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94" r:id="rId3"/>
    <p:sldId id="257" r:id="rId4"/>
    <p:sldId id="292" r:id="rId5"/>
    <p:sldId id="298" r:id="rId6"/>
    <p:sldId id="293" r:id="rId7"/>
    <p:sldId id="258" r:id="rId8"/>
    <p:sldId id="296" r:id="rId9"/>
    <p:sldId id="271" r:id="rId10"/>
    <p:sldId id="272" r:id="rId11"/>
    <p:sldId id="284" r:id="rId12"/>
    <p:sldId id="285" r:id="rId13"/>
    <p:sldId id="260" r:id="rId14"/>
    <p:sldId id="288" r:id="rId15"/>
    <p:sldId id="267" r:id="rId16"/>
    <p:sldId id="297" r:id="rId17"/>
    <p:sldId id="266" r:id="rId18"/>
    <p:sldId id="263" r:id="rId19"/>
    <p:sldId id="295" r:id="rId20"/>
    <p:sldId id="273" r:id="rId21"/>
    <p:sldId id="289" r:id="rId22"/>
    <p:sldId id="274" r:id="rId23"/>
    <p:sldId id="281" r:id="rId24"/>
    <p:sldId id="275" r:id="rId25"/>
    <p:sldId id="276" r:id="rId26"/>
    <p:sldId id="282" r:id="rId27"/>
    <p:sldId id="264" r:id="rId28"/>
    <p:sldId id="286" r:id="rId29"/>
    <p:sldId id="277" r:id="rId30"/>
    <p:sldId id="279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1" autoAdjust="0"/>
    <p:restoredTop sz="94728" autoAdjust="0"/>
  </p:normalViewPr>
  <p:slideViewPr>
    <p:cSldViewPr snapToGrid="0" snapToObjects="1">
      <p:cViewPr varScale="1">
        <p:scale>
          <a:sx n="84" d="100"/>
          <a:sy n="84" d="100"/>
        </p:scale>
        <p:origin x="-18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92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59F74-9272-BE4C-B619-0BA23FA684A6}" type="datetimeFigureOut">
              <a:rPr lang="en-US" smtClean="0"/>
              <a:t>1/17/14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90FD1-9DC5-5040-9EE3-3D6B1C6E9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721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F1F82-C16D-AA4B-B7AB-B0C68FD5F682}" type="datetimeFigureOut">
              <a:rPr lang="en-US" smtClean="0"/>
              <a:t>1/17/14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7E593-B7A2-1A4F-B384-09E98B37E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948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I will not give full</a:t>
            </a:r>
            <a:r>
              <a:rPr lang="en-US" baseline="0" dirty="0" smtClean="0"/>
              <a:t> rigorous proofs for all the details covered in the paper; I do not have time for that!  Instead, I will introduce the needed terminology / sketches of proofs so you can go and read the technical details (if you choose)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14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Gives us a “merging”</a:t>
            </a:r>
            <a:r>
              <a:rPr lang="en-US" baseline="0" dirty="0" smtClean="0"/>
              <a:t> of the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03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47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we go into the technical details (and you get have the potential to get lost…),</a:t>
            </a:r>
            <a:r>
              <a:rPr lang="en-US" baseline="0" dirty="0" smtClean="0"/>
              <a:t> here is the major result!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29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Goal:</a:t>
            </a:r>
            <a:r>
              <a:rPr lang="en-US" baseline="0" dirty="0" smtClean="0"/>
              <a:t> Replace a set of variables with a single </a:t>
            </a:r>
            <a:r>
              <a:rPr lang="en-US" baseline="0" dirty="0" smtClean="0"/>
              <a:t>variable</a:t>
            </a:r>
          </a:p>
          <a:p>
            <a:endParaRPr lang="en-US" baseline="0" dirty="0" smtClean="0"/>
          </a:p>
          <a:p>
            <a:pPr lvl="1"/>
            <a:r>
              <a:rPr lang="en-US" dirty="0" smtClean="0"/>
              <a:t>Constraints of P</a:t>
            </a:r>
            <a:r>
              <a:rPr lang="en-US" baseline="30000" dirty="0" smtClean="0"/>
              <a:t>X</a:t>
            </a:r>
            <a:r>
              <a:rPr lang="en-US" dirty="0" smtClean="0"/>
              <a:t> are unchanged, except</a:t>
            </a:r>
          </a:p>
          <a:p>
            <a:pPr lvl="2"/>
            <a:r>
              <a:rPr lang="en-US" dirty="0" smtClean="0"/>
              <a:t>each constraint e[</a:t>
            </a:r>
            <a:r>
              <a:rPr lang="en-US" dirty="0" err="1" smtClean="0"/>
              <a:t>δ</a:t>
            </a:r>
            <a:r>
              <a:rPr lang="en-US" dirty="0" smtClean="0"/>
              <a:t>]∈S is replaced by a new constraint </a:t>
            </a:r>
            <a:r>
              <a:rPr lang="en-US" dirty="0" err="1" smtClean="0"/>
              <a:t>e</a:t>
            </a:r>
            <a:r>
              <a:rPr lang="en-US" baseline="30000" dirty="0" err="1" smtClean="0"/>
              <a:t>X</a:t>
            </a:r>
            <a:r>
              <a:rPr lang="en-US" dirty="0" smtClean="0"/>
              <a:t>[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]</a:t>
            </a:r>
          </a:p>
          <a:p>
            <a:pPr lvl="3"/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)=(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)-X)∪{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for any assignment </a:t>
            </a:r>
            <a:r>
              <a:rPr lang="en-US" dirty="0" err="1" smtClean="0"/>
              <a:t>θ</a:t>
            </a:r>
            <a:r>
              <a:rPr lang="en-US" dirty="0" smtClean="0"/>
              <a:t> of 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), define </a:t>
            </a:r>
            <a:r>
              <a:rPr lang="en-US" dirty="0" err="1" smtClean="0"/>
              <a:t>e</a:t>
            </a:r>
            <a:r>
              <a:rPr lang="en-US" baseline="30000" dirty="0" err="1" smtClean="0"/>
              <a:t>X</a:t>
            </a:r>
            <a:r>
              <a:rPr lang="en-US" dirty="0" smtClean="0"/>
              <a:t>[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](</a:t>
            </a:r>
            <a:r>
              <a:rPr lang="en-US" dirty="0" err="1" smtClean="0"/>
              <a:t>θ</a:t>
            </a:r>
            <a:r>
              <a:rPr lang="en-US" dirty="0" smtClean="0"/>
              <a:t>) to be 1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/>
              <a:t>θ|vars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)-</a:t>
            </a:r>
            <a:r>
              <a:rPr lang="en-US" dirty="0" err="1" smtClean="0"/>
              <a:t>X⊕μ∈e</a:t>
            </a:r>
            <a:r>
              <a:rPr lang="en-US" dirty="0" smtClean="0"/>
              <a:t>[</a:t>
            </a:r>
            <a:r>
              <a:rPr lang="en-US" dirty="0" err="1" smtClean="0"/>
              <a:t>δ</a:t>
            </a:r>
            <a:r>
              <a:rPr lang="en-US" dirty="0" smtClean="0"/>
              <a:t>], where μ is a representative of the equivalence class </a:t>
            </a:r>
            <a:r>
              <a:rPr lang="en-US" dirty="0" err="1" smtClean="0"/>
              <a:t>θ</a:t>
            </a:r>
            <a:r>
              <a:rPr lang="en-US" dirty="0" smtClean="0"/>
              <a:t>(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8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Family of</a:t>
            </a:r>
            <a:r>
              <a:rPr lang="en-US" baseline="0" dirty="0" smtClean="0"/>
              <a:t> problems not included in any previously known tractable class, but will be shown to be tractable using the results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42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Family of</a:t>
            </a:r>
            <a:r>
              <a:rPr lang="en-US" baseline="0" dirty="0" smtClean="0"/>
              <a:t> problems not included in any previously known tractable class, but will be shown to be tractable using the results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42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I will not give full</a:t>
            </a:r>
            <a:r>
              <a:rPr lang="en-US" baseline="0" dirty="0" smtClean="0"/>
              <a:t> rigorous proofs for all the details covered in the paper; I do not have time for that!  Instead, I will introduce the needed terminology / sketches of proofs so you can go and read the technical details (if you choose)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14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First,</a:t>
            </a:r>
            <a:r>
              <a:rPr lang="en-US" baseline="0" dirty="0" smtClean="0"/>
              <a:t> some terminology / notation</a:t>
            </a:r>
          </a:p>
          <a:p>
            <a:endParaRPr lang="en-US" baseline="0" dirty="0" smtClean="0"/>
          </a:p>
          <a:p>
            <a:r>
              <a:rPr lang="en-US" dirty="0" smtClean="0"/>
              <a:t>join(S) = a global constraint e’[</a:t>
            </a:r>
            <a:r>
              <a:rPr lang="en-US" dirty="0" err="1" smtClean="0"/>
              <a:t>δ</a:t>
            </a:r>
            <a:r>
              <a:rPr lang="en-US" dirty="0" smtClean="0"/>
              <a:t>’]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’) = ⋃</a:t>
            </a:r>
            <a:r>
              <a:rPr lang="en-US" baseline="-25000" dirty="0" err="1" smtClean="0"/>
              <a:t>c∈S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(c)</a:t>
            </a:r>
          </a:p>
          <a:p>
            <a:pPr lvl="1"/>
            <a:r>
              <a:rPr lang="en-US" dirty="0" smtClean="0"/>
              <a:t>such that for every assignment </a:t>
            </a:r>
            <a:r>
              <a:rPr lang="en-US" dirty="0" err="1" smtClean="0"/>
              <a:t>θ</a:t>
            </a:r>
            <a:r>
              <a:rPr lang="en-US" dirty="0" smtClean="0"/>
              <a:t> to 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’)</a:t>
            </a:r>
          </a:p>
          <a:p>
            <a:pPr lvl="1"/>
            <a:r>
              <a:rPr lang="en-US" dirty="0" smtClean="0"/>
              <a:t>we have </a:t>
            </a:r>
            <a:r>
              <a:rPr lang="en-US" dirty="0" err="1" smtClean="0"/>
              <a:t>θ∈e</a:t>
            </a:r>
            <a:r>
              <a:rPr lang="en-US" dirty="0" smtClean="0"/>
              <a:t>’[</a:t>
            </a:r>
            <a:r>
              <a:rPr lang="en-US" dirty="0" err="1" smtClean="0"/>
              <a:t>δ</a:t>
            </a:r>
            <a:r>
              <a:rPr lang="en-US" dirty="0" smtClean="0"/>
              <a:t>’] </a:t>
            </a:r>
            <a:r>
              <a:rPr lang="en-US" dirty="0" err="1" smtClean="0"/>
              <a:t>iff</a:t>
            </a:r>
            <a:endParaRPr lang="en-US" dirty="0" smtClean="0"/>
          </a:p>
          <a:p>
            <a:pPr lvl="2"/>
            <a:r>
              <a:rPr lang="en-US" dirty="0" smtClean="0"/>
              <a:t>for every e[</a:t>
            </a:r>
            <a:r>
              <a:rPr lang="en-US" dirty="0" err="1" smtClean="0"/>
              <a:t>δ</a:t>
            </a:r>
            <a:r>
              <a:rPr lang="en-US" dirty="0" smtClean="0"/>
              <a:t>]∈S, </a:t>
            </a:r>
            <a:r>
              <a:rPr lang="en-US" dirty="0" err="1" smtClean="0"/>
              <a:t>θ|</a:t>
            </a:r>
            <a:r>
              <a:rPr lang="en-US" baseline="-25000" dirty="0" err="1" smtClean="0"/>
              <a:t>vars</a:t>
            </a:r>
            <a:r>
              <a:rPr lang="en-US" baseline="-25000" dirty="0" smtClean="0"/>
              <a:t>(</a:t>
            </a:r>
            <a:r>
              <a:rPr lang="en-US" baseline="-25000" dirty="0" err="1" smtClean="0"/>
              <a:t>δ</a:t>
            </a:r>
            <a:r>
              <a:rPr lang="en-US" baseline="-25000" dirty="0" smtClean="0"/>
              <a:t>)</a:t>
            </a:r>
            <a:r>
              <a:rPr lang="en-US" dirty="0" smtClean="0"/>
              <a:t>∈e[</a:t>
            </a:r>
            <a:r>
              <a:rPr lang="en-US" dirty="0" err="1" smtClean="0"/>
              <a:t>δ</a:t>
            </a:r>
            <a:r>
              <a:rPr lang="en-US" dirty="0" smtClean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05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Care about cooperating constraint catalogues because we want</a:t>
            </a:r>
            <a:r>
              <a:rPr lang="en-US" baseline="0" dirty="0" smtClean="0"/>
              <a:t> to exploit the polynomial nature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4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Care about cooperating constraint catalogues because we want</a:t>
            </a:r>
            <a:r>
              <a:rPr lang="en-US" baseline="0" dirty="0" smtClean="0"/>
              <a:t> to exploit the polynomial nature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49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Counting function: Let X be a set of variables</a:t>
            </a:r>
            <a:r>
              <a:rPr lang="en-US" baseline="0" dirty="0" smtClean="0"/>
              <a:t> with domain D=…  A counting function for X is any function K: D \</a:t>
            </a:r>
            <a:r>
              <a:rPr lang="en-US" baseline="0" dirty="0" err="1" smtClean="0"/>
              <a:t>rightarrow</a:t>
            </a:r>
            <a:r>
              <a:rPr lang="en-US" baseline="0" dirty="0" smtClean="0"/>
              <a:t> \</a:t>
            </a:r>
            <a:r>
              <a:rPr lang="en-US" baseline="0" dirty="0" err="1" smtClean="0"/>
              <a:t>mathbb</a:t>
            </a:r>
            <a:r>
              <a:rPr lang="en-US" baseline="0" dirty="0" smtClean="0"/>
              <a:t>{N} such that \sum_{a \in D} K(a) = |X|.  Every assignment </a:t>
            </a:r>
            <a:r>
              <a:rPr lang="en-US" dirty="0" err="1" smtClean="0"/>
              <a:t>θ</a:t>
            </a:r>
            <a:r>
              <a:rPr lang="en-US" dirty="0" smtClean="0"/>
              <a:t> to X defines a corresponding counting function </a:t>
            </a:r>
            <a:r>
              <a:rPr lang="en-US" dirty="0" err="1" smtClean="0"/>
              <a:t>K_θ</a:t>
            </a:r>
            <a:r>
              <a:rPr lang="en-US" dirty="0" smtClean="0"/>
              <a:t> given by </a:t>
            </a:r>
            <a:r>
              <a:rPr lang="en-US" dirty="0" err="1" smtClean="0"/>
              <a:t>K_θ</a:t>
            </a:r>
            <a:r>
              <a:rPr lang="en-US" dirty="0" smtClean="0"/>
              <a:t>(a) = |{x \in X | </a:t>
            </a:r>
            <a:r>
              <a:rPr lang="en-US" dirty="0" err="1" smtClean="0"/>
              <a:t>θ</a:t>
            </a:r>
            <a:r>
              <a:rPr lang="en-US" dirty="0" smtClean="0"/>
              <a:t>(x) = a}| for every a \in D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Counting Constraints: Global constraint e[</a:t>
            </a:r>
            <a:r>
              <a:rPr lang="en-US" dirty="0" err="1" smtClean="0"/>
              <a:t>δ</a:t>
            </a:r>
            <a:r>
              <a:rPr lang="en-US" dirty="0" smtClean="0"/>
              <a:t>] is called a counting constraint if, for any two assignments θ1, θ2 or 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) which have the same counting function,</a:t>
            </a:r>
            <a:r>
              <a:rPr lang="en-US" baseline="0" dirty="0" smtClean="0"/>
              <a:t> either </a:t>
            </a:r>
            <a:r>
              <a:rPr lang="en-US" dirty="0" smtClean="0"/>
              <a:t>θ1, θ2 \in e[</a:t>
            </a:r>
            <a:r>
              <a:rPr lang="en-US" dirty="0" err="1" smtClean="0"/>
              <a:t>δ</a:t>
            </a:r>
            <a:r>
              <a:rPr lang="en-US" dirty="0" smtClean="0"/>
              <a:t>] or θ1, θ2 \</a:t>
            </a:r>
            <a:r>
              <a:rPr lang="en-US" dirty="0" err="1" smtClean="0"/>
              <a:t>notin</a:t>
            </a:r>
            <a:r>
              <a:rPr lang="en-US" dirty="0" smtClean="0"/>
              <a:t> e[</a:t>
            </a:r>
            <a:r>
              <a:rPr lang="en-US" dirty="0" err="1" smtClean="0"/>
              <a:t>δ</a:t>
            </a:r>
            <a:r>
              <a:rPr lang="en-US" dirty="0" smtClean="0"/>
              <a:t>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7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I will not give full</a:t>
            </a:r>
            <a:r>
              <a:rPr lang="en-US" baseline="0" dirty="0" smtClean="0"/>
              <a:t> rigorous proofs for all the details covered in the paper; I do not have time for that!  Instead, I will introduce the needed terminology / sketches of proofs so you can go and read the technical details (if you choose)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7E593-B7A2-1A4F-B384-09E98B37EF0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1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0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9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1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0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8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0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8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4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7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4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1667" y="6356350"/>
            <a:ext cx="36406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B6998-E948-CA40-95DE-2FA289C4B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6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37785"/>
            <a:ext cx="9144000" cy="1470025"/>
          </a:xfrm>
        </p:spPr>
        <p:txBody>
          <a:bodyPr>
            <a:noAutofit/>
          </a:bodyPr>
          <a:lstStyle/>
          <a:p>
            <a:r>
              <a:rPr lang="en-US" sz="3800" dirty="0" smtClean="0"/>
              <a:t>Tractable Combinations </a:t>
            </a:r>
            <a:br>
              <a:rPr lang="en-US" sz="3800" dirty="0" smtClean="0"/>
            </a:br>
            <a:r>
              <a:rPr lang="en-US" sz="3800" dirty="0" smtClean="0"/>
              <a:t>of Global Constraints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193559"/>
            <a:ext cx="8229600" cy="231882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CP 2013, </a:t>
            </a:r>
            <a:r>
              <a:rPr lang="en-US" dirty="0" err="1" smtClean="0"/>
              <a:t>pp</a:t>
            </a:r>
            <a:r>
              <a:rPr lang="en-US" dirty="0" smtClean="0"/>
              <a:t> 230—246 </a:t>
            </a:r>
          </a:p>
          <a:p>
            <a:r>
              <a:rPr lang="en-US" dirty="0" smtClean="0"/>
              <a:t>Authors: </a:t>
            </a:r>
            <a:r>
              <a:rPr lang="en-US" dirty="0"/>
              <a:t>Cohen, </a:t>
            </a:r>
            <a:r>
              <a:rPr lang="en-US" dirty="0" err="1"/>
              <a:t>Jeavons</a:t>
            </a:r>
            <a:r>
              <a:rPr lang="en-US" dirty="0"/>
              <a:t>, </a:t>
            </a:r>
            <a:r>
              <a:rPr lang="en-US" dirty="0" err="1"/>
              <a:t>Thornstensen</a:t>
            </a:r>
            <a:r>
              <a:rPr lang="en-US" dirty="0"/>
              <a:t>, </a:t>
            </a:r>
            <a:r>
              <a:rPr lang="en-US" dirty="0" err="1" smtClean="0"/>
              <a:t>Zivny</a:t>
            </a:r>
            <a:endParaRPr lang="en-US" dirty="0"/>
          </a:p>
          <a:p>
            <a:r>
              <a:rPr lang="en-US" dirty="0" smtClean="0"/>
              <a:t>Presented by Robert Woodward</a:t>
            </a:r>
            <a:endParaRPr lang="en-US" sz="2400" dirty="0"/>
          </a:p>
          <a:p>
            <a:pPr algn="l"/>
            <a:r>
              <a:rPr lang="en-US" sz="2400" dirty="0" smtClean="0"/>
              <a:t>Disclaimer: </a:t>
            </a:r>
          </a:p>
          <a:p>
            <a:pPr algn="l"/>
            <a:r>
              <a:rPr lang="en-US" sz="2200" dirty="0" smtClean="0"/>
              <a:t>Some slides and images borrowed from the authors own slides at CP 2013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8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Review of Acyclic </a:t>
            </a:r>
            <a:r>
              <a:rPr lang="en-US" dirty="0" err="1" smtClean="0"/>
              <a:t>Hypergraphs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Guarantee tractability for table constraints</a:t>
            </a:r>
          </a:p>
          <a:p>
            <a:r>
              <a:rPr lang="en-US" dirty="0" smtClean="0"/>
              <a:t>Do not guarantee tractability for global constraints</a:t>
            </a:r>
          </a:p>
          <a:p>
            <a:r>
              <a:rPr lang="en-US" dirty="0"/>
              <a:t>S</a:t>
            </a:r>
            <a:r>
              <a:rPr lang="en-US" dirty="0" smtClean="0"/>
              <a:t>tructural restrictions alone do not guarantee tractability in general!</a:t>
            </a:r>
          </a:p>
          <a:p>
            <a:r>
              <a:rPr lang="en-US" dirty="0" smtClean="0"/>
              <a:t>Need hybrid restrictions</a:t>
            </a:r>
            <a:r>
              <a:rPr lang="en-US" dirty="0"/>
              <a:t> </a:t>
            </a:r>
            <a:r>
              <a:rPr lang="en-US" dirty="0" smtClean="0"/>
              <a:t>that restrict </a:t>
            </a:r>
            <a:r>
              <a:rPr lang="en-US" dirty="0" smtClean="0">
                <a:solidFill>
                  <a:srgbClr val="3366FF"/>
                </a:solidFill>
              </a:rPr>
              <a:t>both</a:t>
            </a:r>
          </a:p>
          <a:p>
            <a:pPr lvl="1"/>
            <a:r>
              <a:rPr lang="en-US" dirty="0" smtClean="0"/>
              <a:t>structure &amp;</a:t>
            </a:r>
          </a:p>
          <a:p>
            <a:pPr lvl="1"/>
            <a:r>
              <a:rPr lang="en-US" dirty="0" smtClean="0"/>
              <a:t>nature of the constraints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10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11</a:t>
            </a:fld>
            <a:endParaRPr lang="en-US"/>
          </a:p>
        </p:txBody>
      </p:sp>
      <p:sp>
        <p:nvSpPr>
          <p:cNvPr id="51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000" dirty="0" smtClean="0"/>
              <a:t>A tree decomposition:</a:t>
            </a:r>
            <a:r>
              <a:rPr lang="en-US" sz="2000" dirty="0" smtClean="0">
                <a:latin typeface="Cambria Math"/>
                <a:ea typeface="Cambria Math"/>
              </a:rPr>
              <a:t>〈</a:t>
            </a:r>
            <a:r>
              <a:rPr lang="en-US" sz="2000" dirty="0" smtClean="0">
                <a:latin typeface="Pristina" pitchFamily="66" charset="0"/>
              </a:rPr>
              <a:t>T</a:t>
            </a:r>
            <a:r>
              <a:rPr lang="en-US" sz="2000" dirty="0" smtClean="0"/>
              <a:t>,</a:t>
            </a:r>
            <a:r>
              <a:rPr lang="en-US" sz="2000" i="1" dirty="0" smtClean="0">
                <a:latin typeface="Pristina" pitchFamily="66" charset="0"/>
              </a:rPr>
              <a:t> 𝝌, 𝜓</a:t>
            </a:r>
            <a:r>
              <a:rPr lang="en-US" sz="2000" dirty="0" smtClean="0">
                <a:latin typeface="Cambria Math"/>
                <a:ea typeface="Cambria Math"/>
              </a:rPr>
              <a:t>〉</a:t>
            </a:r>
          </a:p>
          <a:p>
            <a:pPr lvl="1"/>
            <a:r>
              <a:rPr lang="en-US" sz="1800" dirty="0" smtClean="0">
                <a:latin typeface="Pristina" pitchFamily="66" charset="0"/>
              </a:rPr>
              <a:t>T</a:t>
            </a:r>
            <a:r>
              <a:rPr lang="en-US" sz="1800" dirty="0" smtClean="0">
                <a:latin typeface="+mj-lt"/>
                <a:ea typeface="Cambria Math"/>
              </a:rPr>
              <a:t>: a tree of clusters</a:t>
            </a:r>
          </a:p>
          <a:p>
            <a:pPr lvl="1"/>
            <a:r>
              <a:rPr lang="en-US" sz="1800" i="1" dirty="0">
                <a:latin typeface="Pristina" pitchFamily="66" charset="0"/>
              </a:rPr>
              <a:t>𝝌</a:t>
            </a:r>
            <a:r>
              <a:rPr lang="en-US" sz="1800" dirty="0" smtClean="0">
                <a:latin typeface="Pristina" pitchFamily="66" charset="0"/>
              </a:rPr>
              <a:t>: </a:t>
            </a:r>
            <a:r>
              <a:rPr lang="en-US" sz="1800" dirty="0" smtClean="0">
                <a:latin typeface="+mj-lt"/>
                <a:ea typeface="Cambria Math"/>
              </a:rPr>
              <a:t>maps variables to clusters</a:t>
            </a:r>
          </a:p>
          <a:p>
            <a:pPr lvl="1"/>
            <a:r>
              <a:rPr lang="en-US" sz="1800" i="1" dirty="0">
                <a:latin typeface="Pristina" pitchFamily="66" charset="0"/>
              </a:rPr>
              <a:t>𝜓</a:t>
            </a:r>
            <a:r>
              <a:rPr lang="en-US" sz="1800" dirty="0" smtClean="0">
                <a:latin typeface="Pristina" pitchFamily="66" charset="0"/>
              </a:rPr>
              <a:t>:</a:t>
            </a:r>
            <a:r>
              <a:rPr lang="en-US" sz="1800" i="1" dirty="0" smtClean="0">
                <a:latin typeface="Pristina" pitchFamily="66" charset="0"/>
              </a:rPr>
              <a:t> </a:t>
            </a:r>
            <a:r>
              <a:rPr lang="en-US" sz="1800" dirty="0" smtClean="0">
                <a:latin typeface="+mj-lt"/>
                <a:ea typeface="Cambria Math"/>
              </a:rPr>
              <a:t>maps constraints to clusters</a:t>
            </a:r>
            <a:endParaRPr lang="en-US" dirty="0" smtClean="0">
              <a:latin typeface="+mj-lt"/>
              <a:ea typeface="Cambria Math"/>
            </a:endParaRPr>
          </a:p>
          <a:p>
            <a:pPr lvl="1"/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>
              <a:latin typeface="Pristina" pitchFamily="66" charset="0"/>
            </a:endParaRPr>
          </a:p>
        </p:txBody>
      </p:sp>
      <p:grpSp>
        <p:nvGrpSpPr>
          <p:cNvPr id="52" name="Group 13"/>
          <p:cNvGrpSpPr/>
          <p:nvPr/>
        </p:nvGrpSpPr>
        <p:grpSpPr>
          <a:xfrm>
            <a:off x="4592325" y="3775525"/>
            <a:ext cx="3813028" cy="2168075"/>
            <a:chOff x="2992967" y="312821"/>
            <a:chExt cx="2925122" cy="1864475"/>
          </a:xfrm>
        </p:grpSpPr>
        <p:sp>
          <p:nvSpPr>
            <p:cNvPr id="53" name="Rounded Rectangle 52"/>
            <p:cNvSpPr/>
            <p:nvPr/>
          </p:nvSpPr>
          <p:spPr>
            <a:xfrm>
              <a:off x="3496724" y="609601"/>
              <a:ext cx="1615440" cy="304799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A,B,C,E</a:t>
              </a:r>
              <a:r>
                <a:rPr lang="en-US" dirty="0" smtClean="0">
                  <a:solidFill>
                    <a:schemeClr val="tx1"/>
                  </a:solidFill>
                </a:rPr>
                <a:t>}  </a:t>
              </a:r>
              <a:r>
                <a:rPr lang="en-US" i="1" dirty="0" smtClean="0">
                  <a:solidFill>
                    <a:schemeClr val="tx1"/>
                  </a:solidFill>
                </a:rPr>
                <a:t>, 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444998" y="1219200"/>
              <a:ext cx="1473091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A,B,D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5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992967" y="1216405"/>
              <a:ext cx="12954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A,E,F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533844" y="1872496"/>
              <a:ext cx="1295399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A,D,G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7" name="Straight Connector 56"/>
            <p:cNvCxnSpPr>
              <a:stCxn id="53" idx="2"/>
              <a:endCxn id="55" idx="0"/>
            </p:cNvCxnSpPr>
            <p:nvPr/>
          </p:nvCxnSpPr>
          <p:spPr>
            <a:xfrm rot="5400000">
              <a:off x="3821553" y="733514"/>
              <a:ext cx="302005" cy="66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6" idx="0"/>
              <a:endCxn id="54" idx="2"/>
            </p:cNvCxnSpPr>
            <p:nvPr/>
          </p:nvCxnSpPr>
          <p:spPr>
            <a:xfrm flipH="1" flipV="1">
              <a:off x="5181544" y="1524000"/>
              <a:ext cx="1" cy="348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4" idx="0"/>
              <a:endCxn id="53" idx="2"/>
            </p:cNvCxnSpPr>
            <p:nvPr/>
          </p:nvCxnSpPr>
          <p:spPr>
            <a:xfrm flipH="1" flipV="1">
              <a:off x="4304443" y="914401"/>
              <a:ext cx="877101" cy="3047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173674" y="312821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65145" y="923257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108575" y="918432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242537" y="1582630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1371600" y="5791200"/>
            <a:ext cx="21802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3366FF"/>
                </a:solidFill>
              </a:rPr>
              <a:t>Hypergraph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585554" y="5791200"/>
            <a:ext cx="3513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</a:rPr>
              <a:t>T</a:t>
            </a:r>
            <a:r>
              <a:rPr lang="en-US" sz="3200" dirty="0" smtClean="0">
                <a:solidFill>
                  <a:srgbClr val="3366FF"/>
                </a:solidFill>
              </a:rPr>
              <a:t>ree decomposition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66" name="Content Placeholder 3"/>
          <p:cNvSpPr txBox="1">
            <a:spLocks/>
          </p:cNvSpPr>
          <p:nvPr/>
        </p:nvSpPr>
        <p:spPr>
          <a:xfrm>
            <a:off x="4715933" y="1600195"/>
            <a:ext cx="4114800" cy="2362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Conditions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>
                <a:ea typeface="Cambria Math"/>
              </a:rPr>
              <a:t>Each constraint appears in at least one cluster with all the variables in the constraint’s scope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Cambria Math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mbria Math"/>
                <a:cs typeface="+mn-cs"/>
              </a:rPr>
              <a:t>For every variable, the clusters where the variable appears induce a connected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mbria Math"/>
                <a:cs typeface="+mn-cs"/>
              </a:rPr>
              <a:t>subtree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/>
              <a:ea typeface="Cambria Math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ristina" pitchFamily="66" charset="0"/>
              <a:ea typeface="+mn-ea"/>
              <a:cs typeface="+mn-cs"/>
            </a:endParaRPr>
          </a:p>
        </p:txBody>
      </p:sp>
      <p:grpSp>
        <p:nvGrpSpPr>
          <p:cNvPr id="67" name="Group 76"/>
          <p:cNvGrpSpPr>
            <a:grpSpLocks noChangeAspect="1"/>
          </p:cNvGrpSpPr>
          <p:nvPr/>
        </p:nvGrpSpPr>
        <p:grpSpPr>
          <a:xfrm>
            <a:off x="1447800" y="3429000"/>
            <a:ext cx="2021146" cy="2560320"/>
            <a:chOff x="914400" y="1360745"/>
            <a:chExt cx="1676401" cy="2123610"/>
          </a:xfrm>
        </p:grpSpPr>
        <p:sp>
          <p:nvSpPr>
            <p:cNvPr id="68" name="Rounded Rectangle 67"/>
            <p:cNvSpPr/>
            <p:nvPr/>
          </p:nvSpPr>
          <p:spPr>
            <a:xfrm rot="5400000">
              <a:off x="1583744" y="1594632"/>
              <a:ext cx="337713" cy="167640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69" name="Rounded Rectangle 68"/>
            <p:cNvSpPr/>
            <p:nvPr/>
          </p:nvSpPr>
          <p:spPr>
            <a:xfrm rot="8309794">
              <a:off x="1255362" y="2152132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0" name="Rounded Rectangle 69"/>
            <p:cNvSpPr/>
            <p:nvPr/>
          </p:nvSpPr>
          <p:spPr>
            <a:xfrm rot="2449808">
              <a:off x="1233906" y="1360745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1" name="Rounded Rectangle 70"/>
            <p:cNvSpPr/>
            <p:nvPr/>
          </p:nvSpPr>
          <p:spPr>
            <a:xfrm rot="8309794">
              <a:off x="1901242" y="1381559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2" name="Rounded Rectangle 71"/>
            <p:cNvSpPr/>
            <p:nvPr/>
          </p:nvSpPr>
          <p:spPr>
            <a:xfrm rot="2449808">
              <a:off x="1902206" y="2147220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001489" y="2281143"/>
              <a:ext cx="1900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314646" y="2281143"/>
              <a:ext cx="18204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1759" y="2281143"/>
              <a:ext cx="17708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655908" y="1513116"/>
              <a:ext cx="19849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686366" y="3048000"/>
              <a:ext cx="16919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371603" y="2677888"/>
              <a:ext cx="16254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280547" y="1873122"/>
              <a:ext cx="20210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G</a:t>
              </a:r>
              <a:endParaRPr lang="en-US" i="1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51079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2174736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5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208604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076480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608667" y="198043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</p:grpSp>
      <p:sp>
        <p:nvSpPr>
          <p:cNvPr id="85" name="Rounded Rectangle 84"/>
          <p:cNvSpPr/>
          <p:nvPr/>
        </p:nvSpPr>
        <p:spPr>
          <a:xfrm>
            <a:off x="5422563" y="4134699"/>
            <a:ext cx="9432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448133" y="4134699"/>
            <a:ext cx="7908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894106" y="367289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Pristina" pitchFamily="66" charset="0"/>
              </a:rPr>
              <a:t>𝝌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88" name="Straight Arrow Connector 87"/>
          <p:cNvCxnSpPr>
            <a:stCxn id="87" idx="2"/>
            <a:endCxn id="85" idx="1"/>
          </p:cNvCxnSpPr>
          <p:nvPr/>
        </p:nvCxnSpPr>
        <p:spPr>
          <a:xfrm>
            <a:off x="5251736" y="4042222"/>
            <a:ext cx="170827" cy="2296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406785" y="3779686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Pristina" pitchFamily="66" charset="0"/>
              </a:rPr>
              <a:t>𝜓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90" name="Straight Arrow Connector 89"/>
          <p:cNvCxnSpPr>
            <a:stCxn id="89" idx="1"/>
          </p:cNvCxnSpPr>
          <p:nvPr/>
        </p:nvCxnSpPr>
        <p:spPr>
          <a:xfrm flipH="1">
            <a:off x="7086601" y="3964352"/>
            <a:ext cx="320184" cy="22995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5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Treewidth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12</a:t>
            </a:fld>
            <a:endParaRPr lang="en-US"/>
          </a:p>
        </p:txBody>
      </p:sp>
      <p:sp>
        <p:nvSpPr>
          <p:cNvPr id="51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5386265" cy="16545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Width </a:t>
            </a:r>
            <a:r>
              <a:rPr lang="en-US" dirty="0"/>
              <a:t>of a tree </a:t>
            </a:r>
            <a:r>
              <a:rPr lang="en-US" dirty="0" smtClean="0"/>
              <a:t>decomposition</a:t>
            </a:r>
          </a:p>
          <a:p>
            <a:pPr lvl="1"/>
            <a:r>
              <a:rPr lang="en-US" dirty="0" smtClean="0"/>
              <a:t>max</a:t>
            </a:r>
            <a:r>
              <a:rPr lang="en-US" dirty="0"/>
              <a:t>({</a:t>
            </a:r>
            <a:r>
              <a:rPr lang="en-US" dirty="0" smtClean="0"/>
              <a:t>|</a:t>
            </a:r>
            <a:r>
              <a:rPr lang="en-US" i="1" dirty="0" smtClean="0">
                <a:latin typeface="Pristina" pitchFamily="66" charset="0"/>
              </a:rPr>
              <a:t>𝝌</a:t>
            </a:r>
            <a:r>
              <a:rPr lang="en-US" dirty="0" smtClean="0"/>
              <a:t>(</a:t>
            </a:r>
            <a:r>
              <a:rPr lang="en-US" dirty="0"/>
              <a:t>t)|-1 | t node of T})</a:t>
            </a:r>
          </a:p>
          <a:p>
            <a:r>
              <a:rPr lang="en-US" dirty="0" err="1" smtClean="0"/>
              <a:t>Treewidth</a:t>
            </a:r>
            <a:r>
              <a:rPr lang="en-US" dirty="0" smtClean="0"/>
              <a:t> </a:t>
            </a:r>
            <a:r>
              <a:rPr lang="en-US" dirty="0" err="1"/>
              <a:t>tw</a:t>
            </a:r>
            <a:r>
              <a:rPr lang="en-US" dirty="0"/>
              <a:t>(G) of a </a:t>
            </a:r>
            <a:r>
              <a:rPr lang="en-US" dirty="0" err="1"/>
              <a:t>hypergraph</a:t>
            </a:r>
            <a:r>
              <a:rPr lang="en-US" dirty="0"/>
              <a:t> </a:t>
            </a:r>
            <a:r>
              <a:rPr lang="en-US" dirty="0" smtClean="0"/>
              <a:t>G</a:t>
            </a:r>
          </a:p>
          <a:p>
            <a:pPr lvl="1"/>
            <a:r>
              <a:rPr lang="en-US" dirty="0" smtClean="0"/>
              <a:t>minimum </a:t>
            </a:r>
            <a:r>
              <a:rPr lang="en-US" dirty="0"/>
              <a:t>width over all its tree </a:t>
            </a:r>
            <a:r>
              <a:rPr lang="en-US" dirty="0" smtClean="0"/>
              <a:t>decompositions</a:t>
            </a:r>
            <a:endParaRPr lang="en-US" dirty="0"/>
          </a:p>
        </p:txBody>
      </p:sp>
      <p:grpSp>
        <p:nvGrpSpPr>
          <p:cNvPr id="52" name="Group 13"/>
          <p:cNvGrpSpPr/>
          <p:nvPr/>
        </p:nvGrpSpPr>
        <p:grpSpPr>
          <a:xfrm>
            <a:off x="5755151" y="2650699"/>
            <a:ext cx="3244671" cy="1844909"/>
            <a:chOff x="2992967" y="312821"/>
            <a:chExt cx="2925122" cy="1864475"/>
          </a:xfrm>
        </p:grpSpPr>
        <p:sp>
          <p:nvSpPr>
            <p:cNvPr id="53" name="Rounded Rectangle 52"/>
            <p:cNvSpPr/>
            <p:nvPr/>
          </p:nvSpPr>
          <p:spPr>
            <a:xfrm>
              <a:off x="3496724" y="609601"/>
              <a:ext cx="1615440" cy="304799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A,B,C,E</a:t>
              </a:r>
              <a:r>
                <a:rPr lang="en-US" dirty="0" smtClean="0">
                  <a:solidFill>
                    <a:schemeClr val="tx1"/>
                  </a:solidFill>
                </a:rPr>
                <a:t>}  </a:t>
              </a:r>
              <a:r>
                <a:rPr lang="en-US" i="1" dirty="0" smtClean="0">
                  <a:solidFill>
                    <a:schemeClr val="tx1"/>
                  </a:solidFill>
                </a:rPr>
                <a:t>, 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444998" y="1219200"/>
              <a:ext cx="1473091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A,B,D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5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992967" y="1216405"/>
              <a:ext cx="12954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A,E,F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533844" y="1872496"/>
              <a:ext cx="1295399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A,D,G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7" name="Straight Connector 56"/>
            <p:cNvCxnSpPr>
              <a:stCxn id="53" idx="2"/>
              <a:endCxn id="55" idx="0"/>
            </p:cNvCxnSpPr>
            <p:nvPr/>
          </p:nvCxnSpPr>
          <p:spPr>
            <a:xfrm rot="5400000">
              <a:off x="3821553" y="733514"/>
              <a:ext cx="302005" cy="66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6" idx="0"/>
              <a:endCxn id="54" idx="2"/>
            </p:cNvCxnSpPr>
            <p:nvPr/>
          </p:nvCxnSpPr>
          <p:spPr>
            <a:xfrm flipH="1" flipV="1">
              <a:off x="5181544" y="1524000"/>
              <a:ext cx="1" cy="348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4" idx="0"/>
              <a:endCxn id="53" idx="2"/>
            </p:cNvCxnSpPr>
            <p:nvPr/>
          </p:nvCxnSpPr>
          <p:spPr>
            <a:xfrm flipH="1" flipV="1">
              <a:off x="4304443" y="914401"/>
              <a:ext cx="877101" cy="3047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173674" y="312821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65145" y="923257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108575" y="918432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242537" y="1582630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511728" y="4521088"/>
            <a:ext cx="3632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Width of tree decomposition: 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21" name="Content Placeholder 3"/>
          <p:cNvSpPr>
            <a:spLocks noGrp="1"/>
          </p:cNvSpPr>
          <p:nvPr>
            <p:ph idx="1"/>
          </p:nvPr>
        </p:nvSpPr>
        <p:spPr>
          <a:xfrm>
            <a:off x="457199" y="3172970"/>
            <a:ext cx="5386265" cy="230175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Great, but we are not interested in individual </a:t>
            </a:r>
            <a:r>
              <a:rPr lang="en-US" dirty="0" err="1" smtClean="0"/>
              <a:t>hypergraphs</a:t>
            </a:r>
            <a:endParaRPr lang="en-US" dirty="0"/>
          </a:p>
          <a:p>
            <a:pPr lvl="1"/>
            <a:r>
              <a:rPr lang="en-US" dirty="0" err="1" smtClean="0"/>
              <a:t>ℋ</a:t>
            </a:r>
            <a:r>
              <a:rPr lang="en-US" dirty="0" smtClean="0"/>
              <a:t> = class </a:t>
            </a:r>
            <a:r>
              <a:rPr lang="en-US" dirty="0"/>
              <a:t>of </a:t>
            </a:r>
            <a:r>
              <a:rPr lang="en-US" dirty="0" err="1" smtClean="0"/>
              <a:t>hypergraphs</a:t>
            </a:r>
            <a:endParaRPr lang="en-US" dirty="0" smtClean="0"/>
          </a:p>
          <a:p>
            <a:pPr lvl="1"/>
            <a:r>
              <a:rPr lang="en-US" dirty="0" err="1" smtClean="0"/>
              <a:t>tw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/>
              <a:t>) </a:t>
            </a:r>
            <a:r>
              <a:rPr lang="en-US" dirty="0" smtClean="0"/>
              <a:t>= maximum </a:t>
            </a:r>
            <a:r>
              <a:rPr lang="en-US" dirty="0" err="1"/>
              <a:t>treewidth</a:t>
            </a:r>
            <a:r>
              <a:rPr lang="en-US" dirty="0"/>
              <a:t> over the </a:t>
            </a:r>
            <a:r>
              <a:rPr lang="en-US" dirty="0" err="1"/>
              <a:t>hypergraphs</a:t>
            </a:r>
            <a:r>
              <a:rPr lang="en-US" dirty="0"/>
              <a:t> in </a:t>
            </a:r>
            <a:r>
              <a:rPr lang="en-US" dirty="0" err="1"/>
              <a:t>ℋ</a:t>
            </a:r>
            <a:endParaRPr lang="en-US" dirty="0"/>
          </a:p>
          <a:p>
            <a:r>
              <a:rPr lang="en-US" dirty="0"/>
              <a:t>If </a:t>
            </a:r>
            <a:r>
              <a:rPr lang="en-US" dirty="0" err="1"/>
              <a:t>tw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/>
              <a:t>) is unbounded, </a:t>
            </a:r>
            <a:r>
              <a:rPr lang="en-US" dirty="0" err="1"/>
              <a:t>tw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/>
              <a:t>)=∞</a:t>
            </a:r>
          </a:p>
          <a:p>
            <a:r>
              <a:rPr lang="en-US" dirty="0"/>
              <a:t>Otherwise </a:t>
            </a:r>
            <a:r>
              <a:rPr lang="en-US" dirty="0" err="1"/>
              <a:t>tw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/>
              <a:t>)&lt;</a:t>
            </a:r>
            <a:r>
              <a:rPr lang="en-US" dirty="0" smtClean="0"/>
              <a:t>∞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idx="1"/>
          </p:nvPr>
        </p:nvSpPr>
        <p:spPr>
          <a:xfrm>
            <a:off x="457199" y="5474721"/>
            <a:ext cx="5386265" cy="7445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Recall, I said we wanted to restrict both structure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&amp; constraints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5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 Catalogue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11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Constraint catalogue 𝒞 is a set of global constraints</a:t>
            </a:r>
          </a:p>
          <a:p>
            <a:r>
              <a:rPr lang="en-US" dirty="0" smtClean="0"/>
              <a:t>CSP instance is over a constraint catalog if every constraint in the instance is in the catalog</a:t>
            </a:r>
          </a:p>
          <a:p>
            <a:r>
              <a:rPr lang="en-US" dirty="0" smtClean="0"/>
              <a:t>Restricted CSP class</a:t>
            </a:r>
          </a:p>
          <a:p>
            <a:pPr lvl="1"/>
            <a:r>
              <a:rPr lang="en-US" dirty="0" smtClean="0"/>
              <a:t>𝒞 a constraint catalog</a:t>
            </a:r>
          </a:p>
          <a:p>
            <a:pPr lvl="1"/>
            <a:r>
              <a:rPr lang="en-US" dirty="0" err="1" smtClean="0"/>
              <a:t>ℋ</a:t>
            </a:r>
            <a:r>
              <a:rPr lang="en-US" dirty="0" smtClean="0"/>
              <a:t> be a class of </a:t>
            </a:r>
            <a:r>
              <a:rPr lang="en-US" dirty="0" err="1" smtClean="0"/>
              <a:t>hypergraphs</a:t>
            </a:r>
            <a:endParaRPr lang="en-US" dirty="0" smtClean="0"/>
          </a:p>
          <a:p>
            <a:pPr lvl="1"/>
            <a:r>
              <a:rPr lang="en-US" dirty="0" smtClean="0"/>
              <a:t>CSP(</a:t>
            </a:r>
            <a:r>
              <a:rPr lang="en-US" dirty="0" err="1" smtClean="0"/>
              <a:t>ℋ</a:t>
            </a:r>
            <a:r>
              <a:rPr lang="en-US" dirty="0" smtClean="0"/>
              <a:t>,𝒞) the class of CSP instances over 𝒞 whose </a:t>
            </a:r>
            <a:r>
              <a:rPr lang="en-US" dirty="0" err="1" smtClean="0"/>
              <a:t>hypergraphs</a:t>
            </a:r>
            <a:r>
              <a:rPr lang="en-US" dirty="0" smtClean="0"/>
              <a:t> are in </a:t>
            </a:r>
            <a:r>
              <a:rPr lang="en-US" dirty="0" err="1" smtClean="0"/>
              <a:t>ℋ</a:t>
            </a:r>
            <a:endParaRPr lang="en-US" dirty="0" smtClean="0"/>
          </a:p>
          <a:p>
            <a:r>
              <a:rPr lang="en-US" dirty="0"/>
              <a:t>CSP(</a:t>
            </a:r>
            <a:r>
              <a:rPr lang="en-US" dirty="0" err="1"/>
              <a:t>ℋ</a:t>
            </a:r>
            <a:r>
              <a:rPr lang="en-US" dirty="0"/>
              <a:t>,𝒞) is tractable </a:t>
            </a:r>
            <a:r>
              <a:rPr lang="en-US" dirty="0">
                <a:solidFill>
                  <a:srgbClr val="3366FF"/>
                </a:solidFill>
              </a:rPr>
              <a:t>if </a:t>
            </a:r>
            <a:r>
              <a:rPr lang="en-US" dirty="0" err="1">
                <a:solidFill>
                  <a:srgbClr val="3366FF"/>
                </a:solidFill>
              </a:rPr>
              <a:t>tw</a:t>
            </a:r>
            <a:r>
              <a:rPr lang="en-US" dirty="0">
                <a:solidFill>
                  <a:srgbClr val="3366FF"/>
                </a:solidFill>
              </a:rPr>
              <a:t>(</a:t>
            </a:r>
            <a:r>
              <a:rPr lang="en-US" dirty="0" err="1">
                <a:solidFill>
                  <a:srgbClr val="3366FF"/>
                </a:solidFill>
              </a:rPr>
              <a:t>ℋ</a:t>
            </a:r>
            <a:r>
              <a:rPr lang="en-US" dirty="0">
                <a:solidFill>
                  <a:srgbClr val="3366FF"/>
                </a:solidFill>
              </a:rPr>
              <a:t>)&lt;</a:t>
            </a:r>
            <a:r>
              <a:rPr lang="en-US" dirty="0" smtClean="0">
                <a:solidFill>
                  <a:srgbClr val="3366FF"/>
                </a:solidFill>
              </a:rPr>
              <a:t>∞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 descr="pi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889" y="4486066"/>
            <a:ext cx="2270167" cy="1870284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328728"/>
            <a:ext cx="5747071" cy="9197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00" dirty="0" smtClean="0"/>
              <a:t>Does not help us with our example</a:t>
            </a:r>
          </a:p>
          <a:p>
            <a:pPr lvl="1"/>
            <a:r>
              <a:rPr lang="en-US" sz="2400" dirty="0" err="1" smtClean="0"/>
              <a:t>tw</a:t>
            </a:r>
            <a:r>
              <a:rPr lang="en-US" sz="2400" dirty="0" smtClean="0"/>
              <a:t>(</a:t>
            </a:r>
            <a:r>
              <a:rPr lang="en-US" sz="2400" dirty="0" err="1" smtClean="0"/>
              <a:t>ℋ</a:t>
            </a:r>
            <a:r>
              <a:rPr lang="en-US" sz="2400" dirty="0" smtClean="0"/>
              <a:t>)=</a:t>
            </a:r>
            <a:r>
              <a:rPr lang="en-US" sz="2400" dirty="0"/>
              <a:t>∞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27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7F7F7F"/>
                </a:solidFill>
              </a:rPr>
              <a:t>Motivating Example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Restricted Classes of CSPs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Acyclic </a:t>
            </a:r>
            <a:r>
              <a:rPr lang="en-US" dirty="0" err="1" smtClean="0">
                <a:solidFill>
                  <a:srgbClr val="7F7F7F"/>
                </a:solidFill>
              </a:rPr>
              <a:t>hypergraph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 err="1" smtClean="0">
                <a:solidFill>
                  <a:srgbClr val="7F7F7F"/>
                </a:solidFill>
              </a:rPr>
              <a:t>Treewidth</a:t>
            </a:r>
            <a:r>
              <a:rPr lang="en-US" dirty="0" smtClean="0">
                <a:solidFill>
                  <a:srgbClr val="7F7F7F"/>
                </a:solidFill>
              </a:rPr>
              <a:t> &amp; constraint catalogue</a:t>
            </a:r>
          </a:p>
          <a:p>
            <a:r>
              <a:rPr lang="en-US" dirty="0" smtClean="0"/>
              <a:t>Further Constraint Restrictions</a:t>
            </a:r>
          </a:p>
          <a:p>
            <a:pPr lvl="1"/>
            <a:r>
              <a:rPr lang="en-US" dirty="0" smtClean="0"/>
              <a:t>Extensional equivalence </a:t>
            </a:r>
          </a:p>
          <a:p>
            <a:pPr lvl="1"/>
            <a:r>
              <a:rPr lang="en-US" dirty="0" smtClean="0"/>
              <a:t>Operations on sets of global constraints</a:t>
            </a:r>
          </a:p>
          <a:p>
            <a:pPr lvl="1"/>
            <a:r>
              <a:rPr lang="en-US" dirty="0" smtClean="0"/>
              <a:t>Cooperating constraint catalogues</a:t>
            </a:r>
          </a:p>
          <a:p>
            <a:r>
              <a:rPr lang="en-US" dirty="0" smtClean="0"/>
              <a:t>Polynomial-Time Reductions</a:t>
            </a:r>
          </a:p>
          <a:p>
            <a:pPr lvl="1"/>
            <a:r>
              <a:rPr lang="en-US" dirty="0" smtClean="0"/>
              <a:t>Take the dual of the dual</a:t>
            </a:r>
          </a:p>
          <a:p>
            <a:pPr lvl="1"/>
            <a:r>
              <a:rPr lang="en-US" dirty="0" smtClean="0"/>
              <a:t>Tractability results</a:t>
            </a:r>
          </a:p>
          <a:p>
            <a:r>
              <a:rPr lang="en-US" dirty="0" smtClean="0"/>
              <a:t>Conclusion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58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Equivalence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15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381762"/>
              </p:ext>
            </p:extLst>
          </p:nvPr>
        </p:nvGraphicFramePr>
        <p:xfrm>
          <a:off x="2862406" y="3754755"/>
          <a:ext cx="1531684" cy="25174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82921"/>
                <a:gridCol w="382921"/>
                <a:gridCol w="382921"/>
                <a:gridCol w="382921"/>
              </a:tblGrid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5" name="Left Brace 14"/>
          <p:cNvSpPr/>
          <p:nvPr/>
        </p:nvSpPr>
        <p:spPr>
          <a:xfrm>
            <a:off x="2628833" y="4671762"/>
            <a:ext cx="233573" cy="613168"/>
          </a:xfrm>
          <a:prstGeom prst="leftBrac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60658" y="4700960"/>
            <a:ext cx="291966" cy="613168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2628833" y="5308608"/>
            <a:ext cx="233573" cy="613168"/>
          </a:xfrm>
          <a:prstGeom prst="leftBrac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660658" y="5337806"/>
            <a:ext cx="291966" cy="613168"/>
          </a:xfrm>
          <a:prstGeom prst="rect">
            <a:avLst/>
          </a:prstGeom>
          <a:noFill/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0364" y="4754194"/>
            <a:ext cx="205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(A=0,B=1)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600364" y="5406843"/>
            <a:ext cx="205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(A=1,B=0)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4779222" y="4414116"/>
            <a:ext cx="3226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(A </a:t>
            </a:r>
            <a:r>
              <a:rPr lang="en-US" sz="2800" dirty="0"/>
              <a:t>∨ </a:t>
            </a:r>
            <a:r>
              <a:rPr lang="en-US" sz="4400" dirty="0" smtClean="0"/>
              <a:t>B </a:t>
            </a:r>
            <a:r>
              <a:rPr lang="en-US" sz="2800" dirty="0"/>
              <a:t>∨</a:t>
            </a:r>
            <a:r>
              <a:rPr lang="en-US" sz="4400" dirty="0"/>
              <a:t> </a:t>
            </a:r>
            <a:r>
              <a:rPr lang="en-US" sz="4400" dirty="0" smtClean="0"/>
              <a:t>C) </a:t>
            </a:r>
            <a:endParaRPr lang="en-US" sz="4400" dirty="0"/>
          </a:p>
        </p:txBody>
      </p:sp>
      <p:sp>
        <p:nvSpPr>
          <p:cNvPr id="31" name="Rectangle 30"/>
          <p:cNvSpPr/>
          <p:nvPr/>
        </p:nvSpPr>
        <p:spPr>
          <a:xfrm>
            <a:off x="5027226" y="4511993"/>
            <a:ext cx="1246874" cy="642366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481106" y="4017971"/>
            <a:ext cx="802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366FF"/>
                </a:solidFill>
              </a:rPr>
              <a:t>X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18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410414"/>
            <a:ext cx="8686799" cy="2344342"/>
          </a:xfrm>
        </p:spPr>
        <p:txBody>
          <a:bodyPr>
            <a:noAutofit/>
          </a:bodyPr>
          <a:lstStyle/>
          <a:p>
            <a:r>
              <a:rPr lang="en-US" sz="1800" dirty="0"/>
              <a:t>Global constraint e[</a:t>
            </a:r>
            <a:r>
              <a:rPr lang="en-US" sz="1800" dirty="0" err="1"/>
              <a:t>δ</a:t>
            </a:r>
            <a:r>
              <a:rPr lang="en-US" sz="1800" dirty="0"/>
              <a:t>] to </a:t>
            </a:r>
            <a:r>
              <a:rPr lang="en-US" sz="1800" dirty="0" err="1"/>
              <a:t>X⊆vars</a:t>
            </a:r>
            <a:r>
              <a:rPr lang="en-US" sz="1800" dirty="0"/>
              <a:t>(</a:t>
            </a:r>
            <a:r>
              <a:rPr lang="en-US" sz="1800" dirty="0" err="1"/>
              <a:t>δ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ext</a:t>
            </a:r>
            <a:r>
              <a:rPr lang="en-US" sz="1800" dirty="0"/>
              <a:t>(μ ,e[</a:t>
            </a:r>
            <a:r>
              <a:rPr lang="en-US" sz="1800" dirty="0" err="1"/>
              <a:t>δ</a:t>
            </a:r>
            <a:r>
              <a:rPr lang="en-US" sz="1800" dirty="0"/>
              <a:t>])   [Selection &amp; Projection]</a:t>
            </a:r>
          </a:p>
          <a:p>
            <a:pPr lvl="1"/>
            <a:r>
              <a:rPr lang="en-US" sz="1600" dirty="0"/>
              <a:t>Set of assignments of </a:t>
            </a:r>
            <a:r>
              <a:rPr lang="en-US" sz="1600" dirty="0" err="1"/>
              <a:t>vars</a:t>
            </a:r>
            <a:r>
              <a:rPr lang="en-US" sz="1600" dirty="0"/>
              <a:t>(</a:t>
            </a:r>
            <a:r>
              <a:rPr lang="en-US" sz="1600" dirty="0" err="1"/>
              <a:t>δ</a:t>
            </a:r>
            <a:r>
              <a:rPr lang="en-US" sz="1600" dirty="0"/>
              <a:t>)-X that extend μ to a satisfying assignment for e[</a:t>
            </a:r>
            <a:r>
              <a:rPr lang="en-US" sz="1600" dirty="0" err="1"/>
              <a:t>δ</a:t>
            </a:r>
            <a:r>
              <a:rPr lang="en-US" sz="1600" dirty="0"/>
              <a:t>]</a:t>
            </a:r>
          </a:p>
          <a:p>
            <a:r>
              <a:rPr lang="en-US" sz="1800" dirty="0"/>
              <a:t>Two assignments θ</a:t>
            </a:r>
            <a:r>
              <a:rPr lang="en-US" sz="1800" baseline="-25000" dirty="0"/>
              <a:t>1</a:t>
            </a:r>
            <a:r>
              <a:rPr lang="en-US" sz="1800" dirty="0"/>
              <a:t>, θ</a:t>
            </a:r>
            <a:r>
              <a:rPr lang="en-US" sz="1800" baseline="-25000" dirty="0"/>
              <a:t>2</a:t>
            </a:r>
            <a:r>
              <a:rPr lang="en-US" sz="1800" dirty="0"/>
              <a:t> to X</a:t>
            </a:r>
          </a:p>
          <a:p>
            <a:pPr lvl="1"/>
            <a:r>
              <a:rPr lang="en-US" sz="1600" dirty="0"/>
              <a:t>are extension equivalent on X </a:t>
            </a:r>
            <a:r>
              <a:rPr lang="en-US" sz="1600" dirty="0" err="1"/>
              <a:t>w.r.t</a:t>
            </a:r>
            <a:r>
              <a:rPr lang="en-US" sz="1600" dirty="0"/>
              <a:t>. e[</a:t>
            </a:r>
            <a:r>
              <a:rPr lang="en-US" sz="1600" dirty="0" err="1"/>
              <a:t>δ</a:t>
            </a:r>
            <a:r>
              <a:rPr lang="en-US" sz="1600" dirty="0"/>
              <a:t>]</a:t>
            </a:r>
          </a:p>
          <a:p>
            <a:pPr lvl="1"/>
            <a:r>
              <a:rPr lang="en-US" sz="1600" dirty="0"/>
              <a:t>if </a:t>
            </a:r>
            <a:r>
              <a:rPr lang="en-US" sz="1600" dirty="0" err="1"/>
              <a:t>ext</a:t>
            </a:r>
            <a:r>
              <a:rPr lang="en-US" sz="1600" dirty="0"/>
              <a:t>(θ</a:t>
            </a:r>
            <a:r>
              <a:rPr lang="en-US" sz="1600" baseline="-25000" dirty="0"/>
              <a:t>1</a:t>
            </a:r>
            <a:r>
              <a:rPr lang="en-US" sz="1600" dirty="0"/>
              <a:t>,e[</a:t>
            </a:r>
            <a:r>
              <a:rPr lang="en-US" sz="1600" dirty="0" err="1"/>
              <a:t>δ</a:t>
            </a:r>
            <a:r>
              <a:rPr lang="en-US" sz="1600" dirty="0"/>
              <a:t>])=</a:t>
            </a:r>
            <a:r>
              <a:rPr lang="en-US" sz="1600" dirty="0" err="1"/>
              <a:t>ext</a:t>
            </a:r>
            <a:r>
              <a:rPr lang="en-US" sz="1600" dirty="0"/>
              <a:t>(θ</a:t>
            </a:r>
            <a:r>
              <a:rPr lang="en-US" sz="1600" baseline="-25000" dirty="0"/>
              <a:t>2</a:t>
            </a:r>
            <a:r>
              <a:rPr lang="en-US" sz="1600" dirty="0"/>
              <a:t>,e[</a:t>
            </a:r>
            <a:r>
              <a:rPr lang="en-US" sz="1600" dirty="0" err="1"/>
              <a:t>δ</a:t>
            </a:r>
            <a:r>
              <a:rPr lang="en-US" sz="1600" dirty="0"/>
              <a:t>])</a:t>
            </a:r>
          </a:p>
          <a:p>
            <a:r>
              <a:rPr lang="en-US" sz="1800" dirty="0"/>
              <a:t>Denoted </a:t>
            </a:r>
            <a:r>
              <a:rPr lang="en-US" sz="1800" dirty="0" err="1"/>
              <a:t>equiv</a:t>
            </a:r>
            <a:r>
              <a:rPr lang="en-US" sz="1800" dirty="0"/>
              <a:t>[e[</a:t>
            </a:r>
            <a:r>
              <a:rPr lang="en-US" sz="1800" dirty="0" err="1"/>
              <a:t>δ</a:t>
            </a:r>
            <a:r>
              <a:rPr lang="en-US" sz="1800" dirty="0"/>
              <a:t>],X]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94090" y="5374613"/>
            <a:ext cx="4749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(A=0,B=1)&amp;(A=1,B=0) are equivalent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191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 animBg="1"/>
      <p:bldP spid="20" grpId="0" animBg="1"/>
      <p:bldP spid="25" grpId="0"/>
      <p:bldP spid="26" grpId="0"/>
      <p:bldP spid="30" grpId="0"/>
      <p:bldP spid="31" grpId="0" animBg="1"/>
      <p:bldP spid="3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Extension Equivalence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410414"/>
            <a:ext cx="8686799" cy="2344342"/>
          </a:xfrm>
        </p:spPr>
        <p:txBody>
          <a:bodyPr>
            <a:noAutofit/>
          </a:bodyPr>
          <a:lstStyle/>
          <a:p>
            <a:r>
              <a:rPr lang="en-US" sz="1800" dirty="0" smtClean="0"/>
              <a:t>For any clause </a:t>
            </a:r>
            <a:r>
              <a:rPr lang="en-US" sz="1800" dirty="0"/>
              <a:t>e[</a:t>
            </a:r>
            <a:r>
              <a:rPr lang="en-US" sz="1800" dirty="0" err="1"/>
              <a:t>δ</a:t>
            </a:r>
            <a:r>
              <a:rPr lang="en-US" sz="1800" dirty="0" smtClean="0"/>
              <a:t>] &amp; non</a:t>
            </a:r>
            <a:r>
              <a:rPr lang="en-US" sz="1800" dirty="0"/>
              <a:t>-empty </a:t>
            </a:r>
            <a:r>
              <a:rPr lang="en-US" sz="1800" dirty="0" err="1"/>
              <a:t>X⊆vars</a:t>
            </a:r>
            <a:r>
              <a:rPr lang="en-US" sz="1800" dirty="0"/>
              <a:t>(</a:t>
            </a:r>
            <a:r>
              <a:rPr lang="en-US" sz="1800" dirty="0" err="1"/>
              <a:t>δ</a:t>
            </a:r>
            <a:r>
              <a:rPr lang="en-US" sz="1800" dirty="0" smtClean="0"/>
              <a:t>)</a:t>
            </a:r>
          </a:p>
          <a:p>
            <a:r>
              <a:rPr lang="en-US" sz="1800" dirty="0"/>
              <a:t>Any assignment to X will either</a:t>
            </a:r>
          </a:p>
          <a:p>
            <a:pPr lvl="1"/>
            <a:r>
              <a:rPr lang="en-US" sz="1600" dirty="0">
                <a:solidFill>
                  <a:srgbClr val="9BBB59"/>
                </a:solidFill>
              </a:rPr>
              <a:t>Satisfies</a:t>
            </a:r>
            <a:r>
              <a:rPr lang="en-US" sz="1600" dirty="0"/>
              <a:t> at least one</a:t>
            </a:r>
          </a:p>
          <a:p>
            <a:pPr lvl="2"/>
            <a:r>
              <a:rPr lang="en-US" sz="1400" dirty="0"/>
              <a:t>Any extension will satisfy the clause</a:t>
            </a:r>
          </a:p>
          <a:p>
            <a:pPr lvl="2"/>
            <a:r>
              <a:rPr lang="en-US" sz="1400" dirty="0"/>
              <a:t>All such assignments are extension equivalent</a:t>
            </a:r>
          </a:p>
          <a:p>
            <a:pPr lvl="1"/>
            <a:r>
              <a:rPr lang="en-US" sz="1600" dirty="0">
                <a:solidFill>
                  <a:schemeClr val="accent2"/>
                </a:solidFill>
              </a:rPr>
              <a:t>Falsifies</a:t>
            </a:r>
            <a:r>
              <a:rPr lang="en-US" sz="1600" dirty="0"/>
              <a:t> all of them</a:t>
            </a:r>
          </a:p>
          <a:p>
            <a:pPr lvl="2"/>
            <a:r>
              <a:rPr lang="en-US" sz="1400" dirty="0"/>
              <a:t>An extension will satisfy the clause </a:t>
            </a:r>
            <a:r>
              <a:rPr lang="en-US" sz="1400" dirty="0" err="1"/>
              <a:t>iff</a:t>
            </a:r>
            <a:r>
              <a:rPr lang="en-US" sz="1400" dirty="0"/>
              <a:t> it satisfies one of the other literals</a:t>
            </a:r>
          </a:p>
          <a:p>
            <a:r>
              <a:rPr lang="en-US" sz="1800" dirty="0" err="1"/>
              <a:t>equiv</a:t>
            </a:r>
            <a:r>
              <a:rPr lang="en-US" sz="1800" dirty="0"/>
              <a:t>[e[</a:t>
            </a:r>
            <a:r>
              <a:rPr lang="en-US" sz="1800" dirty="0" err="1"/>
              <a:t>δ</a:t>
            </a:r>
            <a:r>
              <a:rPr lang="en-US" sz="1800" dirty="0"/>
              <a:t>],X] has 2 equivalence classes</a:t>
            </a:r>
          </a:p>
          <a:p>
            <a:pPr lvl="1"/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79222" y="4414116"/>
            <a:ext cx="32262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(A </a:t>
            </a:r>
            <a:r>
              <a:rPr lang="en-US" sz="2800" dirty="0"/>
              <a:t>∨ </a:t>
            </a:r>
            <a:r>
              <a:rPr lang="en-US" sz="4400" dirty="0" smtClean="0"/>
              <a:t>B </a:t>
            </a:r>
            <a:r>
              <a:rPr lang="en-US" sz="2800" dirty="0"/>
              <a:t>∨</a:t>
            </a:r>
            <a:r>
              <a:rPr lang="en-US" sz="4400" dirty="0"/>
              <a:t> </a:t>
            </a:r>
            <a:r>
              <a:rPr lang="en-US" sz="4400" dirty="0" smtClean="0"/>
              <a:t>C) </a:t>
            </a:r>
            <a:endParaRPr lang="en-US" sz="4400" dirty="0"/>
          </a:p>
        </p:txBody>
      </p:sp>
      <p:sp>
        <p:nvSpPr>
          <p:cNvPr id="8" name="Rectangle 7"/>
          <p:cNvSpPr/>
          <p:nvPr/>
        </p:nvSpPr>
        <p:spPr>
          <a:xfrm>
            <a:off x="5027226" y="4511993"/>
            <a:ext cx="1246874" cy="642366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481106" y="4017971"/>
            <a:ext cx="802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366FF"/>
                </a:solidFill>
              </a:rPr>
              <a:t>X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063352"/>
              </p:ext>
            </p:extLst>
          </p:nvPr>
        </p:nvGraphicFramePr>
        <p:xfrm>
          <a:off x="2862406" y="3754755"/>
          <a:ext cx="1531684" cy="25174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82921"/>
                <a:gridCol w="382921"/>
                <a:gridCol w="382921"/>
                <a:gridCol w="382921"/>
              </a:tblGrid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5" name="Left Brace 14"/>
          <p:cNvSpPr/>
          <p:nvPr/>
        </p:nvSpPr>
        <p:spPr>
          <a:xfrm>
            <a:off x="2628833" y="4671762"/>
            <a:ext cx="233573" cy="613168"/>
          </a:xfrm>
          <a:prstGeom prst="leftBrac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60658" y="4700960"/>
            <a:ext cx="291966" cy="613168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2628833" y="5308608"/>
            <a:ext cx="233573" cy="613168"/>
          </a:xfrm>
          <a:prstGeom prst="leftBrac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660658" y="5337806"/>
            <a:ext cx="291966" cy="613168"/>
          </a:xfrm>
          <a:prstGeom prst="rect">
            <a:avLst/>
          </a:prstGeom>
          <a:noFill/>
          <a:ln w="3810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Brace 21"/>
          <p:cNvSpPr/>
          <p:nvPr/>
        </p:nvSpPr>
        <p:spPr>
          <a:xfrm>
            <a:off x="2628833" y="4058594"/>
            <a:ext cx="233573" cy="613168"/>
          </a:xfrm>
          <a:prstGeom prst="leftBrace">
            <a:avLst/>
          </a:prstGeom>
          <a:ln w="38100" cmpd="sng">
            <a:solidFill>
              <a:srgbClr val="C0504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660658" y="4379776"/>
            <a:ext cx="291966" cy="321184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0364" y="4160787"/>
            <a:ext cx="205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(A=0,B=0)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600364" y="4754194"/>
            <a:ext cx="205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(A=0,B=1)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600364" y="5406843"/>
            <a:ext cx="205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(A=1,B=0)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5843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Operations on Sets of Global Constraints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 a set of global constraints</a:t>
            </a:r>
          </a:p>
          <a:p>
            <a:r>
              <a:rPr lang="en-US" dirty="0" smtClean="0"/>
              <a:t>iv(S) = ⋂</a:t>
            </a:r>
            <a:r>
              <a:rPr lang="en-US" baseline="-25000" dirty="0" err="1" smtClean="0"/>
              <a:t>c∈S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(c)</a:t>
            </a:r>
          </a:p>
          <a:p>
            <a:pPr lvl="1"/>
            <a:r>
              <a:rPr lang="en-US" dirty="0" smtClean="0"/>
              <a:t>Intersection of scopes of the constraints in S	</a:t>
            </a:r>
          </a:p>
          <a:p>
            <a:r>
              <a:rPr lang="en-US" dirty="0" smtClean="0"/>
              <a:t>join(S) = a global constraint e’[</a:t>
            </a:r>
            <a:r>
              <a:rPr lang="en-US" dirty="0" err="1" smtClean="0"/>
              <a:t>δ</a:t>
            </a:r>
            <a:r>
              <a:rPr lang="en-US" dirty="0" smtClean="0"/>
              <a:t>’]</a:t>
            </a:r>
          </a:p>
          <a:p>
            <a:pPr lvl="1"/>
            <a:r>
              <a:rPr lang="en-US" dirty="0" smtClean="0"/>
              <a:t>Operates as you imagine a join should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5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Cooperating Constraint Catalogues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29123" y="1324939"/>
            <a:ext cx="3420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(A</a:t>
            </a:r>
            <a:r>
              <a:rPr lang="en-US" dirty="0"/>
              <a:t>∨</a:t>
            </a:r>
            <a:r>
              <a:rPr lang="en-US" sz="2800" dirty="0"/>
              <a:t>B</a:t>
            </a:r>
            <a:r>
              <a:rPr lang="en-US" dirty="0"/>
              <a:t>∨</a:t>
            </a:r>
            <a:r>
              <a:rPr lang="en-US" sz="2800" dirty="0"/>
              <a:t>C)</a:t>
            </a:r>
            <a:r>
              <a:rPr lang="en-US" dirty="0" smtClean="0"/>
              <a:t>∧</a:t>
            </a:r>
            <a:r>
              <a:rPr lang="en-US" sz="2800" dirty="0" smtClean="0"/>
              <a:t>(A̅</a:t>
            </a:r>
            <a:r>
              <a:rPr lang="en-US" dirty="0" smtClean="0"/>
              <a:t>∨</a:t>
            </a:r>
            <a:r>
              <a:rPr lang="en-US" sz="2800" dirty="0"/>
              <a:t>B</a:t>
            </a:r>
            <a:r>
              <a:rPr lang="en-US" sz="2000" dirty="0" smtClean="0"/>
              <a:t>∨</a:t>
            </a:r>
            <a:r>
              <a:rPr lang="en-US" sz="2800" dirty="0" smtClean="0"/>
              <a:t>D)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728532" y="1832504"/>
            <a:ext cx="1035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iv(S)</a:t>
            </a:r>
            <a:endParaRPr lang="en-US" sz="28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801095"/>
              </p:ext>
            </p:extLst>
          </p:nvPr>
        </p:nvGraphicFramePr>
        <p:xfrm>
          <a:off x="7591155" y="1937784"/>
          <a:ext cx="1481910" cy="37312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96382"/>
                <a:gridCol w="296382"/>
                <a:gridCol w="296382"/>
                <a:gridCol w="296382"/>
                <a:gridCol w="296382"/>
              </a:tblGrid>
              <a:tr h="2540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17" name="Left Brace 16"/>
          <p:cNvSpPr/>
          <p:nvPr/>
        </p:nvSpPr>
        <p:spPr>
          <a:xfrm>
            <a:off x="7409182" y="2818321"/>
            <a:ext cx="204377" cy="1144156"/>
          </a:xfrm>
          <a:prstGeom prst="leftBrac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Rectangle 17"/>
          <p:cNvSpPr/>
          <p:nvPr/>
        </p:nvSpPr>
        <p:spPr>
          <a:xfrm>
            <a:off x="8178237" y="2811410"/>
            <a:ext cx="583932" cy="1116370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1" name="TextBox 20"/>
          <p:cNvSpPr txBox="1"/>
          <p:nvPr/>
        </p:nvSpPr>
        <p:spPr>
          <a:xfrm>
            <a:off x="5731116" y="3172996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(A=0,B=1)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745714" y="4846426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(A=1,B=1)</a:t>
            </a:r>
            <a:endParaRPr lang="en-US" sz="2000" dirty="0"/>
          </a:p>
        </p:txBody>
      </p:sp>
      <p:sp>
        <p:nvSpPr>
          <p:cNvPr id="23" name="Left Brace 22"/>
          <p:cNvSpPr/>
          <p:nvPr/>
        </p:nvSpPr>
        <p:spPr>
          <a:xfrm>
            <a:off x="7409182" y="4515951"/>
            <a:ext cx="204377" cy="1121958"/>
          </a:xfrm>
          <a:prstGeom prst="leftBrac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7594305" y="1937784"/>
            <a:ext cx="583932" cy="286046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Rectangle 18"/>
          <p:cNvSpPr/>
          <p:nvPr/>
        </p:nvSpPr>
        <p:spPr>
          <a:xfrm>
            <a:off x="8178237" y="4538794"/>
            <a:ext cx="583932" cy="1116370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5" name="Content Placeholder 8"/>
          <p:cNvSpPr txBox="1">
            <a:spLocks/>
          </p:cNvSpPr>
          <p:nvPr/>
        </p:nvSpPr>
        <p:spPr>
          <a:xfrm>
            <a:off x="457200" y="1600200"/>
            <a:ext cx="5480969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Constraint catalogue 𝒞 is cooperating if</a:t>
            </a:r>
          </a:p>
          <a:p>
            <a:pPr lvl="1"/>
            <a:r>
              <a:rPr lang="en-US" sz="2000" dirty="0"/>
              <a:t>For any finite set of global constraints S⊆𝒞</a:t>
            </a:r>
          </a:p>
          <a:p>
            <a:pPr lvl="1"/>
            <a:r>
              <a:rPr lang="en-US" sz="2000" dirty="0"/>
              <a:t>We can compute a set of assignments of the variables iv(S)</a:t>
            </a:r>
          </a:p>
          <a:p>
            <a:pPr lvl="1"/>
            <a:r>
              <a:rPr lang="en-US" sz="2000" dirty="0"/>
              <a:t>Containing at least one representative of each equivalence class of </a:t>
            </a:r>
            <a:r>
              <a:rPr lang="en-US" sz="2000" dirty="0" err="1"/>
              <a:t>equiv</a:t>
            </a:r>
            <a:r>
              <a:rPr lang="en-US" sz="2000" dirty="0"/>
              <a:t>[join(S),iv(S)]</a:t>
            </a:r>
          </a:p>
          <a:p>
            <a:pPr lvl="1"/>
            <a:r>
              <a:rPr lang="en-US" sz="2000" dirty="0"/>
              <a:t>In </a:t>
            </a:r>
            <a:r>
              <a:rPr lang="en-US" sz="2000" dirty="0">
                <a:solidFill>
                  <a:srgbClr val="3366FF"/>
                </a:solidFill>
              </a:rPr>
              <a:t>polynomial time</a:t>
            </a:r>
            <a:r>
              <a:rPr lang="en-US" sz="2000" dirty="0"/>
              <a:t> in </a:t>
            </a:r>
          </a:p>
          <a:p>
            <a:pPr lvl="2"/>
            <a:r>
              <a:rPr lang="en-US" sz="1600" dirty="0"/>
              <a:t>the size of iv(S) and </a:t>
            </a:r>
          </a:p>
          <a:p>
            <a:pPr lvl="2"/>
            <a:r>
              <a:rPr lang="en-US" sz="1600" dirty="0"/>
              <a:t>the total size of the constraints in S</a:t>
            </a:r>
          </a:p>
        </p:txBody>
      </p:sp>
    </p:spTree>
    <p:extLst>
      <p:ext uri="{BB962C8B-B14F-4D97-AF65-F5344CB8AC3E}">
        <p14:creationId xmlns:p14="http://schemas.microsoft.com/office/powerpoint/2010/main" val="102369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7" grpId="0" animBg="1"/>
      <p:bldP spid="18" grpId="0" animBg="1"/>
      <p:bldP spid="21" grpId="0"/>
      <p:bldP spid="22" grpId="0"/>
      <p:bldP spid="23" grpId="0" animBg="1"/>
      <p:bldP spid="24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6728532" y="1832504"/>
            <a:ext cx="1035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iv(S)</a:t>
            </a:r>
            <a:endParaRPr lang="en-US" sz="28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057234"/>
              </p:ext>
            </p:extLst>
          </p:nvPr>
        </p:nvGraphicFramePr>
        <p:xfrm>
          <a:off x="7591155" y="1937784"/>
          <a:ext cx="1481910" cy="37312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96382"/>
                <a:gridCol w="296382"/>
                <a:gridCol w="296382"/>
                <a:gridCol w="296382"/>
                <a:gridCol w="296382"/>
              </a:tblGrid>
              <a:tr h="2540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312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30" name="Left Brace 29"/>
          <p:cNvSpPr/>
          <p:nvPr/>
        </p:nvSpPr>
        <p:spPr>
          <a:xfrm>
            <a:off x="7409182" y="2818321"/>
            <a:ext cx="204377" cy="1144156"/>
          </a:xfrm>
          <a:prstGeom prst="leftBrac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" name="Rectangle 30"/>
          <p:cNvSpPr/>
          <p:nvPr/>
        </p:nvSpPr>
        <p:spPr>
          <a:xfrm>
            <a:off x="8178237" y="2811410"/>
            <a:ext cx="583932" cy="1116370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2" name="TextBox 31"/>
          <p:cNvSpPr txBox="1"/>
          <p:nvPr/>
        </p:nvSpPr>
        <p:spPr>
          <a:xfrm>
            <a:off x="5731116" y="3172996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(A=0,B=1)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5745714" y="4846426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(A=1,B=1)</a:t>
            </a:r>
            <a:endParaRPr lang="en-US" sz="2000" dirty="0"/>
          </a:p>
        </p:txBody>
      </p:sp>
      <p:sp>
        <p:nvSpPr>
          <p:cNvPr id="34" name="Left Brace 33"/>
          <p:cNvSpPr/>
          <p:nvPr/>
        </p:nvSpPr>
        <p:spPr>
          <a:xfrm>
            <a:off x="7409182" y="4515951"/>
            <a:ext cx="204377" cy="1121958"/>
          </a:xfrm>
          <a:prstGeom prst="leftBrace">
            <a:avLst/>
          </a:prstGeom>
          <a:ln w="381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5" name="Rectangle 34"/>
          <p:cNvSpPr/>
          <p:nvPr/>
        </p:nvSpPr>
        <p:spPr>
          <a:xfrm>
            <a:off x="7594305" y="1937784"/>
            <a:ext cx="583932" cy="286046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6" name="Rectangle 35"/>
          <p:cNvSpPr/>
          <p:nvPr/>
        </p:nvSpPr>
        <p:spPr>
          <a:xfrm>
            <a:off x="8178237" y="4538794"/>
            <a:ext cx="583932" cy="1116370"/>
          </a:xfrm>
          <a:prstGeom prst="rect">
            <a:avLst/>
          </a:prstGeom>
          <a:noFill/>
          <a:ln w="38100" cmpd="sng">
            <a:solidFill>
              <a:srgbClr val="9BBB5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922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Example: </a:t>
            </a:r>
            <a:r>
              <a:rPr lang="en-US" sz="3500" dirty="0" smtClean="0"/>
              <a:t>Cooperating Constraint Catalogue</a:t>
            </a:r>
            <a:endParaRPr lang="en-US" sz="3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29123" y="1324939"/>
            <a:ext cx="3420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(A</a:t>
            </a:r>
            <a:r>
              <a:rPr lang="en-US" dirty="0"/>
              <a:t>∨</a:t>
            </a:r>
            <a:r>
              <a:rPr lang="en-US" sz="2800" dirty="0"/>
              <a:t>B</a:t>
            </a:r>
            <a:r>
              <a:rPr lang="en-US" dirty="0"/>
              <a:t>∨</a:t>
            </a:r>
            <a:r>
              <a:rPr lang="en-US" sz="2800" dirty="0"/>
              <a:t>C)</a:t>
            </a:r>
            <a:r>
              <a:rPr lang="en-US" dirty="0" smtClean="0"/>
              <a:t>∧</a:t>
            </a:r>
            <a:r>
              <a:rPr lang="en-US" sz="2800" dirty="0" smtClean="0"/>
              <a:t>(A̅</a:t>
            </a:r>
            <a:r>
              <a:rPr lang="en-US" dirty="0" smtClean="0"/>
              <a:t>∨</a:t>
            </a:r>
            <a:r>
              <a:rPr lang="en-US" sz="2800" dirty="0"/>
              <a:t>B</a:t>
            </a:r>
            <a:r>
              <a:rPr lang="en-US" sz="2000" dirty="0" smtClean="0"/>
              <a:t>∨</a:t>
            </a:r>
            <a:r>
              <a:rPr lang="en-US" sz="2800" dirty="0" smtClean="0"/>
              <a:t>D)</a:t>
            </a:r>
            <a:endParaRPr lang="en-US" sz="2800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25" name="Left Brace 24"/>
          <p:cNvSpPr/>
          <p:nvPr/>
        </p:nvSpPr>
        <p:spPr>
          <a:xfrm>
            <a:off x="7409182" y="3948664"/>
            <a:ext cx="204377" cy="545008"/>
          </a:xfrm>
          <a:prstGeom prst="leftBrace">
            <a:avLst/>
          </a:prstGeom>
          <a:ln w="381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6" name="Rectangle 25"/>
          <p:cNvSpPr/>
          <p:nvPr/>
        </p:nvSpPr>
        <p:spPr>
          <a:xfrm>
            <a:off x="8178237" y="3966598"/>
            <a:ext cx="583932" cy="527073"/>
          </a:xfrm>
          <a:prstGeom prst="rect">
            <a:avLst/>
          </a:prstGeom>
          <a:noFill/>
          <a:ln w="38100" cmpd="sng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7" name="TextBox 26"/>
          <p:cNvSpPr txBox="1"/>
          <p:nvPr/>
        </p:nvSpPr>
        <p:spPr>
          <a:xfrm>
            <a:off x="5731116" y="3973756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(A=1,B=0)</a:t>
            </a:r>
            <a:endParaRPr lang="en-US" sz="20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5704943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Constraint </a:t>
            </a:r>
            <a:r>
              <a:rPr lang="en-US" sz="2400" dirty="0"/>
              <a:t>catalogue consisting entirely of clauses</a:t>
            </a:r>
          </a:p>
          <a:p>
            <a:r>
              <a:rPr lang="en-US" sz="2400" dirty="0" err="1"/>
              <a:t>equiv</a:t>
            </a:r>
            <a:r>
              <a:rPr lang="en-US" sz="2400" dirty="0"/>
              <a:t>[join(S),iv(S)] has at most |S|+1 classes</a:t>
            </a:r>
          </a:p>
          <a:p>
            <a:pPr lvl="1"/>
            <a:r>
              <a:rPr lang="en-US" sz="2000" dirty="0"/>
              <a:t>Similar </a:t>
            </a:r>
            <a:r>
              <a:rPr lang="en-US" sz="2000" dirty="0" smtClean="0"/>
              <a:t>argument </a:t>
            </a:r>
            <a:r>
              <a:rPr lang="en-US" sz="2000" dirty="0"/>
              <a:t>to </a:t>
            </a:r>
            <a:r>
              <a:rPr lang="en-US" sz="2000" dirty="0" err="1"/>
              <a:t>equiv</a:t>
            </a:r>
            <a:r>
              <a:rPr lang="en-US" sz="2000" dirty="0"/>
              <a:t>[e[</a:t>
            </a:r>
            <a:r>
              <a:rPr lang="en-US" sz="2000" dirty="0" err="1"/>
              <a:t>δ</a:t>
            </a:r>
            <a:r>
              <a:rPr lang="en-US" sz="2000" dirty="0"/>
              <a:t>],X] has 2 equivalent classes</a:t>
            </a:r>
          </a:p>
          <a:p>
            <a:pPr lvl="1"/>
            <a:r>
              <a:rPr lang="en-US" sz="2000" dirty="0"/>
              <a:t>All other assignments that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satisfy </a:t>
            </a:r>
            <a:r>
              <a:rPr lang="en-US" sz="2000" dirty="0"/>
              <a:t>at least one literal in each clause </a:t>
            </a:r>
            <a:r>
              <a:rPr lang="en-US" sz="2000" dirty="0" smtClean="0"/>
              <a:t>(at </a:t>
            </a:r>
            <a:r>
              <a:rPr lang="en-US" sz="2000" dirty="0"/>
              <a:t>most 1)</a:t>
            </a:r>
          </a:p>
          <a:p>
            <a:pPr lvl="1"/>
            <a:r>
              <a:rPr lang="en-US" sz="2000" dirty="0"/>
              <a:t>Single assignment of variables in iv(S) that </a:t>
            </a:r>
            <a:r>
              <a:rPr lang="en-US" sz="2000" dirty="0">
                <a:solidFill>
                  <a:srgbClr val="C0504D"/>
                </a:solidFill>
              </a:rPr>
              <a:t>falsify</a:t>
            </a:r>
            <a:r>
              <a:rPr lang="en-US" sz="2000" dirty="0"/>
              <a:t> </a:t>
            </a:r>
            <a:r>
              <a:rPr lang="en-US" sz="2000" dirty="0" smtClean="0"/>
              <a:t>(at </a:t>
            </a:r>
            <a:r>
              <a:rPr lang="en-US" sz="2000" dirty="0"/>
              <a:t>most |S|)</a:t>
            </a:r>
          </a:p>
          <a:p>
            <a:r>
              <a:rPr lang="en-US" sz="2400" dirty="0"/>
              <a:t>Equivalence classes in </a:t>
            </a:r>
            <a:r>
              <a:rPr lang="en-US" sz="2400" dirty="0" err="1"/>
              <a:t>equiv</a:t>
            </a:r>
            <a:r>
              <a:rPr lang="en-US" sz="2400" dirty="0"/>
              <a:t>[join(S),iv(S)] </a:t>
            </a:r>
            <a:r>
              <a:rPr lang="en-US" sz="2400" dirty="0">
                <a:solidFill>
                  <a:srgbClr val="3366FF"/>
                </a:solidFill>
              </a:rPr>
              <a:t>increases linearly</a:t>
            </a:r>
            <a:r>
              <a:rPr lang="en-US" sz="2400" dirty="0">
                <a:solidFill>
                  <a:srgbClr val="4F81BD"/>
                </a:solidFill>
              </a:rPr>
              <a:t> </a:t>
            </a:r>
            <a:r>
              <a:rPr lang="en-US" sz="2400" dirty="0"/>
              <a:t>with </a:t>
            </a:r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37" name="Left Brace 36"/>
          <p:cNvSpPr/>
          <p:nvPr/>
        </p:nvSpPr>
        <p:spPr>
          <a:xfrm>
            <a:off x="7409182" y="2237060"/>
            <a:ext cx="204377" cy="545008"/>
          </a:xfrm>
          <a:prstGeom prst="leftBrace">
            <a:avLst/>
          </a:prstGeom>
          <a:ln w="38100" cmpd="sng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Rectangle 37"/>
          <p:cNvSpPr/>
          <p:nvPr/>
        </p:nvSpPr>
        <p:spPr>
          <a:xfrm>
            <a:off x="8178237" y="2254994"/>
            <a:ext cx="583932" cy="527073"/>
          </a:xfrm>
          <a:prstGeom prst="rect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9" name="TextBox 38"/>
          <p:cNvSpPr txBox="1"/>
          <p:nvPr/>
        </p:nvSpPr>
        <p:spPr>
          <a:xfrm>
            <a:off x="5731116" y="2262152"/>
            <a:ext cx="1721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 smtClean="0"/>
              <a:t>ext</a:t>
            </a:r>
            <a:r>
              <a:rPr lang="en-US" sz="2000" dirty="0" smtClean="0"/>
              <a:t>(A=0,B=0)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4887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37" grpId="0" animBg="1"/>
      <p:bldP spid="38" grpId="0" animBg="1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69968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Addresses tractability (of intersection) of global constraints</a:t>
            </a:r>
          </a:p>
          <a:p>
            <a:r>
              <a:rPr lang="en-US" dirty="0" smtClean="0"/>
              <a:t>Identifies tractability conditions for arbitrary constraints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Polynomial size of assignments of constraints intersections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Bounded sizes of constraints</a:t>
            </a:r>
          </a:p>
          <a:p>
            <a:r>
              <a:rPr lang="en-US" dirty="0" smtClean="0"/>
              <a:t>Shows that property holds for constraints of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Extended Global Cardinality (EGC) of bounded domains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Positive Tables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Negative Tables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 descr="pic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9643" y="1945958"/>
            <a:ext cx="3535656" cy="291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268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EGC Constraints Cooperating?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 general, no</a:t>
            </a:r>
          </a:p>
          <a:p>
            <a:r>
              <a:rPr lang="en-US" sz="2800" dirty="0" smtClean="0"/>
              <a:t>Theorem</a:t>
            </a:r>
          </a:p>
          <a:p>
            <a:pPr marL="857250" lvl="2" indent="0">
              <a:buNone/>
            </a:pPr>
            <a:r>
              <a:rPr lang="en-US" dirty="0" smtClean="0"/>
              <a:t>Any constraint catalogue that contains only </a:t>
            </a:r>
          </a:p>
          <a:p>
            <a:pPr lvl="3"/>
            <a:r>
              <a:rPr lang="en-US" dirty="0" smtClean="0">
                <a:solidFill>
                  <a:schemeClr val="accent2"/>
                </a:solidFill>
              </a:rPr>
              <a:t>counting constraints</a:t>
            </a:r>
            <a:r>
              <a:rPr lang="en-US" dirty="0" smtClean="0"/>
              <a:t> with bounded domain size, </a:t>
            </a:r>
          </a:p>
          <a:p>
            <a:pPr lvl="3"/>
            <a:r>
              <a:rPr lang="en-US" dirty="0" smtClean="0"/>
              <a:t>table constraints, and </a:t>
            </a:r>
          </a:p>
          <a:p>
            <a:pPr lvl="3"/>
            <a:r>
              <a:rPr lang="en-US" dirty="0" smtClean="0"/>
              <a:t>negative constraints, </a:t>
            </a:r>
          </a:p>
          <a:p>
            <a:pPr marL="457200" lvl="1" indent="0">
              <a:buNone/>
            </a:pPr>
            <a:r>
              <a:rPr lang="en-US" sz="3200" dirty="0" smtClean="0"/>
              <a:t>   	</a:t>
            </a:r>
            <a:r>
              <a:rPr lang="en-US" sz="2400" dirty="0" smtClean="0"/>
              <a:t>is a cooperating catalogue</a:t>
            </a:r>
            <a:endParaRPr lang="en-US" sz="2000" dirty="0" smtClean="0"/>
          </a:p>
          <a:p>
            <a:r>
              <a:rPr lang="en-US" sz="2800" dirty="0" smtClean="0"/>
              <a:t>An EGC constraint is a counting constraint</a:t>
            </a:r>
          </a:p>
          <a:p>
            <a:pPr lvl="1"/>
            <a:r>
              <a:rPr lang="en-US" sz="2400" dirty="0" smtClean="0"/>
              <a:t>Thus, it is tractable when it has bounded domain size</a:t>
            </a:r>
          </a:p>
          <a:p>
            <a:r>
              <a:rPr lang="en-US" sz="2800" dirty="0" smtClean="0"/>
              <a:t>Proof of theorem is not presented for lack of time</a:t>
            </a:r>
            <a:endParaRPr lang="en-US" sz="2800" dirty="0"/>
          </a:p>
          <a:p>
            <a:pPr marL="57150" indent="0">
              <a:buNone/>
            </a:pPr>
            <a:endParaRPr lang="en-US" sz="2800" dirty="0" smtClean="0"/>
          </a:p>
          <a:p>
            <a:pPr lvl="2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5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Motivating Example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Restricted Classes of CSPs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Acyclic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hypergraph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Treewidth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&amp; constraint catalogue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Further Constraint Restrictions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Extensional equivalence 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Operations on sets of global constraints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Cooperating constraint catalogues</a:t>
            </a:r>
          </a:p>
          <a:p>
            <a:r>
              <a:rPr lang="en-US" dirty="0" smtClean="0"/>
              <a:t>Polynomial-Time Reductions</a:t>
            </a:r>
          </a:p>
          <a:p>
            <a:pPr lvl="1"/>
            <a:r>
              <a:rPr lang="en-US" dirty="0" smtClean="0"/>
              <a:t>Take the dual of the dual</a:t>
            </a:r>
          </a:p>
          <a:p>
            <a:pPr lvl="1"/>
            <a:r>
              <a:rPr lang="en-US" dirty="0" smtClean="0"/>
              <a:t>Tractability results</a:t>
            </a:r>
          </a:p>
          <a:p>
            <a:r>
              <a:rPr lang="en-US" dirty="0" smtClean="0"/>
              <a:t>Conclusion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27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Polynomial-Time 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is to show for any constraint problem over a cooperating catalogue, give a polynomial-time reduction to a smaller problem</a:t>
            </a:r>
          </a:p>
          <a:p>
            <a:pPr lvl="1"/>
            <a:r>
              <a:rPr lang="en-US" dirty="0" smtClean="0"/>
              <a:t>Consider a set of variables that all occur in exactly the same set of constraint scopes</a:t>
            </a:r>
          </a:p>
          <a:p>
            <a:pPr lvl="1"/>
            <a:r>
              <a:rPr lang="en-US" dirty="0" smtClean="0"/>
              <a:t>Replace them by a single new variable with an appropriate domain</a:t>
            </a:r>
          </a:p>
          <a:p>
            <a:r>
              <a:rPr lang="en-US" dirty="0" smtClean="0"/>
              <a:t>How? Using the dual of a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2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of a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0228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G=(V,H) a </a:t>
            </a:r>
            <a:r>
              <a:rPr lang="en-US" dirty="0" err="1" smtClean="0"/>
              <a:t>hypergraph</a:t>
            </a:r>
            <a:endParaRPr lang="en-US" dirty="0" smtClean="0"/>
          </a:p>
          <a:p>
            <a:r>
              <a:rPr lang="en-US" dirty="0" smtClean="0"/>
              <a:t>The dual of G, G* is a </a:t>
            </a:r>
            <a:r>
              <a:rPr lang="en-US" dirty="0" err="1" smtClean="0"/>
              <a:t>hypergraph</a:t>
            </a:r>
            <a:r>
              <a:rPr lang="en-US" dirty="0" smtClean="0"/>
              <a:t> with</a:t>
            </a:r>
          </a:p>
          <a:p>
            <a:pPr lvl="1"/>
            <a:r>
              <a:rPr lang="en-US" dirty="0" smtClean="0"/>
              <a:t>Vertex set: H</a:t>
            </a:r>
          </a:p>
          <a:p>
            <a:pPr lvl="1"/>
            <a:r>
              <a:rPr lang="en-US" dirty="0" smtClean="0"/>
              <a:t>For every </a:t>
            </a:r>
            <a:r>
              <a:rPr lang="en-US" dirty="0" err="1" smtClean="0"/>
              <a:t>v</a:t>
            </a:r>
            <a:r>
              <a:rPr lang="en-US" dirty="0" err="1"/>
              <a:t>∈</a:t>
            </a:r>
            <a:r>
              <a:rPr lang="en-US" dirty="0" err="1" smtClean="0"/>
              <a:t>V</a:t>
            </a:r>
            <a:r>
              <a:rPr lang="en-US" dirty="0" smtClean="0"/>
              <a:t>, a </a:t>
            </a:r>
            <a:r>
              <a:rPr lang="en-US" dirty="0" err="1" smtClean="0"/>
              <a:t>hyperedge</a:t>
            </a:r>
            <a:r>
              <a:rPr lang="en-US" dirty="0" smtClean="0"/>
              <a:t> {</a:t>
            </a:r>
            <a:r>
              <a:rPr lang="en-US" dirty="0" err="1"/>
              <a:t>h∈H|v∈h</a:t>
            </a:r>
            <a:r>
              <a:rPr lang="en-US" dirty="0" smtClean="0"/>
              <a:t>}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For a class of </a:t>
            </a:r>
            <a:r>
              <a:rPr lang="en-US" dirty="0" err="1" smtClean="0"/>
              <a:t>hypergraphs</a:t>
            </a:r>
            <a:r>
              <a:rPr lang="en-US" dirty="0" smtClean="0"/>
              <a:t> </a:t>
            </a:r>
            <a:r>
              <a:rPr lang="en-US" dirty="0" err="1" smtClean="0"/>
              <a:t>ℋ</a:t>
            </a:r>
            <a:r>
              <a:rPr lang="en-US" dirty="0" smtClean="0"/>
              <a:t>, </a:t>
            </a:r>
            <a:r>
              <a:rPr lang="en-US" dirty="0" err="1" smtClean="0"/>
              <a:t>ℋ</a:t>
            </a:r>
            <a:r>
              <a:rPr lang="en-US" dirty="0" smtClean="0"/>
              <a:t>*={G*|G</a:t>
            </a:r>
            <a:r>
              <a:rPr lang="en-US" dirty="0"/>
              <a:t>∈</a:t>
            </a:r>
            <a:r>
              <a:rPr lang="en-US" dirty="0" smtClean="0"/>
              <a:t>ℋ}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23</a:t>
            </a:fld>
            <a:endParaRPr lang="en-US"/>
          </a:p>
        </p:txBody>
      </p:sp>
      <p:pic>
        <p:nvPicPr>
          <p:cNvPr id="6" name="Picture 5" descr="pic2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88" b="59584"/>
          <a:stretch/>
        </p:blipFill>
        <p:spPr>
          <a:xfrm>
            <a:off x="620027" y="3069630"/>
            <a:ext cx="5511252" cy="2308713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47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Dual, in Pictures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79496" y="2072328"/>
            <a:ext cx="9011585" cy="3325195"/>
            <a:chOff x="79496" y="2072328"/>
            <a:chExt cx="9011585" cy="3325195"/>
          </a:xfrm>
        </p:grpSpPr>
        <p:pic>
          <p:nvPicPr>
            <p:cNvPr id="6" name="Picture 5" descr="pic2.pdf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8000"/>
            <a:stretch/>
          </p:blipFill>
          <p:spPr>
            <a:xfrm>
              <a:off x="79496" y="2072328"/>
              <a:ext cx="5920729" cy="3325195"/>
            </a:xfrm>
            <a:prstGeom prst="rect">
              <a:avLst/>
            </a:prstGeom>
          </p:spPr>
        </p:pic>
        <p:pic>
          <p:nvPicPr>
            <p:cNvPr id="7" name="Picture 6" descr="pic2.pdf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359" t="48905" b="11391"/>
            <a:stretch/>
          </p:blipFill>
          <p:spPr>
            <a:xfrm>
              <a:off x="5796744" y="2072328"/>
              <a:ext cx="3294337" cy="3143389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5985296" y="4949688"/>
            <a:ext cx="31587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Note: The dual of the dual of a </a:t>
            </a:r>
            <a:r>
              <a:rPr lang="en-US" sz="2400" dirty="0" err="1" smtClean="0"/>
              <a:t>hypergraph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3366FF"/>
                </a:solidFill>
              </a:rPr>
              <a:t>not necessarily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the original </a:t>
            </a:r>
            <a:r>
              <a:rPr lang="en-US" sz="2400" dirty="0" err="1" smtClean="0"/>
              <a:t>hypergraph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584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Dual and </a:t>
            </a:r>
            <a:r>
              <a:rPr lang="en-US" dirty="0" err="1" smtClean="0"/>
              <a:t>Treewidth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twDD</a:t>
            </a:r>
            <a:r>
              <a:rPr lang="en-US" dirty="0" smtClean="0"/>
              <a:t>: </a:t>
            </a:r>
            <a:r>
              <a:rPr lang="en-US" dirty="0" err="1" smtClean="0"/>
              <a:t>Treewidth</a:t>
            </a:r>
            <a:r>
              <a:rPr lang="en-US" dirty="0" smtClean="0"/>
              <a:t> of the dual of the dual of G</a:t>
            </a:r>
          </a:p>
          <a:p>
            <a:pPr lvl="1"/>
            <a:r>
              <a:rPr lang="en-US" dirty="0" err="1" smtClean="0"/>
              <a:t>twDD</a:t>
            </a:r>
            <a:r>
              <a:rPr lang="en-US" dirty="0" smtClean="0"/>
              <a:t>(G)=</a:t>
            </a:r>
            <a:r>
              <a:rPr lang="en-US" dirty="0" err="1" smtClean="0"/>
              <a:t>tw</a:t>
            </a:r>
            <a:r>
              <a:rPr lang="en-US" dirty="0" smtClean="0"/>
              <a:t>(G**)</a:t>
            </a:r>
          </a:p>
          <a:p>
            <a:pPr lvl="1"/>
            <a:r>
              <a:rPr lang="en-US" dirty="0" smtClean="0"/>
              <a:t>For class of </a:t>
            </a:r>
            <a:r>
              <a:rPr lang="en-US" dirty="0" err="1" smtClean="0"/>
              <a:t>hypergraphs</a:t>
            </a:r>
            <a:r>
              <a:rPr lang="en-US" dirty="0" smtClean="0"/>
              <a:t> </a:t>
            </a:r>
            <a:r>
              <a:rPr lang="en-US" dirty="0" err="1"/>
              <a:t>ℋ</a:t>
            </a:r>
            <a:r>
              <a:rPr lang="en-US" dirty="0" smtClean="0"/>
              <a:t>, </a:t>
            </a:r>
            <a:r>
              <a:rPr lang="en-US" dirty="0" err="1" smtClean="0"/>
              <a:t>twDD</a:t>
            </a:r>
            <a:r>
              <a:rPr lang="en-US" dirty="0" smtClean="0"/>
              <a:t>(</a:t>
            </a:r>
            <a:r>
              <a:rPr lang="en-US" dirty="0" err="1"/>
              <a:t>ℋ</a:t>
            </a:r>
            <a:r>
              <a:rPr lang="en-US" dirty="0" smtClean="0"/>
              <a:t>)=</a:t>
            </a:r>
            <a:r>
              <a:rPr lang="en-US" dirty="0" err="1" smtClean="0"/>
              <a:t>tw</a:t>
            </a:r>
            <a:r>
              <a:rPr lang="en-US" dirty="0" smtClean="0"/>
              <a:t>(</a:t>
            </a:r>
            <a:r>
              <a:rPr lang="en-US" dirty="0" err="1"/>
              <a:t>ℋ</a:t>
            </a:r>
            <a:r>
              <a:rPr lang="en-US" dirty="0" smtClean="0"/>
              <a:t>**)</a:t>
            </a:r>
            <a:endParaRPr lang="en-US" dirty="0"/>
          </a:p>
          <a:p>
            <a:r>
              <a:rPr lang="en-US" dirty="0" smtClean="0"/>
              <a:t>For our example</a:t>
            </a:r>
          </a:p>
          <a:p>
            <a:pPr lvl="1"/>
            <a:r>
              <a:rPr lang="en-US" dirty="0" err="1" smtClean="0"/>
              <a:t>twDD</a:t>
            </a:r>
            <a:r>
              <a:rPr lang="en-US" dirty="0" smtClean="0"/>
              <a:t>(</a:t>
            </a:r>
            <a:r>
              <a:rPr lang="en-US" dirty="0" err="1" smtClean="0"/>
              <a:t>ℋ</a:t>
            </a:r>
            <a:r>
              <a:rPr lang="en-US" dirty="0" smtClean="0"/>
              <a:t>)=3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012353" y="4344560"/>
            <a:ext cx="5452137" cy="2011790"/>
            <a:chOff x="79496" y="2072328"/>
            <a:chExt cx="9011585" cy="3325195"/>
          </a:xfrm>
        </p:grpSpPr>
        <p:pic>
          <p:nvPicPr>
            <p:cNvPr id="9" name="Picture 8" descr="pic2.pdf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8000"/>
            <a:stretch/>
          </p:blipFill>
          <p:spPr>
            <a:xfrm>
              <a:off x="79496" y="2072328"/>
              <a:ext cx="5920729" cy="3325195"/>
            </a:xfrm>
            <a:prstGeom prst="rect">
              <a:avLst/>
            </a:prstGeom>
          </p:spPr>
        </p:pic>
        <p:pic>
          <p:nvPicPr>
            <p:cNvPr id="10" name="Picture 9" descr="pic2.pdf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359" t="48905" b="11391"/>
            <a:stretch/>
          </p:blipFill>
          <p:spPr>
            <a:xfrm>
              <a:off x="5796744" y="2072328"/>
              <a:ext cx="3294337" cy="31433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39024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Tractability Result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Constraint catalogue 𝒞 and class of </a:t>
            </a:r>
            <a:r>
              <a:rPr lang="en-US" dirty="0" err="1"/>
              <a:t>hypergraphs</a:t>
            </a:r>
            <a:r>
              <a:rPr lang="en-US" dirty="0"/>
              <a:t> </a:t>
            </a:r>
            <a:r>
              <a:rPr lang="en-US" dirty="0" err="1"/>
              <a:t>ℋ</a:t>
            </a:r>
            <a:endParaRPr lang="en-US" dirty="0"/>
          </a:p>
          <a:p>
            <a:r>
              <a:rPr lang="en-US" dirty="0"/>
              <a:t>CSP(</a:t>
            </a:r>
            <a:r>
              <a:rPr lang="en-US" dirty="0" err="1"/>
              <a:t>ℋ</a:t>
            </a:r>
            <a:r>
              <a:rPr lang="en-US" dirty="0"/>
              <a:t>,𝒞) is tractable if 𝒞 is a cooperating catalogue and </a:t>
            </a:r>
            <a:r>
              <a:rPr lang="en-US" dirty="0" err="1"/>
              <a:t>twDD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/>
              <a:t>)&lt;∞</a:t>
            </a:r>
          </a:p>
          <a:p>
            <a:endParaRPr lang="en-US" dirty="0"/>
          </a:p>
          <a:p>
            <a:r>
              <a:rPr lang="en-US" dirty="0"/>
              <a:t>I can sketch the definitions/ideas for the proof</a:t>
            </a:r>
          </a:p>
          <a:p>
            <a:pPr lvl="1"/>
            <a:r>
              <a:rPr lang="en-US" dirty="0"/>
              <a:t>The proof gives justification for why we can take the dual of the dual</a:t>
            </a:r>
          </a:p>
          <a:p>
            <a:pPr lvl="1"/>
            <a:r>
              <a:rPr lang="en-US" dirty="0"/>
              <a:t>See the paper for the full rigorous </a:t>
            </a:r>
            <a:r>
              <a:rPr lang="en-US" dirty="0" smtClean="0"/>
              <a:t>proof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0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Cannot achieve tractability by structural restrictions alone</a:t>
            </a:r>
          </a:p>
          <a:p>
            <a:r>
              <a:rPr lang="en-US" dirty="0" smtClean="0"/>
              <a:t>Introduce cooperating constraint catalogue</a:t>
            </a:r>
          </a:p>
          <a:p>
            <a:pPr lvl="1"/>
            <a:r>
              <a:rPr lang="en-US" dirty="0" smtClean="0"/>
              <a:t>Sufficiently restricted to ensure that an individual constraint is always tractable</a:t>
            </a:r>
          </a:p>
          <a:p>
            <a:pPr lvl="1"/>
            <a:r>
              <a:rPr lang="en-US" dirty="0" smtClean="0"/>
              <a:t>Not all structures are tractable even with cooperating </a:t>
            </a:r>
            <a:r>
              <a:rPr lang="en-US" dirty="0"/>
              <a:t>constraint </a:t>
            </a:r>
            <a:r>
              <a:rPr lang="en-US" dirty="0" smtClean="0"/>
              <a:t>catalogue (</a:t>
            </a:r>
            <a:r>
              <a:rPr lang="en-US" dirty="0" err="1" smtClean="0"/>
              <a:t>twDD</a:t>
            </a:r>
            <a:r>
              <a:rPr lang="en-US" dirty="0"/>
              <a:t>(</a:t>
            </a:r>
            <a:r>
              <a:rPr lang="en-US" dirty="0" err="1"/>
              <a:t>ℋ</a:t>
            </a:r>
            <a:r>
              <a:rPr lang="en-US" dirty="0" smtClean="0"/>
              <a:t>)=∞ NP-Complete)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However, </a:t>
            </a:r>
            <a:r>
              <a:rPr lang="en-US" sz="3200" dirty="0" err="1" smtClean="0"/>
              <a:t>twDD</a:t>
            </a:r>
            <a:r>
              <a:rPr lang="en-US" sz="3200" dirty="0"/>
              <a:t>(</a:t>
            </a:r>
            <a:r>
              <a:rPr lang="en-US" sz="3200" dirty="0" err="1"/>
              <a:t>ℋ</a:t>
            </a:r>
            <a:r>
              <a:rPr lang="en-US" sz="3200" dirty="0"/>
              <a:t>)&lt;</a:t>
            </a:r>
            <a:r>
              <a:rPr lang="en-US" sz="3200" dirty="0" smtClean="0"/>
              <a:t>∞ is tractable 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8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35681"/>
          </a:xfrm>
        </p:spPr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321282"/>
            <a:ext cx="8229600" cy="1372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Don’t </a:t>
            </a:r>
            <a:r>
              <a:rPr lang="en-US" dirty="0"/>
              <a:t>ask me…  I didn’t write the paper</a:t>
            </a:r>
          </a:p>
          <a:p>
            <a:pPr lvl="1"/>
            <a:r>
              <a:rPr lang="en-US" dirty="0"/>
              <a:t>Contact the authors </a:t>
            </a:r>
            <a:r>
              <a:rPr lang="en-US" dirty="0" smtClean="0">
                <a:sym typeface="Wingdings"/>
              </a:rPr>
              <a:t></a:t>
            </a:r>
            <a:endParaRPr lang="en-US" dirty="0">
              <a:sym typeface="Wingding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387026"/>
            <a:ext cx="8229600" cy="2502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>
                <a:sym typeface="Wingdings"/>
              </a:rPr>
              <a:t>Just </a:t>
            </a:r>
            <a:r>
              <a:rPr lang="en-US" dirty="0">
                <a:sym typeface="Wingdings"/>
              </a:rPr>
              <a:t>kidding…  I’ll try to answer them!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080273" y="2335881"/>
            <a:ext cx="5868510" cy="905154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80273" y="2335881"/>
            <a:ext cx="5868510" cy="905154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70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Quotient of a CSP Instance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96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Let P=(V,C) be a CSP instance</a:t>
            </a:r>
          </a:p>
          <a:p>
            <a:r>
              <a:rPr lang="en-US" dirty="0" smtClean="0"/>
              <a:t>X⊆V non-empty subset of variables</a:t>
            </a:r>
          </a:p>
          <a:p>
            <a:pPr lvl="1"/>
            <a:r>
              <a:rPr lang="en-US" dirty="0" smtClean="0"/>
              <a:t>all occur in the scope of the same set S of constraints</a:t>
            </a:r>
          </a:p>
          <a:p>
            <a:r>
              <a:rPr lang="en-US" dirty="0" smtClean="0"/>
              <a:t>The quotient of P </a:t>
            </a:r>
            <a:r>
              <a:rPr lang="en-US" dirty="0" err="1" smtClean="0"/>
              <a:t>w.r.t</a:t>
            </a:r>
            <a:r>
              <a:rPr lang="en-US" dirty="0" smtClean="0"/>
              <a:t>. X, P</a:t>
            </a:r>
            <a:r>
              <a:rPr lang="en-US" baseline="30000" dirty="0" smtClean="0"/>
              <a:t>X</a:t>
            </a:r>
            <a:r>
              <a:rPr lang="en-US" dirty="0" smtClean="0"/>
              <a:t>, defined:</a:t>
            </a:r>
          </a:p>
          <a:p>
            <a:pPr lvl="1"/>
            <a:r>
              <a:rPr lang="en-US" dirty="0" smtClean="0"/>
              <a:t>Variables of P</a:t>
            </a:r>
            <a:r>
              <a:rPr lang="en-US" baseline="30000" dirty="0" smtClean="0"/>
              <a:t>X</a:t>
            </a:r>
            <a:r>
              <a:rPr lang="en-US" dirty="0" smtClean="0"/>
              <a:t> are given by V</a:t>
            </a:r>
            <a:r>
              <a:rPr lang="en-US" baseline="30000" dirty="0" smtClean="0"/>
              <a:t>X</a:t>
            </a:r>
            <a:r>
              <a:rPr lang="en-US" dirty="0" smtClean="0"/>
              <a:t>=(V-X)∪{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}</a:t>
            </a:r>
          </a:p>
          <a:p>
            <a:pPr lvl="2"/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is a fresh variable</a:t>
            </a:r>
          </a:p>
          <a:p>
            <a:pPr lvl="2"/>
            <a:r>
              <a:rPr lang="en-US" dirty="0" smtClean="0"/>
              <a:t>Domain of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</a:t>
            </a:r>
            <a:r>
              <a:rPr lang="en-US" dirty="0" smtClean="0"/>
              <a:t>is </a:t>
            </a:r>
            <a:r>
              <a:rPr lang="en-US" dirty="0" err="1" smtClean="0"/>
              <a:t>equiv</a:t>
            </a:r>
            <a:r>
              <a:rPr lang="en-US" dirty="0" smtClean="0"/>
              <a:t>[join(S),X]</a:t>
            </a:r>
          </a:p>
          <a:p>
            <a:pPr lvl="1"/>
            <a:r>
              <a:rPr lang="en-US" dirty="0" smtClean="0"/>
              <a:t>Constraints of P</a:t>
            </a:r>
            <a:r>
              <a:rPr lang="en-US" baseline="30000" dirty="0" smtClean="0"/>
              <a:t>X</a:t>
            </a:r>
            <a:r>
              <a:rPr lang="en-US" dirty="0" smtClean="0"/>
              <a:t> are unchanged, except</a:t>
            </a:r>
          </a:p>
          <a:p>
            <a:pPr lvl="2"/>
            <a:r>
              <a:rPr lang="en-US" dirty="0" smtClean="0"/>
              <a:t>each constraint e[</a:t>
            </a:r>
            <a:r>
              <a:rPr lang="en-US" dirty="0" err="1" smtClean="0"/>
              <a:t>δ</a:t>
            </a:r>
            <a:r>
              <a:rPr lang="en-US" dirty="0" smtClean="0"/>
              <a:t>]∈S is replaced by a new constraint </a:t>
            </a:r>
            <a:r>
              <a:rPr lang="en-US" dirty="0" err="1" smtClean="0"/>
              <a:t>e</a:t>
            </a:r>
            <a:r>
              <a:rPr lang="en-US" baseline="30000" dirty="0" err="1" smtClean="0"/>
              <a:t>X</a:t>
            </a:r>
            <a:r>
              <a:rPr lang="en-US" dirty="0" smtClean="0"/>
              <a:t>[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]</a:t>
            </a:r>
          </a:p>
          <a:p>
            <a:pPr lvl="3"/>
            <a:r>
              <a:rPr lang="en-US" dirty="0" err="1" smtClean="0"/>
              <a:t>vars</a:t>
            </a:r>
            <a:r>
              <a:rPr lang="en-US" dirty="0"/>
              <a:t>(</a:t>
            </a:r>
            <a:r>
              <a:rPr lang="en-US" dirty="0" err="1" smtClean="0"/>
              <a:t>δ</a:t>
            </a:r>
            <a:r>
              <a:rPr lang="en-US" baseline="30000" dirty="0" err="1" smtClean="0"/>
              <a:t>X</a:t>
            </a:r>
            <a:r>
              <a:rPr lang="en-US" dirty="0" smtClean="0"/>
              <a:t>)=(</a:t>
            </a:r>
            <a:r>
              <a:rPr lang="en-US" dirty="0" err="1" smtClean="0"/>
              <a:t>vars</a:t>
            </a:r>
            <a:r>
              <a:rPr lang="en-US" dirty="0" smtClean="0"/>
              <a:t>(</a:t>
            </a:r>
            <a:r>
              <a:rPr lang="en-US" dirty="0" err="1" smtClean="0"/>
              <a:t>δ</a:t>
            </a:r>
            <a:r>
              <a:rPr lang="en-US" dirty="0" smtClean="0"/>
              <a:t>)-X)∪{</a:t>
            </a:r>
            <a:r>
              <a:rPr lang="en-US" dirty="0" err="1"/>
              <a:t>v</a:t>
            </a:r>
            <a:r>
              <a:rPr lang="en-US" baseline="-25000" dirty="0" err="1"/>
              <a:t>X</a:t>
            </a:r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assignment </a:t>
            </a:r>
            <a:r>
              <a:rPr lang="en-US" dirty="0" err="1" smtClean="0"/>
              <a:t>θ</a:t>
            </a:r>
            <a:r>
              <a:rPr lang="en-US" dirty="0" smtClean="0"/>
              <a:t> true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err="1" smtClean="0"/>
              <a:t>equiv</a:t>
            </a:r>
            <a:r>
              <a:rPr lang="en-US" dirty="0" smtClean="0"/>
              <a:t>[join(S),X] is true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29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206640" y="25411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44589" y="25411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082537" y="25411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82546" y="2386976"/>
            <a:ext cx="1365769" cy="548364"/>
          </a:xfrm>
          <a:prstGeom prst="ellipse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342918" y="1570967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931665" y="1570967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458062" y="1570967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539997" y="2409769"/>
            <a:ext cx="394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X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15210" y="1417638"/>
            <a:ext cx="2262735" cy="17504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713781" y="1313270"/>
            <a:ext cx="5255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endParaRPr lang="en-US" sz="3200" dirty="0"/>
          </a:p>
        </p:txBody>
      </p:sp>
      <p:cxnSp>
        <p:nvCxnSpPr>
          <p:cNvPr id="17" name="Straight Connector 16"/>
          <p:cNvCxnSpPr>
            <a:stCxn id="24" idx="2"/>
            <a:endCxn id="6" idx="0"/>
          </p:cNvCxnSpPr>
          <p:nvPr/>
        </p:nvCxnSpPr>
        <p:spPr>
          <a:xfrm flipH="1">
            <a:off x="7330734" y="2281373"/>
            <a:ext cx="436996" cy="259787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>
            <a:spLocks/>
          </p:cNvSpPr>
          <p:nvPr/>
        </p:nvSpPr>
        <p:spPr>
          <a:xfrm>
            <a:off x="7653430" y="2052773"/>
            <a:ext cx="228600" cy="228600"/>
          </a:xfrm>
          <a:prstGeom prst="rect">
            <a:avLst/>
          </a:prstGeom>
          <a:noFill/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4" idx="2"/>
            <a:endCxn id="7" idx="0"/>
          </p:cNvCxnSpPr>
          <p:nvPr/>
        </p:nvCxnSpPr>
        <p:spPr>
          <a:xfrm>
            <a:off x="7767730" y="2281373"/>
            <a:ext cx="953" cy="259787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4" idx="2"/>
            <a:endCxn id="8" idx="0"/>
          </p:cNvCxnSpPr>
          <p:nvPr/>
        </p:nvCxnSpPr>
        <p:spPr>
          <a:xfrm>
            <a:off x="7767730" y="2281373"/>
            <a:ext cx="438901" cy="259787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5"/>
            <a:endCxn id="24" idx="0"/>
          </p:cNvCxnSpPr>
          <p:nvPr/>
        </p:nvCxnSpPr>
        <p:spPr>
          <a:xfrm>
            <a:off x="7554759" y="1782808"/>
            <a:ext cx="212971" cy="269965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644589" y="4643453"/>
            <a:ext cx="248187" cy="248187"/>
          </a:xfrm>
          <a:prstGeom prst="ellipse">
            <a:avLst/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7342918" y="36732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931665" y="36732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458062" y="3673260"/>
            <a:ext cx="248187" cy="248187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715210" y="3519931"/>
            <a:ext cx="2262735" cy="17504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6713780" y="3415563"/>
            <a:ext cx="62913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</a:t>
            </a:r>
            <a:r>
              <a:rPr lang="en-US" sz="3200" baseline="30000" dirty="0" smtClean="0"/>
              <a:t>X</a:t>
            </a:r>
            <a:endParaRPr lang="en-US" sz="3200" baseline="30000" dirty="0"/>
          </a:p>
        </p:txBody>
      </p:sp>
      <p:sp>
        <p:nvSpPr>
          <p:cNvPr id="50" name="Rectangle 49"/>
          <p:cNvSpPr>
            <a:spLocks/>
          </p:cNvSpPr>
          <p:nvPr/>
        </p:nvSpPr>
        <p:spPr>
          <a:xfrm>
            <a:off x="7653430" y="4155066"/>
            <a:ext cx="228600" cy="228600"/>
          </a:xfrm>
          <a:prstGeom prst="rect">
            <a:avLst/>
          </a:prstGeom>
          <a:noFill/>
          <a:ln>
            <a:solidFill>
              <a:srgbClr val="C0504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>
            <a:stCxn id="43" idx="5"/>
            <a:endCxn id="50" idx="0"/>
          </p:cNvCxnSpPr>
          <p:nvPr/>
        </p:nvCxnSpPr>
        <p:spPr>
          <a:xfrm>
            <a:off x="7554759" y="3885101"/>
            <a:ext cx="212971" cy="269965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907374" y="4488371"/>
            <a:ext cx="521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1"/>
                </a:solidFill>
              </a:rPr>
              <a:t>v</a:t>
            </a:r>
            <a:r>
              <a:rPr lang="en-US" sz="2400" baseline="-25000" dirty="0" err="1" smtClean="0">
                <a:solidFill>
                  <a:schemeClr val="accent1"/>
                </a:solidFill>
              </a:rPr>
              <a:t>X</a:t>
            </a:r>
            <a:endParaRPr lang="en-US" sz="2400" baseline="-25000" dirty="0">
              <a:solidFill>
                <a:schemeClr val="accent1"/>
              </a:solidFill>
            </a:endParaRPr>
          </a:p>
        </p:txBody>
      </p:sp>
      <p:cxnSp>
        <p:nvCxnSpPr>
          <p:cNvPr id="57" name="Straight Connector 56"/>
          <p:cNvCxnSpPr>
            <a:stCxn id="50" idx="2"/>
            <a:endCxn id="40" idx="0"/>
          </p:cNvCxnSpPr>
          <p:nvPr/>
        </p:nvCxnSpPr>
        <p:spPr>
          <a:xfrm>
            <a:off x="7767730" y="4383666"/>
            <a:ext cx="953" cy="259787"/>
          </a:xfrm>
          <a:prstGeom prst="line">
            <a:avLst/>
          </a:prstGeom>
          <a:ln w="9525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>
            <a:spLocks/>
          </p:cNvSpPr>
          <p:nvPr/>
        </p:nvSpPr>
        <p:spPr>
          <a:xfrm>
            <a:off x="8221158" y="2052773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>
            <a:spLocks/>
          </p:cNvSpPr>
          <p:nvPr/>
        </p:nvSpPr>
        <p:spPr>
          <a:xfrm>
            <a:off x="8221158" y="4155066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>
            <a:stCxn id="11" idx="4"/>
            <a:endCxn id="72" idx="0"/>
          </p:cNvCxnSpPr>
          <p:nvPr/>
        </p:nvCxnSpPr>
        <p:spPr>
          <a:xfrm>
            <a:off x="8055759" y="1819154"/>
            <a:ext cx="279699" cy="23361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12" idx="4"/>
            <a:endCxn id="72" idx="0"/>
          </p:cNvCxnSpPr>
          <p:nvPr/>
        </p:nvCxnSpPr>
        <p:spPr>
          <a:xfrm flipH="1">
            <a:off x="8335458" y="1819154"/>
            <a:ext cx="246698" cy="23361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4" idx="4"/>
            <a:endCxn id="73" idx="0"/>
          </p:cNvCxnSpPr>
          <p:nvPr/>
        </p:nvCxnSpPr>
        <p:spPr>
          <a:xfrm>
            <a:off x="8055759" y="3921447"/>
            <a:ext cx="279699" cy="23361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45" idx="4"/>
            <a:endCxn id="73" idx="0"/>
          </p:cNvCxnSpPr>
          <p:nvPr/>
        </p:nvCxnSpPr>
        <p:spPr>
          <a:xfrm flipH="1">
            <a:off x="8335458" y="3921447"/>
            <a:ext cx="246698" cy="233619"/>
          </a:xfrm>
          <a:prstGeom prst="line">
            <a:avLst/>
          </a:prstGeom>
          <a:ln w="9525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9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3" grpId="0" animBg="1"/>
      <p:bldP spid="44" grpId="0" animBg="1"/>
      <p:bldP spid="45" grpId="0" animBg="1"/>
      <p:bldP spid="47" grpId="0" animBg="1"/>
      <p:bldP spid="48" grpId="0"/>
      <p:bldP spid="50" grpId="0" animBg="1"/>
      <p:bldP spid="56" grpId="0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Motivating Example</a:t>
            </a:r>
          </a:p>
          <a:p>
            <a:r>
              <a:rPr lang="en-US" dirty="0" smtClean="0"/>
              <a:t>Restricted Classes of CSPs</a:t>
            </a:r>
          </a:p>
          <a:p>
            <a:pPr lvl="1"/>
            <a:r>
              <a:rPr lang="en-US" dirty="0" smtClean="0"/>
              <a:t>Acyclic </a:t>
            </a:r>
            <a:r>
              <a:rPr lang="en-US" dirty="0" err="1" smtClean="0"/>
              <a:t>hypergraph</a:t>
            </a:r>
            <a:endParaRPr lang="en-US" dirty="0"/>
          </a:p>
          <a:p>
            <a:pPr lvl="1"/>
            <a:r>
              <a:rPr lang="en-US" dirty="0" err="1" smtClean="0"/>
              <a:t>Treewidth</a:t>
            </a:r>
            <a:r>
              <a:rPr lang="en-US" dirty="0" smtClean="0"/>
              <a:t> &amp; constraint catalogue</a:t>
            </a:r>
          </a:p>
          <a:p>
            <a:r>
              <a:rPr lang="en-US" dirty="0" smtClean="0"/>
              <a:t>Further Constraint Restrictions</a:t>
            </a:r>
          </a:p>
          <a:p>
            <a:pPr lvl="1"/>
            <a:r>
              <a:rPr lang="en-US" dirty="0" smtClean="0"/>
              <a:t>Extensional equivalence </a:t>
            </a:r>
          </a:p>
          <a:p>
            <a:pPr lvl="1"/>
            <a:r>
              <a:rPr lang="en-US" dirty="0" smtClean="0"/>
              <a:t>Operations on sets of global constraints</a:t>
            </a:r>
          </a:p>
          <a:p>
            <a:pPr lvl="1"/>
            <a:r>
              <a:rPr lang="en-US" dirty="0" smtClean="0"/>
              <a:t>Cooperating constraint catalogues</a:t>
            </a:r>
          </a:p>
          <a:p>
            <a:r>
              <a:rPr lang="en-US" dirty="0" smtClean="0"/>
              <a:t>Polynomial-Time Reductions</a:t>
            </a:r>
          </a:p>
          <a:p>
            <a:pPr lvl="1"/>
            <a:r>
              <a:rPr lang="en-US" dirty="0" smtClean="0"/>
              <a:t>Take the dual of the dual</a:t>
            </a:r>
          </a:p>
          <a:p>
            <a:pPr lvl="1"/>
            <a:r>
              <a:rPr lang="en-US" dirty="0" smtClean="0"/>
              <a:t>Tractability results</a:t>
            </a:r>
          </a:p>
          <a:p>
            <a:r>
              <a:rPr lang="en-US" dirty="0" smtClean="0"/>
              <a:t>Conclusion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Dual of the 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CSP P </a:t>
            </a:r>
            <a:r>
              <a:rPr lang="en-US" dirty="0" smtClean="0"/>
              <a:t>can be converted to </a:t>
            </a:r>
            <a:r>
              <a:rPr lang="en-US" dirty="0" smtClean="0"/>
              <a:t>P’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hyp</a:t>
            </a:r>
            <a:r>
              <a:rPr lang="en-US" dirty="0" smtClean="0"/>
              <a:t>(P’)=</a:t>
            </a:r>
            <a:r>
              <a:rPr lang="en-US" dirty="0" err="1" smtClean="0"/>
              <a:t>hyp</a:t>
            </a:r>
            <a:r>
              <a:rPr lang="en-US" dirty="0" smtClean="0"/>
              <a:t>(P)*</a:t>
            </a:r>
            <a:r>
              <a:rPr lang="en-US" dirty="0" smtClean="0"/>
              <a:t>*</a:t>
            </a:r>
          </a:p>
          <a:p>
            <a:pPr lvl="1"/>
            <a:r>
              <a:rPr lang="en-US" dirty="0" smtClean="0"/>
              <a:t>Such </a:t>
            </a:r>
            <a:r>
              <a:rPr lang="en-US" dirty="0" smtClean="0"/>
              <a:t>that P’ has a solution </a:t>
            </a:r>
            <a:r>
              <a:rPr lang="en-US" dirty="0" err="1" smtClean="0"/>
              <a:t>iff</a:t>
            </a:r>
            <a:r>
              <a:rPr lang="en-US" dirty="0" smtClean="0"/>
              <a:t> P does</a:t>
            </a:r>
          </a:p>
          <a:p>
            <a:pPr lvl="1"/>
            <a:r>
              <a:rPr lang="en-US" dirty="0" smtClean="0"/>
              <a:t>If P is over a cooperating catalogue, this conversion can be done in polynomial time</a:t>
            </a:r>
          </a:p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CSP</a:t>
            </a:r>
            <a:r>
              <a:rPr lang="en-US" sz="3200" dirty="0"/>
              <a:t>(</a:t>
            </a:r>
            <a:r>
              <a:rPr lang="en-US" sz="3200" dirty="0" err="1"/>
              <a:t>ℋ</a:t>
            </a:r>
            <a:r>
              <a:rPr lang="en-US" sz="3200" dirty="0"/>
              <a:t>,𝒞) is tractable if 𝒞 is a cooperating catalogue and </a:t>
            </a:r>
            <a:r>
              <a:rPr lang="en-US" sz="3200" dirty="0" err="1"/>
              <a:t>twDD</a:t>
            </a:r>
            <a:r>
              <a:rPr lang="en-US" sz="3200" dirty="0"/>
              <a:t>(</a:t>
            </a:r>
            <a:r>
              <a:rPr lang="en-US" sz="3200" dirty="0" err="1"/>
              <a:t>ℋ</a:t>
            </a:r>
            <a:r>
              <a:rPr lang="en-US" sz="3200" dirty="0"/>
              <a:t>)&lt;</a:t>
            </a:r>
            <a:r>
              <a:rPr lang="en-US" sz="3200" dirty="0" smtClean="0"/>
              <a:t>∞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10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 descr="pi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208"/>
            <a:ext cx="5384559" cy="443608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4941" y="1131982"/>
            <a:ext cx="4049060" cy="1948462"/>
          </a:xfrm>
        </p:spPr>
        <p:txBody>
          <a:bodyPr>
            <a:noAutofit/>
          </a:bodyPr>
          <a:lstStyle/>
          <a:p>
            <a:pPr marL="163513" indent="-163513"/>
            <a:r>
              <a:rPr lang="en-US" sz="2000" dirty="0"/>
              <a:t>5 </a:t>
            </a:r>
            <a:r>
              <a:rPr lang="en-US" sz="2000" dirty="0" smtClean="0"/>
              <a:t>constraints:</a:t>
            </a:r>
            <a:endParaRPr lang="en-US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094941" y="2151565"/>
            <a:ext cx="4049060" cy="3031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3366FF"/>
                </a:solidFill>
              </a:rPr>
              <a:t>Exactly one literal is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:</a:t>
            </a:r>
            <a:r>
              <a:rPr lang="en-US" sz="2000" dirty="0" smtClean="0">
                <a:solidFill>
                  <a:srgbClr val="3366FF"/>
                </a:solidFill>
              </a:rPr>
              <a:t> Exactly one literal is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: </a:t>
            </a:r>
            <a:r>
              <a:rPr lang="en-US" sz="2000" dirty="0" smtClean="0">
                <a:solidFill>
                  <a:srgbClr val="3366FF"/>
                </a:solidFill>
              </a:rPr>
              <a:t>Exactly n+1 literals are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:</a:t>
            </a:r>
            <a:r>
              <a:rPr lang="en-US" sz="2000" dirty="0" smtClean="0">
                <a:solidFill>
                  <a:srgbClr val="3366FF"/>
                </a:solidFill>
              </a:rPr>
              <a:t> </a:t>
            </a:r>
            <a:r>
              <a:rPr lang="en-US" sz="2000" dirty="0" smtClean="0">
                <a:solidFill>
                  <a:srgbClr val="3366FF"/>
                </a:solidFill>
              </a:rPr>
              <a:t>(¬x</a:t>
            </a:r>
            <a:r>
              <a:rPr lang="en-US" sz="2000" baseline="-25000" dirty="0" smtClean="0">
                <a:solidFill>
                  <a:srgbClr val="3366FF"/>
                </a:solidFill>
              </a:rPr>
              <a:t>n</a:t>
            </a:r>
            <a:r>
              <a:rPr lang="en-US" sz="2000" baseline="-25000" dirty="0">
                <a:solidFill>
                  <a:srgbClr val="3366FF"/>
                </a:solidFill>
              </a:rPr>
              <a:t>+1</a:t>
            </a:r>
            <a:r>
              <a:rPr lang="en-US" sz="1400" dirty="0" smtClean="0">
                <a:solidFill>
                  <a:srgbClr val="3366FF"/>
                </a:solidFill>
              </a:rPr>
              <a:t>∨ </a:t>
            </a:r>
            <a:r>
              <a:rPr lang="en-US" sz="2000" dirty="0" smtClean="0">
                <a:solidFill>
                  <a:srgbClr val="3366FF"/>
                </a:solidFill>
              </a:rPr>
              <a:t>¬x</a:t>
            </a:r>
            <a:r>
              <a:rPr lang="en-US" sz="2000" baseline="-25000" dirty="0" smtClean="0">
                <a:solidFill>
                  <a:srgbClr val="3366FF"/>
                </a:solidFill>
              </a:rPr>
              <a:t>n</a:t>
            </a:r>
            <a:r>
              <a:rPr lang="en-US" sz="2000" baseline="-25000" dirty="0">
                <a:solidFill>
                  <a:srgbClr val="3366FF"/>
                </a:solidFill>
              </a:rPr>
              <a:t>+2</a:t>
            </a:r>
            <a:r>
              <a:rPr lang="en-US" sz="1400" dirty="0">
                <a:solidFill>
                  <a:srgbClr val="3366FF"/>
                </a:solidFill>
              </a:rPr>
              <a:t>∨</a:t>
            </a:r>
            <a:r>
              <a:rPr lang="en-US" sz="2000" dirty="0">
                <a:solidFill>
                  <a:srgbClr val="3366FF"/>
                </a:solidFill>
              </a:rPr>
              <a:t>···</a:t>
            </a:r>
            <a:r>
              <a:rPr lang="en-US" sz="1400" dirty="0" smtClean="0">
                <a:solidFill>
                  <a:srgbClr val="3366FF"/>
                </a:solidFill>
              </a:rPr>
              <a:t>∨ </a:t>
            </a:r>
            <a:r>
              <a:rPr lang="en-US" sz="2000" dirty="0" smtClean="0">
                <a:solidFill>
                  <a:srgbClr val="3366FF"/>
                </a:solidFill>
              </a:rPr>
              <a:t>¬x</a:t>
            </a:r>
            <a:r>
              <a:rPr lang="en-US" sz="2000" baseline="-25000" dirty="0" smtClean="0">
                <a:solidFill>
                  <a:srgbClr val="3366FF"/>
                </a:solidFill>
              </a:rPr>
              <a:t>2n</a:t>
            </a:r>
            <a:r>
              <a:rPr lang="en-US" sz="2000" dirty="0">
                <a:solidFill>
                  <a:srgbClr val="3366FF"/>
                </a:solidFill>
              </a:rPr>
              <a:t>)</a:t>
            </a:r>
            <a:endParaRPr lang="en-US" sz="2000" dirty="0" smtClean="0">
              <a:solidFill>
                <a:srgbClr val="3366FF"/>
              </a:solidFill>
            </a:endParaRPr>
          </a:p>
          <a:p>
            <a:pPr marL="163512" lvl="1" indent="0">
              <a:buFont typeface="Arial"/>
              <a:buNone/>
            </a:pPr>
            <a:r>
              <a:rPr lang="en-US" sz="2000" dirty="0" smtClean="0"/>
              <a:t>	</a:t>
            </a:r>
            <a:endParaRPr lang="en-US" sz="2000" dirty="0">
              <a:solidFill>
                <a:srgbClr val="7F7F7F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094941" y="1509224"/>
            <a:ext cx="4049060" cy="11658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: </a:t>
            </a:r>
            <a:r>
              <a:rPr lang="en-US" sz="2000" dirty="0">
                <a:solidFill>
                  <a:srgbClr val="3366FF"/>
                </a:solidFill>
              </a:rPr>
              <a:t>(</a:t>
            </a:r>
            <a:r>
              <a:rPr lang="en-US" sz="2000" dirty="0" smtClean="0">
                <a:solidFill>
                  <a:srgbClr val="3366FF"/>
                </a:solidFill>
              </a:rPr>
              <a:t>x</a:t>
            </a:r>
            <a:r>
              <a:rPr lang="en-US" sz="2000" baseline="-25000" dirty="0" smtClean="0">
                <a:solidFill>
                  <a:srgbClr val="3366FF"/>
                </a:solidFill>
              </a:rPr>
              <a:t>1</a:t>
            </a:r>
            <a:r>
              <a:rPr lang="en-US" sz="1400" dirty="0" smtClean="0">
                <a:solidFill>
                  <a:srgbClr val="3366FF"/>
                </a:solidFill>
              </a:rPr>
              <a:t>∨ </a:t>
            </a:r>
            <a:r>
              <a:rPr lang="en-US" sz="2000" dirty="0" smtClean="0">
                <a:solidFill>
                  <a:srgbClr val="3366FF"/>
                </a:solidFill>
              </a:rPr>
              <a:t>x</a:t>
            </a:r>
            <a:r>
              <a:rPr lang="en-US" sz="2000" baseline="-25000" dirty="0" smtClean="0">
                <a:solidFill>
                  <a:srgbClr val="3366FF"/>
                </a:solidFill>
              </a:rPr>
              <a:t>2n</a:t>
            </a:r>
            <a:r>
              <a:rPr lang="en-US" sz="2000" baseline="-25000" dirty="0">
                <a:solidFill>
                  <a:srgbClr val="3366FF"/>
                </a:solidFill>
              </a:rPr>
              <a:t>+1</a:t>
            </a:r>
            <a:r>
              <a:rPr lang="en-US" sz="2000" dirty="0" smtClean="0">
                <a:solidFill>
                  <a:srgbClr val="3366FF"/>
                </a:solidFill>
              </a:rPr>
              <a:t>)</a:t>
            </a:r>
          </a:p>
          <a:p>
            <a:pPr marL="163512" lvl="1" indent="0">
              <a:buFont typeface="Arial"/>
              <a:buNone/>
            </a:pPr>
            <a:r>
              <a:rPr lang="en-US" sz="2000" dirty="0" smtClean="0"/>
              <a:t>	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27137" y="1160928"/>
            <a:ext cx="4049060" cy="194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3513" indent="-163513"/>
            <a:r>
              <a:rPr lang="en-US" sz="2000" dirty="0" smtClean="0"/>
              <a:t>Boolean </a:t>
            </a:r>
            <a:r>
              <a:rPr lang="en-US" sz="2000" dirty="0" err="1" smtClean="0"/>
              <a:t>vars</a:t>
            </a:r>
            <a:r>
              <a:rPr lang="en-US" sz="2000" dirty="0" smtClean="0"/>
              <a:t>: {x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,…,x</a:t>
            </a:r>
            <a:r>
              <a:rPr lang="en-US" sz="2000" baseline="-25000" dirty="0" smtClean="0"/>
              <a:t>3n</a:t>
            </a:r>
            <a:r>
              <a:rPr lang="en-US" sz="2000" dirty="0" smtClean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140532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Extended Global Cardinality Constraint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8138" cy="4525963"/>
          </a:xfrm>
        </p:spPr>
        <p:txBody>
          <a:bodyPr/>
          <a:lstStyle/>
          <a:p>
            <a:r>
              <a:rPr lang="en-US" dirty="0" smtClean="0"/>
              <a:t>For every domain element </a:t>
            </a:r>
            <a:r>
              <a:rPr lang="en-US" i="1" dirty="0" smtClean="0"/>
              <a:t>a</a:t>
            </a:r>
            <a:endParaRPr lang="en-US" dirty="0"/>
          </a:p>
          <a:p>
            <a:pPr lvl="1"/>
            <a:r>
              <a:rPr lang="en-US" dirty="0" smtClean="0"/>
              <a:t>K(</a:t>
            </a:r>
            <a:r>
              <a:rPr lang="en-US" i="1" dirty="0" smtClean="0"/>
              <a:t>a</a:t>
            </a:r>
            <a:r>
              <a:rPr lang="en-US" dirty="0" smtClean="0"/>
              <a:t>) a finite set of natural numbers</a:t>
            </a:r>
            <a:endParaRPr lang="en-US" dirty="0"/>
          </a:p>
          <a:p>
            <a:pPr lvl="1"/>
            <a:r>
              <a:rPr lang="en-US" dirty="0" smtClean="0"/>
              <a:t>Cardinality set of </a:t>
            </a:r>
            <a:r>
              <a:rPr lang="en-US" i="1" dirty="0" smtClean="0"/>
              <a:t>a</a:t>
            </a:r>
          </a:p>
          <a:p>
            <a:r>
              <a:rPr lang="en-US" dirty="0" smtClean="0"/>
              <a:t>Requires number of variables assigned to </a:t>
            </a:r>
            <a:r>
              <a:rPr lang="en-US" i="1" dirty="0" smtClean="0"/>
              <a:t>a</a:t>
            </a:r>
            <a:r>
              <a:rPr lang="en-US" dirty="0" smtClean="0"/>
              <a:t> to be in the set K(</a:t>
            </a:r>
            <a:r>
              <a:rPr lang="en-US" i="1" dirty="0" smtClean="0"/>
              <a:t>a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9" descr="Screen Shot 2014-01-17 at 11.02.2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739455"/>
            <a:ext cx="4267200" cy="2705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7200" y="6004659"/>
            <a:ext cx="467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Example from </a:t>
            </a:r>
            <a:r>
              <a:rPr lang="en-US" dirty="0" smtClean="0">
                <a:solidFill>
                  <a:srgbClr val="3366FF"/>
                </a:solidFill>
              </a:rPr>
              <a:t>[</a:t>
            </a:r>
            <a:r>
              <a:rPr lang="en-US" dirty="0" err="1" smtClean="0">
                <a:solidFill>
                  <a:srgbClr val="3366FF"/>
                </a:solidFill>
              </a:rPr>
              <a:t>Samer</a:t>
            </a:r>
            <a:r>
              <a:rPr lang="en-US" dirty="0" smtClean="0">
                <a:solidFill>
                  <a:srgbClr val="3366FF"/>
                </a:solidFill>
              </a:rPr>
              <a:t>+ Constraints 11]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145338" y="1600200"/>
            <a:ext cx="4756345" cy="2757165"/>
          </a:xfrm>
        </p:spPr>
        <p:txBody>
          <a:bodyPr>
            <a:normAutofit/>
          </a:bodyPr>
          <a:lstStyle/>
          <a:p>
            <a:r>
              <a:rPr lang="en-US" dirty="0" smtClean="0"/>
              <a:t>Example: Timetabling</a:t>
            </a:r>
          </a:p>
          <a:p>
            <a:pPr lvl="1"/>
            <a:r>
              <a:rPr lang="en-US" dirty="0" smtClean="0"/>
              <a:t>6 workers {</a:t>
            </a:r>
            <a:r>
              <a:rPr lang="en-US" dirty="0" err="1" smtClean="0"/>
              <a:t>u,v,w,x,y,z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5 tasks {</a:t>
            </a:r>
            <a:r>
              <a:rPr lang="en-US" dirty="0" err="1" smtClean="0"/>
              <a:t>a,b,c,d,e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Restrictions on how many people have to work on a task</a:t>
            </a:r>
          </a:p>
        </p:txBody>
      </p:sp>
    </p:spTree>
    <p:extLst>
      <p:ext uri="{BB962C8B-B14F-4D97-AF65-F5344CB8AC3E}">
        <p14:creationId xmlns:p14="http://schemas.microsoft.com/office/powerpoint/2010/main" val="3911321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Picture 7" descr="pi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208"/>
            <a:ext cx="5384559" cy="443608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5875" y="1215876"/>
            <a:ext cx="7570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constraints are instances of </a:t>
            </a:r>
            <a:r>
              <a:rPr lang="en-US" dirty="0" smtClean="0">
                <a:solidFill>
                  <a:srgbClr val="3366FF"/>
                </a:solidFill>
              </a:rPr>
              <a:t>Extended </a:t>
            </a:r>
            <a:r>
              <a:rPr lang="en-US" dirty="0">
                <a:solidFill>
                  <a:srgbClr val="3366FF"/>
                </a:solidFill>
              </a:rPr>
              <a:t>Global </a:t>
            </a:r>
            <a:r>
              <a:rPr lang="en-US" dirty="0" smtClean="0">
                <a:solidFill>
                  <a:srgbClr val="3366FF"/>
                </a:solidFill>
              </a:rPr>
              <a:t>Cardinality</a:t>
            </a:r>
            <a:r>
              <a:rPr lang="en-US" dirty="0" smtClean="0"/>
              <a:t> (EGC) constraints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094941" y="2151565"/>
            <a:ext cx="4049060" cy="3031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: Exactly one literal is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K(1)={1}, K(0)={n-1}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: Exactly one literal is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K(1)={1}, K(0)={n-1}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: Exactly n+1 literals are true</a:t>
            </a:r>
          </a:p>
          <a:p>
            <a:pPr marL="406400" lvl="1" indent="-242888">
              <a:buFont typeface="Arial"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K(1)={n+1}, K(0)={2n-3} </a:t>
            </a:r>
          </a:p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: </a:t>
            </a:r>
            <a:r>
              <a:rPr lang="en-US" sz="2000" dirty="0"/>
              <a:t>(¬x</a:t>
            </a:r>
            <a:r>
              <a:rPr lang="en-US" sz="2000" baseline="-25000" dirty="0"/>
              <a:t>n+1</a:t>
            </a:r>
            <a:r>
              <a:rPr lang="en-US" sz="1400" dirty="0" smtClean="0"/>
              <a:t>∨ </a:t>
            </a:r>
            <a:r>
              <a:rPr lang="en-US" sz="2000" dirty="0" smtClean="0"/>
              <a:t>¬</a:t>
            </a:r>
            <a:r>
              <a:rPr lang="en-US" sz="2000" dirty="0"/>
              <a:t>x</a:t>
            </a:r>
            <a:r>
              <a:rPr lang="en-US" sz="2000" baseline="-25000" dirty="0"/>
              <a:t>n+2</a:t>
            </a:r>
            <a:r>
              <a:rPr lang="en-US" sz="1400" dirty="0"/>
              <a:t>∨</a:t>
            </a:r>
            <a:r>
              <a:rPr lang="en-US" sz="2000" dirty="0"/>
              <a:t>··</a:t>
            </a:r>
            <a:r>
              <a:rPr lang="en-US" sz="2000" dirty="0" smtClean="0"/>
              <a:t>·</a:t>
            </a:r>
            <a:r>
              <a:rPr lang="en-US" sz="1400" dirty="0" smtClean="0"/>
              <a:t>∨ </a:t>
            </a:r>
            <a:r>
              <a:rPr lang="en-US" sz="2000" dirty="0" smtClean="0"/>
              <a:t>¬</a:t>
            </a:r>
            <a:r>
              <a:rPr lang="en-US" sz="2000" dirty="0"/>
              <a:t>x</a:t>
            </a:r>
            <a:r>
              <a:rPr lang="en-US" sz="2000" baseline="-25000" dirty="0"/>
              <a:t>2n</a:t>
            </a:r>
            <a:r>
              <a:rPr lang="en-US" sz="2000" dirty="0"/>
              <a:t>)</a:t>
            </a:r>
            <a:endParaRPr lang="en-US" sz="2000" dirty="0" smtClean="0"/>
          </a:p>
          <a:p>
            <a:pPr marL="163512" lvl="1" indent="0">
              <a:buFont typeface="Arial"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K(1)={0,1,…,n-1}, K(0)={1,2,…,n}</a:t>
            </a:r>
          </a:p>
          <a:p>
            <a:pPr marL="163512" lvl="1" indent="0">
              <a:buFont typeface="Arial"/>
              <a:buNone/>
            </a:pPr>
            <a:r>
              <a:rPr lang="en-US" sz="2000" dirty="0" smtClean="0">
                <a:solidFill>
                  <a:srgbClr val="3366FF"/>
                </a:solidFill>
              </a:rPr>
              <a:t>	</a:t>
            </a:r>
            <a:endParaRPr lang="en-US" sz="2000" dirty="0">
              <a:solidFill>
                <a:srgbClr val="3366FF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094941" y="1509224"/>
            <a:ext cx="4049060" cy="11658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1" indent="-242888"/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: </a:t>
            </a:r>
            <a:r>
              <a:rPr lang="en-US" sz="2000" dirty="0"/>
              <a:t>(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1</a:t>
            </a:r>
            <a:r>
              <a:rPr lang="en-US" sz="1400" dirty="0" smtClean="0"/>
              <a:t>∨ </a:t>
            </a:r>
            <a:r>
              <a:rPr lang="en-US" sz="2000" dirty="0" smtClean="0"/>
              <a:t>x</a:t>
            </a:r>
            <a:r>
              <a:rPr lang="en-US" sz="2000" baseline="-25000" dirty="0" smtClean="0"/>
              <a:t>2n</a:t>
            </a:r>
            <a:r>
              <a:rPr lang="en-US" sz="2000" baseline="-25000" dirty="0"/>
              <a:t>+1</a:t>
            </a:r>
            <a:r>
              <a:rPr lang="en-US" sz="2000" dirty="0" smtClean="0"/>
              <a:t>)</a:t>
            </a:r>
          </a:p>
          <a:p>
            <a:pPr marL="163512" lvl="1" indent="0">
              <a:buFont typeface="Arial"/>
              <a:buNone/>
            </a:pPr>
            <a:r>
              <a:rPr lang="en-US" sz="2000" dirty="0" smtClean="0">
                <a:solidFill>
                  <a:srgbClr val="3366FF"/>
                </a:solidFill>
              </a:rPr>
              <a:t>	K(1)={1,2}, K(0)={0,1}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5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Restricted Classes of CSPs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92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Structural restrictions (e.g., </a:t>
            </a:r>
            <a:r>
              <a:rPr lang="en-US" dirty="0" err="1" smtClean="0"/>
              <a:t>treewidth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Hypergraph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3366FF"/>
                </a:solidFill>
              </a:rPr>
              <a:t>acyclic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when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epeatedly removing</a:t>
            </a:r>
          </a:p>
          <a:p>
            <a:pPr lvl="2"/>
            <a:r>
              <a:rPr lang="en-US" dirty="0" smtClean="0"/>
              <a:t>all </a:t>
            </a:r>
            <a:r>
              <a:rPr lang="en-US" dirty="0" err="1" smtClean="0"/>
              <a:t>hyperedges</a:t>
            </a:r>
            <a:r>
              <a:rPr lang="en-US" dirty="0" smtClean="0"/>
              <a:t> contained in other </a:t>
            </a:r>
            <a:r>
              <a:rPr lang="en-US" dirty="0" err="1" smtClean="0"/>
              <a:t>hyperedges</a:t>
            </a:r>
            <a:r>
              <a:rPr lang="en-US" dirty="0" smtClean="0"/>
              <a:t>, and</a:t>
            </a:r>
          </a:p>
          <a:p>
            <a:pPr lvl="2"/>
            <a:r>
              <a:rPr lang="en-US" dirty="0" smtClean="0"/>
              <a:t>all vertices contained in only a single </a:t>
            </a:r>
            <a:r>
              <a:rPr lang="en-US" dirty="0" err="1" smtClean="0"/>
              <a:t>hyperedge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ventually deletes all vertices</a:t>
            </a:r>
          </a:p>
          <a:p>
            <a:r>
              <a:rPr lang="en-US" dirty="0" smtClean="0"/>
              <a:t>Acyclic </a:t>
            </a:r>
            <a:r>
              <a:rPr lang="en-US" dirty="0" err="1" smtClean="0"/>
              <a:t>hypergraph</a:t>
            </a:r>
            <a:endParaRPr lang="en-US" dirty="0"/>
          </a:p>
          <a:p>
            <a:pPr lvl="1"/>
            <a:r>
              <a:rPr lang="en-US" dirty="0"/>
              <a:t>T</a:t>
            </a:r>
            <a:r>
              <a:rPr lang="en-US" dirty="0" smtClean="0"/>
              <a:t>ractable for table constraints</a:t>
            </a:r>
          </a:p>
          <a:p>
            <a:r>
              <a:rPr lang="en-US" dirty="0" smtClean="0"/>
              <a:t>Alert</a:t>
            </a:r>
          </a:p>
          <a:p>
            <a:pPr lvl="1"/>
            <a:r>
              <a:rPr lang="en-US" dirty="0" err="1"/>
              <a:t>Hypergraph</a:t>
            </a:r>
            <a:r>
              <a:rPr lang="en-US" dirty="0"/>
              <a:t> </a:t>
            </a:r>
            <a:r>
              <a:rPr lang="en-US" dirty="0" smtClean="0"/>
              <a:t>of a global constraint has a single edge, </a:t>
            </a:r>
            <a:r>
              <a:rPr lang="en-US" dirty="0"/>
              <a:t>is </a:t>
            </a:r>
            <a:r>
              <a:rPr lang="en-US" dirty="0" smtClean="0"/>
              <a:t>acyclic</a:t>
            </a:r>
          </a:p>
          <a:p>
            <a:pPr lvl="1"/>
            <a:r>
              <a:rPr lang="en-US" dirty="0" smtClean="0"/>
              <a:t>However, not every global constraint is tractable</a:t>
            </a:r>
          </a:p>
          <a:p>
            <a:pPr lvl="1"/>
            <a:r>
              <a:rPr lang="en-US" dirty="0" smtClean="0"/>
              <a:t>Two examples: An EGC constraint with unbounded &amp; bounded domains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766291" y="612677"/>
            <a:ext cx="394154" cy="1256519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883074" y="714872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883074" y="1163845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883074" y="1538131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 rot="2700000">
            <a:off x="7499787" y="1265461"/>
            <a:ext cx="394154" cy="1256519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 rot="2700000">
            <a:off x="7613548" y="1816005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 rot="2700000">
            <a:off x="7348888" y="2080665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 rot="18900000" flipH="1">
            <a:off x="8036109" y="1265461"/>
            <a:ext cx="394154" cy="1256519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 rot="18900000" flipH="1">
            <a:off x="8154400" y="1816005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 rot="18900000" flipH="1">
            <a:off x="8419060" y="2080665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Multiply 31"/>
          <p:cNvSpPr/>
          <p:nvPr/>
        </p:nvSpPr>
        <p:spPr>
          <a:xfrm>
            <a:off x="7315315" y="2047092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Multiply 32"/>
          <p:cNvSpPr/>
          <p:nvPr/>
        </p:nvSpPr>
        <p:spPr>
          <a:xfrm>
            <a:off x="7582339" y="1785653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Multiply 33"/>
          <p:cNvSpPr/>
          <p:nvPr/>
        </p:nvSpPr>
        <p:spPr>
          <a:xfrm>
            <a:off x="8120827" y="1785653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Multiply 35"/>
          <p:cNvSpPr/>
          <p:nvPr/>
        </p:nvSpPr>
        <p:spPr>
          <a:xfrm>
            <a:off x="8385486" y="2050312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Multiply 37"/>
          <p:cNvSpPr/>
          <p:nvPr/>
        </p:nvSpPr>
        <p:spPr>
          <a:xfrm>
            <a:off x="7851968" y="1136208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Multiply 39"/>
          <p:cNvSpPr/>
          <p:nvPr/>
        </p:nvSpPr>
        <p:spPr>
          <a:xfrm>
            <a:off x="7851968" y="678139"/>
            <a:ext cx="229248" cy="229248"/>
          </a:xfrm>
          <a:prstGeom prst="mathMultiply">
            <a:avLst/>
          </a:prstGeom>
          <a:solidFill>
            <a:srgbClr val="C0504D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Multiply 40"/>
          <p:cNvSpPr/>
          <p:nvPr/>
        </p:nvSpPr>
        <p:spPr>
          <a:xfrm>
            <a:off x="7851968" y="1503737"/>
            <a:ext cx="229248" cy="22924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 rot="1800000">
            <a:off x="7624857" y="2969815"/>
            <a:ext cx="394154" cy="1256519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 rot="2700000">
            <a:off x="7996588" y="3121107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 rot="2700000">
            <a:off x="7527031" y="3899642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 rot="19800000">
            <a:off x="8130245" y="2969817"/>
            <a:ext cx="394154" cy="1256519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rot="18900000">
            <a:off x="8482579" y="3899642"/>
            <a:ext cx="162102" cy="1621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 rot="5400000">
            <a:off x="7875094" y="3350892"/>
            <a:ext cx="394154" cy="1288802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7191912" y="2279560"/>
            <a:ext cx="167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Acyclic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7191912" y="4104773"/>
            <a:ext cx="167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Non-acyclic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448745" y="488716"/>
            <a:ext cx="516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endParaRPr lang="en-US" sz="2400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6906492" y="1739666"/>
            <a:ext cx="516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sz="2400" baseline="-25000" dirty="0"/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22540" y="1739666"/>
            <a:ext cx="516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sz="2400" baseline="-25000" dirty="0" smtClean="0"/>
              <a:t>3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738421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6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51" grpId="0" animBg="1"/>
      <p:bldP spid="54" grpId="0" animBg="1"/>
      <p:bldP spid="56" grpId="0" animBg="1"/>
      <p:bldP spid="59" grpId="0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Example (I</a:t>
            </a:r>
            <a:r>
              <a:rPr lang="en-US" sz="3200" dirty="0" smtClean="0"/>
              <a:t>)</a:t>
            </a:r>
            <a:r>
              <a:rPr lang="en-US" sz="2800" dirty="0" smtClean="0"/>
              <a:t>: EGC constraint with unbounded domain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310271" cy="4525963"/>
          </a:xfrm>
        </p:spPr>
        <p:txBody>
          <a:bodyPr>
            <a:normAutofit/>
          </a:bodyPr>
          <a:lstStyle/>
          <a:p>
            <a:r>
              <a:rPr lang="en-US" dirty="0"/>
              <a:t>EGC constraint with </a:t>
            </a:r>
            <a:r>
              <a:rPr lang="en-US" dirty="0">
                <a:solidFill>
                  <a:srgbClr val="3366FF"/>
                </a:solidFill>
              </a:rPr>
              <a:t>unbounded </a:t>
            </a:r>
            <a:r>
              <a:rPr lang="en-US" dirty="0"/>
              <a:t>domain </a:t>
            </a:r>
            <a:r>
              <a:rPr lang="en-US" dirty="0" smtClean="0"/>
              <a:t>is NP-complete</a:t>
            </a:r>
          </a:p>
          <a:p>
            <a:pPr lvl="1"/>
            <a:r>
              <a:rPr lang="en-US" dirty="0" smtClean="0"/>
              <a:t>Reduction from SAT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/>
              <a:t>(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sz="1400" dirty="0" smtClean="0"/>
              <a:t>∨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/>
              <a:t>)</a:t>
            </a:r>
            <a:r>
              <a:rPr lang="en-US" sz="1400" dirty="0"/>
              <a:t>∧</a:t>
            </a:r>
            <a:r>
              <a:rPr lang="en-US" dirty="0"/>
              <a:t>(</a:t>
            </a:r>
            <a:r>
              <a:rPr lang="en-US" dirty="0" smtClean="0"/>
              <a:t>x̅</a:t>
            </a:r>
            <a:r>
              <a:rPr lang="en-US" baseline="-25000" dirty="0" smtClean="0"/>
              <a:t>1</a:t>
            </a:r>
            <a:r>
              <a:rPr lang="en-US" sz="1400" dirty="0" smtClean="0"/>
              <a:t>∨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/>
              <a:t>Full proof </a:t>
            </a:r>
            <a:r>
              <a:rPr lang="en-US" dirty="0" smtClean="0"/>
              <a:t>in </a:t>
            </a:r>
            <a:r>
              <a:rPr lang="en-US" sz="2400" dirty="0">
                <a:solidFill>
                  <a:srgbClr val="3366FF"/>
                </a:solidFill>
              </a:rPr>
              <a:t>[Quimper</a:t>
            </a:r>
            <a:r>
              <a:rPr lang="en-US" sz="2400" dirty="0" smtClean="0">
                <a:solidFill>
                  <a:srgbClr val="3366FF"/>
                </a:solidFill>
              </a:rPr>
              <a:t>+ CP04</a:t>
            </a:r>
            <a:r>
              <a:rPr lang="en-US" sz="2400" dirty="0">
                <a:solidFill>
                  <a:srgbClr val="3366FF"/>
                </a:solidFill>
              </a:rPr>
              <a:t>]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418243" y="2640973"/>
            <a:ext cx="1413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Variables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53474" y="2640973"/>
            <a:ext cx="123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Values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1644" y="2640973"/>
            <a:ext cx="151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EGC K(a)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82700" y="3898900"/>
            <a:ext cx="37211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Consider assignment:</a:t>
            </a:r>
          </a:p>
          <a:p>
            <a:r>
              <a:rPr lang="en-US" sz="2400" dirty="0" smtClean="0"/>
              <a:t>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false</a:t>
            </a:r>
          </a:p>
          <a:p>
            <a:r>
              <a:rPr lang="en-US" sz="2400" dirty="0" smtClean="0"/>
              <a:t>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true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548706" y="3129056"/>
            <a:ext cx="989480" cy="2879983"/>
          </a:xfrm>
          <a:prstGeom prst="rect">
            <a:avLst/>
          </a:prstGeom>
          <a:noFill/>
          <a:ln w="25400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260221" y="3129056"/>
            <a:ext cx="730444" cy="2879983"/>
          </a:xfrm>
          <a:prstGeom prst="rect">
            <a:avLst/>
          </a:prstGeom>
          <a:noFill/>
          <a:ln w="25400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264400" y="3129056"/>
            <a:ext cx="989480" cy="2879983"/>
          </a:xfrm>
          <a:prstGeom prst="rect">
            <a:avLst/>
          </a:prstGeom>
          <a:noFill/>
          <a:ln w="25400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07584" y="3602564"/>
            <a:ext cx="2087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C</a:t>
            </a:r>
            <a:r>
              <a:rPr lang="en-US" baseline="-25000" dirty="0" smtClean="0">
                <a:solidFill>
                  <a:srgbClr val="3366FF"/>
                </a:solidFill>
              </a:rPr>
              <a:t>1,1</a:t>
            </a:r>
            <a:r>
              <a:rPr lang="en-US" baseline="30000" dirty="0" smtClean="0">
                <a:solidFill>
                  <a:srgbClr val="3366FF"/>
                </a:solidFill>
              </a:rPr>
              <a:t>    </a:t>
            </a:r>
            <a:r>
              <a:rPr lang="en-US" dirty="0" smtClean="0">
                <a:solidFill>
                  <a:srgbClr val="3366FF"/>
                </a:solidFill>
              </a:rPr>
              <a:t>C</a:t>
            </a:r>
            <a:r>
              <a:rPr lang="en-US" baseline="-25000" dirty="0" smtClean="0">
                <a:solidFill>
                  <a:srgbClr val="3366FF"/>
                </a:solidFill>
              </a:rPr>
              <a:t>1,2</a:t>
            </a:r>
            <a:r>
              <a:rPr lang="en-US" baseline="30000" dirty="0" smtClean="0">
                <a:solidFill>
                  <a:srgbClr val="3366FF"/>
                </a:solidFill>
              </a:rPr>
              <a:t>         </a:t>
            </a:r>
            <a:r>
              <a:rPr lang="en-US" dirty="0" smtClean="0">
                <a:solidFill>
                  <a:srgbClr val="3366FF"/>
                </a:solidFill>
              </a:rPr>
              <a:t>C</a:t>
            </a:r>
            <a:r>
              <a:rPr lang="en-US" baseline="-25000" dirty="0" smtClean="0">
                <a:solidFill>
                  <a:srgbClr val="3366FF"/>
                </a:solidFill>
              </a:rPr>
              <a:t>2,1</a:t>
            </a:r>
            <a:r>
              <a:rPr lang="en-US" baseline="30000" dirty="0" smtClean="0">
                <a:solidFill>
                  <a:srgbClr val="3366FF"/>
                </a:solidFill>
              </a:rPr>
              <a:t>   </a:t>
            </a:r>
            <a:r>
              <a:rPr lang="en-US" dirty="0" smtClean="0">
                <a:solidFill>
                  <a:srgbClr val="3366FF"/>
                </a:solidFill>
              </a:rPr>
              <a:t>C</a:t>
            </a:r>
            <a:r>
              <a:rPr lang="en-US" baseline="-25000" dirty="0" smtClean="0">
                <a:solidFill>
                  <a:srgbClr val="3366FF"/>
                </a:solidFill>
              </a:rPr>
              <a:t>2,2</a:t>
            </a:r>
            <a:endParaRPr lang="en-US" baseline="30000" dirty="0">
              <a:solidFill>
                <a:srgbClr val="3366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037430" y="5097362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037430" y="5558715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037430" y="4174658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037430" y="4636010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037430" y="3251954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037430" y="3713306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480300" y="5097362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480300" y="5558715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480300" y="4174658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7480300" y="4636010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480300" y="3251954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480300" y="3713306"/>
            <a:ext cx="287170" cy="2871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33" idx="6"/>
            <a:endCxn id="40" idx="2"/>
          </p:cNvCxnSpPr>
          <p:nvPr/>
        </p:nvCxnSpPr>
        <p:spPr>
          <a:xfrm>
            <a:off x="6324600" y="3395539"/>
            <a:ext cx="1155700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3" idx="6"/>
            <a:endCxn id="38" idx="2"/>
          </p:cNvCxnSpPr>
          <p:nvPr/>
        </p:nvCxnSpPr>
        <p:spPr>
          <a:xfrm>
            <a:off x="6324600" y="3395539"/>
            <a:ext cx="1155700" cy="922704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6"/>
            <a:endCxn id="40" idx="2"/>
          </p:cNvCxnSpPr>
          <p:nvPr/>
        </p:nvCxnSpPr>
        <p:spPr>
          <a:xfrm flipV="1">
            <a:off x="6324600" y="3395539"/>
            <a:ext cx="1155700" cy="46135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4" idx="6"/>
            <a:endCxn id="36" idx="2"/>
          </p:cNvCxnSpPr>
          <p:nvPr/>
        </p:nvCxnSpPr>
        <p:spPr>
          <a:xfrm>
            <a:off x="6324600" y="3856891"/>
            <a:ext cx="1155700" cy="1384056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7" idx="6"/>
            <a:endCxn id="41" idx="2"/>
          </p:cNvCxnSpPr>
          <p:nvPr/>
        </p:nvCxnSpPr>
        <p:spPr>
          <a:xfrm flipV="1">
            <a:off x="6324600" y="3856891"/>
            <a:ext cx="1155700" cy="46135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7" idx="6"/>
            <a:endCxn id="39" idx="2"/>
          </p:cNvCxnSpPr>
          <p:nvPr/>
        </p:nvCxnSpPr>
        <p:spPr>
          <a:xfrm>
            <a:off x="6324600" y="4318243"/>
            <a:ext cx="1155700" cy="46135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8" idx="6"/>
            <a:endCxn id="41" idx="2"/>
          </p:cNvCxnSpPr>
          <p:nvPr/>
        </p:nvCxnSpPr>
        <p:spPr>
          <a:xfrm flipV="1">
            <a:off x="6324600" y="3856891"/>
            <a:ext cx="1155700" cy="922704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28" idx="6"/>
            <a:endCxn id="36" idx="2"/>
          </p:cNvCxnSpPr>
          <p:nvPr/>
        </p:nvCxnSpPr>
        <p:spPr>
          <a:xfrm>
            <a:off x="6324600" y="4779595"/>
            <a:ext cx="1155700" cy="46135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0" idx="6"/>
            <a:endCxn id="38" idx="2"/>
          </p:cNvCxnSpPr>
          <p:nvPr/>
        </p:nvCxnSpPr>
        <p:spPr>
          <a:xfrm flipV="1">
            <a:off x="6324600" y="4318243"/>
            <a:ext cx="1155700" cy="922704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0" idx="6"/>
            <a:endCxn id="39" idx="2"/>
          </p:cNvCxnSpPr>
          <p:nvPr/>
        </p:nvCxnSpPr>
        <p:spPr>
          <a:xfrm flipV="1">
            <a:off x="6324600" y="4779595"/>
            <a:ext cx="1155700" cy="461352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5" idx="6"/>
            <a:endCxn id="36" idx="2"/>
          </p:cNvCxnSpPr>
          <p:nvPr/>
        </p:nvCxnSpPr>
        <p:spPr>
          <a:xfrm flipV="1">
            <a:off x="6324600" y="5240947"/>
            <a:ext cx="1155700" cy="461353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25" idx="6"/>
            <a:endCxn id="37" idx="2"/>
          </p:cNvCxnSpPr>
          <p:nvPr/>
        </p:nvCxnSpPr>
        <p:spPr>
          <a:xfrm>
            <a:off x="6324600" y="5702300"/>
            <a:ext cx="1155700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610644" y="322714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74" name="TextBox 73"/>
          <p:cNvSpPr txBox="1"/>
          <p:nvPr/>
        </p:nvSpPr>
        <p:spPr>
          <a:xfrm>
            <a:off x="5610644" y="367222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75" name="TextBox 74"/>
          <p:cNvSpPr txBox="1"/>
          <p:nvPr/>
        </p:nvSpPr>
        <p:spPr>
          <a:xfrm>
            <a:off x="5610644" y="4133577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2,1</a:t>
            </a:r>
            <a:endParaRPr lang="en-US" baseline="-25000" dirty="0"/>
          </a:p>
        </p:txBody>
      </p:sp>
      <p:sp>
        <p:nvSpPr>
          <p:cNvPr id="76" name="TextBox 75"/>
          <p:cNvSpPr txBox="1"/>
          <p:nvPr/>
        </p:nvSpPr>
        <p:spPr>
          <a:xfrm>
            <a:off x="5610644" y="4594929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77" name="TextBox 76"/>
          <p:cNvSpPr txBox="1"/>
          <p:nvPr/>
        </p:nvSpPr>
        <p:spPr>
          <a:xfrm>
            <a:off x="5756624" y="5056281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78" name="TextBox 77"/>
          <p:cNvSpPr txBox="1"/>
          <p:nvPr/>
        </p:nvSpPr>
        <p:spPr>
          <a:xfrm>
            <a:off x="5756624" y="5517634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7752872" y="322714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7752872" y="367222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/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752872" y="4133577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2" name="TextBox 81"/>
          <p:cNvSpPr txBox="1"/>
          <p:nvPr/>
        </p:nvSpPr>
        <p:spPr>
          <a:xfrm>
            <a:off x="7752872" y="4594929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x̅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3" name="TextBox 82"/>
          <p:cNvSpPr txBox="1"/>
          <p:nvPr/>
        </p:nvSpPr>
        <p:spPr>
          <a:xfrm>
            <a:off x="7752872" y="5056281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7752872" y="5517634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x̅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8328656" y="322714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</a:t>
            </a:r>
            <a:endParaRPr lang="en-US" baseline="-25000" dirty="0"/>
          </a:p>
        </p:txBody>
      </p:sp>
      <p:sp>
        <p:nvSpPr>
          <p:cNvPr id="86" name="TextBox 85"/>
          <p:cNvSpPr txBox="1"/>
          <p:nvPr/>
        </p:nvSpPr>
        <p:spPr>
          <a:xfrm>
            <a:off x="8328656" y="3672225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</a:t>
            </a:r>
            <a:endParaRPr lang="en-US" baseline="-25000" dirty="0"/>
          </a:p>
        </p:txBody>
      </p:sp>
      <p:sp>
        <p:nvSpPr>
          <p:cNvPr id="87" name="TextBox 86"/>
          <p:cNvSpPr txBox="1"/>
          <p:nvPr/>
        </p:nvSpPr>
        <p:spPr>
          <a:xfrm>
            <a:off x="8328656" y="4133577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{0,2}</a:t>
            </a:r>
            <a:endParaRPr lang="en-US" baseline="-25000" dirty="0"/>
          </a:p>
        </p:txBody>
      </p:sp>
      <p:sp>
        <p:nvSpPr>
          <p:cNvPr id="88" name="TextBox 87"/>
          <p:cNvSpPr txBox="1"/>
          <p:nvPr/>
        </p:nvSpPr>
        <p:spPr>
          <a:xfrm>
            <a:off x="8328656" y="4594929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{0,2}</a:t>
            </a:r>
            <a:endParaRPr lang="en-US" baseline="-25000" dirty="0"/>
          </a:p>
        </p:txBody>
      </p:sp>
      <p:sp>
        <p:nvSpPr>
          <p:cNvPr id="89" name="TextBox 88"/>
          <p:cNvSpPr txBox="1"/>
          <p:nvPr/>
        </p:nvSpPr>
        <p:spPr>
          <a:xfrm>
            <a:off x="8328656" y="5056281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{0,3}</a:t>
            </a:r>
            <a:endParaRPr lang="en-US" baseline="-25000" dirty="0"/>
          </a:p>
        </p:txBody>
      </p:sp>
      <p:sp>
        <p:nvSpPr>
          <p:cNvPr id="90" name="TextBox 89"/>
          <p:cNvSpPr txBox="1"/>
          <p:nvPr/>
        </p:nvSpPr>
        <p:spPr>
          <a:xfrm>
            <a:off x="8328656" y="5517634"/>
            <a:ext cx="64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{0,1}</a:t>
            </a:r>
            <a:endParaRPr lang="en-US" baseline="-25000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6331020" y="3848702"/>
            <a:ext cx="1155700" cy="1384056"/>
          </a:xfrm>
          <a:prstGeom prst="lin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6331020" y="4310054"/>
            <a:ext cx="1155700" cy="461352"/>
          </a:xfrm>
          <a:prstGeom prst="lin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6331020" y="4771406"/>
            <a:ext cx="1155700" cy="461352"/>
          </a:xfrm>
          <a:prstGeom prst="line">
            <a:avLst/>
          </a:prstGeom>
          <a:ln w="38100" cmpd="sng">
            <a:solidFill>
              <a:srgbClr val="9BBB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331020" y="4771406"/>
            <a:ext cx="1155700" cy="461352"/>
          </a:xfrm>
          <a:prstGeom prst="line">
            <a:avLst/>
          </a:prstGeom>
          <a:ln w="38100" cmpd="sng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6331020" y="5232758"/>
            <a:ext cx="1155700" cy="461353"/>
          </a:xfrm>
          <a:prstGeom prst="line">
            <a:avLst/>
          </a:prstGeom>
          <a:ln w="38100" cmpd="sng"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6316422" y="3387350"/>
            <a:ext cx="1155700" cy="0"/>
          </a:xfrm>
          <a:prstGeom prst="line">
            <a:avLst/>
          </a:prstGeom>
          <a:ln w="381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279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6" grpId="0"/>
      <p:bldP spid="13" grpId="0" animBg="1"/>
      <p:bldP spid="23" grpId="0" animBg="1"/>
      <p:bldP spid="24" grpId="0" animBg="1"/>
      <p:bldP spid="7" grpId="0"/>
      <p:bldP spid="10" grpId="0" animBg="1"/>
      <p:bldP spid="25" grpId="0" animBg="1"/>
      <p:bldP spid="27" grpId="0" animBg="1"/>
      <p:bldP spid="28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Example (</a:t>
            </a:r>
            <a:r>
              <a:rPr lang="en-US" sz="3200" dirty="0" smtClean="0"/>
              <a:t>II)</a:t>
            </a:r>
            <a:r>
              <a:rPr lang="en-US" sz="2800" dirty="0"/>
              <a:t>: EGC constraint with </a:t>
            </a:r>
            <a:r>
              <a:rPr lang="en-US" sz="2800" dirty="0" smtClean="0"/>
              <a:t>bounded </a:t>
            </a:r>
            <a:r>
              <a:rPr lang="en-US" sz="2800" dirty="0"/>
              <a:t>domain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97" y="1600200"/>
            <a:ext cx="5717875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EGC constraint with </a:t>
            </a:r>
            <a:r>
              <a:rPr lang="en-US" dirty="0" smtClean="0">
                <a:solidFill>
                  <a:srgbClr val="3366FF"/>
                </a:solidFill>
              </a:rPr>
              <a:t>bounded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domain is NP-</a:t>
            </a:r>
            <a:r>
              <a:rPr lang="en-US" dirty="0" smtClean="0"/>
              <a:t>complete</a:t>
            </a:r>
          </a:p>
          <a:p>
            <a:pPr lvl="1"/>
            <a:r>
              <a:rPr lang="en-US" dirty="0" smtClean="0"/>
              <a:t>Reduction from 3-coloring G=(V</a:t>
            </a:r>
            <a:r>
              <a:rPr lang="en-US" dirty="0"/>
              <a:t>,</a:t>
            </a:r>
            <a:r>
              <a:rPr lang="en-US" dirty="0" smtClean="0"/>
              <a:t>E)</a:t>
            </a:r>
          </a:p>
          <a:p>
            <a:r>
              <a:rPr lang="en-US" dirty="0" smtClean="0"/>
              <a:t>CSP: </a:t>
            </a:r>
          </a:p>
          <a:p>
            <a:pPr lvl="1"/>
            <a:r>
              <a:rPr lang="en-US" dirty="0" smtClean="0"/>
              <a:t>V set of variables</a:t>
            </a:r>
            <a:endParaRPr lang="en-US" dirty="0"/>
          </a:p>
          <a:p>
            <a:pPr lvl="1"/>
            <a:r>
              <a:rPr lang="en-US" dirty="0" smtClean="0"/>
              <a:t>Domains {</a:t>
            </a:r>
            <a:r>
              <a:rPr lang="en-US" dirty="0" err="1"/>
              <a:t>r</a:t>
            </a:r>
            <a:r>
              <a:rPr lang="en-US" dirty="0" err="1" smtClean="0"/>
              <a:t>,g,b</a:t>
            </a:r>
            <a:r>
              <a:rPr lang="en-US" dirty="0" smtClean="0"/>
              <a:t>}</a:t>
            </a:r>
          </a:p>
          <a:p>
            <a:r>
              <a:rPr lang="en-US" dirty="0" smtClean="0"/>
              <a:t>For every edge create EGC constraint</a:t>
            </a:r>
          </a:p>
          <a:p>
            <a:pPr lvl="1"/>
            <a:r>
              <a:rPr lang="en-US" dirty="0" smtClean="0"/>
              <a:t>K(r)=K(g)=K(b)={0,1}</a:t>
            </a:r>
          </a:p>
          <a:p>
            <a:r>
              <a:rPr lang="en-US" dirty="0" smtClean="0"/>
              <a:t>Make </a:t>
            </a:r>
            <a:r>
              <a:rPr lang="en-US" dirty="0" err="1" smtClean="0"/>
              <a:t>hypergraph</a:t>
            </a:r>
            <a:r>
              <a:rPr lang="en-US" dirty="0" smtClean="0"/>
              <a:t> acyclic</a:t>
            </a:r>
          </a:p>
          <a:p>
            <a:pPr lvl="1"/>
            <a:r>
              <a:rPr lang="en-US" dirty="0" smtClean="0"/>
              <a:t>EGC constraint with scope V and</a:t>
            </a:r>
          </a:p>
          <a:p>
            <a:pPr lvl="1"/>
            <a:r>
              <a:rPr lang="en-US" dirty="0" smtClean="0"/>
              <a:t>K’(r)=K’(g)=K’(b)={0,…,|V|}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17 Jan.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B6998-E948-CA40-95DE-2FA289C4B8D5}" type="slidenum">
              <a:rPr lang="en-US" smtClean="0"/>
              <a:t>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997700" y="1600200"/>
            <a:ext cx="3429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1600200"/>
            <a:ext cx="3429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46950" y="2235200"/>
            <a:ext cx="3429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6" idx="4"/>
            <a:endCxn id="8" idx="1"/>
          </p:cNvCxnSpPr>
          <p:nvPr/>
        </p:nvCxnSpPr>
        <p:spPr>
          <a:xfrm>
            <a:off x="7169150" y="1943100"/>
            <a:ext cx="228017" cy="342317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7340600" y="1771650"/>
            <a:ext cx="355600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7"/>
            <a:endCxn id="7" idx="4"/>
          </p:cNvCxnSpPr>
          <p:nvPr/>
        </p:nvCxnSpPr>
        <p:spPr>
          <a:xfrm flipV="1">
            <a:off x="7639633" y="1943100"/>
            <a:ext cx="228017" cy="342317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6657547" y="3670982"/>
            <a:ext cx="6858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err="1" smtClean="0">
                <a:solidFill>
                  <a:schemeClr val="tx1"/>
                </a:solidFill>
              </a:rPr>
              <a:t>r,g,b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739671" y="3670982"/>
            <a:ext cx="6858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err="1" smtClean="0">
                <a:solidFill>
                  <a:schemeClr val="tx1"/>
                </a:solidFill>
              </a:rPr>
              <a:t>r,g,b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198609" y="4727806"/>
            <a:ext cx="685800" cy="3429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err="1" smtClean="0">
                <a:solidFill>
                  <a:schemeClr val="tx1"/>
                </a:solidFill>
              </a:rPr>
              <a:t>r,g,b</a:t>
            </a:r>
            <a:r>
              <a:rPr lang="en-US" dirty="0" smtClean="0">
                <a:solidFill>
                  <a:schemeClr val="tx1"/>
                </a:solidFill>
              </a:rPr>
              <a:t>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 rot="7200000">
            <a:off x="6687417" y="3881301"/>
            <a:ext cx="2315897" cy="924671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536092" y="3480482"/>
            <a:ext cx="2019326" cy="6985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246032" y="2922286"/>
            <a:ext cx="2560436" cy="2537832"/>
          </a:xfrm>
          <a:prstGeom prst="ellipse">
            <a:avLst/>
          </a:prstGeom>
          <a:noFill/>
          <a:ln w="38100" cmpd="sng"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87760" y="1875245"/>
            <a:ext cx="854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</a:t>
            </a:r>
            <a:endParaRPr lang="en-US" sz="280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COCOMEET--Robert Woodward</a:t>
            </a:r>
            <a:endParaRPr lang="en-US"/>
          </a:p>
        </p:txBody>
      </p:sp>
      <p:sp>
        <p:nvSpPr>
          <p:cNvPr id="22" name="Oval 21"/>
          <p:cNvSpPr/>
          <p:nvPr/>
        </p:nvSpPr>
        <p:spPr>
          <a:xfrm rot="14400000" flipH="1">
            <a:off x="6094606" y="3881300"/>
            <a:ext cx="2315897" cy="924671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27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9" grpId="0" animBg="1"/>
      <p:bldP spid="20" grpId="0" animBg="1"/>
      <p:bldP spid="21" grpId="0" animBg="1"/>
      <p:bldP spid="30" grpId="0" animBg="1"/>
      <p:bldP spid="31" grpId="0" animBg="1"/>
      <p:bldP spid="33" grpId="0" animBg="1"/>
      <p:bldP spid="9" grpId="0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3342</Words>
  <Application>Microsoft Macintosh PowerPoint</Application>
  <PresentationFormat>On-screen Show (4:3)</PresentationFormat>
  <Paragraphs>677</Paragraphs>
  <Slides>30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Tractable Combinations  of Global Constraints</vt:lpstr>
      <vt:lpstr>Main Contributions</vt:lpstr>
      <vt:lpstr>Overview</vt:lpstr>
      <vt:lpstr>Motivating Example</vt:lpstr>
      <vt:lpstr>Extended Global Cardinality Constraint</vt:lpstr>
      <vt:lpstr>Motivating Example</vt:lpstr>
      <vt:lpstr>Restricted Classes of CSPs</vt:lpstr>
      <vt:lpstr>Example (I): EGC constraint with unbounded domain</vt:lpstr>
      <vt:lpstr>Example (II): EGC constraint with bounded domain</vt:lpstr>
      <vt:lpstr>Review of Acyclic Hypergraphs</vt:lpstr>
      <vt:lpstr>Tree Decomposition</vt:lpstr>
      <vt:lpstr>Treewidth</vt:lpstr>
      <vt:lpstr>Constraint Catalogue</vt:lpstr>
      <vt:lpstr>Overview</vt:lpstr>
      <vt:lpstr>Extension Equivalence</vt:lpstr>
      <vt:lpstr>Example: Extension Equivalence</vt:lpstr>
      <vt:lpstr>Operations on Sets of Global Constraints</vt:lpstr>
      <vt:lpstr>Cooperating Constraint Catalogues</vt:lpstr>
      <vt:lpstr>Example: Cooperating Constraint Catalogue</vt:lpstr>
      <vt:lpstr>Are EGC Constraints Cooperating?</vt:lpstr>
      <vt:lpstr>Overview</vt:lpstr>
      <vt:lpstr>Polynomial-Time Reductions</vt:lpstr>
      <vt:lpstr>Dual of a Hypergraph</vt:lpstr>
      <vt:lpstr>The Dual, in Pictures</vt:lpstr>
      <vt:lpstr>The Dual and Treewidth</vt:lpstr>
      <vt:lpstr>Tractability Result</vt:lpstr>
      <vt:lpstr>Conclusions</vt:lpstr>
      <vt:lpstr>Thank You</vt:lpstr>
      <vt:lpstr>Quotient of a CSP Instance</vt:lpstr>
      <vt:lpstr>Using the Dual of the Dual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Tractable Combinations of Global Constraints</dc:title>
  <dc:creator>Robert Woodward</dc:creator>
  <cp:lastModifiedBy>Robert Woodward</cp:lastModifiedBy>
  <cp:revision>129</cp:revision>
  <dcterms:created xsi:type="dcterms:W3CDTF">2013-12-16T12:19:29Z</dcterms:created>
  <dcterms:modified xsi:type="dcterms:W3CDTF">2014-01-17T14:38:36Z</dcterms:modified>
</cp:coreProperties>
</file>