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2" r:id="rId3"/>
    <p:sldId id="308" r:id="rId4"/>
    <p:sldId id="314" r:id="rId5"/>
    <p:sldId id="315" r:id="rId6"/>
    <p:sldId id="313" r:id="rId7"/>
    <p:sldId id="267" r:id="rId8"/>
    <p:sldId id="316" r:id="rId9"/>
    <p:sldId id="306" r:id="rId10"/>
    <p:sldId id="280" r:id="rId11"/>
    <p:sldId id="317" r:id="rId12"/>
    <p:sldId id="318" r:id="rId13"/>
    <p:sldId id="319" r:id="rId14"/>
    <p:sldId id="320" r:id="rId15"/>
    <p:sldId id="322" r:id="rId16"/>
    <p:sldId id="323" r:id="rId17"/>
    <p:sldId id="325" r:id="rId18"/>
    <p:sldId id="324" r:id="rId19"/>
    <p:sldId id="311" r:id="rId20"/>
    <p:sldId id="32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6600"/>
    <a:srgbClr val="FFFF00"/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66" autoAdjust="0"/>
    <p:restoredTop sz="91143" autoAdjust="0"/>
  </p:normalViewPr>
  <p:slideViewPr>
    <p:cSldViewPr>
      <p:cViewPr>
        <p:scale>
          <a:sx n="70" d="100"/>
          <a:sy n="70" d="100"/>
        </p:scale>
        <p:origin x="-10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328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BA77CA0A-E987-4501-BB93-D66C4381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1B296887-7D23-4405-8275-E1E5CAD02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042D2-D4A8-4D3C-BFEA-94C3A0EF57EF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71FDB-5477-429B-B2F2-B18D85D6392F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1A147-168D-4A0C-871F-E75044C4777F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Define support level</a:t>
            </a:r>
          </a:p>
          <a:p>
            <a:pPr eaLnBrk="1" hangingPunct="1">
              <a:buFontTx/>
              <a:buChar char="-"/>
            </a:pPr>
            <a:r>
              <a:rPr lang="en-US" smtClean="0"/>
              <a:t>Support level of 1 initially used</a:t>
            </a:r>
          </a:p>
          <a:p>
            <a:pPr eaLnBrk="1" hangingPunct="1">
              <a:buFontTx/>
              <a:buChar char="-"/>
            </a:pPr>
            <a:r>
              <a:rPr lang="en-US" smtClean="0"/>
              <a:t>Support levels studied as future work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6C51-4449-4E5E-987F-5A76306D53A9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A7627-19DE-4ADE-B5EC-64AC0E2A4AB6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8D08E-FAD4-417B-93BD-B0059F6E9B37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17E6E-2BEE-4091-99AF-EE94C4368283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E92DC-DC77-4304-9458-EBDC17FB0109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05CA4-09F9-4B11-8D4B-86510B5BF71B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F1446-8257-4733-A732-5A9ACDB440BE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831E9-82F0-4C29-B961-50A060E3EC50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C902C-0AE3-458F-A027-7A0AE74F7389}" type="slidenum">
              <a:rPr lang="en-US"/>
              <a:pPr/>
              <a:t>20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B692F-0DF1-4B3C-ABEB-888F258E1C8C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Explain the process of using traditional + non-traditional sources to identify buildings in satellite imagery</a:t>
            </a:r>
          </a:p>
          <a:p>
            <a:pPr eaLnBrk="1" hangingPunct="1">
              <a:buFontTx/>
              <a:buChar char="-"/>
            </a:pPr>
            <a:r>
              <a:rPr lang="en-US" smtClean="0"/>
              <a:t>Leveraging address characteristics found in the real world</a:t>
            </a:r>
          </a:p>
          <a:p>
            <a:pPr eaLnBrk="1" hangingPunct="1">
              <a:buFontTx/>
              <a:buChar char="-"/>
            </a:pPr>
            <a:r>
              <a:rPr lang="en-US" smtClean="0"/>
              <a:t>Mention Pickering report to provide additional motivation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3B5AA-4AF7-4FDA-A099-CFA10D2E9331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BC8D7-9894-4F83-B887-015A4A5F2715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FF073-C1E0-442E-A17A-24196E44B2B9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50992-F4E2-437C-BA07-B749404365ED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B0A6-56D8-41AB-B6D5-00813603ADD8}" type="slidenum">
              <a:rPr lang="en-US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103AE-4FEB-436E-91E5-E05B3FBD40C2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Careful:  At the bottom, it is C_I and NOT C_L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-6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FFC0F-E04C-4B77-BF1B-29BC60023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133E-B967-4307-BAA3-B49DD9592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A583-54E7-4C96-B8AF-FE388FAEF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DECE-A652-4347-A527-87DCBD5E9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A5F6-8917-47D4-B72E-CF3B9F3F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CA73-5E9F-4869-A59D-FDAE3FBF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8337-8B61-47D8-979D-81F6118EC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9408-1AF5-46DA-B975-49992FB78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37DD-FE4E-43E5-88F1-AF87AC7D4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079A-3E00-462A-A049-C3F83775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B3D7-E78A-4E6F-88CD-44EF7AFE2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i="0">
                <a:latin typeface="Times New Roman" pitchFamily="-64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 smtClean="0"/>
            </a:lvl1pPr>
          </a:lstStyle>
          <a:p>
            <a:pPr>
              <a:defRPr/>
            </a:pPr>
            <a:fld id="{DF9C86F9-8617-44AE-A76D-B89B9659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64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458200" cy="1323975"/>
          </a:xfrm>
        </p:spPr>
        <p:txBody>
          <a:bodyPr/>
          <a:lstStyle/>
          <a:p>
            <a:pPr eaLnBrk="1" hangingPunct="1"/>
            <a:r>
              <a:rPr lang="en-US" sz="4000" b="1" smtClean="0"/>
              <a:t>Exploiting Automatically Inferred Constraint-Models for Building Identification in Satellite Imagery</a:t>
            </a:r>
            <a:endParaRPr lang="en-US" smtClean="0"/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6350" y="4267200"/>
            <a:ext cx="5556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Research funded by the AFSOR, </a:t>
            </a:r>
          </a:p>
          <a:p>
            <a:r>
              <a:rPr lang="en-US" sz="1600"/>
              <a:t>grant numbers FA9550-04-1-0105 and FA9550-07-1-0416.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3346450"/>
            <a:ext cx="5943600" cy="1219200"/>
          </a:xfrm>
          <a:noFill/>
        </p:spPr>
        <p:txBody>
          <a:bodyPr/>
          <a:lstStyle/>
          <a:p>
            <a:pPr algn="l" eaLnBrk="1" hangingPunct="1"/>
            <a:r>
              <a:rPr lang="en-US" sz="1800" smtClean="0"/>
              <a:t>Martin Michalowski, Craig A. Knoblock</a:t>
            </a:r>
            <a:endParaRPr lang="en-US" sz="1800" smtClean="0">
              <a:solidFill>
                <a:srgbClr val="FF0000"/>
              </a:solidFill>
            </a:endParaRPr>
          </a:p>
          <a:p>
            <a:pPr algn="l" eaLnBrk="1" hangingPunct="1"/>
            <a:r>
              <a:rPr lang="en-US" sz="1800" smtClean="0">
                <a:solidFill>
                  <a:srgbClr val="FF0000"/>
                </a:solidFill>
              </a:rPr>
              <a:t>University of Southern California                       Information Sciences Institute</a:t>
            </a: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38100" y="54102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None/>
            </a:pPr>
            <a:r>
              <a:rPr lang="en-US" i="0"/>
              <a:t>Kenneth M. Bayer, Berthe Y. Choueiry</a:t>
            </a:r>
            <a:endParaRPr lang="en-US" i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None/>
            </a:pPr>
            <a:r>
              <a:rPr lang="en-US" i="0">
                <a:solidFill>
                  <a:srgbClr val="FF0000"/>
                </a:solidFill>
              </a:rPr>
              <a:t>University of Nebraska-Lincoln                         Constraint Systems Lab</a:t>
            </a:r>
          </a:p>
        </p:txBody>
      </p:sp>
      <p:pic>
        <p:nvPicPr>
          <p:cNvPr id="3078" name="Picture 12" descr="isi_logo_red_small_white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346450"/>
            <a:ext cx="2286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unl_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410200"/>
            <a:ext cx="2209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14"/>
          <p:cNvSpPr>
            <a:spLocks noChangeArrowheads="1"/>
          </p:cNvSpPr>
          <p:nvPr/>
        </p:nvSpPr>
        <p:spPr bwMode="auto">
          <a:xfrm>
            <a:off x="6350" y="6324600"/>
            <a:ext cx="890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Research funded by NSF CAREER Award No. IIS-0324955.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Example</a:t>
            </a:r>
            <a:endParaRPr lang="en-US" smtClean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Data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Landmark points that describes a particular instance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Obtained from any online point repository (e.g. gazetteers)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Features: Address Number, Street Name, Lat, Lon…</a:t>
            </a:r>
            <a:endParaRPr lang="en-US" sz="2100" smtClean="0"/>
          </a:p>
        </p:txBody>
      </p:sp>
      <p:pic>
        <p:nvPicPr>
          <p:cNvPr id="55303" name="Picture 7" descr="A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914650"/>
            <a:ext cx="327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381000" y="4429125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l"/>
            </a:pPr>
            <a:r>
              <a:rPr lang="en-US" sz="2400" i="0"/>
              <a:t>Constraints</a:t>
            </a:r>
          </a:p>
        </p:txBody>
      </p:sp>
      <p:pic>
        <p:nvPicPr>
          <p:cNvPr id="55311" name="Picture 15" descr="constrai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886325"/>
            <a:ext cx="3962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800600" y="44196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l"/>
            </a:pPr>
            <a:r>
              <a:rPr lang="en-US" sz="2400" i="0"/>
              <a:t>Context (El Segundo)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05400" y="4876800"/>
            <a:ext cx="3048000" cy="1914525"/>
            <a:chOff x="624" y="1296"/>
            <a:chExt cx="4224" cy="2367"/>
          </a:xfrm>
        </p:grpSpPr>
        <p:pic>
          <p:nvPicPr>
            <p:cNvPr id="13323" name="Picture 18" descr="elsegundowho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" y="1296"/>
              <a:ext cx="4224" cy="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4" name="Group 19"/>
            <p:cNvGrpSpPr>
              <a:grpSpLocks/>
            </p:cNvGrpSpPr>
            <p:nvPr/>
          </p:nvGrpSpPr>
          <p:grpSpPr bwMode="auto">
            <a:xfrm>
              <a:off x="624" y="1296"/>
              <a:ext cx="4224" cy="2352"/>
              <a:chOff x="528" y="1824"/>
              <a:chExt cx="4224" cy="2352"/>
            </a:xfrm>
          </p:grpSpPr>
          <p:sp>
            <p:nvSpPr>
              <p:cNvPr id="13325" name="Rectangle 20"/>
              <p:cNvSpPr>
                <a:spLocks noChangeArrowheads="1"/>
              </p:cNvSpPr>
              <p:nvPr/>
            </p:nvSpPr>
            <p:spPr bwMode="auto">
              <a:xfrm>
                <a:off x="528" y="1824"/>
                <a:ext cx="4224" cy="235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Line 21"/>
              <p:cNvSpPr>
                <a:spLocks noChangeShapeType="1"/>
              </p:cNvSpPr>
              <p:nvPr/>
            </p:nvSpPr>
            <p:spPr bwMode="auto">
              <a:xfrm>
                <a:off x="2112" y="1824"/>
                <a:ext cx="0" cy="23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Text Box 22"/>
              <p:cNvSpPr txBox="1">
                <a:spLocks noChangeArrowheads="1"/>
              </p:cNvSpPr>
              <p:nvPr/>
            </p:nvSpPr>
            <p:spPr bwMode="auto">
              <a:xfrm>
                <a:off x="1199" y="2629"/>
                <a:ext cx="867" cy="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 i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3328" name="Text Box 23"/>
              <p:cNvSpPr txBox="1">
                <a:spLocks noChangeArrowheads="1"/>
              </p:cNvSpPr>
              <p:nvPr/>
            </p:nvSpPr>
            <p:spPr bwMode="auto">
              <a:xfrm>
                <a:off x="3265" y="2629"/>
                <a:ext cx="862" cy="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 i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5953125" y="292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1071563" y="3048000"/>
            <a:ext cx="6848475" cy="1336675"/>
            <a:chOff x="675" y="1920"/>
            <a:chExt cx="4314" cy="842"/>
          </a:xfrm>
        </p:grpSpPr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3504" y="198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1824" y="2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1824" y="259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3600" y="1920"/>
              <a:ext cx="13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859 Loma Vista St.</a:t>
              </a: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675" y="2531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834 Hillcrest St</a:t>
              </a: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75" y="1977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852 Hillcrest 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  <p:bldP spid="55310" grpId="0" build="p"/>
      <p:bldP spid="553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35D12C-13F5-4EDB-83E4-ABE19242906B}" type="slidenum">
              <a:rPr lang="en-US"/>
              <a:pPr/>
              <a:t>11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Inferring Constraints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Inference rules are evaluated using data points</a:t>
            </a:r>
          </a:p>
          <a:p>
            <a:pPr lvl="1" eaLnBrk="1" hangingPunct="1"/>
            <a:r>
              <a:rPr lang="en-US" sz="2300" smtClean="0"/>
              <a:t>Supports (+,-) provided for the constraints</a:t>
            </a:r>
          </a:p>
          <a:p>
            <a:pPr eaLnBrk="1" hangingPunct="1"/>
            <a:r>
              <a:rPr lang="en-US" sz="2800" smtClean="0"/>
              <a:t>Constraints are partitioned based on </a:t>
            </a:r>
            <a:r>
              <a:rPr lang="en-US" sz="2800" i="1" smtClean="0"/>
              <a:t>support level</a:t>
            </a:r>
            <a:endParaRPr lang="en-US" sz="2800" smtClean="0"/>
          </a:p>
          <a:p>
            <a:pPr lvl="1" eaLnBrk="1" hangingPunct="1"/>
            <a:r>
              <a:rPr lang="en-US" sz="2300" smtClean="0"/>
              <a:t>Status: Applicable, Unknown, Non-applicable</a:t>
            </a:r>
          </a:p>
          <a:p>
            <a:pPr eaLnBrk="1" hangingPunct="1"/>
            <a:r>
              <a:rPr lang="en-US" sz="2800" smtClean="0"/>
              <a:t>Applicable constraints added to generic model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0100" y="4191000"/>
            <a:ext cx="7962900" cy="1828800"/>
            <a:chOff x="504" y="2640"/>
            <a:chExt cx="5016" cy="1152"/>
          </a:xfrm>
        </p:grpSpPr>
        <p:sp>
          <p:nvSpPr>
            <p:cNvPr id="14343" name="AutoShape 5"/>
            <p:cNvSpPr>
              <a:spLocks noChangeArrowheads="1"/>
            </p:cNvSpPr>
            <p:nvPr/>
          </p:nvSpPr>
          <p:spPr bwMode="auto">
            <a:xfrm>
              <a:off x="1440" y="2640"/>
              <a:ext cx="4080" cy="864"/>
            </a:xfrm>
            <a:prstGeom prst="flowChartDocumen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000" b="1"/>
                <a:t>Constraint Library</a:t>
              </a:r>
            </a:p>
            <a:p>
              <a:pPr algn="r"/>
              <a:endParaRPr lang="en-US"/>
            </a:p>
            <a:p>
              <a:pPr algn="r"/>
              <a:endParaRPr lang="en-US"/>
            </a:p>
            <a:p>
              <a:pPr algn="r"/>
              <a:endParaRPr lang="en-US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1536" y="2880"/>
              <a:ext cx="115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0"/>
                <a:t>Applicable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320" y="3494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/>
                <a:t>Negative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1728" y="3494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/>
                <a:t>Positive</a:t>
              </a:r>
            </a:p>
          </p:txBody>
        </p:sp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3216" y="350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/>
                <a:t>Null</a:t>
              </a:r>
            </a:p>
          </p:txBody>
        </p:sp>
        <p:sp>
          <p:nvSpPr>
            <p:cNvPr id="14348" name="Rectangle 10"/>
            <p:cNvSpPr>
              <a:spLocks noChangeArrowheads="1"/>
            </p:cNvSpPr>
            <p:nvPr/>
          </p:nvSpPr>
          <p:spPr bwMode="auto">
            <a:xfrm>
              <a:off x="2832" y="2880"/>
              <a:ext cx="1152" cy="3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0">
                  <a:solidFill>
                    <a:schemeClr val="bg1"/>
                  </a:solidFill>
                </a:rPr>
                <a:t>Unknown</a:t>
              </a:r>
            </a:p>
          </p:txBody>
        </p:sp>
        <p:sp>
          <p:nvSpPr>
            <p:cNvPr id="14349" name="Rectangle 11"/>
            <p:cNvSpPr>
              <a:spLocks noChangeArrowheads="1"/>
            </p:cNvSpPr>
            <p:nvPr/>
          </p:nvSpPr>
          <p:spPr bwMode="auto">
            <a:xfrm>
              <a:off x="4128" y="2880"/>
              <a:ext cx="115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0"/>
                <a:t>Non-applicable</a:t>
              </a:r>
            </a:p>
          </p:txBody>
        </p:sp>
        <p:sp>
          <p:nvSpPr>
            <p:cNvPr id="14350" name="Rectangle 12"/>
            <p:cNvSpPr>
              <a:spLocks noChangeArrowheads="1"/>
            </p:cNvSpPr>
            <p:nvPr/>
          </p:nvSpPr>
          <p:spPr bwMode="auto">
            <a:xfrm>
              <a:off x="504" y="3024"/>
              <a:ext cx="8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i="0"/>
                <a:t>Status:</a:t>
              </a:r>
            </a:p>
          </p:txBody>
        </p:sp>
        <p:sp>
          <p:nvSpPr>
            <p:cNvPr id="14351" name="Rectangle 13"/>
            <p:cNvSpPr>
              <a:spLocks noChangeArrowheads="1"/>
            </p:cNvSpPr>
            <p:nvPr/>
          </p:nvSpPr>
          <p:spPr bwMode="auto">
            <a:xfrm>
              <a:off x="504" y="3456"/>
              <a:ext cx="8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i="0"/>
                <a:t>Support:</a:t>
              </a:r>
            </a:p>
          </p:txBody>
        </p:sp>
      </p:grp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2438400" y="4495800"/>
            <a:ext cx="1828800" cy="762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  <p:bldP spid="140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CA652D-787B-45F4-A243-CB9F2214FCED}" type="slidenum">
              <a:rPr lang="en-US"/>
              <a:pPr/>
              <a:t>12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Model Generation</a:t>
            </a:r>
            <a:endParaRPr lang="en-US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Generates constraint model from variables and </a:t>
            </a:r>
            <a:r>
              <a:rPr lang="en-US" i="1" smtClean="0"/>
              <a:t>inferred</a:t>
            </a:r>
            <a:r>
              <a:rPr lang="en-US" smtClean="0"/>
              <a:t> constraints</a:t>
            </a:r>
          </a:p>
          <a:p>
            <a:pPr eaLnBrk="1" hangingPunct="1"/>
            <a:r>
              <a:rPr lang="en-US" smtClean="0"/>
              <a:t>Model improvements over previous work</a:t>
            </a:r>
          </a:p>
          <a:p>
            <a:pPr lvl="1" eaLnBrk="1" hangingPunct="1"/>
            <a:r>
              <a:rPr lang="en-US" smtClean="0"/>
              <a:t>Reduces total number of variables and constraints’ arity </a:t>
            </a:r>
          </a:p>
          <a:p>
            <a:pPr lvl="1" eaLnBrk="1" hangingPunct="1"/>
            <a:r>
              <a:rPr lang="en-US" smtClean="0"/>
              <a:t>Reflects topology: Constraints can be declared locally &amp; in restricted ‘contexts’</a:t>
            </a:r>
          </a:p>
        </p:txBody>
      </p:sp>
      <p:pic>
        <p:nvPicPr>
          <p:cNvPr id="15365" name="Picture 6" descr="process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33400"/>
            <a:ext cx="2971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7315200" y="381000"/>
            <a:ext cx="838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5" name="Picture 9" descr="smallMode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103813"/>
            <a:ext cx="21336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5181600" y="5334000"/>
            <a:ext cx="2387600" cy="1246188"/>
            <a:chOff x="3856" y="2720"/>
            <a:chExt cx="1504" cy="785"/>
          </a:xfrm>
        </p:grpSpPr>
        <p:sp>
          <p:nvSpPr>
            <p:cNvPr id="7" name="Rectangle 6"/>
            <p:cNvSpPr/>
            <p:nvPr/>
          </p:nvSpPr>
          <p:spPr>
            <a:xfrm>
              <a:off x="3904" y="3256"/>
              <a:ext cx="288" cy="2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i="0" dirty="0">
                  <a:solidFill>
                    <a:srgbClr val="000000"/>
                  </a:solidFill>
                </a:rPr>
                <a:t>B3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8" y="3122"/>
              <a:ext cx="1392" cy="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i="0"/>
            </a:p>
          </p:txBody>
        </p:sp>
        <p:sp>
          <p:nvSpPr>
            <p:cNvPr id="2" name="Rectangle 6"/>
            <p:cNvSpPr/>
            <p:nvPr/>
          </p:nvSpPr>
          <p:spPr>
            <a:xfrm>
              <a:off x="4448" y="3264"/>
              <a:ext cx="288" cy="2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i="0">
                  <a:solidFill>
                    <a:srgbClr val="000000"/>
                  </a:solidFill>
                </a:rPr>
                <a:t>B4</a:t>
              </a:r>
            </a:p>
          </p:txBody>
        </p:sp>
        <p:sp>
          <p:nvSpPr>
            <p:cNvPr id="3" name="Rectangle 6"/>
            <p:cNvSpPr/>
            <p:nvPr/>
          </p:nvSpPr>
          <p:spPr>
            <a:xfrm>
              <a:off x="5072" y="3248"/>
              <a:ext cx="288" cy="2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i="0">
                  <a:solidFill>
                    <a:srgbClr val="000000"/>
                  </a:solidFill>
                </a:rPr>
                <a:t>B5</a:t>
              </a:r>
            </a:p>
          </p:txBody>
        </p:sp>
        <p:sp>
          <p:nvSpPr>
            <p:cNvPr id="4" name="Rectangle 6"/>
            <p:cNvSpPr/>
            <p:nvPr/>
          </p:nvSpPr>
          <p:spPr>
            <a:xfrm>
              <a:off x="3856" y="2840"/>
              <a:ext cx="288" cy="2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i="0">
                  <a:solidFill>
                    <a:srgbClr val="000000"/>
                  </a:solidFill>
                </a:rPr>
                <a:t>B1</a:t>
              </a:r>
            </a:p>
          </p:txBody>
        </p:sp>
        <p:sp>
          <p:nvSpPr>
            <p:cNvPr id="5" name="Rectangle 6"/>
            <p:cNvSpPr/>
            <p:nvPr/>
          </p:nvSpPr>
          <p:spPr>
            <a:xfrm>
              <a:off x="5048" y="2832"/>
              <a:ext cx="288" cy="2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i="0">
                  <a:solidFill>
                    <a:srgbClr val="000000"/>
                  </a:solidFill>
                </a:rPr>
                <a:t>B2</a:t>
              </a:r>
            </a:p>
          </p:txBody>
        </p:sp>
        <p:sp>
          <p:nvSpPr>
            <p:cNvPr id="15375" name="Rectangle 40"/>
            <p:cNvSpPr>
              <a:spLocks noChangeArrowheads="1"/>
            </p:cNvSpPr>
            <p:nvPr/>
          </p:nvSpPr>
          <p:spPr bwMode="auto">
            <a:xfrm>
              <a:off x="4568" y="2720"/>
              <a:ext cx="96" cy="104"/>
            </a:xfrm>
            <a:prstGeom prst="rect">
              <a:avLst/>
            </a:prstGeom>
            <a:solidFill>
              <a:srgbClr val="9933FF"/>
            </a:solidFill>
            <a:ln w="9525" algn="ctr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i="0">
                <a:ea typeface="宋体" pitchFamily="-64" charset="-122"/>
              </a:endParaRPr>
            </a:p>
          </p:txBody>
        </p:sp>
        <p:cxnSp>
          <p:nvCxnSpPr>
            <p:cNvPr id="15376" name="AutoShape 41"/>
            <p:cNvCxnSpPr>
              <a:cxnSpLocks noChangeShapeType="1"/>
              <a:stCxn id="15375" idx="1"/>
            </p:cNvCxnSpPr>
            <p:nvPr/>
          </p:nvCxnSpPr>
          <p:spPr bwMode="auto">
            <a:xfrm rot="10800000" flipV="1">
              <a:off x="4152" y="2772"/>
              <a:ext cx="416" cy="189"/>
            </a:xfrm>
            <a:prstGeom prst="curvedConnector3">
              <a:avLst>
                <a:gd name="adj1" fmla="val 5096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77" name="AutoShape 42"/>
            <p:cNvCxnSpPr>
              <a:cxnSpLocks noChangeShapeType="1"/>
              <a:stCxn id="15375" idx="3"/>
            </p:cNvCxnSpPr>
            <p:nvPr/>
          </p:nvCxnSpPr>
          <p:spPr bwMode="auto">
            <a:xfrm>
              <a:off x="4664" y="2772"/>
              <a:ext cx="376" cy="181"/>
            </a:xfrm>
            <a:prstGeom prst="curvedConnector3">
              <a:avLst>
                <a:gd name="adj1" fmla="val 51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78" name="AutoShape 43"/>
            <p:cNvCxnSpPr>
              <a:cxnSpLocks noChangeShapeType="1"/>
              <a:stCxn id="15375" idx="2"/>
              <a:endCxn id="7" idx="0"/>
            </p:cNvCxnSpPr>
            <p:nvPr/>
          </p:nvCxnSpPr>
          <p:spPr bwMode="auto">
            <a:xfrm rot="5400000">
              <a:off x="4120" y="2752"/>
              <a:ext cx="424" cy="568"/>
            </a:xfrm>
            <a:prstGeom prst="curvedConnector3">
              <a:avLst>
                <a:gd name="adj1" fmla="val 509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79" name="AutoShape 44"/>
            <p:cNvCxnSpPr>
              <a:cxnSpLocks noChangeShapeType="1"/>
              <a:stCxn id="15375" idx="2"/>
            </p:cNvCxnSpPr>
            <p:nvPr/>
          </p:nvCxnSpPr>
          <p:spPr bwMode="auto">
            <a:xfrm rot="5400000">
              <a:off x="4388" y="3028"/>
              <a:ext cx="432" cy="24"/>
            </a:xfrm>
            <a:prstGeom prst="curvedConnector3">
              <a:avLst>
                <a:gd name="adj1" fmla="val 509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80" name="AutoShape 45"/>
            <p:cNvCxnSpPr>
              <a:cxnSpLocks noChangeShapeType="1"/>
              <a:stCxn id="15375" idx="2"/>
            </p:cNvCxnSpPr>
            <p:nvPr/>
          </p:nvCxnSpPr>
          <p:spPr bwMode="auto">
            <a:xfrm rot="16200000" flipH="1">
              <a:off x="4708" y="2732"/>
              <a:ext cx="416" cy="600"/>
            </a:xfrm>
            <a:prstGeom prst="curvedConnector3">
              <a:avLst>
                <a:gd name="adj1" fmla="val 5096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77EC6-C812-4C96-A39C-7AF4FBF0EE5E}" type="slidenum">
              <a:rPr lang="en-US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Constraint Solver</a:t>
            </a:r>
            <a:endParaRPr lang="en-US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Backtrack-search with nFC3 and conflict-directed back-jumping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Exploits structure of problem (backdoor variables)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Implements domains as (possibly infinite) intervals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Incorporates new reformulations that increase the scalability by large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Details available in [Bayer+, 2007]</a:t>
            </a:r>
          </a:p>
        </p:txBody>
      </p:sp>
      <p:pic>
        <p:nvPicPr>
          <p:cNvPr id="16389" name="Picture 6" descr="process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33400"/>
            <a:ext cx="2971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8305800" y="381000"/>
            <a:ext cx="762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0F5CC-FD7B-4C22-8C97-E01C74AAE0B3}" type="slidenum">
              <a:rPr lang="en-US"/>
              <a:pPr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Case Studies</a:t>
            </a:r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229600" cy="79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All cases are beyond what our initial work could solve</a:t>
            </a:r>
          </a:p>
        </p:txBody>
      </p:sp>
      <p:pic>
        <p:nvPicPr>
          <p:cNvPr id="144388" name="Picture 4" descr="ca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1739900"/>
            <a:ext cx="79136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74EF48-549B-4FEC-ADE6-0C5FFE73B573}" type="slidenum">
              <a:rPr lang="en-US"/>
              <a:pPr/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Experimental Results</a:t>
            </a:r>
            <a:endParaRPr lang="en-US" smtClean="0"/>
          </a:p>
        </p:txBody>
      </p:sp>
      <p:pic>
        <p:nvPicPr>
          <p:cNvPr id="146436" name="Picture 4" descr="csp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1562100"/>
            <a:ext cx="80152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828800" y="2057400"/>
            <a:ext cx="2286000" cy="2895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114800" y="2057400"/>
            <a:ext cx="2133600" cy="28956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6248400" y="4953000"/>
            <a:ext cx="22860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457200" y="53340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l"/>
            </a:pPr>
            <a:r>
              <a:rPr lang="en-US" sz="2000" i="0"/>
              <a:t>26 points used to infer correct model (inference time &lt; 2 secs)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l"/>
            </a:pPr>
            <a:r>
              <a:rPr lang="en-US" sz="2000" i="0"/>
              <a:t>Inferred model greatly reduces runtime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l"/>
            </a:pPr>
            <a:r>
              <a:rPr lang="en-US" sz="2000" i="0"/>
              <a:t>Domain reduction leads to higher precision by a significant factor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l"/>
            </a:pPr>
            <a:r>
              <a:rPr lang="en-US" sz="2000" i="0"/>
              <a:t>Additional results show an even greater improvement (see paper)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  <p:bldP spid="146438" grpId="0" animBg="1"/>
      <p:bldP spid="146439" grpId="0" animBg="1"/>
      <p:bldP spid="145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0534A7-3BD2-4DDB-9E22-6AFF89D1A5E8}" type="slidenum">
              <a:rPr lang="en-US"/>
              <a:pPr/>
              <a:t>16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Observations</a:t>
            </a:r>
            <a:endParaRPr lang="en-US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 inference provides framework for data integration</a:t>
            </a:r>
          </a:p>
          <a:p>
            <a:pPr eaLnBrk="1" hangingPunct="1"/>
            <a:r>
              <a:rPr lang="en-US" smtClean="0"/>
              <a:t>Inferred models lead to more precise results</a:t>
            </a:r>
          </a:p>
          <a:p>
            <a:pPr eaLnBrk="1" hangingPunct="1"/>
            <a:r>
              <a:rPr lang="en-US" smtClean="0"/>
              <a:t>Ability to solve more complex instances</a:t>
            </a:r>
          </a:p>
          <a:p>
            <a:pPr eaLnBrk="1" hangingPunct="1"/>
            <a:r>
              <a:rPr lang="en-US" smtClean="0"/>
              <a:t>Dynamic modeling makes global coverage possible and easier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Related Work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smtClean="0"/>
              <a:t>Geospatial</a:t>
            </a:r>
          </a:p>
          <a:p>
            <a:pPr lvl="1"/>
            <a:r>
              <a:rPr lang="en-US" smtClean="0"/>
              <a:t>Geocoding 				       </a:t>
            </a:r>
          </a:p>
          <a:p>
            <a:pPr lvl="1">
              <a:buFont typeface="Wingdings" pitchFamily="-64" charset="2"/>
              <a:buNone/>
            </a:pPr>
            <a:r>
              <a:rPr lang="en-US" sz="2100" smtClean="0"/>
              <a:t>							         [Bakshi+, 2004]</a:t>
            </a:r>
          </a:p>
          <a:p>
            <a:pPr lvl="1"/>
            <a:r>
              <a:rPr lang="en-US" smtClean="0"/>
              <a:t>Computer Vision 	   </a:t>
            </a:r>
          </a:p>
          <a:p>
            <a:pPr lvl="1">
              <a:buFont typeface="Wingdings" pitchFamily="-64" charset="2"/>
              <a:buNone/>
            </a:pPr>
            <a:r>
              <a:rPr lang="en-US" sz="2100" smtClean="0"/>
              <a:t>					    [Agouris+, 1996; Doucette+, 1999]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3962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l"/>
            </a:pPr>
            <a:r>
              <a:rPr lang="en-US" sz="3200" i="0"/>
              <a:t>Modeling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Char char="¡"/>
            </a:pPr>
            <a:r>
              <a:rPr lang="en-US" sz="2700" i="0"/>
              <a:t>Learning constraint networks from data 	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-64" charset="2"/>
              <a:buNone/>
            </a:pPr>
            <a:r>
              <a:rPr lang="en-US" sz="2700" i="0"/>
              <a:t>					    </a:t>
            </a:r>
            <a:r>
              <a:rPr lang="en-US" sz="2100" i="0"/>
              <a:t>[Coletta+, 2003; Bessi</a:t>
            </a:r>
            <a:r>
              <a:rPr lang="en-US" altLang="ja-JP" sz="2100" i="0">
                <a:ea typeface="ＭＳ Ｐゴシック" pitchFamily="-64" charset="-128"/>
              </a:rPr>
              <a:t>è</a:t>
            </a:r>
            <a:r>
              <a:rPr lang="en-US" sz="2100" i="0"/>
              <a:t>re+, </a:t>
            </a:r>
            <a:r>
              <a:rPr lang="en-US" altLang="ja-JP" sz="2100" i="0">
                <a:ea typeface="ＭＳ Ｐゴシック" pitchFamily="-64" charset="-128"/>
              </a:rPr>
              <a:t>2</a:t>
            </a:r>
            <a:r>
              <a:rPr lang="en-US" sz="2100" i="0"/>
              <a:t>005]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7EFE3-A0C3-46FE-AFED-E94AA4F252AE}" type="slidenum">
              <a:rPr lang="en-US"/>
              <a:pPr/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Current Work</a:t>
            </a:r>
            <a:endParaRPr lang="en-US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Eliminating incorrect constraint inference</a:t>
            </a:r>
          </a:p>
          <a:p>
            <a:pPr lvl="1" eaLnBrk="1" hangingPunct="1"/>
            <a:r>
              <a:rPr lang="en-US" sz="2300" i="1" smtClean="0"/>
              <a:t>Support levels</a:t>
            </a:r>
            <a:r>
              <a:rPr lang="en-US" sz="2300" smtClean="0"/>
              <a:t> associate confidence with inferences</a:t>
            </a:r>
          </a:p>
          <a:p>
            <a:pPr eaLnBrk="1" hangingPunct="1"/>
            <a:r>
              <a:rPr lang="en-US" sz="2800" smtClean="0"/>
              <a:t>Dealing with a lack of expressiveness in data points</a:t>
            </a:r>
          </a:p>
          <a:p>
            <a:pPr lvl="1" eaLnBrk="1" hangingPunct="1"/>
            <a:r>
              <a:rPr lang="en-US" sz="2300" i="1" smtClean="0"/>
              <a:t>Iterative algorithm</a:t>
            </a:r>
            <a:r>
              <a:rPr lang="en-US" sz="2300" smtClean="0"/>
              <a:t> with constraint </a:t>
            </a:r>
            <a:r>
              <a:rPr lang="en-US" sz="2300" i="1" smtClean="0"/>
              <a:t>propagation</a:t>
            </a:r>
            <a:endParaRPr lang="en-US" sz="2300" smtClean="0"/>
          </a:p>
          <a:p>
            <a:pPr eaLnBrk="1" hangingPunct="1"/>
            <a:r>
              <a:rPr lang="en-US" sz="2800" smtClean="0"/>
              <a:t>Generalizing context-inference mechanism</a:t>
            </a:r>
          </a:p>
          <a:p>
            <a:pPr lvl="1" eaLnBrk="1" hangingPunct="1"/>
            <a:r>
              <a:rPr lang="en-US" sz="2300" smtClean="0"/>
              <a:t>Classification in the </a:t>
            </a:r>
            <a:r>
              <a:rPr lang="en-US" sz="2300" i="1" smtClean="0"/>
              <a:t>feature</a:t>
            </a:r>
            <a:r>
              <a:rPr lang="en-US" sz="2300" smtClean="0"/>
              <a:t> space using </a:t>
            </a:r>
            <a:r>
              <a:rPr lang="en-US" sz="2300" i="1" smtClean="0"/>
              <a:t>SVMs</a:t>
            </a:r>
          </a:p>
          <a:p>
            <a:pPr eaLnBrk="1" hangingPunct="1"/>
            <a:r>
              <a:rPr lang="en-US" sz="2800" smtClean="0"/>
              <a:t>Learning constraints to populate library</a:t>
            </a:r>
          </a:p>
          <a:p>
            <a:pPr lvl="1" eaLnBrk="1" hangingPunct="1"/>
            <a:r>
              <a:rPr lang="en-US" sz="2300" i="1" smtClean="0"/>
              <a:t>Agglomerative clustering</a:t>
            </a:r>
            <a:r>
              <a:rPr lang="en-US" sz="2300" smtClean="0"/>
              <a:t> combined with </a:t>
            </a:r>
            <a:r>
              <a:rPr lang="en-US" sz="2300" i="1" smtClean="0"/>
              <a:t>set covering</a:t>
            </a:r>
            <a:endParaRPr 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91C7C3-C99A-4ECD-A802-BB8B048730BB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000" smtClean="0"/>
              <a:t>Thank you!!!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0F7F6-971D-4AF9-B132-F83D481B35C6}" type="slidenum">
              <a:rPr lang="en-US"/>
              <a:pPr/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Problem Statement</a:t>
            </a:r>
            <a:endParaRPr lang="en-US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Goal</a:t>
            </a:r>
            <a:r>
              <a:rPr lang="en-US" smtClean="0"/>
              <a:t>: Annotating satellite imagery with addresses</a:t>
            </a:r>
          </a:p>
          <a:p>
            <a:pPr eaLnBrk="1" hangingPunct="1"/>
            <a:r>
              <a:rPr lang="en-US" smtClean="0"/>
              <a:t>Addresses can be assigned by exploiting sets of addressing “rules”</a:t>
            </a:r>
          </a:p>
          <a:p>
            <a:pPr eaLnBrk="1" hangingPunct="1"/>
            <a:r>
              <a:rPr lang="en-US" smtClean="0"/>
              <a:t>Many traditional and non-traditional data sources available online</a:t>
            </a:r>
          </a:p>
          <a:p>
            <a:pPr eaLnBrk="1" hangingPunct="1"/>
            <a:r>
              <a:rPr lang="en-US" smtClean="0"/>
              <a:t>How can we combine our knowledge of addressing with the available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C7B6B-68BA-4838-B7CF-6C69DC985A80}" type="slidenum">
              <a:rPr lang="en-US"/>
              <a:pPr/>
              <a:t>20</a:t>
            </a:fld>
            <a:endParaRPr lang="en-US"/>
          </a:p>
        </p:txBody>
      </p:sp>
      <p:pic>
        <p:nvPicPr>
          <p:cNvPr id="145412" name="Picture 4" descr="matching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1568450"/>
            <a:ext cx="801528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Experimental Results</a:t>
            </a:r>
            <a:endParaRPr lang="en-US" smtClean="0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828800" y="2057400"/>
            <a:ext cx="2286000" cy="2895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114800" y="2057400"/>
            <a:ext cx="2133600" cy="28956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248400" y="4953000"/>
            <a:ext cx="22860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4" grpId="0" animBg="1"/>
      <p:bldP spid="1454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A93BC-3F41-4F5A-A987-D662D5149105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Building Identification Process</a:t>
            </a:r>
          </a:p>
        </p:txBody>
      </p:sp>
      <p:pic>
        <p:nvPicPr>
          <p:cNvPr id="6148" name="Picture 16" descr="BID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3" y="1309688"/>
            <a:ext cx="5908675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" y="1690688"/>
            <a:ext cx="215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Traditional Sources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477000" y="1447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Non-traditional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50D6C8-2FF6-41BA-9D87-F5219D8C9FF7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Challenges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Integrating heterogeneous data</a:t>
            </a:r>
          </a:p>
          <a:p>
            <a:pPr eaLnBrk="1" hangingPunct="1"/>
            <a:r>
              <a:rPr lang="en-US" smtClean="0"/>
              <a:t>Modeling data and addressing characteristics</a:t>
            </a:r>
          </a:p>
          <a:p>
            <a:pPr eaLnBrk="1" hangingPunct="1"/>
            <a:r>
              <a:rPr lang="en-US" smtClean="0"/>
              <a:t>Supporting various addressing schemes</a:t>
            </a:r>
          </a:p>
          <a:p>
            <a:pPr lvl="1" eaLnBrk="1" hangingPunct="1"/>
            <a:r>
              <a:rPr lang="en-US" smtClean="0"/>
              <a:t>One model tailored &amp; stored per area </a:t>
            </a:r>
            <a:r>
              <a:rPr lang="en-US" smtClean="0">
                <a:sym typeface="Symbol" pitchFamily="-64" charset="2"/>
              </a:rPr>
              <a:t></a:t>
            </a:r>
            <a:r>
              <a:rPr lang="en-US" smtClean="0"/>
              <a:t> BAD</a:t>
            </a:r>
          </a:p>
          <a:p>
            <a:pPr lvl="1" eaLnBrk="1" hangingPunct="1"/>
            <a:r>
              <a:rPr lang="en-US" smtClean="0"/>
              <a:t>Non-homogenous addressing within one area</a:t>
            </a:r>
          </a:p>
          <a:p>
            <a:pPr eaLnBrk="1" hangingPunct="1"/>
            <a:r>
              <a:rPr lang="en-US" smtClean="0"/>
              <a:t>Efficiently solving the constructed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4A6C93-3C42-478E-97F2-8D1E88AA521A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1000" algn="r"/>
              </a:tabLst>
            </a:pPr>
            <a:r>
              <a:rPr lang="en-US" b="1" smtClean="0"/>
              <a:t>Initial Approach	</a:t>
            </a:r>
            <a:r>
              <a:rPr lang="en-US" sz="2000" smtClean="0"/>
              <a:t>[Michalowski &amp; Knoblock, 2005]</a:t>
            </a:r>
          </a:p>
        </p:txBody>
      </p:sp>
      <p:pic>
        <p:nvPicPr>
          <p:cNvPr id="8196" name="Picture 1028" descr="frame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828800"/>
            <a:ext cx="78994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275ED-61F0-41D1-85B3-CD40AA7B3AE6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Building Identification as a CSP</a:t>
            </a:r>
            <a:r>
              <a:rPr lang="en-US" sz="3400" smtClean="0"/>
              <a:t>  </a:t>
            </a:r>
            <a:r>
              <a:rPr lang="en-US" sz="1400" smtClean="0"/>
              <a:t>[Michalowski+, 2005]</a:t>
            </a:r>
            <a:endParaRPr lang="en-US" sz="210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900" b="1" smtClean="0"/>
              <a:t>Constraint Satisfaction Problem</a:t>
            </a:r>
          </a:p>
          <a:p>
            <a:pPr lvl="1" eaLnBrk="1" hangingPunct="1"/>
            <a:r>
              <a:rPr lang="en-US" sz="2300" b="1" smtClean="0"/>
              <a:t>Variables</a:t>
            </a:r>
            <a:r>
              <a:rPr lang="en-US" sz="2300" smtClean="0"/>
              <a:t>: Buildings</a:t>
            </a:r>
          </a:p>
          <a:p>
            <a:pPr lvl="1" eaLnBrk="1" hangingPunct="1"/>
            <a:r>
              <a:rPr lang="en-US" sz="2300" b="1" smtClean="0"/>
              <a:t>Variable Domains</a:t>
            </a:r>
            <a:r>
              <a:rPr lang="en-US" sz="2300" smtClean="0"/>
              <a:t>: Potential street addresses</a:t>
            </a:r>
          </a:p>
          <a:p>
            <a:pPr lvl="1" eaLnBrk="1" hangingPunct="1"/>
            <a:r>
              <a:rPr lang="en-US" sz="2300" b="1" smtClean="0"/>
              <a:t>Constraints</a:t>
            </a:r>
            <a:r>
              <a:rPr lang="en-US" sz="2300" smtClean="0"/>
              <a:t>: Global addressing characteristics (parity, ascending direction, etc.)</a:t>
            </a:r>
          </a:p>
          <a:p>
            <a:pPr eaLnBrk="1" hangingPunct="1"/>
            <a:r>
              <a:rPr lang="en-US" sz="2800" smtClean="0"/>
              <a:t>Demonstrated the feasibility of modeling data integration for building identification as a CSP</a:t>
            </a:r>
          </a:p>
          <a:p>
            <a:pPr eaLnBrk="1" hangingPunct="1"/>
            <a:r>
              <a:rPr lang="en-US" sz="2800" b="1" smtClean="0"/>
              <a:t>Limitations</a:t>
            </a:r>
            <a:endParaRPr lang="en-US" sz="2900" smtClean="0"/>
          </a:p>
          <a:p>
            <a:pPr lvl="1" eaLnBrk="1" hangingPunct="1"/>
            <a:r>
              <a:rPr lang="en-US" sz="2300" smtClean="0"/>
              <a:t>Relied on a ‘single-model’ approach</a:t>
            </a:r>
          </a:p>
          <a:p>
            <a:pPr lvl="1" eaLnBrk="1" hangingPunct="1"/>
            <a:r>
              <a:rPr lang="en-US" sz="2300" smtClean="0"/>
              <a:t>Limited to small homogeneous areas</a:t>
            </a:r>
          </a:p>
          <a:p>
            <a:pPr lvl="1" eaLnBrk="1" hangingPunct="1"/>
            <a:r>
              <a:rPr lang="en-US" sz="2300" smtClean="0"/>
              <a:t>Did not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6A9151-F63E-456B-A639-9772F1B4B58B}" type="slidenum">
              <a:rPr lang="en-US"/>
              <a:pPr/>
              <a:t>7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Why a Single Model Doesn’t Work</a:t>
            </a:r>
          </a:p>
        </p:txBody>
      </p:sp>
      <p:pic>
        <p:nvPicPr>
          <p:cNvPr id="30726" name="Picture 6" descr="blocks"/>
          <p:cNvPicPr>
            <a:picLocks noChangeAspect="1" noChangeArrowheads="1"/>
          </p:cNvPicPr>
          <p:nvPr/>
        </p:nvPicPr>
        <p:blipFill>
          <a:blip r:embed="rId3"/>
          <a:srcRect l="32600"/>
          <a:stretch>
            <a:fillRect/>
          </a:stretch>
        </p:blipFill>
        <p:spPr bwMode="auto">
          <a:xfrm>
            <a:off x="76200" y="2362200"/>
            <a:ext cx="39385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boulderNoBl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649788"/>
            <a:ext cx="3886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38200" y="19954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/>
              <a:t>Block Numbering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200" y="259080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6200" y="5319713"/>
            <a:ext cx="3827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114800" y="19812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/>
              <a:t>Constraints apply in different </a:t>
            </a:r>
            <a:r>
              <a:rPr lang="en-US"/>
              <a:t>contexts</a:t>
            </a:r>
            <a:endParaRPr lang="en-US" i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67200" y="2590800"/>
            <a:ext cx="4800600" cy="2819400"/>
            <a:chOff x="624" y="1296"/>
            <a:chExt cx="4224" cy="2367"/>
          </a:xfrm>
        </p:grpSpPr>
        <p:pic>
          <p:nvPicPr>
            <p:cNvPr id="10253" name="Picture 14" descr="elsegundowho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" y="1296"/>
              <a:ext cx="4224" cy="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4" name="Group 15"/>
            <p:cNvGrpSpPr>
              <a:grpSpLocks/>
            </p:cNvGrpSpPr>
            <p:nvPr/>
          </p:nvGrpSpPr>
          <p:grpSpPr bwMode="auto">
            <a:xfrm>
              <a:off x="624" y="1296"/>
              <a:ext cx="4224" cy="2352"/>
              <a:chOff x="528" y="1824"/>
              <a:chExt cx="4224" cy="2352"/>
            </a:xfrm>
          </p:grpSpPr>
          <p:sp>
            <p:nvSpPr>
              <p:cNvPr id="10255" name="Rectangle 16"/>
              <p:cNvSpPr>
                <a:spLocks noChangeArrowheads="1"/>
              </p:cNvSpPr>
              <p:nvPr/>
            </p:nvSpPr>
            <p:spPr bwMode="auto">
              <a:xfrm>
                <a:off x="528" y="1824"/>
                <a:ext cx="4224" cy="235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17"/>
              <p:cNvSpPr>
                <a:spLocks noChangeShapeType="1"/>
              </p:cNvSpPr>
              <p:nvPr/>
            </p:nvSpPr>
            <p:spPr bwMode="auto">
              <a:xfrm>
                <a:off x="2112" y="1824"/>
                <a:ext cx="0" cy="23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Text Box 18"/>
              <p:cNvSpPr txBox="1">
                <a:spLocks noChangeArrowheads="1"/>
              </p:cNvSpPr>
              <p:nvPr/>
            </p:nvSpPr>
            <p:spPr bwMode="auto">
              <a:xfrm>
                <a:off x="1200" y="2629"/>
                <a:ext cx="865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 i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0258" name="Text Box 19"/>
              <p:cNvSpPr txBox="1">
                <a:spLocks noChangeArrowheads="1"/>
              </p:cNvSpPr>
              <p:nvPr/>
            </p:nvSpPr>
            <p:spPr bwMode="auto">
              <a:xfrm>
                <a:off x="3264" y="2629"/>
                <a:ext cx="864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 i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886200" y="54483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/>
              <a:t>Addresses increase West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248400" y="54483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/>
              <a:t>Addresses increase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2" grpId="0"/>
      <p:bldP spid="30740" grpId="0"/>
      <p:bldP spid="307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1E780-198A-4FFE-AE8B-AE0556D7D385}" type="slidenum">
              <a:rPr lang="en-US"/>
              <a:pPr/>
              <a:t>8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Our Solution</a:t>
            </a:r>
            <a:endParaRPr lang="en-US" smtClean="0"/>
          </a:p>
        </p:txBody>
      </p:sp>
      <p:pic>
        <p:nvPicPr>
          <p:cNvPr id="11268" name="Picture 20" descr="problemProc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362200"/>
            <a:ext cx="8839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114E1-BF14-4F4F-8311-322DAC7FCB79}" type="slidenum">
              <a:rPr lang="en-US"/>
              <a:pPr/>
              <a:t>9</a:t>
            </a:fld>
            <a:endParaRPr lang="en-US"/>
          </a:p>
        </p:txBody>
      </p:sp>
      <p:sp>
        <p:nvSpPr>
          <p:cNvPr id="112669" name="AutoShape 29"/>
          <p:cNvSpPr>
            <a:spLocks noChangeArrowheads="1"/>
          </p:cNvSpPr>
          <p:nvPr/>
        </p:nvSpPr>
        <p:spPr bwMode="auto">
          <a:xfrm>
            <a:off x="2362200" y="2057400"/>
            <a:ext cx="2133600" cy="1219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1828800" y="5867400"/>
            <a:ext cx="54864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Constraint Inference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/>
              <a:t>Problem Instance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190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Input information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-64" charset="0"/>
              </a:rPr>
              <a:t>F </a:t>
            </a:r>
            <a:r>
              <a:rPr lang="en-US" i="0"/>
              <a:t>= {F</a:t>
            </a:r>
            <a:r>
              <a:rPr lang="en-US" i="0" baseline="-25000"/>
              <a:t>1</a:t>
            </a:r>
            <a:r>
              <a:rPr lang="en-US" i="0"/>
              <a:t>,F</a:t>
            </a:r>
            <a:r>
              <a:rPr lang="en-US" i="0" baseline="-25000"/>
              <a:t>2</a:t>
            </a:r>
            <a:r>
              <a:rPr lang="en-US" i="0"/>
              <a:t>,…,F</a:t>
            </a:r>
            <a:r>
              <a:rPr lang="en-US" i="0" baseline="-25000"/>
              <a:t>n</a:t>
            </a:r>
            <a:r>
              <a:rPr lang="en-US" i="0"/>
              <a:t>}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457200" y="2057400"/>
            <a:ext cx="19050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438400" y="22098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Generic model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mic Sans MS" pitchFamily="-64" charset="0"/>
              </a:rPr>
              <a:t>C</a:t>
            </a:r>
            <a:r>
              <a:rPr lang="en-US" b="1" baseline="-25000">
                <a:latin typeface="Comic Sans MS" pitchFamily="-64" charset="0"/>
              </a:rPr>
              <a:t>B </a:t>
            </a:r>
            <a:r>
              <a:rPr lang="en-US" i="0"/>
              <a:t>= { C</a:t>
            </a:r>
            <a:r>
              <a:rPr lang="en-US" i="0" baseline="-25000"/>
              <a:t>1</a:t>
            </a:r>
            <a:r>
              <a:rPr lang="en-US" i="0"/>
              <a:t>,C</a:t>
            </a:r>
            <a:r>
              <a:rPr lang="en-US" i="0" baseline="-25000"/>
              <a:t>2</a:t>
            </a:r>
            <a:r>
              <a:rPr lang="en-US" i="0"/>
              <a:t>,…,C</a:t>
            </a:r>
            <a:r>
              <a:rPr lang="en-US" i="0" baseline="-25000"/>
              <a:t>i</a:t>
            </a:r>
            <a:r>
              <a:rPr lang="en-US" i="0"/>
              <a:t>}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1752600" y="5897563"/>
            <a:ext cx="541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/>
              <a:t>Refined model</a:t>
            </a:r>
            <a:r>
              <a:rPr lang="en-US" sz="2800" i="0"/>
              <a:t>:</a:t>
            </a:r>
            <a:r>
              <a:rPr lang="en-US" sz="3200" i="0"/>
              <a:t> </a:t>
            </a:r>
            <a:r>
              <a:rPr lang="en-US" sz="2800" b="1">
                <a:latin typeface="Comic Sans MS" pitchFamily="-64" charset="0"/>
              </a:rPr>
              <a:t>C</a:t>
            </a:r>
            <a:r>
              <a:rPr lang="en-US" sz="2800" b="1" baseline="-25000">
                <a:latin typeface="Comic Sans MS" pitchFamily="-64" charset="0"/>
              </a:rPr>
              <a:t>new</a:t>
            </a:r>
            <a:r>
              <a:rPr lang="en-US" sz="2800" b="1"/>
              <a:t> = </a:t>
            </a:r>
            <a:r>
              <a:rPr lang="en-US" sz="2800" b="1">
                <a:latin typeface="Comic Sans MS" pitchFamily="-64" charset="0"/>
              </a:rPr>
              <a:t>C</a:t>
            </a:r>
            <a:r>
              <a:rPr lang="en-US" sz="2800" b="1" baseline="-25000">
                <a:latin typeface="Comic Sans MS" pitchFamily="-64" charset="0"/>
              </a:rPr>
              <a:t>B</a:t>
            </a:r>
            <a:r>
              <a:rPr lang="en-US" sz="2000" b="1"/>
              <a:t>  </a:t>
            </a:r>
            <a:r>
              <a:rPr lang="en-US" sz="3200" b="1" i="0">
                <a:sym typeface="Symbol" pitchFamily="-64" charset="2"/>
              </a:rPr>
              <a:t></a:t>
            </a:r>
            <a:r>
              <a:rPr lang="en-US" sz="2000" b="1" i="0">
                <a:sym typeface="Symbol" pitchFamily="-64" charset="2"/>
              </a:rPr>
              <a:t> </a:t>
            </a:r>
            <a:r>
              <a:rPr lang="en-US" sz="2800" b="1">
                <a:latin typeface="Comic Sans MS" pitchFamily="-64" charset="0"/>
              </a:rPr>
              <a:t>C</a:t>
            </a:r>
            <a:r>
              <a:rPr lang="en-US" sz="2800" b="1" baseline="-25000">
                <a:latin typeface="Comic Sans MS" pitchFamily="-64" charset="0"/>
              </a:rPr>
              <a:t>I</a:t>
            </a:r>
            <a:endParaRPr lang="en-US" sz="2800" baseline="-25000">
              <a:latin typeface="Comic Sans MS" pitchFamily="-64" charset="0"/>
            </a:endParaRP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2971800" y="3733800"/>
            <a:ext cx="3200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/>
              <a:t>Inference Engine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2971800" y="4191000"/>
            <a:ext cx="3200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/>
              <a:t>Inference rules                               </a:t>
            </a:r>
            <a:r>
              <a:rPr lang="en-US" b="1">
                <a:latin typeface="Comic Sans MS" pitchFamily="-64" charset="0"/>
              </a:rPr>
              <a:t>R</a:t>
            </a:r>
            <a:r>
              <a:rPr lang="en-US" b="1" baseline="-25000">
                <a:latin typeface="Comic Sans MS" pitchFamily="-64" charset="0"/>
              </a:rPr>
              <a:t>t</a:t>
            </a:r>
            <a:r>
              <a:rPr lang="en-US" b="1">
                <a:latin typeface="Comic Sans MS" pitchFamily="-64" charset="0"/>
              </a:rPr>
              <a:t> </a:t>
            </a:r>
            <a:r>
              <a:rPr lang="en-US" i="0"/>
              <a:t>= {R</a:t>
            </a:r>
            <a:r>
              <a:rPr lang="en-US" i="0" baseline="-25000"/>
              <a:t>1</a:t>
            </a:r>
            <a:r>
              <a:rPr lang="en-US" i="0"/>
              <a:t>,R</a:t>
            </a:r>
            <a:r>
              <a:rPr lang="en-US" i="0" baseline="-25000"/>
              <a:t>2</a:t>
            </a:r>
            <a:r>
              <a:rPr lang="en-US" i="0"/>
              <a:t>,…,R</a:t>
            </a:r>
            <a:r>
              <a:rPr lang="en-US" i="0" baseline="-25000"/>
              <a:t>z</a:t>
            </a:r>
            <a:r>
              <a:rPr lang="en-US" i="0"/>
              <a:t>}</a:t>
            </a:r>
            <a:endParaRPr lang="en-US" b="1" i="0"/>
          </a:p>
          <a:p>
            <a:pPr algn="ctr">
              <a:spcBef>
                <a:spcPct val="50000"/>
              </a:spcBef>
            </a:pPr>
            <a:r>
              <a:rPr lang="en-US" i="0"/>
              <a:t>R</a:t>
            </a:r>
            <a:r>
              <a:rPr lang="en-US" i="0" baseline="-25000"/>
              <a:t>k</a:t>
            </a:r>
            <a:r>
              <a:rPr lang="en-US" i="0"/>
              <a:t>:  F</a:t>
            </a:r>
            <a:r>
              <a:rPr lang="en-US" i="0" baseline="-25000"/>
              <a:t>i</a:t>
            </a:r>
            <a:r>
              <a:rPr lang="en-US" i="0"/>
              <a:t> </a:t>
            </a:r>
            <a:r>
              <a:rPr lang="en-US" sz="2400" i="0">
                <a:sym typeface="Symbol" pitchFamily="-64" charset="2"/>
              </a:rPr>
              <a:t></a:t>
            </a:r>
            <a:r>
              <a:rPr lang="en-US" i="0">
                <a:sym typeface="Symbol" pitchFamily="-64" charset="2"/>
              </a:rPr>
              <a:t> </a:t>
            </a:r>
            <a:r>
              <a:rPr lang="en-US" b="1">
                <a:latin typeface="Comic Sans MS" pitchFamily="-64" charset="0"/>
                <a:sym typeface="Symbol" pitchFamily="-64" charset="2"/>
              </a:rPr>
              <a:t>F</a:t>
            </a:r>
            <a:r>
              <a:rPr lang="en-US" i="0">
                <a:sym typeface="Symbol" pitchFamily="-64" charset="2"/>
              </a:rPr>
              <a:t>  </a:t>
            </a:r>
            <a:r>
              <a:rPr lang="en-US" sz="2000" i="0">
                <a:sym typeface="Symbol" pitchFamily="-64" charset="2"/>
              </a:rPr>
              <a:t></a:t>
            </a:r>
            <a:r>
              <a:rPr lang="en-US" i="0">
                <a:sym typeface="Symbol" pitchFamily="-64" charset="2"/>
              </a:rPr>
              <a:t> C</a:t>
            </a:r>
            <a:r>
              <a:rPr lang="en-US" i="0" baseline="-25000">
                <a:sym typeface="Symbol" pitchFamily="-64" charset="2"/>
              </a:rPr>
              <a:t>I</a:t>
            </a:r>
            <a:r>
              <a:rPr lang="en-US" i="0">
                <a:sym typeface="Symbol" pitchFamily="-64" charset="2"/>
              </a:rPr>
              <a:t></a:t>
            </a:r>
            <a:r>
              <a:rPr lang="en-US" sz="2400" i="0">
                <a:sym typeface="Symbol" pitchFamily="-64" charset="2"/>
              </a:rPr>
              <a:t></a:t>
            </a:r>
            <a:r>
              <a:rPr lang="en-US" i="0">
                <a:sym typeface="Symbol" pitchFamily="-64" charset="2"/>
              </a:rPr>
              <a:t> </a:t>
            </a:r>
            <a:r>
              <a:rPr lang="en-US" b="1">
                <a:latin typeface="Comic Sans MS" pitchFamily="-64" charset="0"/>
                <a:sym typeface="Symbol" pitchFamily="-64" charset="2"/>
              </a:rPr>
              <a:t>C</a:t>
            </a:r>
            <a:r>
              <a:rPr lang="en-US" b="1" baseline="-25000">
                <a:latin typeface="Comic Sans MS" pitchFamily="-64" charset="0"/>
                <a:sym typeface="Symbol" pitchFamily="-64" charset="2"/>
              </a:rPr>
              <a:t>L</a:t>
            </a:r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2971800" y="3733800"/>
            <a:ext cx="32004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2971800" y="4191000"/>
            <a:ext cx="32004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4953000" y="1600200"/>
            <a:ext cx="38100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AutoShape 26"/>
          <p:cNvSpPr>
            <a:spLocks noChangeArrowheads="1"/>
          </p:cNvSpPr>
          <p:nvPr/>
        </p:nvSpPr>
        <p:spPr bwMode="auto">
          <a:xfrm>
            <a:off x="3657600" y="3276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668" name="AutoShape 28"/>
          <p:cNvSpPr>
            <a:spLocks noChangeArrowheads="1"/>
          </p:cNvSpPr>
          <p:nvPr/>
        </p:nvSpPr>
        <p:spPr bwMode="auto">
          <a:xfrm>
            <a:off x="4381500" y="5410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662" name="AutoShape 22"/>
          <p:cNvSpPr>
            <a:spLocks noChangeArrowheads="1"/>
          </p:cNvSpPr>
          <p:nvPr/>
        </p:nvSpPr>
        <p:spPr bwMode="auto">
          <a:xfrm>
            <a:off x="4953000" y="1600200"/>
            <a:ext cx="3810000" cy="1676400"/>
          </a:xfrm>
          <a:prstGeom prst="flowChart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/>
              <a:t>Constraint Library</a:t>
            </a:r>
          </a:p>
          <a:p>
            <a:pPr algn="ctr"/>
            <a:r>
              <a:rPr lang="en-US" sz="1400" i="0"/>
              <a:t> </a:t>
            </a:r>
          </a:p>
          <a:p>
            <a:pPr algn="ctr"/>
            <a:r>
              <a:rPr lang="en-US" i="0"/>
              <a:t>User-defined (&amp; learned) constraints</a:t>
            </a:r>
          </a:p>
          <a:p>
            <a:pPr algn="ctr"/>
            <a:r>
              <a:rPr lang="en-US" sz="1200" i="0"/>
              <a:t>   </a:t>
            </a:r>
          </a:p>
          <a:p>
            <a:pPr algn="ctr"/>
            <a:r>
              <a:rPr lang="en-US" b="1">
                <a:latin typeface="Comic Sans MS" pitchFamily="-64" charset="0"/>
              </a:rPr>
              <a:t>C</a:t>
            </a:r>
            <a:r>
              <a:rPr lang="en-US" b="1" baseline="-25000">
                <a:latin typeface="Comic Sans MS" pitchFamily="-64" charset="0"/>
              </a:rPr>
              <a:t>L </a:t>
            </a:r>
            <a:r>
              <a:rPr lang="en-US" i="0"/>
              <a:t>= {C</a:t>
            </a:r>
            <a:r>
              <a:rPr lang="en-US" i="0" baseline="-25000"/>
              <a:t>l1</a:t>
            </a:r>
            <a:r>
              <a:rPr lang="en-US" i="0"/>
              <a:t>,C</a:t>
            </a:r>
            <a:r>
              <a:rPr lang="en-US" i="0" baseline="-25000"/>
              <a:t>l2</a:t>
            </a:r>
            <a:r>
              <a:rPr lang="en-US" i="0"/>
              <a:t>,…,C</a:t>
            </a:r>
            <a:r>
              <a:rPr lang="en-US" i="0" baseline="-25000"/>
              <a:t>lz</a:t>
            </a:r>
            <a:r>
              <a:rPr lang="en-US" i="0"/>
              <a:t>}</a:t>
            </a:r>
          </a:p>
        </p:txBody>
      </p:sp>
      <p:sp>
        <p:nvSpPr>
          <p:cNvPr id="112671" name="AutoShape 31"/>
          <p:cNvSpPr>
            <a:spLocks noChangeArrowheads="1"/>
          </p:cNvSpPr>
          <p:nvPr/>
        </p:nvSpPr>
        <p:spPr bwMode="auto">
          <a:xfrm>
            <a:off x="5486400" y="3276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12309" name="Picture 36" descr="process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33400"/>
            <a:ext cx="2971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Rectangle 35"/>
          <p:cNvSpPr>
            <a:spLocks noChangeArrowheads="1"/>
          </p:cNvSpPr>
          <p:nvPr/>
        </p:nvSpPr>
        <p:spPr bwMode="auto">
          <a:xfrm>
            <a:off x="6324600" y="381000"/>
            <a:ext cx="838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9" grpId="0" animBg="1"/>
      <p:bldP spid="112670" grpId="0" animBg="1"/>
      <p:bldP spid="112643" grpId="0"/>
      <p:bldP spid="112644" grpId="0" animBg="1"/>
      <p:bldP spid="112645" grpId="0"/>
      <p:bldP spid="112646" grpId="0" animBg="1"/>
      <p:bldP spid="112647" grpId="0"/>
      <p:bldP spid="112651" grpId="0"/>
      <p:bldP spid="112658" grpId="0" animBg="1"/>
      <p:bldP spid="112659" grpId="0"/>
      <p:bldP spid="112660" grpId="0" animBg="1"/>
      <p:bldP spid="112661" grpId="0" animBg="1"/>
      <p:bldP spid="112663" grpId="0" animBg="1"/>
      <p:bldP spid="112666" grpId="0" animBg="1"/>
      <p:bldP spid="112668" grpId="0" animBg="1"/>
      <p:bldP spid="112662" grpId="0" animBg="1"/>
      <p:bldP spid="112671" grpId="0" animBg="1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2004:Templates:Presentations:Designs:Watermark</Template>
  <TotalTime>5544</TotalTime>
  <Words>721</Words>
  <Application>Microsoft Office PowerPoint</Application>
  <PresentationFormat>On-screen Show (4:3)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Wingdings</vt:lpstr>
      <vt:lpstr>Times New Roman</vt:lpstr>
      <vt:lpstr>Symbol</vt:lpstr>
      <vt:lpstr>Comic Sans MS</vt:lpstr>
      <vt:lpstr>宋体</vt:lpstr>
      <vt:lpstr>ＭＳ Ｐゴシック</vt:lpstr>
      <vt:lpstr>Watermark</vt:lpstr>
      <vt:lpstr>Exploiting Automatically Inferred Constraint-Models for Building Identification in Satellite Imagery</vt:lpstr>
      <vt:lpstr>Problem Statement</vt:lpstr>
      <vt:lpstr>Building Identification Process</vt:lpstr>
      <vt:lpstr>Challenges</vt:lpstr>
      <vt:lpstr>Initial Approach [Michalowski &amp; Knoblock, 2005]</vt:lpstr>
      <vt:lpstr>Building Identification as a CSP  [Michalowski+, 2005]</vt:lpstr>
      <vt:lpstr>Why a Single Model Doesn’t Work</vt:lpstr>
      <vt:lpstr>Our Solution</vt:lpstr>
      <vt:lpstr>Constraint Inference</vt:lpstr>
      <vt:lpstr>Example</vt:lpstr>
      <vt:lpstr>Inferring Constraints</vt:lpstr>
      <vt:lpstr>Model Generation</vt:lpstr>
      <vt:lpstr>Constraint Solver</vt:lpstr>
      <vt:lpstr>Case Studies</vt:lpstr>
      <vt:lpstr>Experimental Results</vt:lpstr>
      <vt:lpstr>Observations</vt:lpstr>
      <vt:lpstr>Related Work</vt:lpstr>
      <vt:lpstr>Current Work</vt:lpstr>
      <vt:lpstr>Thank you!!!</vt:lpstr>
      <vt:lpstr>Experimental Results</vt:lpstr>
    </vt:vector>
  </TitlesOfParts>
  <Company>USC/ISI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Choueiry</cp:lastModifiedBy>
  <cp:revision>520</cp:revision>
  <dcterms:created xsi:type="dcterms:W3CDTF">2007-03-23T21:43:28Z</dcterms:created>
  <dcterms:modified xsi:type="dcterms:W3CDTF">2007-11-08T15:57:23Z</dcterms:modified>
</cp:coreProperties>
</file>