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2_DB104F39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8" r:id="rId2"/>
  </p:sldIdLst>
  <p:sldSz cx="32918400" cy="21945600"/>
  <p:notesSz cx="6858000" cy="9144000"/>
  <p:defaultTextStyle>
    <a:defPPr>
      <a:defRPr lang="en-US"/>
    </a:defPPr>
    <a:lvl1pPr marL="0" algn="l" defTabSz="2633314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657" algn="l" defTabSz="2633314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314" algn="l" defTabSz="2633314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49971" algn="l" defTabSz="2633314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628" algn="l" defTabSz="2633314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285" algn="l" defTabSz="2633314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899942" algn="l" defTabSz="2633314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6599" algn="l" defTabSz="2633314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256" algn="l" defTabSz="2633314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175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F5FA0F-A1EA-6CD1-353E-9D9B645D4640}" name="Carston Wiebe" initials="CW" userId="S::95788697@nebraska.edu::ca045387-5572-4783-b223-66cdb95179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C940"/>
    <a:srgbClr val="07D2EC"/>
    <a:srgbClr val="E63433"/>
    <a:srgbClr val="D4767C"/>
    <a:srgbClr val="D39FBC"/>
    <a:srgbClr val="CC2032"/>
    <a:srgbClr val="FFA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E546A8-00BD-345B-8B60-1F708E0ADD05}" v="12" dt="2026-04-04T07:04:14.510"/>
    <p1510:client id="{9EBCD5E9-D743-6243-84A5-553516508104}" v="20" dt="2026-04-02T19:09:25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0"/>
    <p:restoredTop sz="94826"/>
  </p:normalViewPr>
  <p:slideViewPr>
    <p:cSldViewPr snapToGrid="0">
      <p:cViewPr varScale="1">
        <p:scale>
          <a:sx n="41" d="100"/>
          <a:sy n="41" d="100"/>
        </p:scale>
        <p:origin x="240" y="376"/>
      </p:cViewPr>
      <p:guideLst>
        <p:guide orient="horz" pos="2232"/>
        <p:guide pos="175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8/10/relationships/authors" Target="authors.xml"/></Relationships>
</file>

<file path=ppt/comments/modernComment_102_DB104F3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94996B-06C7-4527-B7C5-07E3E54ECB1B}" authorId="{E0F5FA0F-A1EA-6CD1-353E-9D9B645D4640}" created="2026-03-20T18:58:11.133">
    <pc:sldMkLst xmlns:pc="http://schemas.microsoft.com/office/powerpoint/2013/main/command">
      <pc:docMk/>
      <pc:sldMk cId="3675279161" sldId="258"/>
    </pc:sldMkLst>
    <p188:txBody>
      <a:bodyPr/>
      <a:lstStyle/>
      <a:p>
        <a:r>
          <a:rPr lang="en-US"/>
          <a:t>This slide should be edited to display our research project.  The sections should stay the same, except for "MiniSAT overview" which can be replaced with something else"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4BF6A-EF80-604E-817A-71783FC6F8B0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2E67E-C2C7-4E44-A0D8-A97DF0A50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5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90EB4-D308-359B-8453-683A7D6BB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87DF29-C571-D5EE-8309-B39391F7C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BFABBD-CB07-7609-A30F-AF80305BB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6E27E-CCFB-FD4E-464E-459646398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2E67E-C2C7-4E44-A0D8-A97DF0A502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0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0" cy="219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3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3" Type="http://schemas.microsoft.com/office/2018/10/relationships/comments" Target="../comments/modernComment_102_DB104F39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6F1EB-A15C-288E-97B6-A44C9143B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ounded Rectangular Callout 143">
            <a:extLst>
              <a:ext uri="{FF2B5EF4-FFF2-40B4-BE49-F238E27FC236}">
                <a16:creationId xmlns:a16="http://schemas.microsoft.com/office/drawing/2014/main" id="{E2DCCA30-931E-2660-9CD6-F3576A46A101}"/>
              </a:ext>
            </a:extLst>
          </p:cNvPr>
          <p:cNvSpPr/>
          <p:nvPr/>
        </p:nvSpPr>
        <p:spPr>
          <a:xfrm>
            <a:off x="12344298" y="17590319"/>
            <a:ext cx="3383280" cy="1188720"/>
          </a:xfrm>
          <a:prstGeom prst="wedgeRoundRectCallout">
            <a:avLst>
              <a:gd name="adj1" fmla="val 96473"/>
              <a:gd name="adj2" fmla="val -21327"/>
              <a:gd name="adj3" fmla="val 1666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#Calls to (expensive) HLC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FC9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Wipeouts: super effective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7D2E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Filter: beneficial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E6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filter: wasted efforts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2B482439-9C66-780F-8603-94C80A4F5567}"/>
              </a:ext>
            </a:extLst>
          </p:cNvPr>
          <p:cNvGrpSpPr/>
          <p:nvPr/>
        </p:nvGrpSpPr>
        <p:grpSpPr>
          <a:xfrm>
            <a:off x="8292968" y="16289728"/>
            <a:ext cx="2196029" cy="2370379"/>
            <a:chOff x="1956676" y="2555288"/>
            <a:chExt cx="2681851" cy="2918415"/>
          </a:xfrm>
        </p:grpSpPr>
        <p:sp>
          <p:nvSpPr>
            <p:cNvPr id="177" name="Isosceles Triangle 7">
              <a:extLst>
                <a:ext uri="{FF2B5EF4-FFF2-40B4-BE49-F238E27FC236}">
                  <a16:creationId xmlns:a16="http://schemas.microsoft.com/office/drawing/2014/main" id="{B5C40158-1B7D-13E2-A3FA-9DAAFE57DFD9}"/>
                </a:ext>
              </a:extLst>
            </p:cNvPr>
            <p:cNvSpPr/>
            <p:nvPr/>
          </p:nvSpPr>
          <p:spPr>
            <a:xfrm>
              <a:off x="2486178" y="2970971"/>
              <a:ext cx="2152349" cy="250104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8" name="Isosceles Triangle 8">
              <a:extLst>
                <a:ext uri="{FF2B5EF4-FFF2-40B4-BE49-F238E27FC236}">
                  <a16:creationId xmlns:a16="http://schemas.microsoft.com/office/drawing/2014/main" id="{E4468CD1-B120-0739-0E3F-DB7020DD6D67}"/>
                </a:ext>
              </a:extLst>
            </p:cNvPr>
            <p:cNvSpPr/>
            <p:nvPr/>
          </p:nvSpPr>
          <p:spPr>
            <a:xfrm>
              <a:off x="2907333" y="4045152"/>
              <a:ext cx="1062076" cy="1428551"/>
            </a:xfrm>
            <a:prstGeom prst="triangle">
              <a:avLst>
                <a:gd name="adj" fmla="val 4943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6B0E1396-8763-17B7-4206-A46CB0835531}"/>
                </a:ext>
              </a:extLst>
            </p:cNvPr>
            <p:cNvSpPr/>
            <p:nvPr/>
          </p:nvSpPr>
          <p:spPr>
            <a:xfrm>
              <a:off x="3426068" y="2979039"/>
              <a:ext cx="140984" cy="1097232"/>
            </a:xfrm>
            <a:custGeom>
              <a:avLst/>
              <a:gdLst>
                <a:gd name="connsiteX0" fmla="*/ 285750 w 285750"/>
                <a:gd name="connsiteY0" fmla="*/ 0 h 1428750"/>
                <a:gd name="connsiteX1" fmla="*/ 275167 w 285750"/>
                <a:gd name="connsiteY1" fmla="*/ 169333 h 1428750"/>
                <a:gd name="connsiteX2" fmla="*/ 254000 w 285750"/>
                <a:gd name="connsiteY2" fmla="*/ 254000 h 1428750"/>
                <a:gd name="connsiteX3" fmla="*/ 243417 w 285750"/>
                <a:gd name="connsiteY3" fmla="*/ 349250 h 1428750"/>
                <a:gd name="connsiteX4" fmla="*/ 222250 w 285750"/>
                <a:gd name="connsiteY4" fmla="*/ 497417 h 1428750"/>
                <a:gd name="connsiteX5" fmla="*/ 211667 w 285750"/>
                <a:gd name="connsiteY5" fmla="*/ 635000 h 1428750"/>
                <a:gd name="connsiteX6" fmla="*/ 190500 w 285750"/>
                <a:gd name="connsiteY6" fmla="*/ 730250 h 1428750"/>
                <a:gd name="connsiteX7" fmla="*/ 169334 w 285750"/>
                <a:gd name="connsiteY7" fmla="*/ 793750 h 1428750"/>
                <a:gd name="connsiteX8" fmla="*/ 169334 w 285750"/>
                <a:gd name="connsiteY8" fmla="*/ 1121833 h 1428750"/>
                <a:gd name="connsiteX9" fmla="*/ 148167 w 285750"/>
                <a:gd name="connsiteY9" fmla="*/ 1153583 h 1428750"/>
                <a:gd name="connsiteX10" fmla="*/ 116417 w 285750"/>
                <a:gd name="connsiteY10" fmla="*/ 1217083 h 1428750"/>
                <a:gd name="connsiteX11" fmla="*/ 84667 w 285750"/>
                <a:gd name="connsiteY11" fmla="*/ 1280583 h 1428750"/>
                <a:gd name="connsiteX12" fmla="*/ 52917 w 285750"/>
                <a:gd name="connsiteY12" fmla="*/ 1301750 h 1428750"/>
                <a:gd name="connsiteX13" fmla="*/ 42334 w 285750"/>
                <a:gd name="connsiteY13" fmla="*/ 1333500 h 1428750"/>
                <a:gd name="connsiteX14" fmla="*/ 21167 w 285750"/>
                <a:gd name="connsiteY14" fmla="*/ 1365250 h 1428750"/>
                <a:gd name="connsiteX15" fmla="*/ 0 w 285750"/>
                <a:gd name="connsiteY15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5750" h="1428750">
                  <a:moveTo>
                    <a:pt x="285750" y="0"/>
                  </a:moveTo>
                  <a:cubicBezTo>
                    <a:pt x="282222" y="56444"/>
                    <a:pt x="282182" y="113215"/>
                    <a:pt x="275167" y="169333"/>
                  </a:cubicBezTo>
                  <a:cubicBezTo>
                    <a:pt x="271559" y="198199"/>
                    <a:pt x="254000" y="254000"/>
                    <a:pt x="254000" y="254000"/>
                  </a:cubicBezTo>
                  <a:cubicBezTo>
                    <a:pt x="250472" y="285750"/>
                    <a:pt x="247935" y="317626"/>
                    <a:pt x="243417" y="349250"/>
                  </a:cubicBezTo>
                  <a:cubicBezTo>
                    <a:pt x="221684" y="501383"/>
                    <a:pt x="243495" y="263722"/>
                    <a:pt x="222250" y="497417"/>
                  </a:cubicBezTo>
                  <a:cubicBezTo>
                    <a:pt x="218086" y="543225"/>
                    <a:pt x="216746" y="589285"/>
                    <a:pt x="211667" y="635000"/>
                  </a:cubicBezTo>
                  <a:cubicBezTo>
                    <a:pt x="209889" y="651004"/>
                    <a:pt x="196021" y="711847"/>
                    <a:pt x="190500" y="730250"/>
                  </a:cubicBezTo>
                  <a:cubicBezTo>
                    <a:pt x="184089" y="751621"/>
                    <a:pt x="169334" y="793750"/>
                    <a:pt x="169334" y="793750"/>
                  </a:cubicBezTo>
                  <a:cubicBezTo>
                    <a:pt x="175444" y="903739"/>
                    <a:pt x="189875" y="1012283"/>
                    <a:pt x="169334" y="1121833"/>
                  </a:cubicBezTo>
                  <a:cubicBezTo>
                    <a:pt x="166990" y="1134335"/>
                    <a:pt x="155223" y="1143000"/>
                    <a:pt x="148167" y="1153583"/>
                  </a:cubicBezTo>
                  <a:cubicBezTo>
                    <a:pt x="121566" y="1233387"/>
                    <a:pt x="157449" y="1135019"/>
                    <a:pt x="116417" y="1217083"/>
                  </a:cubicBezTo>
                  <a:cubicBezTo>
                    <a:pt x="99201" y="1251516"/>
                    <a:pt x="114999" y="1250251"/>
                    <a:pt x="84667" y="1280583"/>
                  </a:cubicBezTo>
                  <a:cubicBezTo>
                    <a:pt x="75673" y="1289577"/>
                    <a:pt x="63500" y="1294694"/>
                    <a:pt x="52917" y="1301750"/>
                  </a:cubicBezTo>
                  <a:cubicBezTo>
                    <a:pt x="49389" y="1312333"/>
                    <a:pt x="47323" y="1323522"/>
                    <a:pt x="42334" y="1333500"/>
                  </a:cubicBezTo>
                  <a:cubicBezTo>
                    <a:pt x="36646" y="1344877"/>
                    <a:pt x="26333" y="1353627"/>
                    <a:pt x="21167" y="1365250"/>
                  </a:cubicBezTo>
                  <a:cubicBezTo>
                    <a:pt x="12105" y="1385639"/>
                    <a:pt x="0" y="1428750"/>
                    <a:pt x="0" y="142875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1452B0A-5B78-347F-5629-AD9197336C73}"/>
                </a:ext>
              </a:extLst>
            </p:cNvPr>
            <p:cNvSpPr txBox="1"/>
            <p:nvPr/>
          </p:nvSpPr>
          <p:spPr>
            <a:xfrm>
              <a:off x="1956676" y="5113004"/>
              <a:ext cx="277885" cy="305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70798892-AC36-A90B-1957-9CE2C4FF8C3A}"/>
                </a:ext>
              </a:extLst>
            </p:cNvPr>
            <p:cNvCxnSpPr/>
            <p:nvPr/>
          </p:nvCxnSpPr>
          <p:spPr>
            <a:xfrm>
              <a:off x="3468413" y="2984787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AAE823F-2036-7CB0-C5F5-54213C3D3092}"/>
                </a:ext>
              </a:extLst>
            </p:cNvPr>
            <p:cNvCxnSpPr/>
            <p:nvPr/>
          </p:nvCxnSpPr>
          <p:spPr>
            <a:xfrm>
              <a:off x="2384715" y="5472015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77AB7F10-5BCF-C6B3-2DEE-CB01474E225E}"/>
                </a:ext>
              </a:extLst>
            </p:cNvPr>
            <p:cNvCxnSpPr/>
            <p:nvPr/>
          </p:nvCxnSpPr>
          <p:spPr>
            <a:xfrm>
              <a:off x="2427678" y="5360178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89792CA2-F433-4E39-E083-80DFA7A2FA54}"/>
                </a:ext>
              </a:extLst>
            </p:cNvPr>
            <p:cNvCxnSpPr/>
            <p:nvPr/>
          </p:nvCxnSpPr>
          <p:spPr>
            <a:xfrm>
              <a:off x="2470630" y="5248346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4C14EE51-BE37-AB61-222B-E5F101F32F23}"/>
                </a:ext>
              </a:extLst>
            </p:cNvPr>
            <p:cNvCxnSpPr/>
            <p:nvPr/>
          </p:nvCxnSpPr>
          <p:spPr>
            <a:xfrm>
              <a:off x="2527903" y="5136514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B3C1953D-4A93-4C3B-1C64-EA182605C8E4}"/>
                </a:ext>
              </a:extLst>
            </p:cNvPr>
            <p:cNvCxnSpPr/>
            <p:nvPr/>
          </p:nvCxnSpPr>
          <p:spPr>
            <a:xfrm>
              <a:off x="2570861" y="5024681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37316467-F3B8-C41F-8A9E-227D867EDF8D}"/>
                </a:ext>
              </a:extLst>
            </p:cNvPr>
            <p:cNvCxnSpPr/>
            <p:nvPr/>
          </p:nvCxnSpPr>
          <p:spPr>
            <a:xfrm>
              <a:off x="2628141" y="4912848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0B3028DF-AF88-034C-C255-103662D2C78E}"/>
                </a:ext>
              </a:extLst>
            </p:cNvPr>
            <p:cNvCxnSpPr/>
            <p:nvPr/>
          </p:nvCxnSpPr>
          <p:spPr>
            <a:xfrm>
              <a:off x="2671102" y="4801016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0090CA16-D672-8896-2523-2CC66C74064A}"/>
                </a:ext>
              </a:extLst>
            </p:cNvPr>
            <p:cNvCxnSpPr/>
            <p:nvPr/>
          </p:nvCxnSpPr>
          <p:spPr>
            <a:xfrm>
              <a:off x="2728382" y="4689184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DA1AC95-78CB-E81D-B302-169FDF37CE08}"/>
                </a:ext>
              </a:extLst>
            </p:cNvPr>
            <p:cNvCxnSpPr/>
            <p:nvPr/>
          </p:nvCxnSpPr>
          <p:spPr>
            <a:xfrm>
              <a:off x="3418282" y="3090770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68FBF9F8-D7D7-6D0A-84F7-ABEE223A92F5}"/>
                </a:ext>
              </a:extLst>
            </p:cNvPr>
            <p:cNvCxnSpPr/>
            <p:nvPr/>
          </p:nvCxnSpPr>
          <p:spPr>
            <a:xfrm>
              <a:off x="3353818" y="3196753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A22078E8-051A-110C-77BB-23C067D2211F}"/>
                </a:ext>
              </a:extLst>
            </p:cNvPr>
            <p:cNvCxnSpPr/>
            <p:nvPr/>
          </p:nvCxnSpPr>
          <p:spPr>
            <a:xfrm>
              <a:off x="3318033" y="3302736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641BE7E9-B9B5-AD89-7873-751500C169D2}"/>
                </a:ext>
              </a:extLst>
            </p:cNvPr>
            <p:cNvCxnSpPr/>
            <p:nvPr/>
          </p:nvCxnSpPr>
          <p:spPr>
            <a:xfrm>
              <a:off x="3267915" y="3408720"/>
              <a:ext cx="10146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5AF5EE8-2D72-BA58-0993-93328EFCB6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6045" y="4006804"/>
              <a:ext cx="64400" cy="552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051AECAB-35F6-28D1-31B4-160FCCE3B54C}"/>
                </a:ext>
              </a:extLst>
            </p:cNvPr>
            <p:cNvSpPr txBox="1"/>
            <p:nvPr/>
          </p:nvSpPr>
          <p:spPr>
            <a:xfrm>
              <a:off x="3023316" y="2555288"/>
              <a:ext cx="59663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root</a:t>
              </a:r>
            </a:p>
          </p:txBody>
        </p:sp>
      </p:grpSp>
      <p:pic>
        <p:nvPicPr>
          <p:cNvPr id="24" name="Picture 23" descr="A screenshot of a graph&#10;&#10;AI-generated content may be incorrect.">
            <a:extLst>
              <a:ext uri="{FF2B5EF4-FFF2-40B4-BE49-F238E27FC236}">
                <a16:creationId xmlns:a16="http://schemas.microsoft.com/office/drawing/2014/main" id="{8E21C32E-DCFC-A2B4-7B88-CAD7D53EF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8856" y="11423564"/>
            <a:ext cx="3706586" cy="34725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1FBB3B-FBBA-D0C6-F543-F521AD30B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6965" y="11432206"/>
            <a:ext cx="3706586" cy="34507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A45A7A-EFBB-54D6-774E-56D474898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8176" y="11422836"/>
            <a:ext cx="3706586" cy="3450773"/>
          </a:xfrm>
          <a:prstGeom prst="rect">
            <a:avLst/>
          </a:prstGeom>
        </p:spPr>
      </p:pic>
      <p:pic>
        <p:nvPicPr>
          <p:cNvPr id="19" name="Picture 18" descr="A screenshot of a graph&#10;&#10;AI-generated content may be incorrect.">
            <a:extLst>
              <a:ext uri="{FF2B5EF4-FFF2-40B4-BE49-F238E27FC236}">
                <a16:creationId xmlns:a16="http://schemas.microsoft.com/office/drawing/2014/main" id="{39F52162-D150-EC45-E2B9-E423DE51AB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76174" y="6005371"/>
            <a:ext cx="3685299" cy="3504325"/>
          </a:xfrm>
          <a:prstGeom prst="rect">
            <a:avLst/>
          </a:prstGeom>
        </p:spPr>
      </p:pic>
      <p:pic>
        <p:nvPicPr>
          <p:cNvPr id="136" name="Picture 135" descr="A screenshot of a graph&#10;&#10;AI-generated content may be incorrect.">
            <a:extLst>
              <a:ext uri="{FF2B5EF4-FFF2-40B4-BE49-F238E27FC236}">
                <a16:creationId xmlns:a16="http://schemas.microsoft.com/office/drawing/2014/main" id="{28A42FE8-B4C7-7E0B-4811-2E621B41C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34887" y="5966639"/>
            <a:ext cx="3706586" cy="3472544"/>
          </a:xfrm>
          <a:prstGeom prst="rect">
            <a:avLst/>
          </a:prstGeom>
        </p:spPr>
      </p:pic>
      <p:pic>
        <p:nvPicPr>
          <p:cNvPr id="17" name="Picture 16" descr="A screenshot of a graph&#10;&#10;AI-generated content may be incorrect.">
            <a:extLst>
              <a:ext uri="{FF2B5EF4-FFF2-40B4-BE49-F238E27FC236}">
                <a16:creationId xmlns:a16="http://schemas.microsoft.com/office/drawing/2014/main" id="{F239F1D3-3F9E-D505-063A-98E5B5F66F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57229" y="5994127"/>
            <a:ext cx="3696802" cy="3492819"/>
          </a:xfrm>
          <a:prstGeom prst="rect">
            <a:avLst/>
          </a:prstGeom>
        </p:spPr>
      </p:pic>
      <p:pic>
        <p:nvPicPr>
          <p:cNvPr id="135" name="Picture 134" descr="A screenshot of a graph&#10;&#10;AI-generated content may be incorrect.">
            <a:extLst>
              <a:ext uri="{FF2B5EF4-FFF2-40B4-BE49-F238E27FC236}">
                <a16:creationId xmlns:a16="http://schemas.microsoft.com/office/drawing/2014/main" id="{0B952E78-6F0D-31D1-113C-BF33A2513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0148" y="5972036"/>
            <a:ext cx="3706586" cy="3450773"/>
          </a:xfrm>
          <a:prstGeom prst="rect">
            <a:avLst/>
          </a:prstGeom>
        </p:spPr>
      </p:pic>
      <p:pic>
        <p:nvPicPr>
          <p:cNvPr id="137" name="Picture 136" descr="A screenshot of a graph&#10;&#10;AI-generated content may be incorrect.">
            <a:extLst>
              <a:ext uri="{FF2B5EF4-FFF2-40B4-BE49-F238E27FC236}">
                <a16:creationId xmlns:a16="http://schemas.microsoft.com/office/drawing/2014/main" id="{3EA52A6A-BBD7-89C4-8B01-5EB0EB0FF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06768" y="5965990"/>
            <a:ext cx="3706586" cy="345077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2F8EAE-1AC6-BD98-8519-9FD7CE4D3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576540"/>
              </p:ext>
            </p:extLst>
          </p:nvPr>
        </p:nvGraphicFramePr>
        <p:xfrm>
          <a:off x="22364419" y="4530260"/>
          <a:ext cx="10012680" cy="12261725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38100" dir="5400000" algn="t" rotWithShape="0">
                    <a:prstClr val="black">
                      <a:alpha val="50000"/>
                    </a:prstClr>
                  </a:outerShdw>
                </a:effectLst>
                <a:tableStyleId>{2D5ABB26-0587-4C30-8999-92F81FD0307C}</a:tableStyleId>
              </a:tblPr>
              <a:tblGrid>
                <a:gridCol w="333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7560">
                  <a:extLst>
                    <a:ext uri="{9D8B030D-6E8A-4147-A177-3AD203B41FA5}">
                      <a16:colId xmlns:a16="http://schemas.microsoft.com/office/drawing/2014/main" val="1956969494"/>
                    </a:ext>
                  </a:extLst>
                </a:gridCol>
                <a:gridCol w="3337560">
                  <a:extLst>
                    <a:ext uri="{9D8B030D-6E8A-4147-A177-3AD203B41FA5}">
                      <a16:colId xmlns:a16="http://schemas.microsoft.com/office/drawing/2014/main" val="3965967403"/>
                    </a:ext>
                  </a:extLst>
                </a:gridCol>
              </a:tblGrid>
              <a:tr h="885934">
                <a:tc gridSpan="3"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4000" b="1" spc="300" dirty="0"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Arial"/>
                        </a:rPr>
                        <a:t>Ordering Heuristics</a:t>
                      </a:r>
                    </a:p>
                  </a:txBody>
                  <a:tcPr marL="0" marR="0" marT="151349" marB="151349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21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712">
                <a:tc gridSpan="3">
                  <a:txBody>
                    <a:bodyPr/>
                    <a:lstStyle/>
                    <a:p>
                      <a:pPr marL="0" marR="0" lvl="0" indent="0" algn="ctr" defTabSz="29260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  <a:cs typeface="Times New Roman"/>
                        </a:rPr>
                        <a:t>mug88-1-3 (UNSAT)</a:t>
                      </a:r>
                    </a:p>
                  </a:txBody>
                  <a:tcPr marL="45720" marR="45720" marT="0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R="302698" marT="227023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R="302698" marT="227023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3045735"/>
                  </a:ext>
                </a:extLst>
              </a:tr>
              <a:tr h="3450545">
                <a:tc gridSpan="3">
                  <a:txBody>
                    <a:bodyPr/>
                    <a:lstStyle/>
                    <a:p>
                      <a:pPr marL="0" lv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marL="0" lv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marL="0" lv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marL="0" lv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marL="0" lv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marL="0" lv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45720" marR="45720" marT="227023" marB="37837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23076"/>
                  </a:ext>
                </a:extLst>
              </a:tr>
              <a:tr h="1553955">
                <a:tc>
                  <a:txBody>
                    <a:bodyPr/>
                    <a:lstStyle/>
                    <a:p>
                      <a:pPr marL="0" marR="0" lvl="0" indent="0" algn="l" defTabSz="29260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dirty="0" err="1">
                          <a:latin typeface="Courier New" panose="02070309020205020404" pitchFamily="49" charset="0"/>
                          <a:ea typeface="Verdana"/>
                          <a:cs typeface="Courier New" panose="02070309020205020404" pitchFamily="49" charset="0"/>
                        </a:rPr>
                        <a:t>dwd</a:t>
                      </a:r>
                      <a:r>
                        <a:rPr lang="en-US" sz="2000" b="0" dirty="0">
                          <a:latin typeface="Verdana"/>
                          <a:ea typeface="Verdana"/>
                          <a:cs typeface="Times New Roman"/>
                        </a:rPr>
                        <a:t>, currently the leading dynamic variable ord. heuristic, is sometime erratic</a:t>
                      </a:r>
                      <a:endParaRPr lang="en-US" sz="2000" dirty="0"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45720" marR="4572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60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Courier New" panose="02070309020205020404" pitchFamily="49" charset="0"/>
                          <a:ea typeface="Verdana"/>
                          <a:cs typeface="Courier New" panose="02070309020205020404" pitchFamily="49" charset="0"/>
                        </a:rPr>
                        <a:t>dd</a:t>
                      </a:r>
                      <a:r>
                        <a:rPr lang="en-US" sz="2000" b="0" dirty="0">
                          <a:latin typeface="Verdana"/>
                          <a:ea typeface="Verdana"/>
                          <a:cs typeface="Times New Roman"/>
                        </a:rPr>
                        <a:t>, an older dynamic variable ord. heuristic, is sometimes more stable than </a:t>
                      </a:r>
                      <a:r>
                        <a:rPr lang="en-US" sz="2000" b="0" dirty="0" err="1">
                          <a:latin typeface="Courier New" panose="02070309020205020404" pitchFamily="49" charset="0"/>
                          <a:ea typeface="Verdana"/>
                          <a:cs typeface="Courier New" panose="02070309020205020404" pitchFamily="49" charset="0"/>
                        </a:rPr>
                        <a:t>dwd</a:t>
                      </a:r>
                      <a:r>
                        <a:rPr lang="en-US" sz="2000" b="0" dirty="0">
                          <a:latin typeface="Verdana"/>
                          <a:ea typeface="Verdana"/>
                          <a:cs typeface="Times New Roman"/>
                        </a:rPr>
                        <a:t> </a:t>
                      </a:r>
                      <a:endParaRPr lang="en-US" sz="2000" dirty="0"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marL="0" lv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2000" dirty="0"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45720" marR="4572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60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Courier New" panose="02070309020205020404" pitchFamily="49" charset="0"/>
                          <a:ea typeface="Verdana"/>
                          <a:cs typeface="Courier New" panose="02070309020205020404" pitchFamily="49" charset="0"/>
                        </a:rPr>
                        <a:t>MaxClique</a:t>
                      </a:r>
                      <a:r>
                        <a:rPr lang="en-US" sz="2000" dirty="0">
                          <a:latin typeface="Verdana"/>
                          <a:ea typeface="Verdana"/>
                          <a:cs typeface="Times New Roman"/>
                        </a:rPr>
                        <a:t>, our static variable ord. heuristic, exploits the problem’s structure and performs best</a:t>
                      </a:r>
                    </a:p>
                  </a:txBody>
                  <a:tcPr marL="45720" marR="4572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0114666"/>
                  </a:ext>
                </a:extLst>
              </a:tr>
              <a:tr h="3774034">
                <a:tc gridSpan="3">
                  <a:txBody>
                    <a:bodyPr/>
                    <a:lstStyle/>
                    <a:p>
                      <a:pPr marL="0" marR="0" lvl="0" indent="0" algn="ctr" defTabSz="29260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Verdana"/>
                          <a:ea typeface="Verdana"/>
                          <a:cs typeface="Times New Roman"/>
                        </a:rPr>
                        <a:t>ii-8c1 (SAT)</a:t>
                      </a:r>
                    </a:p>
                  </a:txBody>
                  <a:tcPr marL="45720" marR="4572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R="302698" marT="227023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R="302698" marT="227023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8491136"/>
                  </a:ext>
                </a:extLst>
              </a:tr>
              <a:tr h="1963936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b="0" dirty="0" err="1">
                          <a:latin typeface="Courier New" panose="02070309020205020404" pitchFamily="49" charset="0"/>
                          <a:ea typeface="Verdana"/>
                          <a:cs typeface="Courier New" panose="02070309020205020404" pitchFamily="49" charset="0"/>
                        </a:rPr>
                        <a:t>dwd</a:t>
                      </a:r>
                      <a:r>
                        <a:rPr lang="en-US" sz="2000" b="0" dirty="0">
                          <a:latin typeface="Verdana"/>
                          <a:ea typeface="Verdana"/>
                          <a:cs typeface="Times New Roman"/>
                        </a:rPr>
                        <a:t>, again, is erratic: search does not terminate within two hours</a:t>
                      </a:r>
                      <a:endParaRPr lang="en-US" sz="2000" dirty="0"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45720" marR="45720" marT="9144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latin typeface="Verdana"/>
                          <a:ea typeface="Verdana"/>
                          <a:cs typeface="Times New Roman"/>
                        </a:rPr>
                        <a:t>Reactively applying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ea typeface="Verdana"/>
                          <a:cs typeface="Courier New" panose="02070309020205020404" pitchFamily="49" charset="0"/>
                        </a:rPr>
                        <a:t>PValO</a:t>
                      </a:r>
                      <a:r>
                        <a:rPr lang="en-US" sz="2000" dirty="0">
                          <a:latin typeface="Verdana"/>
                          <a:ea typeface="Verdana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Verdana"/>
                          <a:ea typeface="Verdana"/>
                          <a:cs typeface="Times New Roman"/>
                        </a:rPr>
                        <a:t>[Geelen 92]</a:t>
                      </a:r>
                      <a:r>
                        <a:rPr lang="en-US" sz="2000" dirty="0">
                          <a:latin typeface="Verdana"/>
                          <a:ea typeface="Verdana"/>
                          <a:cs typeface="Times New Roman"/>
                        </a:rPr>
                        <a:t>,a costly value ord. heuristic, terminates in less than 10 seconds</a:t>
                      </a:r>
                    </a:p>
                  </a:txBody>
                  <a:tcPr marL="45720" marR="45720" marT="9144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err="1">
                          <a:latin typeface="Courier New" panose="02070309020205020404" pitchFamily="49" charset="0"/>
                          <a:ea typeface="Verdana"/>
                          <a:cs typeface="Courier New" panose="02070309020205020404" pitchFamily="49" charset="0"/>
                        </a:rPr>
                        <a:t>MaxClique</a:t>
                      </a:r>
                      <a:r>
                        <a:rPr lang="en-US" sz="2000" dirty="0">
                          <a:latin typeface="Verdana"/>
                          <a:ea typeface="Verdana"/>
                          <a:cs typeface="Times New Roman"/>
                        </a:rPr>
                        <a:t>, our static variable ord. heuristic, exploits the structure of the CSP and solves this instance </a:t>
                      </a:r>
                      <a:r>
                        <a:rPr lang="en-US" sz="2000" i="1" dirty="0">
                          <a:latin typeface="Verdana"/>
                          <a:ea typeface="Verdana"/>
                          <a:cs typeface="Times New Roman"/>
                        </a:rPr>
                        <a:t>backtrack-free</a:t>
                      </a:r>
                      <a:r>
                        <a:rPr lang="en-US" sz="2000" i="0" dirty="0">
                          <a:latin typeface="Verdana"/>
                          <a:ea typeface="Verdana"/>
                          <a:cs typeface="Times New Roman"/>
                        </a:rPr>
                        <a:t>!</a:t>
                      </a:r>
                    </a:p>
                  </a:txBody>
                  <a:tcPr marL="45720" marR="4572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20148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F739606-E153-7BDB-E55A-40630F41F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931744"/>
              </p:ext>
            </p:extLst>
          </p:nvPr>
        </p:nvGraphicFramePr>
        <p:xfrm>
          <a:off x="11433646" y="11465412"/>
          <a:ext cx="10058400" cy="1022562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38100" dir="5400000" algn="t" rotWithShape="0">
                    <a:prstClr val="black">
                      <a:alpha val="50000"/>
                    </a:prstClr>
                  </a:outerShdw>
                </a:effectLst>
                <a:tableStyleId>{2D5ABB26-0587-4C30-8999-92F81FD0307C}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2562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4000" b="1" spc="300" dirty="0"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Arial"/>
                        </a:rPr>
                        <a:t>High-Level Consistency</a:t>
                      </a:r>
                    </a:p>
                  </a:txBody>
                  <a:tcPr marL="0" marR="0" marT="151349" marB="151349" anchor="ctr">
                    <a:solidFill>
                      <a:srgbClr val="CB21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6B7E01-D04E-E666-559E-8AED689A3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674032"/>
              </p:ext>
            </p:extLst>
          </p:nvPr>
        </p:nvGraphicFramePr>
        <p:xfrm>
          <a:off x="824333" y="4531943"/>
          <a:ext cx="10058400" cy="5998262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38100" dir="5400000" algn="t" rotWithShape="0">
                    <a:prstClr val="black">
                      <a:alpha val="50000"/>
                    </a:prstClr>
                  </a:outerShdw>
                </a:effectLst>
                <a:tableStyleId>{2D5ABB26-0587-4C30-8999-92F81FD0307C}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3327">
                <a:tc>
                  <a:txBody>
                    <a:bodyPr/>
                    <a:lstStyle/>
                    <a:p>
                      <a:pPr marL="0" marR="0" indent="0" algn="ctr" defTabSz="3535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spc="300" dirty="0"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Arial"/>
                        </a:rPr>
                        <a:t>Context  and Contributions</a:t>
                      </a:r>
                    </a:p>
                  </a:txBody>
                  <a:tcPr marL="0" marR="0" marT="151349" marB="151349" anchor="ctr">
                    <a:solidFill>
                      <a:srgbClr val="CB21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4935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1600"/>
                        </a:spcAft>
                        <a:buNone/>
                      </a:pPr>
                      <a:r>
                        <a:rPr lang="en-US" sz="2400" b="1" dirty="0">
                          <a:latin typeface="Verdana"/>
                          <a:ea typeface="Verdana"/>
                          <a:cs typeface="Times New Roman"/>
                        </a:rPr>
                        <a:t>Context</a:t>
                      </a:r>
                      <a:r>
                        <a:rPr lang="en-US" sz="2400" b="0" dirty="0">
                          <a:latin typeface="Verdana"/>
                          <a:ea typeface="Verdana"/>
                          <a:cs typeface="Times New Roman"/>
                        </a:rPr>
                        <a:t>: Constraint Programming (CP) is powerful paradigm for </a:t>
                      </a:r>
                      <a:r>
                        <a:rPr lang="en-US" sz="2400" b="0" i="0" dirty="0">
                          <a:latin typeface="Verdana"/>
                          <a:ea typeface="Verdana"/>
                          <a:cs typeface="Times New Roman"/>
                        </a:rPr>
                        <a:t>modeling</a:t>
                      </a:r>
                      <a:r>
                        <a:rPr lang="en-US" sz="2400" b="0" dirty="0">
                          <a:latin typeface="Verdana"/>
                          <a:ea typeface="Verdana"/>
                          <a:cs typeface="Times New Roman"/>
                        </a:rPr>
                        <a:t> and </a:t>
                      </a:r>
                      <a:r>
                        <a:rPr lang="en-US" sz="2400" b="0" i="0" dirty="0">
                          <a:latin typeface="Verdana"/>
                          <a:ea typeface="Verdana"/>
                          <a:cs typeface="Times New Roman"/>
                        </a:rPr>
                        <a:t>solving</a:t>
                      </a:r>
                      <a:r>
                        <a:rPr lang="en-US" sz="2400" b="0" dirty="0">
                          <a:latin typeface="Verdana"/>
                          <a:ea typeface="Verdana"/>
                          <a:cs typeface="Times New Roman"/>
                        </a:rPr>
                        <a:t> complex decision problems in management and engineering, including resource allocation, scheduling, product configuration, and design.</a:t>
                      </a:r>
                    </a:p>
                    <a:p>
                      <a:pPr marL="0" lvl="0" indent="0">
                        <a:spcAft>
                          <a:spcPts val="1600"/>
                        </a:spcAft>
                        <a:buNone/>
                      </a:pPr>
                      <a:r>
                        <a:rPr lang="en-US" sz="2400" b="0" dirty="0">
                          <a:latin typeface="Verdana"/>
                          <a:ea typeface="Verdana"/>
                          <a:cs typeface="Times New Roman"/>
                        </a:rPr>
                        <a:t>These problems are represented as Constraint Satisfaction Problems (CSPs),  which are NP-complete, making their solving cost difficult to predict.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b="1" i="0" dirty="0">
                          <a:latin typeface="Verdana"/>
                          <a:ea typeface="Verdana"/>
                          <a:cs typeface="Times New Roman"/>
                        </a:rPr>
                        <a:t>Contributions</a:t>
                      </a:r>
                      <a:r>
                        <a:rPr lang="en-US" sz="2400" b="0" dirty="0">
                          <a:latin typeface="Verdana"/>
                          <a:ea typeface="Verdana"/>
                          <a:cs typeface="Times New Roman"/>
                        </a:rPr>
                        <a:t>:</a:t>
                      </a:r>
                      <a:r>
                        <a:rPr lang="en-US" sz="2400" b="0" i="0" dirty="0">
                          <a:latin typeface="Verdana"/>
                          <a:ea typeface="Verdana"/>
                          <a:cs typeface="Times New Roman"/>
                        </a:rPr>
                        <a:t> We design visualizations that summarize the behavior of the CP solver to</a:t>
                      </a:r>
                    </a:p>
                    <a:p>
                      <a:pPr marL="457200" indent="-457200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0" dirty="0">
                          <a:latin typeface="Verdana"/>
                          <a:ea typeface="Verdana"/>
                          <a:cs typeface="Times New Roman"/>
                        </a:rPr>
                        <a:t>Explain the cost of the solver</a:t>
                      </a:r>
                    </a:p>
                    <a:p>
                      <a:pPr marL="457200" indent="-457200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0" dirty="0">
                          <a:latin typeface="Verdana"/>
                          <a:ea typeface="Verdana"/>
                          <a:cs typeface="Times New Roman"/>
                        </a:rPr>
                        <a:t>Allow the users to design new algorithms and heuristics</a:t>
                      </a:r>
                    </a:p>
                  </a:txBody>
                  <a:tcPr marR="302698" marT="227023" marB="378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1EC2B34-7D76-47ED-2D85-9BBE87339C61}"/>
              </a:ext>
            </a:extLst>
          </p:cNvPr>
          <p:cNvSpPr txBox="1"/>
          <p:nvPr/>
        </p:nvSpPr>
        <p:spPr>
          <a:xfrm>
            <a:off x="5810720" y="566133"/>
            <a:ext cx="26591865" cy="9787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solidFill>
                  <a:srgbClr val="DA1F31"/>
                </a:solidFill>
                <a:latin typeface="Verdana"/>
                <a:ea typeface="Verdana"/>
                <a:cs typeface="Arial"/>
              </a:rPr>
              <a:t>Visualizations to Explain Algorithm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F55CD7-9C65-F383-BC33-F85C3F97A633}"/>
              </a:ext>
            </a:extLst>
          </p:cNvPr>
          <p:cNvSpPr txBox="1"/>
          <p:nvPr/>
        </p:nvSpPr>
        <p:spPr>
          <a:xfrm>
            <a:off x="5497026" y="1812177"/>
            <a:ext cx="2659186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DA1F31"/>
                </a:solidFill>
                <a:latin typeface="Verdana"/>
                <a:ea typeface="Verdana"/>
                <a:cs typeface="Times New Roman"/>
              </a:rPr>
              <a:t> Carston Wiebe</a:t>
            </a:r>
            <a:r>
              <a:rPr lang="en-US" sz="4800">
                <a:solidFill>
                  <a:srgbClr val="DA1F31"/>
                </a:solidFill>
                <a:latin typeface="Verdana"/>
                <a:ea typeface="Verdana"/>
                <a:cs typeface="Times New Roman"/>
              </a:rPr>
              <a:t>, </a:t>
            </a:r>
            <a:r>
              <a:rPr lang="en-US" sz="4800" b="1" dirty="0">
                <a:solidFill>
                  <a:srgbClr val="DA1F31"/>
                </a:solidFill>
                <a:latin typeface="Verdana"/>
                <a:ea typeface="Verdana"/>
                <a:cs typeface="Times New Roman"/>
              </a:rPr>
              <a:t>Andrew Kula</a:t>
            </a:r>
            <a:r>
              <a:rPr lang="en-US" sz="4800">
                <a:solidFill>
                  <a:srgbClr val="DA1F31"/>
                </a:solidFill>
                <a:latin typeface="Verdana"/>
                <a:ea typeface="Verdana"/>
                <a:cs typeface="Times New Roman"/>
              </a:rPr>
              <a:t>, </a:t>
            </a:r>
            <a:r>
              <a:rPr lang="en-US" sz="4800" dirty="0">
                <a:solidFill>
                  <a:srgbClr val="DA1F31"/>
                </a:solidFill>
                <a:latin typeface="Verdana"/>
                <a:ea typeface="Verdana"/>
                <a:cs typeface="Times New Roman"/>
              </a:rPr>
              <a:t>Simon Schoenbeck, </a:t>
            </a:r>
            <a:r>
              <a:rPr lang="en-US" sz="4800">
                <a:solidFill>
                  <a:srgbClr val="DA1F31"/>
                </a:solidFill>
                <a:latin typeface="Verdana"/>
                <a:ea typeface="Verdana"/>
                <a:cs typeface="Times New Roman"/>
              </a:rPr>
              <a:t>and Berthe Y. </a:t>
            </a:r>
            <a:r>
              <a:rPr lang="en-US" sz="4800" err="1">
                <a:solidFill>
                  <a:srgbClr val="DA1F31"/>
                </a:solidFill>
                <a:latin typeface="Verdana"/>
                <a:ea typeface="Verdana"/>
                <a:cs typeface="Times New Roman"/>
              </a:rPr>
              <a:t>Choueiry</a:t>
            </a:r>
            <a:endParaRPr lang="en-US" err="1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4800">
                <a:solidFill>
                  <a:srgbClr val="DA1F3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charset="0"/>
              </a:rPr>
              <a:t>Constraint Systems Laboratory • School of Computing</a:t>
            </a:r>
          </a:p>
        </p:txBody>
      </p:sp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50AF7309-22A0-0C0E-71AC-B71FD2020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593758"/>
              </p:ext>
            </p:extLst>
          </p:nvPr>
        </p:nvGraphicFramePr>
        <p:xfrm>
          <a:off x="817716" y="10972799"/>
          <a:ext cx="10058400" cy="8977531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38100" dir="5400000" algn="t" rotWithShape="0">
                    <a:prstClr val="black">
                      <a:alpha val="50000"/>
                    </a:prstClr>
                  </a:outerShdw>
                </a:effectLst>
                <a:tableStyleId>{2D5ABB26-0587-4C30-8999-92F81FD0307C}</a:tableStyleId>
              </a:tblPr>
              <a:tblGrid>
                <a:gridCol w="7023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4443">
                  <a:extLst>
                    <a:ext uri="{9D8B030D-6E8A-4147-A177-3AD203B41FA5}">
                      <a16:colId xmlns:a16="http://schemas.microsoft.com/office/drawing/2014/main" val="834938068"/>
                    </a:ext>
                  </a:extLst>
                </a:gridCol>
              </a:tblGrid>
              <a:tr h="992066">
                <a:tc gridSpan="2">
                  <a:txBody>
                    <a:bodyPr/>
                    <a:lstStyle/>
                    <a:p>
                      <a:pPr marL="0" marR="0" lvl="0" indent="0" algn="ctr" defTabSz="353571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spc="300" dirty="0"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Arial"/>
                        </a:rPr>
                        <a:t> Solving CSPs with Search</a:t>
                      </a:r>
                      <a:endParaRPr lang="en-US" sz="4000" dirty="0"/>
                    </a:p>
                  </a:txBody>
                  <a:tcPr marL="0" marR="0" marT="151349" marB="1513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213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353571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0" marR="0" marT="151349" marB="151349" anchor="ctr">
                    <a:solidFill>
                      <a:srgbClr val="CB21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546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Font typeface="+mj-lt"/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Constraint Satisfaction Problem: 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Given</a:t>
                      </a: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A set of </a:t>
                      </a:r>
                      <a:r>
                        <a:rPr lang="en-US" sz="2400" b="0" i="1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decisions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 (variables), </a:t>
                      </a:r>
                      <a:r>
                        <a:rPr lang="en-US" sz="2400" b="0" i="1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options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 for each decision (values), and </a:t>
                      </a: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A set of </a:t>
                      </a:r>
                      <a:r>
                        <a:rPr lang="en-US" sz="2400" b="0" i="1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constraints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 restricting the allowed combinations of options to decisions (combinations of values to variables), 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Font typeface="+mj-lt"/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Determine if the problem has a solution </a:t>
                      </a:r>
                      <a:b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</a:b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that satisfies all constraints</a:t>
                      </a:r>
                      <a:b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</a:b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Example:  a Sudoku puzzle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Algorithms</a:t>
                      </a:r>
                      <a:endParaRPr lang="en-US" sz="2400" b="0" i="1" u="none" strike="noStrike" noProof="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  <a:p>
                      <a:pPr marL="457200" marR="0" lvl="0" indent="-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1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Backtrack search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: Enumerates all combinations of values for variables</a:t>
                      </a:r>
                    </a:p>
                    <a:p>
                      <a:pPr marL="457200" marR="0" lvl="0" indent="-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1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Ordering heuristics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: Choose which variable to instantiate first</a:t>
                      </a:r>
                    </a:p>
                    <a:p>
                      <a:pPr marL="457200" marR="0" lvl="0" indent="-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1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Consistency algorithms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: Prune inconsistent combinations</a:t>
                      </a:r>
                    </a:p>
                  </a:txBody>
                  <a:tcPr marR="0" marT="274320" marB="1513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Font typeface="+mj-lt"/>
                        <a:buAutoNum type="arabicPeriod"/>
                      </a:pPr>
                      <a:endParaRPr lang="en-US" sz="2400" b="0" i="0" u="none" strike="noStrike" noProof="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151348" marB="1513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296289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BECF734-B5F8-7D4C-DC44-FF9E24D78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021369"/>
              </p:ext>
            </p:extLst>
          </p:nvPr>
        </p:nvGraphicFramePr>
        <p:xfrm>
          <a:off x="22344185" y="16790572"/>
          <a:ext cx="10058400" cy="2464674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38100" dir="5400000" algn="t" rotWithShape="0">
                    <a:prstClr val="black">
                      <a:alpha val="50000"/>
                    </a:prstClr>
                  </a:outerShdw>
                </a:effectLst>
                <a:tableStyleId>{2D5ABB26-0587-4C30-8999-92F81FD0307C}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4000" b="1" spc="300" dirty="0"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Arial"/>
                        </a:rPr>
                        <a:t>Future Work</a:t>
                      </a:r>
                      <a:endParaRPr lang="en-US" dirty="0"/>
                    </a:p>
                  </a:txBody>
                  <a:tcPr marL="0" marR="0" marT="151349" marB="151349" anchor="ctr">
                    <a:solidFill>
                      <a:srgbClr val="CB21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Verdana"/>
                          <a:ea typeface="Verdana"/>
                          <a:cs typeface="Times New Roman"/>
                        </a:rPr>
                        <a:t>Visualize the constraint graph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Verdana"/>
                          <a:ea typeface="Verdana"/>
                          <a:cs typeface="Times New Roman"/>
                        </a:rPr>
                        <a:t>Coordinate various visualizations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Verdana"/>
                          <a:ea typeface="Verdana"/>
                          <a:cs typeface="Times New Roman"/>
                        </a:rPr>
                        <a:t>Generate animations of significant search regimes</a:t>
                      </a:r>
                    </a:p>
                  </a:txBody>
                  <a:tcPr marL="0" marR="0" marT="151348" marB="151348"/>
                </a:tc>
                <a:extLst>
                  <a:ext uri="{0D108BD9-81ED-4DB2-BD59-A6C34878D82A}">
                    <a16:rowId xmlns:a16="http://schemas.microsoft.com/office/drawing/2014/main" val="1651830123"/>
                  </a:ext>
                </a:extLst>
              </a:tr>
            </a:tbl>
          </a:graphicData>
        </a:graphic>
      </p:graphicFrame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A67618F-DA6F-0B4A-08ED-71A5501061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338" y="20493062"/>
            <a:ext cx="3371121" cy="1310523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493A2894-EA05-7536-5601-094AD15D211F}"/>
              </a:ext>
            </a:extLst>
          </p:cNvPr>
          <p:cNvSpPr txBox="1"/>
          <p:nvPr/>
        </p:nvSpPr>
        <p:spPr>
          <a:xfrm>
            <a:off x="22233351" y="19601179"/>
            <a:ext cx="10169234" cy="369332"/>
          </a:xfrm>
          <a:prstGeom prst="rect">
            <a:avLst/>
          </a:prstGeom>
          <a:noFill/>
        </p:spPr>
        <p:txBody>
          <a:bodyPr wrap="square" lIns="91440" tIns="45720" rIns="0" bIns="45720" rtlCol="0" anchor="t">
            <a:spAutoFit/>
          </a:bodyPr>
          <a:lstStyle/>
          <a:p>
            <a:pPr>
              <a:tabLst>
                <a:tab pos="9932988" algn="r"/>
              </a:tabLst>
            </a:pPr>
            <a:r>
              <a:rPr lang="en-US" sz="1800" dirty="0">
                <a:latin typeface="Verdana"/>
                <a:ea typeface="Verdana"/>
                <a:cs typeface="Verdana" panose="020B0604030504040204" pitchFamily="34" charset="0"/>
              </a:rPr>
              <a:t>Acknowledgments: Supported by UCARE; experiments run on HCC	April 7, 2026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3B2E19-AD31-FECA-A98C-4A6C20E16656}"/>
              </a:ext>
            </a:extLst>
          </p:cNvPr>
          <p:cNvGrpSpPr/>
          <p:nvPr/>
        </p:nvGrpSpPr>
        <p:grpSpPr>
          <a:xfrm>
            <a:off x="7466257" y="12772243"/>
            <a:ext cx="2274713" cy="2638587"/>
            <a:chOff x="605683" y="2151044"/>
            <a:chExt cx="2274713" cy="263858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EC5900D-6888-AFAE-FA93-35C62E672EAC}"/>
                </a:ext>
              </a:extLst>
            </p:cNvPr>
            <p:cNvSpPr/>
            <p:nvPr/>
          </p:nvSpPr>
          <p:spPr>
            <a:xfrm>
              <a:off x="2142261" y="2464875"/>
              <a:ext cx="152400" cy="1524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B89A4A-C674-8455-0E3D-A58809B7BD60}"/>
                </a:ext>
              </a:extLst>
            </p:cNvPr>
            <p:cNvCxnSpPr>
              <a:cxnSpLocks/>
              <a:endCxn id="133" idx="4"/>
            </p:cNvCxnSpPr>
            <p:nvPr/>
          </p:nvCxnSpPr>
          <p:spPr>
            <a:xfrm flipH="1" flipV="1">
              <a:off x="2358404" y="3090970"/>
              <a:ext cx="322444" cy="105387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91F247-467C-227D-4654-404CC6FCAFAE}"/>
                </a:ext>
              </a:extLst>
            </p:cNvPr>
            <p:cNvSpPr txBox="1"/>
            <p:nvPr/>
          </p:nvSpPr>
          <p:spPr>
            <a:xfrm>
              <a:off x="1938105" y="2151044"/>
              <a:ext cx="560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root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3C0BC1-BCE2-C181-C5F1-DE568AACE648}"/>
                </a:ext>
              </a:extLst>
            </p:cNvPr>
            <p:cNvSpPr txBox="1"/>
            <p:nvPr/>
          </p:nvSpPr>
          <p:spPr>
            <a:xfrm>
              <a:off x="1394019" y="2767725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800" i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1800" kern="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8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921A37-8639-BBE7-48A1-87F9F150533A}"/>
                </a:ext>
              </a:extLst>
            </p:cNvPr>
            <p:cNvSpPr txBox="1"/>
            <p:nvPr/>
          </p:nvSpPr>
          <p:spPr>
            <a:xfrm>
              <a:off x="1117773" y="3251099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800" i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1800" kern="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55D50E0-FD8E-D2B5-0458-D9187888755F}"/>
                </a:ext>
              </a:extLst>
            </p:cNvPr>
            <p:cNvSpPr txBox="1"/>
            <p:nvPr/>
          </p:nvSpPr>
          <p:spPr>
            <a:xfrm>
              <a:off x="605683" y="4420299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800" i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1800" i="1" kern="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1800" i="1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863DE3-6F6D-4665-9B37-35AB54396229}"/>
                </a:ext>
              </a:extLst>
            </p:cNvPr>
            <p:cNvGrpSpPr/>
            <p:nvPr/>
          </p:nvGrpSpPr>
          <p:grpSpPr>
            <a:xfrm>
              <a:off x="1837226" y="2617275"/>
              <a:ext cx="597378" cy="478585"/>
              <a:chOff x="1837226" y="2617275"/>
              <a:chExt cx="597378" cy="478585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69CC8C6-CF5D-4CA6-790E-C78CA4620DE5}"/>
                  </a:ext>
                </a:extLst>
              </p:cNvPr>
              <p:cNvCxnSpPr>
                <a:cxnSpLocks/>
                <a:stCxn id="134" idx="0"/>
                <a:endCxn id="8" idx="4"/>
              </p:cNvCxnSpPr>
              <p:nvPr/>
            </p:nvCxnSpPr>
            <p:spPr>
              <a:xfrm flipV="1">
                <a:off x="1913426" y="2617275"/>
                <a:ext cx="305035" cy="32618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FBF6779-B6D9-8524-771C-AC8CA3E017F1}"/>
                  </a:ext>
                </a:extLst>
              </p:cNvPr>
              <p:cNvCxnSpPr>
                <a:cxnSpLocks/>
                <a:stCxn id="132" idx="0"/>
                <a:endCxn id="8" idx="4"/>
              </p:cNvCxnSpPr>
              <p:nvPr/>
            </p:nvCxnSpPr>
            <p:spPr>
              <a:xfrm flipV="1">
                <a:off x="2096798" y="2617275"/>
                <a:ext cx="121663" cy="32618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B4EA7C1F-E56F-5834-8F43-9EC1A435E777}"/>
                  </a:ext>
                </a:extLst>
              </p:cNvPr>
              <p:cNvCxnSpPr>
                <a:cxnSpLocks/>
                <a:endCxn id="8" idx="4"/>
              </p:cNvCxnSpPr>
              <p:nvPr/>
            </p:nvCxnSpPr>
            <p:spPr>
              <a:xfrm flipH="1" flipV="1">
                <a:off x="2218461" y="2617275"/>
                <a:ext cx="40645" cy="326408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AE05C704-1316-DB1B-3F1B-36CCF889B74A}"/>
                  </a:ext>
                </a:extLst>
              </p:cNvPr>
              <p:cNvCxnSpPr>
                <a:cxnSpLocks/>
                <a:stCxn id="133" idx="0"/>
                <a:endCxn id="8" idx="4"/>
              </p:cNvCxnSpPr>
              <p:nvPr/>
            </p:nvCxnSpPr>
            <p:spPr>
              <a:xfrm flipH="1" flipV="1">
                <a:off x="2218461" y="2617275"/>
                <a:ext cx="139943" cy="32129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8591C111-9D6F-6DE5-4392-1D64F95FBF79}"/>
                  </a:ext>
                </a:extLst>
              </p:cNvPr>
              <p:cNvCxnSpPr>
                <a:cxnSpLocks/>
                <a:endCxn id="8" idx="4"/>
              </p:cNvCxnSpPr>
              <p:nvPr/>
            </p:nvCxnSpPr>
            <p:spPr>
              <a:xfrm flipV="1">
                <a:off x="2175979" y="2617275"/>
                <a:ext cx="42482" cy="31662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29C9AAC4-D8FD-2599-CC73-CA0F9A1A544C}"/>
                  </a:ext>
                </a:extLst>
              </p:cNvPr>
              <p:cNvGrpSpPr/>
              <p:nvPr/>
            </p:nvGrpSpPr>
            <p:grpSpPr>
              <a:xfrm>
                <a:off x="1837226" y="2938570"/>
                <a:ext cx="597378" cy="157290"/>
                <a:chOff x="3137923" y="3075486"/>
                <a:chExt cx="597378" cy="157290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8DABF7D5-6AD6-98A5-95FD-F66CDBCE3DB2}"/>
                    </a:ext>
                  </a:extLst>
                </p:cNvPr>
                <p:cNvSpPr/>
                <p:nvPr/>
              </p:nvSpPr>
              <p:spPr>
                <a:xfrm>
                  <a:off x="3321295" y="3080376"/>
                  <a:ext cx="152400" cy="152400"/>
                </a:xfrm>
                <a:prstGeom prst="ellipse">
                  <a:avLst/>
                </a:prstGeom>
                <a:noFill/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b"/>
                <a:lstStyle/>
                <a:p>
                  <a:pPr algn="ctr"/>
                  <a:r>
                    <a:rPr lang="en-US" sz="100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1000" baseline="-25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A6469BF9-8EB2-9FC9-C19D-86B24DC29EDF}"/>
                    </a:ext>
                  </a:extLst>
                </p:cNvPr>
                <p:cNvSpPr/>
                <p:nvPr/>
              </p:nvSpPr>
              <p:spPr>
                <a:xfrm>
                  <a:off x="3582901" y="3075486"/>
                  <a:ext cx="152400" cy="152400"/>
                </a:xfrm>
                <a:prstGeom prst="ellipse">
                  <a:avLst/>
                </a:prstGeom>
                <a:noFill/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b"/>
                <a:lstStyle/>
                <a:p>
                  <a:pPr algn="ctr"/>
                  <a:r>
                    <a:rPr lang="en-US" sz="100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1000" i="1" baseline="-25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sz="10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FE7A8345-CC59-6390-BB3C-B95CCCC279E7}"/>
                    </a:ext>
                  </a:extLst>
                </p:cNvPr>
                <p:cNvSpPr/>
                <p:nvPr/>
              </p:nvSpPr>
              <p:spPr>
                <a:xfrm>
                  <a:off x="3137923" y="3080376"/>
                  <a:ext cx="152400" cy="152400"/>
                </a:xfrm>
                <a:prstGeom prst="ellipse">
                  <a:avLst/>
                </a:prstGeom>
                <a:noFill/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b"/>
                <a:lstStyle/>
                <a:p>
                  <a:pPr algn="ctr"/>
                  <a:r>
                    <a:rPr lang="en-US" sz="100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1000" baseline="-25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745BD74-A123-DE5E-5AD9-9CA990CC7115}"/>
                </a:ext>
              </a:extLst>
            </p:cNvPr>
            <p:cNvGrpSpPr/>
            <p:nvPr/>
          </p:nvGrpSpPr>
          <p:grpSpPr>
            <a:xfrm>
              <a:off x="1529981" y="3092404"/>
              <a:ext cx="597378" cy="478585"/>
              <a:chOff x="1837226" y="2617275"/>
              <a:chExt cx="597378" cy="478585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C8337CD-6103-AA55-F3BA-5A9C23718CB5}"/>
                  </a:ext>
                </a:extLst>
              </p:cNvPr>
              <p:cNvCxnSpPr>
                <a:cxnSpLocks/>
                <a:stCxn id="61" idx="0"/>
              </p:cNvCxnSpPr>
              <p:nvPr/>
            </p:nvCxnSpPr>
            <p:spPr>
              <a:xfrm flipV="1">
                <a:off x="1913426" y="2617275"/>
                <a:ext cx="305035" cy="32618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DF969C6-5B5E-92B1-E2EB-1C72B45F147C}"/>
                  </a:ext>
                </a:extLst>
              </p:cNvPr>
              <p:cNvCxnSpPr>
                <a:cxnSpLocks/>
                <a:stCxn id="59" idx="0"/>
              </p:cNvCxnSpPr>
              <p:nvPr/>
            </p:nvCxnSpPr>
            <p:spPr>
              <a:xfrm flipV="1">
                <a:off x="2096798" y="2617275"/>
                <a:ext cx="121663" cy="32618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960FB4E-C60D-8ED9-A2B5-3F66C27B4E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18461" y="2617275"/>
                <a:ext cx="40645" cy="326408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D38C824-DD5A-351D-67E7-029D9EB2DCE3}"/>
                  </a:ext>
                </a:extLst>
              </p:cNvPr>
              <p:cNvCxnSpPr>
                <a:cxnSpLocks/>
                <a:stCxn id="60" idx="0"/>
              </p:cNvCxnSpPr>
              <p:nvPr/>
            </p:nvCxnSpPr>
            <p:spPr>
              <a:xfrm flipH="1" flipV="1">
                <a:off x="2218461" y="2617275"/>
                <a:ext cx="139943" cy="32129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28DBA57-84AD-4C8C-28DB-8F38A4B850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5979" y="2617275"/>
                <a:ext cx="42482" cy="31662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5060009-7132-DF5A-C989-49164A211F74}"/>
                  </a:ext>
                </a:extLst>
              </p:cNvPr>
              <p:cNvGrpSpPr/>
              <p:nvPr/>
            </p:nvGrpSpPr>
            <p:grpSpPr>
              <a:xfrm>
                <a:off x="1837226" y="2938570"/>
                <a:ext cx="597378" cy="157290"/>
                <a:chOff x="3137923" y="3075486"/>
                <a:chExt cx="597378" cy="157290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E1D95831-4730-F49F-4FFB-415EEE5474B6}"/>
                    </a:ext>
                  </a:extLst>
                </p:cNvPr>
                <p:cNvSpPr/>
                <p:nvPr/>
              </p:nvSpPr>
              <p:spPr>
                <a:xfrm>
                  <a:off x="3321295" y="3080376"/>
                  <a:ext cx="152400" cy="152400"/>
                </a:xfrm>
                <a:prstGeom prst="ellipse">
                  <a:avLst/>
                </a:prstGeom>
                <a:noFill/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b"/>
                <a:lstStyle/>
                <a:p>
                  <a:pPr algn="ctr"/>
                  <a:r>
                    <a:rPr lang="en-US" sz="100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1000" baseline="-25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C2EA943C-EA56-E52A-A570-F9B6EAE9DCFD}"/>
                    </a:ext>
                  </a:extLst>
                </p:cNvPr>
                <p:cNvSpPr/>
                <p:nvPr/>
              </p:nvSpPr>
              <p:spPr>
                <a:xfrm>
                  <a:off x="3582901" y="3075486"/>
                  <a:ext cx="152400" cy="152400"/>
                </a:xfrm>
                <a:prstGeom prst="ellipse">
                  <a:avLst/>
                </a:prstGeom>
                <a:noFill/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b"/>
                <a:lstStyle/>
                <a:p>
                  <a:pPr algn="ctr"/>
                  <a:r>
                    <a:rPr lang="en-US" sz="100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1000" i="1" baseline="-25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sz="10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646DDFD9-2C0F-7978-AED8-0774DC0E14AD}"/>
                    </a:ext>
                  </a:extLst>
                </p:cNvPr>
                <p:cNvSpPr/>
                <p:nvPr/>
              </p:nvSpPr>
              <p:spPr>
                <a:xfrm>
                  <a:off x="3137923" y="3080376"/>
                  <a:ext cx="152400" cy="152400"/>
                </a:xfrm>
                <a:prstGeom prst="ellipse">
                  <a:avLst/>
                </a:prstGeom>
                <a:noFill/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b"/>
                <a:lstStyle/>
                <a:p>
                  <a:pPr algn="ctr"/>
                  <a:r>
                    <a:rPr lang="en-US" sz="100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1000" baseline="-25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CB1BDB0-38B8-7461-2358-F33AE89ED190}"/>
                </a:ext>
              </a:extLst>
            </p:cNvPr>
            <p:cNvGrpSpPr/>
            <p:nvPr/>
          </p:nvGrpSpPr>
          <p:grpSpPr>
            <a:xfrm>
              <a:off x="973355" y="4266780"/>
              <a:ext cx="597378" cy="478585"/>
              <a:chOff x="1837226" y="2617275"/>
              <a:chExt cx="597378" cy="478585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BC51E41-A9E6-395C-3EA5-F45FACF66778}"/>
                  </a:ext>
                </a:extLst>
              </p:cNvPr>
              <p:cNvCxnSpPr>
                <a:cxnSpLocks/>
                <a:stCxn id="52" idx="0"/>
              </p:cNvCxnSpPr>
              <p:nvPr/>
            </p:nvCxnSpPr>
            <p:spPr>
              <a:xfrm flipV="1">
                <a:off x="1913426" y="2617275"/>
                <a:ext cx="305035" cy="32618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669496D-37F7-52DF-D89C-7FC01FBAA14C}"/>
                  </a:ext>
                </a:extLst>
              </p:cNvPr>
              <p:cNvCxnSpPr>
                <a:cxnSpLocks/>
                <a:stCxn id="50" idx="0"/>
              </p:cNvCxnSpPr>
              <p:nvPr/>
            </p:nvCxnSpPr>
            <p:spPr>
              <a:xfrm flipV="1">
                <a:off x="2096798" y="2617275"/>
                <a:ext cx="121663" cy="32618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23B9D45-5E4A-2695-7AFC-585FA92336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18461" y="2617275"/>
                <a:ext cx="40645" cy="326408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BFB8462-FCF1-A6CE-A11E-70D1F3EE44AC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 flipV="1">
                <a:off x="2218461" y="2617275"/>
                <a:ext cx="139943" cy="32129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2F3C79E-E977-DD73-1ADB-6651CC5692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5979" y="2617275"/>
                <a:ext cx="42482" cy="31662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E2D9126-1AB0-1A41-8E2F-DBC046699A36}"/>
                  </a:ext>
                </a:extLst>
              </p:cNvPr>
              <p:cNvGrpSpPr/>
              <p:nvPr/>
            </p:nvGrpSpPr>
            <p:grpSpPr>
              <a:xfrm>
                <a:off x="1837226" y="2938570"/>
                <a:ext cx="597378" cy="157290"/>
                <a:chOff x="3137923" y="3075486"/>
                <a:chExt cx="597378" cy="157290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EA41500-8366-6D5C-DFC2-AD64961AA88D}"/>
                    </a:ext>
                  </a:extLst>
                </p:cNvPr>
                <p:cNvSpPr/>
                <p:nvPr/>
              </p:nvSpPr>
              <p:spPr>
                <a:xfrm>
                  <a:off x="3321295" y="3080376"/>
                  <a:ext cx="152400" cy="152400"/>
                </a:xfrm>
                <a:prstGeom prst="ellipse">
                  <a:avLst/>
                </a:prstGeom>
                <a:noFill/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b"/>
                <a:lstStyle/>
                <a:p>
                  <a:pPr algn="ctr"/>
                  <a:r>
                    <a:rPr lang="en-US" sz="100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1000" baseline="-25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857D609-D937-1179-25FC-AC39FD192007}"/>
                    </a:ext>
                  </a:extLst>
                </p:cNvPr>
                <p:cNvSpPr/>
                <p:nvPr/>
              </p:nvSpPr>
              <p:spPr>
                <a:xfrm>
                  <a:off x="3582901" y="3075486"/>
                  <a:ext cx="152400" cy="152400"/>
                </a:xfrm>
                <a:prstGeom prst="ellipse">
                  <a:avLst/>
                </a:prstGeom>
                <a:noFill/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b"/>
                <a:lstStyle/>
                <a:p>
                  <a:pPr algn="ctr"/>
                  <a:r>
                    <a:rPr lang="en-US" sz="100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1000" i="1" baseline="-25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sz="10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2AD893FA-FEE5-84EF-596E-62CA030D4DF6}"/>
                    </a:ext>
                  </a:extLst>
                </p:cNvPr>
                <p:cNvSpPr/>
                <p:nvPr/>
              </p:nvSpPr>
              <p:spPr>
                <a:xfrm>
                  <a:off x="3137923" y="3080376"/>
                  <a:ext cx="152400" cy="152400"/>
                </a:xfrm>
                <a:prstGeom prst="ellipse">
                  <a:avLst/>
                </a:prstGeom>
                <a:noFill/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b"/>
                <a:lstStyle/>
                <a:p>
                  <a:pPr algn="ctr"/>
                  <a:r>
                    <a:rPr lang="en-US" sz="100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1000" baseline="-25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4DE4DEF-90A6-4DB3-6231-F3E15203EB4F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2359218" y="4275745"/>
              <a:ext cx="305035" cy="326185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3E8B473-3ACF-8D09-0EBD-4EA653CA2967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V="1">
              <a:off x="2542590" y="4275745"/>
              <a:ext cx="121663" cy="326185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A722C15-1D80-4621-0E50-E032D0EBBE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253" y="4275745"/>
              <a:ext cx="40645" cy="326408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4455E84-E92B-0B0D-555D-E982F872A235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H="1" flipV="1">
              <a:off x="2664253" y="4275745"/>
              <a:ext cx="139943" cy="321295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C4DBEA3-AD67-6C36-FA97-894C035144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1771" y="4275745"/>
              <a:ext cx="42482" cy="31662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CC58A5-F8CB-5FD7-C208-18A1AB837C93}"/>
                </a:ext>
              </a:extLst>
            </p:cNvPr>
            <p:cNvSpPr/>
            <p:nvPr/>
          </p:nvSpPr>
          <p:spPr>
            <a:xfrm>
              <a:off x="2466390" y="4601930"/>
              <a:ext cx="152400" cy="152400"/>
            </a:xfrm>
            <a:prstGeom prst="ellips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sz="10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0FD8FBC-0229-9B93-2629-017992B1CD88}"/>
                </a:ext>
              </a:extLst>
            </p:cNvPr>
            <p:cNvSpPr/>
            <p:nvPr/>
          </p:nvSpPr>
          <p:spPr>
            <a:xfrm>
              <a:off x="2727996" y="4597040"/>
              <a:ext cx="152400" cy="152400"/>
            </a:xfrm>
            <a:prstGeom prst="ellips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sz="10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00" i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1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F760C6-D9AE-FDBA-9571-872FC2714635}"/>
                </a:ext>
              </a:extLst>
            </p:cNvPr>
            <p:cNvSpPr/>
            <p:nvPr/>
          </p:nvSpPr>
          <p:spPr>
            <a:xfrm>
              <a:off x="2283018" y="4601930"/>
              <a:ext cx="152400" cy="152400"/>
            </a:xfrm>
            <a:prstGeom prst="ellips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sz="10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E80DAE-0622-4E22-F753-AB78C521B49C}"/>
                </a:ext>
              </a:extLst>
            </p:cNvPr>
            <p:cNvCxnSpPr>
              <a:cxnSpLocks/>
              <a:stCxn id="43" idx="0"/>
              <a:endCxn id="61" idx="4"/>
            </p:cNvCxnSpPr>
            <p:nvPr/>
          </p:nvCxnSpPr>
          <p:spPr>
            <a:xfrm flipV="1">
              <a:off x="1358423" y="3570989"/>
              <a:ext cx="247758" cy="55335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80CCB25-6D64-B809-886B-2CCABD95ECCA}"/>
                </a:ext>
              </a:extLst>
            </p:cNvPr>
            <p:cNvSpPr/>
            <p:nvPr/>
          </p:nvSpPr>
          <p:spPr>
            <a:xfrm>
              <a:off x="2587005" y="4133316"/>
              <a:ext cx="152400" cy="152400"/>
            </a:xfrm>
            <a:prstGeom prst="ellips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1670368-607D-486A-BD0C-C5A72509776B}"/>
                </a:ext>
              </a:extLst>
            </p:cNvPr>
            <p:cNvSpPr/>
            <p:nvPr/>
          </p:nvSpPr>
          <p:spPr>
            <a:xfrm>
              <a:off x="1282223" y="4124346"/>
              <a:ext cx="152400" cy="152400"/>
            </a:xfrm>
            <a:prstGeom prst="ellips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8" name="Isosceles Triangle 8">
            <a:extLst>
              <a:ext uri="{FF2B5EF4-FFF2-40B4-BE49-F238E27FC236}">
                <a16:creationId xmlns:a16="http://schemas.microsoft.com/office/drawing/2014/main" id="{737A0FAC-3A88-2F84-4067-615F192E0CD6}"/>
              </a:ext>
            </a:extLst>
          </p:cNvPr>
          <p:cNvSpPr/>
          <p:nvPr/>
        </p:nvSpPr>
        <p:spPr>
          <a:xfrm>
            <a:off x="9053833" y="17476372"/>
            <a:ext cx="451531" cy="1196617"/>
          </a:xfrm>
          <a:prstGeom prst="triangle">
            <a:avLst>
              <a:gd name="adj" fmla="val 100000"/>
            </a:avLst>
          </a:prstGeom>
          <a:solidFill>
            <a:srgbClr val="D39F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9" name="Isosceles Triangle 8">
            <a:extLst>
              <a:ext uri="{FF2B5EF4-FFF2-40B4-BE49-F238E27FC236}">
                <a16:creationId xmlns:a16="http://schemas.microsoft.com/office/drawing/2014/main" id="{9BBF4D4E-381E-7595-8D30-672F5D8C6BCC}"/>
              </a:ext>
            </a:extLst>
          </p:cNvPr>
          <p:cNvSpPr/>
          <p:nvPr/>
        </p:nvSpPr>
        <p:spPr>
          <a:xfrm>
            <a:off x="9295992" y="17476372"/>
            <a:ext cx="435999" cy="1196605"/>
          </a:xfrm>
          <a:prstGeom prst="triangle">
            <a:avLst>
              <a:gd name="adj" fmla="val 47193"/>
            </a:avLst>
          </a:prstGeom>
          <a:solidFill>
            <a:srgbClr val="D377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B1ED71BB-077E-E258-99D3-BFB930C64150}"/>
              </a:ext>
            </a:extLst>
          </p:cNvPr>
          <p:cNvSpPr>
            <a:spLocks noChangeAspect="1"/>
          </p:cNvSpPr>
          <p:nvPr/>
        </p:nvSpPr>
        <p:spPr>
          <a:xfrm>
            <a:off x="9464106" y="17442375"/>
            <a:ext cx="73152" cy="73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2B471745-D603-2CC6-D957-5EE792529AC7}"/>
              </a:ext>
            </a:extLst>
          </p:cNvPr>
          <p:cNvSpPr txBox="1"/>
          <p:nvPr/>
        </p:nvSpPr>
        <p:spPr>
          <a:xfrm>
            <a:off x="7048500" y="17022081"/>
            <a:ext cx="2032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Consistency pruning</a:t>
            </a:r>
          </a:p>
          <a:p>
            <a:pPr algn="r"/>
            <a:r>
              <a:rPr lang="en-US" sz="1600" dirty="0"/>
              <a:t>Basic  (GAC)</a:t>
            </a:r>
          </a:p>
          <a:p>
            <a:pPr algn="r"/>
            <a:r>
              <a:rPr lang="en-US" sz="1600" dirty="0"/>
              <a:t>High level (HLC)</a:t>
            </a:r>
          </a:p>
        </p:txBody>
      </p: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6A14E2C4-8E98-E0D1-75E9-A676AC685BAD}"/>
              </a:ext>
            </a:extLst>
          </p:cNvPr>
          <p:cNvCxnSpPr>
            <a:cxnSpLocks/>
            <a:stCxn id="201" idx="3"/>
          </p:cNvCxnSpPr>
          <p:nvPr/>
        </p:nvCxnSpPr>
        <p:spPr>
          <a:xfrm>
            <a:off x="9080633" y="17437580"/>
            <a:ext cx="311711" cy="525290"/>
          </a:xfrm>
          <a:prstGeom prst="straightConnector1">
            <a:avLst/>
          </a:prstGeom>
          <a:ln>
            <a:solidFill>
              <a:schemeClr val="tx1"/>
            </a:solidFill>
            <a:headEnd type="oval" w="sm" len="sm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70FC71BB-CEA4-260E-3AFD-539B3D6E79E5}"/>
              </a:ext>
            </a:extLst>
          </p:cNvPr>
          <p:cNvCxnSpPr>
            <a:cxnSpLocks/>
          </p:cNvCxnSpPr>
          <p:nvPr/>
        </p:nvCxnSpPr>
        <p:spPr>
          <a:xfrm>
            <a:off x="9027418" y="17722164"/>
            <a:ext cx="420161" cy="663870"/>
          </a:xfrm>
          <a:prstGeom prst="straightConnector1">
            <a:avLst/>
          </a:prstGeom>
          <a:ln>
            <a:solidFill>
              <a:schemeClr val="tx1"/>
            </a:solidFill>
            <a:headEnd type="oval" w="sm" len="sm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6" name="Picture 215">
            <a:extLst>
              <a:ext uri="{FF2B5EF4-FFF2-40B4-BE49-F238E27FC236}">
                <a16:creationId xmlns:a16="http://schemas.microsoft.com/office/drawing/2014/main" id="{EAC42F10-601E-7468-A6EE-43098BF952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68805" y="12738071"/>
            <a:ext cx="1233320" cy="1492249"/>
          </a:xfrm>
          <a:prstGeom prst="rect">
            <a:avLst/>
          </a:prstGeom>
        </p:spPr>
      </p:pic>
      <p:graphicFrame>
        <p:nvGraphicFramePr>
          <p:cNvPr id="218" name="Table 217">
            <a:extLst>
              <a:ext uri="{FF2B5EF4-FFF2-40B4-BE49-F238E27FC236}">
                <a16:creationId xmlns:a16="http://schemas.microsoft.com/office/drawing/2014/main" id="{C8FDD212-ADE3-9CF3-301D-99594A1AD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407990"/>
              </p:ext>
            </p:extLst>
          </p:nvPr>
        </p:nvGraphicFramePr>
        <p:xfrm>
          <a:off x="11440349" y="4529385"/>
          <a:ext cx="10058400" cy="6933393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38100" dir="5400000" algn="t" rotWithShape="0">
                    <a:prstClr val="black">
                      <a:alpha val="50000"/>
                    </a:prstClr>
                  </a:outerShdw>
                </a:effectLst>
                <a:tableStyleId>{2D5ABB26-0587-4C30-8999-92F81FD0307C}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3327">
                <a:tc>
                  <a:txBody>
                    <a:bodyPr/>
                    <a:lstStyle/>
                    <a:p>
                      <a:pPr marL="0" marR="0" lvl="0" indent="0" algn="ctr" defTabSz="353571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spc="300"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Arial"/>
                        </a:rPr>
                        <a:t>Parameters and Visualizations</a:t>
                      </a:r>
                      <a:endParaRPr lang="en-US" sz="4000"/>
                    </a:p>
                  </a:txBody>
                  <a:tcPr marL="0" marR="0" marT="151349" marB="151349" anchor="ctr">
                    <a:solidFill>
                      <a:srgbClr val="CB21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066">
                <a:tc>
                  <a:txBody>
                    <a:bodyPr/>
                    <a:lstStyle/>
                    <a:p>
                      <a:pPr marL="0" marR="0" lvl="0" indent="0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Verdana"/>
                        </a:rPr>
                        <a:t>Cost </a:t>
                      </a:r>
                      <a:r>
                        <a:rPr lang="en-US" sz="2400" b="1" i="0" kern="1200" noProof="0" dirty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Times New Roman"/>
                        </a:rPr>
                        <a:t>of search</a:t>
                      </a:r>
                    </a:p>
                    <a:p>
                      <a:pPr marL="0" marR="0" lvl="0" indent="-457200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0" kern="1200" noProof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Times New Roman"/>
                        </a:rPr>
                        <a:t>Number of variable instantiations: #NV</a:t>
                      </a:r>
                    </a:p>
                    <a:p>
                      <a:pPr marL="0" marR="0" lvl="0" indent="-457200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0" kern="1200" noProof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Times New Roman"/>
                        </a:rPr>
                        <a:t>Number of backtracks: #BT</a:t>
                      </a:r>
                    </a:p>
                    <a:p>
                      <a:pPr marL="0" marR="0" lvl="0" indent="-457200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0" kern="1200" noProof="0" dirty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Times New Roman"/>
                        </a:rPr>
                        <a:t>Number of calls to a consistency algorithm</a:t>
                      </a:r>
                    </a:p>
                    <a:p>
                      <a:pPr marL="0" marR="0" lvl="0" indent="-457200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0" kern="1200" noProof="0" dirty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Times New Roman"/>
                        </a:rPr>
                        <a:t>CPU time</a:t>
                      </a:r>
                    </a:p>
                    <a:p>
                      <a:pPr marL="0" marR="0" lvl="0" indent="0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endParaRPr lang="en-US" sz="2000" b="1" i="0" kern="1200" noProof="0" dirty="0">
                        <a:solidFill>
                          <a:schemeClr val="tx1"/>
                        </a:solidFill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marL="0" marR="0" lvl="0" indent="0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400" b="1" i="0" kern="1200" noProof="0" dirty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Times New Roman"/>
                        </a:rPr>
                        <a:t>Visualizations</a:t>
                      </a:r>
                    </a:p>
                    <a:p>
                      <a:pPr marL="457200" marR="0" lvl="0" indent="-457200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0" kern="1200" noProof="0" dirty="0" err="1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Times New Roman"/>
                        </a:rPr>
                        <a:t>BpD</a:t>
                      </a:r>
                      <a:r>
                        <a:rPr lang="en-US" sz="2400" b="0" i="0" kern="1200" noProof="0" dirty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Times New Roman"/>
                        </a:rPr>
                        <a:t>: Number of backtracks per depth</a:t>
                      </a:r>
                    </a:p>
                    <a:p>
                      <a:pPr marL="0" marR="0" lvl="0" indent="-457200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0" kern="1200" noProof="0" dirty="0" err="1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Times New Roman"/>
                        </a:rPr>
                        <a:t>VIpD</a:t>
                      </a:r>
                      <a:r>
                        <a:rPr lang="en-US" sz="2400" b="0" i="0" kern="1200" noProof="0" dirty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Times New Roman"/>
                        </a:rPr>
                        <a:t>: Number </a:t>
                      </a:r>
                      <a:r>
                        <a:rPr lang="en-US" sz="2400" b="0" i="0" u="none" strike="noStrike" kern="1200" noProof="0" dirty="0">
                          <a:solidFill>
                            <a:srgbClr val="000000"/>
                          </a:solidFill>
                          <a:latin typeface="Verdana"/>
                          <a:ea typeface="+mn-ea"/>
                          <a:cs typeface="+mn-cs"/>
                        </a:rPr>
                        <a:t>of variable instantiations per depth</a:t>
                      </a:r>
                    </a:p>
                    <a:p>
                      <a:pPr marL="0" marR="0" lvl="0" indent="-457200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400" b="0" i="0" u="none" strike="noStrike" kern="1200" noProof="0" dirty="0" err="1">
                          <a:solidFill>
                            <a:srgbClr val="000000"/>
                          </a:solidFill>
                          <a:latin typeface="Verdana"/>
                          <a:ea typeface="+mn-ea"/>
                          <a:cs typeface="+mn-cs"/>
                        </a:rPr>
                        <a:t>CpD</a:t>
                      </a:r>
                      <a:r>
                        <a:rPr lang="en-US" sz="2400" b="0" i="0" u="none" strike="noStrike" kern="1200" noProof="0" dirty="0">
                          <a:solidFill>
                            <a:srgbClr val="000000"/>
                          </a:solidFill>
                          <a:latin typeface="Verdana"/>
                          <a:ea typeface="+mn-ea"/>
                          <a:cs typeface="+mn-cs"/>
                        </a:rPr>
                        <a:t>: Number of calls to a consistency algorithm per depth</a:t>
                      </a:r>
                    </a:p>
                    <a:p>
                      <a:pPr marL="860425" marR="0" lvl="1" indent="-339725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2000" b="0" i="0" u="none" strike="noStrike" kern="1200" noProof="0" dirty="0">
                          <a:solidFill>
                            <a:srgbClr val="4FC940"/>
                          </a:solidFill>
                          <a:latin typeface="Verdana"/>
                          <a:ea typeface="+mn-ea"/>
                          <a:cs typeface="+mn-cs"/>
                        </a:rPr>
                        <a:t>#Wipeouts</a:t>
                      </a:r>
                      <a:r>
                        <a:rPr lang="en-US" sz="2000" b="0" i="0" u="none" strike="noStrike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2000" b="0" i="0" u="none" strike="noStrike" kern="1200" noProof="0" dirty="0">
                          <a:solidFill>
                            <a:srgbClr val="000000"/>
                          </a:solidFill>
                          <a:latin typeface="Verdana"/>
                          <a:ea typeface="+mn-ea"/>
                          <a:cs typeface="+mn-cs"/>
                        </a:rPr>
                        <a:t>Consistency prunes the entire subtree (</a:t>
                      </a:r>
                      <a:r>
                        <a:rPr lang="en-US" sz="2000" b="0" i="0" u="none" strike="noStrike" kern="1200" noProof="0" dirty="0">
                          <a:solidFill>
                            <a:srgbClr val="4FC940"/>
                          </a:solidFill>
                          <a:latin typeface="Verdana"/>
                          <a:ea typeface="+mn-ea"/>
                          <a:cs typeface="+mn-cs"/>
                        </a:rPr>
                        <a:t>super effective</a:t>
                      </a:r>
                      <a:r>
                        <a:rPr lang="en-US" sz="2000" b="0" i="0" u="none" strike="noStrike" kern="1200" noProof="0" dirty="0">
                          <a:solidFill>
                            <a:srgbClr val="000000"/>
                          </a:solidFill>
                          <a:latin typeface="Verdan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860425" marR="0" lvl="1" indent="-339725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2000" b="0" i="0" u="none" strike="noStrike" kern="1200" noProof="0" dirty="0">
                          <a:solidFill>
                            <a:srgbClr val="07D2EC"/>
                          </a:solidFill>
                          <a:latin typeface="Verdana"/>
                          <a:ea typeface="+mn-ea"/>
                          <a:cs typeface="+mn-cs"/>
                        </a:rPr>
                        <a:t>#Filter</a:t>
                      </a:r>
                      <a:r>
                        <a:rPr lang="en-US" sz="2000" b="0" i="0" u="none" strike="noStrike" kern="120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Verdana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2000" b="0" i="0" u="none" strike="noStrike" kern="1200" noProof="0" dirty="0">
                          <a:solidFill>
                            <a:srgbClr val="000000"/>
                          </a:solidFill>
                          <a:latin typeface="Verdana"/>
                          <a:ea typeface="+mn-ea"/>
                          <a:cs typeface="+mn-cs"/>
                        </a:rPr>
                        <a:t>Consistency reduces size of subtree (</a:t>
                      </a:r>
                      <a:r>
                        <a:rPr lang="en-US" sz="2000" b="0" i="0" u="none" strike="noStrike" kern="120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Verdana"/>
                          <a:ea typeface="+mn-ea"/>
                          <a:cs typeface="+mn-cs"/>
                        </a:rPr>
                        <a:t>beneficial</a:t>
                      </a:r>
                      <a:r>
                        <a:rPr lang="en-US" sz="2000" b="0" i="0" u="none" strike="noStrike" kern="1200" noProof="0" dirty="0">
                          <a:solidFill>
                            <a:srgbClr val="000000"/>
                          </a:solidFill>
                          <a:latin typeface="Verdan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860425" marR="0" lvl="1" indent="-339725" algn="l" defTabSz="29260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2000" b="0" kern="1200" noProof="0" dirty="0">
                          <a:solidFill>
                            <a:srgbClr val="E6343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#No-filter</a:t>
                      </a:r>
                      <a:r>
                        <a:rPr lang="en-US" sz="2000" b="0" i="0" u="none" strike="noStrike" kern="1200" noProof="0" dirty="0">
                          <a:solidFill>
                            <a:srgbClr val="000000"/>
                          </a:solidFill>
                          <a:latin typeface="Verdana"/>
                          <a:ea typeface="+mn-ea"/>
                          <a:cs typeface="+mn-cs"/>
                        </a:rPr>
                        <a:t>: Consistency does not affect subtree (</a:t>
                      </a:r>
                      <a:r>
                        <a:rPr lang="en-US" sz="2000" b="0" kern="1200" noProof="0" dirty="0">
                          <a:solidFill>
                            <a:srgbClr val="E6343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wasted efforts</a:t>
                      </a:r>
                      <a:r>
                        <a:rPr lang="en-US" sz="2000" b="0" i="0" u="none" strike="noStrike" kern="1200" noProof="0" dirty="0">
                          <a:solidFill>
                            <a:srgbClr val="000000"/>
                          </a:solidFill>
                          <a:latin typeface="Verdan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R="0" marT="182880" marB="151348"/>
                </a:tc>
                <a:extLst>
                  <a:ext uri="{0D108BD9-81ED-4DB2-BD59-A6C34878D82A}">
                    <a16:rowId xmlns:a16="http://schemas.microsoft.com/office/drawing/2014/main" val="1542962895"/>
                  </a:ext>
                </a:extLst>
              </a:tr>
            </a:tbl>
          </a:graphicData>
        </a:graphic>
      </p:graphicFrame>
      <p:pic>
        <p:nvPicPr>
          <p:cNvPr id="140" name="Picture 139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D1E703E4-F16A-50D1-2C10-052D57B510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71820" y="12772243"/>
            <a:ext cx="5354738" cy="2972616"/>
          </a:xfrm>
          <a:prstGeom prst="rect">
            <a:avLst/>
          </a:prstGeom>
        </p:spPr>
      </p:pic>
      <p:pic>
        <p:nvPicPr>
          <p:cNvPr id="141" name="Picture 140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CA20D9B3-159D-BCD4-E35C-C3A4E80E8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54235" y="15850111"/>
            <a:ext cx="5457427" cy="3029623"/>
          </a:xfrm>
          <a:prstGeom prst="rect">
            <a:avLst/>
          </a:prstGeom>
        </p:spPr>
      </p:pic>
      <p:graphicFrame>
        <p:nvGraphicFramePr>
          <p:cNvPr id="142" name="Table 141">
            <a:extLst>
              <a:ext uri="{FF2B5EF4-FFF2-40B4-BE49-F238E27FC236}">
                <a16:creationId xmlns:a16="http://schemas.microsoft.com/office/drawing/2014/main" id="{02D75252-6265-D047-2439-229C1793F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879490"/>
              </p:ext>
            </p:extLst>
          </p:nvPr>
        </p:nvGraphicFramePr>
        <p:xfrm>
          <a:off x="12133209" y="15391711"/>
          <a:ext cx="380545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549">
                  <a:extLst>
                    <a:ext uri="{9D8B030D-6E8A-4147-A177-3AD203B41FA5}">
                      <a16:colId xmlns:a16="http://schemas.microsoft.com/office/drawing/2014/main" val="393535037"/>
                    </a:ext>
                  </a:extLst>
                </a:gridCol>
                <a:gridCol w="1144270">
                  <a:extLst>
                    <a:ext uri="{9D8B030D-6E8A-4147-A177-3AD203B41FA5}">
                      <a16:colId xmlns:a16="http://schemas.microsoft.com/office/drawing/2014/main" val="35085979"/>
                    </a:ext>
                  </a:extLst>
                </a:gridCol>
                <a:gridCol w="1447640">
                  <a:extLst>
                    <a:ext uri="{9D8B030D-6E8A-4147-A177-3AD203B41FA5}">
                      <a16:colId xmlns:a16="http://schemas.microsoft.com/office/drawing/2014/main" val="1611794094"/>
                    </a:ext>
                  </a:extLst>
                </a:gridCol>
              </a:tblGrid>
              <a:tr h="52994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Consistency</a:t>
                      </a:r>
                    </a:p>
                  </a:txBody>
                  <a:tcPr marL="45720" marR="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98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Basic </a:t>
                      </a:r>
                      <a:br>
                        <a:rPr lang="en-US" sz="1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GAC</a:t>
                      </a:r>
                    </a:p>
                  </a:txBody>
                  <a:tcPr marL="45720" marR="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9F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HLC, reactively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POAC</a:t>
                      </a:r>
                    </a:p>
                  </a:txBody>
                  <a:tcPr marL="45720" marR="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6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350067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r>
                        <a:rPr lang="en-US" sz="1800" dirty="0"/>
                        <a:t>CPU time</a:t>
                      </a:r>
                    </a:p>
                  </a:txBody>
                  <a:tcPr marL="45720" marR="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1,448.5 sec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201.08 sec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260925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r>
                        <a:rPr lang="en-US" sz="1800" dirty="0"/>
                        <a:t>#BT</a:t>
                      </a:r>
                    </a:p>
                  </a:txBody>
                  <a:tcPr marL="45720" marR="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2,561,842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529,.388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701249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r>
                        <a:rPr lang="en-US" sz="1800" dirty="0"/>
                        <a:t>#NV</a:t>
                      </a:r>
                    </a:p>
                  </a:txBody>
                  <a:tcPr marL="45720" marR="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2,973,550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617,348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856353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r>
                        <a:rPr lang="en-US" sz="1800" dirty="0"/>
                        <a:t>max #BT</a:t>
                      </a:r>
                    </a:p>
                  </a:txBody>
                  <a:tcPr marL="45720" marR="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18,632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5,185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247224"/>
                  </a:ext>
                </a:extLst>
              </a:tr>
            </a:tbl>
          </a:graphicData>
        </a:graphic>
      </p:graphicFrame>
      <p:sp>
        <p:nvSpPr>
          <p:cNvPr id="143" name="TextBox 142">
            <a:extLst>
              <a:ext uri="{FF2B5EF4-FFF2-40B4-BE49-F238E27FC236}">
                <a16:creationId xmlns:a16="http://schemas.microsoft.com/office/drawing/2014/main" id="{46EF0023-3E93-6575-0DE8-8427FA381722}"/>
              </a:ext>
            </a:extLst>
          </p:cNvPr>
          <p:cNvSpPr txBox="1"/>
          <p:nvPr/>
        </p:nvSpPr>
        <p:spPr>
          <a:xfrm>
            <a:off x="11433646" y="12713578"/>
            <a:ext cx="5204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Solving aim-200-1-6-4</a:t>
            </a:r>
          </a:p>
          <a:p>
            <a:pPr marL="238125" indent="-2381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GAC, the basic consistency algorithm, takes more than 24 min</a:t>
            </a:r>
          </a:p>
          <a:p>
            <a:pPr marL="238125" indent="-2381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POAC, a high-level consistency applied reactively because it is expensive, takes less than 4 min</a:t>
            </a:r>
          </a:p>
        </p:txBody>
      </p:sp>
    </p:spTree>
    <p:extLst>
      <p:ext uri="{BB962C8B-B14F-4D97-AF65-F5344CB8AC3E}">
        <p14:creationId xmlns:p14="http://schemas.microsoft.com/office/powerpoint/2010/main" val="367527916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837</TotalTime>
  <Words>547</Words>
  <Application>Microsoft Office PowerPoint</Application>
  <PresentationFormat>Custom</PresentationFormat>
  <Paragraphs>96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Slattery</dc:creator>
  <cp:lastModifiedBy>Berthe Choueiry</cp:lastModifiedBy>
  <cp:revision>424</cp:revision>
  <dcterms:created xsi:type="dcterms:W3CDTF">2017-05-17T16:18:50Z</dcterms:created>
  <dcterms:modified xsi:type="dcterms:W3CDTF">2026-04-04T07:06:06Z</dcterms:modified>
</cp:coreProperties>
</file>