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7" r:id="rId5"/>
  </p:sldIdLst>
  <p:sldSz cx="32918400" cy="21945600"/>
  <p:notesSz cx="6858000" cy="9144000"/>
  <p:defaultTextStyle>
    <a:defPPr>
      <a:defRPr lang="en-US"/>
    </a:defPPr>
    <a:lvl1pPr marL="0" algn="l" defTabSz="2633314" rtl="0" eaLnBrk="1" latinLnBrk="0" hangingPunct="1">
      <a:defRPr sz="5184" kern="1200">
        <a:solidFill>
          <a:schemeClr val="tx1"/>
        </a:solidFill>
        <a:latin typeface="+mn-lt"/>
        <a:ea typeface="+mn-ea"/>
        <a:cs typeface="+mn-cs"/>
      </a:defRPr>
    </a:lvl1pPr>
    <a:lvl2pPr marL="1316657" algn="l" defTabSz="2633314" rtl="0" eaLnBrk="1" latinLnBrk="0" hangingPunct="1">
      <a:defRPr sz="5184" kern="1200">
        <a:solidFill>
          <a:schemeClr val="tx1"/>
        </a:solidFill>
        <a:latin typeface="+mn-lt"/>
        <a:ea typeface="+mn-ea"/>
        <a:cs typeface="+mn-cs"/>
      </a:defRPr>
    </a:lvl2pPr>
    <a:lvl3pPr marL="2633314" algn="l" defTabSz="2633314" rtl="0" eaLnBrk="1" latinLnBrk="0" hangingPunct="1">
      <a:defRPr sz="5184" kern="1200">
        <a:solidFill>
          <a:schemeClr val="tx1"/>
        </a:solidFill>
        <a:latin typeface="+mn-lt"/>
        <a:ea typeface="+mn-ea"/>
        <a:cs typeface="+mn-cs"/>
      </a:defRPr>
    </a:lvl3pPr>
    <a:lvl4pPr marL="3949971" algn="l" defTabSz="2633314" rtl="0" eaLnBrk="1" latinLnBrk="0" hangingPunct="1">
      <a:defRPr sz="5184" kern="1200">
        <a:solidFill>
          <a:schemeClr val="tx1"/>
        </a:solidFill>
        <a:latin typeface="+mn-lt"/>
        <a:ea typeface="+mn-ea"/>
        <a:cs typeface="+mn-cs"/>
      </a:defRPr>
    </a:lvl4pPr>
    <a:lvl5pPr marL="5266628" algn="l" defTabSz="2633314" rtl="0" eaLnBrk="1" latinLnBrk="0" hangingPunct="1">
      <a:defRPr sz="5184" kern="1200">
        <a:solidFill>
          <a:schemeClr val="tx1"/>
        </a:solidFill>
        <a:latin typeface="+mn-lt"/>
        <a:ea typeface="+mn-ea"/>
        <a:cs typeface="+mn-cs"/>
      </a:defRPr>
    </a:lvl5pPr>
    <a:lvl6pPr marL="6583285" algn="l" defTabSz="2633314" rtl="0" eaLnBrk="1" latinLnBrk="0" hangingPunct="1">
      <a:defRPr sz="5184" kern="1200">
        <a:solidFill>
          <a:schemeClr val="tx1"/>
        </a:solidFill>
        <a:latin typeface="+mn-lt"/>
        <a:ea typeface="+mn-ea"/>
        <a:cs typeface="+mn-cs"/>
      </a:defRPr>
    </a:lvl6pPr>
    <a:lvl7pPr marL="7899942" algn="l" defTabSz="2633314" rtl="0" eaLnBrk="1" latinLnBrk="0" hangingPunct="1">
      <a:defRPr sz="5184" kern="1200">
        <a:solidFill>
          <a:schemeClr val="tx1"/>
        </a:solidFill>
        <a:latin typeface="+mn-lt"/>
        <a:ea typeface="+mn-ea"/>
        <a:cs typeface="+mn-cs"/>
      </a:defRPr>
    </a:lvl7pPr>
    <a:lvl8pPr marL="9216599" algn="l" defTabSz="2633314" rtl="0" eaLnBrk="1" latinLnBrk="0" hangingPunct="1">
      <a:defRPr sz="5184" kern="1200">
        <a:solidFill>
          <a:schemeClr val="tx1"/>
        </a:solidFill>
        <a:latin typeface="+mn-lt"/>
        <a:ea typeface="+mn-ea"/>
        <a:cs typeface="+mn-cs"/>
      </a:defRPr>
    </a:lvl8pPr>
    <a:lvl9pPr marL="10533256" algn="l" defTabSz="2633314"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17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032"/>
    <a:srgbClr val="FFA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BFAD0-5FB1-F948-9DAA-2E65F3729947}" v="25" dt="2026-03-31T18:46:35.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50" autoAdjust="0"/>
    <p:restoredTop sz="96190"/>
  </p:normalViewPr>
  <p:slideViewPr>
    <p:cSldViewPr snapToGrid="0" snapToObjects="1" showGuides="1">
      <p:cViewPr varScale="1">
        <p:scale>
          <a:sx n="37" d="100"/>
          <a:sy n="37" d="100"/>
        </p:scale>
        <p:origin x="2152" y="232"/>
      </p:cViewPr>
      <p:guideLst>
        <p:guide orient="horz" pos="2232"/>
        <p:guide pos="17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Tree>
    <p:extLst>
      <p:ext uri="{BB962C8B-B14F-4D97-AF65-F5344CB8AC3E}">
        <p14:creationId xmlns:p14="http://schemas.microsoft.com/office/powerpoint/2010/main" val="64473550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F61B-E3C4-76B1-44E3-CFE471F0F02E}"/>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AA99488-40EB-6D9A-DA31-3D12C3AC4920}"/>
              </a:ext>
            </a:extLst>
          </p:cNvPr>
          <p:cNvGraphicFramePr>
            <a:graphicFrameLocks noGrp="1"/>
          </p:cNvGraphicFramePr>
          <p:nvPr>
            <p:extLst>
              <p:ext uri="{D42A27DB-BD31-4B8C-83A1-F6EECF244321}">
                <p14:modId xmlns:p14="http://schemas.microsoft.com/office/powerpoint/2010/main" val="3375673175"/>
              </p:ext>
            </p:extLst>
          </p:nvPr>
        </p:nvGraphicFramePr>
        <p:xfrm>
          <a:off x="17192846" y="4735946"/>
          <a:ext cx="15170426" cy="14841801"/>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15170426">
                  <a:extLst>
                    <a:ext uri="{9D8B030D-6E8A-4147-A177-3AD203B41FA5}">
                      <a16:colId xmlns:a16="http://schemas.microsoft.com/office/drawing/2014/main" val="20000"/>
                    </a:ext>
                  </a:extLst>
                </a:gridCol>
              </a:tblGrid>
              <a:tr h="1288667">
                <a:tc>
                  <a:txBody>
                    <a:bodyPr/>
                    <a:lstStyle/>
                    <a:p>
                      <a:pPr marL="0" marR="0" lvl="0" indent="0" algn="ctr">
                        <a:lnSpc>
                          <a:spcPct val="100000"/>
                        </a:lnSpc>
                        <a:spcBef>
                          <a:spcPts val="0"/>
                        </a:spcBef>
                        <a:spcAft>
                          <a:spcPts val="600"/>
                        </a:spcAft>
                        <a:buNone/>
                      </a:pPr>
                      <a:r>
                        <a:rPr lang="en-US" sz="4000" b="1" spc="300" dirty="0">
                          <a:solidFill>
                            <a:schemeClr val="bg1"/>
                          </a:solidFill>
                          <a:latin typeface="Verdana"/>
                          <a:ea typeface="Verdana"/>
                          <a:cs typeface="Arial"/>
                        </a:rPr>
                        <a:t>Benchmark DB: Advanced Query</a:t>
                      </a:r>
                      <a:endParaRPr lang="en-US" sz="4000" b="1" spc="300" dirty="0">
                        <a:solidFill>
                          <a:schemeClr val="bg1"/>
                        </a:solidFill>
                        <a:latin typeface="Verdana" panose="020B0604030504040204" pitchFamily="34" charset="0"/>
                        <a:ea typeface="Verdana" panose="020B0604030504040204" pitchFamily="34" charset="0"/>
                        <a:cs typeface="Arial" charset="0"/>
                      </a:endParaRPr>
                    </a:p>
                  </a:txBody>
                  <a:tcPr marL="0" marR="0" marT="151349" marB="1513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B2133"/>
                    </a:solidFill>
                  </a:tcPr>
                </a:tc>
                <a:extLst>
                  <a:ext uri="{0D108BD9-81ED-4DB2-BD59-A6C34878D82A}">
                    <a16:rowId xmlns:a16="http://schemas.microsoft.com/office/drawing/2014/main" val="10000"/>
                  </a:ext>
                </a:extLst>
              </a:tr>
              <a:tr h="10149252">
                <a:tc>
                  <a:txBody>
                    <a:bodyPr/>
                    <a:lstStyle/>
                    <a:p>
                      <a:pPr marL="0" indent="0">
                        <a:spcAft>
                          <a:spcPts val="600"/>
                        </a:spcAft>
                        <a:buFont typeface="Arial" panose="020B0604020202020204" pitchFamily="34" charset="0"/>
                        <a:buNone/>
                      </a:pPr>
                      <a:r>
                        <a:rPr lang="en-US" sz="2800" b="0" dirty="0">
                          <a:latin typeface="Verdana" panose="020B0604030504040204" pitchFamily="34" charset="0"/>
                          <a:ea typeface="Verdana" panose="020B0604030504040204" pitchFamily="34" charset="0"/>
                          <a:cs typeface="Times New Roman" charset="0"/>
                        </a:rPr>
                        <a:t>The CP benchmark Database stores a large number of constraint networks used for empirical studies in the Constraint Systems Laboratory.  The DB maintains information about the characteristics and attributes of the benchmark instances that are used in evaluating new algorithms developed in the Laboratory.  As such, it is a critical resource for our research. </a:t>
                      </a:r>
                      <a:endParaRPr lang="en-US" sz="2400" b="0" dirty="0">
                        <a:latin typeface="Verdana" panose="020B0604030504040204" pitchFamily="34" charset="0"/>
                        <a:ea typeface="Verdana" panose="020B0604030504040204" pitchFamily="34" charset="0"/>
                        <a:cs typeface="Times New Roman" charset="0"/>
                      </a:endParaRPr>
                    </a:p>
                    <a:p>
                      <a:pPr marL="342900" indent="-342900">
                        <a:spcAft>
                          <a:spcPts val="600"/>
                        </a:spcAft>
                        <a:buFont typeface="Arial" panose="020B0604020202020204" pitchFamily="34" charset="0"/>
                        <a:buChar char="•"/>
                      </a:pPr>
                      <a:endParaRPr lang="en-US" sz="2400" b="0" dirty="0">
                        <a:latin typeface="Verdana" panose="020B0604030504040204" pitchFamily="34" charset="0"/>
                        <a:ea typeface="Verdana" panose="020B0604030504040204" pitchFamily="34" charset="0"/>
                        <a:cs typeface="Times New Roman" charset="0"/>
                      </a:endParaRPr>
                    </a:p>
                    <a:p>
                      <a:pPr marL="342900" indent="-342900">
                        <a:spcAft>
                          <a:spcPts val="600"/>
                        </a:spcAft>
                        <a:buFont typeface="Arial" panose="020B0604020202020204" pitchFamily="34" charset="0"/>
                        <a:buChar char="•"/>
                      </a:pPr>
                      <a:endParaRPr lang="en-US" sz="2400" b="0" dirty="0">
                        <a:latin typeface="Verdana" panose="020B0604030504040204" pitchFamily="34" charset="0"/>
                        <a:ea typeface="Verdana" panose="020B0604030504040204" pitchFamily="34" charset="0"/>
                        <a:cs typeface="Times New Roman" charset="0"/>
                      </a:endParaRPr>
                    </a:p>
                  </a:txBody>
                  <a:tcPr marL="302698" marR="302698" marT="227023" marB="3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403882">
                <a:tc>
                  <a:txBody>
                    <a:bodyPr/>
                    <a:lstStyle/>
                    <a:p>
                      <a:pPr marL="0" indent="0">
                        <a:spcAft>
                          <a:spcPts val="600"/>
                        </a:spcAft>
                        <a:buFont typeface="Arial" panose="020B0604020202020204" pitchFamily="34" charset="0"/>
                        <a:buNone/>
                      </a:pPr>
                      <a:endParaRPr lang="en-US" sz="2400" b="0" dirty="0">
                        <a:latin typeface="Verdana" panose="020B0604030504040204" pitchFamily="34" charset="0"/>
                        <a:ea typeface="Verdana" panose="020B0604030504040204" pitchFamily="34" charset="0"/>
                        <a:cs typeface="Times New Roman" charset="0"/>
                      </a:endParaRPr>
                    </a:p>
                  </a:txBody>
                  <a:tcPr marL="302698" marR="302698" marT="227023" marB="3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999127"/>
                  </a:ext>
                </a:extLst>
              </a:tr>
            </a:tbl>
          </a:graphicData>
        </a:graphic>
      </p:graphicFrame>
      <p:graphicFrame>
        <p:nvGraphicFramePr>
          <p:cNvPr id="4" name="Table 3">
            <a:extLst>
              <a:ext uri="{FF2B5EF4-FFF2-40B4-BE49-F238E27FC236}">
                <a16:creationId xmlns:a16="http://schemas.microsoft.com/office/drawing/2014/main" id="{7DBDE74F-FFBF-1D68-FBE4-6A0EBA2F2CBD}"/>
              </a:ext>
            </a:extLst>
          </p:cNvPr>
          <p:cNvGraphicFramePr>
            <a:graphicFrameLocks noGrp="1"/>
          </p:cNvGraphicFramePr>
          <p:nvPr>
            <p:extLst>
              <p:ext uri="{D42A27DB-BD31-4B8C-83A1-F6EECF244321}">
                <p14:modId xmlns:p14="http://schemas.microsoft.com/office/powerpoint/2010/main" val="1751214751"/>
              </p:ext>
            </p:extLst>
          </p:nvPr>
        </p:nvGraphicFramePr>
        <p:xfrm>
          <a:off x="758857" y="4798443"/>
          <a:ext cx="15695943" cy="14839785"/>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15695943">
                  <a:extLst>
                    <a:ext uri="{9D8B030D-6E8A-4147-A177-3AD203B41FA5}">
                      <a16:colId xmlns:a16="http://schemas.microsoft.com/office/drawing/2014/main" val="20000"/>
                    </a:ext>
                  </a:extLst>
                </a:gridCol>
              </a:tblGrid>
              <a:tr h="1243754">
                <a:tc>
                  <a:txBody>
                    <a:bodyPr/>
                    <a:lstStyle/>
                    <a:p>
                      <a:pPr marL="0" marR="0" indent="0" algn="ctr" rtl="0" eaLnBrk="1" fontAlgn="auto" latinLnBrk="0" hangingPunct="1">
                        <a:lnSpc>
                          <a:spcPct val="100000"/>
                        </a:lnSpc>
                        <a:spcBef>
                          <a:spcPts val="0"/>
                        </a:spcBef>
                        <a:spcAft>
                          <a:spcPts val="600"/>
                        </a:spcAft>
                        <a:buClrTx/>
                        <a:buSzTx/>
                        <a:buFontTx/>
                        <a:buNone/>
                      </a:pPr>
                      <a:r>
                        <a:rPr lang="en-US" sz="4000" b="1" spc="300" dirty="0">
                          <a:solidFill>
                            <a:schemeClr val="bg1"/>
                          </a:solidFill>
                          <a:latin typeface="Verdana"/>
                          <a:ea typeface="Verdana"/>
                          <a:cs typeface="Arial"/>
                        </a:rPr>
                        <a:t>Game of SET</a:t>
                      </a:r>
                    </a:p>
                  </a:txBody>
                  <a:tcPr marL="0" marR="0" marT="151349" marB="1513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2133"/>
                    </a:solidFill>
                  </a:tcPr>
                </a:tc>
                <a:extLst>
                  <a:ext uri="{0D108BD9-81ED-4DB2-BD59-A6C34878D82A}">
                    <a16:rowId xmlns:a16="http://schemas.microsoft.com/office/drawing/2014/main" val="10000"/>
                  </a:ext>
                </a:extLst>
              </a:tr>
              <a:tr h="13596031">
                <a:tc>
                  <a:txBody>
                    <a:bodyPr/>
                    <a:lstStyle/>
                    <a:p>
                      <a:pPr>
                        <a:spcAft>
                          <a:spcPts val="600"/>
                        </a:spcAft>
                      </a:pPr>
                      <a:endParaRPr lang="en-US" sz="2400" dirty="0">
                        <a:latin typeface="Verdana"/>
                        <a:ea typeface="Verdana"/>
                        <a:cs typeface="Times New Roman"/>
                      </a:endParaRPr>
                    </a:p>
                    <a:p>
                      <a:pPr>
                        <a:spcAft>
                          <a:spcPts val="600"/>
                        </a:spcAft>
                      </a:pPr>
                      <a:endParaRPr lang="en-US" sz="2400" i="0" dirty="0">
                        <a:latin typeface="Verdana" panose="020B0604030504040204" pitchFamily="34" charset="0"/>
                        <a:ea typeface="Verdana" panose="020B0604030504040204" pitchFamily="34" charset="0"/>
                        <a:cs typeface="Times New Roman" charset="0"/>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8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p>
                      <a:pPr lvl="0">
                        <a:spcAft>
                          <a:spcPts val="600"/>
                        </a:spcAft>
                        <a:buNone/>
                      </a:pPr>
                      <a:endParaRPr lang="en-US" sz="2400" b="0" i="0" dirty="0">
                        <a:latin typeface="Verdana"/>
                        <a:ea typeface="Verdana"/>
                        <a:cs typeface="Times New Roman"/>
                      </a:endParaRPr>
                    </a:p>
                  </a:txBody>
                  <a:tcPr marL="302698" marR="302698" marT="227023" marB="3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3FA44F6A-8964-8758-AB51-C26651788D1B}"/>
              </a:ext>
            </a:extLst>
          </p:cNvPr>
          <p:cNvSpPr txBox="1"/>
          <p:nvPr/>
        </p:nvSpPr>
        <p:spPr>
          <a:xfrm>
            <a:off x="5810720" y="566133"/>
            <a:ext cx="26591865" cy="904863"/>
          </a:xfrm>
          <a:prstGeom prst="rect">
            <a:avLst/>
          </a:prstGeom>
          <a:noFill/>
        </p:spPr>
        <p:txBody>
          <a:bodyPr wrap="square" lIns="91440" tIns="45720" rIns="91440" bIns="45720" rtlCol="0" anchor="t">
            <a:spAutoFit/>
          </a:bodyPr>
          <a:lstStyle/>
          <a:p>
            <a:pPr algn="ctr">
              <a:lnSpc>
                <a:spcPct val="80000"/>
              </a:lnSpc>
            </a:pPr>
            <a:r>
              <a:rPr lang="en-US" sz="6600" dirty="0">
                <a:solidFill>
                  <a:srgbClr val="DA1F31"/>
                </a:solidFill>
                <a:latin typeface="Verdana"/>
                <a:ea typeface="Verdana"/>
                <a:cs typeface="Arial"/>
              </a:rPr>
              <a:t>Interactive Graphical Interfaces for Constraint Programming</a:t>
            </a:r>
          </a:p>
        </p:txBody>
      </p:sp>
      <p:sp>
        <p:nvSpPr>
          <p:cNvPr id="10" name="TextBox 9">
            <a:extLst>
              <a:ext uri="{FF2B5EF4-FFF2-40B4-BE49-F238E27FC236}">
                <a16:creationId xmlns:a16="http://schemas.microsoft.com/office/drawing/2014/main" id="{F5A516FA-DB9F-D77D-4ADE-B7B67D169D23}"/>
              </a:ext>
            </a:extLst>
          </p:cNvPr>
          <p:cNvSpPr txBox="1"/>
          <p:nvPr/>
        </p:nvSpPr>
        <p:spPr>
          <a:xfrm>
            <a:off x="5497026" y="1812177"/>
            <a:ext cx="26591865" cy="1224951"/>
          </a:xfrm>
          <a:prstGeom prst="rect">
            <a:avLst/>
          </a:prstGeom>
          <a:noFill/>
        </p:spPr>
        <p:txBody>
          <a:bodyPr wrap="square" rtlCol="0">
            <a:spAutoFit/>
          </a:bodyPr>
          <a:lstStyle/>
          <a:p>
            <a:pPr algn="ctr">
              <a:lnSpc>
                <a:spcPct val="80000"/>
              </a:lnSpc>
            </a:pPr>
            <a:r>
              <a:rPr lang="en-US" sz="4800" dirty="0">
                <a:solidFill>
                  <a:srgbClr val="DA1F31"/>
                </a:solidFill>
                <a:latin typeface="Verdana" panose="020B0604030504040204" pitchFamily="34" charset="0"/>
                <a:ea typeface="Verdana" panose="020B0604030504040204" pitchFamily="34" charset="0"/>
                <a:cs typeface="Times New Roman" charset="0"/>
              </a:rPr>
              <a:t> Sofia Sharif and Berthe Y. Choueiry</a:t>
            </a:r>
          </a:p>
          <a:p>
            <a:pPr algn="ctr">
              <a:lnSpc>
                <a:spcPct val="80000"/>
              </a:lnSpc>
            </a:pPr>
            <a:r>
              <a:rPr lang="en-US" sz="4400" dirty="0">
                <a:solidFill>
                  <a:srgbClr val="DA1F31"/>
                </a:solidFill>
                <a:latin typeface="Verdana" panose="020B0604030504040204" pitchFamily="34" charset="0"/>
                <a:ea typeface="Verdana" panose="020B0604030504040204" pitchFamily="34" charset="0"/>
                <a:cs typeface="Times New Roman" charset="0"/>
              </a:rPr>
              <a:t>Constraint Systems Laboratory • School of Computing</a:t>
            </a:r>
          </a:p>
        </p:txBody>
      </p:sp>
      <p:pic>
        <p:nvPicPr>
          <p:cNvPr id="15" name="Picture 14" descr="A picture containing background pattern&#10;&#10;Description automatically generated">
            <a:extLst>
              <a:ext uri="{FF2B5EF4-FFF2-40B4-BE49-F238E27FC236}">
                <a16:creationId xmlns:a16="http://schemas.microsoft.com/office/drawing/2014/main" id="{93533F3F-BF22-4884-C585-F5C12A257361}"/>
              </a:ext>
            </a:extLst>
          </p:cNvPr>
          <p:cNvPicPr>
            <a:picLocks noChangeAspect="1"/>
          </p:cNvPicPr>
          <p:nvPr/>
        </p:nvPicPr>
        <p:blipFill>
          <a:blip r:embed="rId2"/>
          <a:stretch>
            <a:fillRect/>
          </a:stretch>
        </p:blipFill>
        <p:spPr>
          <a:xfrm>
            <a:off x="184338" y="20493062"/>
            <a:ext cx="3371121" cy="1310523"/>
          </a:xfrm>
          <a:prstGeom prst="rect">
            <a:avLst/>
          </a:prstGeom>
        </p:spPr>
      </p:pic>
      <p:sp>
        <p:nvSpPr>
          <p:cNvPr id="157" name="TextBox 156">
            <a:extLst>
              <a:ext uri="{FF2B5EF4-FFF2-40B4-BE49-F238E27FC236}">
                <a16:creationId xmlns:a16="http://schemas.microsoft.com/office/drawing/2014/main" id="{F5385C19-E68A-0288-F126-ABE961167BB9}"/>
              </a:ext>
            </a:extLst>
          </p:cNvPr>
          <p:cNvSpPr txBox="1"/>
          <p:nvPr/>
        </p:nvSpPr>
        <p:spPr>
          <a:xfrm>
            <a:off x="17501869" y="19638228"/>
            <a:ext cx="14587021" cy="400110"/>
          </a:xfrm>
          <a:prstGeom prst="rect">
            <a:avLst/>
          </a:prstGeom>
          <a:noFill/>
        </p:spPr>
        <p:txBody>
          <a:bodyPr wrap="square" rtlCol="0">
            <a:spAutoFit/>
          </a:bodyPr>
          <a:lstStyle/>
          <a:p>
            <a:pPr>
              <a:tabLst>
                <a:tab pos="14055725" algn="r"/>
              </a:tabLst>
            </a:pPr>
            <a:r>
              <a:rPr lang="en-US" sz="2000" dirty="0">
                <a:latin typeface="Verdana" panose="020B0604030504040204" pitchFamily="34" charset="0"/>
                <a:ea typeface="Verdana" panose="020B0604030504040204" pitchFamily="34" charset="0"/>
                <a:cs typeface="Verdana" panose="020B0604030504040204" pitchFamily="34" charset="0"/>
              </a:rPr>
              <a:t>Acknowledgment: Supported by UCARE	April 7, 2026</a:t>
            </a:r>
          </a:p>
        </p:txBody>
      </p:sp>
      <p:sp>
        <p:nvSpPr>
          <p:cNvPr id="2" name="TextBox 1">
            <a:extLst>
              <a:ext uri="{FF2B5EF4-FFF2-40B4-BE49-F238E27FC236}">
                <a16:creationId xmlns:a16="http://schemas.microsoft.com/office/drawing/2014/main" id="{89667099-F62E-1E3F-6988-20B7A720BDE5}"/>
              </a:ext>
            </a:extLst>
          </p:cNvPr>
          <p:cNvSpPr txBox="1"/>
          <p:nvPr/>
        </p:nvSpPr>
        <p:spPr>
          <a:xfrm>
            <a:off x="830430" y="6263523"/>
            <a:ext cx="5560822" cy="830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dirty="0">
                <a:latin typeface="Verdana"/>
                <a:ea typeface="Verdana"/>
                <a:cs typeface="Calibri"/>
              </a:rPr>
              <a:t>A popular card game of visual perception designed in 1974 by geneticist Marsha Falco. </a:t>
            </a:r>
          </a:p>
          <a:p>
            <a:pPr>
              <a:spcAft>
                <a:spcPts val="600"/>
              </a:spcAft>
            </a:pPr>
            <a:endParaRPr lang="en-US" sz="2800" dirty="0">
              <a:latin typeface="Verdana"/>
              <a:ea typeface="Verdana"/>
              <a:cs typeface="Calibri"/>
            </a:endParaRPr>
          </a:p>
          <a:p>
            <a:pPr>
              <a:spcAft>
                <a:spcPts val="600"/>
              </a:spcAft>
            </a:pPr>
            <a:r>
              <a:rPr lang="en-US" sz="2800" b="1" dirty="0">
                <a:latin typeface="Verdana"/>
                <a:ea typeface="Verdana"/>
                <a:cs typeface="Calibri"/>
              </a:rPr>
              <a:t>Task</a:t>
            </a:r>
            <a:r>
              <a:rPr lang="en-US" sz="2800" dirty="0">
                <a:latin typeface="Verdana"/>
                <a:ea typeface="Verdana"/>
                <a:cs typeface="Calibri"/>
              </a:rPr>
              <a:t>:</a:t>
            </a:r>
            <a:r>
              <a:rPr lang="en-US" sz="2800" b="1" dirty="0">
                <a:latin typeface="Verdana"/>
                <a:ea typeface="Verdana"/>
                <a:cs typeface="Calibri"/>
              </a:rPr>
              <a:t> </a:t>
            </a:r>
            <a:r>
              <a:rPr lang="en-US" sz="2800" dirty="0">
                <a:latin typeface="Verdana"/>
                <a:ea typeface="Verdana"/>
                <a:cs typeface="Calibri"/>
              </a:rPr>
              <a:t>Identify </a:t>
            </a:r>
            <a:r>
              <a:rPr lang="en-US" sz="2800" dirty="0">
                <a:solidFill>
                  <a:srgbClr val="C00000"/>
                </a:solidFill>
                <a:latin typeface="Verdana"/>
                <a:ea typeface="Verdana"/>
                <a:cs typeface="Calibri"/>
              </a:rPr>
              <a:t>three cards </a:t>
            </a:r>
            <a:r>
              <a:rPr lang="en-US" sz="2800" dirty="0">
                <a:latin typeface="Verdana"/>
                <a:ea typeface="Verdana"/>
                <a:cs typeface="Calibri"/>
              </a:rPr>
              <a:t>in a set of 12 (out of 81) where each </a:t>
            </a:r>
            <a:r>
              <a:rPr lang="en-US" sz="2800" dirty="0">
                <a:solidFill>
                  <a:srgbClr val="C00000"/>
                </a:solidFill>
                <a:latin typeface="Verdana"/>
                <a:ea typeface="Verdana"/>
                <a:cs typeface="Calibri"/>
              </a:rPr>
              <a:t>feature</a:t>
            </a:r>
            <a:r>
              <a:rPr lang="en-US" sz="2800" dirty="0">
                <a:latin typeface="Verdana"/>
                <a:ea typeface="Verdana"/>
                <a:cs typeface="Calibri"/>
              </a:rPr>
              <a:t> (color, shape, number and shading) is identical or all different.</a:t>
            </a:r>
            <a:endParaRPr lang="en-US" sz="2800" dirty="0">
              <a:ea typeface="Calibri"/>
              <a:cs typeface="Calibri"/>
            </a:endParaRPr>
          </a:p>
          <a:p>
            <a:pPr>
              <a:spcAft>
                <a:spcPts val="600"/>
              </a:spcAft>
            </a:pPr>
            <a:endParaRPr lang="en-US" sz="2800" dirty="0">
              <a:latin typeface="Verdana"/>
              <a:ea typeface="Verdana"/>
              <a:cs typeface="Calibri"/>
            </a:endParaRPr>
          </a:p>
          <a:p>
            <a:pPr>
              <a:spcAft>
                <a:spcPts val="600"/>
              </a:spcAft>
            </a:pPr>
            <a:r>
              <a:rPr lang="en-US" sz="2800" b="1" dirty="0">
                <a:latin typeface="Verdana"/>
                <a:ea typeface="Verdana"/>
                <a:cs typeface="Calibri"/>
              </a:rPr>
              <a:t>Goal</a:t>
            </a:r>
            <a:r>
              <a:rPr lang="en-US" sz="2800" dirty="0">
                <a:latin typeface="Verdana"/>
                <a:ea typeface="Verdana"/>
                <a:cs typeface="Calibri"/>
              </a:rPr>
              <a:t>: Explore visualizations to teach children to play and reason about the game</a:t>
            </a:r>
          </a:p>
          <a:p>
            <a:pPr>
              <a:spcAft>
                <a:spcPts val="600"/>
              </a:spcAft>
            </a:pPr>
            <a:endParaRPr lang="en-US" sz="2800" dirty="0">
              <a:latin typeface="Verdana"/>
              <a:ea typeface="Verdana"/>
              <a:cs typeface="Calibri"/>
            </a:endParaRPr>
          </a:p>
          <a:p>
            <a:pPr>
              <a:spcAft>
                <a:spcPts val="600"/>
              </a:spcAft>
            </a:pPr>
            <a:r>
              <a:rPr lang="en-US" sz="2800" b="1" dirty="0">
                <a:latin typeface="Verdana"/>
                <a:ea typeface="Verdana"/>
                <a:cs typeface="Calibri"/>
              </a:rPr>
              <a:t>Contributions</a:t>
            </a:r>
            <a:r>
              <a:rPr lang="en-US" sz="2800" dirty="0">
                <a:latin typeface="Verdana"/>
                <a:ea typeface="Verdana"/>
                <a:cs typeface="Calibri"/>
              </a:rPr>
              <a:t>:</a:t>
            </a:r>
            <a:r>
              <a:rPr lang="en-US" sz="2800" b="1" dirty="0">
                <a:latin typeface="Verdana"/>
                <a:ea typeface="Verdana"/>
                <a:cs typeface="Calibri"/>
              </a:rPr>
              <a:t> </a:t>
            </a:r>
            <a:r>
              <a:rPr lang="en-US" sz="2800" dirty="0">
                <a:latin typeface="Verdana"/>
                <a:ea typeface="Verdana"/>
                <a:cs typeface="Calibri"/>
              </a:rPr>
              <a:t>Built an interactive online interface to play the Game of SET and to find all solutions in a deck.</a:t>
            </a:r>
            <a:endParaRPr lang="en-US" sz="2800" dirty="0">
              <a:latin typeface="Calibri"/>
              <a:ea typeface="Calibri"/>
              <a:cs typeface="Calibri"/>
            </a:endParaRPr>
          </a:p>
        </p:txBody>
      </p:sp>
      <p:graphicFrame>
        <p:nvGraphicFramePr>
          <p:cNvPr id="5" name="Table 4">
            <a:extLst>
              <a:ext uri="{FF2B5EF4-FFF2-40B4-BE49-F238E27FC236}">
                <a16:creationId xmlns:a16="http://schemas.microsoft.com/office/drawing/2014/main" id="{24CFEFA1-D1D8-795A-4CD2-8F8C63995D6E}"/>
              </a:ext>
            </a:extLst>
          </p:cNvPr>
          <p:cNvGraphicFramePr>
            <a:graphicFrameLocks noGrp="1"/>
          </p:cNvGraphicFramePr>
          <p:nvPr>
            <p:extLst>
              <p:ext uri="{D42A27DB-BD31-4B8C-83A1-F6EECF244321}">
                <p14:modId xmlns:p14="http://schemas.microsoft.com/office/powerpoint/2010/main" val="3621512777"/>
              </p:ext>
            </p:extLst>
          </p:nvPr>
        </p:nvGraphicFramePr>
        <p:xfrm>
          <a:off x="10754876" y="13684489"/>
          <a:ext cx="5494777" cy="2863918"/>
        </p:xfrm>
        <a:graphic>
          <a:graphicData uri="http://schemas.openxmlformats.org/drawingml/2006/table">
            <a:tbl>
              <a:tblPr bandRow="1">
                <a:tableStyleId>{5C22544A-7EE6-4342-B048-85BDC9FD1C3A}</a:tableStyleId>
              </a:tblPr>
              <a:tblGrid>
                <a:gridCol w="1762149">
                  <a:extLst>
                    <a:ext uri="{9D8B030D-6E8A-4147-A177-3AD203B41FA5}">
                      <a16:colId xmlns:a16="http://schemas.microsoft.com/office/drawing/2014/main" val="1414549362"/>
                    </a:ext>
                  </a:extLst>
                </a:gridCol>
                <a:gridCol w="1956735">
                  <a:extLst>
                    <a:ext uri="{9D8B030D-6E8A-4147-A177-3AD203B41FA5}">
                      <a16:colId xmlns:a16="http://schemas.microsoft.com/office/drawing/2014/main" val="1012920379"/>
                    </a:ext>
                  </a:extLst>
                </a:gridCol>
                <a:gridCol w="1775893">
                  <a:extLst>
                    <a:ext uri="{9D8B030D-6E8A-4147-A177-3AD203B41FA5}">
                      <a16:colId xmlns:a16="http://schemas.microsoft.com/office/drawing/2014/main" val="2947743812"/>
                    </a:ext>
                  </a:extLst>
                </a:gridCol>
              </a:tblGrid>
              <a:tr h="479383">
                <a:tc>
                  <a:txBody>
                    <a:bodyPr/>
                    <a:lstStyle/>
                    <a:p>
                      <a:pPr algn="l" fontAlgn="base">
                        <a:lnSpc>
                          <a:spcPts val="1440"/>
                        </a:lnSpc>
                        <a:buNone/>
                      </a:pPr>
                      <a:r>
                        <a:rPr lang="en-US" sz="2000" b="1" i="0" dirty="0">
                          <a:solidFill>
                            <a:srgbClr val="000000"/>
                          </a:solidFill>
                          <a:effectLst/>
                          <a:latin typeface="Verdana"/>
                          <a:ea typeface="Verdana"/>
                        </a:rPr>
                        <a:t>Attribute</a:t>
                      </a:r>
                      <a:endParaRPr lang="en-US" sz="2000" b="1" i="0" dirty="0">
                        <a:solidFill>
                          <a:srgbClr val="FFFFFF"/>
                        </a:solidFill>
                        <a:effectLst/>
                        <a:latin typeface="Verdana"/>
                        <a:ea typeface="Verdana"/>
                      </a:endParaRPr>
                    </a:p>
                  </a:txBody>
                  <a:tcPr marL="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4F1E6"/>
                    </a:solidFill>
                  </a:tcPr>
                </a:tc>
                <a:tc>
                  <a:txBody>
                    <a:bodyPr/>
                    <a:lstStyle/>
                    <a:p>
                      <a:pPr algn="ctr" fontAlgn="base">
                        <a:lnSpc>
                          <a:spcPts val="1440"/>
                        </a:lnSpc>
                        <a:buNone/>
                      </a:pPr>
                      <a:r>
                        <a:rPr lang="en-US" sz="2000" b="1" i="0">
                          <a:solidFill>
                            <a:srgbClr val="000000"/>
                          </a:solidFill>
                          <a:effectLst/>
                          <a:latin typeface="Verdana"/>
                          <a:ea typeface="Verdana"/>
                        </a:rPr>
                        <a:t>Values</a:t>
                      </a:r>
                      <a:endParaRPr lang="en-US" sz="2000" b="1" i="0">
                        <a:solidFill>
                          <a:srgbClr val="FFFFFF"/>
                        </a:solidFill>
                        <a:effectLst/>
                        <a:latin typeface="Verdana"/>
                        <a:ea typeface="Verdana"/>
                      </a:endParaRPr>
                    </a:p>
                  </a:txBody>
                  <a:tcPr marL="182880" marR="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4F1E6"/>
                    </a:solidFill>
                  </a:tcPr>
                </a:tc>
                <a:tc>
                  <a:txBody>
                    <a:bodyPr/>
                    <a:lstStyle/>
                    <a:p>
                      <a:pPr algn="ctr" fontAlgn="base">
                        <a:lnSpc>
                          <a:spcPts val="1440"/>
                        </a:lnSpc>
                        <a:buNone/>
                      </a:pPr>
                      <a:r>
                        <a:rPr lang="en-US" sz="2000" b="1" i="0">
                          <a:solidFill>
                            <a:srgbClr val="000000"/>
                          </a:solidFill>
                          <a:effectLst/>
                          <a:latin typeface="Verdana"/>
                          <a:ea typeface="Verdana"/>
                        </a:rPr>
                        <a:t>Constraint</a:t>
                      </a:r>
                      <a:endParaRPr lang="en-US" sz="2000" b="1" i="0">
                        <a:solidFill>
                          <a:srgbClr val="FFFFFF"/>
                        </a:solidFill>
                        <a:effectLst/>
                        <a:latin typeface="Verdana"/>
                        <a:ea typeface="Verdana"/>
                      </a:endParaRPr>
                    </a:p>
                  </a:txBody>
                  <a:tcPr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4F1E6"/>
                    </a:solidFill>
                  </a:tcPr>
                </a:tc>
                <a:extLst>
                  <a:ext uri="{0D108BD9-81ED-4DB2-BD59-A6C34878D82A}">
                    <a16:rowId xmlns:a16="http://schemas.microsoft.com/office/drawing/2014/main" val="2456594240"/>
                  </a:ext>
                </a:extLst>
              </a:tr>
              <a:tr h="476907">
                <a:tc>
                  <a:txBody>
                    <a:bodyPr/>
                    <a:lstStyle/>
                    <a:p>
                      <a:pPr algn="l" fontAlgn="base">
                        <a:lnSpc>
                          <a:spcPts val="1440"/>
                        </a:lnSpc>
                        <a:buNone/>
                      </a:pPr>
                      <a:r>
                        <a:rPr lang="en-US" sz="2000" b="0" i="0">
                          <a:solidFill>
                            <a:srgbClr val="000000"/>
                          </a:solidFill>
                          <a:effectLst/>
                          <a:latin typeface="Verdana"/>
                          <a:ea typeface="Verdana"/>
                        </a:rPr>
                        <a:t>Card id</a:t>
                      </a:r>
                    </a:p>
                  </a:txBody>
                  <a:tcPr marL="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0">
                          <a:solidFill>
                            <a:srgbClr val="000000"/>
                          </a:solidFill>
                          <a:effectLst/>
                          <a:latin typeface="Verdana"/>
                          <a:ea typeface="Verdana"/>
                        </a:rPr>
                        <a:t>1, 2,.. , 81</a:t>
                      </a:r>
                    </a:p>
                  </a:txBody>
                  <a:tcPr marL="182880" marR="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a:solidFill>
                            <a:srgbClr val="000000"/>
                          </a:solidFill>
                          <a:effectLst/>
                          <a:latin typeface="Verdana"/>
                          <a:ea typeface="Verdana"/>
                        </a:rPr>
                        <a:t>id</a:t>
                      </a:r>
                      <a:r>
                        <a:rPr lang="en-US" sz="2000" b="0" i="1" baseline="30000">
                          <a:solidFill>
                            <a:srgbClr val="000000"/>
                          </a:solidFill>
                          <a:effectLst/>
                          <a:latin typeface="Verdana"/>
                          <a:ea typeface="Verdana"/>
                        </a:rPr>
                        <a:t>≠</a:t>
                      </a:r>
                      <a:endParaRPr lang="en-US" sz="2000" b="0" i="0">
                        <a:solidFill>
                          <a:srgbClr val="000000"/>
                        </a:solidFill>
                        <a:effectLst/>
                        <a:latin typeface="Verdana"/>
                        <a:ea typeface="Verdana"/>
                      </a:endParaRPr>
                    </a:p>
                  </a:txBody>
                  <a:tcPr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256090"/>
                  </a:ext>
                </a:extLst>
              </a:tr>
              <a:tr h="476907">
                <a:tc>
                  <a:txBody>
                    <a:bodyPr/>
                    <a:lstStyle/>
                    <a:p>
                      <a:pPr algn="l" fontAlgn="base">
                        <a:lnSpc>
                          <a:spcPts val="1440"/>
                        </a:lnSpc>
                        <a:buNone/>
                      </a:pPr>
                      <a:r>
                        <a:rPr lang="en-US" sz="2000" b="0" i="0">
                          <a:solidFill>
                            <a:srgbClr val="000000"/>
                          </a:solidFill>
                          <a:effectLst/>
                          <a:latin typeface="Verdana"/>
                          <a:ea typeface="Verdana"/>
                        </a:rPr>
                        <a:t>Number</a:t>
                      </a:r>
                    </a:p>
                  </a:txBody>
                  <a:tcPr marL="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0">
                          <a:solidFill>
                            <a:srgbClr val="000000"/>
                          </a:solidFill>
                          <a:effectLst/>
                          <a:latin typeface="Verdana"/>
                          <a:ea typeface="Verdana"/>
                        </a:rPr>
                        <a:t>1, 2, 3</a:t>
                      </a:r>
                      <a:endParaRPr lang="en-US" sz="2000" b="0" i="0" dirty="0">
                        <a:solidFill>
                          <a:srgbClr val="000000"/>
                        </a:solidFill>
                        <a:effectLst/>
                        <a:latin typeface="Verdana"/>
                        <a:ea typeface="Verdana"/>
                      </a:endParaRPr>
                    </a:p>
                  </a:txBody>
                  <a:tcPr marL="182880" marR="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dirty="0">
                          <a:solidFill>
                            <a:srgbClr val="000000"/>
                          </a:solidFill>
                          <a:effectLst/>
                          <a:latin typeface="Verdana"/>
                          <a:ea typeface="Verdana"/>
                        </a:rPr>
                        <a:t>N</a:t>
                      </a:r>
                      <a:r>
                        <a:rPr lang="en-US" sz="2000" b="0" i="1" baseline="30000" dirty="0">
                          <a:solidFill>
                            <a:srgbClr val="000000"/>
                          </a:solidFill>
                          <a:effectLst/>
                          <a:latin typeface="Verdana"/>
                          <a:ea typeface="Verdana"/>
                        </a:rPr>
                        <a:t>= </a:t>
                      </a:r>
                      <a:r>
                        <a:rPr lang="en-US" sz="2000" b="0" i="0" dirty="0">
                          <a:solidFill>
                            <a:srgbClr val="000000"/>
                          </a:solidFill>
                          <a:effectLst/>
                          <a:latin typeface="Verdana"/>
                          <a:ea typeface="Verdana"/>
                        </a:rPr>
                        <a:t>⊕ </a:t>
                      </a:r>
                      <a:r>
                        <a:rPr lang="en-US" sz="2000" b="0" i="1" dirty="0">
                          <a:solidFill>
                            <a:srgbClr val="000000"/>
                          </a:solidFill>
                          <a:effectLst/>
                          <a:latin typeface="Verdana"/>
                          <a:ea typeface="Verdana"/>
                        </a:rPr>
                        <a:t>N</a:t>
                      </a:r>
                      <a:r>
                        <a:rPr lang="en-US" sz="2000" b="0" i="1" baseline="30000" dirty="0">
                          <a:solidFill>
                            <a:srgbClr val="000000"/>
                          </a:solidFill>
                          <a:effectLst/>
                          <a:latin typeface="Verdana"/>
                          <a:ea typeface="Verdana"/>
                        </a:rPr>
                        <a:t>≠</a:t>
                      </a:r>
                      <a:endParaRPr lang="en-US" sz="2000" b="0" i="0" dirty="0">
                        <a:solidFill>
                          <a:srgbClr val="000000"/>
                        </a:solidFill>
                        <a:effectLst/>
                        <a:latin typeface="Verdana"/>
                        <a:ea typeface="Verdana"/>
                      </a:endParaRPr>
                    </a:p>
                  </a:txBody>
                  <a:tcPr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6374367"/>
                  </a:ext>
                </a:extLst>
              </a:tr>
              <a:tr h="476907">
                <a:tc>
                  <a:txBody>
                    <a:bodyPr/>
                    <a:lstStyle/>
                    <a:p>
                      <a:pPr algn="l" fontAlgn="base">
                        <a:lnSpc>
                          <a:spcPts val="1440"/>
                        </a:lnSpc>
                        <a:buNone/>
                      </a:pPr>
                      <a:r>
                        <a:rPr lang="en-US" sz="2000" b="0" i="0">
                          <a:solidFill>
                            <a:srgbClr val="000000"/>
                          </a:solidFill>
                          <a:effectLst/>
                          <a:latin typeface="Verdana"/>
                          <a:ea typeface="Verdana"/>
                        </a:rPr>
                        <a:t>Color</a:t>
                      </a:r>
                    </a:p>
                  </a:txBody>
                  <a:tcPr marL="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dirty="0">
                          <a:solidFill>
                            <a:srgbClr val="000000"/>
                          </a:solidFill>
                          <a:effectLst/>
                          <a:latin typeface="Verdana"/>
                          <a:ea typeface="Verdana"/>
                        </a:rPr>
                        <a:t>r, g, p</a:t>
                      </a:r>
                      <a:endParaRPr lang="en-US" sz="2000" b="0" i="0" dirty="0">
                        <a:solidFill>
                          <a:srgbClr val="000000"/>
                        </a:solidFill>
                        <a:effectLst/>
                        <a:latin typeface="Verdana"/>
                        <a:ea typeface="Verdana"/>
                      </a:endParaRPr>
                    </a:p>
                  </a:txBody>
                  <a:tcPr marL="182880" marR="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dirty="0">
                          <a:solidFill>
                            <a:srgbClr val="000000"/>
                          </a:solidFill>
                          <a:effectLst/>
                          <a:latin typeface="Verdana"/>
                          <a:ea typeface="Verdana"/>
                        </a:rPr>
                        <a:t>C</a:t>
                      </a:r>
                      <a:r>
                        <a:rPr lang="en-US" sz="2000" b="0" i="1" baseline="30000" dirty="0">
                          <a:solidFill>
                            <a:srgbClr val="000000"/>
                          </a:solidFill>
                          <a:effectLst/>
                          <a:latin typeface="Verdana"/>
                          <a:ea typeface="Verdana"/>
                        </a:rPr>
                        <a:t>= </a:t>
                      </a:r>
                      <a:r>
                        <a:rPr lang="en-US" sz="2000" b="0" i="0" dirty="0">
                          <a:solidFill>
                            <a:srgbClr val="000000"/>
                          </a:solidFill>
                          <a:effectLst/>
                          <a:latin typeface="Verdana"/>
                          <a:ea typeface="Verdana"/>
                        </a:rPr>
                        <a:t>⊕ </a:t>
                      </a:r>
                      <a:r>
                        <a:rPr lang="en-US" sz="2000" b="0" i="1" dirty="0">
                          <a:solidFill>
                            <a:srgbClr val="000000"/>
                          </a:solidFill>
                          <a:effectLst/>
                          <a:latin typeface="Verdana"/>
                          <a:ea typeface="Verdana"/>
                        </a:rPr>
                        <a:t>C</a:t>
                      </a:r>
                      <a:r>
                        <a:rPr lang="en-US" sz="2000" b="0" i="1" baseline="30000" dirty="0">
                          <a:solidFill>
                            <a:srgbClr val="000000"/>
                          </a:solidFill>
                          <a:effectLst/>
                          <a:latin typeface="Verdana"/>
                          <a:ea typeface="Verdana"/>
                        </a:rPr>
                        <a:t>≠</a:t>
                      </a:r>
                      <a:endParaRPr lang="en-US" sz="2000" b="0" i="0" dirty="0">
                        <a:solidFill>
                          <a:srgbClr val="000000"/>
                        </a:solidFill>
                        <a:effectLst/>
                        <a:latin typeface="Verdana"/>
                        <a:ea typeface="Verdana"/>
                      </a:endParaRPr>
                    </a:p>
                  </a:txBody>
                  <a:tcPr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214230"/>
                  </a:ext>
                </a:extLst>
              </a:tr>
              <a:tr h="476907">
                <a:tc>
                  <a:txBody>
                    <a:bodyPr/>
                    <a:lstStyle/>
                    <a:p>
                      <a:pPr algn="l" fontAlgn="base">
                        <a:lnSpc>
                          <a:spcPts val="1440"/>
                        </a:lnSpc>
                        <a:buNone/>
                      </a:pPr>
                      <a:r>
                        <a:rPr lang="en-US" sz="2000" b="0" i="0">
                          <a:solidFill>
                            <a:srgbClr val="000000"/>
                          </a:solidFill>
                          <a:effectLst/>
                          <a:latin typeface="Verdana"/>
                          <a:ea typeface="Verdana"/>
                        </a:rPr>
                        <a:t>Filling</a:t>
                      </a:r>
                      <a:endParaRPr lang="en-US" sz="2000" b="0" i="0">
                        <a:solidFill>
                          <a:srgbClr val="000000"/>
                        </a:solidFill>
                        <a:effectLst/>
                        <a:latin typeface="Verdana"/>
                        <a:ea typeface="Verdana"/>
                        <a:cs typeface="Times New Roman"/>
                      </a:endParaRPr>
                    </a:p>
                  </a:txBody>
                  <a:tcPr marL="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a:solidFill>
                            <a:srgbClr val="000000"/>
                          </a:solidFill>
                          <a:effectLst/>
                          <a:latin typeface="Verdana"/>
                          <a:ea typeface="Verdana"/>
                        </a:rPr>
                        <a:t>e, f, s</a:t>
                      </a:r>
                      <a:endParaRPr lang="en-US" sz="2000" b="0" i="0">
                        <a:solidFill>
                          <a:srgbClr val="000000"/>
                        </a:solidFill>
                        <a:effectLst/>
                        <a:latin typeface="Verdana"/>
                        <a:ea typeface="Verdana"/>
                      </a:endParaRPr>
                    </a:p>
                  </a:txBody>
                  <a:tcPr marL="182880" marR="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a:solidFill>
                            <a:srgbClr val="000000"/>
                          </a:solidFill>
                          <a:effectLst/>
                          <a:latin typeface="Verdana"/>
                          <a:ea typeface="Verdana"/>
                        </a:rPr>
                        <a:t>F</a:t>
                      </a:r>
                      <a:r>
                        <a:rPr lang="en-US" sz="2000" b="0" i="1" baseline="30000">
                          <a:solidFill>
                            <a:srgbClr val="000000"/>
                          </a:solidFill>
                          <a:effectLst/>
                          <a:latin typeface="Verdana"/>
                          <a:ea typeface="Verdana"/>
                        </a:rPr>
                        <a:t>= </a:t>
                      </a:r>
                      <a:r>
                        <a:rPr lang="en-US" sz="2000" b="0" i="0">
                          <a:solidFill>
                            <a:srgbClr val="000000"/>
                          </a:solidFill>
                          <a:effectLst/>
                          <a:latin typeface="Verdana"/>
                          <a:ea typeface="Verdana"/>
                        </a:rPr>
                        <a:t>⊕ </a:t>
                      </a:r>
                      <a:r>
                        <a:rPr lang="en-US" sz="2000" b="0" i="1">
                          <a:solidFill>
                            <a:srgbClr val="000000"/>
                          </a:solidFill>
                          <a:effectLst/>
                          <a:latin typeface="Verdana"/>
                          <a:ea typeface="Verdana"/>
                        </a:rPr>
                        <a:t>F</a:t>
                      </a:r>
                      <a:r>
                        <a:rPr lang="en-US" sz="2000" b="0" i="1" baseline="30000">
                          <a:solidFill>
                            <a:srgbClr val="000000"/>
                          </a:solidFill>
                          <a:effectLst/>
                          <a:latin typeface="Verdana"/>
                          <a:ea typeface="Verdana"/>
                        </a:rPr>
                        <a:t>≠</a:t>
                      </a:r>
                      <a:endParaRPr lang="en-US" sz="2000" b="0" i="0">
                        <a:solidFill>
                          <a:srgbClr val="000000"/>
                        </a:solidFill>
                        <a:effectLst/>
                        <a:latin typeface="Verdana"/>
                        <a:ea typeface="Verdana"/>
                      </a:endParaRPr>
                    </a:p>
                  </a:txBody>
                  <a:tcPr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427723"/>
                  </a:ext>
                </a:extLst>
              </a:tr>
              <a:tr h="476907">
                <a:tc>
                  <a:txBody>
                    <a:bodyPr/>
                    <a:lstStyle/>
                    <a:p>
                      <a:pPr algn="l" fontAlgn="base">
                        <a:lnSpc>
                          <a:spcPts val="1440"/>
                        </a:lnSpc>
                        <a:buNone/>
                      </a:pPr>
                      <a:r>
                        <a:rPr lang="en-US" sz="2000" b="0" i="0">
                          <a:solidFill>
                            <a:srgbClr val="000000"/>
                          </a:solidFill>
                          <a:effectLst/>
                          <a:latin typeface="Verdana"/>
                          <a:ea typeface="Verdana"/>
                        </a:rPr>
                        <a:t>Shape</a:t>
                      </a:r>
                    </a:p>
                  </a:txBody>
                  <a:tcPr marL="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dirty="0">
                          <a:solidFill>
                            <a:srgbClr val="000000"/>
                          </a:solidFill>
                          <a:effectLst/>
                          <a:latin typeface="Verdana"/>
                          <a:ea typeface="Verdana"/>
                        </a:rPr>
                        <a:t>d, o, s</a:t>
                      </a:r>
                      <a:endParaRPr lang="en-US" sz="2000" b="0" i="0" dirty="0">
                        <a:solidFill>
                          <a:srgbClr val="000000"/>
                        </a:solidFill>
                        <a:effectLst/>
                        <a:latin typeface="Verdana"/>
                        <a:ea typeface="Verdana"/>
                      </a:endParaRPr>
                    </a:p>
                  </a:txBody>
                  <a:tcPr marL="182880" marR="182880"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tc>
                  <a:txBody>
                    <a:bodyPr/>
                    <a:lstStyle/>
                    <a:p>
                      <a:pPr algn="ctr" fontAlgn="base">
                        <a:lnSpc>
                          <a:spcPts val="1440"/>
                        </a:lnSpc>
                        <a:buNone/>
                      </a:pPr>
                      <a:r>
                        <a:rPr lang="en-US" sz="2000" b="0" i="1" dirty="0">
                          <a:solidFill>
                            <a:srgbClr val="000000"/>
                          </a:solidFill>
                          <a:effectLst/>
                          <a:latin typeface="Verdana"/>
                          <a:ea typeface="Verdana"/>
                        </a:rPr>
                        <a:t>S</a:t>
                      </a:r>
                      <a:r>
                        <a:rPr lang="en-US" sz="2000" b="0" i="1" baseline="30000" dirty="0">
                          <a:solidFill>
                            <a:srgbClr val="000000"/>
                          </a:solidFill>
                          <a:effectLst/>
                          <a:latin typeface="Verdana"/>
                          <a:ea typeface="Verdana"/>
                        </a:rPr>
                        <a:t>= </a:t>
                      </a:r>
                      <a:r>
                        <a:rPr lang="en-US" sz="2000" b="0" i="0" dirty="0">
                          <a:solidFill>
                            <a:srgbClr val="000000"/>
                          </a:solidFill>
                          <a:effectLst/>
                          <a:latin typeface="Verdana"/>
                          <a:ea typeface="Verdana"/>
                        </a:rPr>
                        <a:t>⊕ </a:t>
                      </a:r>
                      <a:r>
                        <a:rPr lang="en-US" sz="2000" b="0" i="1" dirty="0">
                          <a:solidFill>
                            <a:srgbClr val="000000"/>
                          </a:solidFill>
                          <a:effectLst/>
                          <a:latin typeface="Verdana"/>
                          <a:ea typeface="Verdana"/>
                        </a:rPr>
                        <a:t>S</a:t>
                      </a:r>
                      <a:r>
                        <a:rPr lang="en-US" sz="2000" b="0" i="1" baseline="30000" dirty="0">
                          <a:solidFill>
                            <a:srgbClr val="000000"/>
                          </a:solidFill>
                          <a:effectLst/>
                          <a:latin typeface="Verdana"/>
                          <a:ea typeface="Verdana"/>
                        </a:rPr>
                        <a:t>≠</a:t>
                      </a:r>
                      <a:endParaRPr lang="en-US" sz="2000" b="0" i="0" dirty="0">
                        <a:solidFill>
                          <a:srgbClr val="000000"/>
                        </a:solidFill>
                        <a:effectLst/>
                        <a:latin typeface="Verdana"/>
                        <a:ea typeface="Verdana"/>
                      </a:endParaRPr>
                    </a:p>
                  </a:txBody>
                  <a:tcPr marT="0" marB="0" anchor="ct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871780"/>
                  </a:ext>
                </a:extLst>
              </a:tr>
            </a:tbl>
          </a:graphicData>
        </a:graphic>
      </p:graphicFrame>
      <p:grpSp>
        <p:nvGrpSpPr>
          <p:cNvPr id="36" name="Group 35">
            <a:extLst>
              <a:ext uri="{FF2B5EF4-FFF2-40B4-BE49-F238E27FC236}">
                <a16:creationId xmlns:a16="http://schemas.microsoft.com/office/drawing/2014/main" id="{587E2504-8DBF-0CD0-5808-A4785A5F5B5C}"/>
              </a:ext>
            </a:extLst>
          </p:cNvPr>
          <p:cNvGrpSpPr/>
          <p:nvPr/>
        </p:nvGrpSpPr>
        <p:grpSpPr>
          <a:xfrm>
            <a:off x="3674696" y="14588007"/>
            <a:ext cx="6707845" cy="2930565"/>
            <a:chOff x="2158851" y="1554140"/>
            <a:chExt cx="5299424" cy="2211187"/>
          </a:xfrm>
        </p:grpSpPr>
        <p:sp>
          <p:nvSpPr>
            <p:cNvPr id="7" name="Oval 6">
              <a:extLst>
                <a:ext uri="{FF2B5EF4-FFF2-40B4-BE49-F238E27FC236}">
                  <a16:creationId xmlns:a16="http://schemas.microsoft.com/office/drawing/2014/main" id="{061DAEDD-596C-3544-5BAA-19F57BFD90D7}"/>
                </a:ext>
              </a:extLst>
            </p:cNvPr>
            <p:cNvSpPr/>
            <p:nvPr/>
          </p:nvSpPr>
          <p:spPr>
            <a:xfrm>
              <a:off x="3815060" y="2069191"/>
              <a:ext cx="1979652" cy="470668"/>
            </a:xfrm>
            <a:prstGeom prst="ellipse">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13716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dirty="0">
                  <a:solidFill>
                    <a:srgbClr val="000000"/>
                  </a:solidFill>
                  <a:latin typeface="Times New Roman"/>
                  <a:cs typeface="Times New Roman"/>
                </a:rPr>
                <a:t>c</a:t>
              </a:r>
              <a:r>
                <a:rPr lang="en-US" sz="2400" i="1" baseline="-25000" dirty="0">
                  <a:solidFill>
                    <a:srgbClr val="000000"/>
                  </a:solidFill>
                  <a:latin typeface="Times New Roman"/>
                  <a:cs typeface="Times New Roman"/>
                </a:rPr>
                <a:t>1</a:t>
              </a:r>
              <a:r>
                <a:rPr lang="en-US" sz="2400" i="1" dirty="0">
                  <a:solidFill>
                    <a:srgbClr val="000000"/>
                  </a:solidFill>
                  <a:latin typeface="Times New Roman"/>
                  <a:cs typeface="Times New Roman"/>
                </a:rPr>
                <a:t>, c</a:t>
              </a:r>
              <a:r>
                <a:rPr lang="en-US" sz="2400" i="1" baseline="-25000" dirty="0">
                  <a:solidFill>
                    <a:srgbClr val="000000"/>
                  </a:solidFill>
                  <a:latin typeface="Times New Roman"/>
                  <a:cs typeface="Times New Roman"/>
                </a:rPr>
                <a:t>2</a:t>
              </a:r>
              <a:r>
                <a:rPr lang="en-US" sz="2400" i="1" dirty="0">
                  <a:solidFill>
                    <a:srgbClr val="000000"/>
                  </a:solidFill>
                  <a:latin typeface="Times New Roman"/>
                  <a:cs typeface="Times New Roman"/>
                </a:rPr>
                <a:t>,…, c</a:t>
              </a:r>
              <a:r>
                <a:rPr lang="en-US" sz="2400" i="1" baseline="-25000" dirty="0">
                  <a:solidFill>
                    <a:srgbClr val="000000"/>
                  </a:solidFill>
                  <a:latin typeface="Times New Roman"/>
                  <a:cs typeface="Times New Roman"/>
                </a:rPr>
                <a:t>12</a:t>
              </a:r>
            </a:p>
          </p:txBody>
        </p:sp>
        <p:sp>
          <p:nvSpPr>
            <p:cNvPr id="8" name="Rectangle 7">
              <a:extLst>
                <a:ext uri="{FF2B5EF4-FFF2-40B4-BE49-F238E27FC236}">
                  <a16:creationId xmlns:a16="http://schemas.microsoft.com/office/drawing/2014/main" id="{FFA3951E-B46D-D35B-993B-9E9726F622A1}"/>
                </a:ext>
              </a:extLst>
            </p:cNvPr>
            <p:cNvSpPr/>
            <p:nvPr/>
          </p:nvSpPr>
          <p:spPr>
            <a:xfrm>
              <a:off x="6454733" y="2415526"/>
              <a:ext cx="1003542" cy="361467"/>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t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i="1" dirty="0">
                  <a:solidFill>
                    <a:srgbClr val="000000"/>
                  </a:solidFill>
                  <a:latin typeface="Times New Roman"/>
                  <a:cs typeface="Times New Roman"/>
                </a:rPr>
                <a:t>C</a:t>
              </a:r>
              <a:r>
                <a:rPr lang="en-US" sz="2400" i="1" baseline="30000" dirty="0">
                  <a:solidFill>
                    <a:srgbClr val="000000"/>
                  </a:solidFill>
                  <a:latin typeface="Times New Roman"/>
                  <a:cs typeface="Times New Roman"/>
                </a:rPr>
                <a:t>= </a:t>
              </a:r>
              <a:r>
                <a:rPr lang="en-US" sz="2400" dirty="0">
                  <a:solidFill>
                    <a:srgbClr val="000000"/>
                  </a:solidFill>
                  <a:latin typeface="Times New Roman"/>
                  <a:cs typeface="Times New Roman"/>
                </a:rPr>
                <a:t>⊕ </a:t>
              </a:r>
              <a:r>
                <a:rPr lang="en-US" sz="2400" i="1" dirty="0">
                  <a:solidFill>
                    <a:srgbClr val="000000"/>
                  </a:solidFill>
                  <a:latin typeface="Times New Roman"/>
                  <a:cs typeface="Times New Roman"/>
                </a:rPr>
                <a:t>C</a:t>
              </a:r>
              <a:r>
                <a:rPr lang="en-US" sz="2400" i="1" baseline="30000" dirty="0">
                  <a:solidFill>
                    <a:srgbClr val="000000"/>
                  </a:solidFill>
                  <a:latin typeface="Times New Roman"/>
                  <a:cs typeface="Times New Roman"/>
                </a:rPr>
                <a:t>≠</a:t>
              </a:r>
            </a:p>
          </p:txBody>
        </p:sp>
        <p:sp>
          <p:nvSpPr>
            <p:cNvPr id="12" name="Rectangle 11">
              <a:extLst>
                <a:ext uri="{FF2B5EF4-FFF2-40B4-BE49-F238E27FC236}">
                  <a16:creationId xmlns:a16="http://schemas.microsoft.com/office/drawing/2014/main" id="{A73ED5F7-CA4F-2C05-87F6-312077C71A3A}"/>
                </a:ext>
              </a:extLst>
            </p:cNvPr>
            <p:cNvSpPr/>
            <p:nvPr/>
          </p:nvSpPr>
          <p:spPr>
            <a:xfrm>
              <a:off x="6454733" y="3006601"/>
              <a:ext cx="1003542" cy="361467"/>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t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i="1" dirty="0">
                  <a:solidFill>
                    <a:srgbClr val="000000"/>
                  </a:solidFill>
                  <a:latin typeface="Times New Roman"/>
                  <a:cs typeface="Times New Roman"/>
                </a:rPr>
                <a:t>F</a:t>
              </a:r>
              <a:r>
                <a:rPr lang="en-US" sz="2400" i="1" baseline="30000" dirty="0">
                  <a:solidFill>
                    <a:srgbClr val="000000"/>
                  </a:solidFill>
                  <a:latin typeface="Times New Roman"/>
                  <a:cs typeface="Times New Roman"/>
                </a:rPr>
                <a:t>= </a:t>
              </a:r>
              <a:r>
                <a:rPr lang="en-US" sz="2400" dirty="0">
                  <a:solidFill>
                    <a:srgbClr val="000000"/>
                  </a:solidFill>
                  <a:latin typeface="Times New Roman"/>
                  <a:cs typeface="Times New Roman"/>
                </a:rPr>
                <a:t>⊕ </a:t>
              </a:r>
              <a:r>
                <a:rPr lang="en-US" sz="2400" i="1" dirty="0">
                  <a:solidFill>
                    <a:srgbClr val="000000"/>
                  </a:solidFill>
                  <a:latin typeface="Times New Roman"/>
                  <a:cs typeface="Times New Roman"/>
                </a:rPr>
                <a:t>F</a:t>
              </a:r>
              <a:r>
                <a:rPr lang="en-US" sz="2400" i="1" baseline="30000" dirty="0">
                  <a:solidFill>
                    <a:srgbClr val="000000"/>
                  </a:solidFill>
                  <a:latin typeface="Times New Roman"/>
                  <a:cs typeface="Times New Roman"/>
                </a:rPr>
                <a:t>≠</a:t>
              </a:r>
            </a:p>
          </p:txBody>
        </p:sp>
        <p:sp>
          <p:nvSpPr>
            <p:cNvPr id="13" name="Rectangle 12">
              <a:extLst>
                <a:ext uri="{FF2B5EF4-FFF2-40B4-BE49-F238E27FC236}">
                  <a16:creationId xmlns:a16="http://schemas.microsoft.com/office/drawing/2014/main" id="{18D8CC61-87F2-60B7-1EAB-35FB9DB38CD2}"/>
                </a:ext>
              </a:extLst>
            </p:cNvPr>
            <p:cNvSpPr/>
            <p:nvPr/>
          </p:nvSpPr>
          <p:spPr>
            <a:xfrm>
              <a:off x="2158851" y="2430125"/>
              <a:ext cx="1003542" cy="361467"/>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t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i="1" dirty="0">
                  <a:solidFill>
                    <a:srgbClr val="000000"/>
                  </a:solidFill>
                  <a:latin typeface="Times New Roman"/>
                  <a:cs typeface="Times New Roman"/>
                </a:rPr>
                <a:t>S</a:t>
              </a:r>
              <a:r>
                <a:rPr lang="en-US" sz="2400" i="1" baseline="30000" dirty="0">
                  <a:solidFill>
                    <a:srgbClr val="000000"/>
                  </a:solidFill>
                  <a:latin typeface="Times New Roman"/>
                  <a:cs typeface="Times New Roman"/>
                </a:rPr>
                <a:t>= </a:t>
              </a:r>
              <a:r>
                <a:rPr lang="en-US" sz="2400" dirty="0">
                  <a:solidFill>
                    <a:srgbClr val="000000"/>
                  </a:solidFill>
                  <a:latin typeface="Times New Roman"/>
                  <a:cs typeface="Times New Roman"/>
                </a:rPr>
                <a:t>⊕ </a:t>
              </a:r>
              <a:r>
                <a:rPr lang="en-US" sz="2400" i="1" dirty="0">
                  <a:solidFill>
                    <a:srgbClr val="000000"/>
                  </a:solidFill>
                  <a:latin typeface="Times New Roman"/>
                  <a:cs typeface="Times New Roman"/>
                </a:rPr>
                <a:t>S</a:t>
              </a:r>
              <a:r>
                <a:rPr lang="en-US" sz="2400" i="1" baseline="30000" dirty="0">
                  <a:solidFill>
                    <a:srgbClr val="000000"/>
                  </a:solidFill>
                  <a:latin typeface="Times New Roman"/>
                  <a:cs typeface="Times New Roman"/>
                </a:rPr>
                <a:t>≠</a:t>
              </a:r>
            </a:p>
          </p:txBody>
        </p:sp>
        <p:sp>
          <p:nvSpPr>
            <p:cNvPr id="16" name="Rectangle 15">
              <a:extLst>
                <a:ext uri="{FF2B5EF4-FFF2-40B4-BE49-F238E27FC236}">
                  <a16:creationId xmlns:a16="http://schemas.microsoft.com/office/drawing/2014/main" id="{8C7BD18E-8485-D55A-FAB0-7939DDA6C6E2}"/>
                </a:ext>
              </a:extLst>
            </p:cNvPr>
            <p:cNvSpPr>
              <a:spLocks/>
            </p:cNvSpPr>
            <p:nvPr/>
          </p:nvSpPr>
          <p:spPr>
            <a:xfrm>
              <a:off x="2159150" y="3023155"/>
              <a:ext cx="1002944" cy="357557"/>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t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i="1" dirty="0">
                  <a:solidFill>
                    <a:srgbClr val="000000"/>
                  </a:solidFill>
                  <a:latin typeface="Times New Roman"/>
                  <a:cs typeface="Times New Roman"/>
                </a:rPr>
                <a:t>N</a:t>
              </a:r>
              <a:r>
                <a:rPr lang="en-US" sz="2400" i="1" baseline="30000" dirty="0">
                  <a:solidFill>
                    <a:srgbClr val="000000"/>
                  </a:solidFill>
                  <a:latin typeface="Times New Roman"/>
                  <a:cs typeface="Times New Roman"/>
                </a:rPr>
                <a:t>= </a:t>
              </a:r>
              <a:r>
                <a:rPr lang="en-US" sz="2400" dirty="0">
                  <a:solidFill>
                    <a:srgbClr val="000000"/>
                  </a:solidFill>
                  <a:latin typeface="Times New Roman"/>
                  <a:cs typeface="Times New Roman"/>
                </a:rPr>
                <a:t>⊕ </a:t>
              </a:r>
              <a:r>
                <a:rPr lang="en-US" sz="2400" i="1" dirty="0">
                  <a:solidFill>
                    <a:srgbClr val="000000"/>
                  </a:solidFill>
                  <a:latin typeface="Times New Roman"/>
                  <a:cs typeface="Times New Roman"/>
                </a:rPr>
                <a:t>N</a:t>
              </a:r>
              <a:r>
                <a:rPr lang="en-US" sz="2400" i="1" baseline="30000" dirty="0">
                  <a:solidFill>
                    <a:srgbClr val="000000"/>
                  </a:solidFill>
                  <a:latin typeface="Times New Roman"/>
                  <a:cs typeface="Times New Roman"/>
                </a:rPr>
                <a:t>≠</a:t>
              </a:r>
            </a:p>
          </p:txBody>
        </p:sp>
        <p:sp>
          <p:nvSpPr>
            <p:cNvPr id="18" name="Rectangle 17">
              <a:extLst>
                <a:ext uri="{FF2B5EF4-FFF2-40B4-BE49-F238E27FC236}">
                  <a16:creationId xmlns:a16="http://schemas.microsoft.com/office/drawing/2014/main" id="{9512FF79-55B0-B03A-7855-59AF3E993D35}"/>
                </a:ext>
              </a:extLst>
            </p:cNvPr>
            <p:cNvSpPr/>
            <p:nvPr/>
          </p:nvSpPr>
          <p:spPr>
            <a:xfrm>
              <a:off x="4467095" y="1554140"/>
              <a:ext cx="653457" cy="361467"/>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t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dirty="0">
                  <a:solidFill>
                    <a:srgbClr val="000000"/>
                  </a:solidFill>
                  <a:latin typeface="Times New Roman"/>
                  <a:cs typeface="Times New Roman"/>
                </a:rPr>
                <a:t>id</a:t>
              </a:r>
              <a:r>
                <a:rPr lang="en-US" sz="2400" i="1" baseline="30000" dirty="0">
                  <a:solidFill>
                    <a:srgbClr val="000000"/>
                  </a:solidFill>
                  <a:latin typeface="Times New Roman"/>
                  <a:cs typeface="Times New Roman"/>
                </a:rPr>
                <a:t>≠</a:t>
              </a:r>
            </a:p>
          </p:txBody>
        </p:sp>
        <p:cxnSp>
          <p:nvCxnSpPr>
            <p:cNvPr id="20" name="Straight Connector 19">
              <a:extLst>
                <a:ext uri="{FF2B5EF4-FFF2-40B4-BE49-F238E27FC236}">
                  <a16:creationId xmlns:a16="http://schemas.microsoft.com/office/drawing/2014/main" id="{F57EBB66-0E4B-86E8-046B-973FB2C17BF2}"/>
                </a:ext>
              </a:extLst>
            </p:cNvPr>
            <p:cNvCxnSpPr>
              <a:cxnSpLocks/>
              <a:stCxn id="13" idx="3"/>
            </p:cNvCxnSpPr>
            <p:nvPr/>
          </p:nvCxnSpPr>
          <p:spPr>
            <a:xfrm>
              <a:off x="3162393" y="2610859"/>
              <a:ext cx="654089" cy="31675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1DC1918-971A-C06E-1075-84C9A973D178}"/>
                </a:ext>
              </a:extLst>
            </p:cNvPr>
            <p:cNvCxnSpPr>
              <a:cxnSpLocks/>
            </p:cNvCxnSpPr>
            <p:nvPr/>
          </p:nvCxnSpPr>
          <p:spPr>
            <a:xfrm>
              <a:off x="3162094" y="2596259"/>
              <a:ext cx="659666" cy="93373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6969EC0-108D-AD3C-E2CB-59491858EAE4}"/>
                </a:ext>
              </a:extLst>
            </p:cNvPr>
            <p:cNvCxnSpPr>
              <a:cxnSpLocks/>
              <a:endCxn id="16" idx="3"/>
            </p:cNvCxnSpPr>
            <p:nvPr/>
          </p:nvCxnSpPr>
          <p:spPr>
            <a:xfrm flipH="1" flipV="1">
              <a:off x="3162094" y="3201934"/>
              <a:ext cx="659667" cy="32806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EAF6D7C-F9BC-667A-8CF7-FC5B8454F69B}"/>
                </a:ext>
              </a:extLst>
            </p:cNvPr>
            <p:cNvCxnSpPr>
              <a:cxnSpLocks/>
            </p:cNvCxnSpPr>
            <p:nvPr/>
          </p:nvCxnSpPr>
          <p:spPr>
            <a:xfrm flipH="1">
              <a:off x="3162093" y="2927617"/>
              <a:ext cx="654389" cy="36704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845005E-14F6-A329-6EDF-9ADECB682E38}"/>
                </a:ext>
              </a:extLst>
            </p:cNvPr>
            <p:cNvCxnSpPr>
              <a:cxnSpLocks/>
              <a:stCxn id="8" idx="1"/>
            </p:cNvCxnSpPr>
            <p:nvPr/>
          </p:nvCxnSpPr>
          <p:spPr>
            <a:xfrm rot="10800000">
              <a:off x="5796134" y="2927619"/>
              <a:ext cx="658601" cy="25971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17B4611-3E0C-E4F2-6ABB-C9F87A2992A4}"/>
                </a:ext>
              </a:extLst>
            </p:cNvPr>
            <p:cNvCxnSpPr>
              <a:cxnSpLocks/>
              <a:stCxn id="8" idx="1"/>
            </p:cNvCxnSpPr>
            <p:nvPr/>
          </p:nvCxnSpPr>
          <p:spPr>
            <a:xfrm rot="10800000" flipV="1">
              <a:off x="5801411" y="3187335"/>
              <a:ext cx="653321" cy="34266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F39007B-9ABA-95DD-E60C-0775BFA077DA}"/>
                </a:ext>
              </a:extLst>
            </p:cNvPr>
            <p:cNvCxnSpPr>
              <a:cxnSpLocks/>
              <a:stCxn id="8" idx="1"/>
              <a:endCxn id="6" idx="6"/>
            </p:cNvCxnSpPr>
            <p:nvPr/>
          </p:nvCxnSpPr>
          <p:spPr>
            <a:xfrm flipH="1" flipV="1">
              <a:off x="5794709" y="2304527"/>
              <a:ext cx="660024" cy="29173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C5EE17C-3EE8-FC38-E0F7-D8DFB14D12F7}"/>
                </a:ext>
              </a:extLst>
            </p:cNvPr>
            <p:cNvCxnSpPr>
              <a:cxnSpLocks/>
              <a:endCxn id="27" idx="6"/>
            </p:cNvCxnSpPr>
            <p:nvPr/>
          </p:nvCxnSpPr>
          <p:spPr>
            <a:xfrm flipH="1">
              <a:off x="5796138" y="2632584"/>
              <a:ext cx="658593" cy="295035"/>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2DB9124-864E-F3DC-EAAE-35862665F374}"/>
                </a:ext>
              </a:extLst>
            </p:cNvPr>
            <p:cNvCxnSpPr>
              <a:cxnSpLocks/>
              <a:stCxn id="7" idx="2"/>
              <a:endCxn id="13" idx="3"/>
            </p:cNvCxnSpPr>
            <p:nvPr/>
          </p:nvCxnSpPr>
          <p:spPr>
            <a:xfrm flipH="1">
              <a:off x="3162393" y="2304525"/>
              <a:ext cx="652667" cy="306334"/>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A02D34C-2F6B-94BC-BCB5-F725F38AD5B6}"/>
                </a:ext>
              </a:extLst>
            </p:cNvPr>
            <p:cNvCxnSpPr>
              <a:cxnSpLocks/>
              <a:stCxn id="7" idx="1"/>
            </p:cNvCxnSpPr>
            <p:nvPr/>
          </p:nvCxnSpPr>
          <p:spPr>
            <a:xfrm rot="10800000" flipV="1">
              <a:off x="5801412" y="2596259"/>
              <a:ext cx="653322" cy="933735"/>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Curved Connector 24">
              <a:extLst>
                <a:ext uri="{FF2B5EF4-FFF2-40B4-BE49-F238E27FC236}">
                  <a16:creationId xmlns:a16="http://schemas.microsoft.com/office/drawing/2014/main" id="{B9504942-2F95-A452-C06D-54D49D7454E2}"/>
                </a:ext>
              </a:extLst>
            </p:cNvPr>
            <p:cNvCxnSpPr>
              <a:cxnSpLocks/>
            </p:cNvCxnSpPr>
            <p:nvPr/>
          </p:nvCxnSpPr>
          <p:spPr>
            <a:xfrm rot="10800000" flipV="1">
              <a:off x="3821762" y="1734874"/>
              <a:ext cx="645336" cy="1795121"/>
            </a:xfrm>
            <a:prstGeom prst="curvedConnector3">
              <a:avLst>
                <a:gd name="adj1" fmla="val 13542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25">
              <a:extLst>
                <a:ext uri="{FF2B5EF4-FFF2-40B4-BE49-F238E27FC236}">
                  <a16:creationId xmlns:a16="http://schemas.microsoft.com/office/drawing/2014/main" id="{F0FAD1EA-2E58-58A3-C327-72F31C5A5CD1}"/>
                </a:ext>
              </a:extLst>
            </p:cNvPr>
            <p:cNvCxnSpPr>
              <a:cxnSpLocks/>
            </p:cNvCxnSpPr>
            <p:nvPr/>
          </p:nvCxnSpPr>
          <p:spPr>
            <a:xfrm>
              <a:off x="5120555" y="1734874"/>
              <a:ext cx="674156" cy="1195708"/>
            </a:xfrm>
            <a:prstGeom prst="curvedConnector3">
              <a:avLst>
                <a:gd name="adj1" fmla="val 119419"/>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3F462299-592C-5DCF-9DB1-ACA72D22B4FA}"/>
                </a:ext>
              </a:extLst>
            </p:cNvPr>
            <p:cNvSpPr/>
            <p:nvPr/>
          </p:nvSpPr>
          <p:spPr>
            <a:xfrm>
              <a:off x="3816481" y="2692285"/>
              <a:ext cx="1979652" cy="470668"/>
            </a:xfrm>
            <a:prstGeom prst="ellipse">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13716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dirty="0">
                  <a:solidFill>
                    <a:srgbClr val="000000"/>
                  </a:solidFill>
                  <a:latin typeface="Times New Roman"/>
                  <a:cs typeface="Times New Roman"/>
                </a:rPr>
                <a:t>c</a:t>
              </a:r>
              <a:r>
                <a:rPr lang="en-US" sz="2400" i="1" baseline="-25000" dirty="0">
                  <a:solidFill>
                    <a:srgbClr val="000000"/>
                  </a:solidFill>
                  <a:latin typeface="Times New Roman"/>
                  <a:cs typeface="Times New Roman"/>
                </a:rPr>
                <a:t>1</a:t>
              </a:r>
              <a:r>
                <a:rPr lang="en-US" sz="2400" i="1" dirty="0">
                  <a:solidFill>
                    <a:srgbClr val="000000"/>
                  </a:solidFill>
                  <a:latin typeface="Times New Roman"/>
                  <a:cs typeface="Times New Roman"/>
                </a:rPr>
                <a:t>, c</a:t>
              </a:r>
              <a:r>
                <a:rPr lang="en-US" sz="2400" i="1" baseline="-25000" dirty="0">
                  <a:solidFill>
                    <a:srgbClr val="000000"/>
                  </a:solidFill>
                  <a:latin typeface="Times New Roman"/>
                  <a:cs typeface="Times New Roman"/>
                </a:rPr>
                <a:t>2</a:t>
              </a:r>
              <a:r>
                <a:rPr lang="en-US" sz="2400" i="1" dirty="0">
                  <a:solidFill>
                    <a:srgbClr val="000000"/>
                  </a:solidFill>
                  <a:latin typeface="Times New Roman"/>
                  <a:cs typeface="Times New Roman"/>
                </a:rPr>
                <a:t>,…, c</a:t>
              </a:r>
              <a:r>
                <a:rPr lang="en-US" sz="2400" i="1" baseline="-25000" dirty="0">
                  <a:solidFill>
                    <a:srgbClr val="000000"/>
                  </a:solidFill>
                  <a:latin typeface="Times New Roman"/>
                  <a:cs typeface="Times New Roman"/>
                </a:rPr>
                <a:t>12</a:t>
              </a:r>
            </a:p>
          </p:txBody>
        </p:sp>
        <p:sp>
          <p:nvSpPr>
            <p:cNvPr id="35" name="Oval 34">
              <a:extLst>
                <a:ext uri="{FF2B5EF4-FFF2-40B4-BE49-F238E27FC236}">
                  <a16:creationId xmlns:a16="http://schemas.microsoft.com/office/drawing/2014/main" id="{436B304B-0768-DE16-A8C0-21DEF728E578}"/>
                </a:ext>
              </a:extLst>
            </p:cNvPr>
            <p:cNvSpPr/>
            <p:nvPr/>
          </p:nvSpPr>
          <p:spPr>
            <a:xfrm>
              <a:off x="3821762" y="3294659"/>
              <a:ext cx="1979652" cy="470668"/>
            </a:xfrm>
            <a:prstGeom prst="ellipse">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13716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dirty="0">
                  <a:solidFill>
                    <a:srgbClr val="000000"/>
                  </a:solidFill>
                  <a:latin typeface="Times New Roman"/>
                  <a:cs typeface="Times New Roman"/>
                </a:rPr>
                <a:t>c</a:t>
              </a:r>
              <a:r>
                <a:rPr lang="en-US" sz="2400" i="1" baseline="-25000" dirty="0">
                  <a:solidFill>
                    <a:srgbClr val="000000"/>
                  </a:solidFill>
                  <a:latin typeface="Times New Roman"/>
                  <a:cs typeface="Times New Roman"/>
                </a:rPr>
                <a:t>1</a:t>
              </a:r>
              <a:r>
                <a:rPr lang="en-US" sz="2400" i="1" dirty="0">
                  <a:solidFill>
                    <a:srgbClr val="000000"/>
                  </a:solidFill>
                  <a:latin typeface="Times New Roman"/>
                  <a:cs typeface="Times New Roman"/>
                </a:rPr>
                <a:t>, c</a:t>
              </a:r>
              <a:r>
                <a:rPr lang="en-US" sz="2400" i="1" baseline="-25000" dirty="0">
                  <a:solidFill>
                    <a:srgbClr val="000000"/>
                  </a:solidFill>
                  <a:latin typeface="Times New Roman"/>
                  <a:cs typeface="Times New Roman"/>
                </a:rPr>
                <a:t>2</a:t>
              </a:r>
              <a:r>
                <a:rPr lang="en-US" sz="2400" i="1" dirty="0">
                  <a:solidFill>
                    <a:srgbClr val="000000"/>
                  </a:solidFill>
                  <a:latin typeface="Times New Roman"/>
                  <a:cs typeface="Times New Roman"/>
                </a:rPr>
                <a:t>,…, c</a:t>
              </a:r>
              <a:r>
                <a:rPr lang="en-US" sz="2400" i="1" baseline="-25000" dirty="0">
                  <a:solidFill>
                    <a:srgbClr val="000000"/>
                  </a:solidFill>
                  <a:latin typeface="Times New Roman"/>
                  <a:cs typeface="Times New Roman"/>
                </a:rPr>
                <a:t>12</a:t>
              </a:r>
            </a:p>
          </p:txBody>
        </p:sp>
      </p:grpSp>
      <p:graphicFrame>
        <p:nvGraphicFramePr>
          <p:cNvPr id="62" name="Table 61">
            <a:extLst>
              <a:ext uri="{FF2B5EF4-FFF2-40B4-BE49-F238E27FC236}">
                <a16:creationId xmlns:a16="http://schemas.microsoft.com/office/drawing/2014/main" id="{00149C46-BBD0-4A03-F3D2-DE0AC1C8E92E}"/>
              </a:ext>
            </a:extLst>
          </p:cNvPr>
          <p:cNvGraphicFramePr>
            <a:graphicFrameLocks noGrp="1"/>
          </p:cNvGraphicFramePr>
          <p:nvPr>
            <p:extLst>
              <p:ext uri="{D42A27DB-BD31-4B8C-83A1-F6EECF244321}">
                <p14:modId xmlns:p14="http://schemas.microsoft.com/office/powerpoint/2010/main" val="1447537103"/>
              </p:ext>
            </p:extLst>
          </p:nvPr>
        </p:nvGraphicFramePr>
        <p:xfrm>
          <a:off x="7322001" y="11156884"/>
          <a:ext cx="6437556" cy="2214690"/>
        </p:xfrm>
        <a:graphic>
          <a:graphicData uri="http://schemas.openxmlformats.org/drawingml/2006/table">
            <a:tbl>
              <a:tblPr/>
              <a:tblGrid>
                <a:gridCol w="1101612">
                  <a:extLst>
                    <a:ext uri="{9D8B030D-6E8A-4147-A177-3AD203B41FA5}">
                      <a16:colId xmlns:a16="http://schemas.microsoft.com/office/drawing/2014/main" val="2036499343"/>
                    </a:ext>
                  </a:extLst>
                </a:gridCol>
                <a:gridCol w="444662">
                  <a:extLst>
                    <a:ext uri="{9D8B030D-6E8A-4147-A177-3AD203B41FA5}">
                      <a16:colId xmlns:a16="http://schemas.microsoft.com/office/drawing/2014/main" val="3254617973"/>
                    </a:ext>
                  </a:extLst>
                </a:gridCol>
                <a:gridCol w="444662">
                  <a:extLst>
                    <a:ext uri="{9D8B030D-6E8A-4147-A177-3AD203B41FA5}">
                      <a16:colId xmlns:a16="http://schemas.microsoft.com/office/drawing/2014/main" val="1543690570"/>
                    </a:ext>
                  </a:extLst>
                </a:gridCol>
                <a:gridCol w="444662">
                  <a:extLst>
                    <a:ext uri="{9D8B030D-6E8A-4147-A177-3AD203B41FA5}">
                      <a16:colId xmlns:a16="http://schemas.microsoft.com/office/drawing/2014/main" val="1178694959"/>
                    </a:ext>
                  </a:extLst>
                </a:gridCol>
                <a:gridCol w="444662">
                  <a:extLst>
                    <a:ext uri="{9D8B030D-6E8A-4147-A177-3AD203B41FA5}">
                      <a16:colId xmlns:a16="http://schemas.microsoft.com/office/drawing/2014/main" val="4047891076"/>
                    </a:ext>
                  </a:extLst>
                </a:gridCol>
                <a:gridCol w="444662">
                  <a:extLst>
                    <a:ext uri="{9D8B030D-6E8A-4147-A177-3AD203B41FA5}">
                      <a16:colId xmlns:a16="http://schemas.microsoft.com/office/drawing/2014/main" val="1110101717"/>
                    </a:ext>
                  </a:extLst>
                </a:gridCol>
                <a:gridCol w="444662">
                  <a:extLst>
                    <a:ext uri="{9D8B030D-6E8A-4147-A177-3AD203B41FA5}">
                      <a16:colId xmlns:a16="http://schemas.microsoft.com/office/drawing/2014/main" val="1033166133"/>
                    </a:ext>
                  </a:extLst>
                </a:gridCol>
                <a:gridCol w="444662">
                  <a:extLst>
                    <a:ext uri="{9D8B030D-6E8A-4147-A177-3AD203B41FA5}">
                      <a16:colId xmlns:a16="http://schemas.microsoft.com/office/drawing/2014/main" val="3811333356"/>
                    </a:ext>
                  </a:extLst>
                </a:gridCol>
                <a:gridCol w="444662">
                  <a:extLst>
                    <a:ext uri="{9D8B030D-6E8A-4147-A177-3AD203B41FA5}">
                      <a16:colId xmlns:a16="http://schemas.microsoft.com/office/drawing/2014/main" val="2762115363"/>
                    </a:ext>
                  </a:extLst>
                </a:gridCol>
                <a:gridCol w="444662">
                  <a:extLst>
                    <a:ext uri="{9D8B030D-6E8A-4147-A177-3AD203B41FA5}">
                      <a16:colId xmlns:a16="http://schemas.microsoft.com/office/drawing/2014/main" val="3665024843"/>
                    </a:ext>
                  </a:extLst>
                </a:gridCol>
                <a:gridCol w="444662">
                  <a:extLst>
                    <a:ext uri="{9D8B030D-6E8A-4147-A177-3AD203B41FA5}">
                      <a16:colId xmlns:a16="http://schemas.microsoft.com/office/drawing/2014/main" val="1226511098"/>
                    </a:ext>
                  </a:extLst>
                </a:gridCol>
                <a:gridCol w="444662">
                  <a:extLst>
                    <a:ext uri="{9D8B030D-6E8A-4147-A177-3AD203B41FA5}">
                      <a16:colId xmlns:a16="http://schemas.microsoft.com/office/drawing/2014/main" val="2012380113"/>
                    </a:ext>
                  </a:extLst>
                </a:gridCol>
                <a:gridCol w="444662">
                  <a:extLst>
                    <a:ext uri="{9D8B030D-6E8A-4147-A177-3AD203B41FA5}">
                      <a16:colId xmlns:a16="http://schemas.microsoft.com/office/drawing/2014/main" val="2578339483"/>
                    </a:ext>
                  </a:extLst>
                </a:gridCol>
              </a:tblGrid>
              <a:tr h="442938">
                <a:tc>
                  <a:txBody>
                    <a:bodyPr/>
                    <a:lstStyle/>
                    <a:p>
                      <a:pPr algn="l" fontAlgn="base">
                        <a:lnSpc>
                          <a:spcPts val="1440"/>
                        </a:lnSpc>
                        <a:buNone/>
                      </a:pPr>
                      <a:endParaRPr lang="en-US" sz="1800" b="0" i="0" dirty="0">
                        <a:solidFill>
                          <a:srgbClr val="000000"/>
                        </a:solidFill>
                        <a:effectLst/>
                        <a:latin typeface="Verdana" panose="020B0604030504040204" pitchFamily="34" charset="0"/>
                        <a:ea typeface="Verdana" panose="020B0604030504040204" pitchFamily="34" charset="0"/>
                      </a:endParaRPr>
                    </a:p>
                    <a:p>
                      <a:pPr algn="l"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Attribute</a:t>
                      </a:r>
                      <a:r>
                        <a:rPr lang="en-US" sz="1800" b="1" i="0" dirty="0">
                          <a:solidFill>
                            <a:srgbClr val="FFFFFF"/>
                          </a:solidFill>
                          <a:effectLst/>
                          <a:latin typeface="Verdana" panose="020B0604030504040204" pitchFamily="34" charset="0"/>
                          <a:ea typeface="Verdana" panose="020B0604030504040204" pitchFamily="34" charset="0"/>
                        </a:rPr>
                        <a:t>​</a:t>
                      </a:r>
                    </a:p>
                  </a:txBody>
                  <a:tcPr marL="4572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1</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2</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3</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4</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5</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6</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7</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8</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9</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10</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11</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endParaRPr lang="en-US" sz="1800" b="1" i="1" dirty="0">
                        <a:solidFill>
                          <a:srgbClr val="000000"/>
                        </a:solidFill>
                        <a:effectLst/>
                        <a:latin typeface="Verdana" panose="020B0604030504040204" pitchFamily="34" charset="0"/>
                        <a:ea typeface="Verdana" panose="020B0604030504040204" pitchFamily="34" charset="0"/>
                      </a:endParaRPr>
                    </a:p>
                    <a:p>
                      <a:pPr algn="ctr" fontAlgn="base">
                        <a:lnSpc>
                          <a:spcPts val="1440"/>
                        </a:lnSpc>
                        <a:buNone/>
                      </a:pPr>
                      <a:r>
                        <a:rPr lang="en-US" sz="1800" b="1" i="1" dirty="0">
                          <a:solidFill>
                            <a:srgbClr val="000000"/>
                          </a:solidFill>
                          <a:effectLst/>
                          <a:latin typeface="Verdana" panose="020B0604030504040204" pitchFamily="34" charset="0"/>
                          <a:ea typeface="Verdana" panose="020B0604030504040204" pitchFamily="34" charset="0"/>
                        </a:rPr>
                        <a:t>c</a:t>
                      </a:r>
                      <a:r>
                        <a:rPr lang="en-US" sz="1800" b="1" i="0" baseline="-25000" dirty="0">
                          <a:solidFill>
                            <a:srgbClr val="000000"/>
                          </a:solidFill>
                          <a:effectLst/>
                          <a:latin typeface="Verdana" panose="020B0604030504040204" pitchFamily="34" charset="0"/>
                          <a:ea typeface="Verdana" panose="020B0604030504040204" pitchFamily="34" charset="0"/>
                        </a:rPr>
                        <a:t>12</a:t>
                      </a:r>
                      <a:r>
                        <a:rPr lang="en-US" sz="1800" b="1" i="0" dirty="0">
                          <a:solidFill>
                            <a:srgbClr val="FFFFFF"/>
                          </a:solidFill>
                          <a:effectLst/>
                          <a:latin typeface="Verdana" panose="020B0604030504040204" pitchFamily="34" charset="0"/>
                          <a:ea typeface="Verdana" panose="020B0604030504040204" pitchFamily="34" charset="0"/>
                        </a:rPr>
                        <a:t>​</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374529"/>
                  </a:ext>
                </a:extLst>
              </a:tr>
              <a:tr h="442938">
                <a:tc>
                  <a:txBody>
                    <a:bodyPr/>
                    <a:lstStyle/>
                    <a:p>
                      <a:pPr algn="l"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Number​</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676108"/>
                  </a:ext>
                </a:extLst>
              </a:tr>
              <a:tr h="442938">
                <a:tc>
                  <a:txBody>
                    <a:bodyPr/>
                    <a:lstStyle/>
                    <a:p>
                      <a:pPr algn="l"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Color​</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r</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g</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p</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r</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r</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g</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p</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p</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r</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748894"/>
                  </a:ext>
                </a:extLst>
              </a:tr>
              <a:tr h="442938">
                <a:tc>
                  <a:txBody>
                    <a:bodyPr/>
                    <a:lstStyle/>
                    <a:p>
                      <a:pPr algn="l"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Filling​</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e</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e</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e</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s</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s</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f</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f</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f</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f</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e</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0084231"/>
                  </a:ext>
                </a:extLst>
              </a:tr>
              <a:tr h="442938">
                <a:tc>
                  <a:txBody>
                    <a:bodyPr/>
                    <a:lstStyle/>
                    <a:p>
                      <a:pPr algn="l" fontAlgn="base">
                        <a:lnSpc>
                          <a:spcPts val="1440"/>
                        </a:lnSpc>
                        <a:buNone/>
                      </a:pPr>
                      <a:r>
                        <a:rPr lang="en-US" sz="1800" b="0" i="0" dirty="0">
                          <a:solidFill>
                            <a:srgbClr val="000000"/>
                          </a:solidFill>
                          <a:effectLst/>
                          <a:latin typeface="Verdana" panose="020B0604030504040204" pitchFamily="34" charset="0"/>
                          <a:ea typeface="Verdana" panose="020B0604030504040204" pitchFamily="34" charset="0"/>
                        </a:rPr>
                        <a:t>Shape​</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s</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o</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o</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o</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d</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d</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o</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d</a:t>
                      </a:r>
                      <a:r>
                        <a:rPr lang="en-US" sz="1800" b="0" i="0" dirty="0">
                          <a:solidFill>
                            <a:srgbClr val="000000"/>
                          </a:solidFill>
                          <a:effectLst/>
                          <a:latin typeface="Verdana" panose="020B0604030504040204" pitchFamily="34" charset="0"/>
                          <a:ea typeface="Verdana" panose="020B060403050404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1440"/>
                        </a:lnSpc>
                        <a:buNone/>
                      </a:pPr>
                      <a:r>
                        <a:rPr lang="en-US" sz="1800" b="0" i="1" dirty="0">
                          <a:solidFill>
                            <a:srgbClr val="000000"/>
                          </a:solidFill>
                          <a:effectLst/>
                          <a:latin typeface="Verdana" panose="020B0604030504040204" pitchFamily="34" charset="0"/>
                          <a:ea typeface="Verdana" panose="020B0604030504040204" pitchFamily="34" charset="0"/>
                        </a:rPr>
                        <a:t>d</a:t>
                      </a:r>
                      <a:endParaRPr lang="en-US" sz="1800" b="0" i="0" dirty="0">
                        <a:solidFill>
                          <a:srgbClr val="000000"/>
                        </a:solidFill>
                        <a:effectLst/>
                        <a:latin typeface="Verdana" panose="020B0604030504040204" pitchFamily="34" charset="0"/>
                        <a:ea typeface="Verdana" panose="020B060403050404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173708"/>
                  </a:ext>
                </a:extLst>
              </a:tr>
            </a:tbl>
          </a:graphicData>
        </a:graphic>
      </p:graphicFrame>
      <p:sp>
        <p:nvSpPr>
          <p:cNvPr id="63" name="Rectangle 7">
            <a:extLst>
              <a:ext uri="{FF2B5EF4-FFF2-40B4-BE49-F238E27FC236}">
                <a16:creationId xmlns:a16="http://schemas.microsoft.com/office/drawing/2014/main" id="{0A1757C2-DECE-8D6B-DF80-0D84374BC9A0}"/>
              </a:ext>
            </a:extLst>
          </p:cNvPr>
          <p:cNvSpPr>
            <a:spLocks noChangeArrowheads="1"/>
          </p:cNvSpPr>
          <p:nvPr/>
        </p:nvSpPr>
        <p:spPr bwMode="auto">
          <a:xfrm>
            <a:off x="8268114" y="15931148"/>
            <a:ext cx="80241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1" name="Picture 130">
            <a:extLst>
              <a:ext uri="{FF2B5EF4-FFF2-40B4-BE49-F238E27FC236}">
                <a16:creationId xmlns:a16="http://schemas.microsoft.com/office/drawing/2014/main" id="{41D3928D-7CEE-77B0-BA0C-1DD2CF009537}"/>
              </a:ext>
            </a:extLst>
          </p:cNvPr>
          <p:cNvPicPr>
            <a:picLocks noChangeAspect="1"/>
          </p:cNvPicPr>
          <p:nvPr/>
        </p:nvPicPr>
        <p:blipFill>
          <a:blip r:embed="rId3"/>
          <a:srcRect t="15845"/>
          <a:stretch>
            <a:fillRect/>
          </a:stretch>
        </p:blipFill>
        <p:spPr>
          <a:xfrm>
            <a:off x="17829910" y="9142851"/>
            <a:ext cx="6211167" cy="3423218"/>
          </a:xfrm>
          <a:prstGeom prst="rect">
            <a:avLst/>
          </a:prstGeom>
        </p:spPr>
      </p:pic>
      <p:sp>
        <p:nvSpPr>
          <p:cNvPr id="132" name="Cylinder 131">
            <a:extLst>
              <a:ext uri="{FF2B5EF4-FFF2-40B4-BE49-F238E27FC236}">
                <a16:creationId xmlns:a16="http://schemas.microsoft.com/office/drawing/2014/main" id="{CE66B558-651B-D73B-9C8A-AD7929216820}"/>
              </a:ext>
            </a:extLst>
          </p:cNvPr>
          <p:cNvSpPr/>
          <p:nvPr/>
        </p:nvSpPr>
        <p:spPr>
          <a:xfrm>
            <a:off x="28043341" y="10373443"/>
            <a:ext cx="3355687" cy="2073967"/>
          </a:xfrm>
          <a:prstGeom prst="can">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Database</a:t>
            </a:r>
          </a:p>
        </p:txBody>
      </p:sp>
      <p:pic>
        <p:nvPicPr>
          <p:cNvPr id="138" name="Picture 137">
            <a:extLst>
              <a:ext uri="{FF2B5EF4-FFF2-40B4-BE49-F238E27FC236}">
                <a16:creationId xmlns:a16="http://schemas.microsoft.com/office/drawing/2014/main" id="{07960C86-7872-04E6-684D-1AD7390C92E1}"/>
              </a:ext>
            </a:extLst>
          </p:cNvPr>
          <p:cNvPicPr>
            <a:picLocks noChangeAspect="1"/>
          </p:cNvPicPr>
          <p:nvPr/>
        </p:nvPicPr>
        <p:blipFill>
          <a:blip r:embed="rId4"/>
          <a:stretch>
            <a:fillRect/>
          </a:stretch>
        </p:blipFill>
        <p:spPr>
          <a:xfrm>
            <a:off x="17829910" y="13404591"/>
            <a:ext cx="8535591" cy="2457793"/>
          </a:xfrm>
          <a:prstGeom prst="rect">
            <a:avLst/>
          </a:prstGeom>
        </p:spPr>
      </p:pic>
      <p:sp>
        <p:nvSpPr>
          <p:cNvPr id="149" name="Arrow: Bent 148">
            <a:extLst>
              <a:ext uri="{FF2B5EF4-FFF2-40B4-BE49-F238E27FC236}">
                <a16:creationId xmlns:a16="http://schemas.microsoft.com/office/drawing/2014/main" id="{F64EF969-5D83-7264-EB2B-C659AFE0E4DB}"/>
              </a:ext>
            </a:extLst>
          </p:cNvPr>
          <p:cNvSpPr/>
          <p:nvPr/>
        </p:nvSpPr>
        <p:spPr>
          <a:xfrm flipH="1" flipV="1">
            <a:off x="26365496" y="12447409"/>
            <a:ext cx="3546733" cy="2805133"/>
          </a:xfrm>
          <a:prstGeom prst="bentArrow">
            <a:avLst>
              <a:gd name="adj1" fmla="val 10304"/>
              <a:gd name="adj2" fmla="val 11568"/>
              <a:gd name="adj3" fmla="val 25000"/>
              <a:gd name="adj4" fmla="val 43750"/>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Arrow: Right 149">
            <a:extLst>
              <a:ext uri="{FF2B5EF4-FFF2-40B4-BE49-F238E27FC236}">
                <a16:creationId xmlns:a16="http://schemas.microsoft.com/office/drawing/2014/main" id="{A6E72341-DD66-AFD0-F5E8-0907ADE9B6A3}"/>
              </a:ext>
            </a:extLst>
          </p:cNvPr>
          <p:cNvSpPr/>
          <p:nvPr/>
        </p:nvSpPr>
        <p:spPr>
          <a:xfrm>
            <a:off x="24060411" y="11198890"/>
            <a:ext cx="3982930" cy="509632"/>
          </a:xfrm>
          <a:prstGeom prst="rightArrow">
            <a:avLst>
              <a:gd name="adj1" fmla="val 50000"/>
              <a:gd name="adj2" fmla="val 105303"/>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5AADC27-20FA-836D-BC78-E783A92109DB}"/>
              </a:ext>
            </a:extLst>
          </p:cNvPr>
          <p:cNvPicPr>
            <a:picLocks noChangeAspect="1"/>
          </p:cNvPicPr>
          <p:nvPr/>
        </p:nvPicPr>
        <p:blipFill>
          <a:blip r:embed="rId5"/>
          <a:stretch>
            <a:fillRect/>
          </a:stretch>
        </p:blipFill>
        <p:spPr>
          <a:xfrm>
            <a:off x="6344540" y="6496189"/>
            <a:ext cx="10009384" cy="3842741"/>
          </a:xfrm>
          <a:prstGeom prst="rect">
            <a:avLst/>
          </a:prstGeom>
        </p:spPr>
      </p:pic>
      <p:cxnSp>
        <p:nvCxnSpPr>
          <p:cNvPr id="22" name="Straight Connector 21">
            <a:extLst>
              <a:ext uri="{FF2B5EF4-FFF2-40B4-BE49-F238E27FC236}">
                <a16:creationId xmlns:a16="http://schemas.microsoft.com/office/drawing/2014/main" id="{301F54A6-13A0-9CB9-E58F-0A393B611B08}"/>
              </a:ext>
            </a:extLst>
          </p:cNvPr>
          <p:cNvCxnSpPr>
            <a:cxnSpLocks/>
            <a:stCxn id="16" idx="3"/>
            <a:endCxn id="7" idx="2"/>
          </p:cNvCxnSpPr>
          <p:nvPr/>
        </p:nvCxnSpPr>
        <p:spPr>
          <a:xfrm flipV="1">
            <a:off x="4944569" y="15582519"/>
            <a:ext cx="826505" cy="118936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73B00EF-BD50-375B-5CB0-E0F18AC881F3}"/>
              </a:ext>
            </a:extLst>
          </p:cNvPr>
          <p:cNvCxnSpPr>
            <a:cxnSpLocks/>
            <a:stCxn id="12" idx="1"/>
          </p:cNvCxnSpPr>
          <p:nvPr/>
        </p:nvCxnSpPr>
        <p:spPr>
          <a:xfrm flipH="1" flipV="1">
            <a:off x="8285334" y="15582519"/>
            <a:ext cx="826955" cy="117001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F0ACD07-7EF4-CE77-692D-22FBF0A6346C}"/>
              </a:ext>
            </a:extLst>
          </p:cNvPr>
          <p:cNvSpPr txBox="1"/>
          <p:nvPr/>
        </p:nvSpPr>
        <p:spPr>
          <a:xfrm>
            <a:off x="1035577" y="18324634"/>
            <a:ext cx="153183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b="1" dirty="0">
                <a:latin typeface="Verdana"/>
                <a:ea typeface="Verdana"/>
                <a:cs typeface="Calibri"/>
              </a:rPr>
              <a:t>Next steps: </a:t>
            </a:r>
            <a:r>
              <a:rPr lang="en-US" sz="2800" dirty="0">
                <a:latin typeface="Verdana"/>
                <a:ea typeface="Verdana"/>
                <a:cs typeface="Calibri"/>
              </a:rPr>
              <a:t>Build interactive visualizations of a decomposition algorithm for solving the game without enumerating combinations [Swearngin+ 2011].</a:t>
            </a:r>
            <a:endParaRPr lang="en-US" sz="2800" b="1" dirty="0">
              <a:latin typeface="Calibri"/>
              <a:ea typeface="Calibri"/>
              <a:cs typeface="Calibri"/>
            </a:endParaRPr>
          </a:p>
        </p:txBody>
      </p:sp>
      <p:sp>
        <p:nvSpPr>
          <p:cNvPr id="48" name="TextBox 47">
            <a:extLst>
              <a:ext uri="{FF2B5EF4-FFF2-40B4-BE49-F238E27FC236}">
                <a16:creationId xmlns:a16="http://schemas.microsoft.com/office/drawing/2014/main" id="{342A5518-5960-A902-CAAE-920F1B29E78F}"/>
              </a:ext>
            </a:extLst>
          </p:cNvPr>
          <p:cNvSpPr txBox="1"/>
          <p:nvPr/>
        </p:nvSpPr>
        <p:spPr>
          <a:xfrm>
            <a:off x="7766362" y="14200634"/>
            <a:ext cx="32425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i="1" dirty="0">
                <a:latin typeface="Verdana"/>
                <a:ea typeface="Verdana"/>
                <a:cs typeface="Calibri"/>
              </a:rPr>
              <a:t>Constraint model</a:t>
            </a:r>
            <a:endParaRPr lang="en-US" sz="2400" i="1" dirty="0">
              <a:latin typeface="Calibri"/>
              <a:ea typeface="Calibri"/>
              <a:cs typeface="Calibri"/>
            </a:endParaRPr>
          </a:p>
        </p:txBody>
      </p:sp>
      <p:sp>
        <p:nvSpPr>
          <p:cNvPr id="49" name="TextBox 48">
            <a:extLst>
              <a:ext uri="{FF2B5EF4-FFF2-40B4-BE49-F238E27FC236}">
                <a16:creationId xmlns:a16="http://schemas.microsoft.com/office/drawing/2014/main" id="{398C9A93-65BB-A5B2-8340-A82BAF1AE5E2}"/>
              </a:ext>
            </a:extLst>
          </p:cNvPr>
          <p:cNvSpPr txBox="1"/>
          <p:nvPr/>
        </p:nvSpPr>
        <p:spPr>
          <a:xfrm>
            <a:off x="7528480" y="10670864"/>
            <a:ext cx="60695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i="1" dirty="0">
                <a:latin typeface="Verdana"/>
                <a:ea typeface="Verdana"/>
                <a:cs typeface="Calibri"/>
              </a:rPr>
              <a:t>Data structure representing the deck</a:t>
            </a:r>
            <a:endParaRPr lang="en-US" sz="2400" i="1" dirty="0">
              <a:latin typeface="Calibri"/>
              <a:ea typeface="Calibri"/>
              <a:cs typeface="Calibri"/>
            </a:endParaRPr>
          </a:p>
        </p:txBody>
      </p:sp>
      <p:sp>
        <p:nvSpPr>
          <p:cNvPr id="54" name="TextBox 53">
            <a:extLst>
              <a:ext uri="{FF2B5EF4-FFF2-40B4-BE49-F238E27FC236}">
                <a16:creationId xmlns:a16="http://schemas.microsoft.com/office/drawing/2014/main" id="{2D206F9D-39DB-0C70-73DF-C840EF828042}"/>
              </a:ext>
            </a:extLst>
          </p:cNvPr>
          <p:cNvSpPr txBox="1"/>
          <p:nvPr/>
        </p:nvSpPr>
        <p:spPr>
          <a:xfrm>
            <a:off x="17399325" y="16538403"/>
            <a:ext cx="153183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b="1" dirty="0">
                <a:latin typeface="Verdana"/>
                <a:ea typeface="Verdana"/>
                <a:cs typeface="Calibri"/>
              </a:rPr>
              <a:t>Contributions</a:t>
            </a:r>
          </a:p>
          <a:p>
            <a:pPr marL="514350" indent="-514350">
              <a:spcAft>
                <a:spcPts val="600"/>
              </a:spcAft>
              <a:buFont typeface="+mj-lt"/>
              <a:buAutoNum type="arabicPeriod"/>
            </a:pPr>
            <a:r>
              <a:rPr lang="en-US" sz="2800" dirty="0">
                <a:latin typeface="Verdana"/>
                <a:ea typeface="Verdana"/>
                <a:cs typeface="Calibri"/>
              </a:rPr>
              <a:t>Added several attributes to the DB to support current research activities</a:t>
            </a:r>
          </a:p>
          <a:p>
            <a:pPr marL="514350" indent="-514350">
              <a:spcAft>
                <a:spcPts val="600"/>
              </a:spcAft>
              <a:buFont typeface="+mj-lt"/>
              <a:buAutoNum type="arabicPeriod"/>
            </a:pPr>
            <a:r>
              <a:rPr lang="en-US" sz="2800" dirty="0">
                <a:latin typeface="Verdana"/>
                <a:ea typeface="Verdana"/>
                <a:cs typeface="Calibri"/>
              </a:rPr>
              <a:t>Enhanced the query functionalities to support repeated queries</a:t>
            </a:r>
          </a:p>
          <a:p>
            <a:pPr marL="514350" indent="-514350">
              <a:spcAft>
                <a:spcPts val="600"/>
              </a:spcAft>
              <a:buFont typeface="+mj-lt"/>
              <a:buAutoNum type="arabicPeriod"/>
            </a:pPr>
            <a:r>
              <a:rPr lang="en-US" sz="2800" dirty="0">
                <a:latin typeface="Verdana"/>
                <a:ea typeface="Verdana"/>
                <a:cs typeface="Calibri"/>
              </a:rPr>
              <a:t>Enhanced output into Excel files ready for analysis of large experiments</a:t>
            </a:r>
          </a:p>
          <a:p>
            <a:pPr marL="514350" indent="-514350">
              <a:spcAft>
                <a:spcPts val="600"/>
              </a:spcAft>
              <a:buFont typeface="+mj-lt"/>
              <a:buAutoNum type="arabicPeriod"/>
            </a:pPr>
            <a:endParaRPr lang="en-US" sz="2800" dirty="0">
              <a:latin typeface="Calibri"/>
              <a:ea typeface="Calibri"/>
              <a:cs typeface="Calibri"/>
            </a:endParaRPr>
          </a:p>
        </p:txBody>
      </p:sp>
    </p:spTree>
    <p:extLst>
      <p:ext uri="{BB962C8B-B14F-4D97-AF65-F5344CB8AC3E}">
        <p14:creationId xmlns:p14="http://schemas.microsoft.com/office/powerpoint/2010/main" val="1342386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3BDF199B2F7A44A7B3C70F4EA79324" ma:contentTypeVersion="4" ma:contentTypeDescription="Create a new document." ma:contentTypeScope="" ma:versionID="f2180a98cc895b35f11df1e17606d45f">
  <xsd:schema xmlns:xsd="http://www.w3.org/2001/XMLSchema" xmlns:xs="http://www.w3.org/2001/XMLSchema" xmlns:p="http://schemas.microsoft.com/office/2006/metadata/properties" xmlns:ns3="e9421992-1748-4946-9df7-7dcc5eeedeef" targetNamespace="http://schemas.microsoft.com/office/2006/metadata/properties" ma:root="true" ma:fieldsID="04035091c0c082209abc87f714d9c913" ns3:_="">
    <xsd:import namespace="e9421992-1748-4946-9df7-7dcc5eeedee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21992-1748-4946-9df7-7dcc5eeedee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3630B-CC83-448C-A8F5-E2D09FF710FD}">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e9421992-1748-4946-9df7-7dcc5eeedeef"/>
    <ds:schemaRef ds:uri="http://purl.org/dc/elements/1.1/"/>
    <ds:schemaRef ds:uri="http://purl.org/dc/terms/"/>
  </ds:schemaRefs>
</ds:datastoreItem>
</file>

<file path=customXml/itemProps2.xml><?xml version="1.0" encoding="utf-8"?>
<ds:datastoreItem xmlns:ds="http://schemas.openxmlformats.org/officeDocument/2006/customXml" ds:itemID="{8C5C9639-129F-499E-B8AB-949395527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21992-1748-4946-9df7-7dcc5eeed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D245A2-4A52-4180-A4B5-EB59F0FC3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2426</TotalTime>
  <Words>406</Words>
  <Application>Microsoft Macintosh PowerPoint</Application>
  <PresentationFormat>Custom</PresentationFormat>
  <Paragraphs>147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Slattery</dc:creator>
  <cp:lastModifiedBy>Berthe Choueiry</cp:lastModifiedBy>
  <cp:revision>45</cp:revision>
  <dcterms:created xsi:type="dcterms:W3CDTF">2017-05-17T16:18:50Z</dcterms:created>
  <dcterms:modified xsi:type="dcterms:W3CDTF">2026-04-08T22:33:50Z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0x010100E13BDF199B2F7A44A7B3C70F4EA79324</vt:lpwstr>
  </property>
</Properties>
</file>