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marL="0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1pPr>
    <a:lvl2pPr marL="1316657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2pPr>
    <a:lvl3pPr marL="2633314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3pPr>
    <a:lvl4pPr marL="3949971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4pPr>
    <a:lvl5pPr marL="5266628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5pPr>
    <a:lvl6pPr marL="6583285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6pPr>
    <a:lvl7pPr marL="7899942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7pPr>
    <a:lvl8pPr marL="9216599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8pPr>
    <a:lvl9pPr marL="10533256" algn="l" defTabSz="2633314" rtl="0" eaLnBrk="1" latinLnBrk="0" hangingPunct="1">
      <a:defRPr sz="51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32" userDrawn="1">
          <p15:clr>
            <a:srgbClr val="A4A3A4"/>
          </p15:clr>
        </p15:guide>
        <p15:guide id="2" pos="175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032"/>
    <a:srgbClr val="FFAD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71" autoAdjust="0"/>
    <p:restoredTop sz="96190"/>
  </p:normalViewPr>
  <p:slideViewPr>
    <p:cSldViewPr snapToGrid="0" snapToObjects="1" showGuides="1">
      <p:cViewPr varScale="1">
        <p:scale>
          <a:sx n="37" d="100"/>
          <a:sy n="37" d="100"/>
        </p:scale>
        <p:origin x="2104" y="232"/>
      </p:cViewPr>
      <p:guideLst>
        <p:guide orient="horz" pos="2232"/>
        <p:guide pos="17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rthe Choueiry" userId="a0a34cf8-c512-4826-a48e-18e8ad82c21a" providerId="ADAL" clId="{18FF59C2-291E-F84B-99BB-65F0149A603E}"/>
    <pc:docChg chg="delSld">
      <pc:chgData name="Berthe Choueiry" userId="a0a34cf8-c512-4826-a48e-18e8ad82c21a" providerId="ADAL" clId="{18FF59C2-291E-F84B-99BB-65F0149A603E}" dt="2024-03-26T09:08:14.242" v="5" actId="2696"/>
      <pc:docMkLst>
        <pc:docMk/>
      </pc:docMkLst>
      <pc:sldChg chg="del">
        <pc:chgData name="Berthe Choueiry" userId="a0a34cf8-c512-4826-a48e-18e8ad82c21a" providerId="ADAL" clId="{18FF59C2-291E-F84B-99BB-65F0149A603E}" dt="2024-03-26T09:08:13.899" v="0" actId="2696"/>
        <pc:sldMkLst>
          <pc:docMk/>
          <pc:sldMk cId="1398183725" sldId="257"/>
        </pc:sldMkLst>
      </pc:sldChg>
      <pc:sldChg chg="del">
        <pc:chgData name="Berthe Choueiry" userId="a0a34cf8-c512-4826-a48e-18e8ad82c21a" providerId="ADAL" clId="{18FF59C2-291E-F84B-99BB-65F0149A603E}" dt="2024-03-26T09:08:14.010" v="1" actId="2696"/>
        <pc:sldMkLst>
          <pc:docMk/>
          <pc:sldMk cId="1290434975" sldId="258"/>
        </pc:sldMkLst>
      </pc:sldChg>
      <pc:sldChg chg="del">
        <pc:chgData name="Berthe Choueiry" userId="a0a34cf8-c512-4826-a48e-18e8ad82c21a" providerId="ADAL" clId="{18FF59C2-291E-F84B-99BB-65F0149A603E}" dt="2024-03-26T09:08:14.103" v="2" actId="2696"/>
        <pc:sldMkLst>
          <pc:docMk/>
          <pc:sldMk cId="924679758" sldId="259"/>
        </pc:sldMkLst>
      </pc:sldChg>
      <pc:sldChg chg="del">
        <pc:chgData name="Berthe Choueiry" userId="a0a34cf8-c512-4826-a48e-18e8ad82c21a" providerId="ADAL" clId="{18FF59C2-291E-F84B-99BB-65F0149A603E}" dt="2024-03-26T09:08:14.141" v="3" actId="2696"/>
        <pc:sldMkLst>
          <pc:docMk/>
          <pc:sldMk cId="2383945242" sldId="260"/>
        </pc:sldMkLst>
      </pc:sldChg>
      <pc:sldChg chg="del">
        <pc:chgData name="Berthe Choueiry" userId="a0a34cf8-c512-4826-a48e-18e8ad82c21a" providerId="ADAL" clId="{18FF59C2-291E-F84B-99BB-65F0149A603E}" dt="2024-03-26T09:08:14.162" v="4" actId="2696"/>
        <pc:sldMkLst>
          <pc:docMk/>
          <pc:sldMk cId="28670864" sldId="261"/>
        </pc:sldMkLst>
      </pc:sldChg>
      <pc:sldChg chg="del">
        <pc:chgData name="Berthe Choueiry" userId="a0a34cf8-c512-4826-a48e-18e8ad82c21a" providerId="ADAL" clId="{18FF59C2-291E-F84B-99BB-65F0149A603E}" dt="2024-03-26T09:08:14.242" v="5" actId="2696"/>
        <pc:sldMkLst>
          <pc:docMk/>
          <pc:sldMk cId="232941798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918400" cy="219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735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2926080" rtl="0" eaLnBrk="1" latinLnBrk="0" hangingPunct="1">
        <a:lnSpc>
          <a:spcPct val="90000"/>
        </a:lnSpc>
        <a:spcBef>
          <a:spcPct val="0"/>
        </a:spcBef>
        <a:buNone/>
        <a:defRPr sz="14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31520" indent="-731520" algn="l" defTabSz="2926080" rtl="0" eaLnBrk="1" latinLnBrk="0" hangingPunct="1">
        <a:lnSpc>
          <a:spcPct val="90000"/>
        </a:lnSpc>
        <a:spcBef>
          <a:spcPts val="3200"/>
        </a:spcBef>
        <a:buFont typeface="Arial" panose="020B0604020202020204" pitchFamily="34" charset="0"/>
        <a:buChar char="•"/>
        <a:defRPr sz="896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768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6400" kern="1200">
          <a:solidFill>
            <a:schemeClr val="tx1"/>
          </a:solidFill>
          <a:latin typeface="+mn-lt"/>
          <a:ea typeface="+mn-ea"/>
          <a:cs typeface="+mn-cs"/>
        </a:defRPr>
      </a:lvl3pPr>
      <a:lvl4pPr marL="51206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658368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804672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950976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97280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2435840" indent="-731520" algn="l" defTabSz="292608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1pPr>
      <a:lvl2pPr marL="14630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2pPr>
      <a:lvl3pPr marL="29260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3pPr>
      <a:lvl4pPr marL="43891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4pPr>
      <a:lvl5pPr marL="585216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5pPr>
      <a:lvl6pPr marL="731520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6pPr>
      <a:lvl7pPr marL="877824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7pPr>
      <a:lvl8pPr marL="1024128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8pPr>
      <a:lvl9pPr marL="11704320" algn="l" defTabSz="2926080" rtl="0" eaLnBrk="1" latinLnBrk="0" hangingPunct="1">
        <a:defRPr sz="5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emf"/><Relationship Id="rId7" Type="http://schemas.openxmlformats.org/officeDocument/2006/relationships/image" Target="../media/image7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emf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Picture 153">
            <a:extLst>
              <a:ext uri="{FF2B5EF4-FFF2-40B4-BE49-F238E27FC236}">
                <a16:creationId xmlns:a16="http://schemas.microsoft.com/office/drawing/2014/main" id="{246A0BDB-86F0-9730-9423-7E9FE6AD08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55606" y="9882082"/>
            <a:ext cx="9553194" cy="3037461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D93E21E9-FB34-8A2C-B828-D2B96A6DF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4491" y="10646276"/>
            <a:ext cx="6406805" cy="29681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003398"/>
                  </p:ext>
                </p:extLst>
              </p:nvPr>
            </p:nvGraphicFramePr>
            <p:xfrm>
              <a:off x="11545559" y="4523287"/>
              <a:ext cx="10058400" cy="9335769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dist="38100" dir="5400000" algn="t" rotWithShape="0">
                        <a:prstClr val="black">
                          <a:alpha val="5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005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878970">
                    <a:tc>
                      <a:txBody>
                        <a:bodyPr/>
                        <a:lstStyle/>
                        <a:p>
                          <a:pPr marL="0" marR="0" indent="0" algn="ctr" defTabSz="35357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spc="3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Arial" charset="0"/>
                            </a:rPr>
                            <a:t>Standard Solving Methods</a:t>
                          </a:r>
                        </a:p>
                      </a:txBody>
                      <a:tcPr marL="0" marR="0" marT="151349" marB="151349" anchor="ctr">
                        <a:solidFill>
                          <a:srgbClr val="CB21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23471">
                    <a:tc>
                      <a:txBody>
                        <a:bodyPr/>
                        <a:lstStyle/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Enumeration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: </a:t>
                          </a: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Three nested loops enumerate </a:t>
                          </a:r>
                          <a:b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</a:b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all combinations of three cards</a:t>
                          </a: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kern="120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Times New Roman" charset="0"/>
                            </a:rPr>
                            <a:t>Computationally</a:t>
                          </a: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 easy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charset="0"/>
                                </a:rPr>
                                <m:t>Θ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charset="0"/>
                                </a:rPr>
                                <m:t>)</m:t>
                              </m:r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Cognitively, unsuitable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endParaRPr lang="en-US" sz="2400" dirty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Times New Roman" charset="0"/>
                          </a:endParaRP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endParaRPr lang="en-US" sz="2400" dirty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Times New Roman" charset="0"/>
                          </a:endParaRP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Backtrack search</a:t>
                          </a:r>
                          <a:r>
                            <a:rPr lang="en-US" sz="240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: </a:t>
                          </a: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Times New Roman" charset="0"/>
                            </a:rPr>
                            <a:t>Two versions: with backchecking or with lookahead</a:t>
                          </a: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Times New Roman" charset="0"/>
                            </a:rPr>
                            <a:t>Enumerates all solutions in a tree-like manner</a:t>
                          </a: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Times New Roman" charset="0"/>
                            </a:rPr>
                            <a:t>Lookahead removes (future) options that are inconsistent with a given partial path. Thus, it generates fewer combinations</a:t>
                          </a: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Computationally easy 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charset="0"/>
                                </a:rPr>
                                <m:t>O</m:t>
                              </m:r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charset="0"/>
                                </a:rPr>
                                <m:t>(</m:t>
                              </m:r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Verdana" panose="020B0604030504040204" pitchFamily="34" charset="0"/>
                                      <a:cs typeface="Times New Roman" charset="0"/>
                                    </a:rPr>
                                    <m:t>3</m:t>
                                  </m:r>
                                </m:sup>
                              </m:s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Verdana" panose="020B0604030504040204" pitchFamily="34" charset="0"/>
                                  <a:cs typeface="Times New Roman" charset="0"/>
                                </a:rPr>
                                <m:t>)</m:t>
                              </m:r>
                            </m:oMath>
                          </a14:m>
                          <a:endParaRPr lang="en-US" sz="2400" b="0" dirty="0">
                            <a:solidFill>
                              <a:schemeClr val="tx1"/>
                            </a:solidFill>
                            <a:latin typeface="Verdana" panose="020B0604030504040204" pitchFamily="34" charset="0"/>
                            <a:ea typeface="Verdana" panose="020B0604030504040204" pitchFamily="34" charset="0"/>
                            <a:cs typeface="Verdana" panose="020B0604030504040204" pitchFamily="34" charset="0"/>
                          </a:endParaRPr>
                        </a:p>
                        <a:p>
                          <a:pPr marL="342900" indent="-342900">
                            <a:spcAft>
                              <a:spcPts val="600"/>
                            </a:spcAft>
                            <a:buFont typeface="Arial" panose="020B0604020202020204" pitchFamily="34" charset="0"/>
                            <a:buChar char="•"/>
                          </a:pPr>
                          <a:r>
                            <a:rPr lang="en-US" sz="2400" b="0" dirty="0">
                              <a:solidFill>
                                <a:schemeClr val="tx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Verdana" panose="020B0604030504040204" pitchFamily="34" charset="0"/>
                            </a:rPr>
                            <a:t>Cognitively, unsuitable</a:t>
                          </a:r>
                        </a:p>
                        <a:p>
                          <a:pPr>
                            <a:spcAft>
                              <a:spcPts val="600"/>
                            </a:spcAft>
                          </a:pPr>
                          <a:endParaRPr lang="en-US" sz="2400" dirty="0">
                            <a:latin typeface="Verdana" panose="020B0604030504040204" pitchFamily="34" charset="0"/>
                            <a:ea typeface="Verdana" panose="020B0604030504040204" pitchFamily="34" charset="0"/>
                            <a:cs typeface="Times New Roman" charset="0"/>
                          </a:endParaRPr>
                        </a:p>
                      </a:txBody>
                      <a:tcPr marL="302698" marR="302698" marT="227023" marB="37837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78003398"/>
                  </p:ext>
                </p:extLst>
              </p:nvPr>
            </p:nvGraphicFramePr>
            <p:xfrm>
              <a:off x="11545559" y="4523287"/>
              <a:ext cx="10058400" cy="9335769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63500" dist="38100" dir="5400000" algn="t" rotWithShape="0">
                        <a:prstClr val="black">
                          <a:alpha val="50000"/>
                        </a:prstClr>
                      </a:outerShdw>
                    </a:effectLst>
                    <a:tableStyleId>{2D5ABB26-0587-4C30-8999-92F81FD0307C}</a:tableStyleId>
                  </a:tblPr>
                  <a:tblGrid>
                    <a:gridCol w="10058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</a:tblGrid>
                  <a:tr h="912298">
                    <a:tc>
                      <a:txBody>
                        <a:bodyPr/>
                        <a:lstStyle/>
                        <a:p>
                          <a:pPr marL="0" marR="0" indent="0" algn="ctr" defTabSz="353571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60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4000" b="1" spc="300" dirty="0">
                              <a:solidFill>
                                <a:schemeClr val="bg1"/>
                              </a:solidFill>
                              <a:latin typeface="Verdana" panose="020B0604030504040204" pitchFamily="34" charset="0"/>
                              <a:ea typeface="Verdana" panose="020B0604030504040204" pitchFamily="34" charset="0"/>
                              <a:cs typeface="Arial" charset="0"/>
                            </a:rPr>
                            <a:t>Standard Solving Methods</a:t>
                          </a:r>
                        </a:p>
                      </a:txBody>
                      <a:tcPr marL="0" marR="0" marT="151349" marB="151349" anchor="ctr">
                        <a:solidFill>
                          <a:srgbClr val="CB21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8423471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02698" marR="302698" marT="227023" marB="37837">
                        <a:blipFill>
                          <a:blip r:embed="rId4"/>
                          <a:stretch>
                            <a:fillRect l="-606" t="-11216" r="-666" b="-1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4036412"/>
              </p:ext>
            </p:extLst>
          </p:nvPr>
        </p:nvGraphicFramePr>
        <p:xfrm>
          <a:off x="817851" y="4532969"/>
          <a:ext cx="10058400" cy="8848658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31409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Summary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579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Game of Set</a:t>
                      </a:r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: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A popular card game of visual perception designed in 1974 by Marsha Falco, a geneticist, out of a coding scheme she developed in her research.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8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Task</a:t>
                      </a:r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:</a:t>
                      </a:r>
                      <a:r>
                        <a:rPr lang="en-US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Identify </a:t>
                      </a:r>
                      <a:r>
                        <a:rPr lang="en-US" sz="24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three cards 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in a set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of 12 (out of 81) where each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dirty="0">
                          <a:solidFill>
                            <a:srgbClr val="C0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feature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(color, shape, number 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and shading) is 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identical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or all different.</a:t>
                      </a: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 marL="0" indent="0">
                        <a:spcAft>
                          <a:spcPts val="600"/>
                        </a:spcAft>
                        <a:tabLst/>
                      </a:pPr>
                      <a:r>
                        <a:rPr lang="en-US" sz="2400" b="1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Goal</a:t>
                      </a:r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:</a:t>
                      </a: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Explore how to support reasoning and explanation </a:t>
                      </a: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Contributions</a:t>
                      </a:r>
                      <a:r>
                        <a:rPr lang="en-US" sz="2400" b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:</a:t>
                      </a:r>
                      <a:r>
                        <a:rPr lang="en-US" sz="2400" b="1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 </a:t>
                      </a: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Built an interactive online interface to play the game.  Implemented and compared three algorithms to find all solutions</a:t>
                      </a:r>
                    </a:p>
                    <a:p>
                      <a:pPr marL="1920240" lvl="1" indent="-457200"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Enumeration</a:t>
                      </a:r>
                    </a:p>
                    <a:p>
                      <a:pPr marL="1920240" lvl="1" indent="-457200"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Backtrack search (two types)</a:t>
                      </a:r>
                    </a:p>
                    <a:p>
                      <a:pPr marL="1920240" lvl="1" indent="-457200">
                        <a:spcAft>
                          <a:spcPts val="600"/>
                        </a:spcAft>
                        <a:buFont typeface="+mj-lt"/>
                        <a:buAutoNum type="alphaUcPeriod"/>
                      </a:pP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Reformulation technique</a:t>
                      </a: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470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endParaRPr lang="en-US" sz="24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258580773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634660"/>
              </p:ext>
            </p:extLst>
          </p:nvPr>
        </p:nvGraphicFramePr>
        <p:xfrm>
          <a:off x="11545559" y="13911127"/>
          <a:ext cx="10058400" cy="5886318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65107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Motivating Example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256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Below we show how decomposing the set of 6 red cards on the feature ‘number’ helps uncovering all solutions.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10720" y="566133"/>
            <a:ext cx="265918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0" b="1" dirty="0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Game of Set: Reasoning Supports Explanation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7026" y="1812177"/>
            <a:ext cx="2659186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charset="0"/>
              </a:rPr>
              <a:t> Michael West and Berthe Y. Choueiry</a:t>
            </a:r>
          </a:p>
          <a:p>
            <a:pPr algn="ctr">
              <a:lnSpc>
                <a:spcPct val="80000"/>
              </a:lnSpc>
            </a:pPr>
            <a:r>
              <a:rPr lang="en-US" sz="4800" dirty="0">
                <a:solidFill>
                  <a:srgbClr val="DA1F3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charset="0"/>
              </a:rPr>
              <a:t>Constraint Systems Laboratory • School of Computing</a:t>
            </a:r>
          </a:p>
        </p:txBody>
      </p:sp>
      <p:graphicFrame>
        <p:nvGraphicFramePr>
          <p:cNvPr id="146" name="Table 145">
            <a:extLst>
              <a:ext uri="{FF2B5EF4-FFF2-40B4-BE49-F238E27FC236}">
                <a16:creationId xmlns:a16="http://schemas.microsoft.com/office/drawing/2014/main" id="{FB67CB73-8BFA-8767-0E92-6255581264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239723"/>
              </p:ext>
            </p:extLst>
          </p:nvPr>
        </p:nvGraphicFramePr>
        <p:xfrm>
          <a:off x="817851" y="12821920"/>
          <a:ext cx="10058400" cy="6906643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GUI and Constraint Model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2243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The online interface allows a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user to play the game by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clicking on cards to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validate the selected cards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as a </a:t>
                      </a:r>
                      <a:r>
                        <a:rPr lang="en-US" sz="2400" i="0" u="none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set</a:t>
                      </a:r>
                      <a:endParaRPr lang="en-US" sz="24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The constraint model has 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three variables and </a:t>
                      </a:r>
                      <a:b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</a:b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five constraints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1600" i="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i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The challenge is not the computational complexity but solving the problem in a way that a human player can understand and replicate.</a:t>
                      </a: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7E30417-741B-0C5D-ADB6-E7F3FA389C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581175"/>
              </p:ext>
            </p:extLst>
          </p:nvPr>
        </p:nvGraphicFramePr>
        <p:xfrm>
          <a:off x="22273266" y="15965681"/>
          <a:ext cx="10058400" cy="3323306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Future Work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11008">
                <a:tc>
                  <a:txBody>
                    <a:bodyPr/>
                    <a:lstStyle/>
                    <a:p>
                      <a:pPr marL="457200" indent="-4572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Build a visualization of the reformulation strategy 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Generate explanations of each operation step</a:t>
                      </a:r>
                    </a:p>
                    <a:p>
                      <a:pPr marL="457200" indent="-457200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Evaluate the usefulness of the strategy and explanations to human players</a:t>
                      </a: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" name="Picture 14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1FB7DF37-B87C-63EE-055C-1DEFDC4B8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338" y="20493062"/>
            <a:ext cx="3371121" cy="1310523"/>
          </a:xfrm>
          <a:prstGeom prst="rect">
            <a:avLst/>
          </a:prstGeom>
        </p:spPr>
      </p:pic>
      <p:pic>
        <p:nvPicPr>
          <p:cNvPr id="494" name="Picture 493">
            <a:extLst>
              <a:ext uri="{FF2B5EF4-FFF2-40B4-BE49-F238E27FC236}">
                <a16:creationId xmlns:a16="http://schemas.microsoft.com/office/drawing/2014/main" id="{767E07CD-9AEA-4CEE-C277-D30F8999B01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82" t="2406" r="28890" b="21871"/>
          <a:stretch/>
        </p:blipFill>
        <p:spPr>
          <a:xfrm>
            <a:off x="5675322" y="14232458"/>
            <a:ext cx="4262553" cy="21458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4C23217-CEFF-D58A-8B00-5EF3E202969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44733" y="7056736"/>
            <a:ext cx="2710960" cy="138536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4B183-B2FC-7BCA-23CD-F7286E743EB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94283" y="7076019"/>
            <a:ext cx="977900" cy="1308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0DE06C-991C-7660-8500-B6AF1F3D12A9}"/>
              </a:ext>
            </a:extLst>
          </p:cNvPr>
          <p:cNvSpPr txBox="1"/>
          <p:nvPr/>
        </p:nvSpPr>
        <p:spPr>
          <a:xfrm>
            <a:off x="8157635" y="8371418"/>
            <a:ext cx="20955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</a:t>
            </a:r>
            <a:r>
              <a:rPr lang="en-US" sz="11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www.setgame.com</a:t>
            </a:r>
            <a:endParaRPr lang="en-US" sz="11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42" name="Picture 541">
            <a:extLst>
              <a:ext uri="{FF2B5EF4-FFF2-40B4-BE49-F238E27FC236}">
                <a16:creationId xmlns:a16="http://schemas.microsoft.com/office/drawing/2014/main" id="{E8F995C9-DD60-AB54-3F88-A5F04B92431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58230" y="16779240"/>
            <a:ext cx="2673350" cy="112395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EA857D34-4E28-5DBE-D53C-2AF420D609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60251" y="5714070"/>
            <a:ext cx="4942171" cy="2657348"/>
          </a:xfrm>
          <a:prstGeom prst="rect">
            <a:avLst/>
          </a:prstGeom>
        </p:spPr>
      </p:pic>
      <p:graphicFrame>
        <p:nvGraphicFramePr>
          <p:cNvPr id="150" name="Table 149">
            <a:extLst>
              <a:ext uri="{FF2B5EF4-FFF2-40B4-BE49-F238E27FC236}">
                <a16:creationId xmlns:a16="http://schemas.microsoft.com/office/drawing/2014/main" id="{915BAB35-612A-8B4C-2296-695871B712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5798"/>
              </p:ext>
            </p:extLst>
          </p:nvPr>
        </p:nvGraphicFramePr>
        <p:xfrm>
          <a:off x="22273266" y="4518567"/>
          <a:ext cx="10058400" cy="10138278"/>
        </p:xfrm>
        <a:graphic>
          <a:graphicData uri="http://schemas.openxmlformats.org/drawingml/2006/table">
            <a:tbl>
              <a:tblPr firstRow="1" bandRow="1">
                <a:effectLst>
                  <a:outerShdw blurRad="63500" dist="38100" dir="5400000" algn="t" rotWithShape="0">
                    <a:prstClr val="black">
                      <a:alpha val="50000"/>
                    </a:prstClr>
                  </a:outerShdw>
                </a:effectLst>
                <a:tableStyleId>{2D5ABB26-0587-4C30-8999-92F81FD0307C}</a:tableStyleId>
              </a:tblPr>
              <a:tblGrid>
                <a:gridCol w="1005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8098">
                <a:tc>
                  <a:txBody>
                    <a:bodyPr/>
                    <a:lstStyle/>
                    <a:p>
                      <a:pPr marL="0" marR="0" indent="0" algn="ctr" defTabSz="353571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spc="300" dirty="0">
                          <a:solidFill>
                            <a:schemeClr val="bg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Reformulation</a:t>
                      </a:r>
                    </a:p>
                  </a:txBody>
                  <a:tcPr marL="0" marR="0" marT="151349" marB="151349" anchor="ctr">
                    <a:solidFill>
                      <a:srgbClr val="CB21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29678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The idea is to focus on one feature (e.g., color) at a time, ignoring all others.</a:t>
                      </a:r>
                      <a:b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</a:b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We decompose the problem for the various values of the chosen feature. The problems become smaller and easier to handle mentally. Then repeat for another feature, etc.  </a:t>
                      </a:r>
                      <a:b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</a:b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This decomposition strategy makes identifies where subproblems that are easier to solve or prove unsolvable and makes it easier to fund and explain solutions.</a:t>
                      </a: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>
                        <a:spcAft>
                          <a:spcPts val="600"/>
                        </a:spcAft>
                      </a:pPr>
                      <a:endParaRPr lang="en-US" sz="2400" dirty="0">
                        <a:latin typeface="Verdana" panose="020B0604030504040204" pitchFamily="34" charset="0"/>
                        <a:ea typeface="Verdana" panose="020B0604030504040204" pitchFamily="34" charset="0"/>
                        <a:cs typeface="Times New Roman" charset="0"/>
                      </a:endParaRPr>
                    </a:p>
                    <a:p>
                      <a:pPr marL="0" marR="0" lvl="0" indent="0" algn="l" defTabSz="29260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Times New Roman" charset="0"/>
                        </a:rPr>
                        <a:t>The choice of the feature is key to this strategy.  We developed heuristics to assess the ‘least diverse’ feature, which will reduce the number of subproblems generated.</a:t>
                      </a:r>
                    </a:p>
                  </a:txBody>
                  <a:tcPr marL="302698" marR="302698" marT="227023" marB="3783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56" name="Picture 155">
            <a:extLst>
              <a:ext uri="{FF2B5EF4-FFF2-40B4-BE49-F238E27FC236}">
                <a16:creationId xmlns:a16="http://schemas.microsoft.com/office/drawing/2014/main" id="{19798EB9-DA07-26A7-1E0A-2737D22B25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090399" y="16235680"/>
            <a:ext cx="8807591" cy="3373120"/>
          </a:xfrm>
          <a:prstGeom prst="rect">
            <a:avLst/>
          </a:prstGeom>
        </p:spPr>
      </p:pic>
      <p:sp>
        <p:nvSpPr>
          <p:cNvPr id="157" name="TextBox 156">
            <a:extLst>
              <a:ext uri="{FF2B5EF4-FFF2-40B4-BE49-F238E27FC236}">
                <a16:creationId xmlns:a16="http://schemas.microsoft.com/office/drawing/2014/main" id="{8ED61553-F14D-3FFE-F704-B9B6781B21EE}"/>
              </a:ext>
            </a:extLst>
          </p:cNvPr>
          <p:cNvSpPr txBox="1"/>
          <p:nvPr/>
        </p:nvSpPr>
        <p:spPr>
          <a:xfrm>
            <a:off x="22616160" y="19304000"/>
            <a:ext cx="9306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Acknowledgment: Supported by UCARE</a:t>
            </a:r>
          </a:p>
          <a:p>
            <a:pPr algn="r"/>
            <a:r>
              <a:rPr lang="en-US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March 17, 2024</a:t>
            </a:r>
          </a:p>
        </p:txBody>
      </p:sp>
    </p:spTree>
    <p:extLst>
      <p:ext uri="{BB962C8B-B14F-4D97-AF65-F5344CB8AC3E}">
        <p14:creationId xmlns:p14="http://schemas.microsoft.com/office/powerpoint/2010/main" val="2101375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1996</TotalTime>
  <Words>438</Words>
  <Application>Microsoft Macintosh PowerPoint</Application>
  <PresentationFormat>Custom</PresentationFormat>
  <Paragraphs>71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Cambria Math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Slattery</dc:creator>
  <cp:lastModifiedBy>Berthe Choueiry</cp:lastModifiedBy>
  <cp:revision>39</cp:revision>
  <dcterms:created xsi:type="dcterms:W3CDTF">2017-05-17T16:18:50Z</dcterms:created>
  <dcterms:modified xsi:type="dcterms:W3CDTF">2024-03-26T09:08:16Z</dcterms:modified>
</cp:coreProperties>
</file>