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2918400" cy="21945600"/>
  <p:notesSz cx="6858000" cy="9144000"/>
  <p:defaultTextStyle>
    <a:defPPr>
      <a:defRPr lang="en-US"/>
    </a:defPPr>
    <a:lvl1pPr marL="0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657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314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49971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628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285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899942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6599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256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17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032"/>
    <a:srgbClr val="FFA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EBF52-F4EB-DB75-09A8-46A3D5356033}" v="12" dt="2025-04-10T22:20:32.383"/>
    <p1510:client id="{2FCA7D95-A96B-11F1-7D9B-26BBFA1D9951}" v="339" dt="2025-04-12T09:29:02.420"/>
    <p1510:client id="{576E910C-A33B-AFC5-E226-681B3492FE8D}" v="11" dt="2025-04-10T17:10:01.633"/>
    <p1510:client id="{5B11B864-32FC-2B42-D7DE-CAA7074BB51E}" v="7" dt="2025-04-10T22:21:24.130"/>
    <p1510:client id="{C2A83875-B4BB-6269-D93C-1C9E380B4AB3}" v="700" dt="2025-04-10T21:59:40.942"/>
    <p1510:client id="{F692F710-76D4-FA2E-84AC-6512A349DF99}" v="5" dt="2025-04-11T05:40:42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32"/>
        <p:guide pos="1756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0" cy="219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3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3E13E-435A-9771-1464-78E4E3B1C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994412-74D6-3635-E99B-97293C596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15122"/>
              </p:ext>
            </p:extLst>
          </p:nvPr>
        </p:nvGraphicFramePr>
        <p:xfrm>
          <a:off x="11545559" y="4523287"/>
          <a:ext cx="10058400" cy="912298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970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4000" b="1" spc="3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Arial"/>
                        </a:rPr>
                        <a:t>Results</a:t>
                      </a:r>
                      <a:endParaRPr lang="en-US"/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C972FC-F097-04C1-B876-DDDFFD751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216042"/>
              </p:ext>
            </p:extLst>
          </p:nvPr>
        </p:nvGraphicFramePr>
        <p:xfrm>
          <a:off x="824333" y="4531944"/>
          <a:ext cx="10058400" cy="8200896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409">
                <a:tc>
                  <a:txBody>
                    <a:bodyPr/>
                    <a:lstStyle/>
                    <a:p>
                      <a:pPr marL="0" marR="0" indent="0" algn="ctr" defTabSz="3535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Arial"/>
                        </a:rPr>
                        <a:t>Summary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7978">
                <a:tc>
                  <a:txBody>
                    <a:bodyPr/>
                    <a:lstStyle/>
                    <a:p>
                      <a:pPr marL="0" indent="0">
                        <a:spcAft>
                          <a:spcPts val="1600"/>
                        </a:spcAft>
                      </a:pPr>
                      <a:r>
                        <a:rPr lang="en-US" sz="2400" b="0" dirty="0">
                          <a:latin typeface="Verdana"/>
                          <a:ea typeface="Verdana"/>
                          <a:cs typeface="Times New Roman"/>
                        </a:rPr>
                        <a:t>We built a website that visualizes the internal workings of the SAT Solver </a:t>
                      </a:r>
                      <a:r>
                        <a:rPr lang="en-US" sz="2400" b="0" dirty="0" err="1">
                          <a:latin typeface="Verdana"/>
                          <a:ea typeface="Verdana"/>
                          <a:cs typeface="Times New Roman"/>
                        </a:rPr>
                        <a:t>MiniSAT</a:t>
                      </a:r>
                      <a:r>
                        <a:rPr lang="en-US" sz="2400" b="0" dirty="0">
                          <a:latin typeface="Verdana"/>
                          <a:ea typeface="Verdana"/>
                          <a:cs typeface="Times New Roman"/>
                        </a:rPr>
                        <a:t> so as to better understand the foundational concepts of computer science that it utilizes.</a:t>
                      </a:r>
                    </a:p>
                    <a:p>
                      <a:pPr marL="0" lvl="0" indent="0">
                        <a:spcAft>
                          <a:spcPts val="1600"/>
                        </a:spcAft>
                        <a:buNone/>
                      </a:pPr>
                      <a:r>
                        <a:rPr lang="en-US" sz="2400" b="1" dirty="0">
                          <a:latin typeface="Verdana"/>
                          <a:ea typeface="Verdana"/>
                          <a:cs typeface="Times New Roman"/>
                        </a:rPr>
                        <a:t>Task</a:t>
                      </a:r>
                      <a:r>
                        <a:rPr lang="en-US" sz="2400" b="0" dirty="0">
                          <a:latin typeface="Verdana"/>
                          <a:ea typeface="Verdana"/>
                          <a:cs typeface="Times New Roman"/>
                        </a:rPr>
                        <a:t>:</a:t>
                      </a:r>
                      <a:r>
                        <a:rPr lang="en-US" sz="2400" b="1" dirty="0">
                          <a:latin typeface="Verdana"/>
                          <a:ea typeface="Verdana"/>
                          <a:cs typeface="Times New Roman"/>
                        </a:rPr>
                        <a:t> </a:t>
                      </a:r>
                      <a:r>
                        <a:rPr lang="en-US" sz="2400" b="0" dirty="0">
                          <a:latin typeface="Verdana"/>
                          <a:ea typeface="Verdana"/>
                          <a:cs typeface="Times New Roman"/>
                        </a:rPr>
                        <a:t>Instrument </a:t>
                      </a:r>
                      <a:r>
                        <a:rPr lang="en-US" sz="2400" b="0" dirty="0" err="1">
                          <a:latin typeface="Verdana"/>
                          <a:ea typeface="Verdana"/>
                          <a:cs typeface="Times New Roman"/>
                        </a:rPr>
                        <a:t>MiniSAT</a:t>
                      </a:r>
                      <a:r>
                        <a:rPr lang="en-US" sz="2400" b="0" dirty="0">
                          <a:latin typeface="Verdana"/>
                          <a:ea typeface="Verdana"/>
                          <a:cs typeface="Times New Roman"/>
                        </a:rPr>
                        <a:t> to 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Times New Roman"/>
                        </a:rPr>
                        <a:t>record its decision process </a:t>
                      </a:r>
                      <a:r>
                        <a:rPr lang="en-US" sz="2400" b="0" dirty="0">
                          <a:latin typeface="Verdana"/>
                          <a:ea typeface="Verdana"/>
                          <a:cs typeface="Times New Roman"/>
                        </a:rPr>
                        <a:t>and </a:t>
                      </a:r>
                      <a:r>
                        <a:rPr lang="en-US" sz="2400" b="0" dirty="0">
                          <a:solidFill>
                            <a:srgbClr val="C00000"/>
                          </a:solidFill>
                          <a:latin typeface="Verdana"/>
                          <a:ea typeface="Verdana"/>
                          <a:cs typeface="Times New Roman"/>
                        </a:rPr>
                        <a:t>model the results </a:t>
                      </a:r>
                      <a:r>
                        <a:rPr lang="en-US" sz="2400" b="0" dirty="0">
                          <a:latin typeface="Verdana"/>
                          <a:ea typeface="Verdana"/>
                          <a:cs typeface="Times New Roman"/>
                        </a:rPr>
                        <a:t>in a human-digestible format.</a:t>
                      </a:r>
                    </a:p>
                    <a:p>
                      <a:pPr>
                        <a:spcAft>
                          <a:spcPts val="1600"/>
                        </a:spcAft>
                        <a:tabLst/>
                      </a:pPr>
                      <a:r>
                        <a:rPr lang="en-US" sz="2400" b="1" i="0" dirty="0">
                          <a:latin typeface="Verdana"/>
                          <a:ea typeface="Verdana"/>
                          <a:cs typeface="Times New Roman"/>
                        </a:rPr>
                        <a:t>Contributions</a:t>
                      </a:r>
                      <a:r>
                        <a:rPr lang="en-US" sz="2400" b="0" dirty="0">
                          <a:latin typeface="Verdana"/>
                          <a:ea typeface="Verdana"/>
                          <a:cs typeface="Times New Roman"/>
                        </a:rPr>
                        <a:t>:</a:t>
                      </a:r>
                      <a:r>
                        <a:rPr lang="en-US" sz="2400" b="0" i="0" dirty="0">
                          <a:latin typeface="Verdana"/>
                          <a:ea typeface="Verdana"/>
                          <a:cs typeface="Times New Roman"/>
                        </a:rPr>
                        <a:t> Built an online tool to visualize how </a:t>
                      </a:r>
                      <a:r>
                        <a:rPr lang="en-US" sz="2400" b="0" i="0" dirty="0" err="1">
                          <a:latin typeface="Verdana"/>
                          <a:ea typeface="Verdana"/>
                          <a:cs typeface="Times New Roman"/>
                        </a:rPr>
                        <a:t>MiniSAT</a:t>
                      </a:r>
                      <a:r>
                        <a:rPr lang="en-US" sz="2400" b="0" i="0" dirty="0">
                          <a:latin typeface="Verdana"/>
                          <a:ea typeface="Verdana"/>
                          <a:cs typeface="Times New Roman"/>
                        </a:rPr>
                        <a:t> determines whether a SAT Problem is satisfiable.</a:t>
                      </a: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70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US" sz="2400" i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25858077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03E571-FB70-7B01-7A9E-8C419B1DD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37588"/>
              </p:ext>
            </p:extLst>
          </p:nvPr>
        </p:nvGraphicFramePr>
        <p:xfrm>
          <a:off x="22233351" y="4505870"/>
          <a:ext cx="10058400" cy="5844864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0477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Arial"/>
                        </a:rPr>
                        <a:t>Motivating Example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566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latin typeface="Verdana"/>
                          <a:ea typeface="Verdana"/>
                          <a:cs typeface="Times New Roman"/>
                        </a:rPr>
                        <a:t>The 4 Queens problem aims to see if it is possible to place 4 Queens on a 4x4 grid such that no queen opposes another. </a:t>
                      </a: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0C9B7A9-8402-2ADB-6939-5C3551800887}"/>
              </a:ext>
            </a:extLst>
          </p:cNvPr>
          <p:cNvSpPr txBox="1"/>
          <p:nvPr/>
        </p:nvSpPr>
        <p:spPr>
          <a:xfrm>
            <a:off x="5810720" y="566133"/>
            <a:ext cx="26591865" cy="9787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>
                <a:solidFill>
                  <a:srgbClr val="DA1F31"/>
                </a:solidFill>
                <a:latin typeface="Verdana"/>
                <a:ea typeface="Verdana"/>
                <a:cs typeface="Arial"/>
              </a:rPr>
              <a:t>Visualization for Explanations in Decision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E6178-8738-8D85-E1D5-F1B2661A0B96}"/>
              </a:ext>
            </a:extLst>
          </p:cNvPr>
          <p:cNvSpPr txBox="1"/>
          <p:nvPr/>
        </p:nvSpPr>
        <p:spPr>
          <a:xfrm>
            <a:off x="5497026" y="1812177"/>
            <a:ext cx="2659186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>
                <a:solidFill>
                  <a:srgbClr val="DA1F31"/>
                </a:solidFill>
                <a:latin typeface="Verdana"/>
                <a:ea typeface="Verdana"/>
                <a:cs typeface="Times New Roman"/>
              </a:rPr>
              <a:t> Carston Wiebe, Raegan Scheet, and Berthe Y. Choueiry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4800">
                <a:solidFill>
                  <a:srgbClr val="DA1F3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charset="0"/>
              </a:rPr>
              <a:t>Constraint Systems Laboratory • School of Computing</a:t>
            </a:r>
          </a:p>
        </p:txBody>
      </p:sp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84C4167D-9A32-F426-329B-DB8633CA3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57493"/>
              </p:ext>
            </p:extLst>
          </p:nvPr>
        </p:nvGraphicFramePr>
        <p:xfrm>
          <a:off x="817716" y="13753107"/>
          <a:ext cx="10058400" cy="2883336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353571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3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Arial"/>
                        </a:rPr>
                        <a:t>Method</a:t>
                      </a:r>
                      <a:endParaRPr lang="en-US"/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Verdana"/>
                        </a:rPr>
                        <a:t>MiniSAT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Verdana"/>
                        </a:rPr>
                        <a:t> was instrumented by placing "hooks" into its source code that log information about its decision-making process.</a:t>
                      </a:r>
                    </a:p>
                    <a:p>
                      <a:pPr lvl="0">
                        <a:spcAft>
                          <a:spcPts val="1600"/>
                        </a:spcAft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Verdana"/>
                        </a:rPr>
                        <a:t>Whenever this modified 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Verdana"/>
                        </a:rPr>
                        <a:t>MiniSAT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Verdana"/>
                        </a:rPr>
                        <a:t> runs, it generates a full log containing its entire "thought process".</a:t>
                      </a:r>
                    </a:p>
                  </a:txBody>
                  <a:tcPr marL="0" marR="0" marT="151348" marB="151348"/>
                </a:tc>
                <a:extLst>
                  <a:ext uri="{0D108BD9-81ED-4DB2-BD59-A6C34878D82A}">
                    <a16:rowId xmlns:a16="http://schemas.microsoft.com/office/drawing/2014/main" val="154296289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4A08323-1728-555F-C96A-A260E8807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91267"/>
              </p:ext>
            </p:extLst>
          </p:nvPr>
        </p:nvGraphicFramePr>
        <p:xfrm>
          <a:off x="22273266" y="15965681"/>
          <a:ext cx="10058400" cy="2754234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Arial"/>
                        </a:rPr>
                        <a:t>Future Work</a:t>
                      </a:r>
                      <a:endParaRPr lang="en-US" dirty="0"/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Verdana"/>
                          <a:ea typeface="Verdana"/>
                          <a:cs typeface="Times New Roman"/>
                        </a:rPr>
                        <a:t>Create additional graphs to display various instance statistics such as propagations and satisfied clauses per decision made.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Verdana"/>
                          <a:ea typeface="Verdana"/>
                          <a:cs typeface="Times New Roman"/>
                        </a:rPr>
                        <a:t>Create instance specific visualization tools, such as a chess or sudoku board.</a:t>
                      </a:r>
                    </a:p>
                  </a:txBody>
                  <a:tcPr marL="0" marR="0" marT="151348" marB="151348"/>
                </a:tc>
                <a:extLst>
                  <a:ext uri="{0D108BD9-81ED-4DB2-BD59-A6C34878D82A}">
                    <a16:rowId xmlns:a16="http://schemas.microsoft.com/office/drawing/2014/main" val="1651830123"/>
                  </a:ext>
                </a:extLst>
              </a:tr>
            </a:tbl>
          </a:graphicData>
        </a:graphic>
      </p:graphicFrame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D848B3C-2F50-EA30-0A4F-839BD558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38" y="20493062"/>
            <a:ext cx="3371121" cy="1310523"/>
          </a:xfrm>
          <a:prstGeom prst="rect">
            <a:avLst/>
          </a:prstGeom>
        </p:spPr>
      </p:pic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9A8944E4-9C8D-0722-B34E-3BBE3BA8E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25409"/>
              </p:ext>
            </p:extLst>
          </p:nvPr>
        </p:nvGraphicFramePr>
        <p:xfrm>
          <a:off x="11561686" y="15945024"/>
          <a:ext cx="10058400" cy="3561954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098">
                <a:tc>
                  <a:txBody>
                    <a:bodyPr/>
                    <a:lstStyle/>
                    <a:p>
                      <a:pPr marL="0" marR="0" lvl="0" indent="0" algn="ctr" defTabSz="35357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  <a:defRPr/>
                      </a:pPr>
                      <a:r>
                        <a:rPr lang="en-US" sz="4000" b="1" spc="30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Arial"/>
                        </a:rPr>
                        <a:t>MiniSAT Overview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09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Verdana"/>
                        </a:rPr>
                        <a:t>The Boolean Satisfiability Problem (aka SAT) is about proving whether a Boolean formula has a solution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Verdana"/>
                        </a:rPr>
                        <a:t>SAT Solvers are relied on in many fields such as air-traffic control, circuit design (EDA), and complex scheduling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Verdana"/>
                        </a:rPr>
                        <a:t>MiniSAT, created by Niklas Eén and Niklas Sörensson in 2003, is a highly efficient and lightweight SAT Solver</a:t>
                      </a:r>
                    </a:p>
                  </a:txBody>
                  <a:tcPr marL="0" marR="0" marT="151348" marB="151348"/>
                </a:tc>
                <a:extLst>
                  <a:ext uri="{0D108BD9-81ED-4DB2-BD59-A6C34878D82A}">
                    <a16:rowId xmlns:a16="http://schemas.microsoft.com/office/drawing/2014/main" val="3766433563"/>
                  </a:ext>
                </a:extLst>
              </a:tr>
            </a:tbl>
          </a:graphicData>
        </a:graphic>
      </p:graphicFrame>
      <p:sp>
        <p:nvSpPr>
          <p:cNvPr id="157" name="TextBox 156">
            <a:extLst>
              <a:ext uri="{FF2B5EF4-FFF2-40B4-BE49-F238E27FC236}">
                <a16:creationId xmlns:a16="http://schemas.microsoft.com/office/drawing/2014/main" id="{151F1897-917C-8DD8-0846-7DF0B4FB4850}"/>
              </a:ext>
            </a:extLst>
          </p:cNvPr>
          <p:cNvSpPr txBox="1"/>
          <p:nvPr/>
        </p:nvSpPr>
        <p:spPr>
          <a:xfrm>
            <a:off x="22616160" y="19304000"/>
            <a:ext cx="93065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latin typeface="Verdana"/>
                <a:ea typeface="Verdana"/>
                <a:cs typeface="Verdana" panose="020B0604030504040204" pitchFamily="34" charset="0"/>
              </a:rPr>
              <a:t>Acknowledgment: Supported by UCARE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r"/>
            <a:r>
              <a:rPr lang="en-US" sz="1800">
                <a:latin typeface="Verdana"/>
                <a:ea typeface="Verdana"/>
                <a:cs typeface="Verdana" panose="020B0604030504040204" pitchFamily="34" charset="0"/>
              </a:rPr>
              <a:t>April 9, 2025</a:t>
            </a:r>
            <a:endParaRPr lang="en-US"/>
          </a:p>
        </p:txBody>
      </p:sp>
      <p:pic>
        <p:nvPicPr>
          <p:cNvPr id="12" name="Picture 11" descr="A set of black letters&#10;&#10;AI-generated content may be incorrect.">
            <a:extLst>
              <a:ext uri="{FF2B5EF4-FFF2-40B4-BE49-F238E27FC236}">
                <a16:creationId xmlns:a16="http://schemas.microsoft.com/office/drawing/2014/main" id="{5ABEF893-6645-20E7-23C5-9F3ACC38A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190" y="10637746"/>
            <a:ext cx="1504585" cy="1529352"/>
          </a:xfrm>
          <a:prstGeom prst="rect">
            <a:avLst/>
          </a:prstGeom>
        </p:spPr>
      </p:pic>
      <p:pic>
        <p:nvPicPr>
          <p:cNvPr id="16" name="Picture 15" descr="A number and a line of numbers&#10;&#10;AI-generated content may be incorrect.">
            <a:extLst>
              <a:ext uri="{FF2B5EF4-FFF2-40B4-BE49-F238E27FC236}">
                <a16:creationId xmlns:a16="http://schemas.microsoft.com/office/drawing/2014/main" id="{5FA490D7-F3DB-E30F-AA0B-D69268899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162" y="10575801"/>
            <a:ext cx="903513" cy="1178230"/>
          </a:xfrm>
          <a:prstGeom prst="rect">
            <a:avLst/>
          </a:prstGeom>
        </p:spPr>
      </p:pic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50ED404-D6FB-B3E0-F22B-BF2BE3804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4805" y="6520303"/>
            <a:ext cx="2156954" cy="2922114"/>
          </a:xfrm>
          <a:prstGeom prst="rect">
            <a:avLst/>
          </a:prstGeom>
        </p:spPr>
      </p:pic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5D5DDC4-7BBF-F940-0E3F-0B57A767B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582" y="16916566"/>
            <a:ext cx="2591569" cy="2628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A1A6B2-D46D-08EF-6E96-238EFEC3E588}"/>
              </a:ext>
            </a:extLst>
          </p:cNvPr>
          <p:cNvSpPr txBox="1"/>
          <p:nvPr/>
        </p:nvSpPr>
        <p:spPr>
          <a:xfrm>
            <a:off x="3592909" y="16968830"/>
            <a:ext cx="7443683" cy="25135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600"/>
              </a:spcAft>
            </a:pPr>
            <a:r>
              <a:rPr lang="en-US" sz="2400">
                <a:latin typeface="Verdana"/>
                <a:ea typeface="Verdana"/>
                <a:cs typeface="Calibri"/>
              </a:rPr>
              <a:t>The website parses this log into two primary data structures:  A linear trail, and a binary "search tree".</a:t>
            </a:r>
          </a:p>
          <a:p>
            <a:pPr>
              <a:spcAft>
                <a:spcPts val="1600"/>
              </a:spcAft>
            </a:pPr>
            <a:r>
              <a:rPr lang="en-US" sz="2400">
                <a:latin typeface="Verdana"/>
                <a:ea typeface="Verdana"/>
                <a:cs typeface="Calibri"/>
              </a:rPr>
              <a:t>These two structures are then navigated through and manipulated to produce our visualizations.</a:t>
            </a:r>
          </a:p>
        </p:txBody>
      </p:sp>
      <p:pic>
        <p:nvPicPr>
          <p:cNvPr id="18" name="Picture 17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D688C979-1B11-FBA3-0964-8FBE6FE3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77" t="1459" b="-1"/>
          <a:stretch/>
        </p:blipFill>
        <p:spPr>
          <a:xfrm>
            <a:off x="14495608" y="12167010"/>
            <a:ext cx="2695534" cy="3274420"/>
          </a:xfrm>
          <a:prstGeom prst="rect">
            <a:avLst/>
          </a:prstGeom>
        </p:spPr>
      </p:pic>
      <p:pic>
        <p:nvPicPr>
          <p:cNvPr id="20" name="Picture 19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63E1529A-9C16-31B3-2597-434601613A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176" t="1435" r="4386" b="1351"/>
          <a:stretch/>
        </p:blipFill>
        <p:spPr>
          <a:xfrm>
            <a:off x="11718962" y="12069339"/>
            <a:ext cx="1731905" cy="3321898"/>
          </a:xfrm>
          <a:prstGeom prst="rect">
            <a:avLst/>
          </a:prstGeom>
        </p:spPr>
      </p:pic>
      <p:pic>
        <p:nvPicPr>
          <p:cNvPr id="22" name="Picture 21" descr="A screenshot of a game&#10;&#10;AI-generated content may be incorrect.">
            <a:extLst>
              <a:ext uri="{FF2B5EF4-FFF2-40B4-BE49-F238E27FC236}">
                <a16:creationId xmlns:a16="http://schemas.microsoft.com/office/drawing/2014/main" id="{A7671708-D71F-1B33-6893-BB982D6FD4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301" t="12983" r="47261" b="24647"/>
          <a:stretch/>
        </p:blipFill>
        <p:spPr>
          <a:xfrm>
            <a:off x="1869589" y="9598611"/>
            <a:ext cx="3014332" cy="2972376"/>
          </a:xfrm>
          <a:prstGeom prst="rect">
            <a:avLst/>
          </a:prstGeom>
        </p:spPr>
      </p:pic>
      <p:pic>
        <p:nvPicPr>
          <p:cNvPr id="3" name="Picture 2" descr="A diagram of a number&#10;&#10;AI-generated content may be incorrect.">
            <a:extLst>
              <a:ext uri="{FF2B5EF4-FFF2-40B4-BE49-F238E27FC236}">
                <a16:creationId xmlns:a16="http://schemas.microsoft.com/office/drawing/2014/main" id="{A7D7B9CF-F620-A6E9-3C8B-0BDB116D64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0119" y="12167010"/>
            <a:ext cx="3705843" cy="2005445"/>
          </a:xfrm>
          <a:prstGeom prst="rect">
            <a:avLst/>
          </a:prstGeom>
        </p:spPr>
      </p:pic>
      <p:pic>
        <p:nvPicPr>
          <p:cNvPr id="13" name="Picture 12" descr="A diagram of a network&#10;&#10;AI-generated content may be incorrect.">
            <a:extLst>
              <a:ext uri="{FF2B5EF4-FFF2-40B4-BE49-F238E27FC236}">
                <a16:creationId xmlns:a16="http://schemas.microsoft.com/office/drawing/2014/main" id="{C89AC813-2A2F-6E9D-3B07-A71A2F164C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79293" y="9858662"/>
            <a:ext cx="2508858" cy="16916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E04D92-63F8-3A74-FD23-8C11C442B0EF}"/>
              </a:ext>
            </a:extLst>
          </p:cNvPr>
          <p:cNvSpPr txBox="1"/>
          <p:nvPr/>
        </p:nvSpPr>
        <p:spPr>
          <a:xfrm>
            <a:off x="14392737" y="5658314"/>
            <a:ext cx="44057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Verdana"/>
                <a:ea typeface="Verdana"/>
                <a:cs typeface="Calibri"/>
              </a:rPr>
              <a:t>Search Tree</a:t>
            </a:r>
            <a:endParaRPr lang="en-US" sz="2400">
              <a:latin typeface="Verdana"/>
              <a:ea typeface="Verdan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A7BA9B-9CEB-1821-2D1A-4F0B376E365D}"/>
              </a:ext>
            </a:extLst>
          </p:cNvPr>
          <p:cNvSpPr txBox="1"/>
          <p:nvPr/>
        </p:nvSpPr>
        <p:spPr>
          <a:xfrm>
            <a:off x="11328903" y="11524723"/>
            <a:ext cx="24106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Verdana"/>
                <a:ea typeface="Verdana"/>
                <a:cs typeface="Calibri"/>
              </a:rPr>
              <a:t>Trail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ACD557-DEB4-0BDE-1623-8796666EBA7E}"/>
              </a:ext>
            </a:extLst>
          </p:cNvPr>
          <p:cNvSpPr txBox="1"/>
          <p:nvPr/>
        </p:nvSpPr>
        <p:spPr>
          <a:xfrm>
            <a:off x="18026585" y="11524723"/>
            <a:ext cx="33607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Verdana"/>
                <a:ea typeface="Verdana"/>
                <a:cs typeface="Calibri"/>
              </a:rPr>
              <a:t>Implication Graphs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B92461-F7CD-3EB4-9E27-7A96AF075DC0}"/>
              </a:ext>
            </a:extLst>
          </p:cNvPr>
          <p:cNvSpPr txBox="1"/>
          <p:nvPr/>
        </p:nvSpPr>
        <p:spPr>
          <a:xfrm>
            <a:off x="13893972" y="11524721"/>
            <a:ext cx="38832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Verdana"/>
                <a:ea typeface="Verdana"/>
                <a:cs typeface="Calibri"/>
              </a:rPr>
              <a:t>Initial/Learned Clauses</a:t>
            </a:r>
          </a:p>
        </p:txBody>
      </p:sp>
      <p:pic>
        <p:nvPicPr>
          <p:cNvPr id="25" name="Picture 24" descr="A diagram of a structure&#10;&#10;AI-generated content may be incorrect.">
            <a:extLst>
              <a:ext uri="{FF2B5EF4-FFF2-40B4-BE49-F238E27FC236}">
                <a16:creationId xmlns:a16="http://schemas.microsoft.com/office/drawing/2014/main" id="{5A0E6FCA-F08F-3275-7D99-0AC80519AD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46229" y="6131007"/>
            <a:ext cx="9887198" cy="52184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843EFC-95C7-C367-1F9F-6F79DC0B72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51078" y="10379335"/>
            <a:ext cx="3578726" cy="4992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188790-A5CA-2705-B270-ED28F52D194A}"/>
              </a:ext>
            </a:extLst>
          </p:cNvPr>
          <p:cNvSpPr txBox="1"/>
          <p:nvPr/>
        </p:nvSpPr>
        <p:spPr>
          <a:xfrm>
            <a:off x="24485920" y="6527008"/>
            <a:ext cx="4522043" cy="42319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Verdana"/>
                <a:ea typeface="Verdana"/>
              </a:rPr>
              <a:t>It can be modeled in CNF where each space on the board is a variable (0-15) where "True" means a queen is present on the space.</a:t>
            </a:r>
          </a:p>
          <a:p>
            <a:r>
              <a:rPr lang="en-US" sz="2400" dirty="0">
                <a:latin typeface="Verdana"/>
                <a:ea typeface="Calibri"/>
                <a:cs typeface="Calibri"/>
              </a:rPr>
              <a:t>By viewing the instance on SATVIZ, we can view the path </a:t>
            </a:r>
            <a:r>
              <a:rPr lang="en-US" sz="2400" err="1">
                <a:latin typeface="Verdana"/>
                <a:ea typeface="Calibri"/>
                <a:cs typeface="Calibri"/>
              </a:rPr>
              <a:t>MiniSAT</a:t>
            </a:r>
            <a:r>
              <a:rPr lang="en-US" sz="2400" dirty="0">
                <a:latin typeface="Verdana"/>
                <a:ea typeface="Calibri"/>
                <a:cs typeface="Calibri"/>
              </a:rPr>
              <a:t> takes to solve it:</a:t>
            </a:r>
          </a:p>
          <a:p>
            <a:endParaRPr lang="en-US" sz="2400" dirty="0">
              <a:latin typeface="Verdana"/>
              <a:ea typeface="Calibri"/>
              <a:cs typeface="Calibri"/>
            </a:endParaRPr>
          </a:p>
        </p:txBody>
      </p:sp>
      <p:pic>
        <p:nvPicPr>
          <p:cNvPr id="28" name="Picture 27" descr="A number and arrows on a white background&#10;&#10;AI-generated content may be incorrect.">
            <a:extLst>
              <a:ext uri="{FF2B5EF4-FFF2-40B4-BE49-F238E27FC236}">
                <a16:creationId xmlns:a16="http://schemas.microsoft.com/office/drawing/2014/main" id="{5A388AB4-7521-ECB8-0A26-92FFF0B2442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53101" r="-655" b="-15535"/>
          <a:stretch/>
        </p:blipFill>
        <p:spPr>
          <a:xfrm>
            <a:off x="29093387" y="15010748"/>
            <a:ext cx="2650614" cy="288720"/>
          </a:xfrm>
          <a:prstGeom prst="rect">
            <a:avLst/>
          </a:prstGeom>
        </p:spPr>
      </p:pic>
      <p:pic>
        <p:nvPicPr>
          <p:cNvPr id="30" name="Picture 29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22F707F2-D022-C90E-7A22-864B82D848B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-5957" t="-509" b="28534"/>
          <a:stretch/>
        </p:blipFill>
        <p:spPr>
          <a:xfrm>
            <a:off x="22734287" y="10031953"/>
            <a:ext cx="1253896" cy="494994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A5984FE-E084-A83F-7AF6-96A829908E37}"/>
              </a:ext>
            </a:extLst>
          </p:cNvPr>
          <p:cNvSpPr txBox="1"/>
          <p:nvPr/>
        </p:nvSpPr>
        <p:spPr>
          <a:xfrm>
            <a:off x="24755832" y="15369026"/>
            <a:ext cx="35661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Verdana"/>
                <a:ea typeface="Calibri"/>
                <a:cs typeface="Calibri"/>
              </a:rPr>
              <a:t>The search tree.</a:t>
            </a:r>
            <a:endParaRPr lang="en-US" sz="1800">
              <a:latin typeface="Verdana"/>
              <a:ea typeface="Verdan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7EBC6F-02C9-BC55-3B50-FA23809E1A40}"/>
              </a:ext>
            </a:extLst>
          </p:cNvPr>
          <p:cNvSpPr txBox="1"/>
          <p:nvPr/>
        </p:nvSpPr>
        <p:spPr>
          <a:xfrm>
            <a:off x="28671357" y="11676114"/>
            <a:ext cx="35182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Verdana"/>
                <a:ea typeface="Calibri"/>
                <a:cs typeface="Calibri"/>
              </a:rPr>
              <a:t>Implication graph for the first conflict.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8B1F3A-9193-4C00-456A-C375958F5F0D}"/>
              </a:ext>
            </a:extLst>
          </p:cNvPr>
          <p:cNvSpPr txBox="1"/>
          <p:nvPr/>
        </p:nvSpPr>
        <p:spPr>
          <a:xfrm>
            <a:off x="21632501" y="15367287"/>
            <a:ext cx="35661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Verdana"/>
                <a:ea typeface="Calibri"/>
                <a:cs typeface="Calibri"/>
              </a:rPr>
              <a:t>Sample of the trail.</a:t>
            </a:r>
            <a:endParaRPr lang="en-US" dirty="0"/>
          </a:p>
        </p:txBody>
      </p:sp>
      <p:pic>
        <p:nvPicPr>
          <p:cNvPr id="34" name="Picture 3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F36B327-3695-4E87-9C9F-DC73991331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4767" y="9086609"/>
            <a:ext cx="8772051" cy="41078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29BB4F-5279-30C4-9290-5B42A0853A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108922" y="6528560"/>
            <a:ext cx="2596748" cy="2674144"/>
          </a:xfrm>
          <a:prstGeom prst="rect">
            <a:avLst/>
          </a:prstGeom>
        </p:spPr>
      </p:pic>
      <p:pic>
        <p:nvPicPr>
          <p:cNvPr id="36" name="Picture 35" descr="A grid of squares with yellow circles&#10;&#10;AI-generated content may be incorrect.">
            <a:extLst>
              <a:ext uri="{FF2B5EF4-FFF2-40B4-BE49-F238E27FC236}">
                <a16:creationId xmlns:a16="http://schemas.microsoft.com/office/drawing/2014/main" id="{FDCEB1AF-6F4B-39E2-8BA6-338057B3B1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284362" y="12567019"/>
            <a:ext cx="2226325" cy="234193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D2C90B1-23C3-53EC-7830-267653415CBB}"/>
              </a:ext>
            </a:extLst>
          </p:cNvPr>
          <p:cNvSpPr txBox="1"/>
          <p:nvPr/>
        </p:nvSpPr>
        <p:spPr>
          <a:xfrm>
            <a:off x="28350165" y="15389083"/>
            <a:ext cx="422194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Verdana"/>
                <a:ea typeface="Calibri"/>
                <a:cs typeface="Calibri"/>
              </a:rPr>
              <a:t>Learned clause for the first conflict.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EA9D6B-7A36-3743-0C8A-C556582DF48F}"/>
              </a:ext>
            </a:extLst>
          </p:cNvPr>
          <p:cNvSpPr txBox="1"/>
          <p:nvPr/>
        </p:nvSpPr>
        <p:spPr>
          <a:xfrm>
            <a:off x="22223655" y="9367911"/>
            <a:ext cx="23345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Verdana"/>
                <a:ea typeface="Verdana"/>
                <a:cs typeface="Calibri"/>
              </a:rPr>
              <a:t>Sample of the CNF theory.</a:t>
            </a:r>
            <a:endParaRPr lang="en-US" sz="1800" dirty="0">
              <a:latin typeface="Verdana"/>
              <a:ea typeface="Verdan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9DC193-A7FE-5D5D-B8EC-7ED09F345473}"/>
              </a:ext>
            </a:extLst>
          </p:cNvPr>
          <p:cNvSpPr txBox="1"/>
          <p:nvPr/>
        </p:nvSpPr>
        <p:spPr>
          <a:xfrm>
            <a:off x="28389261" y="9174746"/>
            <a:ext cx="422194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Verdana"/>
                <a:ea typeface="Calibri"/>
                <a:cs typeface="Calibri"/>
              </a:rPr>
              <a:t>Board for the first conflict.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1B1F71-0460-EC9D-61CA-38BE55FEE261}"/>
              </a:ext>
            </a:extLst>
          </p:cNvPr>
          <p:cNvSpPr txBox="1"/>
          <p:nvPr/>
        </p:nvSpPr>
        <p:spPr>
          <a:xfrm rot="5400000">
            <a:off x="23092134" y="14986604"/>
            <a:ext cx="7707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Verdana"/>
                <a:ea typeface="Calibri"/>
                <a:cs typeface="Calibri"/>
              </a:rPr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72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Slattery</dc:creator>
  <cp:revision>116</cp:revision>
  <dcterms:created xsi:type="dcterms:W3CDTF">2017-05-17T16:18:50Z</dcterms:created>
  <dcterms:modified xsi:type="dcterms:W3CDTF">2025-04-16T20:50:42Z</dcterms:modified>
</cp:coreProperties>
</file>