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7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14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71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28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85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42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99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56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032"/>
    <a:srgbClr val="FFA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BDD90-24E1-B0DE-63CE-D11454C3DAE8}" v="2" dt="2025-04-08T22:57:48.046"/>
    <p1510:client id="{27447330-0A71-4DA8-9282-74F620A1F762}" v="123" dt="2025-04-08T20:37:19.980"/>
    <p1510:client id="{73B8A9F6-93E1-4D41-ACCD-2172728D7475}" v="23" dt="2025-04-08T16:58:0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22" d="100"/>
          <a:sy n="22" d="100"/>
        </p:scale>
        <p:origin x="1308" y="48"/>
      </p:cViewPr>
      <p:guideLst>
        <p:guide orient="horz" pos="2232"/>
        <p:guide pos="17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E6ED-E427-D044-B0E5-EC70F0F2BB3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093BA-3B79-9A4A-8A91-775555BBC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3093BA-3B79-9A4A-8A91-775555BBC0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 shot of a computer&#10;&#10;Description automatically generated">
            <a:extLst>
              <a:ext uri="{FF2B5EF4-FFF2-40B4-BE49-F238E27FC236}">
                <a16:creationId xmlns:a16="http://schemas.microsoft.com/office/drawing/2014/main" id="{38954C27-4934-6831-8D03-BBA91DCE4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415" y="7226394"/>
            <a:ext cx="4063876" cy="4063876"/>
          </a:xfrm>
          <a:prstGeom prst="rect">
            <a:avLst/>
          </a:prstGeom>
        </p:spPr>
      </p:pic>
      <p:pic>
        <p:nvPicPr>
          <p:cNvPr id="20" name="Picture 19" descr="A diagram of a network&#10;&#10;Description automatically generated">
            <a:extLst>
              <a:ext uri="{FF2B5EF4-FFF2-40B4-BE49-F238E27FC236}">
                <a16:creationId xmlns:a16="http://schemas.microsoft.com/office/drawing/2014/main" id="{2FBE0963-E7E7-C309-A366-B43BA670C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785" y="7239712"/>
            <a:ext cx="4016549" cy="40165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DC5116-82B2-8852-3469-B70A88D0F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0879" y="14437070"/>
            <a:ext cx="10542603" cy="547531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755505"/>
              </p:ext>
            </p:extLst>
          </p:nvPr>
        </p:nvGraphicFramePr>
        <p:xfrm>
          <a:off x="11430000" y="4532969"/>
          <a:ext cx="10058400" cy="2409003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Controlling Visualizations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70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886922"/>
              </p:ext>
            </p:extLst>
          </p:nvPr>
        </p:nvGraphicFramePr>
        <p:xfrm>
          <a:off x="655846" y="4553490"/>
          <a:ext cx="10058400" cy="8772458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409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Summary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7978">
                <a:tc>
                  <a:txBody>
                    <a:bodyPr/>
                    <a:lstStyle/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Goal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: Support</a:t>
                      </a:r>
                      <a:r>
                        <a:rPr lang="en-US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reasoning and explanation in intelligent decision making, and foster creativity.</a:t>
                      </a: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Task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: Design visualizations that</a:t>
                      </a:r>
                      <a:r>
                        <a:rPr lang="en-US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summarize the behavior of problem-solving algorithms, strategies, and heuristics in the context of solving combinatorial decision problems using Constraint Processing.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</a:br>
                      <a:r>
                        <a:rPr lang="en-US" sz="2400" b="1" i="0" dirty="0">
                          <a:latin typeface="Verdana"/>
                          <a:ea typeface="Verdana"/>
                          <a:cs typeface="Times New Roman"/>
                        </a:rPr>
                        <a:t>Contributions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: </a:t>
                      </a:r>
                    </a:p>
                    <a:p>
                      <a:pPr marL="457200" marR="0" lvl="0" indent="-45720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We Developed a web interface to retrieve</a:t>
                      </a:r>
                      <a:r>
                        <a:rPr lang="en-US" sz="2400" b="0" i="0" baseline="0" dirty="0">
                          <a:latin typeface="Verdana"/>
                          <a:ea typeface="Verdana"/>
                          <a:cs typeface="Times New Roman"/>
                        </a:rPr>
                        <a:t> information about 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problem instances and generate</a:t>
                      </a:r>
                      <a:r>
                        <a:rPr lang="en-US" sz="2400" b="0" i="0" baseline="0" dirty="0">
                          <a:latin typeface="Verdana"/>
                          <a:ea typeface="Verdana"/>
                          <a:cs typeface="Times New Roman"/>
                        </a:rPr>
                        <a:t> various visualizations reflecting problem-solving performance on these instances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. Visualization are linked to experiment-specific metrics, allowing the</a:t>
                      </a:r>
                      <a:r>
                        <a:rPr lang="en-US" sz="2400" b="0" i="0" baseline="0" dirty="0">
                          <a:latin typeface="Verdana"/>
                          <a:ea typeface="Verdana"/>
                          <a:cs typeface="Times New Roman"/>
                        </a:rPr>
                        <a:t> tool and visualizations 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to evolve</a:t>
                      </a:r>
                      <a:r>
                        <a:rPr lang="en-US" sz="2400" b="0" i="0" baseline="0" dirty="0">
                          <a:latin typeface="Verdana"/>
                          <a:ea typeface="Verdana"/>
                          <a:cs typeface="Times New Roman"/>
                        </a:rPr>
                        <a:t> with 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ongoing research. </a:t>
                      </a:r>
                    </a:p>
                    <a:p>
                      <a:pPr marL="457200" marR="0" lvl="0" indent="-45720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Our</a:t>
                      </a:r>
                      <a:r>
                        <a:rPr lang="en-US" sz="2400" b="0" i="0" baseline="0" dirty="0">
                          <a:latin typeface="Verdana"/>
                          <a:ea typeface="Verdana"/>
                          <a:cs typeface="Times New Roman"/>
                        </a:rPr>
                        <a:t> work allowed the development of a new heuristic,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 </a:t>
                      </a:r>
                      <a:r>
                        <a:rPr lang="en-US" sz="2400" b="0" i="0" dirty="0" err="1">
                          <a:latin typeface="Verdana"/>
                          <a:ea typeface="Verdana"/>
                          <a:cs typeface="Times New Roman"/>
                        </a:rPr>
                        <a:t>MaxClique</a:t>
                      </a:r>
                      <a:r>
                        <a:rPr lang="en-US" sz="2400" b="0" i="0" dirty="0">
                          <a:latin typeface="Verdana"/>
                          <a:ea typeface="Verdana"/>
                          <a:cs typeface="Times New Roman"/>
                        </a:rPr>
                        <a:t>, which demonstrated</a:t>
                      </a:r>
                      <a:r>
                        <a:rPr lang="en-US" sz="2400" b="0" i="0" baseline="0" dirty="0">
                          <a:latin typeface="Verdana"/>
                          <a:ea typeface="Verdana"/>
                          <a:cs typeface="Times New Roman"/>
                        </a:rPr>
                        <a:t> superior preliminary performance.</a:t>
                      </a:r>
                      <a:endParaRPr lang="en-US" sz="2400" b="0" i="0" dirty="0"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0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24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25858077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837951"/>
              </p:ext>
            </p:extLst>
          </p:nvPr>
        </p:nvGraphicFramePr>
        <p:xfrm>
          <a:off x="22029138" y="4553490"/>
          <a:ext cx="10208778" cy="5844864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20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5107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Revealing Bad Performance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66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b="0" i="0" u="none" strike="noStrike" noProof="0" dirty="0" err="1">
                          <a:latin typeface="Verdana"/>
                        </a:rPr>
                        <a:t>DomWDeg</a:t>
                      </a:r>
                      <a:r>
                        <a:rPr lang="en-US" sz="2400" b="0" i="0" u="none" strike="noStrike" noProof="0" dirty="0">
                          <a:latin typeface="Verdana"/>
                        </a:rPr>
                        <a:t> is the facto standard for variable ordering, but it sometimes degenerates.  Displaying the activity</a:t>
                      </a:r>
                      <a:r>
                        <a:rPr lang="en-US" sz="2400" b="0" i="0" u="none" strike="noStrike" baseline="0" noProof="0" dirty="0">
                          <a:latin typeface="Verdana"/>
                        </a:rPr>
                        <a:t> </a:t>
                      </a:r>
                      <a:r>
                        <a:rPr lang="en-US" sz="2400" b="0" i="0" u="none" strike="noStrike" noProof="0" dirty="0">
                          <a:latin typeface="Verdana"/>
                        </a:rPr>
                        <a:t>of </a:t>
                      </a:r>
                      <a:r>
                        <a:rPr lang="en-US" sz="2400" b="0" i="0" u="none" strike="noStrike" noProof="0" dirty="0" err="1">
                          <a:latin typeface="Verdana"/>
                        </a:rPr>
                        <a:t>DomWDeg</a:t>
                      </a:r>
                      <a:r>
                        <a:rPr lang="en-US" sz="2400" b="0" i="0" u="none" strike="noStrike" noProof="0" dirty="0">
                          <a:latin typeface="Verdana"/>
                        </a:rPr>
                        <a:t> and </a:t>
                      </a:r>
                      <a:r>
                        <a:rPr lang="en-US" sz="2400" b="0" i="0" u="none" strike="noStrike" noProof="0" dirty="0" err="1">
                          <a:latin typeface="Verdana"/>
                        </a:rPr>
                        <a:t>DomDeg</a:t>
                      </a:r>
                      <a:r>
                        <a:rPr lang="en-US" sz="2400" b="0" i="0" u="none" strike="noStrike" noProof="0" dirty="0">
                          <a:latin typeface="Verdana"/>
                        </a:rPr>
                        <a:t> on the vertices the constraint network reveals</a:t>
                      </a:r>
                      <a:r>
                        <a:rPr lang="en-US" sz="2400" b="0" i="0" u="none" strike="noStrike" baseline="0" noProof="0" dirty="0">
                          <a:latin typeface="Verdana"/>
                        </a:rPr>
                        <a:t> </a:t>
                      </a:r>
                      <a:r>
                        <a:rPr lang="en-US" sz="2400" b="0" i="0" u="none" strike="noStrike" noProof="0" dirty="0">
                          <a:latin typeface="Verdana"/>
                        </a:rPr>
                        <a:t>how </a:t>
                      </a:r>
                      <a:r>
                        <a:rPr lang="en-US" sz="2400" b="0" i="0" u="none" strike="noStrike" noProof="0" dirty="0" err="1">
                          <a:latin typeface="Verdana"/>
                        </a:rPr>
                        <a:t>DomWDeg</a:t>
                      </a:r>
                      <a:r>
                        <a:rPr lang="en-US" sz="2400" b="0" i="0" u="none" strike="noStrike" baseline="0" noProof="0" dirty="0">
                          <a:latin typeface="Verdana"/>
                        </a:rPr>
                        <a:t> loses time while </a:t>
                      </a:r>
                      <a:r>
                        <a:rPr lang="en-US" sz="2400" b="0" i="0" u="none" strike="noStrike" baseline="0" noProof="0" dirty="0" err="1">
                          <a:latin typeface="Verdana"/>
                        </a:rPr>
                        <a:t>DomDeg</a:t>
                      </a:r>
                      <a:r>
                        <a:rPr lang="en-US" sz="2400" b="0" i="0" u="none" strike="noStrike" baseline="0" noProof="0" dirty="0">
                          <a:latin typeface="Verdana"/>
                        </a:rPr>
                        <a:t> focuses on ‘key’ vertices. </a:t>
                      </a:r>
                      <a:r>
                        <a:rPr lang="en-US" sz="2400" b="0" i="0" u="none" strike="noStrike" noProof="0" dirty="0">
                          <a:latin typeface="Verdana"/>
                        </a:rPr>
                        <a:t> </a:t>
                      </a: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14048" y="566133"/>
            <a:ext cx="2758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0" b="1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Visualization for Explanations in Decision Support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7026" y="1812177"/>
            <a:ext cx="2659186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charset="0"/>
              </a:rPr>
              <a:t> Avery Penn, Simon Schoenbeck and Berthe Y. Choueiry</a:t>
            </a:r>
          </a:p>
          <a:p>
            <a:pPr algn="ctr">
              <a:lnSpc>
                <a:spcPct val="80000"/>
              </a:lnSpc>
            </a:pPr>
            <a:r>
              <a:rPr lang="en-US" sz="4800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charset="0"/>
              </a:rPr>
              <a:t>Constraint Systems Laboratory • School of Computing</a:t>
            </a:r>
          </a:p>
        </p:txBody>
      </p: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FB67CB73-8BFA-8767-0E92-625558126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48582"/>
              </p:ext>
            </p:extLst>
          </p:nvPr>
        </p:nvGraphicFramePr>
        <p:xfrm>
          <a:off x="612306" y="13114051"/>
          <a:ext cx="10058400" cy="6906643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Motivation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24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Our</a:t>
                      </a:r>
                      <a:r>
                        <a:rPr lang="en-US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web interface displays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large graphs revealing their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structure and 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connectivity.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b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</a:b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Overlaying the operations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of an algorithm on the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graph structure reveals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bottlenecks and inspires new</a:t>
                      </a:r>
                      <a:b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</a:b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solving techniques, strategies,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and heuristics.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E30417-741B-0C5D-ADB6-E7F3FA389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150865"/>
              </p:ext>
            </p:extLst>
          </p:nvPr>
        </p:nvGraphicFramePr>
        <p:xfrm>
          <a:off x="22153945" y="15829779"/>
          <a:ext cx="10058400" cy="3532803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7173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Future Work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505"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Develop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‘fisheye’ views on the constraint network </a:t>
                      </a:r>
                    </a:p>
                    <a:p>
                      <a:pPr marL="358775" indent="-358775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Develop tools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to view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and animate search performance along time (e.g., history of regimes [1]).</a:t>
                      </a:r>
                      <a:br>
                        <a:rPr lang="en-US" sz="24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</a:br>
                      <a:endParaRPr lang="en-US" sz="24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[1]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I.S. Howell, B.Y. 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Choueiry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, and H. Yu “Visualizations to Summarize Search Behavior,” Proc. CP 2000, pp. 392—409.</a:t>
                      </a:r>
                      <a:endParaRPr lang="en-US" sz="2400" baseline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FB7DF37-B87C-63EE-055C-1DEFDC4B8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38" y="20493062"/>
            <a:ext cx="3371121" cy="1310523"/>
          </a:xfrm>
          <a:prstGeom prst="rect">
            <a:avLst/>
          </a:prstGeom>
        </p:spPr>
      </p:pic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915BAB35-612A-8B4C-2296-695871B71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10377"/>
              </p:ext>
            </p:extLst>
          </p:nvPr>
        </p:nvGraphicFramePr>
        <p:xfrm>
          <a:off x="22080025" y="10990480"/>
          <a:ext cx="10058400" cy="3824970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5860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 err="1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MaxClique</a:t>
                      </a: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/>
                          <a:ea typeface="Verdana"/>
                          <a:cs typeface="Arial"/>
                        </a:rPr>
                        <a:t> Heuristic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267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baseline="0" noProof="0" dirty="0">
                          <a:latin typeface="Verdana"/>
                        </a:rPr>
                        <a:t>We designed </a:t>
                      </a:r>
                      <a:r>
                        <a:rPr lang="en-US" sz="2400" b="0" i="0" u="none" strike="noStrike" baseline="0" noProof="0" dirty="0" err="1">
                          <a:latin typeface="Verdana"/>
                        </a:rPr>
                        <a:t>MaxClique</a:t>
                      </a:r>
                      <a:r>
                        <a:rPr lang="en-US" sz="2400" b="0" i="0" u="none" strike="noStrike" baseline="0" noProof="0" dirty="0">
                          <a:latin typeface="Verdana"/>
                        </a:rPr>
                        <a:t> as a pre-filter to </a:t>
                      </a:r>
                      <a:r>
                        <a:rPr lang="en-US" sz="2400" b="0" i="0" u="none" strike="noStrike" baseline="0" noProof="0" dirty="0" err="1">
                          <a:latin typeface="Verdana"/>
                        </a:rPr>
                        <a:t>DomWDeg</a:t>
                      </a:r>
                      <a:r>
                        <a:rPr lang="en-US" sz="2400" b="0" i="0" u="none" strike="noStrike" baseline="0" noProof="0" dirty="0">
                          <a:latin typeface="Verdana"/>
                        </a:rPr>
                        <a:t>. It significantly improving performance by prioritizing vertices that appear in the largest number of maximal cliques of the constraint network.</a:t>
                      </a: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7" name="TextBox 156">
            <a:extLst>
              <a:ext uri="{FF2B5EF4-FFF2-40B4-BE49-F238E27FC236}">
                <a16:creationId xmlns:a16="http://schemas.microsoft.com/office/drawing/2014/main" id="{8ED61553-F14D-3FFE-F704-B9B6781B21EE}"/>
              </a:ext>
            </a:extLst>
          </p:cNvPr>
          <p:cNvSpPr txBox="1"/>
          <p:nvPr/>
        </p:nvSpPr>
        <p:spPr>
          <a:xfrm>
            <a:off x="22616160" y="19474120"/>
            <a:ext cx="930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Acknowledgment: Supported by UCARE</a:t>
            </a:r>
          </a:p>
          <a:p>
            <a:pPr algn="r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8, 2025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F66F1B-6683-868A-C965-D4160D36C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70815" y="11120113"/>
            <a:ext cx="3543795" cy="2324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2D6BCD-AC70-8C10-E2D7-64BB84CBA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72507" y="6006971"/>
            <a:ext cx="4248743" cy="37343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5D3DCDB-75ED-AAFD-87F1-A26A01587D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5730" y="8928049"/>
            <a:ext cx="4448796" cy="27245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158DB3-256F-EE65-31F3-C56C5C03F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25730" y="5996776"/>
            <a:ext cx="4220164" cy="1762371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7A34D4C-8238-CDE9-4503-D0A517162FAE}"/>
              </a:ext>
            </a:extLst>
          </p:cNvPr>
          <p:cNvSpPr/>
          <p:nvPr/>
        </p:nvSpPr>
        <p:spPr>
          <a:xfrm>
            <a:off x="12305496" y="14814385"/>
            <a:ext cx="334429" cy="334429"/>
          </a:xfrm>
          <a:prstGeom prst="ellipse">
            <a:avLst/>
          </a:prstGeom>
          <a:noFill/>
          <a:ln w="76200">
            <a:solidFill>
              <a:srgbClr val="CC20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4499B6E-506D-397C-37C5-61C318A172B2}"/>
              </a:ext>
            </a:extLst>
          </p:cNvPr>
          <p:cNvSpPr/>
          <p:nvPr/>
        </p:nvSpPr>
        <p:spPr>
          <a:xfrm>
            <a:off x="12078876" y="14385746"/>
            <a:ext cx="334429" cy="334429"/>
          </a:xfrm>
          <a:prstGeom prst="ellipse">
            <a:avLst/>
          </a:prstGeom>
          <a:noFill/>
          <a:ln w="76200">
            <a:solidFill>
              <a:srgbClr val="CC20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D40BD8-E9C0-8E3D-2173-D343EF4C71E6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12590949" y="13114051"/>
            <a:ext cx="4057830" cy="1749310"/>
          </a:xfrm>
          <a:prstGeom prst="straightConnector1">
            <a:avLst/>
          </a:prstGeom>
          <a:ln w="76200">
            <a:solidFill>
              <a:srgbClr val="CC20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E1B4CE7-5DAE-85A2-DD8B-1A343C89A9ED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2246091" y="12483576"/>
            <a:ext cx="270938" cy="1902170"/>
          </a:xfrm>
          <a:prstGeom prst="straightConnector1">
            <a:avLst/>
          </a:prstGeom>
          <a:ln w="76200">
            <a:solidFill>
              <a:srgbClr val="CC20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7B0A8D-AA67-4827-6354-A091FAACCAFB}"/>
              </a:ext>
            </a:extLst>
          </p:cNvPr>
          <p:cNvSpPr txBox="1"/>
          <p:nvPr/>
        </p:nvSpPr>
        <p:spPr>
          <a:xfrm>
            <a:off x="11595559" y="7822572"/>
            <a:ext cx="4781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 viewing options, and freeze nodes to stop force simulation.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90F4D-0DF3-527C-E54A-6F659E4356C9}"/>
              </a:ext>
            </a:extLst>
          </p:cNvPr>
          <p:cNvSpPr txBox="1"/>
          <p:nvPr/>
        </p:nvSpPr>
        <p:spPr>
          <a:xfrm>
            <a:off x="16870896" y="9778086"/>
            <a:ext cx="461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Filtering options relative to the instance and metrics data provided.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C226B-DE3E-0858-552B-B48ECB7159F3}"/>
              </a:ext>
            </a:extLst>
          </p:cNvPr>
          <p:cNvSpPr txBox="1"/>
          <p:nvPr/>
        </p:nvSpPr>
        <p:spPr>
          <a:xfrm>
            <a:off x="11454013" y="11748110"/>
            <a:ext cx="5559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Color options derived from provided metrics data, with support for accessibility.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B689F-9AB8-9C4E-C736-B9013D317584}"/>
              </a:ext>
            </a:extLst>
          </p:cNvPr>
          <p:cNvSpPr txBox="1"/>
          <p:nvPr/>
        </p:nvSpPr>
        <p:spPr>
          <a:xfrm>
            <a:off x="16894739" y="13403239"/>
            <a:ext cx="4593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 data about considered instance.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13E826-0725-9620-FF47-F681381A201B}"/>
              </a:ext>
            </a:extLst>
          </p:cNvPr>
          <p:cNvSpPr txBox="1"/>
          <p:nvPr/>
        </p:nvSpPr>
        <p:spPr>
          <a:xfrm>
            <a:off x="19347551" y="18547297"/>
            <a:ext cx="296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Displays metrics available per node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4FFA59-5F1C-83EB-261F-1D5886A9E45D}"/>
              </a:ext>
            </a:extLst>
          </p:cNvPr>
          <p:cNvCxnSpPr>
            <a:cxnSpLocks/>
            <a:stCxn id="38" idx="4"/>
          </p:cNvCxnSpPr>
          <p:nvPr/>
        </p:nvCxnSpPr>
        <p:spPr>
          <a:xfrm flipH="1">
            <a:off x="20608490" y="15854928"/>
            <a:ext cx="55315" cy="2574468"/>
          </a:xfrm>
          <a:prstGeom prst="straightConnector1">
            <a:avLst/>
          </a:prstGeom>
          <a:ln w="76200">
            <a:solidFill>
              <a:srgbClr val="CC20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A1E187FB-F0B7-9F73-A6D5-785836D2E75A}"/>
              </a:ext>
            </a:extLst>
          </p:cNvPr>
          <p:cNvSpPr/>
          <p:nvPr/>
        </p:nvSpPr>
        <p:spPr>
          <a:xfrm>
            <a:off x="20496590" y="15520499"/>
            <a:ext cx="334429" cy="334429"/>
          </a:xfrm>
          <a:prstGeom prst="ellipse">
            <a:avLst/>
          </a:prstGeom>
          <a:noFill/>
          <a:ln w="76200">
            <a:solidFill>
              <a:srgbClr val="CC203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4EAF9-27B4-E855-8363-B7EACFBF8E9A}"/>
              </a:ext>
            </a:extLst>
          </p:cNvPr>
          <p:cNvSpPr txBox="1"/>
          <p:nvPr/>
        </p:nvSpPr>
        <p:spPr>
          <a:xfrm>
            <a:off x="6449603" y="18362584"/>
            <a:ext cx="3863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pseudo-iiExtConvert_8e1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139B61-21BF-6C71-6DDE-94DAE495B8E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2239" t="1010" r="2426" b="2164"/>
          <a:stretch/>
        </p:blipFill>
        <p:spPr>
          <a:xfrm>
            <a:off x="5635451" y="14437858"/>
            <a:ext cx="5250405" cy="3863693"/>
          </a:xfrm>
          <a:prstGeom prst="rect">
            <a:avLst/>
          </a:prstGeom>
          <a:ln>
            <a:noFill/>
          </a:ln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50EB8B59-465E-91A5-93C5-EFB826AD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91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 data about considered instance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43709D-ABAF-2F6D-7810-8CE3FA6E1E70}"/>
              </a:ext>
            </a:extLst>
          </p:cNvPr>
          <p:cNvSpPr txBox="1"/>
          <p:nvPr/>
        </p:nvSpPr>
        <p:spPr>
          <a:xfrm>
            <a:off x="8186738" y="10422968"/>
            <a:ext cx="16487774" cy="89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797527A-D5F8-0E84-2ED7-632D96A744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25327" y="13674541"/>
            <a:ext cx="7490539" cy="20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378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Slattery</dc:creator>
  <cp:lastModifiedBy>Avery Penn</cp:lastModifiedBy>
  <cp:revision>5</cp:revision>
  <dcterms:created xsi:type="dcterms:W3CDTF">2017-05-17T16:18:50Z</dcterms:created>
  <dcterms:modified xsi:type="dcterms:W3CDTF">2025-04-17T05:29:54Z</dcterms:modified>
</cp:coreProperties>
</file>