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877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389" algn="l" defTabSz="438877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8777" algn="l" defTabSz="438877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167" algn="l" defTabSz="438877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7556" algn="l" defTabSz="438877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1944" algn="l" defTabSz="438877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6333" algn="l" defTabSz="438877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0723" algn="l" defTabSz="438877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5111" algn="l" defTabSz="4388777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1090" y="1253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3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7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0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0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0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284480" y="5623563"/>
            <a:ext cx="39502080" cy="1198397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240" y="5623563"/>
            <a:ext cx="117774720" cy="1198397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9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7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389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777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167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77755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97194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166333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360723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555111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0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8240" y="32773623"/>
            <a:ext cx="78638400" cy="9268968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48160" y="32773623"/>
            <a:ext cx="78638400" cy="9268968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3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4"/>
            <a:ext cx="19392902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89" indent="0">
              <a:buNone/>
              <a:defRPr sz="9600" b="1"/>
            </a:lvl2pPr>
            <a:lvl3pPr marL="4388777" indent="0">
              <a:buNone/>
              <a:defRPr sz="8600" b="1"/>
            </a:lvl3pPr>
            <a:lvl4pPr marL="6583167" indent="0">
              <a:buNone/>
              <a:defRPr sz="7700" b="1"/>
            </a:lvl4pPr>
            <a:lvl5pPr marL="8777556" indent="0">
              <a:buNone/>
              <a:defRPr sz="7700" b="1"/>
            </a:lvl5pPr>
            <a:lvl6pPr marL="10971944" indent="0">
              <a:buNone/>
              <a:defRPr sz="7700" b="1"/>
            </a:lvl6pPr>
            <a:lvl7pPr marL="13166333" indent="0">
              <a:buNone/>
              <a:defRPr sz="7700" b="1"/>
            </a:lvl7pPr>
            <a:lvl8pPr marL="15360723" indent="0">
              <a:buNone/>
              <a:defRPr sz="7700" b="1"/>
            </a:lvl8pPr>
            <a:lvl9pPr marL="17555111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2" cy="1896618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4"/>
            <a:ext cx="19400520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389" indent="0">
              <a:buNone/>
              <a:defRPr sz="9600" b="1"/>
            </a:lvl2pPr>
            <a:lvl3pPr marL="4388777" indent="0">
              <a:buNone/>
              <a:defRPr sz="8600" b="1"/>
            </a:lvl3pPr>
            <a:lvl4pPr marL="6583167" indent="0">
              <a:buNone/>
              <a:defRPr sz="7700" b="1"/>
            </a:lvl4pPr>
            <a:lvl5pPr marL="8777556" indent="0">
              <a:buNone/>
              <a:defRPr sz="7700" b="1"/>
            </a:lvl5pPr>
            <a:lvl6pPr marL="10971944" indent="0">
              <a:buNone/>
              <a:defRPr sz="7700" b="1"/>
            </a:lvl6pPr>
            <a:lvl7pPr marL="13166333" indent="0">
              <a:buNone/>
              <a:defRPr sz="7700" b="1"/>
            </a:lvl7pPr>
            <a:lvl8pPr marL="15360723" indent="0">
              <a:buNone/>
              <a:defRPr sz="7700" b="1"/>
            </a:lvl8pPr>
            <a:lvl9pPr marL="17555111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1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8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800"/>
            </a:lvl1pPr>
            <a:lvl2pPr marL="2194389" indent="0">
              <a:buNone/>
              <a:defRPr sz="5700"/>
            </a:lvl2pPr>
            <a:lvl3pPr marL="4388777" indent="0">
              <a:buNone/>
              <a:defRPr sz="4800"/>
            </a:lvl3pPr>
            <a:lvl4pPr marL="6583167" indent="0">
              <a:buNone/>
              <a:defRPr sz="4300"/>
            </a:lvl4pPr>
            <a:lvl5pPr marL="8777556" indent="0">
              <a:buNone/>
              <a:defRPr sz="4300"/>
            </a:lvl5pPr>
            <a:lvl6pPr marL="10971944" indent="0">
              <a:buNone/>
              <a:defRPr sz="4300"/>
            </a:lvl6pPr>
            <a:lvl7pPr marL="13166333" indent="0">
              <a:buNone/>
              <a:defRPr sz="4300"/>
            </a:lvl7pPr>
            <a:lvl8pPr marL="15360723" indent="0">
              <a:buNone/>
              <a:defRPr sz="4300"/>
            </a:lvl8pPr>
            <a:lvl9pPr marL="17555111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389" indent="0">
              <a:buNone/>
              <a:defRPr sz="13400"/>
            </a:lvl2pPr>
            <a:lvl3pPr marL="4388777" indent="0">
              <a:buNone/>
              <a:defRPr sz="11500"/>
            </a:lvl3pPr>
            <a:lvl4pPr marL="6583167" indent="0">
              <a:buNone/>
              <a:defRPr sz="9600"/>
            </a:lvl4pPr>
            <a:lvl5pPr marL="8777556" indent="0">
              <a:buNone/>
              <a:defRPr sz="9600"/>
            </a:lvl5pPr>
            <a:lvl6pPr marL="10971944" indent="0">
              <a:buNone/>
              <a:defRPr sz="9600"/>
            </a:lvl6pPr>
            <a:lvl7pPr marL="13166333" indent="0">
              <a:buNone/>
              <a:defRPr sz="9600"/>
            </a:lvl7pPr>
            <a:lvl8pPr marL="15360723" indent="0">
              <a:buNone/>
              <a:defRPr sz="9600"/>
            </a:lvl8pPr>
            <a:lvl9pPr marL="17555111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800"/>
            </a:lvl1pPr>
            <a:lvl2pPr marL="2194389" indent="0">
              <a:buNone/>
              <a:defRPr sz="5700"/>
            </a:lvl2pPr>
            <a:lvl3pPr marL="4388777" indent="0">
              <a:buNone/>
              <a:defRPr sz="4800"/>
            </a:lvl3pPr>
            <a:lvl4pPr marL="6583167" indent="0">
              <a:buNone/>
              <a:defRPr sz="4300"/>
            </a:lvl4pPr>
            <a:lvl5pPr marL="8777556" indent="0">
              <a:buNone/>
              <a:defRPr sz="4300"/>
            </a:lvl5pPr>
            <a:lvl6pPr marL="10971944" indent="0">
              <a:buNone/>
              <a:defRPr sz="4300"/>
            </a:lvl6pPr>
            <a:lvl7pPr marL="13166333" indent="0">
              <a:buNone/>
              <a:defRPr sz="4300"/>
            </a:lvl7pPr>
            <a:lvl8pPr marL="15360723" indent="0">
              <a:buNone/>
              <a:defRPr sz="4300"/>
            </a:lvl8pPr>
            <a:lvl9pPr marL="17555111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6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3"/>
            <a:ext cx="39502080" cy="5486400"/>
          </a:xfrm>
          <a:prstGeom prst="rect">
            <a:avLst/>
          </a:prstGeom>
        </p:spPr>
        <p:txBody>
          <a:bodyPr vert="horz" lIns="438877" tIns="219439" rIns="438877" bIns="21943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877" tIns="219439" rIns="438877" bIns="21943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877" tIns="219439" rIns="438877" bIns="219439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D1303-BE1C-4DC7-8C8D-B28BEA1D3DC5}" type="datetimeFigureOut">
              <a:rPr lang="en-US" smtClean="0"/>
              <a:t>7/6/2013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877" tIns="219439" rIns="438877" bIns="219439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877" tIns="219439" rIns="438877" bIns="219439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C3BC-F766-4380-A766-D5B1BE39C8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8777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791" indent="-1645791" algn="l" defTabSz="4388777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882" indent="-1371493" algn="l" defTabSz="4388777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973" indent="-1097194" algn="l" defTabSz="4388777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61" indent="-1097194" algn="l" defTabSz="4388777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750" indent="-1097194" algn="l" defTabSz="4388777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138" indent="-1097194" algn="l" defTabSz="438877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3528" indent="-1097194" algn="l" defTabSz="438877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917" indent="-1097194" algn="l" defTabSz="438877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2305" indent="-1097194" algn="l" defTabSz="4388777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389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777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167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556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944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6333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723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5111" algn="l" defTabSz="4388777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9718000" y="2743200"/>
            <a:ext cx="13716000" cy="292608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087600" y="2743200"/>
            <a:ext cx="13716000" cy="292608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2743200"/>
            <a:ext cx="13716000" cy="29260800"/>
          </a:xfrm>
          <a:prstGeom prst="rect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43200" y="914400"/>
            <a:ext cx="38404800" cy="3200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spAutoFit/>
          </a:bodyPr>
          <a:lstStyle/>
          <a:p>
            <a:pPr algn="ctr"/>
            <a:r>
              <a:rPr lang="en-US" sz="77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Selecting the Appropriate Consistency Algorithm for CSPs</a:t>
            </a:r>
            <a:r>
              <a:rPr lang="en-US" sz="7700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 </a:t>
            </a:r>
            <a:r>
              <a:rPr lang="en-US" sz="7700" b="1" dirty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Calibri"/>
                <a:ea typeface="Calibri"/>
                <a:cs typeface="Times New Roman"/>
              </a:rPr>
              <a:t>Using Machine Learning Classiﬁers</a:t>
            </a:r>
            <a:endParaRPr lang="en-US" sz="770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sz="1600" dirty="0">
                <a:latin typeface="Calibri"/>
                <a:ea typeface="Calibri"/>
                <a:cs typeface="Times New Roman"/>
              </a:rPr>
              <a:t> </a:t>
            </a:r>
            <a:endParaRPr lang="en-US" sz="47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sz="5600" dirty="0">
                <a:latin typeface="Calibri"/>
                <a:ea typeface="Calibri"/>
                <a:cs typeface="Times New Roman"/>
              </a:rPr>
              <a:t>Daniel J. Geschwender, Shant Karakashian, Robert J. Woodward,</a:t>
            </a:r>
            <a:r>
              <a:rPr lang="en-US" sz="4700" dirty="0">
                <a:latin typeface="Calibri"/>
                <a:ea typeface="Calibri"/>
                <a:cs typeface="Times New Roman"/>
              </a:rPr>
              <a:t> </a:t>
            </a:r>
            <a:r>
              <a:rPr lang="en-US" sz="5600" dirty="0">
                <a:latin typeface="Calibri"/>
                <a:ea typeface="Calibri"/>
                <a:cs typeface="Times New Roman"/>
              </a:rPr>
              <a:t>Berthe Y. Choueiry, Stephen D. Scott</a:t>
            </a:r>
            <a:endParaRPr lang="en-US" sz="4700" dirty="0"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sz="5100" dirty="0">
                <a:latin typeface="Calibri"/>
                <a:ea typeface="Calibri"/>
                <a:cs typeface="Times New Roman"/>
              </a:rPr>
              <a:t>Department of Computer Science &amp; Engineering • University of Nebraska-Lincoln</a:t>
            </a:r>
            <a:endParaRPr lang="en-US" sz="47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6942524" cy="424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36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Constraint Satisfaction </a:t>
            </a:r>
            <a:r>
              <a:rPr lang="en-US" sz="36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Problem:</a:t>
            </a:r>
            <a:endParaRPr lang="en-US" sz="3600" u="sng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00027" indent="-400027">
              <a:lnSpc>
                <a:spcPct val="115000"/>
              </a:lnSpc>
              <a:buFont typeface="Symbol"/>
              <a:buChar char=""/>
            </a:pP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Used to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model constrained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combinatorial problems</a:t>
            </a:r>
          </a:p>
          <a:p>
            <a:pPr marL="400027" indent="-400027">
              <a:lnSpc>
                <a:spcPct val="115000"/>
              </a:lnSpc>
              <a:spcAft>
                <a:spcPts val="1167"/>
              </a:spcAft>
              <a:buFont typeface="Symbol"/>
              <a:buChar char=""/>
            </a:pP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Important real-world 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applications: hardware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&amp; software verification</a:t>
            </a:r>
            <a:r>
              <a:rPr lang="en-US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, scheduling, resource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allocation, etc.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914399" y="8763000"/>
            <a:ext cx="12801600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>
                <a:latin typeface="Tahoma"/>
                <a:ea typeface="Calibri"/>
              </a:rPr>
              <a:t>A CSP is defined as </a:t>
            </a:r>
            <a:r>
              <a:rPr lang="en-US" sz="3600" u="sng" dirty="0" smtClean="0">
                <a:latin typeface="Tahoma"/>
                <a:ea typeface="Calibri"/>
              </a:rPr>
              <a:t>follows:</a:t>
            </a:r>
            <a:endParaRPr lang="en-US" sz="3600" u="sng" dirty="0">
              <a:latin typeface="Tahoma"/>
              <a:ea typeface="Calibr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8636000" algn="r"/>
              </a:tabLst>
            </a:pPr>
            <a:r>
              <a:rPr lang="en-US" sz="2800" b="1" dirty="0" smtClean="0">
                <a:latin typeface="Tahoma"/>
                <a:ea typeface="Calibri"/>
              </a:rPr>
              <a:t>Given</a:t>
            </a:r>
            <a:endParaRPr lang="en-US" sz="2800" b="1" dirty="0">
              <a:latin typeface="Tahoma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8636000" algn="r"/>
              </a:tabLst>
            </a:pPr>
            <a:r>
              <a:rPr lang="en-US" sz="2800" dirty="0">
                <a:latin typeface="Tahoma"/>
                <a:ea typeface="Calibri"/>
              </a:rPr>
              <a:t>A set of </a:t>
            </a:r>
            <a:r>
              <a:rPr lang="en-US" sz="2800" dirty="0" smtClean="0">
                <a:latin typeface="Tahoma"/>
                <a:ea typeface="Calibri"/>
              </a:rPr>
              <a:t>variables                                                                         {A,B,C}</a:t>
            </a:r>
            <a:endParaRPr lang="en-US" sz="2800" dirty="0">
              <a:latin typeface="Tahoma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8636000" algn="r"/>
              </a:tabLst>
            </a:pPr>
            <a:r>
              <a:rPr lang="en-US" sz="2800" dirty="0">
                <a:latin typeface="Tahoma"/>
                <a:ea typeface="Calibri"/>
              </a:rPr>
              <a:t>Their </a:t>
            </a:r>
            <a:r>
              <a:rPr lang="en-US" sz="2800" dirty="0" smtClean="0">
                <a:latin typeface="Tahoma"/>
                <a:ea typeface="Calibri"/>
              </a:rPr>
              <a:t>domains                                    D</a:t>
            </a:r>
            <a:r>
              <a:rPr lang="en-US" sz="2800" baseline="-25000" dirty="0" smtClean="0">
                <a:latin typeface="Tahoma"/>
                <a:ea typeface="Calibri"/>
              </a:rPr>
              <a:t>A</a:t>
            </a:r>
            <a:r>
              <a:rPr lang="en-US" sz="2800" dirty="0">
                <a:latin typeface="Tahoma"/>
                <a:ea typeface="Calibri"/>
              </a:rPr>
              <a:t>={1,2,3}, D</a:t>
            </a:r>
            <a:r>
              <a:rPr lang="en-US" sz="2800" baseline="-25000" dirty="0">
                <a:latin typeface="Tahoma"/>
                <a:ea typeface="Calibri"/>
              </a:rPr>
              <a:t>B</a:t>
            </a:r>
            <a:r>
              <a:rPr lang="en-US" sz="2800" dirty="0">
                <a:latin typeface="Tahoma"/>
                <a:ea typeface="Calibri"/>
              </a:rPr>
              <a:t>={1,2,3,4}, D</a:t>
            </a:r>
            <a:r>
              <a:rPr lang="en-US" sz="2800" baseline="-25000" dirty="0">
                <a:latin typeface="Tahoma"/>
                <a:ea typeface="Calibri"/>
              </a:rPr>
              <a:t>C</a:t>
            </a:r>
            <a:r>
              <a:rPr lang="en-US" sz="2800" dirty="0">
                <a:latin typeface="Tahoma"/>
                <a:ea typeface="Calibri"/>
              </a:rPr>
              <a:t>={0,1}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8636000" algn="r"/>
              </a:tabLst>
            </a:pPr>
            <a:r>
              <a:rPr lang="en-US" sz="2800" dirty="0">
                <a:latin typeface="Tahoma"/>
                <a:ea typeface="Calibri"/>
              </a:rPr>
              <a:t>A set of </a:t>
            </a:r>
            <a:r>
              <a:rPr lang="en-US" sz="2800" dirty="0" smtClean="0">
                <a:latin typeface="Tahoma"/>
                <a:ea typeface="Calibri"/>
              </a:rPr>
              <a:t>constraints:                                                     {A</a:t>
            </a:r>
            <a:r>
              <a:rPr lang="en-US" sz="2800" dirty="0">
                <a:latin typeface="Tahoma"/>
                <a:ea typeface="Calibri"/>
              </a:rPr>
              <a:t>≥B,B≠2,A+C&lt;3}</a:t>
            </a:r>
          </a:p>
          <a:p>
            <a:pPr>
              <a:tabLst>
                <a:tab pos="8636000" algn="r"/>
              </a:tabLst>
            </a:pPr>
            <a:r>
              <a:rPr lang="en-US" sz="2800" b="1" dirty="0">
                <a:latin typeface="Tahoma"/>
                <a:ea typeface="Calibri"/>
              </a:rPr>
              <a:t>Question</a:t>
            </a:r>
          </a:p>
          <a:p>
            <a:pPr marL="342900" indent="-342900">
              <a:buFont typeface="Symbol"/>
              <a:buChar char=""/>
              <a:tabLst>
                <a:tab pos="8636000" algn="r"/>
              </a:tabLst>
            </a:pPr>
            <a:r>
              <a:rPr lang="en-US" sz="2800" dirty="0">
                <a:latin typeface="Tahoma"/>
                <a:ea typeface="Calibri"/>
              </a:rPr>
              <a:t>Find a </a:t>
            </a:r>
            <a:r>
              <a:rPr lang="en-US" sz="2800" dirty="0" smtClean="0">
                <a:latin typeface="Tahoma"/>
                <a:ea typeface="Calibri"/>
              </a:rPr>
              <a:t>solution                                                                     NP-complete</a:t>
            </a:r>
            <a:endParaRPr lang="en-US" sz="2800" dirty="0">
              <a:latin typeface="Tahoma"/>
              <a:ea typeface="Calibri"/>
            </a:endParaRPr>
          </a:p>
          <a:p>
            <a:pPr marL="342900" indent="-342900">
              <a:buFont typeface="Symbol"/>
              <a:buChar char=""/>
              <a:tabLst>
                <a:tab pos="8636000" algn="r"/>
              </a:tabLst>
            </a:pPr>
            <a:r>
              <a:rPr lang="en-US" sz="2800" dirty="0">
                <a:latin typeface="Tahoma"/>
                <a:ea typeface="Calibri"/>
              </a:rPr>
              <a:t>Count number of </a:t>
            </a:r>
            <a:r>
              <a:rPr lang="en-US" sz="2800" dirty="0" smtClean="0">
                <a:latin typeface="Tahoma"/>
                <a:ea typeface="Calibri"/>
              </a:rPr>
              <a:t>solutions                                                                   #P</a:t>
            </a:r>
            <a:endParaRPr lang="en-US" sz="2800" dirty="0">
              <a:latin typeface="Tahoma"/>
              <a:ea typeface="Calibri"/>
            </a:endParaRPr>
          </a:p>
          <a:p>
            <a:pPr marL="342900" indent="-342900">
              <a:buFont typeface="Symbol"/>
              <a:buChar char=""/>
              <a:tabLst>
                <a:tab pos="8636000" algn="r"/>
              </a:tabLst>
            </a:pPr>
            <a:r>
              <a:rPr lang="en-US" sz="2800" dirty="0">
                <a:latin typeface="Tahoma"/>
                <a:ea typeface="Calibri"/>
              </a:rPr>
              <a:t>Find minimal </a:t>
            </a:r>
            <a:r>
              <a:rPr lang="en-US" sz="2800" dirty="0" smtClean="0">
                <a:latin typeface="Tahoma"/>
                <a:ea typeface="Calibri"/>
              </a:rPr>
              <a:t>network                                                            NP-complete</a:t>
            </a:r>
            <a:endParaRPr lang="en-US" sz="2800" dirty="0">
              <a:latin typeface="Tahoma"/>
              <a:ea typeface="Calibri"/>
            </a:endParaRPr>
          </a:p>
          <a:p>
            <a:pPr marL="342900" indent="-342900">
              <a:buFont typeface="Symbol"/>
              <a:buChar char=""/>
              <a:tabLst>
                <a:tab pos="8636000" algn="r"/>
              </a:tabLst>
            </a:pPr>
            <a:r>
              <a:rPr lang="en-US" sz="2800" dirty="0">
                <a:latin typeface="Tahoma"/>
                <a:ea typeface="Calibri"/>
              </a:rPr>
              <a:t>Minimize number of broken </a:t>
            </a:r>
            <a:r>
              <a:rPr lang="en-US" sz="2800" dirty="0" smtClean="0">
                <a:latin typeface="Tahoma"/>
                <a:ea typeface="Calibri"/>
              </a:rPr>
              <a:t>constraints                                          NP-hard</a:t>
            </a:r>
            <a:endParaRPr lang="en-US" sz="2800" dirty="0">
              <a:latin typeface="Tahoma"/>
              <a:ea typeface="Calibri"/>
            </a:endParaRPr>
          </a:p>
          <a:p>
            <a:pPr marL="342900" indent="-342900">
              <a:buFont typeface="Arial"/>
              <a:buChar char="•"/>
              <a:tabLst>
                <a:tab pos="8636000" algn="r"/>
              </a:tabLst>
            </a:pPr>
            <a:endParaRPr lang="en-US" sz="2800" dirty="0">
              <a:latin typeface="Tahoma"/>
              <a:ea typeface="Calibr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487738" algn="l"/>
              </a:tabLst>
            </a:pPr>
            <a:endParaRPr lang="en-US" sz="1600" dirty="0">
              <a:latin typeface="Tahoma"/>
              <a:ea typeface="Calibri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9296400" y="16916400"/>
            <a:ext cx="4419597" cy="48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>
                <a:latin typeface="Tahoma"/>
                <a:ea typeface="Calibri"/>
              </a:rPr>
              <a:t>Tree Decomposition</a:t>
            </a:r>
            <a:r>
              <a:rPr lang="en-US" sz="3600" u="sng" dirty="0" smtClean="0">
                <a:latin typeface="Tahoma"/>
                <a:ea typeface="Calibri"/>
              </a:rPr>
              <a:t>:</a:t>
            </a:r>
            <a:endParaRPr lang="en-US" sz="1600" u="sng" dirty="0">
              <a:latin typeface="Tahoma"/>
              <a:ea typeface="Calibri"/>
            </a:endParaRPr>
          </a:p>
          <a:p>
            <a:pPr marL="400027" indent="-400027"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Used to break up a CSP into clusters arranged in a tree structure</a:t>
            </a:r>
          </a:p>
          <a:p>
            <a:pPr marL="400027" indent="-400027"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Each cluster is a subproblem </a:t>
            </a:r>
            <a:r>
              <a:rPr lang="en-US" sz="2800" dirty="0" smtClean="0">
                <a:latin typeface="Tahoma"/>
                <a:ea typeface="Calibri"/>
              </a:rPr>
              <a:t>that can </a:t>
            </a:r>
            <a:r>
              <a:rPr lang="en-US" sz="2800" dirty="0">
                <a:latin typeface="Tahoma"/>
                <a:ea typeface="Calibri"/>
              </a:rPr>
              <a:t>be </a:t>
            </a:r>
            <a:r>
              <a:rPr lang="en-US" sz="2800" dirty="0" smtClean="0">
                <a:latin typeface="Tahoma"/>
                <a:ea typeface="Calibri"/>
              </a:rPr>
              <a:t>independently handled</a:t>
            </a:r>
            <a:endParaRPr lang="en-US" sz="2800" dirty="0">
              <a:latin typeface="Tahoma"/>
              <a:ea typeface="Calibri"/>
            </a:endParaRPr>
          </a:p>
          <a:p>
            <a:pPr marL="400027" indent="-400027"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Filtering performed on a cluster propagates to neighboring </a:t>
            </a:r>
            <a:r>
              <a:rPr lang="en-US" sz="2800" dirty="0" smtClean="0">
                <a:latin typeface="Tahoma"/>
                <a:ea typeface="Calibri"/>
              </a:rPr>
              <a:t>clusters</a:t>
            </a:r>
            <a:endParaRPr lang="en-US" sz="2800" dirty="0">
              <a:latin typeface="Tahoma"/>
              <a:ea typeface="Calibri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914400" y="22097999"/>
            <a:ext cx="12801598" cy="673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>
                <a:latin typeface="Tahoma"/>
                <a:ea typeface="Calibri"/>
              </a:rPr>
              <a:t>Minimal </a:t>
            </a:r>
            <a:r>
              <a:rPr lang="en-US" sz="3600" u="sng" dirty="0" smtClean="0">
                <a:latin typeface="Tahoma"/>
                <a:ea typeface="Calibri"/>
              </a:rPr>
              <a:t>Network:</a:t>
            </a:r>
            <a:endParaRPr lang="en-US" sz="3600" u="sng" dirty="0">
              <a:latin typeface="Tahoma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Is a consistency </a:t>
            </a:r>
            <a:r>
              <a:rPr lang="en-US" sz="2800" dirty="0" smtClean="0">
                <a:latin typeface="Tahoma"/>
                <a:ea typeface="Calibri"/>
              </a:rPr>
              <a:t>property</a:t>
            </a:r>
            <a:endParaRPr lang="en-US" sz="2800" dirty="0">
              <a:latin typeface="Tahoma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 smtClean="0">
                <a:latin typeface="Tahoma"/>
                <a:ea typeface="Calibri"/>
              </a:rPr>
              <a:t>Guarantees </a:t>
            </a:r>
            <a:r>
              <a:rPr lang="en-US" sz="2800" dirty="0">
                <a:latin typeface="Tahoma"/>
                <a:ea typeface="Calibri"/>
              </a:rPr>
              <a:t>that every tuple allowed by a constraint must participate in some solution to the CSP (i.e., the constraints are as minimal as possible</a:t>
            </a:r>
            <a:r>
              <a:rPr lang="en-US" sz="2800" dirty="0" smtClean="0">
                <a:latin typeface="Tahoma"/>
                <a:ea typeface="Calibri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800" dirty="0">
              <a:latin typeface="Tahoma"/>
              <a:ea typeface="Calibr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Tahoma"/>
              <a:ea typeface="Calibri"/>
            </a:endParaRPr>
          </a:p>
          <a:p>
            <a:pPr marR="0" lvl="0">
              <a:spcBef>
                <a:spcPts val="0"/>
              </a:spcBef>
              <a:spcAft>
                <a:spcPts val="1200"/>
              </a:spcAft>
            </a:pPr>
            <a:r>
              <a:rPr lang="en-US" sz="3600" u="sng" dirty="0">
                <a:latin typeface="Tahoma"/>
                <a:ea typeface="Calibri"/>
              </a:rPr>
              <a:t>Two Algorithms for </a:t>
            </a:r>
            <a:r>
              <a:rPr lang="en-US" sz="3600" u="sng" dirty="0" smtClean="0">
                <a:latin typeface="Tahoma"/>
                <a:ea typeface="Calibri"/>
              </a:rPr>
              <a:t>Enforcing Minimality:</a:t>
            </a:r>
            <a:endParaRPr lang="en-US" sz="3600" cap="small" dirty="0">
              <a:latin typeface="Tahoma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cap="small" dirty="0">
                <a:latin typeface="Tahoma"/>
                <a:ea typeface="Calibri"/>
              </a:rPr>
              <a:t>AllSol</a:t>
            </a:r>
            <a:r>
              <a:rPr lang="en-US" sz="2800" dirty="0">
                <a:latin typeface="Tahoma"/>
                <a:ea typeface="Calibri"/>
              </a:rPr>
              <a:t>: better when there are many ‘almost’ solutions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800" dirty="0">
                <a:latin typeface="Tahoma"/>
                <a:ea typeface="Calibri"/>
              </a:rPr>
              <a:t>Finds all solutions without storing them, keeps tuples that appear in at least one solution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800" dirty="0">
                <a:latin typeface="Tahoma"/>
                <a:ea typeface="Calibri"/>
              </a:rPr>
              <a:t>One search explores the entire search space</a:t>
            </a:r>
          </a:p>
          <a:p>
            <a:pPr marL="342900" indent="-342900">
              <a:buFont typeface="Symbol"/>
              <a:buChar char=""/>
            </a:pPr>
            <a:r>
              <a:rPr lang="en-US" sz="2800" cap="small" dirty="0">
                <a:latin typeface="Tahoma"/>
                <a:ea typeface="Calibri"/>
              </a:rPr>
              <a:t>PerTuple</a:t>
            </a:r>
            <a:r>
              <a:rPr lang="en-US" sz="2800" dirty="0">
                <a:latin typeface="Tahoma"/>
                <a:ea typeface="Calibri"/>
              </a:rPr>
              <a:t>: better when many solutions are available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800" dirty="0">
                <a:latin typeface="Tahoma"/>
                <a:ea typeface="Calibri"/>
              </a:rPr>
              <a:t>For each tuple, finds one solution where it appears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800" dirty="0">
                <a:latin typeface="Tahoma"/>
                <a:ea typeface="Calibri"/>
              </a:rPr>
              <a:t>Many searches that stop after the first solution</a:t>
            </a:r>
          </a:p>
          <a:p>
            <a:pPr marL="866725" lvl="1" indent="-333356">
              <a:buFont typeface="Courier New"/>
              <a:buChar char="o"/>
            </a:pPr>
            <a:endParaRPr lang="en-US" sz="2800" dirty="0">
              <a:latin typeface="Tahoma"/>
              <a:ea typeface="Calibri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5544800" y="4343401"/>
            <a:ext cx="1280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>
                <a:latin typeface="Tahoma"/>
                <a:ea typeface="Calibri"/>
              </a:rPr>
              <a:t>The </a:t>
            </a:r>
            <a:r>
              <a:rPr lang="en-US" sz="3600" u="sng" dirty="0" smtClean="0">
                <a:latin typeface="Tahoma"/>
                <a:ea typeface="Calibri"/>
              </a:rPr>
              <a:t>Problem </a:t>
            </a:r>
            <a:r>
              <a:rPr lang="en-US" sz="3600" u="sng" dirty="0">
                <a:latin typeface="Tahoma"/>
                <a:ea typeface="Calibri"/>
              </a:rPr>
              <a:t>of </a:t>
            </a:r>
            <a:r>
              <a:rPr lang="en-US" sz="3600" u="sng" cap="small" dirty="0">
                <a:latin typeface="Tahoma"/>
                <a:ea typeface="Calibri"/>
              </a:rPr>
              <a:t>AllSol</a:t>
            </a:r>
            <a:r>
              <a:rPr lang="en-US" sz="3600" u="sng" dirty="0">
                <a:latin typeface="Tahoma"/>
                <a:ea typeface="Calibri"/>
              </a:rPr>
              <a:t> vs. </a:t>
            </a:r>
            <a:r>
              <a:rPr lang="en-US" sz="3600" u="sng" cap="small" dirty="0">
                <a:latin typeface="Tahoma"/>
                <a:ea typeface="Calibri"/>
              </a:rPr>
              <a:t>PerTuple</a:t>
            </a:r>
            <a:r>
              <a:rPr lang="en-US" sz="3600" u="sng" dirty="0">
                <a:latin typeface="Tahoma"/>
                <a:ea typeface="Calibri"/>
              </a:rPr>
              <a:t>:</a:t>
            </a:r>
          </a:p>
          <a:p>
            <a:pPr marL="400027" indent="-400027"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The performance of the two algorithms varies widely</a:t>
            </a:r>
          </a:p>
          <a:p>
            <a:pPr marL="400027" indent="-400027"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O</a:t>
            </a:r>
            <a:r>
              <a:rPr lang="en-US" sz="2800" dirty="0" smtClean="0">
                <a:latin typeface="Tahoma"/>
                <a:ea typeface="Calibri"/>
              </a:rPr>
              <a:t>ne </a:t>
            </a:r>
            <a:r>
              <a:rPr lang="en-US" sz="2800" dirty="0">
                <a:latin typeface="Tahoma"/>
                <a:ea typeface="Calibri"/>
              </a:rPr>
              <a:t>algorithm may complete </a:t>
            </a:r>
            <a:r>
              <a:rPr lang="en-US" sz="2800" dirty="0" smtClean="0">
                <a:latin typeface="Tahoma"/>
                <a:ea typeface="Calibri"/>
              </a:rPr>
              <a:t>quickly while </a:t>
            </a:r>
            <a:r>
              <a:rPr lang="en-US" sz="2800" dirty="0">
                <a:latin typeface="Tahoma"/>
                <a:ea typeface="Calibri"/>
              </a:rPr>
              <a:t>the other </a:t>
            </a:r>
            <a:r>
              <a:rPr lang="en-US" sz="2800" dirty="0" smtClean="0">
                <a:latin typeface="Tahoma"/>
                <a:ea typeface="Calibri"/>
              </a:rPr>
              <a:t>may not terminate</a:t>
            </a:r>
            <a:endParaRPr lang="en-US" sz="2800" dirty="0">
              <a:latin typeface="Tahoma"/>
              <a:ea typeface="Calibri"/>
            </a:endParaRPr>
          </a:p>
          <a:p>
            <a:pPr marL="400027" indent="-400027"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The performance depends on </a:t>
            </a:r>
            <a:r>
              <a:rPr lang="en-US" sz="2800" dirty="0" smtClean="0">
                <a:latin typeface="Tahoma"/>
                <a:ea typeface="Calibri"/>
              </a:rPr>
              <a:t>size and difficult of the CSP instance</a:t>
            </a:r>
            <a:endParaRPr lang="en-US" sz="2800" dirty="0">
              <a:latin typeface="Tahoma"/>
              <a:ea typeface="Calibri"/>
            </a:endParaRPr>
          </a:p>
          <a:p>
            <a:pPr marL="266685"/>
            <a:r>
              <a:rPr lang="en-US" sz="2800" dirty="0">
                <a:latin typeface="Tahoma"/>
                <a:ea typeface="Calibri"/>
              </a:rPr>
              <a:t> </a:t>
            </a:r>
          </a:p>
          <a:p>
            <a:pPr algn="ctr"/>
            <a:r>
              <a:rPr lang="en-US" sz="2800" i="1" dirty="0">
                <a:latin typeface="Tahoma"/>
                <a:ea typeface="Calibri"/>
              </a:rPr>
              <a:t>Question: </a:t>
            </a:r>
            <a:r>
              <a:rPr lang="en-US" sz="2800" i="1" dirty="0" smtClean="0">
                <a:latin typeface="Tahoma"/>
                <a:ea typeface="Calibri"/>
              </a:rPr>
              <a:t>Can we use </a:t>
            </a:r>
            <a:r>
              <a:rPr lang="en-US" sz="2800" i="1" dirty="0">
                <a:latin typeface="Tahoma"/>
                <a:ea typeface="Calibri"/>
              </a:rPr>
              <a:t>Machine Learning </a:t>
            </a:r>
            <a:r>
              <a:rPr lang="en-US" sz="2800" i="1" dirty="0" smtClean="0">
                <a:latin typeface="Tahoma"/>
                <a:ea typeface="Calibri"/>
              </a:rPr>
              <a:t>to classify the instance </a:t>
            </a:r>
            <a:br>
              <a:rPr lang="en-US" sz="2800" i="1" dirty="0" smtClean="0">
                <a:latin typeface="Tahoma"/>
                <a:ea typeface="Calibri"/>
              </a:rPr>
            </a:br>
            <a:r>
              <a:rPr lang="en-US" sz="2800" i="1" dirty="0" smtClean="0">
                <a:latin typeface="Tahoma"/>
                <a:ea typeface="Calibri"/>
              </a:rPr>
              <a:t>&amp; predict </a:t>
            </a:r>
            <a:r>
              <a:rPr lang="en-US" sz="2800" i="1" dirty="0">
                <a:latin typeface="Tahoma"/>
                <a:ea typeface="Calibri"/>
              </a:rPr>
              <a:t>the best algorithm</a:t>
            </a:r>
            <a:r>
              <a:rPr lang="en-US" sz="2800" i="1" dirty="0" smtClean="0">
                <a:latin typeface="Tahoma"/>
                <a:ea typeface="Calibri"/>
              </a:rPr>
              <a:t>?</a:t>
            </a:r>
            <a:endParaRPr lang="en-US" sz="2800" dirty="0">
              <a:latin typeface="Tahoma"/>
              <a:ea typeface="Calibri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5544800" y="16840200"/>
            <a:ext cx="1280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>
                <a:latin typeface="Tahoma"/>
                <a:ea typeface="Calibri"/>
              </a:rPr>
              <a:t>Using Machine Learning</a:t>
            </a:r>
            <a:r>
              <a:rPr lang="en-US" sz="3600" u="sng" dirty="0" smtClean="0">
                <a:latin typeface="Tahoma"/>
                <a:ea typeface="Calibri"/>
              </a:rPr>
              <a:t>:</a:t>
            </a:r>
            <a:endParaRPr lang="en-US" sz="3600" u="sng" dirty="0">
              <a:latin typeface="Tahoma"/>
              <a:ea typeface="Calibri"/>
            </a:endParaRPr>
          </a:p>
          <a:p>
            <a:pPr marL="400027" indent="-400027">
              <a:buFont typeface="Symbol"/>
              <a:buChar char=""/>
            </a:pPr>
            <a:r>
              <a:rPr lang="en-US" sz="2800" dirty="0" smtClean="0">
                <a:latin typeface="Tahoma"/>
                <a:ea typeface="Calibri"/>
              </a:rPr>
              <a:t>We </a:t>
            </a:r>
            <a:r>
              <a:rPr lang="en-US" sz="2800" dirty="0">
                <a:latin typeface="Tahoma"/>
                <a:ea typeface="Calibri"/>
              </a:rPr>
              <a:t>used a decision tree classifier (J48 from Weka Machine Learning suite) to make our </a:t>
            </a:r>
            <a:r>
              <a:rPr lang="en-US" sz="2800" dirty="0" smtClean="0">
                <a:latin typeface="Tahoma"/>
                <a:ea typeface="Calibri"/>
              </a:rPr>
              <a:t>predictions</a:t>
            </a:r>
          </a:p>
          <a:p>
            <a:pPr marL="400027" indent="-400027">
              <a:buFont typeface="Symbol"/>
              <a:buChar char=""/>
            </a:pPr>
            <a:r>
              <a:rPr lang="en-US" sz="2800" dirty="0" smtClean="0">
                <a:latin typeface="Tahoma"/>
                <a:ea typeface="Calibri"/>
              </a:rPr>
              <a:t>Each instance is a single cluster from a tree decomposition</a:t>
            </a:r>
            <a:endParaRPr lang="en-US" sz="2800" dirty="0">
              <a:latin typeface="Tahoma"/>
              <a:ea typeface="Calibri"/>
            </a:endParaRPr>
          </a:p>
          <a:p>
            <a:pPr marL="400027" indent="-400027">
              <a:buFont typeface="Symbol"/>
              <a:buChar char=""/>
            </a:pPr>
            <a:r>
              <a:rPr lang="en-US" sz="2800" dirty="0" smtClean="0">
                <a:latin typeface="Tahoma"/>
                <a:ea typeface="Calibri"/>
              </a:rPr>
              <a:t>The 12 </a:t>
            </a:r>
            <a:r>
              <a:rPr lang="en-US" sz="2800" dirty="0">
                <a:latin typeface="Tahoma"/>
                <a:ea typeface="Calibri"/>
              </a:rPr>
              <a:t>features of the CSP are </a:t>
            </a:r>
            <a:r>
              <a:rPr lang="en-US" sz="2800" dirty="0" smtClean="0">
                <a:latin typeface="Tahoma"/>
                <a:ea typeface="Calibri"/>
              </a:rPr>
              <a:t>observed</a:t>
            </a:r>
          </a:p>
          <a:p>
            <a:pPr marL="400027" indent="-400027">
              <a:buFont typeface="Symbol"/>
              <a:buChar char=""/>
            </a:pPr>
            <a:r>
              <a:rPr lang="en-US" sz="2800" dirty="0" smtClean="0">
                <a:latin typeface="Tahoma"/>
                <a:ea typeface="Calibri"/>
              </a:rPr>
              <a:t>CPU time for </a:t>
            </a:r>
            <a:r>
              <a:rPr lang="en-US" sz="2800" cap="small" dirty="0">
                <a:latin typeface="Tahoma"/>
                <a:ea typeface="Calibri"/>
              </a:rPr>
              <a:t>AllSol</a:t>
            </a:r>
            <a:r>
              <a:rPr lang="en-US" sz="2800" dirty="0">
                <a:latin typeface="Tahoma"/>
                <a:ea typeface="Calibri"/>
              </a:rPr>
              <a:t> </a:t>
            </a:r>
            <a:r>
              <a:rPr lang="en-US" sz="2800" dirty="0" smtClean="0">
                <a:latin typeface="Tahoma"/>
                <a:ea typeface="Calibri"/>
              </a:rPr>
              <a:t>&amp; </a:t>
            </a:r>
            <a:r>
              <a:rPr lang="en-US" sz="2800" cap="small" dirty="0" smtClean="0">
                <a:latin typeface="Tahoma"/>
                <a:ea typeface="Calibri"/>
              </a:rPr>
              <a:t>PerTuple</a:t>
            </a:r>
            <a:r>
              <a:rPr lang="en-US" sz="2800" dirty="0" smtClean="0">
                <a:latin typeface="Tahoma"/>
                <a:ea typeface="Calibri"/>
              </a:rPr>
              <a:t> is recorded for each instance</a:t>
            </a:r>
            <a:endParaRPr lang="en-US" sz="2800" cap="small" dirty="0">
              <a:latin typeface="Tahoma"/>
              <a:ea typeface="Calibri"/>
            </a:endParaRPr>
          </a:p>
          <a:p>
            <a:pPr marL="400027" indent="-400027"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Experimented with </a:t>
            </a:r>
            <a:r>
              <a:rPr lang="en-US" sz="2800" dirty="0" smtClean="0">
                <a:latin typeface="Tahoma"/>
                <a:ea typeface="Calibri"/>
              </a:rPr>
              <a:t>four sets of </a:t>
            </a:r>
            <a:r>
              <a:rPr lang="en-US" sz="2800" dirty="0">
                <a:latin typeface="Tahoma"/>
                <a:ea typeface="Calibri"/>
              </a:rPr>
              <a:t>training </a:t>
            </a:r>
            <a:r>
              <a:rPr lang="en-US" sz="2800" dirty="0" smtClean="0">
                <a:latin typeface="Tahoma"/>
                <a:ea typeface="Calibri"/>
              </a:rPr>
              <a:t>conditions</a:t>
            </a:r>
            <a:endParaRPr lang="en-US" sz="2800" dirty="0">
              <a:latin typeface="Tahoma"/>
              <a:ea typeface="Calibri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30175200" y="27508200"/>
            <a:ext cx="1280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>
                <a:latin typeface="Tahoma"/>
                <a:ea typeface="Calibri"/>
              </a:rPr>
              <a:t>Future Work</a:t>
            </a:r>
            <a:r>
              <a:rPr lang="en-US" sz="3600" u="sng" dirty="0" smtClean="0">
                <a:latin typeface="Tahoma"/>
                <a:ea typeface="Calibri"/>
              </a:rPr>
              <a:t>:</a:t>
            </a:r>
            <a:endParaRPr lang="en-US" sz="3600" u="sng" dirty="0">
              <a:latin typeface="Tahoma"/>
              <a:ea typeface="Calibri"/>
            </a:endParaRPr>
          </a:p>
          <a:p>
            <a:pPr marL="400027" indent="-400027">
              <a:buFont typeface="Symbol"/>
              <a:buChar char=""/>
            </a:pPr>
            <a:r>
              <a:rPr lang="en-US" sz="2800" dirty="0" smtClean="0">
                <a:latin typeface="Tahoma"/>
                <a:ea typeface="Calibri"/>
              </a:rPr>
              <a:t>Use a larger &amp; more diverse set of benchmarks</a:t>
            </a:r>
            <a:endParaRPr lang="en-US" sz="2800" dirty="0">
              <a:latin typeface="Tahoma"/>
              <a:ea typeface="Calibri"/>
            </a:endParaRPr>
          </a:p>
          <a:p>
            <a:pPr marL="400027" indent="-400027">
              <a:buFont typeface="Symbol"/>
              <a:buChar char=""/>
            </a:pPr>
            <a:r>
              <a:rPr lang="en-US" sz="2800" dirty="0" smtClean="0">
                <a:latin typeface="Tahoma"/>
                <a:ea typeface="Calibri"/>
              </a:rPr>
              <a:t>Explore additional features and classifiers</a:t>
            </a:r>
            <a:endParaRPr lang="en-US" sz="2800" dirty="0">
              <a:latin typeface="Tahoma"/>
              <a:ea typeface="Calibri"/>
            </a:endParaRPr>
          </a:p>
          <a:p>
            <a:pPr marL="400027" indent="-400027"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Consider additional </a:t>
            </a:r>
            <a:r>
              <a:rPr lang="en-US" sz="2800" dirty="0" smtClean="0">
                <a:latin typeface="Tahoma"/>
                <a:ea typeface="Calibri"/>
              </a:rPr>
              <a:t>consistency properties &amp; propagation algorithms</a:t>
            </a:r>
            <a:endParaRPr lang="en-US" sz="2800" dirty="0">
              <a:latin typeface="Tahoma"/>
              <a:ea typeface="Calibri"/>
            </a:endParaRPr>
          </a:p>
        </p:txBody>
      </p:sp>
      <p:pic>
        <p:nvPicPr>
          <p:cNvPr id="42" name="Picture 41" descr="C:\Documents and Settings\Joel\Desktop\poster\UNL-Color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00" y="30327600"/>
            <a:ext cx="3542366" cy="1371600"/>
          </a:xfrm>
          <a:prstGeom prst="rect">
            <a:avLst/>
          </a:prstGeom>
          <a:noFill/>
          <a:extLst/>
        </p:spPr>
      </p:pic>
      <p:pic>
        <p:nvPicPr>
          <p:cNvPr id="44" name="Picture 43" descr="NoBG-constraint_horizontal.png"/>
          <p:cNvPicPr>
            <a:picLocks noChangeAspect="1"/>
          </p:cNvPicPr>
          <p:nvPr/>
        </p:nvPicPr>
        <p:blipFill rotWithShape="1">
          <a:blip r:embed="rId3"/>
          <a:srcRect t="11176" b="15064"/>
          <a:stretch/>
        </p:blipFill>
        <p:spPr>
          <a:xfrm>
            <a:off x="33694401" y="30342840"/>
            <a:ext cx="2975264" cy="1371600"/>
          </a:xfrm>
          <a:prstGeom prst="rect">
            <a:avLst/>
          </a:prstGeom>
        </p:spPr>
      </p:pic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38223330" y="30366490"/>
            <a:ext cx="5170509" cy="129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600" dirty="0">
                <a:ea typeface="Calibri"/>
                <a:cs typeface="Times New Roman"/>
              </a:rPr>
              <a:t>Supported by NSF Grant No. RI-111795 and </a:t>
            </a:r>
            <a:r>
              <a:rPr lang="en-US" sz="1600" dirty="0">
                <a:solidFill>
                  <a:srgbClr val="000000"/>
                </a:solidFill>
              </a:rPr>
              <a:t>Undergraduate Creative Activities and Research Experiences Program (UCARE) of the University of Nebraska-Lincoln</a:t>
            </a:r>
            <a:r>
              <a:rPr lang="en-US" sz="1600" dirty="0">
                <a:ea typeface="Calibri"/>
                <a:cs typeface="Times New Roman"/>
              </a:rPr>
              <a:t>.  Experiments conducted at UNL’s Holland Computing Center.</a:t>
            </a: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15544800" y="27889200"/>
            <a:ext cx="1280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>
                <a:latin typeface="Tahoma"/>
                <a:ea typeface="Calibri"/>
              </a:rPr>
              <a:t>Experiments</a:t>
            </a:r>
            <a:r>
              <a:rPr lang="en-US" sz="3600" u="sng" dirty="0" smtClean="0">
                <a:latin typeface="Tahoma"/>
                <a:ea typeface="Calibri"/>
              </a:rPr>
              <a:t>:</a:t>
            </a:r>
            <a:endParaRPr lang="en-US" sz="3600" u="sng" dirty="0">
              <a:latin typeface="Tahoma"/>
              <a:ea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ahoma"/>
                <a:ea typeface="Calibri"/>
              </a:rPr>
              <a:t>All instances – Trained using all data collected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ahoma"/>
                <a:ea typeface="Calibri"/>
              </a:rPr>
              <a:t>δt ≥ 100ms – Removed all instances where the difference in time was less than 100ms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ahoma"/>
                <a:ea typeface="Calibri"/>
              </a:rPr>
              <a:t>Weighted – All instances are given a weight equal to the difference in execution time of the two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Tahoma"/>
                <a:ea typeface="Calibri"/>
              </a:rPr>
              <a:t>Cost – A cost matrix is used in the </a:t>
            </a:r>
            <a:r>
              <a:rPr lang="en-US" sz="2800" dirty="0" smtClean="0">
                <a:latin typeface="Tahoma"/>
                <a:ea typeface="Calibri"/>
              </a:rPr>
              <a:t>training, </a:t>
            </a:r>
            <a:r>
              <a:rPr lang="en-US" sz="2800" dirty="0">
                <a:latin typeface="Tahoma"/>
                <a:ea typeface="Calibri"/>
              </a:rPr>
              <a:t>which provides average misclassification costs for each class</a:t>
            </a:r>
          </a:p>
          <a:p>
            <a:pPr marL="666712" indent="-666712">
              <a:buFont typeface="Arial" pitchFamily="34" charset="0"/>
              <a:buChar char="•"/>
            </a:pPr>
            <a:endParaRPr lang="en-US" sz="2800" dirty="0">
              <a:latin typeface="Tahoma"/>
              <a:ea typeface="Calibri"/>
            </a:endParaRPr>
          </a:p>
        </p:txBody>
      </p:sp>
      <p:sp>
        <p:nvSpPr>
          <p:cNvPr id="37" name="Text Box 21"/>
          <p:cNvSpPr txBox="1">
            <a:spLocks noChangeArrowheads="1"/>
          </p:cNvSpPr>
          <p:nvPr/>
        </p:nvSpPr>
        <p:spPr bwMode="auto">
          <a:xfrm>
            <a:off x="914399" y="14249400"/>
            <a:ext cx="12801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 marR="0" lvl="0">
              <a:spcBef>
                <a:spcPts val="0"/>
              </a:spcBef>
              <a:spcAft>
                <a:spcPts val="1200"/>
              </a:spcAft>
              <a:tabLst>
                <a:tab pos="12350750" algn="r"/>
              </a:tabLst>
            </a:pPr>
            <a:r>
              <a:rPr lang="en-US" sz="3600" u="sng" dirty="0">
                <a:latin typeface="Tahoma"/>
                <a:ea typeface="Calibri"/>
              </a:rPr>
              <a:t>Practical </a:t>
            </a:r>
            <a:r>
              <a:rPr lang="en-US" sz="3600" u="sng" dirty="0" smtClean="0">
                <a:latin typeface="Tahoma"/>
                <a:ea typeface="Calibri"/>
              </a:rPr>
              <a:t>Tractability: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 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	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[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Karakashian+ AAAI 2013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/>
                <a:ea typeface="Calibri"/>
              </a:rPr>
              <a:t>]</a:t>
            </a:r>
            <a:endParaRPr lang="en-US" sz="3600" dirty="0">
              <a:latin typeface="Tahoma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Enforces minimality on each </a:t>
            </a:r>
            <a:r>
              <a:rPr lang="en-US" sz="2800" dirty="0" smtClean="0">
                <a:latin typeface="Tahoma"/>
                <a:ea typeface="Calibri"/>
              </a:rPr>
              <a:t>cluster of a tree decomposition</a:t>
            </a:r>
            <a:endParaRPr lang="en-US" sz="2800" dirty="0">
              <a:latin typeface="Tahoma"/>
              <a:ea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Bolsters propagation between clusters by adding constraints to separators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800" dirty="0">
                <a:latin typeface="Tahoma"/>
                <a:ea typeface="Calibri"/>
              </a:rPr>
              <a:t>Solves many instances in a backtrack-free manner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769510" y="30327600"/>
            <a:ext cx="1453820" cy="1371600"/>
            <a:chOff x="38557200" y="31727140"/>
            <a:chExt cx="1453820" cy="1371600"/>
          </a:xfrm>
        </p:grpSpPr>
        <p:sp>
          <p:nvSpPr>
            <p:cNvPr id="9" name="Oval 8"/>
            <p:cNvSpPr/>
            <p:nvPr/>
          </p:nvSpPr>
          <p:spPr>
            <a:xfrm>
              <a:off x="38826910" y="3195574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 descr="nsf1.t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57200" y="31727140"/>
              <a:ext cx="1453820" cy="1371600"/>
            </a:xfrm>
            <a:prstGeom prst="rect">
              <a:avLst/>
            </a:prstGeom>
          </p:spPr>
        </p:pic>
      </p:grp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0175200" y="9447288"/>
            <a:ext cx="12801600" cy="86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 smtClean="0">
                <a:latin typeface="Tahoma"/>
                <a:ea typeface="Calibri"/>
              </a:rPr>
              <a:t>Our Classification</a:t>
            </a:r>
            <a:r>
              <a:rPr lang="en-US" sz="3600" u="sng" dirty="0">
                <a:latin typeface="Tahoma"/>
                <a:ea typeface="Calibri"/>
              </a:rPr>
              <a:t>:</a:t>
            </a:r>
            <a:r>
              <a:rPr lang="en-US" sz="3600" dirty="0">
                <a:latin typeface="Tahoma"/>
                <a:ea typeface="Calibri"/>
              </a:rPr>
              <a:t>     </a:t>
            </a:r>
            <a:r>
              <a:rPr lang="en-US" sz="3600" dirty="0" smtClean="0">
                <a:latin typeface="Tahoma"/>
                <a:ea typeface="Calibri"/>
              </a:rPr>
              <a:t>                 </a:t>
            </a:r>
            <a:r>
              <a:rPr lang="en-US" sz="2800" dirty="0" smtClean="0">
                <a:latin typeface="Tahoma"/>
                <a:ea typeface="Calibri"/>
              </a:rPr>
              <a:t>3592 instances from 5 benchmarks</a:t>
            </a:r>
            <a:endParaRPr lang="en-US" sz="2800" dirty="0">
              <a:latin typeface="Tahoma"/>
              <a:ea typeface="Calibri"/>
            </a:endParaRPr>
          </a:p>
          <a:p>
            <a:pPr marL="342900" indent="-342900">
              <a:buFont typeface="Arial"/>
              <a:buChar char="•"/>
              <a:tabLst>
                <a:tab pos="8636000" algn="r"/>
              </a:tabLst>
            </a:pPr>
            <a:endParaRPr lang="en-US" sz="2800" dirty="0">
              <a:latin typeface="Tahoma"/>
              <a:ea typeface="Calibr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487738" algn="l"/>
              </a:tabLst>
            </a:pPr>
            <a:endParaRPr lang="en-US" sz="1600" dirty="0">
              <a:latin typeface="Tahoma"/>
              <a:ea typeface="Calibri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30175200" y="18440400"/>
            <a:ext cx="12801600" cy="86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 smtClean="0">
                <a:latin typeface="Tahoma"/>
                <a:ea typeface="Calibri"/>
              </a:rPr>
              <a:t>Larger Instance Space:</a:t>
            </a:r>
            <a:r>
              <a:rPr lang="en-US" sz="4000" dirty="0" smtClean="0">
                <a:latin typeface="Tahoma"/>
                <a:ea typeface="Calibri"/>
              </a:rPr>
              <a:t>       </a:t>
            </a:r>
            <a:r>
              <a:rPr lang="en-US" sz="3200" dirty="0" smtClean="0">
                <a:latin typeface="Tahoma"/>
                <a:ea typeface="Calibri"/>
              </a:rPr>
              <a:t>   </a:t>
            </a:r>
            <a:r>
              <a:rPr lang="en-US" sz="2800" dirty="0" smtClean="0">
                <a:latin typeface="Tahoma"/>
                <a:ea typeface="Calibri"/>
              </a:rPr>
              <a:t>318158 </a:t>
            </a:r>
            <a:r>
              <a:rPr lang="en-US" sz="2800" dirty="0">
                <a:latin typeface="Tahoma"/>
                <a:ea typeface="Calibri"/>
              </a:rPr>
              <a:t>instances from </a:t>
            </a:r>
            <a:r>
              <a:rPr lang="en-US" sz="2800" dirty="0" smtClean="0">
                <a:latin typeface="Tahoma"/>
                <a:ea typeface="Calibri"/>
              </a:rPr>
              <a:t>119 benchmarks</a:t>
            </a:r>
            <a:endParaRPr lang="en-US" sz="2800" dirty="0">
              <a:latin typeface="Tahoma"/>
              <a:ea typeface="Calibri"/>
            </a:endParaRPr>
          </a:p>
          <a:p>
            <a:pPr marL="342900" indent="-342900">
              <a:buFont typeface="Arial"/>
              <a:buChar char="•"/>
              <a:tabLst>
                <a:tab pos="8636000" algn="r"/>
              </a:tabLst>
            </a:pPr>
            <a:endParaRPr lang="en-US" sz="2800" dirty="0">
              <a:latin typeface="Tahoma"/>
              <a:ea typeface="Calibr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487738" algn="l"/>
              </a:tabLst>
            </a:pPr>
            <a:endParaRPr lang="en-US" sz="1600" dirty="0">
              <a:latin typeface="Tahoma"/>
              <a:ea typeface="Calibri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05714"/>
              </p:ext>
            </p:extLst>
          </p:nvPr>
        </p:nvGraphicFramePr>
        <p:xfrm>
          <a:off x="30175200" y="5440680"/>
          <a:ext cx="12801600" cy="3474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60320"/>
                <a:gridCol w="2560320"/>
                <a:gridCol w="2560320"/>
                <a:gridCol w="2560320"/>
                <a:gridCol w="2560320"/>
              </a:tblGrid>
              <a:tr h="56381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Strategy</a:t>
                      </a:r>
                      <a:endParaRPr lang="en-US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F-measure</a:t>
                      </a:r>
                      <a:endParaRPr lang="en-US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Time saved</a:t>
                      </a:r>
                      <a:endParaRPr lang="en-US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Time lost</a:t>
                      </a:r>
                      <a:endParaRPr lang="en-US" sz="3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381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ms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ms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381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All instances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.727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99.87%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15,301,950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19,350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3810">
                <a:tc>
                  <a:txBody>
                    <a:bodyPr/>
                    <a:lstStyle/>
                    <a:p>
                      <a:r>
                        <a:rPr lang="el-GR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3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≥ 100ms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.729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99.90%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15,306,510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14,790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381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Weighted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.743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99.96%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15,314,980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6,320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6381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Cost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.557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99.57%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15,255,190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66,110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30175200" y="4343401"/>
            <a:ext cx="12801600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 smtClean="0">
                <a:latin typeface="Tahoma"/>
                <a:ea typeface="Calibri"/>
              </a:rPr>
              <a:t>Experiment Results:</a:t>
            </a:r>
            <a:endParaRPr lang="en-US" sz="2800" dirty="0">
              <a:latin typeface="Tahoma"/>
              <a:ea typeface="Calibri"/>
            </a:endParaRPr>
          </a:p>
          <a:p>
            <a:pPr marL="342900" indent="-342900">
              <a:buFont typeface="Arial"/>
              <a:buChar char="•"/>
              <a:tabLst>
                <a:tab pos="8636000" algn="r"/>
              </a:tabLst>
            </a:pPr>
            <a:endParaRPr lang="en-US" sz="2800" dirty="0">
              <a:latin typeface="Tahoma"/>
              <a:ea typeface="Calibri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487738" algn="l"/>
              </a:tabLst>
            </a:pPr>
            <a:endParaRPr lang="en-US" sz="1600" dirty="0">
              <a:latin typeface="Tahoma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847" y="20421600"/>
            <a:ext cx="12768553" cy="668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600" y="9098351"/>
            <a:ext cx="7162800" cy="678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15544800" y="8690852"/>
            <a:ext cx="5197482" cy="769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06674" tIns="53337" rIns="106674" bIns="53337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3600" u="sng" dirty="0" smtClean="0">
                <a:latin typeface="Tahoma"/>
                <a:ea typeface="Calibri"/>
              </a:rPr>
              <a:t>Feature Set:</a:t>
            </a:r>
            <a:endParaRPr lang="en-US" sz="3600" u="sng" dirty="0">
              <a:latin typeface="Tahoma"/>
              <a:ea typeface="Calibri"/>
            </a:endParaRPr>
          </a:p>
          <a:p>
            <a:r>
              <a:rPr lang="en-US" sz="2800" dirty="0" smtClean="0">
                <a:latin typeface="Tahoma"/>
                <a:ea typeface="Calibri"/>
              </a:rPr>
              <a:t>Characteristics of the problem selected to differentiate </a:t>
            </a:r>
            <a:r>
              <a:rPr lang="en-US" sz="2800" dirty="0">
                <a:latin typeface="Tahoma"/>
                <a:ea typeface="Calibri"/>
              </a:rPr>
              <a:t>the classes</a:t>
            </a:r>
          </a:p>
          <a:p>
            <a:pPr marL="400027" indent="-400027">
              <a:buFont typeface="Symbol"/>
              <a:buChar char=""/>
            </a:pPr>
            <a:endParaRPr lang="en-US" sz="2800" dirty="0">
              <a:latin typeface="Tahoma"/>
              <a:ea typeface="Calibri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 smtClean="0">
                <a:latin typeface="Tahoma"/>
                <a:ea typeface="Calibri"/>
              </a:rPr>
              <a:t>Kappa </a:t>
            </a:r>
            <a:r>
              <a:rPr lang="en-US" sz="2800" dirty="0">
                <a:latin typeface="Tahoma"/>
                <a:ea typeface="Calibri"/>
              </a:rPr>
              <a:t>– predicts if instance is near phase transition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>
                <a:latin typeface="Tahoma"/>
                <a:ea typeface="Calibri"/>
              </a:rPr>
              <a:t>relLinkage</a:t>
            </a:r>
            <a:r>
              <a:rPr lang="en-US" sz="2800" dirty="0">
                <a:latin typeface="Tahoma"/>
                <a:ea typeface="Calibri"/>
              </a:rPr>
              <a:t> – </a:t>
            </a:r>
            <a:r>
              <a:rPr lang="en-US" sz="2800" dirty="0" smtClean="0">
                <a:latin typeface="Tahoma"/>
                <a:ea typeface="Calibri"/>
              </a:rPr>
              <a:t>likelihood </a:t>
            </a:r>
            <a:r>
              <a:rPr lang="en-US" sz="2800" dirty="0">
                <a:latin typeface="Tahoma"/>
                <a:ea typeface="Calibri"/>
              </a:rPr>
              <a:t>of a tuple at the overlap of relations to be in solution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>
                <a:latin typeface="Tahoma"/>
                <a:ea typeface="Calibri"/>
              </a:rPr>
              <a:t>tupPerVvp </a:t>
            </a:r>
            <a:r>
              <a:rPr lang="en-US" sz="2800" dirty="0">
                <a:latin typeface="Tahoma"/>
                <a:ea typeface="Calibri"/>
              </a:rPr>
              <a:t>– count of tuples containing </a:t>
            </a:r>
            <a:r>
              <a:rPr lang="en-US" sz="2800" dirty="0" smtClean="0">
                <a:latin typeface="Tahoma"/>
                <a:ea typeface="Calibri"/>
              </a:rPr>
              <a:t>a given variable </a:t>
            </a:r>
            <a:r>
              <a:rPr lang="en-US" sz="2800" dirty="0">
                <a:latin typeface="Tahoma"/>
                <a:ea typeface="Calibri"/>
              </a:rPr>
              <a:t>value pair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i="1" dirty="0">
                <a:latin typeface="Tahoma"/>
                <a:ea typeface="Calibri"/>
              </a:rPr>
              <a:t>relPerVar</a:t>
            </a:r>
            <a:r>
              <a:rPr lang="en-US" sz="2800" dirty="0">
                <a:latin typeface="Tahoma"/>
                <a:ea typeface="Calibri"/>
              </a:rPr>
              <a:t> – </a:t>
            </a:r>
            <a:r>
              <a:rPr lang="en-US" sz="2800" dirty="0" smtClean="0">
                <a:latin typeface="Tahoma"/>
                <a:ea typeface="Calibri"/>
              </a:rPr>
              <a:t>number of relations on a given variable</a:t>
            </a:r>
            <a:endParaRPr lang="en-US" sz="2800" dirty="0">
              <a:latin typeface="Tahoma"/>
              <a:ea typeface="Calibri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457200" y="32232600"/>
            <a:ext cx="586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effectLst/>
                <a:ea typeface="Calibri"/>
                <a:cs typeface="Times New Roman"/>
              </a:rPr>
              <a:t>Date July </a:t>
            </a:r>
            <a:r>
              <a:rPr lang="en-US" sz="2400" i="1" dirty="0" smtClean="0">
                <a:effectLst/>
                <a:ea typeface="Calibri"/>
                <a:cs typeface="Times New Roman"/>
              </a:rPr>
              <a:t>7, </a:t>
            </a:r>
            <a:r>
              <a:rPr lang="en-US" sz="2400" i="1" dirty="0" smtClean="0">
                <a:effectLst/>
                <a:ea typeface="Calibri"/>
                <a:cs typeface="Times New Roman"/>
              </a:rPr>
              <a:t>2013</a:t>
            </a:r>
            <a:endParaRPr lang="en-US" sz="3200" i="1" dirty="0">
              <a:effectLst/>
              <a:ea typeface="Calibri"/>
              <a:cs typeface="Times New Roman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92960" y="17013345"/>
            <a:ext cx="7670040" cy="4481621"/>
            <a:chOff x="38993" y="665117"/>
            <a:chExt cx="8737602" cy="5105400"/>
          </a:xfrm>
        </p:grpSpPr>
        <p:grpSp>
          <p:nvGrpSpPr>
            <p:cNvPr id="47" name="Group 46"/>
            <p:cNvGrpSpPr/>
            <p:nvPr/>
          </p:nvGrpSpPr>
          <p:grpSpPr>
            <a:xfrm>
              <a:off x="38993" y="665117"/>
              <a:ext cx="5156202" cy="5105400"/>
              <a:chOff x="1295400" y="413657"/>
              <a:chExt cx="5156202" cy="5105400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3200400" y="413657"/>
                <a:ext cx="1371600" cy="914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95400" y="4604657"/>
                <a:ext cx="1371600" cy="9144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2137228" y="1810657"/>
                <a:ext cx="3570514" cy="914400"/>
                <a:chOff x="2137228" y="1727200"/>
                <a:chExt cx="3570514" cy="914400"/>
              </a:xfrm>
            </p:grpSpPr>
            <p:sp>
              <p:nvSpPr>
                <p:cNvPr id="121" name="Oval 120"/>
                <p:cNvSpPr/>
                <p:nvPr/>
              </p:nvSpPr>
              <p:spPr>
                <a:xfrm>
                  <a:off x="2137228" y="1727200"/>
                  <a:ext cx="1371600" cy="9144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Oval 121"/>
                <p:cNvSpPr/>
                <p:nvPr/>
              </p:nvSpPr>
              <p:spPr>
                <a:xfrm>
                  <a:off x="4336142" y="1727200"/>
                  <a:ext cx="1371600" cy="9144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1295401" y="3207657"/>
                <a:ext cx="5156201" cy="914400"/>
                <a:chOff x="1473199" y="3292928"/>
                <a:chExt cx="5156201" cy="914400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1473199" y="3292928"/>
                  <a:ext cx="1371600" cy="9144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3204028" y="3292928"/>
                  <a:ext cx="1371600" cy="9144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Oval 119"/>
                <p:cNvSpPr/>
                <p:nvPr/>
              </p:nvSpPr>
              <p:spPr>
                <a:xfrm>
                  <a:off x="5257800" y="3292928"/>
                  <a:ext cx="1371600" cy="9144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72" name="Straight Connector 71"/>
              <p:cNvCxnSpPr>
                <a:stCxn id="68" idx="3"/>
                <a:endCxn id="121" idx="0"/>
              </p:cNvCxnSpPr>
              <p:nvPr/>
            </p:nvCxnSpPr>
            <p:spPr>
              <a:xfrm flipH="1">
                <a:off x="2823028" y="1194148"/>
                <a:ext cx="578238" cy="616511"/>
              </a:xfrm>
              <a:prstGeom prst="line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stCxn id="121" idx="3"/>
                <a:endCxn id="118" idx="0"/>
              </p:cNvCxnSpPr>
              <p:nvPr/>
            </p:nvCxnSpPr>
            <p:spPr>
              <a:xfrm flipH="1">
                <a:off x="1981200" y="2591148"/>
                <a:ext cx="356894" cy="616511"/>
              </a:xfrm>
              <a:prstGeom prst="line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121" idx="5"/>
                <a:endCxn id="119" idx="0"/>
              </p:cNvCxnSpPr>
              <p:nvPr/>
            </p:nvCxnSpPr>
            <p:spPr>
              <a:xfrm>
                <a:off x="3307963" y="2591148"/>
                <a:ext cx="404067" cy="616511"/>
              </a:xfrm>
              <a:prstGeom prst="line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118" idx="4"/>
                <a:endCxn id="69" idx="0"/>
              </p:cNvCxnSpPr>
              <p:nvPr/>
            </p:nvCxnSpPr>
            <p:spPr>
              <a:xfrm>
                <a:off x="1981200" y="4122057"/>
                <a:ext cx="0" cy="482600"/>
              </a:xfrm>
              <a:prstGeom prst="line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stCxn id="68" idx="5"/>
                <a:endCxn id="122" idx="0"/>
              </p:cNvCxnSpPr>
              <p:nvPr/>
            </p:nvCxnSpPr>
            <p:spPr>
              <a:xfrm>
                <a:off x="4371134" y="1194148"/>
                <a:ext cx="650808" cy="616511"/>
              </a:xfrm>
              <a:prstGeom prst="line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122" idx="5"/>
                <a:endCxn id="120" idx="0"/>
              </p:cNvCxnSpPr>
              <p:nvPr/>
            </p:nvCxnSpPr>
            <p:spPr>
              <a:xfrm>
                <a:off x="5506877" y="2591148"/>
                <a:ext cx="258925" cy="616511"/>
              </a:xfrm>
              <a:prstGeom prst="line">
                <a:avLst/>
              </a:prstGeom>
              <a:ln w="635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/>
              <p:cNvSpPr/>
              <p:nvPr/>
            </p:nvSpPr>
            <p:spPr>
              <a:xfrm>
                <a:off x="4699922" y="1905000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572000" y="2219519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802207" y="2489146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18476" y="2219519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194883" y="1904023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502979" y="2316195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248317" y="2469402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770258" y="3304462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454641" y="3414226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015661" y="3456733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652069" y="3814720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5992086" y="3861681"/>
                <a:ext cx="96676" cy="9667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0" name="Straight Connector 89"/>
              <p:cNvCxnSpPr>
                <a:stCxn id="78" idx="4"/>
                <a:endCxn id="79" idx="0"/>
              </p:cNvCxnSpPr>
              <p:nvPr/>
            </p:nvCxnSpPr>
            <p:spPr>
              <a:xfrm flipH="1">
                <a:off x="4620338" y="2001678"/>
                <a:ext cx="127922" cy="2178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79" idx="5"/>
                <a:endCxn id="80" idx="1"/>
              </p:cNvCxnSpPr>
              <p:nvPr/>
            </p:nvCxnSpPr>
            <p:spPr>
              <a:xfrm>
                <a:off x="4654519" y="2302039"/>
                <a:ext cx="161847" cy="2012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81" idx="3"/>
                <a:endCxn id="80" idx="7"/>
              </p:cNvCxnSpPr>
              <p:nvPr/>
            </p:nvCxnSpPr>
            <p:spPr>
              <a:xfrm flipH="1">
                <a:off x="4884726" y="2302039"/>
                <a:ext cx="147909" cy="2012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>
                <a:stCxn id="84" idx="2"/>
                <a:endCxn id="80" idx="6"/>
              </p:cNvCxnSpPr>
              <p:nvPr/>
            </p:nvCxnSpPr>
            <p:spPr>
              <a:xfrm flipH="1">
                <a:off x="4898884" y="2517740"/>
                <a:ext cx="349434" cy="197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84" idx="1"/>
                <a:endCxn id="81" idx="5"/>
              </p:cNvCxnSpPr>
              <p:nvPr/>
            </p:nvCxnSpPr>
            <p:spPr>
              <a:xfrm flipH="1" flipV="1">
                <a:off x="5100995" y="2302039"/>
                <a:ext cx="161481" cy="1815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83" idx="1"/>
                <a:endCxn id="82" idx="5"/>
              </p:cNvCxnSpPr>
              <p:nvPr/>
            </p:nvCxnSpPr>
            <p:spPr>
              <a:xfrm flipH="1" flipV="1">
                <a:off x="5277401" y="1986541"/>
                <a:ext cx="239736" cy="3438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endCxn id="78" idx="5"/>
              </p:cNvCxnSpPr>
              <p:nvPr/>
            </p:nvCxnSpPr>
            <p:spPr>
              <a:xfrm flipH="1" flipV="1">
                <a:off x="4782440" y="1987518"/>
                <a:ext cx="236036" cy="698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endCxn id="82" idx="3"/>
              </p:cNvCxnSpPr>
              <p:nvPr/>
            </p:nvCxnSpPr>
            <p:spPr>
              <a:xfrm flipV="1">
                <a:off x="5032635" y="1986543"/>
                <a:ext cx="176407" cy="708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stCxn id="81" idx="0"/>
              </p:cNvCxnSpPr>
              <p:nvPr/>
            </p:nvCxnSpPr>
            <p:spPr>
              <a:xfrm flipH="1" flipV="1">
                <a:off x="5021942" y="2057402"/>
                <a:ext cx="44872" cy="1621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83" idx="4"/>
                <a:endCxn id="84" idx="6"/>
              </p:cNvCxnSpPr>
              <p:nvPr/>
            </p:nvCxnSpPr>
            <p:spPr>
              <a:xfrm flipH="1">
                <a:off x="5344993" y="2412873"/>
                <a:ext cx="206324" cy="10486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ctangle 99"/>
              <p:cNvSpPr/>
              <p:nvPr/>
            </p:nvSpPr>
            <p:spPr>
              <a:xfrm>
                <a:off x="5009775" y="2034541"/>
                <a:ext cx="45719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667348" y="2080261"/>
                <a:ext cx="45719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702542" y="2379812"/>
                <a:ext cx="45719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935820" y="2380477"/>
                <a:ext cx="45719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066815" y="2503295"/>
                <a:ext cx="45719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158875" y="2379811"/>
                <a:ext cx="45719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374410" y="2135589"/>
                <a:ext cx="45719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419211" y="2442447"/>
                <a:ext cx="45719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8" name="Straight Connector 107"/>
              <p:cNvCxnSpPr>
                <a:stCxn id="86" idx="4"/>
              </p:cNvCxnSpPr>
              <p:nvPr/>
            </p:nvCxnSpPr>
            <p:spPr>
              <a:xfrm flipH="1">
                <a:off x="5420129" y="3510902"/>
                <a:ext cx="82851" cy="45453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stCxn id="88" idx="3"/>
              </p:cNvCxnSpPr>
              <p:nvPr/>
            </p:nvCxnSpPr>
            <p:spPr>
              <a:xfrm flipH="1">
                <a:off x="5420129" y="3897240"/>
                <a:ext cx="246099" cy="611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stCxn id="89" idx="4"/>
              </p:cNvCxnSpPr>
              <p:nvPr/>
            </p:nvCxnSpPr>
            <p:spPr>
              <a:xfrm flipH="1">
                <a:off x="5420128" y="3958357"/>
                <a:ext cx="620296" cy="141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85" idx="2"/>
                <a:endCxn id="86" idx="7"/>
              </p:cNvCxnSpPr>
              <p:nvPr/>
            </p:nvCxnSpPr>
            <p:spPr>
              <a:xfrm flipH="1">
                <a:off x="5537160" y="3352800"/>
                <a:ext cx="233099" cy="755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endCxn id="85" idx="4"/>
              </p:cNvCxnSpPr>
              <p:nvPr/>
            </p:nvCxnSpPr>
            <p:spPr>
              <a:xfrm flipV="1">
                <a:off x="5792198" y="3401138"/>
                <a:ext cx="26398" cy="1802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endCxn id="87" idx="3"/>
              </p:cNvCxnSpPr>
              <p:nvPr/>
            </p:nvCxnSpPr>
            <p:spPr>
              <a:xfrm flipV="1">
                <a:off x="5792199" y="3539253"/>
                <a:ext cx="237621" cy="421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endCxn id="89" idx="0"/>
              </p:cNvCxnSpPr>
              <p:nvPr/>
            </p:nvCxnSpPr>
            <p:spPr>
              <a:xfrm>
                <a:off x="5792198" y="3581402"/>
                <a:ext cx="248226" cy="2802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Rectangle 114"/>
              <p:cNvSpPr/>
              <p:nvPr/>
            </p:nvSpPr>
            <p:spPr>
              <a:xfrm>
                <a:off x="5629210" y="3378280"/>
                <a:ext cx="45719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782538" y="3561428"/>
                <a:ext cx="45719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5400759" y="3942578"/>
                <a:ext cx="45719" cy="4571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195195" y="1223612"/>
              <a:ext cx="3581400" cy="2484581"/>
              <a:chOff x="5562600" y="1277781"/>
              <a:chExt cx="3581400" cy="2484581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5562600" y="1277781"/>
                <a:ext cx="2548104" cy="169873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70000">
                    <a:schemeClr val="accent3">
                      <a:lumMod val="60000"/>
                      <a:lumOff val="40000"/>
                      <a:alpha val="0"/>
                    </a:schemeClr>
                  </a:gs>
                  <a:gs pos="100000">
                    <a:schemeClr val="accent3">
                      <a:lumMod val="50000"/>
                      <a:alpha val="0"/>
                    </a:schemeClr>
                  </a:gs>
                </a:gsLst>
                <a:lin ang="13500000" scaled="1"/>
              </a:gradFill>
              <a:ln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>
                        <a:lumMod val="50000"/>
                        <a:alpha val="0"/>
                      </a:schemeClr>
                    </a:gs>
                    <a:gs pos="100000">
                      <a:schemeClr val="accent3">
                        <a:lumMod val="50000"/>
                        <a:alpha val="0"/>
                      </a:schemeClr>
                    </a:gs>
                  </a:gsLst>
                  <a:lin ang="135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Oval 66"/>
              <p:cNvSpPr/>
              <p:nvPr/>
            </p:nvSpPr>
            <p:spPr>
              <a:xfrm rot="10800000">
                <a:off x="6595896" y="2063626"/>
                <a:ext cx="2548104" cy="1698736"/>
              </a:xfrm>
              <a:prstGeom prst="ellipse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70000">
                    <a:schemeClr val="accent3">
                      <a:lumMod val="60000"/>
                      <a:lumOff val="40000"/>
                      <a:alpha val="0"/>
                    </a:schemeClr>
                  </a:gs>
                  <a:gs pos="100000">
                    <a:schemeClr val="accent3">
                      <a:lumMod val="50000"/>
                      <a:alpha val="0"/>
                    </a:schemeClr>
                  </a:gs>
                </a:gsLst>
                <a:lin ang="13500000" scaled="1"/>
              </a:gradFill>
              <a:ln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>
                        <a:lumMod val="50000"/>
                        <a:alpha val="0"/>
                      </a:schemeClr>
                    </a:gs>
                    <a:gs pos="100000">
                      <a:schemeClr val="accent3">
                        <a:lumMod val="50000"/>
                        <a:alpha val="0"/>
                      </a:schemeClr>
                    </a:gs>
                  </a:gsLst>
                  <a:lin ang="135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7271481" y="2213607"/>
              <a:ext cx="208124" cy="1905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629400" y="2550100"/>
              <a:ext cx="208124" cy="19050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>
              <a:stCxn id="50" idx="3"/>
              <a:endCxn id="51" idx="6"/>
            </p:cNvCxnSpPr>
            <p:nvPr/>
          </p:nvCxnSpPr>
          <p:spPr>
            <a:xfrm flipH="1">
              <a:off x="6837524" y="2376214"/>
              <a:ext cx="464436" cy="2691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52"/>
            <p:cNvSpPr/>
            <p:nvPr/>
          </p:nvSpPr>
          <p:spPr>
            <a:xfrm>
              <a:off x="7009980" y="2460008"/>
              <a:ext cx="98424" cy="900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" name="Straight Connector 53"/>
            <p:cNvCxnSpPr>
              <a:stCxn id="50" idx="1"/>
            </p:cNvCxnSpPr>
            <p:nvPr/>
          </p:nvCxnSpPr>
          <p:spPr>
            <a:xfrm flipH="1" flipV="1">
              <a:off x="7009980" y="1753863"/>
              <a:ext cx="291980" cy="4876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7069742" y="1895723"/>
              <a:ext cx="98424" cy="900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>
              <a:stCxn id="51" idx="1"/>
            </p:cNvCxnSpPr>
            <p:nvPr/>
          </p:nvCxnSpPr>
          <p:spPr>
            <a:xfrm flipH="1" flipV="1">
              <a:off x="6324600" y="2156460"/>
              <a:ext cx="335279" cy="4215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6377140" y="2232064"/>
              <a:ext cx="98424" cy="900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8" name="Straight Connector 57"/>
            <p:cNvCxnSpPr>
              <a:stCxn id="51" idx="2"/>
            </p:cNvCxnSpPr>
            <p:nvPr/>
          </p:nvCxnSpPr>
          <p:spPr>
            <a:xfrm flipH="1" flipV="1">
              <a:off x="6019800" y="2644260"/>
              <a:ext cx="609600" cy="1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6130067" y="2606249"/>
              <a:ext cx="98424" cy="900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Connector 59"/>
            <p:cNvCxnSpPr>
              <a:stCxn id="51" idx="4"/>
            </p:cNvCxnSpPr>
            <p:nvPr/>
          </p:nvCxnSpPr>
          <p:spPr>
            <a:xfrm>
              <a:off x="6733462" y="2740606"/>
              <a:ext cx="0" cy="688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0" idx="5"/>
            </p:cNvCxnSpPr>
            <p:nvPr/>
          </p:nvCxnSpPr>
          <p:spPr>
            <a:xfrm>
              <a:off x="7449126" y="2376214"/>
              <a:ext cx="30479" cy="461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7449126" y="2800474"/>
              <a:ext cx="98424" cy="900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84250" y="3383954"/>
              <a:ext cx="98424" cy="9009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4" name="Straight Connector 63"/>
            <p:cNvCxnSpPr>
              <a:stCxn id="122" idx="5"/>
              <a:endCxn id="66" idx="1"/>
            </p:cNvCxnSpPr>
            <p:nvPr/>
          </p:nvCxnSpPr>
          <p:spPr>
            <a:xfrm flipV="1">
              <a:off x="4250469" y="1472386"/>
              <a:ext cx="1317887" cy="1370220"/>
            </a:xfrm>
            <a:prstGeom prst="line">
              <a:avLst/>
            </a:prstGeom>
            <a:ln>
              <a:gradFill>
                <a:gsLst>
                  <a:gs pos="0">
                    <a:schemeClr val="tx1"/>
                  </a:gs>
                  <a:gs pos="5000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20" idx="0"/>
              <a:endCxn id="67" idx="0"/>
            </p:cNvCxnSpPr>
            <p:nvPr/>
          </p:nvCxnSpPr>
          <p:spPr>
            <a:xfrm>
              <a:off x="4509395" y="3459117"/>
              <a:ext cx="2993148" cy="249076"/>
            </a:xfrm>
            <a:prstGeom prst="line">
              <a:avLst/>
            </a:prstGeom>
            <a:ln>
              <a:gradFill>
                <a:gsLst>
                  <a:gs pos="0">
                    <a:schemeClr val="tx1"/>
                  </a:gs>
                  <a:gs pos="50000">
                    <a:schemeClr val="tx1">
                      <a:alpha val="20000"/>
                    </a:schemeClr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705076" y="29102949"/>
            <a:ext cx="5989667" cy="2367651"/>
            <a:chOff x="2590800" y="1605886"/>
            <a:chExt cx="4800600" cy="1897625"/>
          </a:xfrm>
        </p:grpSpPr>
        <p:sp>
          <p:nvSpPr>
            <p:cNvPr id="124" name="Oval 123"/>
            <p:cNvSpPr/>
            <p:nvPr/>
          </p:nvSpPr>
          <p:spPr>
            <a:xfrm>
              <a:off x="2590800" y="1929053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6019800" y="1929053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628900" y="3084161"/>
              <a:ext cx="1066800" cy="41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{1,2,3}</a:t>
              </a:r>
              <a:endParaRPr lang="en-US" sz="88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019800" y="3072053"/>
              <a:ext cx="1371600" cy="41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{</a:t>
              </a:r>
              <a:r>
                <a:rPr lang="en-US" sz="2800" b="1" dirty="0" smtClean="0"/>
                <a:t>1,2,3,4</a:t>
              </a:r>
              <a:r>
                <a:rPr lang="en-US" sz="2400" b="1" dirty="0" smtClean="0"/>
                <a:t>}</a:t>
              </a:r>
              <a:endParaRPr lang="en-US" b="1" dirty="0"/>
            </a:p>
          </p:txBody>
        </p:sp>
        <p:cxnSp>
          <p:nvCxnSpPr>
            <p:cNvPr id="128" name="Straight Connector 127"/>
            <p:cNvCxnSpPr>
              <a:stCxn id="124" idx="6"/>
              <a:endCxn id="125" idx="2"/>
            </p:cNvCxnSpPr>
            <p:nvPr/>
          </p:nvCxnSpPr>
          <p:spPr>
            <a:xfrm>
              <a:off x="3733800" y="2500553"/>
              <a:ext cx="2286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4720389" y="2348153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567989" y="2702060"/>
              <a:ext cx="685800" cy="419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A≥B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920289" y="1605886"/>
              <a:ext cx="1981200" cy="666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(1,1)    (2,1)    (2,2)</a:t>
              </a:r>
            </a:p>
            <a:p>
              <a:r>
                <a:rPr lang="en-US" sz="2400" dirty="0" smtClean="0"/>
                <a:t>(3,1)    (3,2)    (3,3)</a:t>
              </a:r>
              <a:endParaRPr lang="en-US" sz="2400" dirty="0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4610100" y="17526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948864" y="17526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948864" y="20574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610100" y="2019300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253789" y="2028825"/>
              <a:ext cx="457200" cy="76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9220200" y="4525947"/>
            <a:ext cx="3736944" cy="4057625"/>
            <a:chOff x="2209800" y="745776"/>
            <a:chExt cx="4993105" cy="5421582"/>
          </a:xfrm>
        </p:grpSpPr>
        <p:sp>
          <p:nvSpPr>
            <p:cNvPr id="138" name="Oval 137"/>
            <p:cNvSpPr/>
            <p:nvPr/>
          </p:nvSpPr>
          <p:spPr>
            <a:xfrm>
              <a:off x="2209800" y="2133600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5867400" y="1219200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tx1"/>
                  </a:solidFill>
                </a:rPr>
                <a:t>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5410200" y="4572000"/>
              <a:ext cx="1143000" cy="1143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322095" y="3276599"/>
              <a:ext cx="1066799" cy="452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{1,2,3}</a:t>
              </a:r>
              <a:endParaRPr lang="en-US" sz="6600" b="1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831305" y="2354179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{1,2,3,4}</a:t>
              </a:r>
              <a:endParaRPr lang="en-US" sz="1600" b="1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582652" y="5715000"/>
              <a:ext cx="798095" cy="452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{0,1}</a:t>
              </a:r>
              <a:endParaRPr lang="en-US" sz="6000" b="1" dirty="0"/>
            </a:p>
          </p:txBody>
        </p:sp>
        <p:cxnSp>
          <p:nvCxnSpPr>
            <p:cNvPr id="144" name="Straight Connector 143"/>
            <p:cNvCxnSpPr>
              <a:stCxn id="138" idx="5"/>
              <a:endCxn id="140" idx="1"/>
            </p:cNvCxnSpPr>
            <p:nvPr/>
          </p:nvCxnSpPr>
          <p:spPr>
            <a:xfrm>
              <a:off x="3185412" y="3109212"/>
              <a:ext cx="2392176" cy="1630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138" idx="7"/>
              <a:endCxn id="139" idx="2"/>
            </p:cNvCxnSpPr>
            <p:nvPr/>
          </p:nvCxnSpPr>
          <p:spPr>
            <a:xfrm flipV="1">
              <a:off x="3185412" y="1790700"/>
              <a:ext cx="2681988" cy="5102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Rectangle 145"/>
            <p:cNvSpPr/>
            <p:nvPr/>
          </p:nvSpPr>
          <p:spPr>
            <a:xfrm>
              <a:off x="5105400" y="778042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7" name="Straight Connector 146"/>
            <p:cNvCxnSpPr>
              <a:stCxn id="146" idx="2"/>
              <a:endCxn id="139" idx="1"/>
            </p:cNvCxnSpPr>
            <p:nvPr/>
          </p:nvCxnSpPr>
          <p:spPr>
            <a:xfrm>
              <a:off x="5257800" y="1082842"/>
              <a:ext cx="776988" cy="3037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4532327" y="745776"/>
              <a:ext cx="685800" cy="452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B</a:t>
              </a:r>
              <a:r>
                <a:rPr lang="en-US" sz="1600" b="1" dirty="0" smtClean="0"/>
                <a:t>≠1</a:t>
              </a:r>
              <a:endParaRPr lang="en-US" sz="1600" b="1" dirty="0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415589" y="1893444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225089" y="2186031"/>
              <a:ext cx="880311" cy="452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A≥B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221606" y="3692165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788563" y="3996965"/>
              <a:ext cx="1151022" cy="452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A+C&lt;3</a:t>
              </a:r>
            </a:p>
          </p:txBody>
        </p:sp>
      </p:grpSp>
      <p:pic>
        <p:nvPicPr>
          <p:cNvPr id="3" name="Picture 2" descr="allTimeData.pdf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350" y="18456258"/>
            <a:ext cx="11978640" cy="893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imeData.pdf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00" y="9326880"/>
            <a:ext cx="11978640" cy="8961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7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6401</TotalTime>
  <Words>623</Words>
  <Application>Microsoft Office PowerPoint</Application>
  <PresentationFormat>Custom</PresentationFormat>
  <Paragraphs>113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Daniel</cp:lastModifiedBy>
  <cp:revision>65</cp:revision>
  <dcterms:created xsi:type="dcterms:W3CDTF">2013-06-23T02:51:14Z</dcterms:created>
  <dcterms:modified xsi:type="dcterms:W3CDTF">2013-07-08T05:13:42Z</dcterms:modified>
</cp:coreProperties>
</file>