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20"/>
  </p:notesMasterIdLst>
  <p:sldIdLst>
    <p:sldId id="256" r:id="rId2"/>
    <p:sldId id="257" r:id="rId3"/>
    <p:sldId id="288" r:id="rId4"/>
    <p:sldId id="289" r:id="rId5"/>
    <p:sldId id="267" r:id="rId6"/>
    <p:sldId id="284" r:id="rId7"/>
    <p:sldId id="269" r:id="rId8"/>
    <p:sldId id="261" r:id="rId9"/>
    <p:sldId id="290" r:id="rId10"/>
    <p:sldId id="291" r:id="rId11"/>
    <p:sldId id="285" r:id="rId12"/>
    <p:sldId id="271" r:id="rId13"/>
    <p:sldId id="287" r:id="rId14"/>
    <p:sldId id="283" r:id="rId15"/>
    <p:sldId id="293" r:id="rId16"/>
    <p:sldId id="292" r:id="rId17"/>
    <p:sldId id="282" r:id="rId18"/>
    <p:sldId id="31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C9DFF9"/>
    <a:srgbClr val="C7DCF5"/>
    <a:srgbClr val="487FF7"/>
    <a:srgbClr val="6095C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vertBarState="minimized">
    <p:restoredLeft sz="14673" autoAdjust="0"/>
    <p:restoredTop sz="89822" autoAdjust="0"/>
  </p:normalViewPr>
  <p:slideViewPr>
    <p:cSldViewPr>
      <p:cViewPr>
        <p:scale>
          <a:sx n="80" d="100"/>
          <a:sy n="80" d="100"/>
        </p:scale>
        <p:origin x="-1240" y="-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7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9CAFE4-7427-4C77-881F-EC92D94DE18C}" type="datetimeFigureOut">
              <a:rPr lang="en-US" smtClean="0"/>
              <a:pPr/>
              <a:t>9/16/10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B06961-FF63-4D55-B183-F84737F06B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solidFill>
                  <a:srgbClr val="FF0000"/>
                </a:solidFill>
              </a:rPr>
              <a:t>The</a:t>
            </a:r>
            <a:r>
              <a:rPr lang="en-US" baseline="0" smtClean="0">
                <a:solidFill>
                  <a:srgbClr val="FF0000"/>
                </a:solidFill>
              </a:rPr>
              <a:t> goal of our study is to analyze the various forms of interchangeability and substitutability twenty years after their introduction.</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A5B06961-FF63-4D55-B183-F84737F06BD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Variations:</a:t>
            </a:r>
            <a:r>
              <a:rPr lang="en-US" baseline="0" dirty="0" smtClean="0"/>
              <a:t> different variations of interchangeability are related to variations in symmetry</a:t>
            </a:r>
          </a:p>
          <a:p>
            <a:r>
              <a:rPr lang="en-US" baseline="0" dirty="0" smtClean="0"/>
              <a:t>substitutability is related to the notion of dominance</a:t>
            </a:r>
          </a:p>
          <a:p>
            <a:r>
              <a:rPr lang="en-US" baseline="0" dirty="0" smtClean="0"/>
              <a:t>meta interchangeability can express the symmetry identified by indistinguishable variables</a:t>
            </a:r>
          </a:p>
          <a:p>
            <a:r>
              <a:rPr lang="en-US" baseline="0" dirty="0" smtClean="0"/>
              <a:t>partial interchangeability is related to super-solutions</a:t>
            </a:r>
          </a:p>
          <a:p>
            <a:r>
              <a:rPr lang="en-US" baseline="0" dirty="0" smtClean="0"/>
              <a:t>dynamic interchangeability is the interchangeability counterpart of symmetry breaking during search</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the whole is more powerful than the sum of the parts:</a:t>
            </a:r>
          </a:p>
          <a:p>
            <a:r>
              <a:rPr lang="en-US" smtClean="0"/>
              <a:t>combining</a:t>
            </a:r>
            <a:r>
              <a:rPr lang="en-US" baseline="0" smtClean="0"/>
              <a:t> two concepts into a single hybrid concept may be more powerful than both concepts taken separately </a:t>
            </a:r>
          </a:p>
          <a:p>
            <a:r>
              <a:rPr lang="en-US" baseline="0" smtClean="0"/>
              <a:t>and capture more interchangeability or symmetry</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talk has two parts.  </a:t>
            </a:r>
          </a:p>
          <a:p>
            <a:endParaRPr lang="en-US" dirty="0" smtClean="0"/>
          </a:p>
          <a:p>
            <a:r>
              <a:rPr lang="en-US" dirty="0" smtClean="0"/>
              <a:t>In</a:t>
            </a:r>
            <a:r>
              <a:rPr lang="en-US" baseline="0" dirty="0" smtClean="0"/>
              <a:t> the first part we will give some background information about interchangeability and provide a taxonomy for the various forms of interchangeability in the literature.  </a:t>
            </a:r>
          </a:p>
          <a:p>
            <a:endParaRPr lang="en-US" baseline="0" dirty="0" smtClean="0"/>
          </a:p>
          <a:p>
            <a:r>
              <a:rPr lang="en-US" baseline="0" dirty="0" smtClean="0"/>
              <a:t>And in the second part, we will relate the work on interchangeability to that on symmetry.</a:t>
            </a:r>
          </a:p>
          <a:p>
            <a:endParaRPr lang="en-US" baseline="0" dirty="0" smtClean="0"/>
          </a:p>
          <a:p>
            <a:r>
              <a:rPr lang="en-US" baseline="0" dirty="0" smtClean="0"/>
              <a:t>Then, we will give our conclusions.</a:t>
            </a:r>
          </a:p>
          <a:p>
            <a:endParaRPr lang="en-US" baseline="0" dirty="0" smtClean="0"/>
          </a:p>
          <a:p>
            <a:r>
              <a:rPr lang="en-US" baseline="0" dirty="0" smtClean="0"/>
              <a:t>Importantly, the material of the first part of the talk is covered in the paper.  But the material in the second part of the talk is additional material, not included in our workshop’s paper, but will be in the journal version on which we are working. </a:t>
            </a:r>
          </a:p>
        </p:txBody>
      </p:sp>
      <p:sp>
        <p:nvSpPr>
          <p:cNvPr id="4" name="Slide Number Placeholder 3"/>
          <p:cNvSpPr>
            <a:spLocks noGrp="1"/>
          </p:cNvSpPr>
          <p:nvPr>
            <p:ph type="sldNum" sz="quarter" idx="10"/>
          </p:nvPr>
        </p:nvSpPr>
        <p:spPr/>
        <p:txBody>
          <a:bodyPr/>
          <a:lstStyle/>
          <a:p>
            <a:fld id="{A5B06961-FF63-4D55-B183-F84737F06BD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Define FI</a:t>
            </a:r>
          </a:p>
          <a:p>
            <a:endParaRPr lang="en-US" dirty="0" smtClean="0"/>
          </a:p>
          <a:p>
            <a:r>
              <a:rPr lang="en-US" dirty="0" smtClean="0"/>
              <a:t>Consider</a:t>
            </a:r>
            <a:r>
              <a:rPr lang="en-US" baseline="0" dirty="0" smtClean="0"/>
              <a:t> the microstructure of this simple CSP.  We omit the constraint between W and X, and between Y and Z for </a:t>
            </a:r>
            <a:r>
              <a:rPr lang="en-US" baseline="0" dirty="0" err="1" smtClean="0"/>
              <a:t>readibility</a:t>
            </a:r>
            <a:r>
              <a:rPr lang="en-US" baseline="0" dirty="0" smtClean="0"/>
              <a:t>.</a:t>
            </a:r>
          </a:p>
          <a:p>
            <a:endParaRPr lang="en-US" baseline="0" dirty="0" smtClean="0"/>
          </a:p>
          <a:p>
            <a:r>
              <a:rPr lang="en-US" baseline="0" dirty="0" smtClean="0"/>
              <a:t>This problem has one solution with </a:t>
            </a:r>
            <a:r>
              <a:rPr lang="en-US" baseline="0" dirty="0" err="1" smtClean="0"/>
              <a:t>i-e-g</a:t>
            </a:r>
            <a:r>
              <a:rPr lang="en-US" baseline="0" dirty="0" smtClean="0"/>
              <a:t>, but X can take values </a:t>
            </a:r>
            <a:r>
              <a:rPr lang="en-US" baseline="0" dirty="0" err="1" smtClean="0"/>
              <a:t>a,b,c</a:t>
            </a:r>
            <a:r>
              <a:rPr lang="en-US" baseline="0" dirty="0" smtClean="0"/>
              <a:t>.  Giving us three solutions.</a:t>
            </a:r>
          </a:p>
          <a:p>
            <a:endParaRPr lang="en-US" dirty="0" smtClean="0"/>
          </a:p>
          <a:p>
            <a:r>
              <a:rPr lang="en-US" dirty="0" smtClean="0"/>
              <a:t>‘a’, ‘b’ and ‘c’ are FI, they are all equivalent in the solution ‘</a:t>
            </a:r>
            <a:r>
              <a:rPr lang="en-US" dirty="0" err="1" smtClean="0"/>
              <a:t>i</a:t>
            </a:r>
            <a:r>
              <a:rPr lang="en-US" dirty="0" smtClean="0"/>
              <a:t>’ ‘e’ ‘g’</a:t>
            </a:r>
          </a:p>
          <a:p>
            <a:endParaRPr lang="en-US" dirty="0" smtClean="0"/>
          </a:p>
          <a:p>
            <a:r>
              <a:rPr lang="en-US" dirty="0" smtClean="0"/>
              <a:t>Define NI: two values are NI if they have the same neighborhood in the microstructure</a:t>
            </a:r>
            <a:endParaRPr lang="en-US" baseline="0" dirty="0" smtClean="0"/>
          </a:p>
          <a:p>
            <a:r>
              <a:rPr lang="en-US" baseline="0" dirty="0" smtClean="0"/>
              <a:t>‘a’ and ‘b’ are NI, they have the neighborhood in the microstructure: red edges for ‘a’ and blue edges for ‘</a:t>
            </a:r>
            <a:r>
              <a:rPr lang="en-US" baseline="0" dirty="0" err="1" smtClean="0"/>
              <a:t>b</a:t>
            </a:r>
            <a:r>
              <a:rPr lang="en-US" baseline="0" dirty="0" smtClean="0"/>
              <a:t>’</a:t>
            </a:r>
          </a:p>
          <a:p>
            <a:endParaRPr lang="en-US" baseline="0" dirty="0" smtClean="0"/>
          </a:p>
          <a:p>
            <a:r>
              <a:rPr lang="en-US" baseline="0" dirty="0" smtClean="0"/>
              <a:t>Detecting that two values for a variable are NI is easy and can be done by comparing their neighborhood.</a:t>
            </a:r>
          </a:p>
          <a:p>
            <a:endParaRPr lang="en-US" baseline="0" dirty="0" smtClean="0"/>
          </a:p>
          <a:p>
            <a:r>
              <a:rPr lang="en-US" baseline="0" dirty="0" smtClean="0"/>
              <a:t>FI is likely intractable, but NI=&gt;FI i.e. if we identify two values to be NI, then we know that they are FI and NI is efficiently determined</a:t>
            </a:r>
          </a:p>
          <a:p>
            <a:endParaRPr lang="en-US" baseline="0" dirty="0" smtClean="0"/>
          </a:p>
          <a:p>
            <a:r>
              <a:rPr lang="en-US" baseline="0" dirty="0" smtClean="0"/>
              <a:t>Hence we can efficiently compute subsets of FI values</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researchers</a:t>
            </a:r>
            <a:r>
              <a:rPr lang="en-US" baseline="0" dirty="0" smtClean="0"/>
              <a:t> worked on interchangeability since it was first defined by Freuder in 1991.</a:t>
            </a:r>
          </a:p>
          <a:p>
            <a:endParaRPr lang="en-US" baseline="0" dirty="0" smtClean="0"/>
          </a:p>
          <a:p>
            <a:r>
              <a:rPr lang="en-US" baseline="0" dirty="0" smtClean="0"/>
              <a:t>They have provided new algorithms for detecting interchangeability, they have proposed new forms, and they have used those concepts and algorithms in applications.</a:t>
            </a:r>
          </a:p>
        </p:txBody>
      </p:sp>
      <p:sp>
        <p:nvSpPr>
          <p:cNvPr id="4" name="Slide Number Placeholder 3"/>
          <p:cNvSpPr>
            <a:spLocks noGrp="1"/>
          </p:cNvSpPr>
          <p:nvPr>
            <p:ph type="sldNum" sz="quarter" idx="10"/>
          </p:nvPr>
        </p:nvSpPr>
        <p:spPr/>
        <p:txBody>
          <a:bodyPr/>
          <a:lstStyle/>
          <a:p>
            <a:fld id="{A5B06961-FF63-4D55-B183-F84737F06BD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Implication</a:t>
            </a:r>
            <a:r>
              <a:rPr lang="en-US" baseline="0" dirty="0" smtClean="0"/>
              <a:t> is a partial order</a:t>
            </a:r>
          </a:p>
          <a:p>
            <a:endParaRPr lang="en-US" baseline="0" dirty="0" smtClean="0"/>
          </a:p>
          <a:p>
            <a:r>
              <a:rPr lang="en-US" baseline="0" dirty="0" smtClean="0"/>
              <a:t>94 relations are covered in the paper either with proofs or by transitivity</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US" baseline="0" dirty="0" smtClean="0"/>
              <a:t>In the diagram, we partition the concepts into two levels.</a:t>
            </a:r>
          </a:p>
          <a:p>
            <a:pPr marL="228600" indent="-228600">
              <a:buAutoNum type="arabicPeriod"/>
            </a:pPr>
            <a:endParaRPr lang="en-US" baseline="0" dirty="0" smtClean="0"/>
          </a:p>
          <a:p>
            <a:pPr marL="228600" indent="-228600">
              <a:buFont typeface="Arial"/>
              <a:buChar char="•"/>
            </a:pPr>
            <a:r>
              <a:rPr lang="en-US" baseline="0" dirty="0" smtClean="0"/>
              <a:t>The concepts in the lower plane are defined </a:t>
            </a:r>
          </a:p>
          <a:p>
            <a:pPr marL="685800" lvl="1" indent="-228600">
              <a:buFont typeface="Arial"/>
              <a:buChar char="•"/>
            </a:pPr>
            <a:r>
              <a:rPr lang="en-US" baseline="0" dirty="0" smtClean="0"/>
              <a:t>considering the microstructure</a:t>
            </a:r>
          </a:p>
          <a:p>
            <a:pPr marL="685800" lvl="1" indent="-228600">
              <a:buFont typeface="Arial"/>
              <a:buChar char="•"/>
            </a:pPr>
            <a:r>
              <a:rPr lang="en-US" baseline="0" dirty="0" smtClean="0"/>
              <a:t>they are defined at the local level, </a:t>
            </a:r>
          </a:p>
          <a:p>
            <a:pPr marL="685800" lvl="1" indent="-228600">
              <a:buFont typeface="Arial"/>
              <a:buChar char="•"/>
            </a:pPr>
            <a:r>
              <a:rPr lang="en-US" baseline="0" dirty="0" smtClean="0"/>
              <a:t>These are syntactic forms of interchangeability </a:t>
            </a:r>
          </a:p>
          <a:p>
            <a:pPr marL="228600" lvl="0" indent="-228600">
              <a:buFont typeface="Arial"/>
              <a:buChar char="•"/>
            </a:pPr>
            <a:r>
              <a:rPr lang="en-US" baseline="0" dirty="0" smtClean="0"/>
              <a:t>The concepts at the upper plane may require</a:t>
            </a:r>
          </a:p>
          <a:p>
            <a:pPr marL="685800" lvl="1" indent="-228600">
              <a:buFont typeface="Arial"/>
              <a:buChar char="•"/>
            </a:pPr>
            <a:r>
              <a:rPr lang="en-US" baseline="0" dirty="0" smtClean="0"/>
              <a:t>Considering all the solutions of the problem</a:t>
            </a:r>
          </a:p>
          <a:p>
            <a:pPr marL="685800" lvl="1" indent="-228600">
              <a:buFont typeface="Arial"/>
              <a:buChar char="•"/>
            </a:pPr>
            <a:r>
              <a:rPr lang="en-US" baseline="0" dirty="0" smtClean="0"/>
              <a:t>We say that they are defined at the global level</a:t>
            </a:r>
          </a:p>
          <a:p>
            <a:pPr marL="685800" lvl="1" indent="-228600">
              <a:buFont typeface="Arial"/>
              <a:buChar char="•"/>
            </a:pPr>
            <a:r>
              <a:rPr lang="en-US" baseline="0" dirty="0" smtClean="0"/>
              <a:t>These re semantic forms of interchangeability</a:t>
            </a:r>
          </a:p>
          <a:p>
            <a:pPr marL="228600" indent="-228600">
              <a:buFont typeface="Arial"/>
              <a:buChar char="•"/>
            </a:pPr>
            <a:r>
              <a:rPr lang="en-US" baseline="0" dirty="0" smtClean="0"/>
              <a:t>Moving from right to left in each plane we get weakened forms of interchangeability, obtained by relaxing the conditions</a:t>
            </a:r>
          </a:p>
          <a:p>
            <a:pPr marL="228600" indent="-228600">
              <a:buFont typeface="Arial"/>
              <a:buChar char="•"/>
            </a:pPr>
            <a:r>
              <a:rPr lang="en-US" baseline="0" dirty="0" smtClean="0"/>
              <a:t>The arrows signify implication. NI is hence the strongest that implies all other forms of inter.</a:t>
            </a:r>
          </a:p>
          <a:p>
            <a:pPr marL="228600" indent="-228600">
              <a:buFont typeface="Arial"/>
              <a:buChar char="•"/>
            </a:pPr>
            <a:r>
              <a:rPr lang="en-US" baseline="0" dirty="0" smtClean="0"/>
              <a:t>The concepts in doted rectangles are not satisfiability preserving, meaning that replacing one interchangeable value with another may affect the satisfiability of the problem</a:t>
            </a:r>
          </a:p>
          <a:p>
            <a:pPr marL="685800" lvl="1" indent="-228600">
              <a:buNone/>
            </a:pPr>
            <a:r>
              <a:rPr lang="en-US" baseline="0" dirty="0" smtClean="0"/>
              <a:t>These concepts are useful in particular situations, where they can be used to preserve </a:t>
            </a:r>
            <a:r>
              <a:rPr lang="en-US" baseline="0" dirty="0" err="1" smtClean="0"/>
              <a:t>satifiability</a:t>
            </a:r>
            <a:r>
              <a:rPr lang="en-US" baseline="0" dirty="0" smtClean="0"/>
              <a:t> preserving although in general they are not </a:t>
            </a:r>
            <a:r>
              <a:rPr lang="en-US" baseline="0" dirty="0" err="1" smtClean="0"/>
              <a:t>satifiability</a:t>
            </a:r>
            <a:r>
              <a:rPr lang="en-US" baseline="0" dirty="0" smtClean="0"/>
              <a:t> preserving. </a:t>
            </a:r>
          </a:p>
          <a:p>
            <a:pPr marL="228600" indent="-228600">
              <a:buAutoNum type="arabicPeriod"/>
            </a:pPr>
            <a:endParaRPr lang="en-US" baseline="0" dirty="0" smtClean="0"/>
          </a:p>
        </p:txBody>
      </p:sp>
      <p:sp>
        <p:nvSpPr>
          <p:cNvPr id="4" name="Slide Number Placeholder 3"/>
          <p:cNvSpPr>
            <a:spLocks noGrp="1"/>
          </p:cNvSpPr>
          <p:nvPr>
            <p:ph type="sldNum" sz="quarter" idx="10"/>
          </p:nvPr>
        </p:nvSpPr>
        <p:spPr/>
        <p:txBody>
          <a:bodyPr/>
          <a:lstStyle/>
          <a:p>
            <a:fld id="{A5B06961-FF63-4D55-B183-F84737F06BDE}"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we look at how the different concepts</a:t>
            </a:r>
            <a:r>
              <a:rPr lang="en-US" baseline="0" dirty="0" smtClean="0"/>
              <a:t> generalize as we follow the arrows:</a:t>
            </a:r>
          </a:p>
          <a:p>
            <a:r>
              <a:rPr lang="en-US" baseline="0" dirty="0" smtClean="0"/>
              <a:t>1</a:t>
            </a:r>
            <a:r>
              <a:rPr lang="en-US" baseline="30000" dirty="0" smtClean="0"/>
              <a:t>st</a:t>
            </a:r>
            <a:r>
              <a:rPr lang="en-US" baseline="0" dirty="0" smtClean="0"/>
              <a:t>  figure: NI: ‘a’ and ‘b’ are NI because they have the same set of supports (red and blue edges)</a:t>
            </a:r>
          </a:p>
          <a:p>
            <a:r>
              <a:rPr lang="en-US" baseline="0" dirty="0" smtClean="0"/>
              <a:t>2</a:t>
            </a:r>
            <a:r>
              <a:rPr lang="en-US" baseline="30000" dirty="0" smtClean="0"/>
              <a:t>nd</a:t>
            </a:r>
            <a:r>
              <a:rPr lang="en-US" baseline="0" dirty="0" smtClean="0"/>
              <a:t> figure: NSUB: ‘a’ is N-substitutable for ‘b’ because the set of supports for ‘b’ is a subset of the set of supports for ‘a’</a:t>
            </a:r>
          </a:p>
          <a:p>
            <a:r>
              <a:rPr lang="en-US" baseline="0" dirty="0" smtClean="0"/>
              <a:t>Moving from the local to global level:</a:t>
            </a:r>
          </a:p>
          <a:p>
            <a:r>
              <a:rPr lang="en-US" baseline="0" dirty="0" smtClean="0"/>
              <a:t>3</a:t>
            </a:r>
            <a:r>
              <a:rPr lang="en-US" baseline="30000" dirty="0" smtClean="0"/>
              <a:t>rd</a:t>
            </a:r>
            <a:r>
              <a:rPr lang="en-US" baseline="0" dirty="0" smtClean="0"/>
              <a:t> figure: SUB: ‘a’ is substitutable for ‘b’ because the set of solutions with ‘b’ is a subset of the set of solutions with ‘a’</a:t>
            </a:r>
          </a:p>
          <a:p>
            <a:r>
              <a:rPr lang="en-US" baseline="0" dirty="0" smtClean="0"/>
              <a:t>But ‘a’ is not N-substitutable for ‘b’ because of the additional support that ‘b’ has (shown with the red arrow)</a:t>
            </a:r>
          </a:p>
          <a:p>
            <a:r>
              <a:rPr lang="en-US" baseline="0" dirty="0" smtClean="0"/>
              <a:t>4</a:t>
            </a:r>
            <a:r>
              <a:rPr lang="en-US" baseline="30000" dirty="0" smtClean="0"/>
              <a:t>th</a:t>
            </a:r>
            <a:r>
              <a:rPr lang="en-US" baseline="0" dirty="0" smtClean="0"/>
              <a:t>  figure: ‘a’ and ‘b’ are not sub because ‘a’ participates in a solution that ‘b’ does not, and ‘b’ participates in a solution that ‘a’ does not (shown in red edges)</a:t>
            </a:r>
          </a:p>
          <a:p>
            <a:r>
              <a:rPr lang="en-US" baseline="0" dirty="0" smtClean="0"/>
              <a:t>But once ‘g’ is assigned as a value for Z, these solutions become irrelevant, and ‘a’ becomes substitutable for ‘</a:t>
            </a:r>
            <a:r>
              <a:rPr lang="en-US" baseline="0" dirty="0" err="1" smtClean="0"/>
              <a:t>b</a:t>
            </a:r>
            <a:r>
              <a:rPr lang="en-US" baseline="0" dirty="0" smtClean="0"/>
              <a:t>’</a:t>
            </a:r>
          </a:p>
          <a:p>
            <a:endParaRPr lang="en-US" baseline="0" dirty="0" smtClean="0"/>
          </a:p>
          <a:p>
            <a:endParaRPr lang="en-US" baseline="0" dirty="0" smtClean="0"/>
          </a:p>
          <a:p>
            <a:r>
              <a:rPr lang="en-US" baseline="0" dirty="0" smtClean="0"/>
              <a:t>IN THIS SLIDE IT IS IMPORTANT TO SHOW ON THE “MOVEMENT” ON THE FIGURE AT THE LEFT HANDSIDE, AS WE ARE MOVING FROM ONE FORM TO THE OTHER OF THE FIGURES IN THE RIGHT HANDSIDE</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we will quickly discuss the relationship between research on interchangeability and the research on symmetry.</a:t>
            </a:r>
          </a:p>
          <a:p>
            <a:endParaRPr lang="en-US" baseline="0" dirty="0" smtClean="0"/>
          </a:p>
          <a:p>
            <a:r>
              <a:rPr lang="en-US" baseline="0" dirty="0" smtClean="0"/>
              <a:t>Importantly, this material was developed recently and is not included in the workshop paper. </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diagram shows many of the</a:t>
            </a:r>
            <a:r>
              <a:rPr lang="en-US" baseline="0" dirty="0" smtClean="0"/>
              <a:t> symmetry definitions that we found in the literature </a:t>
            </a:r>
          </a:p>
          <a:p>
            <a:r>
              <a:rPr lang="en-US" baseline="0" dirty="0" smtClean="0"/>
              <a:t>The arrows signify implication: the top definition is the most general definition for symmetry</a:t>
            </a:r>
          </a:p>
          <a:p>
            <a:r>
              <a:rPr lang="en-US" baseline="0" dirty="0" smtClean="0"/>
              <a:t>(advance animation 1) we see the symmetry definitions proposed in the literature on symmetry in CSP in blue. </a:t>
            </a:r>
          </a:p>
          <a:p>
            <a:r>
              <a:rPr lang="en-US" baseline="0" dirty="0" smtClean="0"/>
              <a:t>(advance animation 2) now we see how the concept of supermodels relate to different symmetry concepts</a:t>
            </a:r>
          </a:p>
          <a:p>
            <a:r>
              <a:rPr lang="en-US" baseline="0" dirty="0" smtClean="0"/>
              <a:t>(advance animation 3) the interchangeability concepts: NI very strong form of symmetry</a:t>
            </a:r>
          </a:p>
          <a:p>
            <a:r>
              <a:rPr lang="en-US" baseline="0" dirty="0" smtClean="0"/>
              <a:t>(advance animation 4) observe that functional inter. is a general form of symmetry that generalizes both solution symmetry and value symmetry for all solutions                         </a:t>
            </a:r>
          </a:p>
          <a:p>
            <a:r>
              <a:rPr lang="en-US" baseline="0" dirty="0" smtClean="0"/>
              <a:t>(advance animation 5) The definitions that are at the local/syntactic level are show in the shaded background</a:t>
            </a:r>
            <a:endParaRPr lang="en-US" dirty="0"/>
          </a:p>
        </p:txBody>
      </p:sp>
      <p:sp>
        <p:nvSpPr>
          <p:cNvPr id="4" name="Slide Number Placeholder 3"/>
          <p:cNvSpPr>
            <a:spLocks noGrp="1"/>
          </p:cNvSpPr>
          <p:nvPr>
            <p:ph type="sldNum" sz="quarter" idx="10"/>
          </p:nvPr>
        </p:nvSpPr>
        <p:spPr/>
        <p:txBody>
          <a:bodyPr/>
          <a:lstStyle/>
          <a:p>
            <a:fld id="{A5B06961-FF63-4D55-B183-F84737F06BDE}"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9/6/2010</a:t>
            </a:r>
            <a:endParaRPr lang="en-US"/>
          </a:p>
        </p:txBody>
      </p:sp>
      <p:sp>
        <p:nvSpPr>
          <p:cNvPr id="5" name="Footer Placeholder 4"/>
          <p:cNvSpPr>
            <a:spLocks noGrp="1"/>
          </p:cNvSpPr>
          <p:nvPr>
            <p:ph type="ftr" sz="quarter" idx="11"/>
          </p:nvPr>
        </p:nvSpPr>
        <p:spPr/>
        <p:txBody>
          <a:bodyPr/>
          <a:lstStyle/>
          <a:p>
            <a:r>
              <a:rPr lang="en-US" smtClean="0"/>
              <a:t>SymCon 2010, Sep 6, 2010</a:t>
            </a:r>
            <a:endParaRPr lang="en-US"/>
          </a:p>
        </p:txBody>
      </p:sp>
      <p:sp>
        <p:nvSpPr>
          <p:cNvPr id="6" name="Slide Number Placeholder 5"/>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9/6/2010</a:t>
            </a:r>
            <a:endParaRPr lang="en-US"/>
          </a:p>
        </p:txBody>
      </p:sp>
      <p:sp>
        <p:nvSpPr>
          <p:cNvPr id="5" name="Footer Placeholder 4"/>
          <p:cNvSpPr>
            <a:spLocks noGrp="1"/>
          </p:cNvSpPr>
          <p:nvPr>
            <p:ph type="ftr" sz="quarter" idx="11"/>
          </p:nvPr>
        </p:nvSpPr>
        <p:spPr/>
        <p:txBody>
          <a:bodyPr/>
          <a:lstStyle/>
          <a:p>
            <a:r>
              <a:rPr lang="en-US" smtClean="0"/>
              <a:t>SymCon 2010, Sep 6, 2010</a:t>
            </a:r>
            <a:endParaRPr lang="en-US"/>
          </a:p>
        </p:txBody>
      </p:sp>
      <p:sp>
        <p:nvSpPr>
          <p:cNvPr id="6" name="Slide Number Placeholder 5"/>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9/6/2010</a:t>
            </a:r>
            <a:endParaRPr lang="en-US"/>
          </a:p>
        </p:txBody>
      </p:sp>
      <p:sp>
        <p:nvSpPr>
          <p:cNvPr id="5" name="Footer Placeholder 4"/>
          <p:cNvSpPr>
            <a:spLocks noGrp="1"/>
          </p:cNvSpPr>
          <p:nvPr>
            <p:ph type="ftr" sz="quarter" idx="11"/>
          </p:nvPr>
        </p:nvSpPr>
        <p:spPr/>
        <p:txBody>
          <a:bodyPr/>
          <a:lstStyle/>
          <a:p>
            <a:r>
              <a:rPr lang="en-US" smtClean="0"/>
              <a:t>SymCon 2010, Sep 6, 2010</a:t>
            </a:r>
            <a:endParaRPr lang="en-US"/>
          </a:p>
        </p:txBody>
      </p:sp>
      <p:sp>
        <p:nvSpPr>
          <p:cNvPr id="6" name="Slide Number Placeholder 5"/>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9/6/2010</a:t>
            </a:r>
            <a:endParaRPr lang="en-US"/>
          </a:p>
        </p:txBody>
      </p:sp>
      <p:sp>
        <p:nvSpPr>
          <p:cNvPr id="5" name="Footer Placeholder 4"/>
          <p:cNvSpPr>
            <a:spLocks noGrp="1"/>
          </p:cNvSpPr>
          <p:nvPr>
            <p:ph type="ftr" sz="quarter" idx="11"/>
          </p:nvPr>
        </p:nvSpPr>
        <p:spPr/>
        <p:txBody>
          <a:bodyPr/>
          <a:lstStyle/>
          <a:p>
            <a:r>
              <a:rPr lang="en-US" smtClean="0"/>
              <a:t>SymCon 2010, Sep 6, 2010</a:t>
            </a:r>
            <a:endParaRPr lang="en-US"/>
          </a:p>
        </p:txBody>
      </p:sp>
      <p:sp>
        <p:nvSpPr>
          <p:cNvPr id="6" name="Slide Number Placeholder 5"/>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9/6/2010</a:t>
            </a:r>
            <a:endParaRPr lang="en-US"/>
          </a:p>
        </p:txBody>
      </p:sp>
      <p:sp>
        <p:nvSpPr>
          <p:cNvPr id="5" name="Footer Placeholder 4"/>
          <p:cNvSpPr>
            <a:spLocks noGrp="1"/>
          </p:cNvSpPr>
          <p:nvPr>
            <p:ph type="ftr" sz="quarter" idx="11"/>
          </p:nvPr>
        </p:nvSpPr>
        <p:spPr/>
        <p:txBody>
          <a:bodyPr/>
          <a:lstStyle/>
          <a:p>
            <a:r>
              <a:rPr lang="en-US" smtClean="0"/>
              <a:t>SymCon 2010, Sep 6, 2010</a:t>
            </a:r>
            <a:endParaRPr lang="en-US"/>
          </a:p>
        </p:txBody>
      </p:sp>
      <p:sp>
        <p:nvSpPr>
          <p:cNvPr id="6" name="Slide Number Placeholder 5"/>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9/6/2010</a:t>
            </a:r>
            <a:endParaRPr lang="en-US"/>
          </a:p>
        </p:txBody>
      </p:sp>
      <p:sp>
        <p:nvSpPr>
          <p:cNvPr id="6" name="Footer Placeholder 5"/>
          <p:cNvSpPr>
            <a:spLocks noGrp="1"/>
          </p:cNvSpPr>
          <p:nvPr>
            <p:ph type="ftr" sz="quarter" idx="11"/>
          </p:nvPr>
        </p:nvSpPr>
        <p:spPr/>
        <p:txBody>
          <a:bodyPr/>
          <a:lstStyle/>
          <a:p>
            <a:r>
              <a:rPr lang="en-US" smtClean="0"/>
              <a:t>SymCon 2010, Sep 6, 2010</a:t>
            </a:r>
            <a:endParaRPr lang="en-US"/>
          </a:p>
        </p:txBody>
      </p:sp>
      <p:sp>
        <p:nvSpPr>
          <p:cNvPr id="7" name="Slide Number Placeholder 6"/>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9/6/2010</a:t>
            </a:r>
            <a:endParaRPr lang="en-US"/>
          </a:p>
        </p:txBody>
      </p:sp>
      <p:sp>
        <p:nvSpPr>
          <p:cNvPr id="8" name="Footer Placeholder 7"/>
          <p:cNvSpPr>
            <a:spLocks noGrp="1"/>
          </p:cNvSpPr>
          <p:nvPr>
            <p:ph type="ftr" sz="quarter" idx="11"/>
          </p:nvPr>
        </p:nvSpPr>
        <p:spPr/>
        <p:txBody>
          <a:bodyPr/>
          <a:lstStyle/>
          <a:p>
            <a:r>
              <a:rPr lang="en-US" smtClean="0"/>
              <a:t>SymCon 2010, Sep 6, 2010</a:t>
            </a:r>
            <a:endParaRPr lang="en-US"/>
          </a:p>
        </p:txBody>
      </p:sp>
      <p:sp>
        <p:nvSpPr>
          <p:cNvPr id="9" name="Slide Number Placeholder 8"/>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9/6/2010</a:t>
            </a:r>
            <a:endParaRPr lang="en-US"/>
          </a:p>
        </p:txBody>
      </p:sp>
      <p:sp>
        <p:nvSpPr>
          <p:cNvPr id="4" name="Footer Placeholder 3"/>
          <p:cNvSpPr>
            <a:spLocks noGrp="1"/>
          </p:cNvSpPr>
          <p:nvPr>
            <p:ph type="ftr" sz="quarter" idx="11"/>
          </p:nvPr>
        </p:nvSpPr>
        <p:spPr/>
        <p:txBody>
          <a:bodyPr/>
          <a:lstStyle/>
          <a:p>
            <a:r>
              <a:rPr lang="en-US" smtClean="0"/>
              <a:t>SymCon 2010, Sep 6, 2010</a:t>
            </a:r>
            <a:endParaRPr lang="en-US"/>
          </a:p>
        </p:txBody>
      </p:sp>
      <p:sp>
        <p:nvSpPr>
          <p:cNvPr id="5" name="Slide Number Placeholder 4"/>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9/6/2010</a:t>
            </a:r>
            <a:endParaRPr lang="en-US"/>
          </a:p>
        </p:txBody>
      </p:sp>
      <p:sp>
        <p:nvSpPr>
          <p:cNvPr id="3" name="Footer Placeholder 2"/>
          <p:cNvSpPr>
            <a:spLocks noGrp="1"/>
          </p:cNvSpPr>
          <p:nvPr>
            <p:ph type="ftr" sz="quarter" idx="11"/>
          </p:nvPr>
        </p:nvSpPr>
        <p:spPr/>
        <p:txBody>
          <a:bodyPr/>
          <a:lstStyle/>
          <a:p>
            <a:r>
              <a:rPr lang="en-US" smtClean="0"/>
              <a:t>SymCon 2010, Sep 6, 2010</a:t>
            </a:r>
            <a:endParaRPr lang="en-US"/>
          </a:p>
        </p:txBody>
      </p:sp>
      <p:sp>
        <p:nvSpPr>
          <p:cNvPr id="4" name="Slide Number Placeholder 3"/>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9/6/2010</a:t>
            </a:r>
            <a:endParaRPr lang="en-US"/>
          </a:p>
        </p:txBody>
      </p:sp>
      <p:sp>
        <p:nvSpPr>
          <p:cNvPr id="6" name="Footer Placeholder 5"/>
          <p:cNvSpPr>
            <a:spLocks noGrp="1"/>
          </p:cNvSpPr>
          <p:nvPr>
            <p:ph type="ftr" sz="quarter" idx="11"/>
          </p:nvPr>
        </p:nvSpPr>
        <p:spPr/>
        <p:txBody>
          <a:bodyPr/>
          <a:lstStyle/>
          <a:p>
            <a:r>
              <a:rPr lang="en-US" smtClean="0"/>
              <a:t>SymCon 2010, Sep 6, 2010</a:t>
            </a:r>
            <a:endParaRPr lang="en-US"/>
          </a:p>
        </p:txBody>
      </p:sp>
      <p:sp>
        <p:nvSpPr>
          <p:cNvPr id="7" name="Slide Number Placeholder 6"/>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9/6/2010</a:t>
            </a:r>
            <a:endParaRPr lang="en-US"/>
          </a:p>
        </p:txBody>
      </p:sp>
      <p:sp>
        <p:nvSpPr>
          <p:cNvPr id="6" name="Footer Placeholder 5"/>
          <p:cNvSpPr>
            <a:spLocks noGrp="1"/>
          </p:cNvSpPr>
          <p:nvPr>
            <p:ph type="ftr" sz="quarter" idx="11"/>
          </p:nvPr>
        </p:nvSpPr>
        <p:spPr/>
        <p:txBody>
          <a:bodyPr/>
          <a:lstStyle/>
          <a:p>
            <a:r>
              <a:rPr lang="en-US" smtClean="0"/>
              <a:t>SymCon 2010, Sep 6, 2010</a:t>
            </a:r>
            <a:endParaRPr lang="en-US"/>
          </a:p>
        </p:txBody>
      </p:sp>
      <p:sp>
        <p:nvSpPr>
          <p:cNvPr id="7" name="Slide Number Placeholder 6"/>
          <p:cNvSpPr>
            <a:spLocks noGrp="1"/>
          </p:cNvSpPr>
          <p:nvPr>
            <p:ph type="sldNum" sz="quarter" idx="12"/>
          </p:nvPr>
        </p:nvSpPr>
        <p:spPr/>
        <p:txBody>
          <a:bodyPr/>
          <a:lstStyle/>
          <a:p>
            <a:fld id="{A05A71AF-B598-4506-81C6-76D9DAEC0A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9/6/2010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SymCon 2010, Sep 6, 2010</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5A71AF-B598-4506-81C6-76D9DAEC0A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sfi.ie/" TargetMode="External"/><Relationship Id="rId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normAutofit fontScale="90000"/>
          </a:bodyPr>
          <a:lstStyle/>
          <a:p>
            <a:r>
              <a:rPr lang="en-US" dirty="0" smtClean="0"/>
              <a:t> A Partial Taxonomy of Substitutability &amp; Interchangeability</a:t>
            </a:r>
            <a:endParaRPr lang="en-US" dirty="0"/>
          </a:p>
        </p:txBody>
      </p:sp>
      <p:sp>
        <p:nvSpPr>
          <p:cNvPr id="3" name="Subtitle 2"/>
          <p:cNvSpPr>
            <a:spLocks noGrp="1"/>
          </p:cNvSpPr>
          <p:nvPr>
            <p:ph type="subTitle" idx="1"/>
          </p:nvPr>
        </p:nvSpPr>
        <p:spPr>
          <a:xfrm>
            <a:off x="914400" y="2743200"/>
            <a:ext cx="3429000" cy="1524000"/>
          </a:xfrm>
        </p:spPr>
        <p:txBody>
          <a:bodyPr>
            <a:normAutofit/>
          </a:bodyPr>
          <a:lstStyle/>
          <a:p>
            <a:r>
              <a:rPr lang="en-US" sz="2400" u="sng" dirty="0" err="1" smtClean="0">
                <a:solidFill>
                  <a:schemeClr val="tx1"/>
                </a:solidFill>
              </a:rPr>
              <a:t>Shant</a:t>
            </a:r>
            <a:r>
              <a:rPr lang="en-US" sz="2400" u="sng" dirty="0" smtClean="0">
                <a:solidFill>
                  <a:schemeClr val="tx1"/>
                </a:solidFill>
              </a:rPr>
              <a:t> </a:t>
            </a:r>
            <a:r>
              <a:rPr lang="en-US" sz="2400" u="sng" dirty="0" err="1" smtClean="0">
                <a:solidFill>
                  <a:schemeClr val="tx1"/>
                </a:solidFill>
              </a:rPr>
              <a:t>Karakashian</a:t>
            </a:r>
            <a:endParaRPr lang="en-US" sz="2400" dirty="0" smtClean="0">
              <a:solidFill>
                <a:schemeClr val="tx1"/>
              </a:solidFill>
            </a:endParaRPr>
          </a:p>
          <a:p>
            <a:r>
              <a:rPr lang="en-US" sz="2400" dirty="0" smtClean="0">
                <a:solidFill>
                  <a:schemeClr val="tx1"/>
                </a:solidFill>
              </a:rPr>
              <a:t>Robert J. Woodward</a:t>
            </a:r>
          </a:p>
          <a:p>
            <a:r>
              <a:rPr lang="en-US" sz="2400" dirty="0" err="1" smtClean="0">
                <a:solidFill>
                  <a:schemeClr val="tx1"/>
                </a:solidFill>
              </a:rPr>
              <a:t>Berthe</a:t>
            </a:r>
            <a:r>
              <a:rPr lang="en-US" sz="2400" dirty="0" smtClean="0">
                <a:solidFill>
                  <a:schemeClr val="tx1"/>
                </a:solidFill>
              </a:rPr>
              <a:t> Y. </a:t>
            </a:r>
            <a:r>
              <a:rPr lang="en-US" sz="2400" dirty="0" err="1" smtClean="0">
                <a:solidFill>
                  <a:schemeClr val="tx1"/>
                </a:solidFill>
              </a:rPr>
              <a:t>Choueiry</a:t>
            </a:r>
            <a:endParaRPr lang="en-US" sz="2400" dirty="0" smtClean="0">
              <a:solidFill>
                <a:schemeClr val="tx1"/>
              </a:solidFill>
            </a:endParaRPr>
          </a:p>
        </p:txBody>
      </p:sp>
      <p:pic>
        <p:nvPicPr>
          <p:cNvPr id="5" name="Picture 4" descr="constraint_horizontal.png"/>
          <p:cNvPicPr>
            <a:picLocks noChangeAspect="1"/>
          </p:cNvPicPr>
          <p:nvPr/>
        </p:nvPicPr>
        <p:blipFill>
          <a:blip r:embed="rId3" cstate="print"/>
          <a:stretch>
            <a:fillRect/>
          </a:stretch>
        </p:blipFill>
        <p:spPr>
          <a:xfrm>
            <a:off x="1752600" y="4292539"/>
            <a:ext cx="1790792" cy="1193861"/>
          </a:xfrm>
          <a:prstGeom prst="rect">
            <a:avLst/>
          </a:prstGeom>
        </p:spPr>
      </p:pic>
      <p:pic>
        <p:nvPicPr>
          <p:cNvPr id="6" name="Picture 5"/>
          <p:cNvPicPr>
            <a:picLocks noChangeAspect="1"/>
          </p:cNvPicPr>
          <p:nvPr/>
        </p:nvPicPr>
        <p:blipFill>
          <a:blip r:embed="rId4" cstate="print"/>
          <a:stretch>
            <a:fillRect/>
          </a:stretch>
        </p:blipFill>
        <p:spPr>
          <a:xfrm>
            <a:off x="5638800" y="4305300"/>
            <a:ext cx="1460500" cy="952500"/>
          </a:xfrm>
          <a:prstGeom prst="rect">
            <a:avLst/>
          </a:prstGeom>
        </p:spPr>
      </p:pic>
      <p:sp>
        <p:nvSpPr>
          <p:cNvPr id="7" name="Subtitle 2"/>
          <p:cNvSpPr txBox="1">
            <a:spLocks/>
          </p:cNvSpPr>
          <p:nvPr/>
        </p:nvSpPr>
        <p:spPr>
          <a:xfrm>
            <a:off x="4876800" y="2971800"/>
            <a:ext cx="2819400" cy="1143000"/>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Steven D.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Prestwich</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Eugene C. Freuder</a:t>
            </a:r>
          </a:p>
        </p:txBody>
      </p:sp>
      <p:sp>
        <p:nvSpPr>
          <p:cNvPr id="10" name="Subtitle 2"/>
          <p:cNvSpPr txBox="1">
            <a:spLocks/>
          </p:cNvSpPr>
          <p:nvPr/>
        </p:nvSpPr>
        <p:spPr bwMode="auto">
          <a:xfrm>
            <a:off x="609600" y="5791200"/>
            <a:ext cx="6934200" cy="838200"/>
          </a:xfrm>
          <a:prstGeom prst="rect">
            <a:avLst/>
          </a:prstGeom>
          <a:noFill/>
          <a:ln w="9525">
            <a:noFill/>
            <a:miter lim="800000"/>
            <a:headEnd/>
            <a:tailEnd/>
          </a:ln>
        </p:spPr>
        <p:txBody>
          <a:bodyPr/>
          <a:lstStyle/>
          <a:p>
            <a:pPr>
              <a:spcBef>
                <a:spcPct val="20000"/>
              </a:spcBef>
              <a:buFont typeface="Arial" charset="0"/>
              <a:buNone/>
            </a:pPr>
            <a:r>
              <a:rPr lang="en-US" b="1" dirty="0">
                <a:latin typeface="Calibri" pitchFamily="34" charset="0"/>
              </a:rPr>
              <a:t>Acknowledgments</a:t>
            </a:r>
            <a:r>
              <a:rPr lang="en-US" dirty="0">
                <a:latin typeface="Calibri" pitchFamily="34" charset="0"/>
              </a:rPr>
              <a:t>: This work was supported in part by Science Foundation Ireland under Grant 00/PI.1/C075</a:t>
            </a:r>
          </a:p>
        </p:txBody>
      </p:sp>
      <p:pic>
        <p:nvPicPr>
          <p:cNvPr id="11" name="Picture 11" descr="Science Foundation Ireland">
            <a:hlinkClick r:id="rId5"/>
          </p:cNvPr>
          <p:cNvPicPr>
            <a:picLocks noChangeAspect="1" noChangeArrowheads="1"/>
          </p:cNvPicPr>
          <p:nvPr/>
        </p:nvPicPr>
        <p:blipFill>
          <a:blip r:embed="rId6" cstate="print"/>
          <a:srcRect/>
          <a:stretch>
            <a:fillRect/>
          </a:stretch>
        </p:blipFill>
        <p:spPr bwMode="auto">
          <a:xfrm>
            <a:off x="7315200" y="5638800"/>
            <a:ext cx="1524000" cy="1077913"/>
          </a:xfrm>
          <a:prstGeom prst="rect">
            <a:avLst/>
          </a:prstGeom>
          <a:noFill/>
        </p:spPr>
      </p:pic>
      <p:sp>
        <p:nvSpPr>
          <p:cNvPr id="12" name="Slide Number Placeholder 11"/>
          <p:cNvSpPr>
            <a:spLocks noGrp="1"/>
          </p:cNvSpPr>
          <p:nvPr>
            <p:ph type="sldNum" sz="quarter" idx="12"/>
          </p:nvPr>
        </p:nvSpPr>
        <p:spPr/>
        <p:txBody>
          <a:bodyPr/>
          <a:lstStyle/>
          <a:p>
            <a:fld id="{A05A71AF-B598-4506-81C6-76D9DAEC0A54}" type="slidenum">
              <a:rPr lang="en-US" smtClean="0"/>
              <a:pPr/>
              <a:t>1</a:t>
            </a:fld>
            <a:endParaRPr lang="en-US"/>
          </a:p>
        </p:txBody>
      </p:sp>
      <p:sp>
        <p:nvSpPr>
          <p:cNvPr id="13" name="Footer Placeholder 12"/>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Taxonomy</a:t>
            </a:r>
            <a:endParaRPr lang="en-US" dirty="0"/>
          </a:p>
        </p:txBody>
      </p:sp>
      <p:sp>
        <p:nvSpPr>
          <p:cNvPr id="3" name="Content Placeholder 2"/>
          <p:cNvSpPr>
            <a:spLocks noGrp="1"/>
          </p:cNvSpPr>
          <p:nvPr>
            <p:ph idx="1"/>
          </p:nvPr>
        </p:nvSpPr>
        <p:spPr/>
        <p:txBody>
          <a:bodyPr>
            <a:normAutofit/>
          </a:bodyPr>
          <a:lstStyle/>
          <a:p>
            <a:r>
              <a:rPr lang="en-US" sz="2800" dirty="0" smtClean="0"/>
              <a:t>Surveyed &amp; analyzed interchangeability concepts </a:t>
            </a:r>
          </a:p>
          <a:p>
            <a:r>
              <a:rPr lang="en-US" sz="2800" dirty="0" smtClean="0"/>
              <a:t>Identified those that are satisfiability preserving</a:t>
            </a:r>
          </a:p>
          <a:p>
            <a:r>
              <a:rPr lang="en-US" sz="2800" dirty="0" smtClean="0"/>
              <a:t>Classified them in terms of implication</a:t>
            </a:r>
          </a:p>
          <a:p>
            <a:pPr algn="ctr">
              <a:buNone/>
            </a:pPr>
            <a:r>
              <a:rPr lang="en-US" sz="2400" dirty="0" smtClean="0"/>
              <a:t> </a:t>
            </a:r>
            <a:r>
              <a:rPr lang="en-US" sz="2400" i="1" dirty="0" smtClean="0"/>
              <a:t>X</a:t>
            </a:r>
            <a:r>
              <a:rPr lang="en-US" sz="2400" dirty="0" smtClean="0"/>
              <a:t> </a:t>
            </a:r>
            <a:r>
              <a:rPr lang="en-US" sz="2400" dirty="0" smtClean="0">
                <a:sym typeface="Symbol" pitchFamily="18" charset="2"/>
              </a:rPr>
              <a:t> </a:t>
            </a:r>
            <a:r>
              <a:rPr lang="en-US" sz="2400" i="1" dirty="0" smtClean="0">
                <a:sym typeface="Symbol" pitchFamily="18" charset="2"/>
              </a:rPr>
              <a:t>Y</a:t>
            </a:r>
            <a:r>
              <a:rPr lang="en-US" sz="2400" dirty="0" smtClean="0">
                <a:sym typeface="Symbol" pitchFamily="18" charset="2"/>
              </a:rPr>
              <a:t>   </a:t>
            </a:r>
            <a:r>
              <a:rPr lang="en-US" sz="2400" i="1" dirty="0" err="1" smtClean="0">
                <a:sym typeface="Symbol" pitchFamily="18" charset="2"/>
              </a:rPr>
              <a:t>iff</a:t>
            </a:r>
            <a:r>
              <a:rPr lang="en-US" sz="2400" dirty="0" smtClean="0">
                <a:sym typeface="Symbol" pitchFamily="18" charset="2"/>
              </a:rPr>
              <a:t>  ∀</a:t>
            </a:r>
            <a:r>
              <a:rPr lang="en-US" sz="2400" i="1" dirty="0" smtClean="0">
                <a:sym typeface="Symbol" pitchFamily="18" charset="2"/>
              </a:rPr>
              <a:t>a</a:t>
            </a:r>
            <a:r>
              <a:rPr lang="en-US" sz="2400" dirty="0" smtClean="0">
                <a:sym typeface="Symbol" pitchFamily="18" charset="2"/>
              </a:rPr>
              <a:t>, </a:t>
            </a:r>
            <a:r>
              <a:rPr lang="en-US" sz="2400" dirty="0" err="1" smtClean="0">
                <a:sym typeface="Symbol" pitchFamily="18" charset="2"/>
              </a:rPr>
              <a:t>b</a:t>
            </a:r>
            <a:r>
              <a:rPr lang="en-US" sz="2400" dirty="0" smtClean="0">
                <a:sym typeface="Symbol" pitchFamily="18" charset="2"/>
              </a:rPr>
              <a:t>  </a:t>
            </a:r>
            <a:r>
              <a:rPr lang="en-US" sz="2400" i="1" dirty="0" err="1" smtClean="0">
                <a:sym typeface="Symbol" pitchFamily="18" charset="2"/>
              </a:rPr>
              <a:t>X(a,b</a:t>
            </a:r>
            <a:r>
              <a:rPr lang="en-US" sz="2400" i="1" dirty="0" smtClean="0">
                <a:sym typeface="Symbol" pitchFamily="18" charset="2"/>
              </a:rPr>
              <a:t>)</a:t>
            </a:r>
            <a:r>
              <a:rPr lang="en-US" sz="2400" dirty="0" smtClean="0">
                <a:sym typeface="Symbol" pitchFamily="18" charset="2"/>
              </a:rPr>
              <a:t>  </a:t>
            </a:r>
            <a:r>
              <a:rPr lang="en-US" sz="2400" i="1" dirty="0" err="1" smtClean="0">
                <a:sym typeface="Symbol" pitchFamily="18" charset="2"/>
              </a:rPr>
              <a:t>Y(a,b</a:t>
            </a:r>
            <a:r>
              <a:rPr lang="en-US" sz="2400" i="1" dirty="0" smtClean="0">
                <a:sym typeface="Symbol" pitchFamily="18" charset="2"/>
              </a:rPr>
              <a:t>)</a:t>
            </a:r>
            <a:endParaRPr lang="en-US" sz="2400" dirty="0" smtClean="0">
              <a:solidFill>
                <a:srgbClr val="FF0000"/>
              </a:solidFill>
            </a:endParaRPr>
          </a:p>
          <a:p>
            <a:r>
              <a:rPr lang="en-US" sz="2800" dirty="0" smtClean="0"/>
              <a:t>Identified 22 interchangeability concepts </a:t>
            </a:r>
            <a:endParaRPr lang="en-US" sz="2800" dirty="0" smtClean="0">
              <a:sym typeface="Symbol" pitchFamily="18" charset="2"/>
            </a:endParaRPr>
          </a:p>
          <a:p>
            <a:pPr lvl="1"/>
            <a:r>
              <a:rPr lang="en-US" sz="2400" dirty="0" smtClean="0">
                <a:sym typeface="Symbol" pitchFamily="18" charset="2"/>
              </a:rPr>
              <a:t>231 relations between concepts</a:t>
            </a:r>
          </a:p>
          <a:p>
            <a:pPr lvl="1"/>
            <a:r>
              <a:rPr lang="en-US" sz="2400" dirty="0" smtClean="0"/>
              <a:t>94 relations are covered in paper</a:t>
            </a:r>
          </a:p>
          <a:p>
            <a:r>
              <a:rPr lang="en-US" sz="2800" dirty="0" smtClean="0"/>
              <a:t>In extended paper, we will justify the remaining 137 incomparability results</a:t>
            </a:r>
          </a:p>
        </p:txBody>
      </p:sp>
      <p:sp>
        <p:nvSpPr>
          <p:cNvPr id="6" name="Slide Number Placeholder 5"/>
          <p:cNvSpPr>
            <a:spLocks noGrp="1"/>
          </p:cNvSpPr>
          <p:nvPr>
            <p:ph type="sldNum" sz="quarter" idx="12"/>
          </p:nvPr>
        </p:nvSpPr>
        <p:spPr/>
        <p:txBody>
          <a:bodyPr/>
          <a:lstStyle/>
          <a:p>
            <a:fld id="{A05A71AF-B598-4506-81C6-76D9DAEC0A54}" type="slidenum">
              <a:rPr lang="en-US" smtClean="0"/>
              <a:pPr/>
              <a:t>10</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Parallelogram 5"/>
          <p:cNvSpPr/>
          <p:nvPr/>
        </p:nvSpPr>
        <p:spPr>
          <a:xfrm>
            <a:off x="152399" y="4267200"/>
            <a:ext cx="8931323" cy="2043752"/>
          </a:xfrm>
          <a:prstGeom prst="parallelogram">
            <a:avLst>
              <a:gd name="adj" fmla="val 69739"/>
            </a:avLst>
          </a:prstGeom>
          <a:solidFill>
            <a:schemeClr val="bg1">
              <a:lumMod val="85000"/>
              <a:alpha val="25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bg1">
                  <a:lumMod val="65000"/>
                </a:schemeClr>
              </a:solidFill>
              <a:latin typeface="Arial Narrow"/>
              <a:cs typeface="Arial Narrow"/>
            </a:endParaRPr>
          </a:p>
        </p:txBody>
      </p:sp>
      <p:sp>
        <p:nvSpPr>
          <p:cNvPr id="7" name="Parallelogram 6"/>
          <p:cNvSpPr/>
          <p:nvPr/>
        </p:nvSpPr>
        <p:spPr>
          <a:xfrm>
            <a:off x="152399" y="1752600"/>
            <a:ext cx="8931323" cy="1981200"/>
          </a:xfrm>
          <a:prstGeom prst="parallelogram">
            <a:avLst>
              <a:gd name="adj" fmla="val 67413"/>
            </a:avLst>
          </a:prstGeom>
          <a:solidFill>
            <a:schemeClr val="bg1">
              <a:lumMod val="85000"/>
              <a:alpha val="25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tx1"/>
              </a:solidFill>
              <a:latin typeface="Arial Narrow"/>
              <a:cs typeface="Arial Narrow"/>
            </a:endParaRPr>
          </a:p>
        </p:txBody>
      </p:sp>
      <p:cxnSp>
        <p:nvCxnSpPr>
          <p:cNvPr id="8" name="Straight Arrow Connector 7"/>
          <p:cNvCxnSpPr>
            <a:stCxn id="43" idx="3"/>
          </p:cNvCxnSpPr>
          <p:nvPr/>
        </p:nvCxnSpPr>
        <p:spPr>
          <a:xfrm>
            <a:off x="1905000" y="2470404"/>
            <a:ext cx="1252012" cy="604491"/>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52" idx="2"/>
            <a:endCxn id="56" idx="1"/>
          </p:cNvCxnSpPr>
          <p:nvPr/>
        </p:nvCxnSpPr>
        <p:spPr>
          <a:xfrm rot="16200000" flipH="1">
            <a:off x="2105406" y="4636770"/>
            <a:ext cx="467868" cy="1478280"/>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52" idx="0"/>
            <a:endCxn id="48" idx="2"/>
          </p:cNvCxnSpPr>
          <p:nvPr/>
        </p:nvCxnSpPr>
        <p:spPr>
          <a:xfrm rot="5400000" flipH="1" flipV="1">
            <a:off x="1310640" y="4514088"/>
            <a:ext cx="579120" cy="1588"/>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48" idx="0"/>
          </p:cNvCxnSpPr>
          <p:nvPr/>
        </p:nvCxnSpPr>
        <p:spPr>
          <a:xfrm rot="16200000" flipV="1">
            <a:off x="990203" y="3276203"/>
            <a:ext cx="1219200" cy="794"/>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4" idx="0"/>
          </p:cNvCxnSpPr>
          <p:nvPr/>
        </p:nvCxnSpPr>
        <p:spPr>
          <a:xfrm rot="16200000" flipV="1">
            <a:off x="1844629" y="3737437"/>
            <a:ext cx="2119952" cy="12470"/>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53" idx="0"/>
            <a:endCxn id="44" idx="2"/>
          </p:cNvCxnSpPr>
          <p:nvPr/>
        </p:nvCxnSpPr>
        <p:spPr>
          <a:xfrm rot="16200000" flipV="1">
            <a:off x="1307592" y="3230880"/>
            <a:ext cx="2215896" cy="15240"/>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52" idx="3"/>
            <a:endCxn id="54" idx="1"/>
          </p:cNvCxnSpPr>
          <p:nvPr/>
        </p:nvCxnSpPr>
        <p:spPr>
          <a:xfrm flipV="1">
            <a:off x="1828800" y="4954524"/>
            <a:ext cx="716280" cy="182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61" idx="3"/>
            <a:endCxn id="62" idx="1"/>
          </p:cNvCxnSpPr>
          <p:nvPr/>
        </p:nvCxnSpPr>
        <p:spPr>
          <a:xfrm>
            <a:off x="6004560" y="4651248"/>
            <a:ext cx="32004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62" idx="3"/>
            <a:endCxn id="63" idx="1"/>
          </p:cNvCxnSpPr>
          <p:nvPr/>
        </p:nvCxnSpPr>
        <p:spPr>
          <a:xfrm>
            <a:off x="7147560" y="4651248"/>
            <a:ext cx="24384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46" idx="3"/>
            <a:endCxn id="47" idx="1"/>
          </p:cNvCxnSpPr>
          <p:nvPr/>
        </p:nvCxnSpPr>
        <p:spPr>
          <a:xfrm>
            <a:off x="7147560" y="2246037"/>
            <a:ext cx="32004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endCxn id="46" idx="2"/>
          </p:cNvCxnSpPr>
          <p:nvPr/>
        </p:nvCxnSpPr>
        <p:spPr>
          <a:xfrm rot="16200000" flipV="1">
            <a:off x="5800142" y="3424291"/>
            <a:ext cx="2085240" cy="30483"/>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63" idx="0"/>
            <a:endCxn id="47" idx="2"/>
          </p:cNvCxnSpPr>
          <p:nvPr/>
        </p:nvCxnSpPr>
        <p:spPr>
          <a:xfrm rot="16200000" flipV="1">
            <a:off x="6880691" y="3441023"/>
            <a:ext cx="2103459" cy="15240"/>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stCxn id="56" idx="3"/>
            <a:endCxn id="55" idx="2"/>
          </p:cNvCxnSpPr>
          <p:nvPr/>
        </p:nvCxnSpPr>
        <p:spPr>
          <a:xfrm flipV="1">
            <a:off x="3627120" y="5105400"/>
            <a:ext cx="480060" cy="504444"/>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4" idx="3"/>
            <a:endCxn id="55" idx="1"/>
          </p:cNvCxnSpPr>
          <p:nvPr/>
        </p:nvCxnSpPr>
        <p:spPr>
          <a:xfrm>
            <a:off x="3276600" y="4954524"/>
            <a:ext cx="41910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43" idx="3"/>
            <a:endCxn id="64" idx="1"/>
          </p:cNvCxnSpPr>
          <p:nvPr/>
        </p:nvCxnSpPr>
        <p:spPr>
          <a:xfrm>
            <a:off x="1905000" y="2470404"/>
            <a:ext cx="76200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64" idx="3"/>
          </p:cNvCxnSpPr>
          <p:nvPr/>
        </p:nvCxnSpPr>
        <p:spPr>
          <a:xfrm flipV="1">
            <a:off x="4558567" y="2273808"/>
            <a:ext cx="775433" cy="196596"/>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6" idx="0"/>
            <a:endCxn id="49" idx="2"/>
          </p:cNvCxnSpPr>
          <p:nvPr/>
        </p:nvCxnSpPr>
        <p:spPr>
          <a:xfrm rot="5400000" flipH="1" flipV="1">
            <a:off x="2221992" y="4328160"/>
            <a:ext cx="2261616" cy="1588"/>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56" idx="3"/>
            <a:endCxn id="57" idx="1"/>
          </p:cNvCxnSpPr>
          <p:nvPr/>
        </p:nvCxnSpPr>
        <p:spPr>
          <a:xfrm>
            <a:off x="3627120" y="5609844"/>
            <a:ext cx="64008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57" idx="3"/>
            <a:endCxn id="58" idx="1"/>
          </p:cNvCxnSpPr>
          <p:nvPr/>
        </p:nvCxnSpPr>
        <p:spPr>
          <a:xfrm>
            <a:off x="5364480" y="5609844"/>
            <a:ext cx="64008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8" idx="3"/>
            <a:endCxn id="59" idx="1"/>
          </p:cNvCxnSpPr>
          <p:nvPr/>
        </p:nvCxnSpPr>
        <p:spPr>
          <a:xfrm>
            <a:off x="6553200" y="5609844"/>
            <a:ext cx="38100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52" idx="0"/>
            <a:endCxn id="53" idx="2"/>
          </p:cNvCxnSpPr>
          <p:nvPr/>
        </p:nvCxnSpPr>
        <p:spPr>
          <a:xfrm rot="5400000" flipH="1" flipV="1">
            <a:off x="1933956" y="4314444"/>
            <a:ext cx="155448" cy="822960"/>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44" idx="3"/>
            <a:endCxn id="45" idx="1"/>
          </p:cNvCxnSpPr>
          <p:nvPr/>
        </p:nvCxnSpPr>
        <p:spPr>
          <a:xfrm>
            <a:off x="2682240" y="1979676"/>
            <a:ext cx="2651760" cy="266361"/>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endCxn id="51" idx="2"/>
          </p:cNvCxnSpPr>
          <p:nvPr/>
        </p:nvCxnSpPr>
        <p:spPr>
          <a:xfrm rot="5400000" flipH="1" flipV="1">
            <a:off x="3703320" y="4526280"/>
            <a:ext cx="1752600" cy="15240"/>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43" idx="0"/>
          </p:cNvCxnSpPr>
          <p:nvPr/>
        </p:nvCxnSpPr>
        <p:spPr>
          <a:xfrm rot="5400000" flipH="1" flipV="1">
            <a:off x="1859280" y="1950720"/>
            <a:ext cx="167640" cy="533400"/>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16200000" flipH="1">
            <a:off x="6023703" y="2567339"/>
            <a:ext cx="2045276" cy="1787398"/>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381000" y="3276600"/>
            <a:ext cx="990600" cy="318448"/>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global</a:t>
            </a:r>
          </a:p>
          <a:p>
            <a:pPr algn="just"/>
            <a:r>
              <a:rPr lang="en-US" i="1" dirty="0" smtClean="0">
                <a:solidFill>
                  <a:schemeClr val="tx1"/>
                </a:solidFill>
                <a:latin typeface="Arial Narrow"/>
                <a:cs typeface="Arial Narrow"/>
              </a:rPr>
              <a:t>semantic</a:t>
            </a:r>
            <a:endParaRPr lang="en-US" i="1" dirty="0">
              <a:solidFill>
                <a:schemeClr val="tx1"/>
              </a:solidFill>
              <a:latin typeface="Arial Narrow"/>
              <a:cs typeface="Arial Narrow"/>
            </a:endParaRPr>
          </a:p>
        </p:txBody>
      </p:sp>
      <p:sp>
        <p:nvSpPr>
          <p:cNvPr id="34" name="Rounded Rectangle 33"/>
          <p:cNvSpPr/>
          <p:nvPr/>
        </p:nvSpPr>
        <p:spPr>
          <a:xfrm>
            <a:off x="335280" y="5791200"/>
            <a:ext cx="1188720" cy="428176"/>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local</a:t>
            </a:r>
          </a:p>
          <a:p>
            <a:pPr algn="just"/>
            <a:r>
              <a:rPr lang="en-US" i="1" dirty="0" smtClean="0">
                <a:solidFill>
                  <a:schemeClr val="tx1"/>
                </a:solidFill>
                <a:latin typeface="Arial Narrow"/>
                <a:cs typeface="Arial Narrow"/>
              </a:rPr>
              <a:t>syntactic</a:t>
            </a:r>
          </a:p>
        </p:txBody>
      </p:sp>
      <p:cxnSp>
        <p:nvCxnSpPr>
          <p:cNvPr id="35" name="Straight Arrow Connector 34"/>
          <p:cNvCxnSpPr>
            <a:endCxn id="50" idx="2"/>
          </p:cNvCxnSpPr>
          <p:nvPr/>
        </p:nvCxnSpPr>
        <p:spPr>
          <a:xfrm rot="16200000" flipV="1">
            <a:off x="3323067" y="3981466"/>
            <a:ext cx="1575305" cy="7077"/>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60" idx="1"/>
          </p:cNvCxnSpPr>
          <p:nvPr/>
        </p:nvCxnSpPr>
        <p:spPr>
          <a:xfrm>
            <a:off x="4953000" y="5756148"/>
            <a:ext cx="1234440" cy="341376"/>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rot="5400000" flipH="1" flipV="1">
            <a:off x="-1145703" y="5022383"/>
            <a:ext cx="2586683" cy="9519"/>
          </a:xfrm>
          <a:prstGeom prst="straightConnector1">
            <a:avLst/>
          </a:prstGeom>
          <a:ln w="12700" cmpd="sng">
            <a:solidFill>
              <a:schemeClr val="tx1"/>
            </a:solidFill>
            <a:prstDash val="solid"/>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rot="5400000">
            <a:off x="-176549" y="2109452"/>
            <a:ext cx="1953300" cy="1295399"/>
          </a:xfrm>
          <a:prstGeom prst="line">
            <a:avLst/>
          </a:prstGeom>
          <a:ln w="12700" cmpd="sng">
            <a:prstDash val="solid"/>
          </a:ln>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rot="10800000">
            <a:off x="152404" y="3733800"/>
            <a:ext cx="7467597" cy="1588"/>
          </a:xfrm>
          <a:prstGeom prst="line">
            <a:avLst/>
          </a:prstGeom>
          <a:ln w="12700" cmpd="sng">
            <a:prstDash val="solid"/>
            <a:tailEnd type="none" w="lg" len="lg"/>
          </a:ln>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rot="5400000">
            <a:off x="-156984" y="4649369"/>
            <a:ext cx="1967552" cy="1355614"/>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Arrow Connector 41"/>
          <p:cNvCxnSpPr>
            <a:stCxn id="64" idx="3"/>
          </p:cNvCxnSpPr>
          <p:nvPr/>
        </p:nvCxnSpPr>
        <p:spPr>
          <a:xfrm>
            <a:off x="4558567" y="2470404"/>
            <a:ext cx="927833" cy="2025396"/>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sp>
        <p:nvSpPr>
          <p:cNvPr id="43" name="Rounded Rectangle 42"/>
          <p:cNvSpPr/>
          <p:nvPr/>
        </p:nvSpPr>
        <p:spPr>
          <a:xfrm>
            <a:off x="1447800" y="2301240"/>
            <a:ext cx="457200" cy="338328"/>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F</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44" name="Rounded Rectangle 43"/>
          <p:cNvSpPr/>
          <p:nvPr/>
        </p:nvSpPr>
        <p:spPr>
          <a:xfrm>
            <a:off x="2133600" y="1828800"/>
            <a:ext cx="548640" cy="30175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smtClean="0">
                <a:solidFill>
                  <a:schemeClr val="tx1"/>
                </a:solidFill>
                <a:latin typeface="Arial Narrow"/>
                <a:cs typeface="Arial Narrow"/>
              </a:rPr>
              <a:t>Sub</a:t>
            </a:r>
            <a:endParaRPr lang="en-US" dirty="0">
              <a:solidFill>
                <a:schemeClr val="tx1"/>
              </a:solidFill>
              <a:latin typeface="Arial Narrow"/>
              <a:cs typeface="Arial Narrow"/>
            </a:endParaRPr>
          </a:p>
        </p:txBody>
      </p:sp>
      <p:sp>
        <p:nvSpPr>
          <p:cNvPr id="45" name="Rounded Rectangle 44"/>
          <p:cNvSpPr/>
          <p:nvPr/>
        </p:nvSpPr>
        <p:spPr>
          <a:xfrm>
            <a:off x="5334000" y="2095161"/>
            <a:ext cx="1005840" cy="30175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FDynSub</a:t>
            </a:r>
            <a:endParaRPr lang="en-US" dirty="0">
              <a:solidFill>
                <a:schemeClr val="tx1"/>
              </a:solidFill>
              <a:latin typeface="Arial Narrow"/>
              <a:cs typeface="Arial Narrow"/>
            </a:endParaRPr>
          </a:p>
        </p:txBody>
      </p:sp>
      <p:sp>
        <p:nvSpPr>
          <p:cNvPr id="46" name="Rounded Rectangle 45"/>
          <p:cNvSpPr/>
          <p:nvPr/>
        </p:nvSpPr>
        <p:spPr>
          <a:xfrm>
            <a:off x="6507480" y="2095161"/>
            <a:ext cx="640080" cy="301752"/>
          </a:xfrm>
          <a:prstGeom prst="roundRect">
            <a:avLst/>
          </a:prstGeom>
          <a:noFill/>
          <a:ln w="19050" cap="flat" cmpd="sng">
            <a:solidFill>
              <a:schemeClr val="tx1"/>
            </a:solidFill>
            <a:prstDash val="sysDot"/>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ConI</a:t>
            </a:r>
            <a:endParaRPr lang="en-US" dirty="0">
              <a:solidFill>
                <a:schemeClr val="tx1"/>
              </a:solidFill>
              <a:latin typeface="Arial Narrow"/>
              <a:cs typeface="Arial Narrow"/>
            </a:endParaRPr>
          </a:p>
        </p:txBody>
      </p:sp>
      <p:sp>
        <p:nvSpPr>
          <p:cNvPr id="47" name="Rounded Rectangle 46"/>
          <p:cNvSpPr/>
          <p:nvPr/>
        </p:nvSpPr>
        <p:spPr>
          <a:xfrm>
            <a:off x="7467600" y="2095161"/>
            <a:ext cx="914400" cy="301752"/>
          </a:xfrm>
          <a:prstGeom prst="roundRect">
            <a:avLst/>
          </a:prstGeom>
          <a:noFill/>
          <a:ln w="19050" cap="flat" cmpd="sng">
            <a:solidFill>
              <a:schemeClr val="tx1"/>
            </a:solidFill>
            <a:prstDash val="sysDot"/>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ConSub</a:t>
            </a:r>
            <a:endParaRPr lang="en-US" dirty="0">
              <a:solidFill>
                <a:schemeClr val="tx1"/>
              </a:solidFill>
              <a:latin typeface="Arial Narrow"/>
              <a:cs typeface="Arial Narrow"/>
            </a:endParaRPr>
          </a:p>
        </p:txBody>
      </p:sp>
      <p:sp>
        <p:nvSpPr>
          <p:cNvPr id="48" name="Rounded Rectangle 47"/>
          <p:cNvSpPr/>
          <p:nvPr/>
        </p:nvSpPr>
        <p:spPr>
          <a:xfrm>
            <a:off x="1371600" y="3886200"/>
            <a:ext cx="457200" cy="338328"/>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K</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49" name="Rounded Rectangle 48"/>
          <p:cNvSpPr/>
          <p:nvPr/>
        </p:nvSpPr>
        <p:spPr>
          <a:xfrm>
            <a:off x="3124200" y="2895600"/>
            <a:ext cx="457200" cy="30175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smtClean="0">
                <a:solidFill>
                  <a:schemeClr val="tx1"/>
                </a:solidFill>
                <a:latin typeface="Arial Narrow"/>
                <a:cs typeface="Arial Narrow"/>
              </a:rPr>
              <a:t>PI</a:t>
            </a:r>
            <a:endParaRPr lang="en-US" dirty="0">
              <a:solidFill>
                <a:schemeClr val="tx1"/>
              </a:solidFill>
              <a:latin typeface="Arial Narrow"/>
              <a:cs typeface="Arial Narrow"/>
            </a:endParaRPr>
          </a:p>
        </p:txBody>
      </p:sp>
      <p:sp>
        <p:nvSpPr>
          <p:cNvPr id="50" name="Rounded Rectangle 49"/>
          <p:cNvSpPr/>
          <p:nvPr/>
        </p:nvSpPr>
        <p:spPr>
          <a:xfrm>
            <a:off x="3677412" y="2895600"/>
            <a:ext cx="859536"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p>
            <a:pPr algn="ctr"/>
            <a:r>
              <a:rPr lang="en-US" dirty="0" smtClean="0">
                <a:solidFill>
                  <a:schemeClr val="tx1"/>
                </a:solidFill>
                <a:latin typeface="Arial Narrow"/>
                <a:cs typeface="Arial Narrow"/>
              </a:rPr>
              <a:t>TupSub</a:t>
            </a:r>
            <a:endParaRPr lang="en-US" dirty="0">
              <a:solidFill>
                <a:schemeClr val="tx1"/>
              </a:solidFill>
              <a:latin typeface="Arial Narrow"/>
              <a:cs typeface="Arial Narrow"/>
            </a:endParaRPr>
          </a:p>
        </p:txBody>
      </p:sp>
      <p:sp>
        <p:nvSpPr>
          <p:cNvPr id="51" name="Rounded Rectangle 50"/>
          <p:cNvSpPr/>
          <p:nvPr/>
        </p:nvSpPr>
        <p:spPr>
          <a:xfrm>
            <a:off x="4267200" y="3355848"/>
            <a:ext cx="640080" cy="301752"/>
          </a:xfrm>
          <a:prstGeom prst="roundRect">
            <a:avLst/>
          </a:prstGeom>
          <a:noFill/>
          <a:ln w="19050" cap="flat" cmpd="sng">
            <a:solidFill>
              <a:schemeClr val="tx1"/>
            </a:solidFill>
            <a:prstDash val="sysDot"/>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SPrI</a:t>
            </a:r>
            <a:endParaRPr lang="en-US" dirty="0">
              <a:solidFill>
                <a:schemeClr val="tx1"/>
              </a:solidFill>
              <a:latin typeface="Arial Narrow"/>
              <a:cs typeface="Arial Narrow"/>
            </a:endParaRPr>
          </a:p>
        </p:txBody>
      </p:sp>
      <p:sp>
        <p:nvSpPr>
          <p:cNvPr id="52" name="Rounded Rectangle 51"/>
          <p:cNvSpPr/>
          <p:nvPr/>
        </p:nvSpPr>
        <p:spPr>
          <a:xfrm>
            <a:off x="1371600" y="4803648"/>
            <a:ext cx="457200" cy="338328"/>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smtClean="0">
                <a:solidFill>
                  <a:schemeClr val="tx1"/>
                </a:solidFill>
                <a:latin typeface="Arial Narrow"/>
                <a:cs typeface="Arial Narrow"/>
              </a:rPr>
              <a:t>NI</a:t>
            </a:r>
            <a:endParaRPr lang="en-US" dirty="0">
              <a:solidFill>
                <a:schemeClr val="tx1"/>
              </a:solidFill>
              <a:latin typeface="Arial Narrow"/>
              <a:cs typeface="Arial Narrow"/>
            </a:endParaRPr>
          </a:p>
        </p:txBody>
      </p:sp>
      <p:sp>
        <p:nvSpPr>
          <p:cNvPr id="53" name="Rounded Rectangle 52"/>
          <p:cNvSpPr/>
          <p:nvPr/>
        </p:nvSpPr>
        <p:spPr>
          <a:xfrm>
            <a:off x="2057400" y="4346448"/>
            <a:ext cx="731520"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NSub</a:t>
            </a:r>
            <a:endParaRPr lang="en-US" dirty="0">
              <a:solidFill>
                <a:schemeClr val="tx1"/>
              </a:solidFill>
              <a:latin typeface="Arial Narrow"/>
              <a:cs typeface="Arial Narrow"/>
            </a:endParaRPr>
          </a:p>
        </p:txBody>
      </p:sp>
      <p:sp>
        <p:nvSpPr>
          <p:cNvPr id="54" name="Rounded Rectangle 53"/>
          <p:cNvSpPr/>
          <p:nvPr/>
        </p:nvSpPr>
        <p:spPr>
          <a:xfrm>
            <a:off x="2545080" y="4803648"/>
            <a:ext cx="731520"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p>
            <a:pPr algn="ctr"/>
            <a:r>
              <a:rPr lang="en-US" dirty="0" err="1" smtClean="0">
                <a:solidFill>
                  <a:schemeClr val="tx1"/>
                </a:solidFill>
                <a:latin typeface="Arial Narrow"/>
                <a:cs typeface="Arial Narrow"/>
              </a:rPr>
              <a:t>DynNI</a:t>
            </a:r>
            <a:endParaRPr lang="en-US" dirty="0">
              <a:solidFill>
                <a:schemeClr val="tx1"/>
              </a:solidFill>
              <a:latin typeface="Arial Narrow"/>
              <a:cs typeface="Arial Narrow"/>
            </a:endParaRPr>
          </a:p>
        </p:txBody>
      </p:sp>
      <p:sp>
        <p:nvSpPr>
          <p:cNvPr id="55" name="Rounded Rectangle 54"/>
          <p:cNvSpPr/>
          <p:nvPr/>
        </p:nvSpPr>
        <p:spPr>
          <a:xfrm>
            <a:off x="3695700" y="4803648"/>
            <a:ext cx="822960"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ForwNI</a:t>
            </a:r>
            <a:endParaRPr lang="en-US" dirty="0">
              <a:solidFill>
                <a:schemeClr val="tx1"/>
              </a:solidFill>
              <a:latin typeface="Arial Narrow"/>
              <a:cs typeface="Arial Narrow"/>
            </a:endParaRPr>
          </a:p>
        </p:txBody>
      </p:sp>
      <p:sp>
        <p:nvSpPr>
          <p:cNvPr id="56" name="Rounded Rectangle 55"/>
          <p:cNvSpPr/>
          <p:nvPr/>
        </p:nvSpPr>
        <p:spPr>
          <a:xfrm>
            <a:off x="3078480" y="5458968"/>
            <a:ext cx="548640"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smtClean="0">
                <a:solidFill>
                  <a:schemeClr val="tx1"/>
                </a:solidFill>
                <a:latin typeface="Arial Narrow"/>
                <a:cs typeface="Arial Narrow"/>
              </a:rPr>
              <a:t>NTI</a:t>
            </a:r>
            <a:endParaRPr lang="en-US" dirty="0">
              <a:solidFill>
                <a:schemeClr val="tx1"/>
              </a:solidFill>
              <a:latin typeface="Arial Narrow"/>
              <a:cs typeface="Arial Narrow"/>
            </a:endParaRPr>
          </a:p>
        </p:txBody>
      </p:sp>
      <p:sp>
        <p:nvSpPr>
          <p:cNvPr id="57" name="Rounded Rectangle 56"/>
          <p:cNvSpPr/>
          <p:nvPr/>
        </p:nvSpPr>
        <p:spPr>
          <a:xfrm>
            <a:off x="4267200" y="5445252"/>
            <a:ext cx="1097280" cy="329184"/>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smtClean="0">
                <a:solidFill>
                  <a:schemeClr val="tx1"/>
                </a:solidFill>
                <a:latin typeface="Arial Narrow"/>
                <a:cs typeface="Arial Narrow"/>
              </a:rPr>
              <a:t>NPI ≣</a:t>
            </a:r>
            <a:r>
              <a:rPr lang="en-US" dirty="0">
                <a:solidFill>
                  <a:schemeClr val="tx1"/>
                </a:solidFill>
                <a:latin typeface="Arial Narrow"/>
                <a:cs typeface="Arial Narrow"/>
              </a:rPr>
              <a:t> </a:t>
            </a:r>
            <a:r>
              <a:rPr lang="en-US" dirty="0" err="1" smtClean="0">
                <a:solidFill>
                  <a:schemeClr val="tx1"/>
                </a:solidFill>
                <a:latin typeface="Arial Narrow"/>
                <a:cs typeface="Arial Narrow"/>
              </a:rPr>
              <a:t>DirI</a:t>
            </a:r>
            <a:endParaRPr lang="en-US" dirty="0">
              <a:solidFill>
                <a:schemeClr val="tx1"/>
              </a:solidFill>
              <a:latin typeface="Arial Narrow"/>
              <a:cs typeface="Arial Narrow"/>
            </a:endParaRPr>
          </a:p>
        </p:txBody>
      </p:sp>
      <p:sp>
        <p:nvSpPr>
          <p:cNvPr id="58" name="Rounded Rectangle 57"/>
          <p:cNvSpPr/>
          <p:nvPr/>
        </p:nvSpPr>
        <p:spPr>
          <a:xfrm>
            <a:off x="6004560" y="5458968"/>
            <a:ext cx="548640" cy="30175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smtClean="0">
                <a:solidFill>
                  <a:schemeClr val="tx1"/>
                </a:solidFill>
                <a:latin typeface="Arial Narrow"/>
                <a:cs typeface="Arial Narrow"/>
              </a:rPr>
              <a:t>NI</a:t>
            </a:r>
            <a:r>
              <a:rPr lang="en-US" baseline="-25000" dirty="0" smtClean="0">
                <a:solidFill>
                  <a:schemeClr val="tx1"/>
                </a:solidFill>
                <a:latin typeface="Arial Narrow"/>
                <a:cs typeface="Arial Narrow"/>
              </a:rPr>
              <a:t>C</a:t>
            </a:r>
            <a:endParaRPr lang="en-US" baseline="-25000" dirty="0">
              <a:solidFill>
                <a:schemeClr val="tx1"/>
              </a:solidFill>
              <a:latin typeface="Arial Narrow"/>
              <a:cs typeface="Arial Narrow"/>
            </a:endParaRPr>
          </a:p>
        </p:txBody>
      </p:sp>
      <p:sp>
        <p:nvSpPr>
          <p:cNvPr id="59" name="Rounded Rectangle 58"/>
          <p:cNvSpPr/>
          <p:nvPr/>
        </p:nvSpPr>
        <p:spPr>
          <a:xfrm>
            <a:off x="6934200" y="5413248"/>
            <a:ext cx="859536" cy="39319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NSub</a:t>
            </a:r>
            <a:r>
              <a:rPr lang="en-US" baseline="-25000" dirty="0" err="1" smtClean="0">
                <a:solidFill>
                  <a:schemeClr val="tx1"/>
                </a:solidFill>
                <a:latin typeface="Arial Narrow"/>
                <a:cs typeface="Arial Narrow"/>
              </a:rPr>
              <a:t>C</a:t>
            </a:r>
            <a:endParaRPr lang="en-US" baseline="-25000" dirty="0">
              <a:solidFill>
                <a:schemeClr val="tx1"/>
              </a:solidFill>
              <a:latin typeface="Arial Narrow"/>
              <a:cs typeface="Arial Narrow"/>
            </a:endParaRPr>
          </a:p>
        </p:txBody>
      </p:sp>
      <p:sp>
        <p:nvSpPr>
          <p:cNvPr id="60" name="Rounded Rectangle 59"/>
          <p:cNvSpPr/>
          <p:nvPr/>
        </p:nvSpPr>
        <p:spPr>
          <a:xfrm>
            <a:off x="6187440" y="5946648"/>
            <a:ext cx="822960" cy="30175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DirSub</a:t>
            </a:r>
            <a:endParaRPr lang="en-US" dirty="0">
              <a:solidFill>
                <a:schemeClr val="tx1"/>
              </a:solidFill>
              <a:latin typeface="Arial Narrow"/>
              <a:cs typeface="Arial Narrow"/>
            </a:endParaRPr>
          </a:p>
        </p:txBody>
      </p:sp>
      <p:sp>
        <p:nvSpPr>
          <p:cNvPr id="61" name="Rounded Rectangle 60"/>
          <p:cNvSpPr/>
          <p:nvPr/>
        </p:nvSpPr>
        <p:spPr>
          <a:xfrm>
            <a:off x="5181600" y="4500372"/>
            <a:ext cx="822960" cy="30175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p>
            <a:pPr algn="ctr"/>
            <a:r>
              <a:rPr lang="en-US" dirty="0" err="1" smtClean="0">
                <a:solidFill>
                  <a:schemeClr val="tx1"/>
                </a:solidFill>
                <a:latin typeface="Arial Narrow"/>
                <a:cs typeface="Arial Narrow"/>
              </a:rPr>
              <a:t>GNSub</a:t>
            </a:r>
            <a:endParaRPr lang="en-US" dirty="0">
              <a:solidFill>
                <a:schemeClr val="tx1"/>
              </a:solidFill>
              <a:latin typeface="Arial Narrow"/>
              <a:cs typeface="Arial Narrow"/>
            </a:endParaRPr>
          </a:p>
        </p:txBody>
      </p:sp>
      <p:sp>
        <p:nvSpPr>
          <p:cNvPr id="62" name="Rounded Rectangle 61"/>
          <p:cNvSpPr/>
          <p:nvPr/>
        </p:nvSpPr>
        <p:spPr>
          <a:xfrm>
            <a:off x="6324600" y="4500372"/>
            <a:ext cx="822960" cy="30175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ConNI</a:t>
            </a:r>
            <a:endParaRPr lang="en-US" dirty="0">
              <a:solidFill>
                <a:schemeClr val="tx1"/>
              </a:solidFill>
              <a:latin typeface="Arial Narrow"/>
              <a:cs typeface="Arial Narrow"/>
            </a:endParaRPr>
          </a:p>
        </p:txBody>
      </p:sp>
      <p:sp>
        <p:nvSpPr>
          <p:cNvPr id="63" name="Rounded Rectangle 62"/>
          <p:cNvSpPr/>
          <p:nvPr/>
        </p:nvSpPr>
        <p:spPr>
          <a:xfrm>
            <a:off x="7391400" y="4500372"/>
            <a:ext cx="1097280" cy="301752"/>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ConNSub</a:t>
            </a:r>
            <a:endParaRPr lang="en-US" dirty="0">
              <a:solidFill>
                <a:schemeClr val="tx1"/>
              </a:solidFill>
              <a:latin typeface="Arial Narrow"/>
              <a:cs typeface="Arial Narrow"/>
            </a:endParaRPr>
          </a:p>
        </p:txBody>
      </p:sp>
      <p:sp>
        <p:nvSpPr>
          <p:cNvPr id="64" name="Rounded Rectangle 63"/>
          <p:cNvSpPr/>
          <p:nvPr/>
        </p:nvSpPr>
        <p:spPr>
          <a:xfrm>
            <a:off x="2667000" y="2273808"/>
            <a:ext cx="1891567" cy="39319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CtxDepI</a:t>
            </a:r>
            <a:r>
              <a:rPr lang="en-US" dirty="0" smtClean="0">
                <a:solidFill>
                  <a:schemeClr val="tx1"/>
                </a:solidFill>
                <a:latin typeface="Arial Narrow"/>
                <a:cs typeface="Arial Narrow"/>
              </a:rPr>
              <a:t> ≣ </a:t>
            </a:r>
            <a:r>
              <a:rPr lang="en-US" dirty="0" err="1" smtClean="0">
                <a:solidFill>
                  <a:schemeClr val="tx1"/>
                </a:solidFill>
                <a:latin typeface="Arial Narrow"/>
                <a:cs typeface="Arial Narrow"/>
              </a:rPr>
              <a:t>FDynI</a:t>
            </a:r>
            <a:endParaRPr lang="en-US" dirty="0">
              <a:solidFill>
                <a:schemeClr val="tx1"/>
              </a:solidFill>
              <a:latin typeface="Arial Narrow"/>
              <a:cs typeface="Arial Narrow"/>
            </a:endParaRPr>
          </a:p>
        </p:txBody>
      </p:sp>
      <p:cxnSp>
        <p:nvCxnSpPr>
          <p:cNvPr id="65" name="Straight Connector 64"/>
          <p:cNvCxnSpPr/>
          <p:nvPr/>
        </p:nvCxnSpPr>
        <p:spPr>
          <a:xfrm rot="10800000">
            <a:off x="149270" y="6324599"/>
            <a:ext cx="7546930" cy="1588"/>
          </a:xfrm>
          <a:prstGeom prst="line">
            <a:avLst/>
          </a:prstGeom>
        </p:spPr>
        <p:style>
          <a:lnRef idx="1">
            <a:schemeClr val="dk1"/>
          </a:lnRef>
          <a:fillRef idx="0">
            <a:schemeClr val="dk1"/>
          </a:fillRef>
          <a:effectRef idx="0">
            <a:schemeClr val="dk1"/>
          </a:effectRef>
          <a:fontRef idx="minor">
            <a:schemeClr val="tx1"/>
          </a:fontRef>
        </p:style>
      </p:cxnSp>
      <p:sp>
        <p:nvSpPr>
          <p:cNvPr id="101" name="Rounded Rectangle 100"/>
          <p:cNvSpPr/>
          <p:nvPr/>
        </p:nvSpPr>
        <p:spPr>
          <a:xfrm>
            <a:off x="8001000" y="3505200"/>
            <a:ext cx="1066800" cy="609600"/>
          </a:xfrm>
          <a:prstGeom prst="roundRect">
            <a:avLst/>
          </a:prstGeom>
          <a:noFill/>
          <a:ln w="19050" cmpd="sng">
            <a:solidFill>
              <a:schemeClr val="tx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sz="1600" dirty="0" smtClean="0">
                <a:solidFill>
                  <a:schemeClr val="tx1"/>
                </a:solidFill>
                <a:latin typeface="Arial Narrow"/>
                <a:cs typeface="Arial Narrow"/>
              </a:rPr>
              <a:t>Not Sat preserving</a:t>
            </a:r>
            <a:endParaRPr lang="en-US" sz="1600" baseline="-25000" dirty="0">
              <a:solidFill>
                <a:schemeClr val="tx1"/>
              </a:solidFill>
              <a:latin typeface="Arial Narrow"/>
              <a:cs typeface="Arial Narrow"/>
            </a:endParaRPr>
          </a:p>
        </p:txBody>
      </p:sp>
      <p:sp>
        <p:nvSpPr>
          <p:cNvPr id="73" name="Title 72"/>
          <p:cNvSpPr>
            <a:spLocks noGrp="1"/>
          </p:cNvSpPr>
          <p:nvPr>
            <p:ph type="title"/>
          </p:nvPr>
        </p:nvSpPr>
        <p:spPr/>
        <p:txBody>
          <a:bodyPr/>
          <a:lstStyle/>
          <a:p>
            <a:r>
              <a:rPr lang="en-US" dirty="0" smtClean="0"/>
              <a:t>The Interchangeability Landscape</a:t>
            </a:r>
            <a:endParaRPr lang="en-US" dirty="0"/>
          </a:p>
        </p:txBody>
      </p:sp>
      <p:sp>
        <p:nvSpPr>
          <p:cNvPr id="74" name="Slide Number Placeholder 73"/>
          <p:cNvSpPr>
            <a:spLocks noGrp="1"/>
          </p:cNvSpPr>
          <p:nvPr>
            <p:ph type="sldNum" sz="quarter" idx="12"/>
          </p:nvPr>
        </p:nvSpPr>
        <p:spPr/>
        <p:txBody>
          <a:bodyPr/>
          <a:lstStyle/>
          <a:p>
            <a:fld id="{A05A71AF-B598-4506-81C6-76D9DAEC0A54}" type="slidenum">
              <a:rPr lang="en-US" smtClean="0"/>
              <a:pPr/>
              <a:t>11</a:t>
            </a:fld>
            <a:endParaRPr lang="en-US"/>
          </a:p>
        </p:txBody>
      </p:sp>
      <p:sp>
        <p:nvSpPr>
          <p:cNvPr id="75" name="Footer Placeholder 74"/>
          <p:cNvSpPr>
            <a:spLocks noGrp="1"/>
          </p:cNvSpPr>
          <p:nvPr>
            <p:ph type="ftr" sz="quarter" idx="11"/>
          </p:nvPr>
        </p:nvSpPr>
        <p:spPr/>
        <p:txBody>
          <a:bodyPr/>
          <a:lstStyle/>
          <a:p>
            <a:r>
              <a:rPr lang="en-US" smtClean="0"/>
              <a:t>SymCon 2010, Sep 6, 2010</a:t>
            </a: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38" name="Straight Arrow Connector 37"/>
          <p:cNvCxnSpPr/>
          <p:nvPr/>
        </p:nvCxnSpPr>
        <p:spPr>
          <a:xfrm rot="16200000" flipV="1">
            <a:off x="1121665" y="4703063"/>
            <a:ext cx="957072" cy="2"/>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a:stCxn id="54" idx="0"/>
            <a:endCxn id="50" idx="2"/>
          </p:cNvCxnSpPr>
          <p:nvPr/>
        </p:nvCxnSpPr>
        <p:spPr>
          <a:xfrm rot="16200000" flipV="1">
            <a:off x="1112146" y="3350127"/>
            <a:ext cx="2606789" cy="15240"/>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sp>
        <p:nvSpPr>
          <p:cNvPr id="57" name="Parallelogram 56"/>
          <p:cNvSpPr/>
          <p:nvPr/>
        </p:nvSpPr>
        <p:spPr>
          <a:xfrm>
            <a:off x="152401" y="4433248"/>
            <a:ext cx="3657599" cy="2286000"/>
          </a:xfrm>
          <a:prstGeom prst="parallelogram">
            <a:avLst>
              <a:gd name="adj" fmla="val 67413"/>
            </a:avLst>
          </a:prstGeom>
          <a:solidFill>
            <a:schemeClr val="bg1">
              <a:lumMod val="85000"/>
              <a:alpha val="25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tx1"/>
              </a:solidFill>
              <a:latin typeface="Arial Narrow"/>
              <a:cs typeface="Arial Narrow"/>
            </a:endParaRPr>
          </a:p>
        </p:txBody>
      </p:sp>
      <p:pic>
        <p:nvPicPr>
          <p:cNvPr id="4100" name="Picture 4"/>
          <p:cNvPicPr>
            <a:picLocks noChangeAspect="1" noChangeArrowheads="1"/>
          </p:cNvPicPr>
          <p:nvPr/>
        </p:nvPicPr>
        <p:blipFill>
          <a:blip r:embed="rId3" cstate="print"/>
          <a:srcRect/>
          <a:stretch>
            <a:fillRect/>
          </a:stretch>
        </p:blipFill>
        <p:spPr bwMode="auto">
          <a:xfrm>
            <a:off x="6324600" y="1676400"/>
            <a:ext cx="1972192" cy="1611739"/>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4038600" y="3192115"/>
            <a:ext cx="2438400" cy="1379885"/>
          </a:xfrm>
          <a:prstGeom prst="rect">
            <a:avLst/>
          </a:prstGeom>
          <a:noFill/>
          <a:ln w="9525">
            <a:noFill/>
            <a:miter lim="800000"/>
            <a:headEnd/>
            <a:tailEnd/>
          </a:ln>
        </p:spPr>
      </p:pic>
      <p:pic>
        <p:nvPicPr>
          <p:cNvPr id="4098" name="Picture 2"/>
          <p:cNvPicPr>
            <a:picLocks noChangeAspect="1" noChangeArrowheads="1"/>
          </p:cNvPicPr>
          <p:nvPr/>
        </p:nvPicPr>
        <p:blipFill>
          <a:blip r:embed="rId5" cstate="print"/>
          <a:srcRect/>
          <a:stretch>
            <a:fillRect/>
          </a:stretch>
        </p:blipFill>
        <p:spPr bwMode="auto">
          <a:xfrm>
            <a:off x="6400800" y="4338379"/>
            <a:ext cx="2571750" cy="1201138"/>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Substitutability</a:t>
            </a:r>
            <a:endParaRPr lang="en-US" dirty="0"/>
          </a:p>
        </p:txBody>
      </p:sp>
      <p:pic>
        <p:nvPicPr>
          <p:cNvPr id="15" name="Picture 7"/>
          <p:cNvPicPr>
            <a:picLocks noChangeAspect="1" noChangeArrowheads="1"/>
          </p:cNvPicPr>
          <p:nvPr/>
        </p:nvPicPr>
        <p:blipFill>
          <a:blip r:embed="rId6" cstate="print"/>
          <a:srcRect/>
          <a:stretch>
            <a:fillRect/>
          </a:stretch>
        </p:blipFill>
        <p:spPr bwMode="auto">
          <a:xfrm>
            <a:off x="4419600" y="5410200"/>
            <a:ext cx="2286000" cy="1065882"/>
          </a:xfrm>
          <a:prstGeom prst="rect">
            <a:avLst/>
          </a:prstGeom>
          <a:noFill/>
          <a:ln w="9525">
            <a:noFill/>
            <a:miter lim="800000"/>
            <a:headEnd/>
            <a:tailEnd/>
          </a:ln>
        </p:spPr>
      </p:pic>
      <p:sp>
        <p:nvSpPr>
          <p:cNvPr id="16" name="TextBox 15"/>
          <p:cNvSpPr txBox="1"/>
          <p:nvPr/>
        </p:nvSpPr>
        <p:spPr>
          <a:xfrm>
            <a:off x="4409146" y="6096000"/>
            <a:ext cx="391454" cy="369332"/>
          </a:xfrm>
          <a:prstGeom prst="rect">
            <a:avLst/>
          </a:prstGeom>
          <a:noFill/>
        </p:spPr>
        <p:txBody>
          <a:bodyPr wrap="none" rtlCol="0">
            <a:spAutoFit/>
          </a:bodyPr>
          <a:lstStyle/>
          <a:p>
            <a:r>
              <a:rPr lang="en-US" dirty="0" smtClean="0"/>
              <a:t>NI</a:t>
            </a:r>
            <a:endParaRPr lang="en-US" dirty="0"/>
          </a:p>
        </p:txBody>
      </p:sp>
      <p:sp>
        <p:nvSpPr>
          <p:cNvPr id="17" name="Rectangle 16"/>
          <p:cNvSpPr/>
          <p:nvPr/>
        </p:nvSpPr>
        <p:spPr>
          <a:xfrm>
            <a:off x="4114800" y="5257800"/>
            <a:ext cx="2667000" cy="1447800"/>
          </a:xfrm>
          <a:prstGeom prst="rect">
            <a:avLst/>
          </a:prstGeom>
          <a:noFill/>
          <a:ln>
            <a:solidFill>
              <a:schemeClr val="bg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p>
        </p:txBody>
      </p:sp>
      <p:sp>
        <p:nvSpPr>
          <p:cNvPr id="25" name="Rectangle 24"/>
          <p:cNvSpPr/>
          <p:nvPr/>
        </p:nvSpPr>
        <p:spPr>
          <a:xfrm>
            <a:off x="6324600" y="3962400"/>
            <a:ext cx="2743200" cy="1828800"/>
          </a:xfrm>
          <a:prstGeom prst="rect">
            <a:avLst/>
          </a:prstGeom>
          <a:noFill/>
          <a:ln>
            <a:solidFill>
              <a:schemeClr val="bg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p>
        </p:txBody>
      </p:sp>
      <p:cxnSp>
        <p:nvCxnSpPr>
          <p:cNvPr id="27" name="Straight Arrow Connector 26"/>
          <p:cNvCxnSpPr/>
          <p:nvPr/>
        </p:nvCxnSpPr>
        <p:spPr>
          <a:xfrm rot="10800000">
            <a:off x="4953000" y="3581401"/>
            <a:ext cx="533400" cy="152401"/>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9" name="Rectangle 28"/>
          <p:cNvSpPr/>
          <p:nvPr/>
        </p:nvSpPr>
        <p:spPr>
          <a:xfrm>
            <a:off x="3962400" y="3048000"/>
            <a:ext cx="2590800" cy="1676400"/>
          </a:xfrm>
          <a:prstGeom prst="rect">
            <a:avLst/>
          </a:prstGeom>
          <a:noFill/>
          <a:ln>
            <a:solidFill>
              <a:schemeClr val="bg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p>
        </p:txBody>
      </p:sp>
      <p:sp>
        <p:nvSpPr>
          <p:cNvPr id="32" name="TextBox 31"/>
          <p:cNvSpPr txBox="1"/>
          <p:nvPr/>
        </p:nvSpPr>
        <p:spPr>
          <a:xfrm>
            <a:off x="5257800" y="1676400"/>
            <a:ext cx="1008609" cy="369332"/>
          </a:xfrm>
          <a:prstGeom prst="rect">
            <a:avLst/>
          </a:prstGeom>
          <a:noFill/>
        </p:spPr>
        <p:txBody>
          <a:bodyPr wrap="none" rtlCol="0">
            <a:spAutoFit/>
          </a:bodyPr>
          <a:lstStyle/>
          <a:p>
            <a:r>
              <a:rPr lang="en-US" dirty="0" err="1" smtClean="0"/>
              <a:t>FDynSub</a:t>
            </a:r>
            <a:endParaRPr lang="en-US" dirty="0"/>
          </a:p>
        </p:txBody>
      </p:sp>
      <p:sp>
        <p:nvSpPr>
          <p:cNvPr id="34" name="Rectangle 33"/>
          <p:cNvSpPr/>
          <p:nvPr/>
        </p:nvSpPr>
        <p:spPr>
          <a:xfrm>
            <a:off x="5334000" y="1600200"/>
            <a:ext cx="3505200" cy="1752600"/>
          </a:xfrm>
          <a:prstGeom prst="rect">
            <a:avLst/>
          </a:prstGeom>
          <a:noFill/>
          <a:ln>
            <a:solidFill>
              <a:schemeClr val="bg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b="1" dirty="0"/>
          </a:p>
        </p:txBody>
      </p:sp>
      <p:sp>
        <p:nvSpPr>
          <p:cNvPr id="35" name="TextBox 34"/>
          <p:cNvSpPr txBox="1"/>
          <p:nvPr/>
        </p:nvSpPr>
        <p:spPr>
          <a:xfrm>
            <a:off x="3886200" y="4191000"/>
            <a:ext cx="534121" cy="369332"/>
          </a:xfrm>
          <a:prstGeom prst="rect">
            <a:avLst/>
          </a:prstGeom>
          <a:noFill/>
        </p:spPr>
        <p:txBody>
          <a:bodyPr wrap="none" rtlCol="0">
            <a:spAutoFit/>
          </a:bodyPr>
          <a:lstStyle/>
          <a:p>
            <a:r>
              <a:rPr lang="en-US" dirty="0" smtClean="0"/>
              <a:t>Sub</a:t>
            </a:r>
            <a:endParaRPr lang="en-US" dirty="0"/>
          </a:p>
        </p:txBody>
      </p:sp>
      <p:sp>
        <p:nvSpPr>
          <p:cNvPr id="36" name="TextBox 35"/>
          <p:cNvSpPr txBox="1"/>
          <p:nvPr/>
        </p:nvSpPr>
        <p:spPr>
          <a:xfrm>
            <a:off x="8305800" y="5334000"/>
            <a:ext cx="683200" cy="369332"/>
          </a:xfrm>
          <a:prstGeom prst="rect">
            <a:avLst/>
          </a:prstGeom>
          <a:noFill/>
        </p:spPr>
        <p:txBody>
          <a:bodyPr wrap="none" rtlCol="0">
            <a:spAutoFit/>
          </a:bodyPr>
          <a:lstStyle/>
          <a:p>
            <a:r>
              <a:rPr lang="en-US" dirty="0" err="1" smtClean="0"/>
              <a:t>NSub</a:t>
            </a:r>
            <a:endParaRPr lang="en-US" dirty="0"/>
          </a:p>
        </p:txBody>
      </p:sp>
      <p:sp>
        <p:nvSpPr>
          <p:cNvPr id="37" name="Parallelogram 36"/>
          <p:cNvSpPr/>
          <p:nvPr/>
        </p:nvSpPr>
        <p:spPr>
          <a:xfrm>
            <a:off x="152399" y="1524000"/>
            <a:ext cx="4724401" cy="2286000"/>
          </a:xfrm>
          <a:prstGeom prst="parallelogram">
            <a:avLst>
              <a:gd name="adj" fmla="val 67413"/>
            </a:avLst>
          </a:prstGeom>
          <a:solidFill>
            <a:schemeClr val="bg1">
              <a:lumMod val="85000"/>
              <a:alpha val="25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tx1"/>
              </a:solidFill>
              <a:latin typeface="Arial Narrow"/>
              <a:cs typeface="Arial Narrow"/>
            </a:endParaRPr>
          </a:p>
        </p:txBody>
      </p:sp>
      <p:cxnSp>
        <p:nvCxnSpPr>
          <p:cNvPr id="39" name="Straight Arrow Connector 38"/>
          <p:cNvCxnSpPr>
            <a:stCxn id="52" idx="0"/>
          </p:cNvCxnSpPr>
          <p:nvPr/>
        </p:nvCxnSpPr>
        <p:spPr>
          <a:xfrm rot="5400000" flipH="1" flipV="1">
            <a:off x="952500" y="3238500"/>
            <a:ext cx="1295400" cy="1588"/>
          </a:xfrm>
          <a:prstGeom prst="straightConnector1">
            <a:avLst/>
          </a:prstGeom>
          <a:ln w="12700" cmpd="sng">
            <a:solidFill>
              <a:schemeClr val="tx1"/>
            </a:solidFill>
            <a:prstDash val="solid"/>
            <a:tailEnd type="arrow" w="lg" len="lg"/>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53" idx="0"/>
          </p:cNvCxnSpPr>
          <p:nvPr/>
        </p:nvCxnSpPr>
        <p:spPr>
          <a:xfrm rot="5400000" flipH="1" flipV="1">
            <a:off x="1905001" y="4648199"/>
            <a:ext cx="228600" cy="838202"/>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stCxn id="50" idx="3"/>
            <a:endCxn id="51" idx="1"/>
          </p:cNvCxnSpPr>
          <p:nvPr/>
        </p:nvCxnSpPr>
        <p:spPr>
          <a:xfrm>
            <a:off x="2682240" y="1903476"/>
            <a:ext cx="518160" cy="1588"/>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a:stCxn id="49" idx="0"/>
          </p:cNvCxnSpPr>
          <p:nvPr/>
        </p:nvCxnSpPr>
        <p:spPr>
          <a:xfrm rot="5400000" flipH="1" flipV="1">
            <a:off x="1859280" y="1874520"/>
            <a:ext cx="167640" cy="533400"/>
          </a:xfrm>
          <a:prstGeom prst="straightConnector1">
            <a:avLst/>
          </a:prstGeom>
          <a:ln w="12700" cmpd="sng">
            <a:solidFill>
              <a:schemeClr val="tx1"/>
            </a:solidFill>
            <a:tailEnd type="arrow" w="lg" len="lg"/>
          </a:ln>
          <a:effectLst/>
        </p:spPr>
        <p:style>
          <a:lnRef idx="2">
            <a:schemeClr val="accent1"/>
          </a:lnRef>
          <a:fillRef idx="0">
            <a:schemeClr val="accent1"/>
          </a:fillRef>
          <a:effectRef idx="1">
            <a:schemeClr val="accent1"/>
          </a:effectRef>
          <a:fontRef idx="minor">
            <a:schemeClr val="tx1"/>
          </a:fontRef>
        </p:style>
      </p:cxnSp>
      <p:sp>
        <p:nvSpPr>
          <p:cNvPr id="44" name="Rounded Rectangle 43"/>
          <p:cNvSpPr/>
          <p:nvPr/>
        </p:nvSpPr>
        <p:spPr>
          <a:xfrm>
            <a:off x="457200" y="3352800"/>
            <a:ext cx="990600" cy="318448"/>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global</a:t>
            </a:r>
          </a:p>
          <a:p>
            <a:pPr algn="just"/>
            <a:r>
              <a:rPr lang="en-US" i="1" dirty="0" smtClean="0">
                <a:solidFill>
                  <a:schemeClr val="tx1"/>
                </a:solidFill>
                <a:latin typeface="Arial Narrow"/>
                <a:cs typeface="Arial Narrow"/>
              </a:rPr>
              <a:t>semantic</a:t>
            </a:r>
            <a:endParaRPr lang="en-US" i="1" dirty="0">
              <a:solidFill>
                <a:schemeClr val="tx1"/>
              </a:solidFill>
              <a:latin typeface="Arial Narrow"/>
              <a:cs typeface="Arial Narrow"/>
            </a:endParaRPr>
          </a:p>
        </p:txBody>
      </p:sp>
      <p:sp>
        <p:nvSpPr>
          <p:cNvPr id="45" name="Rounded Rectangle 44"/>
          <p:cNvSpPr/>
          <p:nvPr/>
        </p:nvSpPr>
        <p:spPr>
          <a:xfrm>
            <a:off x="335280" y="6185848"/>
            <a:ext cx="1188720" cy="428176"/>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local</a:t>
            </a:r>
          </a:p>
          <a:p>
            <a:pPr algn="just"/>
            <a:r>
              <a:rPr lang="en-US" i="1" dirty="0" smtClean="0">
                <a:solidFill>
                  <a:schemeClr val="tx1"/>
                </a:solidFill>
                <a:latin typeface="Arial Narrow"/>
                <a:cs typeface="Arial Narrow"/>
              </a:rPr>
              <a:t>syntactic</a:t>
            </a:r>
          </a:p>
        </p:txBody>
      </p:sp>
      <p:cxnSp>
        <p:nvCxnSpPr>
          <p:cNvPr id="46" name="Straight Connector 45"/>
          <p:cNvCxnSpPr/>
          <p:nvPr/>
        </p:nvCxnSpPr>
        <p:spPr>
          <a:xfrm rot="5400000">
            <a:off x="-224620" y="1908980"/>
            <a:ext cx="2286000" cy="1516040"/>
          </a:xfrm>
          <a:prstGeom prst="line">
            <a:avLst/>
          </a:prstGeom>
          <a:ln w="12700" cmpd="sng">
            <a:prstDash val="solid"/>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rot="10800000">
            <a:off x="152400" y="3823648"/>
            <a:ext cx="3200400" cy="1588"/>
          </a:xfrm>
          <a:prstGeom prst="line">
            <a:avLst/>
          </a:prstGeom>
          <a:ln w="12700" cmpd="sng">
            <a:prstDash val="solid"/>
          </a:ln>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rot="5400000">
            <a:off x="-197896" y="4766479"/>
            <a:ext cx="2286000" cy="1592240"/>
          </a:xfrm>
          <a:prstGeom prst="line">
            <a:avLst/>
          </a:prstGeom>
        </p:spPr>
        <p:style>
          <a:lnRef idx="1">
            <a:schemeClr val="dk1"/>
          </a:lnRef>
          <a:fillRef idx="0">
            <a:schemeClr val="dk1"/>
          </a:fillRef>
          <a:effectRef idx="0">
            <a:schemeClr val="dk1"/>
          </a:effectRef>
          <a:fontRef idx="minor">
            <a:schemeClr val="tx1"/>
          </a:fontRef>
        </p:style>
      </p:cxnSp>
      <p:sp>
        <p:nvSpPr>
          <p:cNvPr id="49" name="Rounded Rectangle 48"/>
          <p:cNvSpPr/>
          <p:nvPr/>
        </p:nvSpPr>
        <p:spPr>
          <a:xfrm>
            <a:off x="1447800" y="2225040"/>
            <a:ext cx="457200" cy="338328"/>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F</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50" name="Rounded Rectangle 49"/>
          <p:cNvSpPr/>
          <p:nvPr/>
        </p:nvSpPr>
        <p:spPr>
          <a:xfrm>
            <a:off x="2133600" y="1752600"/>
            <a:ext cx="548640" cy="30175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smtClean="0">
                <a:solidFill>
                  <a:schemeClr val="tx1"/>
                </a:solidFill>
                <a:latin typeface="Arial Narrow"/>
                <a:cs typeface="Arial Narrow"/>
              </a:rPr>
              <a:t>Sub</a:t>
            </a:r>
            <a:endParaRPr lang="en-US" dirty="0">
              <a:solidFill>
                <a:schemeClr val="tx1"/>
              </a:solidFill>
              <a:latin typeface="Arial Narrow"/>
              <a:cs typeface="Arial Narrow"/>
            </a:endParaRPr>
          </a:p>
        </p:txBody>
      </p:sp>
      <p:sp>
        <p:nvSpPr>
          <p:cNvPr id="51" name="Rounded Rectangle 50"/>
          <p:cNvSpPr/>
          <p:nvPr/>
        </p:nvSpPr>
        <p:spPr>
          <a:xfrm>
            <a:off x="3200400" y="1752600"/>
            <a:ext cx="1005840" cy="301752"/>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FDynSub</a:t>
            </a:r>
            <a:endParaRPr lang="en-US" dirty="0">
              <a:solidFill>
                <a:schemeClr val="tx1"/>
              </a:solidFill>
              <a:latin typeface="Arial Narrow"/>
              <a:cs typeface="Arial Narrow"/>
            </a:endParaRPr>
          </a:p>
        </p:txBody>
      </p:sp>
      <p:sp>
        <p:nvSpPr>
          <p:cNvPr id="52" name="Rounded Rectangle 51"/>
          <p:cNvSpPr/>
          <p:nvPr/>
        </p:nvSpPr>
        <p:spPr>
          <a:xfrm>
            <a:off x="1371600" y="3886200"/>
            <a:ext cx="457200" cy="338328"/>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K</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53" name="Rounded Rectangle 52"/>
          <p:cNvSpPr/>
          <p:nvPr/>
        </p:nvSpPr>
        <p:spPr>
          <a:xfrm>
            <a:off x="1371600" y="5181600"/>
            <a:ext cx="457200" cy="338328"/>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smtClean="0">
                <a:solidFill>
                  <a:schemeClr val="tx1"/>
                </a:solidFill>
                <a:latin typeface="Arial Narrow"/>
                <a:cs typeface="Arial Narrow"/>
              </a:rPr>
              <a:t>NI</a:t>
            </a:r>
            <a:endParaRPr lang="en-US" dirty="0">
              <a:solidFill>
                <a:schemeClr val="tx1"/>
              </a:solidFill>
              <a:latin typeface="Arial Narrow"/>
              <a:cs typeface="Arial Narrow"/>
            </a:endParaRPr>
          </a:p>
        </p:txBody>
      </p:sp>
      <p:sp>
        <p:nvSpPr>
          <p:cNvPr id="54" name="Rounded Rectangle 53"/>
          <p:cNvSpPr/>
          <p:nvPr/>
        </p:nvSpPr>
        <p:spPr>
          <a:xfrm>
            <a:off x="2057400" y="4661141"/>
            <a:ext cx="731520" cy="301752"/>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dirty="0" err="1" smtClean="0">
                <a:solidFill>
                  <a:schemeClr val="tx1"/>
                </a:solidFill>
                <a:latin typeface="Arial Narrow"/>
                <a:cs typeface="Arial Narrow"/>
              </a:rPr>
              <a:t>NSub</a:t>
            </a:r>
            <a:endParaRPr lang="en-US" dirty="0">
              <a:solidFill>
                <a:schemeClr val="tx1"/>
              </a:solidFill>
              <a:latin typeface="Arial Narrow"/>
              <a:cs typeface="Arial Narrow"/>
            </a:endParaRPr>
          </a:p>
        </p:txBody>
      </p:sp>
      <p:cxnSp>
        <p:nvCxnSpPr>
          <p:cNvPr id="55" name="Straight Arrow Connector 54"/>
          <p:cNvCxnSpPr/>
          <p:nvPr/>
        </p:nvCxnSpPr>
        <p:spPr>
          <a:xfrm rot="5400000" flipH="1" flipV="1">
            <a:off x="-1304925" y="5257802"/>
            <a:ext cx="2905127" cy="9526"/>
          </a:xfrm>
          <a:prstGeom prst="straightConnector1">
            <a:avLst/>
          </a:prstGeom>
          <a:ln w="12700" cmpd="sng">
            <a:solidFill>
              <a:schemeClr val="tx1"/>
            </a:solidFill>
            <a:prstDash val="solid"/>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rot="10800000">
            <a:off x="152400" y="6719248"/>
            <a:ext cx="2133600" cy="1588"/>
          </a:xfrm>
          <a:prstGeom prst="line">
            <a:avLst/>
          </a:prstGeom>
          <a:ln w="12700" cmpd="sng">
            <a:prstDash val="solid"/>
          </a:ln>
        </p:spPr>
        <p:style>
          <a:lnRef idx="1">
            <a:schemeClr val="dk1"/>
          </a:lnRef>
          <a:fillRef idx="0">
            <a:schemeClr val="dk1"/>
          </a:fillRef>
          <a:effectRef idx="0">
            <a:schemeClr val="dk1"/>
          </a:effectRef>
          <a:fontRef idx="minor">
            <a:schemeClr val="tx1"/>
          </a:fontRef>
        </p:style>
      </p:cxnSp>
      <p:cxnSp>
        <p:nvCxnSpPr>
          <p:cNvPr id="60" name="Straight Connector 59"/>
          <p:cNvCxnSpPr/>
          <p:nvPr/>
        </p:nvCxnSpPr>
        <p:spPr>
          <a:xfrm rot="16200000" flipV="1">
            <a:off x="6552239" y="2343691"/>
            <a:ext cx="862479" cy="346145"/>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V="1">
            <a:off x="6834927" y="2069662"/>
            <a:ext cx="299990" cy="297106"/>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V="1">
            <a:off x="6951754" y="2711476"/>
            <a:ext cx="467293" cy="5761"/>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a:off x="4598197" y="5619751"/>
            <a:ext cx="771523" cy="573881"/>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V="1">
            <a:off x="5014913" y="5803107"/>
            <a:ext cx="550069" cy="197644"/>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450681" y="5610225"/>
            <a:ext cx="592932" cy="576263"/>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0800000">
            <a:off x="4598194" y="5598320"/>
            <a:ext cx="1066800" cy="604839"/>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78" name="Straight Connector 77"/>
          <p:cNvCxnSpPr/>
          <p:nvPr/>
        </p:nvCxnSpPr>
        <p:spPr>
          <a:xfrm rot="5400000">
            <a:off x="5622132" y="5743579"/>
            <a:ext cx="552451" cy="323849"/>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81" name="Straight Connector 80"/>
          <p:cNvCxnSpPr/>
          <p:nvPr/>
        </p:nvCxnSpPr>
        <p:spPr>
          <a:xfrm rot="16200000" flipV="1">
            <a:off x="5155408" y="5662614"/>
            <a:ext cx="571499" cy="471486"/>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84" name="Straight Connector 83"/>
          <p:cNvCxnSpPr/>
          <p:nvPr/>
        </p:nvCxnSpPr>
        <p:spPr>
          <a:xfrm rot="10800000">
            <a:off x="6596063" y="4567238"/>
            <a:ext cx="881064" cy="659606"/>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V="1">
            <a:off x="6891339" y="4624389"/>
            <a:ext cx="638174" cy="538160"/>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V="1">
            <a:off x="7562850" y="4567238"/>
            <a:ext cx="664369" cy="642938"/>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0800000">
            <a:off x="6950869" y="4567238"/>
            <a:ext cx="864396" cy="652464"/>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88" name="Straight Connector 87"/>
          <p:cNvCxnSpPr/>
          <p:nvPr/>
        </p:nvCxnSpPr>
        <p:spPr>
          <a:xfrm rot="10800000" flipV="1">
            <a:off x="7905750" y="4574380"/>
            <a:ext cx="661988" cy="645320"/>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94" name="Straight Connector 93"/>
          <p:cNvCxnSpPr/>
          <p:nvPr/>
        </p:nvCxnSpPr>
        <p:spPr>
          <a:xfrm flipV="1">
            <a:off x="7572375" y="4560094"/>
            <a:ext cx="985838" cy="666750"/>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rot="10800000">
            <a:off x="4231482" y="3652838"/>
            <a:ext cx="812007" cy="621508"/>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rot="16200000" flipV="1">
            <a:off x="4494610" y="3706417"/>
            <a:ext cx="609601" cy="502444"/>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5136356" y="3652838"/>
            <a:ext cx="633413" cy="619127"/>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10800000">
            <a:off x="4552951" y="3645695"/>
            <a:ext cx="816769" cy="626269"/>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105" name="Straight Connector 104"/>
          <p:cNvCxnSpPr/>
          <p:nvPr/>
        </p:nvCxnSpPr>
        <p:spPr>
          <a:xfrm rot="10800000" flipV="1">
            <a:off x="5462589" y="3657599"/>
            <a:ext cx="631031" cy="619125"/>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106" name="Straight Connector 105"/>
          <p:cNvCxnSpPr/>
          <p:nvPr/>
        </p:nvCxnSpPr>
        <p:spPr>
          <a:xfrm flipV="1">
            <a:off x="5153025" y="3640931"/>
            <a:ext cx="938213" cy="633413"/>
          </a:xfrm>
          <a:prstGeom prst="line">
            <a:avLst/>
          </a:prstGeom>
          <a:ln w="19050">
            <a:prstDash val="solid"/>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a:off x="5319713" y="3793332"/>
            <a:ext cx="597695" cy="335758"/>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114" name="Straight Connector 113"/>
          <p:cNvCxnSpPr/>
          <p:nvPr/>
        </p:nvCxnSpPr>
        <p:spPr>
          <a:xfrm rot="16200000" flipV="1">
            <a:off x="4825604" y="3711177"/>
            <a:ext cx="607220" cy="500065"/>
          </a:xfrm>
          <a:prstGeom prst="line">
            <a:avLst/>
          </a:prstGeom>
          <a:ln w="19050">
            <a:prstDash val="solid"/>
          </a:ln>
        </p:spPr>
        <p:style>
          <a:lnRef idx="1">
            <a:schemeClr val="accent2"/>
          </a:lnRef>
          <a:fillRef idx="0">
            <a:schemeClr val="accent2"/>
          </a:fillRef>
          <a:effectRef idx="0">
            <a:schemeClr val="accent2"/>
          </a:effectRef>
          <a:fontRef idx="minor">
            <a:schemeClr val="tx1"/>
          </a:fontRef>
        </p:style>
      </p:cxnSp>
      <p:cxnSp>
        <p:nvCxnSpPr>
          <p:cNvPr id="33" name="Straight Arrow Connector 32"/>
          <p:cNvCxnSpPr/>
          <p:nvPr/>
        </p:nvCxnSpPr>
        <p:spPr>
          <a:xfrm rot="5400000">
            <a:off x="7201694" y="1637506"/>
            <a:ext cx="38100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7" name="Straight Connector 156"/>
          <p:cNvCxnSpPr/>
          <p:nvPr/>
        </p:nvCxnSpPr>
        <p:spPr>
          <a:xfrm rot="5400000" flipH="1" flipV="1">
            <a:off x="7429140" y="2343691"/>
            <a:ext cx="856710" cy="340373"/>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7707740" y="2063170"/>
            <a:ext cx="304800" cy="30480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rot="16200000" flipV="1">
            <a:off x="7426739" y="2713631"/>
            <a:ext cx="467293" cy="5761"/>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70" name="Slide Number Placeholder 69"/>
          <p:cNvSpPr>
            <a:spLocks noGrp="1"/>
          </p:cNvSpPr>
          <p:nvPr>
            <p:ph type="sldNum" sz="quarter" idx="12"/>
          </p:nvPr>
        </p:nvSpPr>
        <p:spPr/>
        <p:txBody>
          <a:bodyPr/>
          <a:lstStyle/>
          <a:p>
            <a:fld id="{A05A71AF-B598-4506-81C6-76D9DAEC0A54}" type="slidenum">
              <a:rPr lang="en-US" smtClean="0"/>
              <a:pPr/>
              <a:t>12</a:t>
            </a:fld>
            <a:endParaRPr lang="en-US"/>
          </a:p>
        </p:txBody>
      </p:sp>
      <p:sp>
        <p:nvSpPr>
          <p:cNvPr id="71" name="Footer Placeholder 70"/>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7"/>
                                        </p:tgtEl>
                                        <p:attrNameLst>
                                          <p:attrName>style.visibility</p:attrName>
                                        </p:attrNameLst>
                                      </p:cBhvr>
                                      <p:to>
                                        <p:strVal val="hidden"/>
                                      </p:to>
                                    </p:set>
                                  </p:childTnLst>
                                </p:cTn>
                              </p:par>
                              <p:par>
                                <p:cTn id="11" presetID="1" presetClass="entr" presetSubtype="0" fill="hold" grpId="1"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29"/>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25" grpId="0" animBg="1"/>
      <p:bldP spid="25" grpId="1" animBg="1"/>
      <p:bldP spid="29" grpId="0" animBg="1"/>
      <p:bldP spid="29" grpId="1" animBg="1"/>
      <p:bldP spid="34"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pPr>
              <a:lnSpc>
                <a:spcPct val="80000"/>
              </a:lnSpc>
            </a:pPr>
            <a:r>
              <a:rPr lang="en-US" sz="3000" dirty="0" smtClean="0">
                <a:solidFill>
                  <a:srgbClr val="7F7F7F"/>
                </a:solidFill>
              </a:rPr>
              <a:t>Introduction</a:t>
            </a:r>
          </a:p>
          <a:p>
            <a:pPr lvl="1">
              <a:lnSpc>
                <a:spcPct val="80000"/>
              </a:lnSpc>
            </a:pPr>
            <a:r>
              <a:rPr lang="en-US" sz="2600" dirty="0" smtClean="0">
                <a:solidFill>
                  <a:srgbClr val="7F7F7F"/>
                </a:solidFill>
              </a:rPr>
              <a:t>Basic form &amp; extensions</a:t>
            </a:r>
          </a:p>
          <a:p>
            <a:pPr lvl="1">
              <a:lnSpc>
                <a:spcPct val="80000"/>
              </a:lnSpc>
            </a:pPr>
            <a:r>
              <a:rPr lang="en-US" sz="2600" dirty="0" smtClean="0">
                <a:solidFill>
                  <a:srgbClr val="7F7F7F"/>
                </a:solidFill>
              </a:rPr>
              <a:t>Features &amp; use</a:t>
            </a:r>
          </a:p>
          <a:p>
            <a:pPr lvl="1">
              <a:lnSpc>
                <a:spcPct val="80000"/>
              </a:lnSpc>
            </a:pPr>
            <a:r>
              <a:rPr lang="en-US" sz="2600" dirty="0" smtClean="0">
                <a:solidFill>
                  <a:srgbClr val="7F7F7F"/>
                </a:solidFill>
              </a:rPr>
              <a:t>Further developments</a:t>
            </a:r>
          </a:p>
          <a:p>
            <a:pPr>
              <a:lnSpc>
                <a:spcPct val="80000"/>
              </a:lnSpc>
            </a:pPr>
            <a:r>
              <a:rPr lang="en-US" sz="3000" dirty="0" smtClean="0">
                <a:solidFill>
                  <a:srgbClr val="7F7F7F"/>
                </a:solidFill>
              </a:rPr>
              <a:t>Taxonomy using a partial order</a:t>
            </a:r>
          </a:p>
          <a:p>
            <a:pPr lvl="1">
              <a:lnSpc>
                <a:spcPct val="80000"/>
              </a:lnSpc>
            </a:pPr>
            <a:r>
              <a:rPr lang="en-US" sz="2600" dirty="0" smtClean="0">
                <a:solidFill>
                  <a:srgbClr val="7F7F7F"/>
                </a:solidFill>
              </a:rPr>
              <a:t>One example</a:t>
            </a:r>
          </a:p>
          <a:p>
            <a:pPr>
              <a:lnSpc>
                <a:spcPct val="80000"/>
              </a:lnSpc>
            </a:pPr>
            <a:r>
              <a:rPr lang="en-US" sz="3000" b="1" dirty="0" smtClean="0">
                <a:solidFill>
                  <a:schemeClr val="accent2"/>
                </a:solidFill>
              </a:rPr>
              <a:t>Relation to</a:t>
            </a:r>
          </a:p>
          <a:p>
            <a:pPr lvl="1">
              <a:lnSpc>
                <a:spcPct val="80000"/>
              </a:lnSpc>
            </a:pPr>
            <a:r>
              <a:rPr lang="en-US" sz="2600" b="1" dirty="0" smtClean="0">
                <a:solidFill>
                  <a:schemeClr val="accent2"/>
                </a:solidFill>
              </a:rPr>
              <a:t>General forms of symmetry</a:t>
            </a:r>
          </a:p>
          <a:p>
            <a:pPr lvl="1">
              <a:lnSpc>
                <a:spcPct val="80000"/>
              </a:lnSpc>
            </a:pPr>
            <a:r>
              <a:rPr lang="en-US" sz="2600" b="1" dirty="0" smtClean="0">
                <a:solidFill>
                  <a:schemeClr val="accent2"/>
                </a:solidFill>
              </a:rPr>
              <a:t>Symmetry breaking during search</a:t>
            </a:r>
          </a:p>
          <a:p>
            <a:pPr>
              <a:lnSpc>
                <a:spcPct val="80000"/>
              </a:lnSpc>
            </a:pPr>
            <a:r>
              <a:rPr lang="en-US" sz="3000" b="1" dirty="0" smtClean="0">
                <a:solidFill>
                  <a:schemeClr val="accent2"/>
                </a:solidFill>
              </a:rPr>
              <a:t>Future research &amp; conclusions</a:t>
            </a:r>
          </a:p>
        </p:txBody>
      </p:sp>
      <p:sp>
        <p:nvSpPr>
          <p:cNvPr id="6" name="Slide Number Placeholder 5"/>
          <p:cNvSpPr>
            <a:spLocks noGrp="1"/>
          </p:cNvSpPr>
          <p:nvPr>
            <p:ph type="sldNum" sz="quarter" idx="12"/>
          </p:nvPr>
        </p:nvSpPr>
        <p:spPr/>
        <p:txBody>
          <a:bodyPr/>
          <a:lstStyle/>
          <a:p>
            <a:fld id="{A05A71AF-B598-4506-81C6-76D9DAEC0A54}" type="slidenum">
              <a:rPr lang="en-US" smtClean="0"/>
              <a:pPr/>
              <a:t>13</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 name="Freeform 59"/>
          <p:cNvSpPr/>
          <p:nvPr/>
        </p:nvSpPr>
        <p:spPr>
          <a:xfrm>
            <a:off x="476250" y="3443288"/>
            <a:ext cx="4524375" cy="3167062"/>
          </a:xfrm>
          <a:custGeom>
            <a:avLst/>
            <a:gdLst>
              <a:gd name="connsiteX0" fmla="*/ 3524250 w 4524375"/>
              <a:gd name="connsiteY0" fmla="*/ 261937 h 3167062"/>
              <a:gd name="connsiteX1" fmla="*/ 3505200 w 4524375"/>
              <a:gd name="connsiteY1" fmla="*/ 881062 h 3167062"/>
              <a:gd name="connsiteX2" fmla="*/ 3228975 w 4524375"/>
              <a:gd name="connsiteY2" fmla="*/ 1566862 h 3167062"/>
              <a:gd name="connsiteX3" fmla="*/ 3514725 w 4524375"/>
              <a:gd name="connsiteY3" fmla="*/ 2100262 h 3167062"/>
              <a:gd name="connsiteX4" fmla="*/ 4248150 w 4524375"/>
              <a:gd name="connsiteY4" fmla="*/ 2195512 h 3167062"/>
              <a:gd name="connsiteX5" fmla="*/ 4486275 w 4524375"/>
              <a:gd name="connsiteY5" fmla="*/ 2471737 h 3167062"/>
              <a:gd name="connsiteX6" fmla="*/ 4476750 w 4524375"/>
              <a:gd name="connsiteY6" fmla="*/ 2957512 h 3167062"/>
              <a:gd name="connsiteX7" fmla="*/ 4257675 w 4524375"/>
              <a:gd name="connsiteY7" fmla="*/ 3024187 h 3167062"/>
              <a:gd name="connsiteX8" fmla="*/ 942975 w 4524375"/>
              <a:gd name="connsiteY8" fmla="*/ 2995612 h 3167062"/>
              <a:gd name="connsiteX9" fmla="*/ 304800 w 4524375"/>
              <a:gd name="connsiteY9" fmla="*/ 1995487 h 3167062"/>
              <a:gd name="connsiteX10" fmla="*/ 76200 w 4524375"/>
              <a:gd name="connsiteY10" fmla="*/ 338137 h 3167062"/>
              <a:gd name="connsiteX11" fmla="*/ 762000 w 4524375"/>
              <a:gd name="connsiteY11" fmla="*/ 42862 h 3167062"/>
              <a:gd name="connsiteX12" fmla="*/ 3133725 w 4524375"/>
              <a:gd name="connsiteY12" fmla="*/ 80962 h 3167062"/>
              <a:gd name="connsiteX13" fmla="*/ 3514725 w 4524375"/>
              <a:gd name="connsiteY13" fmla="*/ 328612 h 3167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24375" h="3167062">
                <a:moveTo>
                  <a:pt x="3524250" y="261937"/>
                </a:moveTo>
                <a:cubicBezTo>
                  <a:pt x="3539331" y="462756"/>
                  <a:pt x="3554412" y="663575"/>
                  <a:pt x="3505200" y="881062"/>
                </a:cubicBezTo>
                <a:cubicBezTo>
                  <a:pt x="3455988" y="1098549"/>
                  <a:pt x="3227388" y="1363662"/>
                  <a:pt x="3228975" y="1566862"/>
                </a:cubicBezTo>
                <a:cubicBezTo>
                  <a:pt x="3230562" y="1770062"/>
                  <a:pt x="3344863" y="1995487"/>
                  <a:pt x="3514725" y="2100262"/>
                </a:cubicBezTo>
                <a:cubicBezTo>
                  <a:pt x="3684588" y="2205037"/>
                  <a:pt x="4086225" y="2133600"/>
                  <a:pt x="4248150" y="2195512"/>
                </a:cubicBezTo>
                <a:cubicBezTo>
                  <a:pt x="4410075" y="2257425"/>
                  <a:pt x="4448175" y="2344737"/>
                  <a:pt x="4486275" y="2471737"/>
                </a:cubicBezTo>
                <a:cubicBezTo>
                  <a:pt x="4524375" y="2598737"/>
                  <a:pt x="4514850" y="2865437"/>
                  <a:pt x="4476750" y="2957512"/>
                </a:cubicBezTo>
                <a:cubicBezTo>
                  <a:pt x="4438650" y="3049587"/>
                  <a:pt x="4257675" y="3024187"/>
                  <a:pt x="4257675" y="3024187"/>
                </a:cubicBezTo>
                <a:cubicBezTo>
                  <a:pt x="3668713" y="3030537"/>
                  <a:pt x="1601787" y="3167062"/>
                  <a:pt x="942975" y="2995612"/>
                </a:cubicBezTo>
                <a:cubicBezTo>
                  <a:pt x="284163" y="2824162"/>
                  <a:pt x="449262" y="2438399"/>
                  <a:pt x="304800" y="1995487"/>
                </a:cubicBezTo>
                <a:cubicBezTo>
                  <a:pt x="160338" y="1552575"/>
                  <a:pt x="0" y="663575"/>
                  <a:pt x="76200" y="338137"/>
                </a:cubicBezTo>
                <a:cubicBezTo>
                  <a:pt x="152400" y="12699"/>
                  <a:pt x="252413" y="85725"/>
                  <a:pt x="762000" y="42862"/>
                </a:cubicBezTo>
                <a:cubicBezTo>
                  <a:pt x="1271588" y="0"/>
                  <a:pt x="2674938" y="33337"/>
                  <a:pt x="3133725" y="80962"/>
                </a:cubicBezTo>
                <a:cubicBezTo>
                  <a:pt x="3592513" y="128587"/>
                  <a:pt x="3553619" y="228599"/>
                  <a:pt x="3514725" y="328612"/>
                </a:cubicBezTo>
              </a:path>
            </a:pathLst>
          </a:custGeom>
          <a:solidFill>
            <a:schemeClr val="accent1">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8" name="Rounded Rectangle 87"/>
          <p:cNvSpPr/>
          <p:nvPr/>
        </p:nvSpPr>
        <p:spPr>
          <a:xfrm>
            <a:off x="4495800" y="2057400"/>
            <a:ext cx="3886200" cy="381000"/>
          </a:xfrm>
          <a:prstGeom prst="roundRect">
            <a:avLst/>
          </a:prstGeom>
          <a:noFill/>
          <a:ln w="57150" cmpd="sng">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Functional Interchangeability </a:t>
            </a:r>
            <a:r>
              <a:rPr lang="en-US" sz="1400" dirty="0" smtClean="0">
                <a:solidFill>
                  <a:srgbClr val="3366FF"/>
                </a:solidFill>
              </a:rPr>
              <a:t>[Freuder 91]</a:t>
            </a:r>
            <a:endParaRPr lang="en-US" dirty="0" smtClean="0">
              <a:solidFill>
                <a:srgbClr val="3366FF"/>
              </a:solidFill>
            </a:endParaRPr>
          </a:p>
        </p:txBody>
      </p:sp>
      <p:sp>
        <p:nvSpPr>
          <p:cNvPr id="4" name="Title 3"/>
          <p:cNvSpPr>
            <a:spLocks noGrp="1"/>
          </p:cNvSpPr>
          <p:nvPr>
            <p:ph type="title"/>
          </p:nvPr>
        </p:nvSpPr>
        <p:spPr/>
        <p:txBody>
          <a:bodyPr/>
          <a:lstStyle/>
          <a:p>
            <a:r>
              <a:rPr lang="en-US" dirty="0" smtClean="0"/>
              <a:t>Diagram of Symmetry Concepts</a:t>
            </a:r>
            <a:endParaRPr lang="en-US" dirty="0"/>
          </a:p>
        </p:txBody>
      </p:sp>
      <p:cxnSp>
        <p:nvCxnSpPr>
          <p:cNvPr id="13" name="Straight Arrow Connector 12"/>
          <p:cNvCxnSpPr>
            <a:stCxn id="61" idx="0"/>
            <a:endCxn id="38" idx="2"/>
          </p:cNvCxnSpPr>
          <p:nvPr/>
        </p:nvCxnSpPr>
        <p:spPr>
          <a:xfrm rot="16200000" flipV="1">
            <a:off x="2000250" y="4400550"/>
            <a:ext cx="609600" cy="381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15" name="Straight Arrow Connector 14"/>
          <p:cNvCxnSpPr>
            <a:stCxn id="61" idx="0"/>
            <a:endCxn id="43" idx="2"/>
          </p:cNvCxnSpPr>
          <p:nvPr/>
        </p:nvCxnSpPr>
        <p:spPr>
          <a:xfrm rot="5400000" flipH="1" flipV="1">
            <a:off x="3962400" y="2476500"/>
            <a:ext cx="609600" cy="38862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21" name="Straight Arrow Connector 20"/>
          <p:cNvCxnSpPr>
            <a:stCxn id="38" idx="0"/>
            <a:endCxn id="49" idx="2"/>
          </p:cNvCxnSpPr>
          <p:nvPr/>
        </p:nvCxnSpPr>
        <p:spPr>
          <a:xfrm rot="5400000" flipH="1" flipV="1">
            <a:off x="2171700" y="3390900"/>
            <a:ext cx="457200" cy="228600"/>
          </a:xfrm>
          <a:prstGeom prst="straightConnector1">
            <a:avLst/>
          </a:prstGeom>
          <a:ln w="9525" cmpd="sng">
            <a:solidFill>
              <a:schemeClr val="tx1"/>
            </a:solidFill>
            <a:tailEnd type="arrow"/>
          </a:ln>
          <a:effectLst>
            <a:outerShdw dir="16200000" sx="0" sy="0" algn="tl" rotWithShape="0">
              <a:srgbClr val="000000"/>
            </a:outerShdw>
          </a:effectLst>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3" idx="0"/>
            <a:endCxn id="49" idx="2"/>
          </p:cNvCxnSpPr>
          <p:nvPr/>
        </p:nvCxnSpPr>
        <p:spPr>
          <a:xfrm rot="16200000" flipV="1">
            <a:off x="4133850" y="1657350"/>
            <a:ext cx="457200" cy="36957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25" name="Straight Arrow Connector 24"/>
          <p:cNvCxnSpPr>
            <a:stCxn id="43" idx="0"/>
            <a:endCxn id="74" idx="2"/>
          </p:cNvCxnSpPr>
          <p:nvPr/>
        </p:nvCxnSpPr>
        <p:spPr>
          <a:xfrm rot="5400000" flipH="1" flipV="1">
            <a:off x="6076950" y="3409950"/>
            <a:ext cx="457200" cy="1905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29" name="Straight Arrow Connector 28"/>
          <p:cNvCxnSpPr>
            <a:stCxn id="74" idx="0"/>
            <a:endCxn id="88" idx="2"/>
          </p:cNvCxnSpPr>
          <p:nvPr/>
        </p:nvCxnSpPr>
        <p:spPr>
          <a:xfrm rot="5400000" flipH="1" flipV="1">
            <a:off x="6191250" y="2647950"/>
            <a:ext cx="457200" cy="381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47" name="Straight Arrow Connector 46"/>
          <p:cNvCxnSpPr>
            <a:stCxn id="49" idx="0"/>
            <a:endCxn id="88" idx="2"/>
          </p:cNvCxnSpPr>
          <p:nvPr/>
        </p:nvCxnSpPr>
        <p:spPr>
          <a:xfrm rot="5400000" flipH="1" flipV="1">
            <a:off x="4248150" y="704850"/>
            <a:ext cx="457200" cy="39243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59" name="Straight Arrow Connector 58"/>
          <p:cNvCxnSpPr>
            <a:stCxn id="49" idx="0"/>
            <a:endCxn id="56" idx="2"/>
          </p:cNvCxnSpPr>
          <p:nvPr/>
        </p:nvCxnSpPr>
        <p:spPr>
          <a:xfrm rot="5400000" flipH="1" flipV="1">
            <a:off x="2305050" y="2647950"/>
            <a:ext cx="457200" cy="381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27" name="Straight Arrow Connector 26"/>
          <p:cNvCxnSpPr>
            <a:stCxn id="62" idx="0"/>
            <a:endCxn id="61" idx="2"/>
          </p:cNvCxnSpPr>
          <p:nvPr/>
        </p:nvCxnSpPr>
        <p:spPr>
          <a:xfrm rot="16200000" flipV="1">
            <a:off x="2457450" y="5124450"/>
            <a:ext cx="533400" cy="8001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33" name="Straight Arrow Connector 32"/>
          <p:cNvCxnSpPr>
            <a:stCxn id="56" idx="0"/>
            <a:endCxn id="91" idx="2"/>
          </p:cNvCxnSpPr>
          <p:nvPr/>
        </p:nvCxnSpPr>
        <p:spPr>
          <a:xfrm rot="5400000" flipH="1" flipV="1">
            <a:off x="3352800" y="952500"/>
            <a:ext cx="304800" cy="19050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35" name="Straight Arrow Connector 34"/>
          <p:cNvCxnSpPr>
            <a:stCxn id="88" idx="0"/>
            <a:endCxn id="91" idx="2"/>
          </p:cNvCxnSpPr>
          <p:nvPr/>
        </p:nvCxnSpPr>
        <p:spPr>
          <a:xfrm rot="16200000" flipV="1">
            <a:off x="5295900" y="914400"/>
            <a:ext cx="304800" cy="19812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44" name="Straight Arrow Connector 43"/>
          <p:cNvCxnSpPr>
            <a:stCxn id="65" idx="0"/>
            <a:endCxn id="43" idx="2"/>
          </p:cNvCxnSpPr>
          <p:nvPr/>
        </p:nvCxnSpPr>
        <p:spPr>
          <a:xfrm rot="5400000" flipH="1" flipV="1">
            <a:off x="5427726" y="3944874"/>
            <a:ext cx="612648" cy="9525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cxnSp>
        <p:nvCxnSpPr>
          <p:cNvPr id="34" name="Straight Arrow Connector 33"/>
          <p:cNvCxnSpPr>
            <a:stCxn id="31" idx="0"/>
            <a:endCxn id="45" idx="2"/>
          </p:cNvCxnSpPr>
          <p:nvPr/>
        </p:nvCxnSpPr>
        <p:spPr>
          <a:xfrm rot="5400000" flipH="1" flipV="1">
            <a:off x="6648450" y="4819650"/>
            <a:ext cx="533400" cy="14097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sp>
        <p:nvSpPr>
          <p:cNvPr id="38" name="Rounded Rectangle 37"/>
          <p:cNvSpPr/>
          <p:nvPr/>
        </p:nvSpPr>
        <p:spPr>
          <a:xfrm>
            <a:off x="685800" y="3733800"/>
            <a:ext cx="32004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Constraint Symmetry </a:t>
            </a:r>
            <a:r>
              <a:rPr lang="en-US" sz="1400" dirty="0" smtClean="0">
                <a:solidFill>
                  <a:srgbClr val="3366FF"/>
                </a:solidFill>
              </a:rPr>
              <a:t>[Cohen+ 05]</a:t>
            </a:r>
            <a:endParaRPr lang="en-US" dirty="0" smtClean="0">
              <a:solidFill>
                <a:srgbClr val="3366FF"/>
              </a:solidFill>
            </a:endParaRPr>
          </a:p>
        </p:txBody>
      </p:sp>
      <p:cxnSp>
        <p:nvCxnSpPr>
          <p:cNvPr id="36" name="Straight Arrow Connector 35"/>
          <p:cNvCxnSpPr>
            <a:stCxn id="62" idx="0"/>
            <a:endCxn id="65" idx="2"/>
          </p:cNvCxnSpPr>
          <p:nvPr/>
        </p:nvCxnSpPr>
        <p:spPr>
          <a:xfrm rot="5400000" flipH="1" flipV="1">
            <a:off x="3924300" y="4457700"/>
            <a:ext cx="533400" cy="21336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sp>
        <p:nvSpPr>
          <p:cNvPr id="43" name="Rounded Rectangle 42"/>
          <p:cNvSpPr/>
          <p:nvPr/>
        </p:nvSpPr>
        <p:spPr>
          <a:xfrm>
            <a:off x="4191000" y="3733800"/>
            <a:ext cx="40386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Isomorphic Interchangeability </a:t>
            </a:r>
            <a:r>
              <a:rPr lang="en-US" sz="1400" dirty="0" smtClean="0">
                <a:solidFill>
                  <a:srgbClr val="3366FF"/>
                </a:solidFill>
              </a:rPr>
              <a:t>[Freuder 91]</a:t>
            </a:r>
            <a:endParaRPr lang="en-US" sz="1400" dirty="0">
              <a:solidFill>
                <a:srgbClr val="0D0D0D"/>
              </a:solidFill>
            </a:endParaRPr>
          </a:p>
        </p:txBody>
      </p:sp>
      <p:sp>
        <p:nvSpPr>
          <p:cNvPr id="45" name="Rounded Rectangle 44"/>
          <p:cNvSpPr/>
          <p:nvPr/>
        </p:nvSpPr>
        <p:spPr>
          <a:xfrm>
            <a:off x="6629400" y="4724400"/>
            <a:ext cx="1981200" cy="5334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a:t>
            </a:r>
            <a:r>
              <a:rPr lang="en-US" dirty="0" err="1" smtClean="0">
                <a:solidFill>
                  <a:srgbClr val="0D0D0D"/>
                </a:solidFill>
              </a:rPr>
              <a:t>a,b</a:t>
            </a:r>
            <a:r>
              <a:rPr lang="en-US" dirty="0" smtClean="0">
                <a:solidFill>
                  <a:srgbClr val="0D0D0D"/>
                </a:solidFill>
              </a:rPr>
              <a:t>)-Supermodel</a:t>
            </a:r>
          </a:p>
          <a:p>
            <a:pPr algn="ctr"/>
            <a:r>
              <a:rPr lang="en-US" sz="1400" dirty="0" smtClean="0">
                <a:solidFill>
                  <a:srgbClr val="3366FF"/>
                </a:solidFill>
              </a:rPr>
              <a:t>[Ginsberg+ 98]</a:t>
            </a:r>
            <a:endParaRPr lang="en-US" sz="1400" dirty="0">
              <a:solidFill>
                <a:srgbClr val="3366FF"/>
              </a:solidFill>
            </a:endParaRPr>
          </a:p>
        </p:txBody>
      </p:sp>
      <p:sp>
        <p:nvSpPr>
          <p:cNvPr id="49" name="Rounded Rectangle 48"/>
          <p:cNvSpPr/>
          <p:nvPr/>
        </p:nvSpPr>
        <p:spPr>
          <a:xfrm>
            <a:off x="1066800" y="2895600"/>
            <a:ext cx="28956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Solution Symmetry </a:t>
            </a:r>
            <a:r>
              <a:rPr lang="en-US" sz="1400" dirty="0" smtClean="0">
                <a:solidFill>
                  <a:srgbClr val="3366FF"/>
                </a:solidFill>
              </a:rPr>
              <a:t>[Cohen+ 05]</a:t>
            </a:r>
            <a:endParaRPr lang="en-US" dirty="0">
              <a:solidFill>
                <a:srgbClr val="3366FF"/>
              </a:solidFill>
            </a:endParaRPr>
          </a:p>
        </p:txBody>
      </p:sp>
      <p:sp>
        <p:nvSpPr>
          <p:cNvPr id="56" name="Rounded Rectangle 55"/>
          <p:cNvSpPr/>
          <p:nvPr/>
        </p:nvSpPr>
        <p:spPr>
          <a:xfrm>
            <a:off x="1371600" y="2057400"/>
            <a:ext cx="23622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Symmetry </a:t>
            </a:r>
            <a:r>
              <a:rPr lang="en-US" sz="1400" dirty="0" smtClean="0">
                <a:solidFill>
                  <a:srgbClr val="3366FF"/>
                </a:solidFill>
              </a:rPr>
              <a:t>[McDonald+ 02]</a:t>
            </a:r>
            <a:endParaRPr lang="en-US" dirty="0">
              <a:solidFill>
                <a:srgbClr val="3366FF"/>
              </a:solidFill>
            </a:endParaRPr>
          </a:p>
        </p:txBody>
      </p:sp>
      <p:sp>
        <p:nvSpPr>
          <p:cNvPr id="61" name="Rounded Rectangle 60"/>
          <p:cNvSpPr/>
          <p:nvPr/>
        </p:nvSpPr>
        <p:spPr>
          <a:xfrm>
            <a:off x="1143000" y="4724400"/>
            <a:ext cx="2362200" cy="5334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Syntactic Symmetry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0D0D0D"/>
              </a:solidFill>
            </a:endParaRPr>
          </a:p>
        </p:txBody>
      </p:sp>
      <p:sp>
        <p:nvSpPr>
          <p:cNvPr id="62" name="Rounded Rectangle 61"/>
          <p:cNvSpPr/>
          <p:nvPr/>
        </p:nvSpPr>
        <p:spPr>
          <a:xfrm>
            <a:off x="1447800" y="5791200"/>
            <a:ext cx="3352800" cy="5334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Neighborhood Interchangeability </a:t>
            </a:r>
          </a:p>
          <a:p>
            <a:pPr algn="ctr"/>
            <a:r>
              <a:rPr lang="en-US" sz="1400" dirty="0" smtClean="0">
                <a:solidFill>
                  <a:srgbClr val="3366FF"/>
                </a:solidFill>
              </a:rPr>
              <a:t>[Freuder 91]</a:t>
            </a:r>
            <a:endParaRPr lang="en-US" dirty="0">
              <a:solidFill>
                <a:srgbClr val="0D0D0D"/>
              </a:solidFill>
            </a:endParaRPr>
          </a:p>
        </p:txBody>
      </p:sp>
      <p:sp>
        <p:nvSpPr>
          <p:cNvPr id="65" name="Rounded Rectangle 64"/>
          <p:cNvSpPr/>
          <p:nvPr/>
        </p:nvSpPr>
        <p:spPr>
          <a:xfrm>
            <a:off x="4038600" y="4727448"/>
            <a:ext cx="2438400" cy="530352"/>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Full Interchangeability </a:t>
            </a:r>
            <a:r>
              <a:rPr lang="en-US" sz="1400" dirty="0" smtClean="0">
                <a:solidFill>
                  <a:srgbClr val="3366FF"/>
                </a:solidFill>
              </a:rPr>
              <a:t>[Freuder 91]</a:t>
            </a:r>
            <a:endParaRPr lang="en-US" dirty="0">
              <a:solidFill>
                <a:srgbClr val="0D0D0D"/>
              </a:solidFill>
            </a:endParaRPr>
          </a:p>
        </p:txBody>
      </p:sp>
      <p:sp>
        <p:nvSpPr>
          <p:cNvPr id="74" name="Rounded Rectangle 73"/>
          <p:cNvSpPr/>
          <p:nvPr/>
        </p:nvSpPr>
        <p:spPr>
          <a:xfrm>
            <a:off x="4191000" y="2895600"/>
            <a:ext cx="44196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chemeClr val="tx1"/>
                </a:solidFill>
              </a:rPr>
              <a:t>Value Symmetry for All Solutions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3366FF"/>
              </a:solidFill>
            </a:endParaRPr>
          </a:p>
        </p:txBody>
      </p:sp>
      <p:sp>
        <p:nvSpPr>
          <p:cNvPr id="91" name="Rounded Rectangle 90"/>
          <p:cNvSpPr/>
          <p:nvPr/>
        </p:nvSpPr>
        <p:spPr>
          <a:xfrm>
            <a:off x="2286000" y="1371600"/>
            <a:ext cx="4343400" cy="3810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chemeClr val="tx1"/>
                </a:solidFill>
              </a:rPr>
              <a:t>Value Symmetry for Satisfiability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3366FF"/>
              </a:solidFill>
            </a:endParaRPr>
          </a:p>
        </p:txBody>
      </p:sp>
      <p:sp>
        <p:nvSpPr>
          <p:cNvPr id="32" name="Slide Number Placeholder 31"/>
          <p:cNvSpPr>
            <a:spLocks noGrp="1"/>
          </p:cNvSpPr>
          <p:nvPr>
            <p:ph type="sldNum" sz="quarter" idx="12"/>
          </p:nvPr>
        </p:nvSpPr>
        <p:spPr/>
        <p:txBody>
          <a:bodyPr/>
          <a:lstStyle/>
          <a:p>
            <a:fld id="{A05A71AF-B598-4506-81C6-76D9DAEC0A54}" type="slidenum">
              <a:rPr lang="en-US" smtClean="0"/>
              <a:pPr/>
              <a:t>14</a:t>
            </a:fld>
            <a:endParaRPr lang="en-US"/>
          </a:p>
        </p:txBody>
      </p:sp>
      <p:sp>
        <p:nvSpPr>
          <p:cNvPr id="37" name="Footer Placeholder 36"/>
          <p:cNvSpPr>
            <a:spLocks noGrp="1"/>
          </p:cNvSpPr>
          <p:nvPr>
            <p:ph type="ftr" sz="quarter" idx="11"/>
          </p:nvPr>
        </p:nvSpPr>
        <p:spPr/>
        <p:txBody>
          <a:bodyPr/>
          <a:lstStyle/>
          <a:p>
            <a:r>
              <a:rPr lang="en-US" dirty="0" err="1" smtClean="0"/>
              <a:t>SymCon</a:t>
            </a:r>
            <a:r>
              <a:rPr lang="en-US" dirty="0" smtClean="0"/>
              <a:t> 2010, Sep 6, 2010</a:t>
            </a:r>
            <a:endParaRPr lang="en-US" dirty="0"/>
          </a:p>
        </p:txBody>
      </p:sp>
      <p:sp>
        <p:nvSpPr>
          <p:cNvPr id="31" name="Rounded Rectangle 30"/>
          <p:cNvSpPr/>
          <p:nvPr/>
        </p:nvSpPr>
        <p:spPr>
          <a:xfrm>
            <a:off x="5257800" y="5791200"/>
            <a:ext cx="1905000" cy="533400"/>
          </a:xfrm>
          <a:prstGeom prst="roundRect">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tIns="0" rIns="0" bIns="0" rtlCol="0" anchor="ctr" anchorCtr="0"/>
          <a:lstStyle/>
          <a:p>
            <a:pPr algn="ctr"/>
            <a:r>
              <a:rPr lang="en-US" dirty="0" smtClean="0">
                <a:solidFill>
                  <a:srgbClr val="0D0D0D"/>
                </a:solidFill>
              </a:rPr>
              <a:t>(1,0)-Supermodel</a:t>
            </a:r>
          </a:p>
          <a:p>
            <a:pPr algn="ctr"/>
            <a:r>
              <a:rPr lang="en-US" sz="1400" dirty="0" smtClean="0">
                <a:solidFill>
                  <a:srgbClr val="3366FF"/>
                </a:solidFill>
              </a:rPr>
              <a:t>[Ginsberg+ 98]</a:t>
            </a:r>
            <a:endParaRPr lang="en-US" sz="1400" dirty="0">
              <a:solidFill>
                <a:srgbClr val="3366FF"/>
              </a:solidFill>
            </a:endParaRPr>
          </a:p>
        </p:txBody>
      </p:sp>
      <p:cxnSp>
        <p:nvCxnSpPr>
          <p:cNvPr id="76" name="Straight Arrow Connector 75"/>
          <p:cNvCxnSpPr>
            <a:stCxn id="31" idx="0"/>
            <a:endCxn id="65" idx="2"/>
          </p:cNvCxnSpPr>
          <p:nvPr/>
        </p:nvCxnSpPr>
        <p:spPr>
          <a:xfrm rot="16200000" flipV="1">
            <a:off x="5467350" y="5048250"/>
            <a:ext cx="533400" cy="952500"/>
          </a:xfrm>
          <a:prstGeom prst="straightConnector1">
            <a:avLst/>
          </a:prstGeom>
          <a:ln w="9525" cmpd="sng">
            <a:solidFill>
              <a:schemeClr val="tx1"/>
            </a:solidFill>
            <a:tailEnd type="arrow"/>
          </a:ln>
          <a:effectLst>
            <a:outerShdw dir="16200000" sx="0" sy="0" algn="tl" rotWithShape="0">
              <a:srgbClr val="000000"/>
            </a:outerShdw>
          </a:effectLst>
        </p:spPr>
        <p:style>
          <a:lnRef idx="3">
            <a:schemeClr val="accent1"/>
          </a:lnRef>
          <a:fillRef idx="0">
            <a:schemeClr val="accent1"/>
          </a:fillRef>
          <a:effectRef idx="2">
            <a:schemeClr val="accent1"/>
          </a:effectRef>
          <a:fontRef idx="minor">
            <a:schemeClr val="tx1"/>
          </a:fontRef>
        </p:style>
      </p:cxnSp>
      <p:sp>
        <p:nvSpPr>
          <p:cNvPr id="40" name="Rounded Rectangle 39"/>
          <p:cNvSpPr/>
          <p:nvPr/>
        </p:nvSpPr>
        <p:spPr>
          <a:xfrm>
            <a:off x="4495800" y="2057400"/>
            <a:ext cx="3886200" cy="381000"/>
          </a:xfrm>
          <a:prstGeom prst="roundRect">
            <a:avLst/>
          </a:prstGeom>
          <a:noFill/>
          <a:ln w="9525" cmpd="sng">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Functional Interchangeability </a:t>
            </a:r>
            <a:r>
              <a:rPr lang="en-US" sz="1400" dirty="0" smtClean="0">
                <a:solidFill>
                  <a:srgbClr val="3366FF"/>
                </a:solidFill>
              </a:rPr>
              <a:t>[Freuder 91]</a:t>
            </a:r>
            <a:endParaRPr lang="en-US" dirty="0" smtClean="0">
              <a:solidFill>
                <a:srgbClr val="3366FF"/>
              </a:solidFill>
            </a:endParaRPr>
          </a:p>
        </p:txBody>
      </p:sp>
      <p:sp>
        <p:nvSpPr>
          <p:cNvPr id="39" name="Rounded Rectangle 38"/>
          <p:cNvSpPr/>
          <p:nvPr/>
        </p:nvSpPr>
        <p:spPr>
          <a:xfrm>
            <a:off x="685800" y="3733800"/>
            <a:ext cx="32004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Constraint Symmetry </a:t>
            </a:r>
            <a:r>
              <a:rPr lang="en-US" sz="1400" dirty="0" smtClean="0">
                <a:solidFill>
                  <a:srgbClr val="3366FF"/>
                </a:solidFill>
              </a:rPr>
              <a:t>[Cohen+ 05]</a:t>
            </a:r>
            <a:endParaRPr lang="en-US" dirty="0" smtClean="0">
              <a:solidFill>
                <a:srgbClr val="3366FF"/>
              </a:solidFill>
            </a:endParaRPr>
          </a:p>
        </p:txBody>
      </p:sp>
      <p:sp>
        <p:nvSpPr>
          <p:cNvPr id="41" name="Rounded Rectangle 40"/>
          <p:cNvSpPr/>
          <p:nvPr/>
        </p:nvSpPr>
        <p:spPr>
          <a:xfrm>
            <a:off x="1066800" y="2895600"/>
            <a:ext cx="28956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Solution Symmetry </a:t>
            </a:r>
            <a:r>
              <a:rPr lang="en-US" sz="1400" dirty="0" smtClean="0">
                <a:solidFill>
                  <a:srgbClr val="3366FF"/>
                </a:solidFill>
              </a:rPr>
              <a:t>[Cohen+ 05]</a:t>
            </a:r>
            <a:endParaRPr lang="en-US" dirty="0">
              <a:solidFill>
                <a:srgbClr val="3366FF"/>
              </a:solidFill>
            </a:endParaRPr>
          </a:p>
        </p:txBody>
      </p:sp>
      <p:sp>
        <p:nvSpPr>
          <p:cNvPr id="42" name="Rounded Rectangle 41"/>
          <p:cNvSpPr/>
          <p:nvPr/>
        </p:nvSpPr>
        <p:spPr>
          <a:xfrm>
            <a:off x="1371600" y="2057400"/>
            <a:ext cx="23622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Symmetry </a:t>
            </a:r>
            <a:r>
              <a:rPr lang="en-US" sz="1400" dirty="0" smtClean="0">
                <a:solidFill>
                  <a:srgbClr val="3366FF"/>
                </a:solidFill>
              </a:rPr>
              <a:t>[McDonald+ 02]</a:t>
            </a:r>
            <a:endParaRPr lang="en-US" dirty="0">
              <a:solidFill>
                <a:srgbClr val="3366FF"/>
              </a:solidFill>
            </a:endParaRPr>
          </a:p>
        </p:txBody>
      </p:sp>
      <p:sp>
        <p:nvSpPr>
          <p:cNvPr id="46" name="Rounded Rectangle 45"/>
          <p:cNvSpPr/>
          <p:nvPr/>
        </p:nvSpPr>
        <p:spPr>
          <a:xfrm>
            <a:off x="4191000" y="3733800"/>
            <a:ext cx="40386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Isomorphic Interchangeability </a:t>
            </a:r>
            <a:r>
              <a:rPr lang="en-US" sz="1400" dirty="0" smtClean="0">
                <a:solidFill>
                  <a:srgbClr val="3366FF"/>
                </a:solidFill>
              </a:rPr>
              <a:t>[Freuder 91]</a:t>
            </a:r>
            <a:endParaRPr lang="en-US" sz="1400" dirty="0">
              <a:solidFill>
                <a:srgbClr val="0D0D0D"/>
              </a:solidFill>
            </a:endParaRPr>
          </a:p>
        </p:txBody>
      </p:sp>
      <p:sp>
        <p:nvSpPr>
          <p:cNvPr id="48" name="Rounded Rectangle 47"/>
          <p:cNvSpPr/>
          <p:nvPr/>
        </p:nvSpPr>
        <p:spPr>
          <a:xfrm>
            <a:off x="1447800" y="5791200"/>
            <a:ext cx="3352800" cy="5334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Neighborhood Interchangeability </a:t>
            </a:r>
          </a:p>
          <a:p>
            <a:pPr algn="ctr"/>
            <a:r>
              <a:rPr lang="en-US" sz="1400" dirty="0" smtClean="0">
                <a:solidFill>
                  <a:srgbClr val="3366FF"/>
                </a:solidFill>
              </a:rPr>
              <a:t>[Freuder 91]</a:t>
            </a:r>
            <a:endParaRPr lang="en-US" dirty="0">
              <a:solidFill>
                <a:srgbClr val="0D0D0D"/>
              </a:solidFill>
            </a:endParaRPr>
          </a:p>
        </p:txBody>
      </p:sp>
      <p:sp>
        <p:nvSpPr>
          <p:cNvPr id="50" name="Rounded Rectangle 49"/>
          <p:cNvSpPr/>
          <p:nvPr/>
        </p:nvSpPr>
        <p:spPr>
          <a:xfrm>
            <a:off x="4038600" y="4727448"/>
            <a:ext cx="2438400" cy="530352"/>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Full Interchangeability </a:t>
            </a:r>
            <a:r>
              <a:rPr lang="en-US" sz="1400" dirty="0" smtClean="0">
                <a:solidFill>
                  <a:srgbClr val="3366FF"/>
                </a:solidFill>
              </a:rPr>
              <a:t>[Freuder 91]</a:t>
            </a:r>
            <a:endParaRPr lang="en-US" dirty="0">
              <a:solidFill>
                <a:srgbClr val="0D0D0D"/>
              </a:solidFill>
            </a:endParaRPr>
          </a:p>
        </p:txBody>
      </p:sp>
      <p:sp>
        <p:nvSpPr>
          <p:cNvPr id="51" name="Rounded Rectangle 50"/>
          <p:cNvSpPr/>
          <p:nvPr/>
        </p:nvSpPr>
        <p:spPr>
          <a:xfrm>
            <a:off x="6629400" y="4724400"/>
            <a:ext cx="1981200" cy="5334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a:t>
            </a:r>
            <a:r>
              <a:rPr lang="en-US" dirty="0" err="1" smtClean="0">
                <a:solidFill>
                  <a:srgbClr val="0D0D0D"/>
                </a:solidFill>
              </a:rPr>
              <a:t>a,b</a:t>
            </a:r>
            <a:r>
              <a:rPr lang="en-US" dirty="0" smtClean="0">
                <a:solidFill>
                  <a:srgbClr val="0D0D0D"/>
                </a:solidFill>
              </a:rPr>
              <a:t>)-Supermodel</a:t>
            </a:r>
          </a:p>
          <a:p>
            <a:pPr algn="ctr"/>
            <a:r>
              <a:rPr lang="en-US" sz="1400" dirty="0" smtClean="0">
                <a:solidFill>
                  <a:srgbClr val="3366FF"/>
                </a:solidFill>
              </a:rPr>
              <a:t>[Ginsberg+ 98]</a:t>
            </a:r>
            <a:endParaRPr lang="en-US" sz="1400" dirty="0">
              <a:solidFill>
                <a:srgbClr val="3366FF"/>
              </a:solidFill>
            </a:endParaRPr>
          </a:p>
        </p:txBody>
      </p:sp>
      <p:sp>
        <p:nvSpPr>
          <p:cNvPr id="52" name="Rounded Rectangle 51"/>
          <p:cNvSpPr/>
          <p:nvPr/>
        </p:nvSpPr>
        <p:spPr>
          <a:xfrm>
            <a:off x="5257800" y="5791200"/>
            <a:ext cx="1905000" cy="5334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tIns="0" rIns="0" bIns="0" rtlCol="0" anchor="ctr" anchorCtr="0"/>
          <a:lstStyle/>
          <a:p>
            <a:pPr algn="ctr"/>
            <a:r>
              <a:rPr lang="en-US" dirty="0" smtClean="0">
                <a:solidFill>
                  <a:srgbClr val="0D0D0D"/>
                </a:solidFill>
              </a:rPr>
              <a:t>(1,0)-Supermodel</a:t>
            </a:r>
          </a:p>
          <a:p>
            <a:pPr algn="ctr"/>
            <a:r>
              <a:rPr lang="en-US" sz="1400" dirty="0" smtClean="0">
                <a:solidFill>
                  <a:srgbClr val="3366FF"/>
                </a:solidFill>
              </a:rPr>
              <a:t>[Ginsberg+ 98]</a:t>
            </a:r>
            <a:endParaRPr lang="en-US" sz="1400" dirty="0">
              <a:solidFill>
                <a:srgbClr val="3366FF"/>
              </a:solidFill>
            </a:endParaRPr>
          </a:p>
        </p:txBody>
      </p:sp>
      <p:sp>
        <p:nvSpPr>
          <p:cNvPr id="53" name="Rounded Rectangle 52"/>
          <p:cNvSpPr/>
          <p:nvPr/>
        </p:nvSpPr>
        <p:spPr>
          <a:xfrm>
            <a:off x="1143000" y="4724400"/>
            <a:ext cx="2362200" cy="5334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Syntactic Symmetry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0D0D0D"/>
              </a:solidFill>
            </a:endParaRPr>
          </a:p>
        </p:txBody>
      </p:sp>
      <p:sp>
        <p:nvSpPr>
          <p:cNvPr id="54" name="Rounded Rectangle 53"/>
          <p:cNvSpPr/>
          <p:nvPr/>
        </p:nvSpPr>
        <p:spPr>
          <a:xfrm>
            <a:off x="4191000" y="2895600"/>
            <a:ext cx="44196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chemeClr val="tx1"/>
                </a:solidFill>
              </a:rPr>
              <a:t>Value Symmetry for All Solutions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3366FF"/>
              </a:solidFill>
            </a:endParaRPr>
          </a:p>
        </p:txBody>
      </p:sp>
      <p:sp>
        <p:nvSpPr>
          <p:cNvPr id="55" name="Rounded Rectangle 54"/>
          <p:cNvSpPr/>
          <p:nvPr/>
        </p:nvSpPr>
        <p:spPr>
          <a:xfrm>
            <a:off x="2286000" y="1371600"/>
            <a:ext cx="4343400" cy="381000"/>
          </a:xfrm>
          <a:prstGeom prst="roundRect">
            <a:avLst/>
          </a:prstGeom>
          <a:noFill/>
          <a:ln w="50800">
            <a:solidFill>
              <a:schemeClr val="tx2">
                <a:lumMod val="60000"/>
                <a:lumOff val="40000"/>
              </a:schemeClr>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chemeClr val="tx1"/>
                </a:solidFill>
              </a:rPr>
              <a:t>Value Symmetry for Satisfiability </a:t>
            </a:r>
            <a:r>
              <a:rPr lang="en-US" sz="1400" dirty="0" smtClean="0">
                <a:solidFill>
                  <a:srgbClr val="3366FF"/>
                </a:solidFill>
              </a:rPr>
              <a:t>[</a:t>
            </a:r>
            <a:r>
              <a:rPr lang="en-US" sz="1400" dirty="0" err="1" smtClean="0">
                <a:solidFill>
                  <a:srgbClr val="3366FF"/>
                </a:solidFill>
              </a:rPr>
              <a:t>Benhamou</a:t>
            </a:r>
            <a:r>
              <a:rPr lang="en-US" sz="1400" dirty="0" smtClean="0">
                <a:solidFill>
                  <a:srgbClr val="3366FF"/>
                </a:solidFill>
              </a:rPr>
              <a:t> 94]</a:t>
            </a:r>
            <a:endParaRPr lang="en-US" dirty="0">
              <a:solidFill>
                <a:srgbClr val="3366FF"/>
              </a:solidFill>
            </a:endParaRPr>
          </a:p>
        </p:txBody>
      </p:sp>
      <p:sp>
        <p:nvSpPr>
          <p:cNvPr id="57" name="Rounded Rectangle 56"/>
          <p:cNvSpPr/>
          <p:nvPr/>
        </p:nvSpPr>
        <p:spPr>
          <a:xfrm>
            <a:off x="4495800" y="2057400"/>
            <a:ext cx="3886200" cy="381000"/>
          </a:xfrm>
          <a:prstGeom prst="roundRect">
            <a:avLst/>
          </a:prstGeom>
          <a:noFill/>
          <a:ln w="50800" cmpd="sng">
            <a:solidFill>
              <a:srgbClr val="FF0000"/>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en-US" dirty="0" smtClean="0">
                <a:solidFill>
                  <a:srgbClr val="0D0D0D"/>
                </a:solidFill>
              </a:rPr>
              <a:t>Functional Interchangeability </a:t>
            </a:r>
            <a:r>
              <a:rPr lang="en-US" sz="1400" dirty="0" smtClean="0">
                <a:solidFill>
                  <a:srgbClr val="3366FF"/>
                </a:solidFill>
              </a:rPr>
              <a:t>[Freuder 91]</a:t>
            </a:r>
            <a:endParaRPr lang="en-US" dirty="0" smtClean="0">
              <a:solidFill>
                <a:srgbClr val="3366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5"/>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56"/>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49"/>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91"/>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74"/>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61"/>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56"/>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49"/>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par>
                                <p:cTn id="43" presetID="1" presetClass="exit" presetSubtype="0" fill="hold" grpId="1" nodeType="withEffect">
                                  <p:stCondLst>
                                    <p:cond delay="0"/>
                                  </p:stCondLst>
                                  <p:childTnLst>
                                    <p:set>
                                      <p:cBhvr>
                                        <p:cTn id="44" dur="1" fill="hold">
                                          <p:stCondLst>
                                            <p:cond delay="0"/>
                                          </p:stCondLst>
                                        </p:cTn>
                                        <p:tgtEl>
                                          <p:spTgt spid="42"/>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41"/>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9"/>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55"/>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54"/>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3"/>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2"/>
                                        </p:tgtEl>
                                        <p:attrNameLst>
                                          <p:attrName>style.visibility</p:attrName>
                                        </p:attrNameLst>
                                      </p:cBhvr>
                                      <p:to>
                                        <p:strVal val="visible"/>
                                      </p:to>
                                    </p:set>
                                  </p:childTnLst>
                                </p:cTn>
                              </p:par>
                              <p:par>
                                <p:cTn id="59" presetID="1" presetClass="exit"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45"/>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31"/>
                                        </p:tgtEl>
                                        <p:attrNameLst>
                                          <p:attrName>style.visibility</p:attrName>
                                        </p:attrNameLst>
                                      </p:cBhvr>
                                      <p:to>
                                        <p:strVal val="visible"/>
                                      </p:to>
                                    </p:set>
                                  </p:childTnLst>
                                </p:cTn>
                              </p:par>
                              <p:par>
                                <p:cTn id="69" presetID="1" presetClass="exit" presetSubtype="0" fill="hold" grpId="1" nodeType="withEffect">
                                  <p:stCondLst>
                                    <p:cond delay="0"/>
                                  </p:stCondLst>
                                  <p:childTnLst>
                                    <p:set>
                                      <p:cBhvr>
                                        <p:cTn id="70" dur="1" fill="hold">
                                          <p:stCondLst>
                                            <p:cond delay="0"/>
                                          </p:stCondLst>
                                        </p:cTn>
                                        <p:tgtEl>
                                          <p:spTgt spid="51"/>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52"/>
                                        </p:tgtEl>
                                        <p:attrNameLst>
                                          <p:attrName>style.visibility</p:attrName>
                                        </p:attrNameLst>
                                      </p:cBhvr>
                                      <p:to>
                                        <p:strVal val="hidden"/>
                                      </p:to>
                                    </p:set>
                                  </p:childTnLst>
                                </p:cTn>
                              </p:par>
                              <p:par>
                                <p:cTn id="73" presetID="1" presetClass="entr" presetSubtype="0" fill="hold" grpId="0" nodeType="withEffect">
                                  <p:stCondLst>
                                    <p:cond delay="0"/>
                                  </p:stCondLst>
                                  <p:childTnLst>
                                    <p:set>
                                      <p:cBhvr>
                                        <p:cTn id="74" dur="1" fill="hold">
                                          <p:stCondLst>
                                            <p:cond delay="0"/>
                                          </p:stCondLst>
                                        </p:cTn>
                                        <p:tgtEl>
                                          <p:spTgt spid="46"/>
                                        </p:tgtEl>
                                        <p:attrNameLst>
                                          <p:attrName>style.visibility</p:attrName>
                                        </p:attrNameLst>
                                      </p:cBhvr>
                                      <p:to>
                                        <p:strVal val="visible"/>
                                      </p:to>
                                    </p:set>
                                  </p:childTnLst>
                                </p:cTn>
                              </p:par>
                              <p:par>
                                <p:cTn id="75" presetID="1" presetClass="exit" presetSubtype="0" fill="hold" grpId="1" nodeType="withEffect">
                                  <p:stCondLst>
                                    <p:cond delay="0"/>
                                  </p:stCondLst>
                                  <p:childTnLst>
                                    <p:set>
                                      <p:cBhvr>
                                        <p:cTn id="76" dur="1" fill="hold">
                                          <p:stCondLst>
                                            <p:cond delay="0"/>
                                          </p:stCondLst>
                                        </p:cTn>
                                        <p:tgtEl>
                                          <p:spTgt spid="40"/>
                                        </p:tgtEl>
                                        <p:attrNameLst>
                                          <p:attrName>style.visibility</p:attrName>
                                        </p:attrNameLst>
                                      </p:cBhvr>
                                      <p:to>
                                        <p:strVal val="hidden"/>
                                      </p:to>
                                    </p:set>
                                  </p:childTnLst>
                                </p:cTn>
                              </p:par>
                              <p:par>
                                <p:cTn id="77" presetID="1" presetClass="entr" presetSubtype="0" fill="hold" grpId="0" nodeType="withEffect">
                                  <p:stCondLst>
                                    <p:cond delay="0"/>
                                  </p:stCondLst>
                                  <p:childTnLst>
                                    <p:set>
                                      <p:cBhvr>
                                        <p:cTn id="78" dur="1" fill="hold">
                                          <p:stCondLst>
                                            <p:cond delay="0"/>
                                          </p:stCondLst>
                                        </p:cTn>
                                        <p:tgtEl>
                                          <p:spTgt spid="8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0"/>
                                        </p:tgtEl>
                                        <p:attrNameLst>
                                          <p:attrName>style.visibility</p:attrName>
                                        </p:attrNameLst>
                                      </p:cBhvr>
                                      <p:to>
                                        <p:strVal val="visible"/>
                                      </p:to>
                                    </p:set>
                                  </p:childTnLst>
                                </p:cTn>
                              </p:par>
                              <p:par>
                                <p:cTn id="83" presetID="1" presetClass="exit" presetSubtype="0" fill="hold" grpId="0" nodeType="withEffect">
                                  <p:stCondLst>
                                    <p:cond delay="0"/>
                                  </p:stCondLst>
                                  <p:childTnLst>
                                    <p:set>
                                      <p:cBhvr>
                                        <p:cTn id="84" dur="1" fill="hold">
                                          <p:stCondLst>
                                            <p:cond delay="0"/>
                                          </p:stCondLst>
                                        </p:cTn>
                                        <p:tgtEl>
                                          <p:spTgt spid="43"/>
                                        </p:tgtEl>
                                        <p:attrNameLst>
                                          <p:attrName>style.visibility</p:attrName>
                                        </p:attrNameLst>
                                      </p:cBhvr>
                                      <p:to>
                                        <p:strVal val="hidden"/>
                                      </p:to>
                                    </p:set>
                                  </p:childTnLst>
                                </p:cTn>
                              </p:par>
                              <p:par>
                                <p:cTn id="85" presetID="1" presetClass="exit" presetSubtype="0" fill="hold" grpId="0" nodeType="withEffect">
                                  <p:stCondLst>
                                    <p:cond delay="0"/>
                                  </p:stCondLst>
                                  <p:childTnLst>
                                    <p:set>
                                      <p:cBhvr>
                                        <p:cTn id="86" dur="1" fill="hold">
                                          <p:stCondLst>
                                            <p:cond delay="0"/>
                                          </p:stCondLst>
                                        </p:cTn>
                                        <p:tgtEl>
                                          <p:spTgt spid="65"/>
                                        </p:tgtEl>
                                        <p:attrNameLst>
                                          <p:attrName>style.visibility</p:attrName>
                                        </p:attrNameLst>
                                      </p:cBhvr>
                                      <p:to>
                                        <p:strVal val="hidden"/>
                                      </p:to>
                                    </p:set>
                                  </p:childTnLst>
                                </p:cTn>
                              </p:par>
                              <p:par>
                                <p:cTn id="87" presetID="1" presetClass="exit" presetSubtype="0" fill="hold" grpId="0" nodeType="withEffect">
                                  <p:stCondLst>
                                    <p:cond delay="0"/>
                                  </p:stCondLst>
                                  <p:childTnLst>
                                    <p:set>
                                      <p:cBhvr>
                                        <p:cTn id="88" dur="1" fill="hold">
                                          <p:stCondLst>
                                            <p:cond delay="0"/>
                                          </p:stCondLst>
                                        </p:cTn>
                                        <p:tgtEl>
                                          <p:spTgt spid="62"/>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1" nodeType="clickEffect">
                                  <p:stCondLst>
                                    <p:cond delay="0"/>
                                  </p:stCondLst>
                                  <p:childTnLst>
                                    <p:set>
                                      <p:cBhvr>
                                        <p:cTn id="92" dur="1" fill="hold">
                                          <p:stCondLst>
                                            <p:cond delay="0"/>
                                          </p:stCondLst>
                                        </p:cTn>
                                        <p:tgtEl>
                                          <p:spTgt spid="46"/>
                                        </p:tgtEl>
                                        <p:attrNameLst>
                                          <p:attrName>style.visibility</p:attrName>
                                        </p:attrNameLst>
                                      </p:cBhvr>
                                      <p:to>
                                        <p:strVal val="hidden"/>
                                      </p:to>
                                    </p:set>
                                  </p:childTnLst>
                                </p:cTn>
                              </p:par>
                              <p:par>
                                <p:cTn id="93" presetID="1" presetClass="exit" presetSubtype="0" fill="hold" grpId="1" nodeType="withEffect">
                                  <p:stCondLst>
                                    <p:cond delay="0"/>
                                  </p:stCondLst>
                                  <p:childTnLst>
                                    <p:set>
                                      <p:cBhvr>
                                        <p:cTn id="94" dur="1" fill="hold">
                                          <p:stCondLst>
                                            <p:cond delay="0"/>
                                          </p:stCondLst>
                                        </p:cTn>
                                        <p:tgtEl>
                                          <p:spTgt spid="88"/>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48"/>
                                        </p:tgtEl>
                                        <p:attrNameLst>
                                          <p:attrName>style.visibility</p:attrName>
                                        </p:attrNameLst>
                                      </p:cBhvr>
                                      <p:to>
                                        <p:strVal val="hidden"/>
                                      </p:to>
                                    </p:set>
                                  </p:childTnLst>
                                </p:cTn>
                              </p:par>
                              <p:par>
                                <p:cTn id="97" presetID="1" presetClass="exit" presetSubtype="0" fill="hold" grpId="1" nodeType="withEffect">
                                  <p:stCondLst>
                                    <p:cond delay="0"/>
                                  </p:stCondLst>
                                  <p:childTnLst>
                                    <p:set>
                                      <p:cBhvr>
                                        <p:cTn id="98" dur="1" fill="hold">
                                          <p:stCondLst>
                                            <p:cond delay="0"/>
                                          </p:stCondLst>
                                        </p:cTn>
                                        <p:tgtEl>
                                          <p:spTgt spid="50"/>
                                        </p:tgtEl>
                                        <p:attrNameLst>
                                          <p:attrName>style.visibility</p:attrName>
                                        </p:attrNameLst>
                                      </p:cBhvr>
                                      <p:to>
                                        <p:strVal val="hidden"/>
                                      </p:to>
                                    </p:set>
                                  </p:childTnLst>
                                </p:cTn>
                              </p:par>
                              <p:par>
                                <p:cTn id="99" presetID="1" presetClass="entr" presetSubtype="0" fill="hold" grpId="1" nodeType="withEffect">
                                  <p:stCondLst>
                                    <p:cond delay="0"/>
                                  </p:stCondLst>
                                  <p:childTnLst>
                                    <p:set>
                                      <p:cBhvr>
                                        <p:cTn id="100" dur="1" fill="hold">
                                          <p:stCondLst>
                                            <p:cond delay="0"/>
                                          </p:stCondLst>
                                        </p:cTn>
                                        <p:tgtEl>
                                          <p:spTgt spid="65"/>
                                        </p:tgtEl>
                                        <p:attrNameLst>
                                          <p:attrName>style.visibility</p:attrName>
                                        </p:attrNameLst>
                                      </p:cBhvr>
                                      <p:to>
                                        <p:strVal val="visible"/>
                                      </p:to>
                                    </p:set>
                                  </p:childTnLst>
                                </p:cTn>
                              </p:par>
                              <p:par>
                                <p:cTn id="101" presetID="1" presetClass="entr" presetSubtype="0" fill="hold" grpId="1" nodeType="withEffect">
                                  <p:stCondLst>
                                    <p:cond delay="0"/>
                                  </p:stCondLst>
                                  <p:childTnLst>
                                    <p:set>
                                      <p:cBhvr>
                                        <p:cTn id="102" dur="1" fill="hold">
                                          <p:stCondLst>
                                            <p:cond delay="0"/>
                                          </p:stCondLst>
                                        </p:cTn>
                                        <p:tgtEl>
                                          <p:spTgt spid="62"/>
                                        </p:tgtEl>
                                        <p:attrNameLst>
                                          <p:attrName>style.visibility</p:attrName>
                                        </p:attrNameLst>
                                      </p:cBhvr>
                                      <p:to>
                                        <p:strVal val="visible"/>
                                      </p:to>
                                    </p:set>
                                  </p:childTnLst>
                                </p:cTn>
                              </p:par>
                              <p:par>
                                <p:cTn id="103" presetID="1" presetClass="entr" presetSubtype="0" fill="hold" grpId="1" nodeType="withEffect">
                                  <p:stCondLst>
                                    <p:cond delay="0"/>
                                  </p:stCondLst>
                                  <p:childTnLst>
                                    <p:set>
                                      <p:cBhvr>
                                        <p:cTn id="104" dur="1" fill="hold">
                                          <p:stCondLst>
                                            <p:cond delay="0"/>
                                          </p:stCondLst>
                                        </p:cTn>
                                        <p:tgtEl>
                                          <p:spTgt spid="43"/>
                                        </p:tgtEl>
                                        <p:attrNameLst>
                                          <p:attrName>style.visibility</p:attrName>
                                        </p:attrNameLst>
                                      </p:cBhvr>
                                      <p:to>
                                        <p:strVal val="visible"/>
                                      </p:to>
                                    </p:set>
                                  </p:childTnLst>
                                </p:cTn>
                              </p:par>
                              <p:par>
                                <p:cTn id="105" presetID="1" presetClass="entr" presetSubtype="0" fill="hold" grpId="2" nodeType="withEffect">
                                  <p:stCondLst>
                                    <p:cond delay="0"/>
                                  </p:stCondLst>
                                  <p:childTnLst>
                                    <p:set>
                                      <p:cBhvr>
                                        <p:cTn id="106" dur="1" fill="hold">
                                          <p:stCondLst>
                                            <p:cond delay="0"/>
                                          </p:stCondLst>
                                        </p:cTn>
                                        <p:tgtEl>
                                          <p:spTgt spid="57"/>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60"/>
                                        </p:tgtEl>
                                        <p:attrNameLst>
                                          <p:attrName>style.visibility</p:attrName>
                                        </p:attrNameLst>
                                      </p:cBhvr>
                                      <p:to>
                                        <p:strVal val="visible"/>
                                      </p:to>
                                    </p:set>
                                  </p:childTnLst>
                                </p:cTn>
                              </p:par>
                              <p:par>
                                <p:cTn id="111" presetID="1" presetClass="exit" presetSubtype="0" fill="hold" grpId="0" nodeType="withEffect">
                                  <p:stCondLst>
                                    <p:cond delay="0"/>
                                  </p:stCondLst>
                                  <p:childTnLst>
                                    <p:set>
                                      <p:cBhvr>
                                        <p:cTn id="112" dur="1" fill="hold">
                                          <p:stCondLst>
                                            <p:cond delay="0"/>
                                          </p:stCondLst>
                                        </p:cTn>
                                        <p:tgtEl>
                                          <p:spTgt spid="57"/>
                                        </p:tgtEl>
                                        <p:attrNameLst>
                                          <p:attrName>style.visibility</p:attrName>
                                        </p:attrNameLst>
                                      </p:cBhvr>
                                      <p:to>
                                        <p:strVal val="hidden"/>
                                      </p:to>
                                    </p:set>
                                  </p:childTnLst>
                                </p:cTn>
                              </p:par>
                              <p:par>
                                <p:cTn id="113" presetID="1" presetClass="entr" presetSubtype="0" fill="hold" grpId="1" nodeType="withEffect">
                                  <p:stCondLst>
                                    <p:cond delay="0"/>
                                  </p:stCondLst>
                                  <p:childTnLst>
                                    <p:set>
                                      <p:cBhvr>
                                        <p:cTn id="114"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88" grpId="0" animBg="1"/>
      <p:bldP spid="88" grpId="1" animBg="1"/>
      <p:bldP spid="38" grpId="0" animBg="1"/>
      <p:bldP spid="38" grpId="1" animBg="1"/>
      <p:bldP spid="43" grpId="0" animBg="1"/>
      <p:bldP spid="43" grpId="1" animBg="1"/>
      <p:bldP spid="45" grpId="0" animBg="1"/>
      <p:bldP spid="45" grpId="1" animBg="1"/>
      <p:bldP spid="49" grpId="0" animBg="1"/>
      <p:bldP spid="49" grpId="1" animBg="1"/>
      <p:bldP spid="56" grpId="0" animBg="1"/>
      <p:bldP spid="56" grpId="1" animBg="1"/>
      <p:bldP spid="61" grpId="0" animBg="1"/>
      <p:bldP spid="61" grpId="1" animBg="1"/>
      <p:bldP spid="62" grpId="0" animBg="1"/>
      <p:bldP spid="62" grpId="1" animBg="1"/>
      <p:bldP spid="65" grpId="0" animBg="1"/>
      <p:bldP spid="65" grpId="1" animBg="1"/>
      <p:bldP spid="74" grpId="0" animBg="1"/>
      <p:bldP spid="74" grpId="1" animBg="1"/>
      <p:bldP spid="91" grpId="0" animBg="1"/>
      <p:bldP spid="91" grpId="1" animBg="1"/>
      <p:bldP spid="31" grpId="0" animBg="1"/>
      <p:bldP spid="31" grpId="1" animBg="1"/>
      <p:bldP spid="40" grpId="1" animBg="1"/>
      <p:bldP spid="39" grpId="0" animBg="1"/>
      <p:bldP spid="39" grpId="1" animBg="1"/>
      <p:bldP spid="41" grpId="0" animBg="1"/>
      <p:bldP spid="41" grpId="1" animBg="1"/>
      <p:bldP spid="42" grpId="0" animBg="1"/>
      <p:bldP spid="42" grpId="1" animBg="1"/>
      <p:bldP spid="46" grpId="0" animBg="1"/>
      <p:bldP spid="46" grpId="1" animBg="1"/>
      <p:bldP spid="48" grpId="0" animBg="1"/>
      <p:bldP spid="48" grpId="1" animBg="1"/>
      <p:bldP spid="50" grpId="0" animBg="1"/>
      <p:bldP spid="50" grpId="1"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7" grpId="0" animBg="1"/>
      <p:bldP spid="57" grpId="1" animBg="1"/>
      <p:bldP spid="57" grpId="2"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Relation to SBDS &amp; SBDD</a:t>
            </a:r>
            <a:endParaRPr lang="en-US" dirty="0"/>
          </a:p>
        </p:txBody>
      </p:sp>
      <p:sp>
        <p:nvSpPr>
          <p:cNvPr id="5" name="Content Placeholder 4"/>
          <p:cNvSpPr>
            <a:spLocks noGrp="1"/>
          </p:cNvSpPr>
          <p:nvPr>
            <p:ph idx="1"/>
          </p:nvPr>
        </p:nvSpPr>
        <p:spPr>
          <a:xfrm>
            <a:off x="457200" y="1600201"/>
            <a:ext cx="8229600" cy="4724399"/>
          </a:xfrm>
        </p:spPr>
        <p:txBody>
          <a:bodyPr>
            <a:noAutofit/>
          </a:bodyPr>
          <a:lstStyle/>
          <a:p>
            <a:r>
              <a:rPr lang="en-US" sz="2400" dirty="0" smtClean="0"/>
              <a:t>Dynamic interchangeability</a:t>
            </a:r>
            <a:endParaRPr lang="en-US" sz="2400" dirty="0" smtClean="0">
              <a:solidFill>
                <a:srgbClr val="3366FF"/>
              </a:solidFill>
            </a:endParaRPr>
          </a:p>
          <a:p>
            <a:pPr lvl="1"/>
            <a:r>
              <a:rPr lang="en-US" sz="2000" dirty="0" smtClean="0"/>
              <a:t>New opportunities for interchangeability appear during search </a:t>
            </a:r>
          </a:p>
          <a:p>
            <a:pPr lvl="1"/>
            <a:r>
              <a:rPr lang="en-US" sz="2000" dirty="0" smtClean="0"/>
              <a:t>Forms proposed: </a:t>
            </a:r>
            <a:r>
              <a:rPr lang="en-US" sz="2000" dirty="0" err="1" smtClean="0"/>
              <a:t>DynNI</a:t>
            </a:r>
            <a:r>
              <a:rPr lang="en-US" sz="2000" dirty="0" smtClean="0"/>
              <a:t>, </a:t>
            </a:r>
            <a:r>
              <a:rPr lang="en-US" sz="2000" dirty="0" err="1" smtClean="0"/>
              <a:t>FDynI</a:t>
            </a:r>
            <a:r>
              <a:rPr lang="en-US" sz="2000" dirty="0" smtClean="0"/>
              <a:t>, </a:t>
            </a:r>
            <a:r>
              <a:rPr lang="en-US" sz="2000" dirty="0" err="1" smtClean="0"/>
              <a:t>DynSub</a:t>
            </a:r>
            <a:r>
              <a:rPr lang="en-US" sz="2000" dirty="0" smtClean="0"/>
              <a:t> &amp; </a:t>
            </a:r>
            <a:r>
              <a:rPr lang="en-US" sz="2000" dirty="0" err="1" smtClean="0"/>
              <a:t>ForwNI</a:t>
            </a:r>
            <a:endParaRPr lang="en-US" sz="2000" dirty="0" smtClean="0"/>
          </a:p>
          <a:p>
            <a:r>
              <a:rPr lang="en-US" sz="2400" dirty="0" smtClean="0"/>
              <a:t>SBDS &amp; SBDD are related to dynamic interchangeability</a:t>
            </a:r>
          </a:p>
          <a:p>
            <a:pPr lvl="1"/>
            <a:r>
              <a:rPr lang="en-US" sz="2000" dirty="0" smtClean="0"/>
              <a:t>Break symmetries during search</a:t>
            </a:r>
          </a:p>
          <a:p>
            <a:pPr lvl="1"/>
            <a:r>
              <a:rPr lang="en-US" sz="2000" dirty="0" smtClean="0"/>
              <a:t>Can implement dynamic interchangeability</a:t>
            </a:r>
          </a:p>
        </p:txBody>
      </p:sp>
      <p:graphicFrame>
        <p:nvGraphicFramePr>
          <p:cNvPr id="7" name="Table 6"/>
          <p:cNvGraphicFramePr>
            <a:graphicFrameLocks noGrp="1"/>
          </p:cNvGraphicFramePr>
          <p:nvPr/>
        </p:nvGraphicFramePr>
        <p:xfrm>
          <a:off x="609601" y="4114800"/>
          <a:ext cx="8153399" cy="2057400"/>
        </p:xfrm>
        <a:graphic>
          <a:graphicData uri="http://schemas.openxmlformats.org/drawingml/2006/table">
            <a:tbl>
              <a:tblPr firstRow="1" bandRow="1">
                <a:effectLst>
                  <a:outerShdw dir="16200000" sx="0" sy="0" algn="tl" rotWithShape="0">
                    <a:srgbClr val="000000"/>
                  </a:outerShdw>
                </a:effectLst>
                <a:tableStyleId>{5C22544A-7EE6-4342-B048-85BDC9FD1C3A}</a:tableStyleId>
              </a:tblPr>
              <a:tblGrid>
                <a:gridCol w="2133600"/>
                <a:gridCol w="3352799"/>
                <a:gridCol w="2667000"/>
              </a:tblGrid>
              <a:tr h="342900">
                <a:tc>
                  <a:txBody>
                    <a:bodyPr/>
                    <a:lstStyle/>
                    <a:p>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solidFill>
                  </a:tcPr>
                </a:tc>
                <a:tc>
                  <a:txBody>
                    <a:bodyPr/>
                    <a:lstStyle/>
                    <a:p>
                      <a:pPr algn="ctr"/>
                      <a:r>
                        <a:rPr lang="en-US" dirty="0" smtClean="0"/>
                        <a:t>Dynamic Interchangeability</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 SBDS/SBDD</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42900">
                <a:tc>
                  <a:txBody>
                    <a:bodyPr/>
                    <a:lstStyle/>
                    <a:p>
                      <a:pPr marL="57150" indent="0"/>
                      <a:r>
                        <a:rPr lang="en-US" dirty="0" smtClean="0"/>
                        <a:t>Discovers symmetry</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Yes</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No</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42900">
                <a:tc>
                  <a:txBody>
                    <a:bodyPr/>
                    <a:lstStyle/>
                    <a:p>
                      <a:pPr marL="57150" indent="0"/>
                      <a:r>
                        <a:rPr lang="en-US" dirty="0" smtClean="0"/>
                        <a:t>Overhead</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Polynomial</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Exponential</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42900">
                <a:tc>
                  <a:txBody>
                    <a:bodyPr/>
                    <a:lstStyle/>
                    <a:p>
                      <a:pPr marL="57150" indent="0"/>
                      <a:r>
                        <a:rPr lang="en-US" dirty="0" smtClean="0"/>
                        <a:t>Space complexity</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Polynomial</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Exponential/Polynomial</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42900">
                <a:tc>
                  <a:txBody>
                    <a:bodyPr/>
                    <a:lstStyle/>
                    <a:p>
                      <a:pPr marL="57150" indent="0"/>
                      <a:r>
                        <a:rPr lang="en-US" dirty="0" smtClean="0"/>
                        <a:t>Broken</a:t>
                      </a:r>
                      <a:r>
                        <a:rPr lang="en-US" baseline="0" dirty="0" smtClean="0"/>
                        <a:t> symmetries</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Expressed by the</a:t>
                      </a:r>
                      <a:r>
                        <a:rPr lang="en-US" baseline="0" dirty="0" smtClean="0"/>
                        <a:t> concept</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All specified symmetries</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42900">
                <a:tc>
                  <a:txBody>
                    <a:bodyPr/>
                    <a:lstStyle/>
                    <a:p>
                      <a:pPr marL="57150" indent="0"/>
                      <a:r>
                        <a:rPr lang="en-US" dirty="0" smtClean="0"/>
                        <a:t>Advantages</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Time &amp; space</a:t>
                      </a:r>
                      <a:r>
                        <a:rPr lang="en-US" baseline="0" dirty="0" smtClean="0"/>
                        <a:t> complexity</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r>
                        <a:rPr lang="en-US" dirty="0" smtClean="0"/>
                        <a:t>Breaks more symmetries</a:t>
                      </a:r>
                      <a:endParaRPr lang="en-US" dirty="0"/>
                    </a:p>
                  </a:txBody>
                  <a:tcPr marL="0" marR="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9" name="Slide Number Placeholder 8"/>
          <p:cNvSpPr>
            <a:spLocks noGrp="1"/>
          </p:cNvSpPr>
          <p:nvPr>
            <p:ph type="sldNum" sz="quarter" idx="12"/>
          </p:nvPr>
        </p:nvSpPr>
        <p:spPr/>
        <p:txBody>
          <a:bodyPr/>
          <a:lstStyle/>
          <a:p>
            <a:fld id="{A05A71AF-B598-4506-81C6-76D9DAEC0A54}" type="slidenum">
              <a:rPr lang="en-US" smtClean="0"/>
              <a:pPr/>
              <a:t>15</a:t>
            </a:fld>
            <a:endParaRPr lang="en-US"/>
          </a:p>
        </p:txBody>
      </p:sp>
      <p:sp>
        <p:nvSpPr>
          <p:cNvPr id="10" name="Footer Placeholder 9"/>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Observations</a:t>
            </a:r>
            <a:endParaRPr lang="en-US" dirty="0"/>
          </a:p>
        </p:txBody>
      </p:sp>
      <p:graphicFrame>
        <p:nvGraphicFramePr>
          <p:cNvPr id="4" name="Table 3"/>
          <p:cNvGraphicFramePr>
            <a:graphicFrameLocks noGrp="1"/>
          </p:cNvGraphicFramePr>
          <p:nvPr/>
        </p:nvGraphicFramePr>
        <p:xfrm>
          <a:off x="260874" y="1371600"/>
          <a:ext cx="8738908" cy="4521199"/>
        </p:xfrm>
        <a:graphic>
          <a:graphicData uri="http://schemas.openxmlformats.org/drawingml/2006/table">
            <a:tbl>
              <a:tblPr firstRow="1" bandRow="1">
                <a:effectLst>
                  <a:outerShdw dir="16200000" sx="0" sy="0" algn="tl" rotWithShape="0">
                    <a:srgbClr val="000000"/>
                  </a:outerShdw>
                </a:effectLst>
                <a:tableStyleId>{5C22544A-7EE6-4342-B048-85BDC9FD1C3A}</a:tableStyleId>
              </a:tblPr>
              <a:tblGrid>
                <a:gridCol w="1631108"/>
                <a:gridCol w="2831429"/>
                <a:gridCol w="116840"/>
                <a:gridCol w="265149"/>
                <a:gridCol w="3894382"/>
              </a:tblGrid>
              <a:tr h="370840">
                <a:tc>
                  <a:txBody>
                    <a:bodyPr/>
                    <a:lstStyle/>
                    <a:p>
                      <a:pPr algn="l"/>
                      <a:endParaRPr lang="en-US" dirty="0">
                        <a:solidFill>
                          <a:srgbClr val="6095C5"/>
                        </a:solidFil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solidFill>
                  </a:tcPr>
                </a:tc>
                <a:tc gridSpan="2">
                  <a:txBody>
                    <a:bodyPr/>
                    <a:lstStyle/>
                    <a:p>
                      <a:pPr marL="57150" indent="0" algn="l"/>
                      <a:r>
                        <a:rPr lang="en-US" dirty="0" smtClean="0"/>
                        <a:t>Interchangeability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gridSpan="2">
                  <a:txBody>
                    <a:bodyPr/>
                    <a:lstStyle/>
                    <a:p>
                      <a:pPr marL="57150" indent="0" algn="l"/>
                      <a:r>
                        <a:rPr lang="en-US" dirty="0" smtClean="0"/>
                        <a:t>Symmetry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a:p>
                  </a:txBody>
                  <a:tcPr/>
                </a:tc>
              </a:tr>
              <a:tr h="370840">
                <a:tc>
                  <a:txBody>
                    <a:bodyPr/>
                    <a:lstStyle/>
                    <a:p>
                      <a:pPr marL="57150" indent="0" algn="l"/>
                      <a:r>
                        <a:rPr lang="en-US" dirty="0" smtClean="0"/>
                        <a:t>Research</a:t>
                      </a:r>
                      <a:r>
                        <a:rPr lang="en-US" baseline="0" dirty="0" smtClean="0"/>
                        <a:t> focus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57150" indent="0" algn="l"/>
                      <a:r>
                        <a:rPr lang="en-US" dirty="0" smtClean="0"/>
                        <a:t>Efficient</a:t>
                      </a:r>
                      <a:r>
                        <a:rPr lang="en-US" baseline="0" dirty="0" smtClean="0"/>
                        <a:t> detection techniques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57150" indent="0" algn="l"/>
                      <a:r>
                        <a:rPr lang="en-US" dirty="0" smtClean="0"/>
                        <a:t>Efficient</a:t>
                      </a:r>
                      <a:r>
                        <a:rPr lang="en-US" baseline="0" dirty="0" smtClean="0"/>
                        <a:t> breaking techniques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en-US"/>
                    </a:p>
                  </a:txBody>
                  <a:tcPr/>
                </a:tc>
              </a:tr>
              <a:tr h="370840">
                <a:tc>
                  <a:txBody>
                    <a:bodyPr/>
                    <a:lstStyle/>
                    <a:p>
                      <a:pPr marL="57150" indent="0" algn="l"/>
                      <a:r>
                        <a:rPr lang="en-US" dirty="0" smtClean="0"/>
                        <a:t>Detected</a:t>
                      </a:r>
                      <a:r>
                        <a:rPr lang="en-US" baseline="0" dirty="0" smtClean="0"/>
                        <a:t> by…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57150" indent="0" algn="l"/>
                      <a:r>
                        <a:rPr lang="en-US" baseline="0" dirty="0" smtClean="0"/>
                        <a:t>Examining supports &amp; nogoods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pPr marL="114300" indent="-114300">
                        <a:buFont typeface="Arial"/>
                        <a:buChar char="•"/>
                      </a:pP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171450" indent="-114300" algn="l">
                        <a:buFont typeface="Arial"/>
                        <a:buChar char="•"/>
                      </a:pPr>
                      <a:r>
                        <a:rPr lang="en-US" baseline="0" dirty="0" smtClean="0"/>
                        <a:t>Given by user</a:t>
                      </a:r>
                    </a:p>
                    <a:p>
                      <a:pPr marL="171450" indent="-114300" algn="l">
                        <a:buFont typeface="Arial"/>
                        <a:buChar char="•"/>
                      </a:pPr>
                      <a:r>
                        <a:rPr lang="en-US" dirty="0" smtClean="0"/>
                        <a:t>Using graph</a:t>
                      </a:r>
                      <a:r>
                        <a:rPr lang="en-US" baseline="0" dirty="0" smtClean="0"/>
                        <a:t> </a:t>
                      </a:r>
                      <a:r>
                        <a:rPr lang="en-US" baseline="0" dirty="0" err="1" smtClean="0"/>
                        <a:t>automorphism</a:t>
                      </a:r>
                      <a:r>
                        <a:rPr lang="en-US" baseline="0" dirty="0" smtClean="0"/>
                        <a:t> tools, e.g. </a:t>
                      </a:r>
                      <a:r>
                        <a:rPr lang="en-US" baseline="0" dirty="0" err="1" smtClean="0">
                          <a:latin typeface="Copperplate Gothic Light"/>
                          <a:cs typeface="Copperplate Gothic Light"/>
                        </a:rPr>
                        <a:t>Nauty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en-US"/>
                    </a:p>
                  </a:txBody>
                  <a:tcPr/>
                </a:tc>
              </a:tr>
              <a:tr h="924560">
                <a:tc>
                  <a:txBody>
                    <a:bodyPr/>
                    <a:lstStyle/>
                    <a:p>
                      <a:pPr marL="57150" indent="0" algn="l"/>
                      <a:r>
                        <a:rPr lang="en-US" dirty="0" smtClean="0"/>
                        <a:t>Defined over</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4">
                  <a:txBody>
                    <a:bodyPr/>
                    <a:lstStyle/>
                    <a:p>
                      <a:pPr marL="1485900" marR="0" lvl="3" indent="-11430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Individual variable-value pairs, tuples</a:t>
                      </a:r>
                    </a:p>
                    <a:p>
                      <a:pPr marL="1485900" marR="0" lvl="3" indent="-11430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Partial assignments</a:t>
                      </a:r>
                    </a:p>
                    <a:p>
                      <a:pPr marL="1371600" marR="0" lvl="3" indent="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 Solutions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pPr marL="57150" indent="0" algn="l"/>
                      <a:r>
                        <a:rPr lang="en-US" dirty="0" smtClean="0"/>
                        <a:t>Variations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lgn="r"/>
                      <a:r>
                        <a:rPr lang="en-US" dirty="0" smtClean="0"/>
                        <a:t>Substitutability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l"/>
                      <a:r>
                        <a:rPr lang="en-US" dirty="0" smtClean="0"/>
                        <a:t>Dominance</a:t>
                      </a:r>
                      <a:endParaRPr lang="en-US" dirty="0"/>
                    </a:p>
                  </a:txBody>
                  <a:tcPr marL="0" marR="0" marT="0" marB="0"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pPr algn="l"/>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lgn="r"/>
                      <a:r>
                        <a:rPr lang="en-US" dirty="0" smtClean="0"/>
                        <a:t>Meta interchangeability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l"/>
                      <a:r>
                        <a:rPr lang="en-US" dirty="0" smtClean="0"/>
                        <a:t>Indistinguishable</a:t>
                      </a:r>
                      <a:r>
                        <a:rPr lang="en-US" baseline="0" dirty="0" smtClean="0"/>
                        <a:t> variables</a:t>
                      </a:r>
                      <a:endParaRPr lang="en-US" dirty="0"/>
                    </a:p>
                  </a:txBody>
                  <a:tcPr marL="0" marR="0" marT="0" marB="0"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pPr algn="l"/>
                      <a:endParaRPr lang="en-US"/>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lgn="r"/>
                      <a:r>
                        <a:rPr lang="en-US" dirty="0" smtClean="0"/>
                        <a:t>Partial</a:t>
                      </a:r>
                      <a:r>
                        <a:rPr lang="en-US" baseline="0" dirty="0" smtClean="0"/>
                        <a:t> interchangeability</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algn="ctr"/>
                      <a:r>
                        <a:rPr lang="en-US" sz="1800" kern="1200" dirty="0" smtClean="0">
                          <a:solidFill>
                            <a:schemeClr val="dk1"/>
                          </a:solidFill>
                          <a:latin typeface="+mn-lt"/>
                          <a:ea typeface="+mn-ea"/>
                          <a:cs typeface="+mn-cs"/>
                        </a:rPr>
                        <a:t>≈</a:t>
                      </a:r>
                      <a:endParaRPr lang="en-US"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l"/>
                      <a:r>
                        <a:rPr lang="en-US" dirty="0" smtClean="0"/>
                        <a:t>Super-solutions</a:t>
                      </a:r>
                      <a:endParaRPr lang="en-US" dirty="0"/>
                    </a:p>
                  </a:txBody>
                  <a:tcPr marL="0" marR="0" marT="0" marB="0"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pPr algn="l"/>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marL="57150" indent="0" algn="r"/>
                      <a:r>
                        <a:rPr lang="en-US" dirty="0" smtClean="0"/>
                        <a:t>Dynamic</a:t>
                      </a:r>
                      <a:r>
                        <a:rPr lang="en-US" baseline="0" dirty="0" smtClean="0"/>
                        <a:t> variations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algn="ctr"/>
                      <a:r>
                        <a:rPr lang="en-US" sz="1800" kern="1200" dirty="0" smtClean="0">
                          <a:solidFill>
                            <a:schemeClr val="dk1"/>
                          </a:solidFill>
                          <a:latin typeface="+mn-lt"/>
                          <a:ea typeface="+mn-ea"/>
                          <a:cs typeface="+mn-cs"/>
                        </a:rPr>
                        <a:t>≈</a:t>
                      </a:r>
                      <a:endParaRPr lang="en-US"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l"/>
                      <a:r>
                        <a:rPr lang="en-US" dirty="0" smtClean="0"/>
                        <a:t>Symmetry breaking during search</a:t>
                      </a:r>
                      <a:endParaRPr lang="en-US" dirty="0"/>
                    </a:p>
                  </a:txBody>
                  <a:tcPr marL="0" marR="0" marT="0" marB="0" anchor="ct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pPr marL="57150" indent="0" algn="l"/>
                      <a:r>
                        <a:rPr lang="en-US" dirty="0" smtClean="0"/>
                        <a:t>State of affairs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gridSpan="2">
                  <a:txBody>
                    <a:bodyPr/>
                    <a:lstStyle/>
                    <a:p>
                      <a:pPr marL="57150" indent="0" algn="l"/>
                      <a:r>
                        <a:rPr lang="en-US" dirty="0" smtClean="0"/>
                        <a:t>Many</a:t>
                      </a:r>
                      <a:r>
                        <a:rPr lang="en-US" baseline="0" dirty="0" smtClean="0"/>
                        <a:t> concepts proposed yet to be exploited</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114300" indent="0" algn="l"/>
                      <a:r>
                        <a:rPr lang="en-US" dirty="0" smtClean="0"/>
                        <a:t>Has received intensive attention</a:t>
                      </a:r>
                      <a:r>
                        <a:rPr lang="en-US" baseline="0" dirty="0" smtClean="0"/>
                        <a:t> in recent years</a:t>
                      </a:r>
                      <a:endParaRPr lang="en-US" dirty="0"/>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hMerge="1">
                  <a:txBody>
                    <a:bodyPr/>
                    <a:lstStyle/>
                    <a:p>
                      <a:pPr algn="l"/>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7" name="Rectangle 6"/>
          <p:cNvSpPr/>
          <p:nvPr/>
        </p:nvSpPr>
        <p:spPr>
          <a:xfrm>
            <a:off x="228600" y="1752600"/>
            <a:ext cx="8763000" cy="3810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8" name="Rectangle 7"/>
          <p:cNvSpPr/>
          <p:nvPr/>
        </p:nvSpPr>
        <p:spPr>
          <a:xfrm>
            <a:off x="228600" y="2133601"/>
            <a:ext cx="8763000" cy="8382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 y="2971800"/>
            <a:ext cx="8763000" cy="9144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28600" y="3886200"/>
            <a:ext cx="8763000" cy="3048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28600" y="4191000"/>
            <a:ext cx="8754687" cy="3810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8600" y="4572000"/>
            <a:ext cx="8763000" cy="3810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28600" y="4953001"/>
            <a:ext cx="8763000" cy="3810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8600" y="5334001"/>
            <a:ext cx="8763000" cy="609600"/>
          </a:xfrm>
          <a:prstGeom prst="rect">
            <a:avLst/>
          </a:prstGeom>
          <a:noFill/>
          <a:ln w="50800">
            <a:solidFill>
              <a:srgbClr val="487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lide Number Placeholder 13"/>
          <p:cNvSpPr>
            <a:spLocks noGrp="1"/>
          </p:cNvSpPr>
          <p:nvPr>
            <p:ph type="sldNum" sz="quarter" idx="12"/>
          </p:nvPr>
        </p:nvSpPr>
        <p:spPr/>
        <p:txBody>
          <a:bodyPr/>
          <a:lstStyle/>
          <a:p>
            <a:fld id="{A05A71AF-B598-4506-81C6-76D9DAEC0A54}" type="slidenum">
              <a:rPr lang="en-US" smtClean="0"/>
              <a:pPr/>
              <a:t>16</a:t>
            </a:fld>
            <a:endParaRPr lang="en-US"/>
          </a:p>
        </p:txBody>
      </p:sp>
      <p:sp>
        <p:nvSpPr>
          <p:cNvPr id="16" name="Footer Placeholder 15"/>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8"/>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9"/>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0"/>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3"/>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5"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Research</a:t>
            </a:r>
            <a:endParaRPr lang="en-US" dirty="0"/>
          </a:p>
        </p:txBody>
      </p:sp>
      <p:sp>
        <p:nvSpPr>
          <p:cNvPr id="3" name="Content Placeholder 2"/>
          <p:cNvSpPr>
            <a:spLocks noGrp="1"/>
          </p:cNvSpPr>
          <p:nvPr>
            <p:ph idx="1"/>
          </p:nvPr>
        </p:nvSpPr>
        <p:spPr>
          <a:xfrm>
            <a:off x="457200" y="1600200"/>
            <a:ext cx="8534400" cy="4525963"/>
          </a:xfrm>
        </p:spPr>
        <p:txBody>
          <a:bodyPr>
            <a:normAutofit fontScale="92500" lnSpcReduction="10000"/>
          </a:bodyPr>
          <a:lstStyle/>
          <a:p>
            <a:r>
              <a:rPr lang="en-US" dirty="0" smtClean="0"/>
              <a:t>Analysis of symmetry definition was started by </a:t>
            </a:r>
            <a:r>
              <a:rPr lang="en-US" sz="2800" dirty="0" smtClean="0">
                <a:solidFill>
                  <a:srgbClr val="0000FF"/>
                </a:solidFill>
              </a:rPr>
              <a:t>[Cohen+ 2005]</a:t>
            </a:r>
            <a:r>
              <a:rPr lang="en-US" dirty="0" smtClean="0"/>
              <a:t>, and is still an </a:t>
            </a:r>
            <a:r>
              <a:rPr lang="en-US" smtClean="0"/>
              <a:t>ongoing effort</a:t>
            </a:r>
            <a:endParaRPr lang="en-US" dirty="0" smtClean="0"/>
          </a:p>
          <a:p>
            <a:r>
              <a:rPr lang="en-US" dirty="0" smtClean="0"/>
              <a:t>In interchangeability, many concepts are yet to be investigated</a:t>
            </a:r>
          </a:p>
          <a:p>
            <a:pPr lvl="1"/>
            <a:r>
              <a:rPr lang="en-US" dirty="0" smtClean="0"/>
              <a:t>Detection algorithms</a:t>
            </a:r>
          </a:p>
          <a:p>
            <a:pPr lvl="1"/>
            <a:r>
              <a:rPr lang="en-US" dirty="0" smtClean="0"/>
              <a:t>Exploitation in problem solving</a:t>
            </a:r>
          </a:p>
          <a:p>
            <a:r>
              <a:rPr lang="en-US" dirty="0" smtClean="0"/>
              <a:t>New opportunities: building hybrids of</a:t>
            </a:r>
          </a:p>
          <a:p>
            <a:pPr lvl="1"/>
            <a:r>
              <a:rPr lang="en-US" dirty="0" smtClean="0"/>
              <a:t>Concepts </a:t>
            </a:r>
          </a:p>
          <a:p>
            <a:pPr lvl="1"/>
            <a:r>
              <a:rPr lang="en-US" dirty="0" smtClean="0"/>
              <a:t>Algorithms</a:t>
            </a:r>
          </a:p>
          <a:p>
            <a:pPr>
              <a:buNone/>
            </a:pPr>
            <a:r>
              <a:rPr lang="en-US" sz="2595" dirty="0" smtClean="0"/>
              <a:t>      </a:t>
            </a:r>
            <a:r>
              <a:rPr lang="en-US" sz="2595" i="1" dirty="0" smtClean="0">
                <a:solidFill>
                  <a:srgbClr val="FF0000"/>
                </a:solidFill>
              </a:rPr>
              <a:t>… where the whole is more powerful than the sum of its parts</a:t>
            </a:r>
          </a:p>
          <a:p>
            <a:endParaRPr lang="en-US" dirty="0" smtClean="0"/>
          </a:p>
        </p:txBody>
      </p:sp>
      <p:sp>
        <p:nvSpPr>
          <p:cNvPr id="6" name="Slide Number Placeholder 5"/>
          <p:cNvSpPr>
            <a:spLocks noGrp="1"/>
          </p:cNvSpPr>
          <p:nvPr>
            <p:ph type="sldNum" sz="quarter" idx="12"/>
          </p:nvPr>
        </p:nvSpPr>
        <p:spPr/>
        <p:txBody>
          <a:bodyPr/>
          <a:lstStyle/>
          <a:p>
            <a:fld id="{A05A71AF-B598-4506-81C6-76D9DAEC0A54}" type="slidenum">
              <a:rPr lang="en-US" smtClean="0"/>
              <a:pPr/>
              <a:t>17</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8800" dirty="0" smtClean="0">
                <a:solidFill>
                  <a:srgbClr val="3366FF"/>
                </a:solidFill>
              </a:rPr>
              <a:t>Thank you </a:t>
            </a:r>
            <a:endParaRPr lang="en-US" sz="8800" dirty="0">
              <a:solidFill>
                <a:srgbClr val="3366FF"/>
              </a:solidFill>
            </a:endParaRPr>
          </a:p>
        </p:txBody>
      </p:sp>
      <p:sp>
        <p:nvSpPr>
          <p:cNvPr id="4" name="Footer Placeholder 3"/>
          <p:cNvSpPr>
            <a:spLocks noGrp="1"/>
          </p:cNvSpPr>
          <p:nvPr>
            <p:ph type="ftr" sz="quarter" idx="11"/>
          </p:nvPr>
        </p:nvSpPr>
        <p:spPr/>
        <p:txBody>
          <a:bodyPr/>
          <a:lstStyle/>
          <a:p>
            <a:r>
              <a:rPr lang="en-US" smtClean="0"/>
              <a:t>SymCon 2010, Sep 6, 2010</a:t>
            </a:r>
            <a:endParaRPr lang="en-US"/>
          </a:p>
        </p:txBody>
      </p:sp>
      <p:sp>
        <p:nvSpPr>
          <p:cNvPr id="5" name="Slide Number Placeholder 4"/>
          <p:cNvSpPr>
            <a:spLocks noGrp="1"/>
          </p:cNvSpPr>
          <p:nvPr>
            <p:ph type="sldNum" sz="quarter" idx="12"/>
          </p:nvPr>
        </p:nvSpPr>
        <p:spPr/>
        <p:txBody>
          <a:bodyPr/>
          <a:lstStyle/>
          <a:p>
            <a:fld id="{A05A71AF-B598-4506-81C6-76D9DAEC0A54}" type="slidenum">
              <a:rPr lang="en-US" smtClean="0"/>
              <a:pPr/>
              <a:t>18</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Introduction</a:t>
            </a:r>
          </a:p>
          <a:p>
            <a:pPr lvl="1"/>
            <a:r>
              <a:rPr lang="en-US" dirty="0" smtClean="0"/>
              <a:t>Basic form &amp; extensions</a:t>
            </a:r>
          </a:p>
          <a:p>
            <a:pPr lvl="1"/>
            <a:r>
              <a:rPr lang="en-US" dirty="0" smtClean="0"/>
              <a:t>Features &amp; use</a:t>
            </a:r>
          </a:p>
          <a:p>
            <a:pPr lvl="1"/>
            <a:r>
              <a:rPr lang="en-US" dirty="0" smtClean="0"/>
              <a:t>Further developments</a:t>
            </a:r>
          </a:p>
          <a:p>
            <a:r>
              <a:rPr lang="en-US" dirty="0" smtClean="0"/>
              <a:t>Taxonomy using a partial order</a:t>
            </a:r>
          </a:p>
          <a:p>
            <a:pPr lvl="1"/>
            <a:r>
              <a:rPr lang="en-US" dirty="0" smtClean="0"/>
              <a:t>One example</a:t>
            </a:r>
          </a:p>
          <a:p>
            <a:r>
              <a:rPr lang="en-US" dirty="0" smtClean="0"/>
              <a:t>Relation to</a:t>
            </a:r>
          </a:p>
          <a:p>
            <a:pPr lvl="1"/>
            <a:r>
              <a:rPr lang="en-US" dirty="0" smtClean="0"/>
              <a:t>General forms of symmetry</a:t>
            </a:r>
          </a:p>
          <a:p>
            <a:pPr lvl="1"/>
            <a:r>
              <a:rPr lang="en-US" dirty="0" smtClean="0"/>
              <a:t>Symmetry breaking during search</a:t>
            </a:r>
          </a:p>
          <a:p>
            <a:r>
              <a:rPr lang="en-US" dirty="0" smtClean="0"/>
              <a:t>Future research &amp; conclusions</a:t>
            </a:r>
          </a:p>
          <a:p>
            <a:endParaRPr lang="en-US" dirty="0"/>
          </a:p>
        </p:txBody>
      </p:sp>
      <p:sp>
        <p:nvSpPr>
          <p:cNvPr id="6" name="Slide Number Placeholder 5"/>
          <p:cNvSpPr>
            <a:spLocks noGrp="1"/>
          </p:cNvSpPr>
          <p:nvPr>
            <p:ph type="sldNum" sz="quarter" idx="12"/>
          </p:nvPr>
        </p:nvSpPr>
        <p:spPr/>
        <p:txBody>
          <a:bodyPr/>
          <a:lstStyle/>
          <a:p>
            <a:fld id="{A05A71AF-B598-4506-81C6-76D9DAEC0A54}" type="slidenum">
              <a:rPr lang="en-US" smtClean="0"/>
              <a:pPr/>
              <a:t>2</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IE" smtClean="0"/>
              <a:t>Interchangeability &amp; Symmetry</a:t>
            </a:r>
            <a:endParaRPr lang="en-GB" dirty="0" smtClean="0"/>
          </a:p>
        </p:txBody>
      </p:sp>
      <p:sp>
        <p:nvSpPr>
          <p:cNvPr id="33795" name="Rectangle 3"/>
          <p:cNvSpPr>
            <a:spLocks noGrp="1"/>
          </p:cNvSpPr>
          <p:nvPr>
            <p:ph type="body" idx="1"/>
          </p:nvPr>
        </p:nvSpPr>
        <p:spPr>
          <a:xfrm>
            <a:off x="457200" y="1600200"/>
            <a:ext cx="8229600" cy="4953000"/>
          </a:xfrm>
        </p:spPr>
        <p:txBody>
          <a:bodyPr>
            <a:normAutofit fontScale="85000" lnSpcReduction="10000"/>
          </a:bodyPr>
          <a:lstStyle/>
          <a:p>
            <a:r>
              <a:rPr lang="en-IE" dirty="0" smtClean="0"/>
              <a:t>Eliminating Interchangeable Values in Constraint Satisfaction Problems                                    </a:t>
            </a:r>
            <a:r>
              <a:rPr lang="en-IE" sz="2353" dirty="0" smtClean="0">
                <a:solidFill>
                  <a:srgbClr val="3366FF"/>
                </a:solidFill>
              </a:rPr>
              <a:t>[Freuder, AAAI 91]</a:t>
            </a:r>
            <a:endParaRPr lang="en-IE" dirty="0" smtClean="0">
              <a:solidFill>
                <a:srgbClr val="3366FF"/>
              </a:solidFill>
            </a:endParaRPr>
          </a:p>
          <a:p>
            <a:r>
              <a:rPr lang="en-GB" dirty="0" smtClean="0"/>
              <a:t>“The detection of symmetries is a research avenue pioneered by Freuder </a:t>
            </a:r>
            <a:r>
              <a:rPr lang="en-GB" sz="2824" dirty="0" smtClean="0"/>
              <a:t>[AAAI 1991]</a:t>
            </a:r>
            <a:r>
              <a:rPr lang="en-GB" dirty="0" smtClean="0"/>
              <a:t> and subsequently investigated by many others.”       </a:t>
            </a:r>
            <a:r>
              <a:rPr lang="en-GB" sz="2353" dirty="0" smtClean="0">
                <a:solidFill>
                  <a:srgbClr val="3366FF"/>
                </a:solidFill>
              </a:rPr>
              <a:t>[Van </a:t>
            </a:r>
            <a:r>
              <a:rPr lang="en-GB" sz="2353" dirty="0" err="1" smtClean="0">
                <a:solidFill>
                  <a:srgbClr val="3366FF"/>
                </a:solidFill>
              </a:rPr>
              <a:t>Hentenryck</a:t>
            </a:r>
            <a:r>
              <a:rPr lang="en-GB" sz="2353" dirty="0" smtClean="0">
                <a:solidFill>
                  <a:srgbClr val="3366FF"/>
                </a:solidFill>
              </a:rPr>
              <a:t>, SARA 2006]</a:t>
            </a:r>
            <a:endParaRPr lang="en-GB" dirty="0" smtClean="0">
              <a:solidFill>
                <a:srgbClr val="3366FF"/>
              </a:solidFill>
            </a:endParaRPr>
          </a:p>
          <a:p>
            <a:r>
              <a:rPr lang="en-GB" dirty="0" err="1" smtClean="0"/>
              <a:t>Interchangeability</a:t>
            </a:r>
            <a:r>
              <a:rPr lang="en-GB" dirty="0" smtClean="0"/>
              <a:t> is a form of ‘solution symmetry’</a:t>
            </a:r>
          </a:p>
          <a:p>
            <a:pPr lvl="1"/>
            <a:r>
              <a:rPr lang="en-IE" dirty="0" smtClean="0"/>
              <a:t>Symmetry is not specified, but is detected</a:t>
            </a:r>
          </a:p>
          <a:p>
            <a:r>
              <a:rPr lang="en-IE" dirty="0" smtClean="0"/>
              <a:t>We survey work on interchangeability &amp; substitutability</a:t>
            </a:r>
          </a:p>
          <a:p>
            <a:pPr lvl="1"/>
            <a:r>
              <a:rPr lang="en-IE" dirty="0" smtClean="0"/>
              <a:t>Identifying &amp; proving relationships among different forms of interchangeability/substitutability</a:t>
            </a:r>
          </a:p>
          <a:p>
            <a:pPr lvl="1"/>
            <a:r>
              <a:rPr lang="en-IE" dirty="0" smtClean="0"/>
              <a:t>We welcome your input</a:t>
            </a:r>
          </a:p>
        </p:txBody>
      </p:sp>
      <p:sp>
        <p:nvSpPr>
          <p:cNvPr id="6" name="Footer Placeholder 5"/>
          <p:cNvSpPr>
            <a:spLocks noGrp="1"/>
          </p:cNvSpPr>
          <p:nvPr>
            <p:ph type="ftr" sz="quarter" idx="11"/>
          </p:nvPr>
        </p:nvSpPr>
        <p:spPr/>
        <p:txBody>
          <a:bodyPr/>
          <a:lstStyle/>
          <a:p>
            <a:r>
              <a:rPr lang="en-US" smtClean="0"/>
              <a:t>SymCon 2010, Sep 6, 2010</a:t>
            </a:r>
            <a:endParaRPr lang="en-US"/>
          </a:p>
        </p:txBody>
      </p:sp>
      <p:sp>
        <p:nvSpPr>
          <p:cNvPr id="5" name="Slide Number Placeholder 4"/>
          <p:cNvSpPr>
            <a:spLocks noGrp="1"/>
          </p:cNvSpPr>
          <p:nvPr>
            <p:ph type="sldNum" sz="quarter" idx="12"/>
          </p:nvPr>
        </p:nvSpPr>
        <p:spPr/>
        <p:txBody>
          <a:bodyPr/>
          <a:lstStyle/>
          <a:p>
            <a:fld id="{A05A71AF-B598-4506-81C6-76D9DAEC0A54}"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8001000" algn="r"/>
              </a:tabLst>
            </a:pPr>
            <a:r>
              <a:rPr lang="en-US" dirty="0" smtClean="0"/>
              <a:t>Basics</a:t>
            </a:r>
            <a:endParaRPr lang="en-US" dirty="0" smtClean="0">
              <a:solidFill>
                <a:srgbClr val="3366FF"/>
              </a:solidFill>
            </a:endParaRPr>
          </a:p>
        </p:txBody>
      </p:sp>
      <p:sp>
        <p:nvSpPr>
          <p:cNvPr id="3" name="Content Placeholder 2"/>
          <p:cNvSpPr>
            <a:spLocks noGrp="1"/>
          </p:cNvSpPr>
          <p:nvPr>
            <p:ph idx="1"/>
          </p:nvPr>
        </p:nvSpPr>
        <p:spPr/>
        <p:txBody>
          <a:bodyPr>
            <a:normAutofit fontScale="77500" lnSpcReduction="20000"/>
          </a:bodyPr>
          <a:lstStyle/>
          <a:p>
            <a:r>
              <a:rPr lang="en-IE" dirty="0" smtClean="0"/>
              <a:t>Local </a:t>
            </a:r>
            <a:r>
              <a:rPr lang="en-IE" dirty="0" err="1" smtClean="0"/>
              <a:t>vs</a:t>
            </a:r>
            <a:r>
              <a:rPr lang="en-IE" dirty="0" smtClean="0"/>
              <a:t> Global</a:t>
            </a:r>
          </a:p>
          <a:p>
            <a:pPr lvl="1"/>
            <a:r>
              <a:rPr lang="en-IE" dirty="0" err="1" smtClean="0"/>
              <a:t>Neighborhood</a:t>
            </a:r>
            <a:r>
              <a:rPr lang="en-IE" dirty="0" smtClean="0"/>
              <a:t> </a:t>
            </a:r>
            <a:r>
              <a:rPr lang="en-IE" dirty="0" err="1" smtClean="0"/>
              <a:t>Interchangeability</a:t>
            </a:r>
            <a:r>
              <a:rPr lang="en-IE" dirty="0" smtClean="0"/>
              <a:t> (NI)</a:t>
            </a:r>
          </a:p>
          <a:p>
            <a:pPr lvl="1"/>
            <a:r>
              <a:rPr lang="en-IE" dirty="0" smtClean="0"/>
              <a:t>K-</a:t>
            </a:r>
            <a:r>
              <a:rPr lang="en-IE" dirty="0" err="1" smtClean="0"/>
              <a:t>Interchangeability</a:t>
            </a:r>
            <a:r>
              <a:rPr lang="en-IE" dirty="0" smtClean="0"/>
              <a:t> (KI)</a:t>
            </a:r>
          </a:p>
          <a:p>
            <a:pPr lvl="1"/>
            <a:r>
              <a:rPr lang="en-IE" dirty="0" smtClean="0"/>
              <a:t>Full </a:t>
            </a:r>
            <a:r>
              <a:rPr lang="en-IE" dirty="0" err="1" smtClean="0"/>
              <a:t>Interchangeability</a:t>
            </a:r>
            <a:r>
              <a:rPr lang="en-IE" dirty="0" smtClean="0"/>
              <a:t> (FI)</a:t>
            </a:r>
          </a:p>
          <a:p>
            <a:r>
              <a:rPr lang="en-US" dirty="0" smtClean="0"/>
              <a:t>Weakening</a:t>
            </a:r>
          </a:p>
          <a:p>
            <a:pPr lvl="1"/>
            <a:r>
              <a:rPr lang="en-US" dirty="0" smtClean="0"/>
              <a:t>Substitutability  </a:t>
            </a:r>
            <a:r>
              <a:rPr lang="en-US" dirty="0" smtClean="0">
                <a:solidFill>
                  <a:srgbClr val="FF0000"/>
                </a:solidFill>
              </a:rPr>
              <a:t>(ref. dominance)</a:t>
            </a:r>
          </a:p>
          <a:p>
            <a:pPr lvl="1"/>
            <a:r>
              <a:rPr lang="en-US" dirty="0" smtClean="0"/>
              <a:t>Partial interchangeability</a:t>
            </a:r>
          </a:p>
          <a:p>
            <a:pPr lvl="1"/>
            <a:r>
              <a:rPr lang="en-US" dirty="0" err="1" smtClean="0"/>
              <a:t>Subproblem</a:t>
            </a:r>
            <a:r>
              <a:rPr lang="en-US" dirty="0" smtClean="0"/>
              <a:t> interchangeability </a:t>
            </a:r>
          </a:p>
          <a:p>
            <a:r>
              <a:rPr lang="en-US" dirty="0" smtClean="0"/>
              <a:t>Generalization</a:t>
            </a:r>
          </a:p>
          <a:p>
            <a:pPr lvl="1"/>
            <a:r>
              <a:rPr lang="en-US" dirty="0" smtClean="0"/>
              <a:t>Dynamic interchangeability </a:t>
            </a:r>
            <a:r>
              <a:rPr lang="en-US" dirty="0" smtClean="0">
                <a:solidFill>
                  <a:srgbClr val="FF0000"/>
                </a:solidFill>
              </a:rPr>
              <a:t>(ref. SBDS &amp; SBDD)</a:t>
            </a:r>
          </a:p>
          <a:p>
            <a:pPr lvl="1"/>
            <a:r>
              <a:rPr lang="en-US" dirty="0" smtClean="0"/>
              <a:t>Meta interchangeability</a:t>
            </a:r>
          </a:p>
          <a:p>
            <a:pPr lvl="1"/>
            <a:r>
              <a:rPr lang="en-US" dirty="0" smtClean="0"/>
              <a:t>Functional/isomorphic interchangeability: mapping values between </a:t>
            </a:r>
            <a:r>
              <a:rPr lang="en-US" dirty="0" smtClean="0">
                <a:solidFill>
                  <a:srgbClr val="FF0000"/>
                </a:solidFill>
              </a:rPr>
              <a:t>different</a:t>
            </a:r>
            <a:r>
              <a:rPr lang="en-US" dirty="0" smtClean="0"/>
              <a:t> variables </a:t>
            </a:r>
            <a:r>
              <a:rPr lang="en-US" dirty="0" smtClean="0">
                <a:solidFill>
                  <a:srgbClr val="FF0000"/>
                </a:solidFill>
              </a:rPr>
              <a:t>(ref. symmetry)</a:t>
            </a:r>
          </a:p>
          <a:p>
            <a:endParaRPr lang="en-US" dirty="0" smtClean="0"/>
          </a:p>
        </p:txBody>
      </p:sp>
      <p:sp>
        <p:nvSpPr>
          <p:cNvPr id="83" name="Parallelogram 82"/>
          <p:cNvSpPr/>
          <p:nvPr/>
        </p:nvSpPr>
        <p:spPr>
          <a:xfrm>
            <a:off x="5800725" y="3505200"/>
            <a:ext cx="2962275" cy="1219200"/>
          </a:xfrm>
          <a:prstGeom prst="parallelogram">
            <a:avLst>
              <a:gd name="adj" fmla="val 69739"/>
            </a:avLst>
          </a:prstGeom>
          <a:solidFill>
            <a:schemeClr val="bg1">
              <a:lumMod val="85000"/>
              <a:alpha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dirty="0">
              <a:solidFill>
                <a:schemeClr val="tx1"/>
              </a:solidFill>
              <a:latin typeface="Arial Narrow"/>
              <a:cs typeface="Arial Narrow"/>
            </a:endParaRPr>
          </a:p>
        </p:txBody>
      </p:sp>
      <p:sp>
        <p:nvSpPr>
          <p:cNvPr id="84" name="Parallelogram 83"/>
          <p:cNvSpPr/>
          <p:nvPr/>
        </p:nvSpPr>
        <p:spPr>
          <a:xfrm>
            <a:off x="5791200" y="1219200"/>
            <a:ext cx="3124200" cy="1295400"/>
          </a:xfrm>
          <a:prstGeom prst="parallelogram">
            <a:avLst>
              <a:gd name="adj" fmla="val 67413"/>
            </a:avLst>
          </a:prstGeom>
          <a:solidFill>
            <a:schemeClr val="bg1">
              <a:lumMod val="85000"/>
              <a:alpha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dirty="0">
              <a:solidFill>
                <a:schemeClr val="tx1"/>
              </a:solidFill>
              <a:latin typeface="Arial Narrow"/>
              <a:cs typeface="Arial Narrow"/>
            </a:endParaRPr>
          </a:p>
        </p:txBody>
      </p:sp>
      <p:cxnSp>
        <p:nvCxnSpPr>
          <p:cNvPr id="85" name="Straight Arrow Connector 84"/>
          <p:cNvCxnSpPr>
            <a:cxnSpLocks noChangeShapeType="1"/>
            <a:stCxn id="99" idx="2"/>
          </p:cNvCxnSpPr>
          <p:nvPr/>
        </p:nvCxnSpPr>
        <p:spPr bwMode="auto">
          <a:xfrm>
            <a:off x="6791325" y="4464050"/>
            <a:ext cx="904875" cy="31750"/>
          </a:xfrm>
          <a:prstGeom prst="straightConnector1">
            <a:avLst/>
          </a:prstGeom>
          <a:noFill/>
          <a:ln w="12700" algn="ctr">
            <a:solidFill>
              <a:schemeClr val="tx1"/>
            </a:solidFill>
            <a:round/>
            <a:headEnd/>
            <a:tailEnd type="triangle" w="sm" len="lg"/>
          </a:ln>
        </p:spPr>
      </p:cxnSp>
      <p:cxnSp>
        <p:nvCxnSpPr>
          <p:cNvPr id="86" name="Straight Arrow Connector 85"/>
          <p:cNvCxnSpPr>
            <a:cxnSpLocks noChangeShapeType="1"/>
            <a:stCxn id="99" idx="0"/>
            <a:endCxn id="98" idx="2"/>
          </p:cNvCxnSpPr>
          <p:nvPr/>
        </p:nvCxnSpPr>
        <p:spPr bwMode="auto">
          <a:xfrm flipH="1" flipV="1">
            <a:off x="6781800" y="3397250"/>
            <a:ext cx="9525" cy="708025"/>
          </a:xfrm>
          <a:prstGeom prst="straightConnector1">
            <a:avLst/>
          </a:prstGeom>
          <a:noFill/>
          <a:ln w="19050" algn="ctr">
            <a:solidFill>
              <a:schemeClr val="tx1"/>
            </a:solidFill>
            <a:round/>
            <a:headEnd/>
            <a:tailEnd type="triangle" w="sm" len="lg"/>
          </a:ln>
        </p:spPr>
      </p:cxnSp>
      <p:cxnSp>
        <p:nvCxnSpPr>
          <p:cNvPr id="87" name="Straight Arrow Connector 86"/>
          <p:cNvCxnSpPr>
            <a:cxnSpLocks noChangeShapeType="1"/>
            <a:stCxn id="98" idx="0"/>
            <a:endCxn id="97" idx="2"/>
          </p:cNvCxnSpPr>
          <p:nvPr/>
        </p:nvCxnSpPr>
        <p:spPr bwMode="auto">
          <a:xfrm flipV="1">
            <a:off x="6781800" y="2190750"/>
            <a:ext cx="0" cy="847725"/>
          </a:xfrm>
          <a:prstGeom prst="straightConnector1">
            <a:avLst/>
          </a:prstGeom>
          <a:noFill/>
          <a:ln w="19050" algn="ctr">
            <a:solidFill>
              <a:schemeClr val="tx1"/>
            </a:solidFill>
            <a:round/>
            <a:headEnd/>
            <a:tailEnd type="triangle" w="sm" len="lg"/>
          </a:ln>
        </p:spPr>
      </p:cxnSp>
      <p:cxnSp>
        <p:nvCxnSpPr>
          <p:cNvPr id="88" name="Straight Arrow Connector 87"/>
          <p:cNvCxnSpPr>
            <a:stCxn id="99" idx="3"/>
          </p:cNvCxnSpPr>
          <p:nvPr/>
        </p:nvCxnSpPr>
        <p:spPr>
          <a:xfrm flipV="1">
            <a:off x="7029450" y="4114800"/>
            <a:ext cx="666750" cy="169863"/>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89" name="Straight Arrow Connector 88"/>
          <p:cNvCxnSpPr>
            <a:cxnSpLocks noChangeShapeType="1"/>
            <a:stCxn id="99" idx="0"/>
          </p:cNvCxnSpPr>
          <p:nvPr/>
        </p:nvCxnSpPr>
        <p:spPr bwMode="auto">
          <a:xfrm flipV="1">
            <a:off x="6791325" y="3733800"/>
            <a:ext cx="752475" cy="371475"/>
          </a:xfrm>
          <a:prstGeom prst="straightConnector1">
            <a:avLst/>
          </a:prstGeom>
          <a:noFill/>
          <a:ln w="12700" algn="ctr">
            <a:solidFill>
              <a:schemeClr val="tx1"/>
            </a:solidFill>
            <a:round/>
            <a:headEnd/>
            <a:tailEnd type="triangle" w="sm" len="lg"/>
          </a:ln>
        </p:spPr>
      </p:cxnSp>
      <p:sp>
        <p:nvSpPr>
          <p:cNvPr id="90" name="Rounded Rectangle 89"/>
          <p:cNvSpPr/>
          <p:nvPr/>
        </p:nvSpPr>
        <p:spPr>
          <a:xfrm>
            <a:off x="5943600" y="2133600"/>
            <a:ext cx="731838" cy="339725"/>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anchor="ctr" anchorCtr="1"/>
          <a:lstStyle/>
          <a:p>
            <a:pPr algn="just" fontAlgn="auto">
              <a:spcBef>
                <a:spcPts val="0"/>
              </a:spcBef>
              <a:spcAft>
                <a:spcPts val="0"/>
              </a:spcAft>
              <a:defRPr/>
            </a:pPr>
            <a:r>
              <a:rPr lang="en-US" i="1" dirty="0">
                <a:solidFill>
                  <a:schemeClr val="tx1"/>
                </a:solidFill>
                <a:latin typeface="Arial Narrow"/>
                <a:cs typeface="Arial Narrow"/>
              </a:rPr>
              <a:t>global</a:t>
            </a:r>
          </a:p>
        </p:txBody>
      </p:sp>
      <p:sp>
        <p:nvSpPr>
          <p:cNvPr id="91" name="Rounded Rectangle 90"/>
          <p:cNvSpPr/>
          <p:nvPr/>
        </p:nvSpPr>
        <p:spPr>
          <a:xfrm>
            <a:off x="5832475" y="4386263"/>
            <a:ext cx="730250" cy="338137"/>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anchor="ctr" anchorCtr="1"/>
          <a:lstStyle/>
          <a:p>
            <a:pPr algn="just" fontAlgn="auto">
              <a:spcBef>
                <a:spcPts val="0"/>
              </a:spcBef>
              <a:spcAft>
                <a:spcPts val="0"/>
              </a:spcAft>
              <a:defRPr/>
            </a:pPr>
            <a:r>
              <a:rPr lang="en-US" i="1" dirty="0">
                <a:solidFill>
                  <a:schemeClr val="tx1"/>
                </a:solidFill>
                <a:latin typeface="Arial Narrow"/>
                <a:cs typeface="Arial Narrow"/>
              </a:rPr>
              <a:t>local</a:t>
            </a:r>
          </a:p>
        </p:txBody>
      </p:sp>
      <p:cxnSp>
        <p:nvCxnSpPr>
          <p:cNvPr id="92" name="Straight Arrow Connector 91"/>
          <p:cNvCxnSpPr>
            <a:cxnSpLocks noChangeShapeType="1"/>
          </p:cNvCxnSpPr>
          <p:nvPr/>
        </p:nvCxnSpPr>
        <p:spPr bwMode="auto">
          <a:xfrm flipV="1">
            <a:off x="5791200" y="2516188"/>
            <a:ext cx="1588" cy="2219325"/>
          </a:xfrm>
          <a:prstGeom prst="straightConnector1">
            <a:avLst/>
          </a:prstGeom>
          <a:noFill/>
          <a:ln w="3175" algn="ctr">
            <a:solidFill>
              <a:schemeClr val="tx1"/>
            </a:solidFill>
            <a:round/>
            <a:headEnd/>
            <a:tailEnd type="triangle" w="sm" len="lg"/>
          </a:ln>
        </p:spPr>
      </p:cxnSp>
      <p:cxnSp>
        <p:nvCxnSpPr>
          <p:cNvPr id="93" name="Straight Connector 92"/>
          <p:cNvCxnSpPr>
            <a:cxnSpLocks noChangeShapeType="1"/>
          </p:cNvCxnSpPr>
          <p:nvPr/>
        </p:nvCxnSpPr>
        <p:spPr bwMode="auto">
          <a:xfrm flipH="1">
            <a:off x="5799138" y="1219200"/>
            <a:ext cx="830262" cy="1295400"/>
          </a:xfrm>
          <a:prstGeom prst="line">
            <a:avLst/>
          </a:prstGeom>
          <a:noFill/>
          <a:ln w="3175" algn="ctr">
            <a:solidFill>
              <a:srgbClr val="000000"/>
            </a:solidFill>
            <a:round/>
            <a:headEnd/>
            <a:tailEnd/>
          </a:ln>
        </p:spPr>
      </p:cxnSp>
      <p:cxnSp>
        <p:nvCxnSpPr>
          <p:cNvPr id="94" name="Straight Connector 93"/>
          <p:cNvCxnSpPr>
            <a:cxnSpLocks noChangeShapeType="1"/>
          </p:cNvCxnSpPr>
          <p:nvPr/>
        </p:nvCxnSpPr>
        <p:spPr bwMode="auto">
          <a:xfrm flipH="1">
            <a:off x="5791200" y="2514600"/>
            <a:ext cx="2209800" cy="0"/>
          </a:xfrm>
          <a:prstGeom prst="line">
            <a:avLst/>
          </a:prstGeom>
          <a:noFill/>
          <a:ln w="3175" algn="ctr">
            <a:solidFill>
              <a:srgbClr val="000000"/>
            </a:solidFill>
            <a:round/>
            <a:headEnd/>
            <a:tailEnd/>
          </a:ln>
        </p:spPr>
      </p:cxnSp>
      <p:cxnSp>
        <p:nvCxnSpPr>
          <p:cNvPr id="95" name="Straight Connector 94"/>
          <p:cNvCxnSpPr>
            <a:cxnSpLocks noChangeShapeType="1"/>
          </p:cNvCxnSpPr>
          <p:nvPr/>
        </p:nvCxnSpPr>
        <p:spPr bwMode="auto">
          <a:xfrm flipH="1">
            <a:off x="5797550" y="3519488"/>
            <a:ext cx="831850" cy="1204912"/>
          </a:xfrm>
          <a:prstGeom prst="line">
            <a:avLst/>
          </a:prstGeom>
          <a:noFill/>
          <a:ln w="3175" algn="ctr">
            <a:solidFill>
              <a:srgbClr val="000000"/>
            </a:solidFill>
            <a:round/>
            <a:headEnd/>
            <a:tailEnd/>
          </a:ln>
        </p:spPr>
      </p:cxnSp>
      <p:cxnSp>
        <p:nvCxnSpPr>
          <p:cNvPr id="96" name="Straight Connector 95"/>
          <p:cNvCxnSpPr>
            <a:cxnSpLocks noChangeShapeType="1"/>
          </p:cNvCxnSpPr>
          <p:nvPr/>
        </p:nvCxnSpPr>
        <p:spPr bwMode="auto">
          <a:xfrm flipH="1">
            <a:off x="5799138" y="4730750"/>
            <a:ext cx="1982787" cy="7938"/>
          </a:xfrm>
          <a:prstGeom prst="line">
            <a:avLst/>
          </a:prstGeom>
          <a:noFill/>
          <a:ln w="3175" algn="ctr">
            <a:solidFill>
              <a:srgbClr val="000000"/>
            </a:solidFill>
            <a:round/>
            <a:headEnd/>
            <a:tailEnd/>
          </a:ln>
        </p:spPr>
      </p:cxnSp>
      <p:sp>
        <p:nvSpPr>
          <p:cNvPr id="97" name="Rounded Rectangle 96"/>
          <p:cNvSpPr/>
          <p:nvPr/>
        </p:nvSpPr>
        <p:spPr>
          <a:xfrm>
            <a:off x="6553200" y="1843088"/>
            <a:ext cx="457200" cy="338137"/>
          </a:xfrm>
          <a:prstGeom prst="roundRect">
            <a:avLst/>
          </a:prstGeom>
          <a:noFill/>
          <a:ln w="19050" cap="flat" cmpd="sng">
            <a:solidFill>
              <a:schemeClr val="tx1"/>
            </a:solidFill>
            <a:prstDash val="solid"/>
            <a:round/>
          </a:ln>
          <a:effectLst/>
        </p:spPr>
        <p:style>
          <a:lnRef idx="1">
            <a:schemeClr val="accent1"/>
          </a:lnRef>
          <a:fillRef idx="3">
            <a:schemeClr val="accent1"/>
          </a:fillRef>
          <a:effectRef idx="2">
            <a:schemeClr val="accent1"/>
          </a:effectRef>
          <a:fontRef idx="minor">
            <a:schemeClr val="lt1"/>
          </a:fontRef>
        </p:style>
        <p:txBody>
          <a:bodyPr anchor="ctr" anchorCtr="1"/>
          <a:lstStyle/>
          <a:p>
            <a:pPr algn="just" fontAlgn="auto">
              <a:spcBef>
                <a:spcPts val="0"/>
              </a:spcBef>
              <a:spcAft>
                <a:spcPts val="0"/>
              </a:spcAft>
              <a:defRPr/>
            </a:pPr>
            <a:r>
              <a:rPr lang="en-US" dirty="0">
                <a:solidFill>
                  <a:schemeClr val="tx1"/>
                </a:solidFill>
                <a:latin typeface="Arial Narrow"/>
                <a:cs typeface="Arial Narrow"/>
              </a:rPr>
              <a:t>FI</a:t>
            </a:r>
          </a:p>
        </p:txBody>
      </p:sp>
      <p:sp>
        <p:nvSpPr>
          <p:cNvPr id="98" name="Rounded Rectangle 97"/>
          <p:cNvSpPr/>
          <p:nvPr/>
        </p:nvSpPr>
        <p:spPr>
          <a:xfrm>
            <a:off x="6553200" y="3048000"/>
            <a:ext cx="457200" cy="339725"/>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anchor="ctr" anchorCtr="1"/>
          <a:lstStyle/>
          <a:p>
            <a:pPr algn="just" fontAlgn="auto">
              <a:spcBef>
                <a:spcPts val="0"/>
              </a:spcBef>
              <a:spcAft>
                <a:spcPts val="0"/>
              </a:spcAft>
              <a:defRPr/>
            </a:pPr>
            <a:r>
              <a:rPr lang="en-US" dirty="0">
                <a:solidFill>
                  <a:schemeClr val="tx1"/>
                </a:solidFill>
                <a:latin typeface="Arial Narrow"/>
                <a:cs typeface="Arial Narrow"/>
              </a:rPr>
              <a:t>KI</a:t>
            </a:r>
          </a:p>
        </p:txBody>
      </p:sp>
      <p:sp>
        <p:nvSpPr>
          <p:cNvPr id="99" name="Rounded Rectangle 98"/>
          <p:cNvSpPr/>
          <p:nvPr/>
        </p:nvSpPr>
        <p:spPr>
          <a:xfrm>
            <a:off x="6562725" y="4114800"/>
            <a:ext cx="457200" cy="339725"/>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anchor="ctr" anchorCtr="1"/>
          <a:lstStyle/>
          <a:p>
            <a:pPr algn="just" fontAlgn="auto">
              <a:spcBef>
                <a:spcPts val="0"/>
              </a:spcBef>
              <a:spcAft>
                <a:spcPts val="0"/>
              </a:spcAft>
              <a:defRPr/>
            </a:pPr>
            <a:r>
              <a:rPr lang="en-US" dirty="0">
                <a:solidFill>
                  <a:schemeClr val="tx1"/>
                </a:solidFill>
                <a:latin typeface="Arial Narrow"/>
                <a:cs typeface="Arial Narrow"/>
              </a:rPr>
              <a:t>NI</a:t>
            </a:r>
          </a:p>
        </p:txBody>
      </p:sp>
      <p:sp>
        <p:nvSpPr>
          <p:cNvPr id="17435" name="TextBox 99"/>
          <p:cNvSpPr txBox="1">
            <a:spLocks noChangeArrowheads="1"/>
          </p:cNvSpPr>
          <p:nvPr/>
        </p:nvSpPr>
        <p:spPr bwMode="auto">
          <a:xfrm>
            <a:off x="7620000" y="4281488"/>
            <a:ext cx="1371600" cy="366712"/>
          </a:xfrm>
          <a:prstGeom prst="rect">
            <a:avLst/>
          </a:prstGeom>
          <a:noFill/>
          <a:ln w="9525">
            <a:noFill/>
            <a:miter lim="800000"/>
            <a:headEnd/>
            <a:tailEnd/>
          </a:ln>
        </p:spPr>
        <p:txBody>
          <a:bodyPr>
            <a:spAutoFit/>
          </a:bodyPr>
          <a:lstStyle/>
          <a:p>
            <a:r>
              <a:rPr lang="en-US">
                <a:latin typeface="Calibri" pitchFamily="34" charset="0"/>
              </a:rPr>
              <a:t>Subproblem</a:t>
            </a:r>
          </a:p>
        </p:txBody>
      </p:sp>
      <p:sp>
        <p:nvSpPr>
          <p:cNvPr id="17436" name="TextBox 101"/>
          <p:cNvSpPr txBox="1">
            <a:spLocks noChangeArrowheads="1"/>
          </p:cNvSpPr>
          <p:nvPr/>
        </p:nvSpPr>
        <p:spPr bwMode="auto">
          <a:xfrm>
            <a:off x="7467600" y="3581400"/>
            <a:ext cx="1600200" cy="366713"/>
          </a:xfrm>
          <a:prstGeom prst="rect">
            <a:avLst/>
          </a:prstGeom>
          <a:noFill/>
          <a:ln w="9525">
            <a:noFill/>
            <a:miter lim="800000"/>
            <a:headEnd/>
            <a:tailEnd/>
          </a:ln>
        </p:spPr>
        <p:txBody>
          <a:bodyPr>
            <a:spAutoFit/>
          </a:bodyPr>
          <a:lstStyle/>
          <a:p>
            <a:r>
              <a:rPr lang="en-US">
                <a:latin typeface="Calibri" pitchFamily="34" charset="0"/>
              </a:rPr>
              <a:t>Substitutability</a:t>
            </a:r>
          </a:p>
        </p:txBody>
      </p:sp>
      <p:cxnSp>
        <p:nvCxnSpPr>
          <p:cNvPr id="103" name="Straight Arrow Connector 102"/>
          <p:cNvCxnSpPr>
            <a:cxnSpLocks noChangeShapeType="1"/>
          </p:cNvCxnSpPr>
          <p:nvPr/>
        </p:nvCxnSpPr>
        <p:spPr bwMode="auto">
          <a:xfrm>
            <a:off x="6781800" y="2168525"/>
            <a:ext cx="904875" cy="41275"/>
          </a:xfrm>
          <a:prstGeom prst="straightConnector1">
            <a:avLst/>
          </a:prstGeom>
          <a:noFill/>
          <a:ln w="12700" algn="ctr">
            <a:solidFill>
              <a:schemeClr val="tx1"/>
            </a:solidFill>
            <a:round/>
            <a:headEnd/>
            <a:tailEnd type="triangle" w="sm" len="lg"/>
          </a:ln>
        </p:spPr>
      </p:cxnSp>
      <p:cxnSp>
        <p:nvCxnSpPr>
          <p:cNvPr id="104" name="Straight Arrow Connector 103"/>
          <p:cNvCxnSpPr/>
          <p:nvPr/>
        </p:nvCxnSpPr>
        <p:spPr>
          <a:xfrm flipV="1">
            <a:off x="7010400" y="1828800"/>
            <a:ext cx="676275" cy="169863"/>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05" name="Straight Arrow Connector 104"/>
          <p:cNvCxnSpPr>
            <a:cxnSpLocks noChangeShapeType="1"/>
          </p:cNvCxnSpPr>
          <p:nvPr/>
        </p:nvCxnSpPr>
        <p:spPr bwMode="auto">
          <a:xfrm flipV="1">
            <a:off x="6781800" y="1447800"/>
            <a:ext cx="752475" cy="381000"/>
          </a:xfrm>
          <a:prstGeom prst="straightConnector1">
            <a:avLst/>
          </a:prstGeom>
          <a:noFill/>
          <a:ln w="12700" algn="ctr">
            <a:solidFill>
              <a:schemeClr val="tx1"/>
            </a:solidFill>
            <a:round/>
            <a:headEnd/>
            <a:tailEnd type="triangle" w="sm" len="lg"/>
          </a:ln>
        </p:spPr>
      </p:cxnSp>
      <p:sp>
        <p:nvSpPr>
          <p:cNvPr id="17440" name="TextBox 105"/>
          <p:cNvSpPr txBox="1">
            <a:spLocks noChangeArrowheads="1"/>
          </p:cNvSpPr>
          <p:nvPr/>
        </p:nvSpPr>
        <p:spPr bwMode="auto">
          <a:xfrm>
            <a:off x="7610475" y="1993900"/>
            <a:ext cx="1381125" cy="368300"/>
          </a:xfrm>
          <a:prstGeom prst="rect">
            <a:avLst/>
          </a:prstGeom>
          <a:noFill/>
          <a:ln w="9525">
            <a:noFill/>
            <a:miter lim="800000"/>
            <a:headEnd/>
            <a:tailEnd/>
          </a:ln>
        </p:spPr>
        <p:txBody>
          <a:bodyPr>
            <a:spAutoFit/>
          </a:bodyPr>
          <a:lstStyle/>
          <a:p>
            <a:r>
              <a:rPr lang="en-US">
                <a:latin typeface="Calibri" pitchFamily="34" charset="0"/>
              </a:rPr>
              <a:t>Subproblem</a:t>
            </a:r>
          </a:p>
        </p:txBody>
      </p:sp>
      <p:sp>
        <p:nvSpPr>
          <p:cNvPr id="17441" name="TextBox 107"/>
          <p:cNvSpPr txBox="1">
            <a:spLocks noChangeArrowheads="1"/>
          </p:cNvSpPr>
          <p:nvPr/>
        </p:nvSpPr>
        <p:spPr bwMode="auto">
          <a:xfrm>
            <a:off x="7458075" y="1295400"/>
            <a:ext cx="1609725" cy="366713"/>
          </a:xfrm>
          <a:prstGeom prst="rect">
            <a:avLst/>
          </a:prstGeom>
          <a:noFill/>
          <a:ln w="9525">
            <a:noFill/>
            <a:miter lim="800000"/>
            <a:headEnd/>
            <a:tailEnd/>
          </a:ln>
        </p:spPr>
        <p:txBody>
          <a:bodyPr>
            <a:spAutoFit/>
          </a:bodyPr>
          <a:lstStyle/>
          <a:p>
            <a:r>
              <a:rPr lang="en-US">
                <a:latin typeface="Calibri" pitchFamily="34" charset="0"/>
              </a:rPr>
              <a:t>Substitutability</a:t>
            </a:r>
          </a:p>
        </p:txBody>
      </p:sp>
      <p:sp>
        <p:nvSpPr>
          <p:cNvPr id="17442" name="TextBox 100"/>
          <p:cNvSpPr txBox="1">
            <a:spLocks noChangeArrowheads="1"/>
          </p:cNvSpPr>
          <p:nvPr/>
        </p:nvSpPr>
        <p:spPr bwMode="auto">
          <a:xfrm>
            <a:off x="7705725" y="3962400"/>
            <a:ext cx="1209675" cy="381000"/>
          </a:xfrm>
          <a:prstGeom prst="rect">
            <a:avLst/>
          </a:prstGeom>
          <a:noFill/>
          <a:ln w="9525">
            <a:noFill/>
            <a:miter lim="800000"/>
            <a:headEnd/>
            <a:tailEnd/>
          </a:ln>
        </p:spPr>
        <p:txBody>
          <a:bodyPr wrap="square">
            <a:spAutoFit/>
          </a:bodyPr>
          <a:lstStyle/>
          <a:p>
            <a:r>
              <a:rPr lang="en-US" dirty="0">
                <a:latin typeface="Calibri" pitchFamily="34" charset="0"/>
              </a:rPr>
              <a:t>Partial</a:t>
            </a:r>
          </a:p>
        </p:txBody>
      </p:sp>
      <p:sp>
        <p:nvSpPr>
          <p:cNvPr id="17443" name="TextBox 106"/>
          <p:cNvSpPr txBox="1">
            <a:spLocks noChangeArrowheads="1"/>
          </p:cNvSpPr>
          <p:nvPr/>
        </p:nvSpPr>
        <p:spPr bwMode="auto">
          <a:xfrm>
            <a:off x="7696201" y="1676400"/>
            <a:ext cx="1219200" cy="381000"/>
          </a:xfrm>
          <a:prstGeom prst="rect">
            <a:avLst/>
          </a:prstGeom>
          <a:noFill/>
          <a:ln w="9525">
            <a:noFill/>
            <a:miter lim="800000"/>
            <a:headEnd/>
            <a:tailEnd/>
          </a:ln>
        </p:spPr>
        <p:txBody>
          <a:bodyPr wrap="square">
            <a:spAutoFit/>
          </a:bodyPr>
          <a:lstStyle/>
          <a:p>
            <a:r>
              <a:rPr lang="en-US" dirty="0">
                <a:latin typeface="Calibri" pitchFamily="34" charset="0"/>
              </a:rPr>
              <a:t>Partial</a:t>
            </a:r>
          </a:p>
        </p:txBody>
      </p:sp>
      <p:sp>
        <p:nvSpPr>
          <p:cNvPr id="35" name="Slide Number Placeholder 34"/>
          <p:cNvSpPr>
            <a:spLocks noGrp="1"/>
          </p:cNvSpPr>
          <p:nvPr>
            <p:ph type="sldNum" sz="quarter" idx="12"/>
          </p:nvPr>
        </p:nvSpPr>
        <p:spPr/>
        <p:txBody>
          <a:bodyPr/>
          <a:lstStyle/>
          <a:p>
            <a:fld id="{A05A71AF-B598-4506-81C6-76D9DAEC0A54}" type="slidenum">
              <a:rPr lang="en-US" smtClean="0"/>
              <a:pPr/>
              <a:t>4</a:t>
            </a:fld>
            <a:endParaRPr lang="en-US"/>
          </a:p>
        </p:txBody>
      </p:sp>
      <p:sp>
        <p:nvSpPr>
          <p:cNvPr id="36" name="Footer Placeholder 35"/>
          <p:cNvSpPr>
            <a:spLocks noGrp="1"/>
          </p:cNvSpPr>
          <p:nvPr>
            <p:ph type="ftr" sz="quarter" idx="11"/>
          </p:nvPr>
        </p:nvSpPr>
        <p:spPr/>
        <p:txBody>
          <a:bodyPr/>
          <a:lstStyle/>
          <a:p>
            <a:r>
              <a:rPr lang="en-US" smtClean="0"/>
              <a:t>SymCon 2010, Sep 6, 2010</a:t>
            </a:r>
            <a:endParaRPr lang="en-US"/>
          </a:p>
        </p:txBody>
      </p:sp>
      <p:sp>
        <p:nvSpPr>
          <p:cNvPr id="32" name="Title 1"/>
          <p:cNvSpPr txBox="1">
            <a:spLocks/>
          </p:cNvSpPr>
          <p:nvPr/>
        </p:nvSpPr>
        <p:spPr>
          <a:xfrm>
            <a:off x="7010400" y="685800"/>
            <a:ext cx="1905000" cy="533400"/>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tab pos="8001000" algn="r"/>
              </a:tabLst>
              <a:defRPr/>
            </a:pPr>
            <a:r>
              <a:rPr kumimoji="0" lang="en-US" sz="3600" b="0" i="0" u="none" strike="noStrike" kern="1200" cap="none" spc="0" normalizeH="0" baseline="0" noProof="0" dirty="0" smtClean="0">
                <a:ln>
                  <a:noFill/>
                </a:ln>
                <a:solidFill>
                  <a:srgbClr val="3366FF"/>
                </a:solidFill>
                <a:effectLst/>
                <a:uLnTx/>
                <a:uFillTx/>
                <a:latin typeface="+mj-lt"/>
                <a:ea typeface="+mj-ea"/>
                <a:cs typeface="+mj-cs"/>
              </a:rPr>
              <a:t>[Freuder 91]</a:t>
            </a:r>
            <a:endParaRPr kumimoji="0" lang="en-US" sz="4400" b="0" i="0" u="none" strike="noStrike" kern="1200" cap="none" spc="0" normalizeH="0" baseline="0" noProof="0" dirty="0" smtClean="0">
              <a:ln>
                <a:noFill/>
              </a:ln>
              <a:solidFill>
                <a:srgbClr val="3366FF"/>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NI and FI</a:t>
            </a:r>
            <a:endParaRPr lang="en-US" dirty="0">
              <a:solidFill>
                <a:srgbClr val="3366FF"/>
              </a:solidFill>
            </a:endParaRPr>
          </a:p>
        </p:txBody>
      </p:sp>
      <p:sp>
        <p:nvSpPr>
          <p:cNvPr id="3" name="Content Placeholder 2"/>
          <p:cNvSpPr>
            <a:spLocks noGrp="1"/>
          </p:cNvSpPr>
          <p:nvPr>
            <p:ph sz="half" idx="1"/>
          </p:nvPr>
        </p:nvSpPr>
        <p:spPr>
          <a:xfrm>
            <a:off x="457200" y="1600200"/>
            <a:ext cx="8077200" cy="4419600"/>
          </a:xfrm>
        </p:spPr>
        <p:txBody>
          <a:bodyPr>
            <a:normAutofit/>
          </a:bodyPr>
          <a:lstStyle/>
          <a:p>
            <a:pPr>
              <a:lnSpc>
                <a:spcPct val="90000"/>
              </a:lnSpc>
            </a:pPr>
            <a:r>
              <a:rPr lang="en-US" dirty="0" smtClean="0"/>
              <a:t>FI: Global, semantic level, likely intractable</a:t>
            </a:r>
          </a:p>
          <a:p>
            <a:pPr>
              <a:lnSpc>
                <a:spcPct val="90000"/>
              </a:lnSpc>
            </a:pPr>
            <a:r>
              <a:rPr lang="en-US" dirty="0" smtClean="0"/>
              <a:t>NI: Local, syntactic level, efficiently determined</a:t>
            </a:r>
          </a:p>
          <a:p>
            <a:pPr>
              <a:lnSpc>
                <a:spcPct val="90000"/>
              </a:lnSpc>
            </a:pPr>
            <a:r>
              <a:rPr lang="en-US" dirty="0" smtClean="0">
                <a:solidFill>
                  <a:schemeClr val="accent2"/>
                </a:solidFill>
              </a:rPr>
              <a:t>NI </a:t>
            </a:r>
            <a:r>
              <a:rPr lang="en-US" dirty="0" smtClean="0">
                <a:solidFill>
                  <a:schemeClr val="accent2"/>
                </a:solidFill>
                <a:sym typeface="Symbol" pitchFamily="18" charset="2"/>
              </a:rPr>
              <a:t> FI</a:t>
            </a:r>
            <a:r>
              <a:rPr lang="en-US" dirty="0" smtClean="0">
                <a:solidFill>
                  <a:schemeClr val="accent2"/>
                </a:solidFill>
              </a:rPr>
              <a:t> </a:t>
            </a:r>
          </a:p>
          <a:p>
            <a:pPr lvl="1">
              <a:lnSpc>
                <a:spcPct val="90000"/>
              </a:lnSpc>
            </a:pPr>
            <a:endParaRPr lang="en-US" dirty="0" smtClean="0">
              <a:solidFill>
                <a:schemeClr val="accent2"/>
              </a:solidFill>
            </a:endParaRPr>
          </a:p>
          <a:p>
            <a:pPr lvl="1">
              <a:buNone/>
            </a:pPr>
            <a:endParaRPr lang="en-US" dirty="0" smtClean="0"/>
          </a:p>
        </p:txBody>
      </p:sp>
      <p:grpSp>
        <p:nvGrpSpPr>
          <p:cNvPr id="44" name="Group 43"/>
          <p:cNvGrpSpPr>
            <a:grpSpLocks noChangeAspect="1"/>
          </p:cNvGrpSpPr>
          <p:nvPr/>
        </p:nvGrpSpPr>
        <p:grpSpPr>
          <a:xfrm>
            <a:off x="3413760" y="2971800"/>
            <a:ext cx="3291840" cy="2651760"/>
            <a:chOff x="1219200" y="1752600"/>
            <a:chExt cx="2743200" cy="2209800"/>
          </a:xfrm>
        </p:grpSpPr>
        <p:cxnSp>
          <p:nvCxnSpPr>
            <p:cNvPr id="45" name="Straight Connector 44"/>
            <p:cNvCxnSpPr/>
            <p:nvPr/>
          </p:nvCxnSpPr>
          <p:spPr>
            <a:xfrm rot="5400000" flipH="1">
              <a:off x="1589532" y="2748601"/>
              <a:ext cx="843467" cy="974531"/>
            </a:xfrm>
            <a:prstGeom prst="line">
              <a:avLst/>
            </a:prstGeom>
            <a:ln w="19050">
              <a:solidFill>
                <a:srgbClr val="0000FF"/>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a:stCxn id="66" idx="5"/>
              <a:endCxn id="61" idx="4"/>
            </p:cNvCxnSpPr>
            <p:nvPr/>
          </p:nvCxnSpPr>
          <p:spPr>
            <a:xfrm rot="5400000" flipH="1">
              <a:off x="1860804" y="3037333"/>
              <a:ext cx="779459" cy="495995"/>
            </a:xfrm>
            <a:prstGeom prst="line">
              <a:avLst/>
            </a:prstGeom>
            <a:ln w="19050">
              <a:solidFill>
                <a:srgbClr val="0000FF"/>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endCxn id="62" idx="3"/>
            </p:cNvCxnSpPr>
            <p:nvPr/>
          </p:nvCxnSpPr>
          <p:spPr>
            <a:xfrm rot="5400000" flipH="1" flipV="1">
              <a:off x="2369924" y="2948008"/>
              <a:ext cx="729094" cy="592140"/>
            </a:xfrm>
            <a:prstGeom prst="line">
              <a:avLst/>
            </a:prstGeom>
            <a:ln w="19050">
              <a:solidFill>
                <a:srgbClr val="0000FF"/>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65" idx="5"/>
              <a:endCxn id="60" idx="4"/>
            </p:cNvCxnSpPr>
            <p:nvPr/>
          </p:nvCxnSpPr>
          <p:spPr>
            <a:xfrm rot="5400000" flipH="1">
              <a:off x="1403604" y="3037333"/>
              <a:ext cx="779459" cy="495995"/>
            </a:xfrm>
            <a:prstGeom prst="line">
              <a:avLst/>
            </a:prstGeom>
            <a:ln w="19050">
              <a:solidFill>
                <a:srgbClr val="FF0000"/>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1219200" y="2286000"/>
              <a:ext cx="584440" cy="369332"/>
            </a:xfrm>
            <a:prstGeom prst="rect">
              <a:avLst/>
            </a:prstGeom>
            <a:noFill/>
          </p:spPr>
          <p:txBody>
            <a:bodyPr wrap="square" rtlCol="0">
              <a:spAutoFit/>
            </a:bodyPr>
            <a:lstStyle/>
            <a:p>
              <a:r>
                <a:rPr lang="en-US" b="1" dirty="0" smtClean="0"/>
                <a:t>Y</a:t>
              </a:r>
              <a:endParaRPr lang="en-US" b="1" baseline="-25000" dirty="0"/>
            </a:p>
          </p:txBody>
        </p:sp>
        <p:sp>
          <p:nvSpPr>
            <p:cNvPr id="50" name="TextBox 49"/>
            <p:cNvSpPr txBox="1"/>
            <p:nvPr/>
          </p:nvSpPr>
          <p:spPr>
            <a:xfrm>
              <a:off x="3505200" y="2286000"/>
              <a:ext cx="457200" cy="369332"/>
            </a:xfrm>
            <a:prstGeom prst="rect">
              <a:avLst/>
            </a:prstGeom>
            <a:noFill/>
          </p:spPr>
          <p:txBody>
            <a:bodyPr wrap="square" rtlCol="0">
              <a:spAutoFit/>
            </a:bodyPr>
            <a:lstStyle/>
            <a:p>
              <a:r>
                <a:rPr lang="en-US" b="1" dirty="0" smtClean="0"/>
                <a:t>Z</a:t>
              </a:r>
              <a:endParaRPr lang="en-US" b="1" baseline="-25000" dirty="0"/>
            </a:p>
          </p:txBody>
        </p:sp>
        <p:sp>
          <p:nvSpPr>
            <p:cNvPr id="51" name="TextBox 50"/>
            <p:cNvSpPr txBox="1"/>
            <p:nvPr/>
          </p:nvSpPr>
          <p:spPr>
            <a:xfrm>
              <a:off x="1600200" y="1752600"/>
              <a:ext cx="590302" cy="369332"/>
            </a:xfrm>
            <a:prstGeom prst="rect">
              <a:avLst/>
            </a:prstGeom>
            <a:noFill/>
          </p:spPr>
          <p:txBody>
            <a:bodyPr wrap="square" rtlCol="0">
              <a:spAutoFit/>
            </a:bodyPr>
            <a:lstStyle/>
            <a:p>
              <a:r>
                <a:rPr lang="en-US" b="1" dirty="0" smtClean="0"/>
                <a:t>W</a:t>
              </a:r>
              <a:endParaRPr lang="en-US" b="1" baseline="-25000" dirty="0"/>
            </a:p>
          </p:txBody>
        </p:sp>
        <p:sp>
          <p:nvSpPr>
            <p:cNvPr id="52" name="TextBox 51"/>
            <p:cNvSpPr txBox="1"/>
            <p:nvPr/>
          </p:nvSpPr>
          <p:spPr>
            <a:xfrm>
              <a:off x="1371600" y="3505200"/>
              <a:ext cx="457200" cy="369332"/>
            </a:xfrm>
            <a:prstGeom prst="rect">
              <a:avLst/>
            </a:prstGeom>
            <a:noFill/>
          </p:spPr>
          <p:txBody>
            <a:bodyPr wrap="square" rtlCol="0">
              <a:spAutoFit/>
            </a:bodyPr>
            <a:lstStyle/>
            <a:p>
              <a:r>
                <a:rPr lang="en-US" b="1" dirty="0" smtClean="0"/>
                <a:t>X</a:t>
              </a:r>
              <a:endParaRPr lang="en-US" b="1" baseline="-25000" dirty="0"/>
            </a:p>
          </p:txBody>
        </p:sp>
        <p:sp>
          <p:nvSpPr>
            <p:cNvPr id="53" name="Oval 52"/>
            <p:cNvSpPr/>
            <p:nvPr/>
          </p:nvSpPr>
          <p:spPr>
            <a:xfrm>
              <a:off x="2286000" y="2133600"/>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54" name="Oval 53"/>
            <p:cNvSpPr/>
            <p:nvPr/>
          </p:nvSpPr>
          <p:spPr>
            <a:xfrm>
              <a:off x="2743200" y="2133600"/>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55" name="Oval 54"/>
            <p:cNvSpPr/>
            <p:nvPr/>
          </p:nvSpPr>
          <p:spPr>
            <a:xfrm>
              <a:off x="1981200" y="1905000"/>
              <a:ext cx="1219200" cy="457200"/>
            </a:xfrm>
            <a:prstGeom prst="ellipse">
              <a:avLst/>
            </a:prstGeom>
            <a:no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56" name="Oval 55"/>
            <p:cNvSpPr/>
            <p:nvPr/>
          </p:nvSpPr>
          <p:spPr>
            <a:xfrm>
              <a:off x="1219200" y="2590800"/>
              <a:ext cx="1219200" cy="457200"/>
            </a:xfrm>
            <a:prstGeom prst="ellipse">
              <a:avLst/>
            </a:prstGeom>
            <a:no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57" name="Oval 56"/>
            <p:cNvSpPr/>
            <p:nvPr/>
          </p:nvSpPr>
          <p:spPr>
            <a:xfrm>
              <a:off x="2667000" y="2590800"/>
              <a:ext cx="1219200" cy="457200"/>
            </a:xfrm>
            <a:prstGeom prst="ellipse">
              <a:avLst/>
            </a:prstGeom>
            <a:no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58" name="Oval 57"/>
            <p:cNvSpPr/>
            <p:nvPr/>
          </p:nvSpPr>
          <p:spPr>
            <a:xfrm>
              <a:off x="1676400" y="3429000"/>
              <a:ext cx="1600200" cy="533400"/>
            </a:xfrm>
            <a:prstGeom prst="ellipse">
              <a:avLst/>
            </a:prstGeom>
            <a:no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cxnSp>
          <p:nvCxnSpPr>
            <p:cNvPr id="59" name="Straight Connector 58"/>
            <p:cNvCxnSpPr/>
            <p:nvPr/>
          </p:nvCxnSpPr>
          <p:spPr>
            <a:xfrm rot="5400000" flipH="1" flipV="1">
              <a:off x="2868373" y="2955733"/>
              <a:ext cx="713025" cy="538308"/>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sp>
          <p:nvSpPr>
            <p:cNvPr id="60" name="Oval 59"/>
            <p:cNvSpPr/>
            <p:nvPr/>
          </p:nvSpPr>
          <p:spPr>
            <a:xfrm>
              <a:off x="1490472" y="2785872"/>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1" name="Oval 60"/>
            <p:cNvSpPr/>
            <p:nvPr/>
          </p:nvSpPr>
          <p:spPr>
            <a:xfrm>
              <a:off x="1947672" y="2785872"/>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2" name="Oval 61"/>
            <p:cNvSpPr/>
            <p:nvPr/>
          </p:nvSpPr>
          <p:spPr>
            <a:xfrm>
              <a:off x="3014472" y="2785872"/>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3" name="Oval 62"/>
            <p:cNvSpPr/>
            <p:nvPr/>
          </p:nvSpPr>
          <p:spPr>
            <a:xfrm>
              <a:off x="3471672" y="2785872"/>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4" name="Oval 63"/>
            <p:cNvSpPr/>
            <p:nvPr/>
          </p:nvSpPr>
          <p:spPr>
            <a:xfrm>
              <a:off x="2862072" y="3581400"/>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5" name="Oval 64"/>
            <p:cNvSpPr/>
            <p:nvPr/>
          </p:nvSpPr>
          <p:spPr>
            <a:xfrm>
              <a:off x="1947672" y="3581400"/>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66" name="Oval 65"/>
            <p:cNvSpPr/>
            <p:nvPr/>
          </p:nvSpPr>
          <p:spPr>
            <a:xfrm>
              <a:off x="2404872" y="3581400"/>
              <a:ext cx="109728" cy="109728"/>
            </a:xfrm>
            <a:prstGeom prst="ellipse">
              <a:avLst/>
            </a:prstGeom>
            <a:solidFill>
              <a:schemeClr val="tx1"/>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cxnSp>
          <p:nvCxnSpPr>
            <p:cNvPr id="67" name="Straight Connector 66"/>
            <p:cNvCxnSpPr>
              <a:stCxn id="64" idx="4"/>
              <a:endCxn id="62" idx="4"/>
            </p:cNvCxnSpPr>
            <p:nvPr/>
          </p:nvCxnSpPr>
          <p:spPr>
            <a:xfrm rot="5400000" flipH="1" flipV="1">
              <a:off x="2595372" y="3217164"/>
              <a:ext cx="795528" cy="152400"/>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a:stCxn id="63" idx="0"/>
              <a:endCxn id="54" idx="6"/>
            </p:cNvCxnSpPr>
            <p:nvPr/>
          </p:nvCxnSpPr>
          <p:spPr>
            <a:xfrm rot="16200000" flipV="1">
              <a:off x="2891028" y="2150364"/>
              <a:ext cx="597408" cy="673608"/>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rot="16200000" flipV="1">
              <a:off x="2400300" y="2171700"/>
              <a:ext cx="597408" cy="673608"/>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4" idx="5"/>
            </p:cNvCxnSpPr>
            <p:nvPr/>
          </p:nvCxnSpPr>
          <p:spPr>
            <a:xfrm rot="5400000" flipH="1">
              <a:off x="2046732" y="2766061"/>
              <a:ext cx="843467" cy="974531"/>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stCxn id="65" idx="0"/>
            </p:cNvCxnSpPr>
            <p:nvPr/>
          </p:nvCxnSpPr>
          <p:spPr>
            <a:xfrm rot="16200000" flipV="1">
              <a:off x="1610870" y="3189733"/>
              <a:ext cx="761999" cy="21335"/>
            </a:xfrm>
            <a:prstGeom prst="line">
              <a:avLst/>
            </a:prstGeom>
            <a:ln w="19050">
              <a:solidFill>
                <a:srgbClr val="FF0000"/>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a:stCxn id="65" idx="7"/>
              <a:endCxn id="62" idx="3"/>
            </p:cNvCxnSpPr>
            <p:nvPr/>
          </p:nvCxnSpPr>
          <p:spPr>
            <a:xfrm rot="5400000" flipH="1" flipV="1">
              <a:off x="2176967" y="2743895"/>
              <a:ext cx="717938" cy="989210"/>
            </a:xfrm>
            <a:prstGeom prst="line">
              <a:avLst/>
            </a:prstGeom>
            <a:ln w="19050">
              <a:solidFill>
                <a:srgbClr val="FF0000"/>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61" idx="3"/>
            </p:cNvCxnSpPr>
            <p:nvPr/>
          </p:nvCxnSpPr>
          <p:spPr>
            <a:xfrm rot="5400000" flipH="1" flipV="1">
              <a:off x="1792458" y="2304882"/>
              <a:ext cx="745931" cy="403367"/>
            </a:xfrm>
            <a:prstGeom prst="line">
              <a:avLst/>
            </a:prstGeom>
            <a:ln w="19050">
              <a:solidFill>
                <a:schemeClr val="tx1"/>
              </a:solidFill>
            </a:ln>
            <a:effectLst>
              <a:outerShdw dir="5400000" sx="0" sy="0" rotWithShape="0">
                <a:srgbClr val="000000"/>
              </a:outerShdw>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1588477" y="2590800"/>
              <a:ext cx="164123" cy="338554"/>
            </a:xfrm>
            <a:prstGeom prst="rect">
              <a:avLst/>
            </a:prstGeom>
            <a:noFill/>
          </p:spPr>
          <p:txBody>
            <a:bodyPr wrap="square" rtlCol="0">
              <a:spAutoFit/>
            </a:bodyPr>
            <a:lstStyle/>
            <a:p>
              <a:r>
                <a:rPr lang="en-US" sz="1600" b="1" i="1" dirty="0">
                  <a:latin typeface="Consolas"/>
                  <a:cs typeface="Consolas"/>
                </a:rPr>
                <a:t>d</a:t>
              </a:r>
            </a:p>
          </p:txBody>
        </p:sp>
        <p:sp>
          <p:nvSpPr>
            <p:cNvPr id="75" name="TextBox 74"/>
            <p:cNvSpPr txBox="1"/>
            <p:nvPr/>
          </p:nvSpPr>
          <p:spPr>
            <a:xfrm>
              <a:off x="2057400" y="2590800"/>
              <a:ext cx="164123" cy="338554"/>
            </a:xfrm>
            <a:prstGeom prst="rect">
              <a:avLst/>
            </a:prstGeom>
            <a:noFill/>
          </p:spPr>
          <p:txBody>
            <a:bodyPr wrap="square" rtlCol="0">
              <a:spAutoFit/>
            </a:bodyPr>
            <a:lstStyle/>
            <a:p>
              <a:r>
                <a:rPr lang="en-US" sz="1600" b="1" i="1" dirty="0">
                  <a:latin typeface="Consolas"/>
                  <a:cs typeface="Consolas"/>
                </a:rPr>
                <a:t>e</a:t>
              </a:r>
            </a:p>
          </p:txBody>
        </p:sp>
        <p:sp>
          <p:nvSpPr>
            <p:cNvPr id="76" name="TextBox 75"/>
            <p:cNvSpPr txBox="1"/>
            <p:nvPr/>
          </p:nvSpPr>
          <p:spPr>
            <a:xfrm>
              <a:off x="3112477" y="2557046"/>
              <a:ext cx="164123" cy="338554"/>
            </a:xfrm>
            <a:prstGeom prst="rect">
              <a:avLst/>
            </a:prstGeom>
            <a:noFill/>
          </p:spPr>
          <p:txBody>
            <a:bodyPr wrap="square" rtlCol="0">
              <a:spAutoFit/>
            </a:bodyPr>
            <a:lstStyle/>
            <a:p>
              <a:r>
                <a:rPr lang="en-US" sz="1600" b="1" i="1" dirty="0">
                  <a:latin typeface="Consolas"/>
                  <a:cs typeface="Consolas"/>
                </a:rPr>
                <a:t>g</a:t>
              </a:r>
            </a:p>
          </p:txBody>
        </p:sp>
        <p:sp>
          <p:nvSpPr>
            <p:cNvPr id="77" name="TextBox 76"/>
            <p:cNvSpPr txBox="1"/>
            <p:nvPr/>
          </p:nvSpPr>
          <p:spPr>
            <a:xfrm>
              <a:off x="3581400" y="2620546"/>
              <a:ext cx="164123" cy="338554"/>
            </a:xfrm>
            <a:prstGeom prst="rect">
              <a:avLst/>
            </a:prstGeom>
            <a:noFill/>
          </p:spPr>
          <p:txBody>
            <a:bodyPr wrap="square" rtlCol="0">
              <a:spAutoFit/>
            </a:bodyPr>
            <a:lstStyle/>
            <a:p>
              <a:r>
                <a:rPr lang="en-US" sz="1600" b="1" i="1" dirty="0" smtClean="0">
                  <a:latin typeface="Consolas"/>
                  <a:cs typeface="Consolas"/>
                </a:rPr>
                <a:t>h</a:t>
              </a:r>
              <a:endParaRPr lang="en-US" sz="1600" b="1" i="1" dirty="0">
                <a:latin typeface="Consolas"/>
                <a:cs typeface="Consolas"/>
              </a:endParaRPr>
            </a:p>
          </p:txBody>
        </p:sp>
        <p:sp>
          <p:nvSpPr>
            <p:cNvPr id="78" name="TextBox 77"/>
            <p:cNvSpPr txBox="1"/>
            <p:nvPr/>
          </p:nvSpPr>
          <p:spPr>
            <a:xfrm>
              <a:off x="2286000" y="1905000"/>
              <a:ext cx="164123" cy="338554"/>
            </a:xfrm>
            <a:prstGeom prst="rect">
              <a:avLst/>
            </a:prstGeom>
            <a:noFill/>
          </p:spPr>
          <p:txBody>
            <a:bodyPr wrap="square" rtlCol="0">
              <a:spAutoFit/>
            </a:bodyPr>
            <a:lstStyle/>
            <a:p>
              <a:r>
                <a:rPr lang="en-US" sz="1600" b="1" i="1" dirty="0">
                  <a:latin typeface="Consolas"/>
                  <a:cs typeface="Consolas"/>
                </a:rPr>
                <a:t>i</a:t>
              </a:r>
            </a:p>
          </p:txBody>
        </p:sp>
        <p:sp>
          <p:nvSpPr>
            <p:cNvPr id="79" name="TextBox 78"/>
            <p:cNvSpPr txBox="1"/>
            <p:nvPr/>
          </p:nvSpPr>
          <p:spPr>
            <a:xfrm>
              <a:off x="2819400" y="1905000"/>
              <a:ext cx="164123" cy="338554"/>
            </a:xfrm>
            <a:prstGeom prst="rect">
              <a:avLst/>
            </a:prstGeom>
            <a:noFill/>
          </p:spPr>
          <p:txBody>
            <a:bodyPr wrap="square" rtlCol="0">
              <a:spAutoFit/>
            </a:bodyPr>
            <a:lstStyle/>
            <a:p>
              <a:r>
                <a:rPr lang="en-US" sz="1600" b="1" i="1" dirty="0" smtClean="0">
                  <a:latin typeface="Consolas"/>
                  <a:cs typeface="Consolas"/>
                </a:rPr>
                <a:t>j</a:t>
              </a:r>
              <a:endParaRPr lang="en-US" sz="1600" b="1" i="1" dirty="0">
                <a:latin typeface="Consolas"/>
                <a:cs typeface="Consolas"/>
              </a:endParaRPr>
            </a:p>
          </p:txBody>
        </p:sp>
        <p:sp>
          <p:nvSpPr>
            <p:cNvPr id="80" name="TextBox 79"/>
            <p:cNvSpPr txBox="1"/>
            <p:nvPr/>
          </p:nvSpPr>
          <p:spPr>
            <a:xfrm>
              <a:off x="2045677" y="3505200"/>
              <a:ext cx="164123" cy="338554"/>
            </a:xfrm>
            <a:prstGeom prst="rect">
              <a:avLst/>
            </a:prstGeom>
            <a:noFill/>
          </p:spPr>
          <p:txBody>
            <a:bodyPr wrap="square" rtlCol="0">
              <a:spAutoFit/>
            </a:bodyPr>
            <a:lstStyle/>
            <a:p>
              <a:r>
                <a:rPr lang="en-US" sz="1600" b="1" i="1" dirty="0" smtClean="0">
                  <a:latin typeface="Consolas"/>
                  <a:cs typeface="Consolas"/>
                </a:rPr>
                <a:t>a</a:t>
              </a:r>
              <a:endParaRPr lang="en-US" sz="1600" b="1" i="1" dirty="0">
                <a:latin typeface="Consolas"/>
                <a:cs typeface="Consolas"/>
              </a:endParaRPr>
            </a:p>
          </p:txBody>
        </p:sp>
        <p:sp>
          <p:nvSpPr>
            <p:cNvPr id="81" name="TextBox 80"/>
            <p:cNvSpPr txBox="1"/>
            <p:nvPr/>
          </p:nvSpPr>
          <p:spPr>
            <a:xfrm>
              <a:off x="2502877" y="3505200"/>
              <a:ext cx="164123" cy="338554"/>
            </a:xfrm>
            <a:prstGeom prst="rect">
              <a:avLst/>
            </a:prstGeom>
            <a:noFill/>
          </p:spPr>
          <p:txBody>
            <a:bodyPr wrap="square" rtlCol="0">
              <a:spAutoFit/>
            </a:bodyPr>
            <a:lstStyle/>
            <a:p>
              <a:r>
                <a:rPr lang="en-US" sz="1600" b="1" i="1" dirty="0" smtClean="0">
                  <a:latin typeface="Consolas"/>
                  <a:cs typeface="Consolas"/>
                </a:rPr>
                <a:t>b</a:t>
              </a:r>
              <a:endParaRPr lang="en-US" sz="1600" b="1" i="1" dirty="0">
                <a:latin typeface="Consolas"/>
                <a:cs typeface="Consolas"/>
              </a:endParaRPr>
            </a:p>
          </p:txBody>
        </p:sp>
        <p:sp>
          <p:nvSpPr>
            <p:cNvPr id="82" name="TextBox 81"/>
            <p:cNvSpPr txBox="1"/>
            <p:nvPr/>
          </p:nvSpPr>
          <p:spPr>
            <a:xfrm>
              <a:off x="2960077" y="3471446"/>
              <a:ext cx="164123" cy="338554"/>
            </a:xfrm>
            <a:prstGeom prst="rect">
              <a:avLst/>
            </a:prstGeom>
            <a:noFill/>
          </p:spPr>
          <p:txBody>
            <a:bodyPr wrap="square" rtlCol="0">
              <a:spAutoFit/>
            </a:bodyPr>
            <a:lstStyle/>
            <a:p>
              <a:r>
                <a:rPr lang="en-US" sz="1600" b="1" i="1" dirty="0" smtClean="0">
                  <a:latin typeface="Consolas"/>
                  <a:cs typeface="Consolas"/>
                </a:rPr>
                <a:t>c</a:t>
              </a:r>
              <a:endParaRPr lang="en-US" sz="1600" b="1" i="1" dirty="0">
                <a:latin typeface="Consolas"/>
                <a:cs typeface="Consolas"/>
              </a:endParaRPr>
            </a:p>
          </p:txBody>
        </p:sp>
      </p:grpSp>
      <p:sp>
        <p:nvSpPr>
          <p:cNvPr id="86" name="Text Box 46"/>
          <p:cNvSpPr txBox="1">
            <a:spLocks noChangeArrowheads="1"/>
          </p:cNvSpPr>
          <p:nvPr/>
        </p:nvSpPr>
        <p:spPr bwMode="auto">
          <a:xfrm>
            <a:off x="1432560" y="4572000"/>
            <a:ext cx="1596078" cy="1200329"/>
          </a:xfrm>
          <a:prstGeom prst="rect">
            <a:avLst/>
          </a:prstGeom>
          <a:noFill/>
          <a:ln w="9525">
            <a:noFill/>
            <a:miter lim="800000"/>
            <a:headEnd/>
            <a:tailEnd/>
          </a:ln>
          <a:effectLst/>
        </p:spPr>
        <p:txBody>
          <a:bodyPr wrap="none">
            <a:spAutoFit/>
          </a:bodyPr>
          <a:lstStyle/>
          <a:p>
            <a:r>
              <a:rPr lang="en-US" sz="2400" dirty="0" err="1"/>
              <a:t>a,b,c</a:t>
            </a:r>
            <a:r>
              <a:rPr lang="en-US" sz="2400" dirty="0"/>
              <a:t> are FI</a:t>
            </a:r>
          </a:p>
          <a:p>
            <a:r>
              <a:rPr lang="en-US" sz="2400" dirty="0" err="1"/>
              <a:t>a,b</a:t>
            </a:r>
            <a:r>
              <a:rPr lang="en-US" sz="2400" dirty="0"/>
              <a:t>    are NI</a:t>
            </a:r>
          </a:p>
          <a:p>
            <a:endParaRPr lang="en-GB" sz="2400" dirty="0"/>
          </a:p>
        </p:txBody>
      </p:sp>
      <p:sp>
        <p:nvSpPr>
          <p:cNvPr id="87" name="Slide Number Placeholder 86"/>
          <p:cNvSpPr>
            <a:spLocks noGrp="1"/>
          </p:cNvSpPr>
          <p:nvPr>
            <p:ph type="sldNum" sz="quarter" idx="12"/>
          </p:nvPr>
        </p:nvSpPr>
        <p:spPr/>
        <p:txBody>
          <a:bodyPr/>
          <a:lstStyle/>
          <a:p>
            <a:fld id="{A05A71AF-B598-4506-81C6-76D9DAEC0A54}" type="slidenum">
              <a:rPr lang="en-US" smtClean="0"/>
              <a:pPr/>
              <a:t>5</a:t>
            </a:fld>
            <a:endParaRPr lang="en-US"/>
          </a:p>
        </p:txBody>
      </p:sp>
      <p:sp>
        <p:nvSpPr>
          <p:cNvPr id="88" name="Footer Placeholder 87"/>
          <p:cNvSpPr>
            <a:spLocks noGrp="1"/>
          </p:cNvSpPr>
          <p:nvPr>
            <p:ph type="ftr" sz="quarter" idx="11"/>
          </p:nvPr>
        </p:nvSpPr>
        <p:spPr/>
        <p:txBody>
          <a:bodyPr/>
          <a:lstStyle/>
          <a:p>
            <a:r>
              <a:rPr lang="en-US" smtClean="0"/>
              <a:t>SymCon 2010, Sep 6, 2010</a:t>
            </a:r>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Interchangeability Researchers </a:t>
            </a:r>
            <a:endParaRPr lang="en-US" dirty="0"/>
          </a:p>
        </p:txBody>
      </p:sp>
      <p:sp>
        <p:nvSpPr>
          <p:cNvPr id="4" name="TextBox 3"/>
          <p:cNvSpPr txBox="1"/>
          <p:nvPr/>
        </p:nvSpPr>
        <p:spPr>
          <a:xfrm>
            <a:off x="4495800" y="3352800"/>
            <a:ext cx="990600" cy="461665"/>
          </a:xfrm>
          <a:prstGeom prst="rect">
            <a:avLst/>
          </a:prstGeom>
          <a:noFill/>
        </p:spPr>
        <p:txBody>
          <a:bodyPr wrap="square" rtlCol="0">
            <a:spAutoFit/>
          </a:bodyPr>
          <a:lstStyle/>
          <a:p>
            <a:r>
              <a:rPr lang="en-US" sz="2400" b="1" dirty="0" smtClean="0">
                <a:latin typeface="Marker Felt"/>
                <a:cs typeface="Marker Felt"/>
              </a:rPr>
              <a:t>Sais</a:t>
            </a:r>
            <a:endParaRPr lang="en-US" sz="2000" b="1" dirty="0">
              <a:latin typeface="Marker Felt"/>
              <a:cs typeface="Marker Felt"/>
            </a:endParaRPr>
          </a:p>
        </p:txBody>
      </p:sp>
      <p:sp>
        <p:nvSpPr>
          <p:cNvPr id="5" name="TextBox 4"/>
          <p:cNvSpPr txBox="1"/>
          <p:nvPr/>
        </p:nvSpPr>
        <p:spPr>
          <a:xfrm>
            <a:off x="685800" y="1524000"/>
            <a:ext cx="2438400" cy="461665"/>
          </a:xfrm>
          <a:prstGeom prst="rect">
            <a:avLst/>
          </a:prstGeom>
          <a:noFill/>
        </p:spPr>
        <p:txBody>
          <a:bodyPr wrap="square" rtlCol="0">
            <a:spAutoFit/>
          </a:bodyPr>
          <a:lstStyle/>
          <a:p>
            <a:r>
              <a:rPr lang="en-US" sz="2400" dirty="0" err="1" smtClean="0">
                <a:latin typeface="Chalkduster"/>
                <a:cs typeface="Chalkduster"/>
              </a:rPr>
              <a:t>Audemard</a:t>
            </a:r>
            <a:endParaRPr lang="en-US" sz="2000" dirty="0">
              <a:latin typeface="Chalkduster"/>
              <a:cs typeface="Chalkduster"/>
            </a:endParaRPr>
          </a:p>
        </p:txBody>
      </p:sp>
      <p:sp>
        <p:nvSpPr>
          <p:cNvPr id="6" name="TextBox 5"/>
          <p:cNvSpPr txBox="1"/>
          <p:nvPr/>
        </p:nvSpPr>
        <p:spPr>
          <a:xfrm>
            <a:off x="5715000" y="3329225"/>
            <a:ext cx="1676400" cy="461665"/>
          </a:xfrm>
          <a:prstGeom prst="rect">
            <a:avLst/>
          </a:prstGeom>
          <a:noFill/>
        </p:spPr>
        <p:txBody>
          <a:bodyPr wrap="square" rtlCol="0">
            <a:spAutoFit/>
          </a:bodyPr>
          <a:lstStyle/>
          <a:p>
            <a:r>
              <a:rPr lang="en-US" sz="2400" b="1" dirty="0" err="1" smtClean="0">
                <a:latin typeface="Ayuthaya"/>
                <a:cs typeface="Ayuthaya"/>
              </a:rPr>
              <a:t>Mazure</a:t>
            </a:r>
            <a:endParaRPr lang="en-US" sz="2400" b="1" dirty="0">
              <a:latin typeface="Ayuthaya"/>
              <a:cs typeface="Ayuthaya"/>
            </a:endParaRPr>
          </a:p>
        </p:txBody>
      </p:sp>
      <p:sp>
        <p:nvSpPr>
          <p:cNvPr id="7" name="TextBox 6"/>
          <p:cNvSpPr txBox="1"/>
          <p:nvPr/>
        </p:nvSpPr>
        <p:spPr>
          <a:xfrm>
            <a:off x="4572000" y="2819400"/>
            <a:ext cx="1905000" cy="523220"/>
          </a:xfrm>
          <a:prstGeom prst="rect">
            <a:avLst/>
          </a:prstGeom>
          <a:noFill/>
        </p:spPr>
        <p:txBody>
          <a:bodyPr wrap="square" rtlCol="0">
            <a:spAutoFit/>
          </a:bodyPr>
          <a:lstStyle/>
          <a:p>
            <a:r>
              <a:rPr lang="en-US" sz="2800" dirty="0" smtClean="0">
                <a:latin typeface="Bauhaus 93"/>
                <a:cs typeface="Bauhaus 93"/>
              </a:rPr>
              <a:t>Freuder</a:t>
            </a:r>
            <a:endParaRPr lang="en-US" sz="2800" dirty="0">
              <a:latin typeface="Bauhaus 93"/>
              <a:cs typeface="Bauhaus 93"/>
            </a:endParaRPr>
          </a:p>
        </p:txBody>
      </p:sp>
      <p:sp>
        <p:nvSpPr>
          <p:cNvPr id="8" name="TextBox 7"/>
          <p:cNvSpPr txBox="1"/>
          <p:nvPr/>
        </p:nvSpPr>
        <p:spPr>
          <a:xfrm>
            <a:off x="4114800" y="4015025"/>
            <a:ext cx="1600200" cy="461665"/>
          </a:xfrm>
          <a:prstGeom prst="rect">
            <a:avLst/>
          </a:prstGeom>
          <a:noFill/>
        </p:spPr>
        <p:txBody>
          <a:bodyPr wrap="square" rtlCol="0">
            <a:spAutoFit/>
          </a:bodyPr>
          <a:lstStyle/>
          <a:p>
            <a:r>
              <a:rPr lang="en-US" sz="2400" b="1" dirty="0" err="1" smtClean="0">
                <a:solidFill>
                  <a:srgbClr val="7F7F7F"/>
                </a:solidFill>
                <a:latin typeface="Didot"/>
                <a:cs typeface="Didot"/>
              </a:rPr>
              <a:t>Bellicha</a:t>
            </a:r>
            <a:endParaRPr lang="en-US" sz="2000" b="1" dirty="0">
              <a:solidFill>
                <a:srgbClr val="7F7F7F"/>
              </a:solidFill>
              <a:latin typeface="Didot"/>
              <a:cs typeface="Didot"/>
            </a:endParaRPr>
          </a:p>
        </p:txBody>
      </p:sp>
      <p:sp>
        <p:nvSpPr>
          <p:cNvPr id="9" name="TextBox 8"/>
          <p:cNvSpPr txBox="1"/>
          <p:nvPr/>
        </p:nvSpPr>
        <p:spPr>
          <a:xfrm>
            <a:off x="4267200" y="1548824"/>
            <a:ext cx="2514600" cy="584776"/>
          </a:xfrm>
          <a:prstGeom prst="rect">
            <a:avLst/>
          </a:prstGeom>
          <a:noFill/>
        </p:spPr>
        <p:txBody>
          <a:bodyPr wrap="square" rtlCol="0">
            <a:spAutoFit/>
          </a:bodyPr>
          <a:lstStyle/>
          <a:p>
            <a:r>
              <a:rPr lang="en-US" sz="3200" dirty="0" err="1" smtClean="0">
                <a:solidFill>
                  <a:schemeClr val="bg1">
                    <a:lumMod val="65000"/>
                  </a:schemeClr>
                </a:solidFill>
                <a:latin typeface="Bernard MT Condensed"/>
                <a:cs typeface="Bernard MT Condensed"/>
              </a:rPr>
              <a:t>Benhamou</a:t>
            </a:r>
            <a:endParaRPr lang="en-US" sz="3200" dirty="0">
              <a:solidFill>
                <a:schemeClr val="bg1">
                  <a:lumMod val="65000"/>
                </a:schemeClr>
              </a:solidFill>
              <a:latin typeface="Bernard MT Condensed"/>
              <a:cs typeface="Bernard MT Condensed"/>
            </a:endParaRPr>
          </a:p>
        </p:txBody>
      </p:sp>
      <p:sp>
        <p:nvSpPr>
          <p:cNvPr id="10" name="TextBox 9"/>
          <p:cNvSpPr txBox="1"/>
          <p:nvPr/>
        </p:nvSpPr>
        <p:spPr>
          <a:xfrm>
            <a:off x="2590800" y="2743200"/>
            <a:ext cx="1600200" cy="400110"/>
          </a:xfrm>
          <a:prstGeom prst="rect">
            <a:avLst/>
          </a:prstGeom>
          <a:noFill/>
        </p:spPr>
        <p:txBody>
          <a:bodyPr wrap="square" rtlCol="0">
            <a:spAutoFit/>
          </a:bodyPr>
          <a:lstStyle/>
          <a:p>
            <a:r>
              <a:rPr lang="en-US" sz="2000" dirty="0" err="1" smtClean="0">
                <a:latin typeface="Silom"/>
                <a:cs typeface="Silom"/>
              </a:rPr>
              <a:t>Bistarelli</a:t>
            </a:r>
            <a:endParaRPr lang="en-US" sz="2000" dirty="0">
              <a:latin typeface="Silom"/>
              <a:cs typeface="Silom"/>
            </a:endParaRPr>
          </a:p>
        </p:txBody>
      </p:sp>
      <p:sp>
        <p:nvSpPr>
          <p:cNvPr id="11" name="TextBox 10"/>
          <p:cNvSpPr txBox="1"/>
          <p:nvPr/>
        </p:nvSpPr>
        <p:spPr>
          <a:xfrm>
            <a:off x="533400" y="3200400"/>
            <a:ext cx="1600200" cy="461665"/>
          </a:xfrm>
          <a:prstGeom prst="rect">
            <a:avLst/>
          </a:prstGeom>
          <a:noFill/>
        </p:spPr>
        <p:txBody>
          <a:bodyPr wrap="square" rtlCol="0">
            <a:spAutoFit/>
          </a:bodyPr>
          <a:lstStyle/>
          <a:p>
            <a:r>
              <a:rPr lang="en-US" sz="2400" dirty="0" err="1" smtClean="0">
                <a:latin typeface="Heiti TC Light"/>
                <a:cs typeface="Heiti TC Light"/>
              </a:rPr>
              <a:t>Prestwich</a:t>
            </a:r>
            <a:endParaRPr lang="en-US" sz="2000" dirty="0" smtClean="0">
              <a:latin typeface="Heiti TC Light"/>
              <a:cs typeface="Heiti TC Light"/>
            </a:endParaRPr>
          </a:p>
        </p:txBody>
      </p:sp>
      <p:sp>
        <p:nvSpPr>
          <p:cNvPr id="12" name="TextBox 11"/>
          <p:cNvSpPr txBox="1"/>
          <p:nvPr/>
        </p:nvSpPr>
        <p:spPr>
          <a:xfrm>
            <a:off x="5334000" y="2158424"/>
            <a:ext cx="2057400" cy="584776"/>
          </a:xfrm>
          <a:prstGeom prst="rect">
            <a:avLst/>
          </a:prstGeom>
          <a:noFill/>
        </p:spPr>
        <p:txBody>
          <a:bodyPr wrap="square" rtlCol="0">
            <a:spAutoFit/>
          </a:bodyPr>
          <a:lstStyle/>
          <a:p>
            <a:r>
              <a:rPr lang="en-US" sz="3200" dirty="0" err="1" smtClean="0">
                <a:latin typeface="Monotype Corsiva"/>
                <a:cs typeface="Monotype Corsiva"/>
              </a:rPr>
              <a:t>Haselboeck</a:t>
            </a:r>
            <a:endParaRPr lang="en-US" sz="3200" dirty="0">
              <a:latin typeface="Monotype Corsiva"/>
              <a:cs typeface="Monotype Corsiva"/>
            </a:endParaRPr>
          </a:p>
        </p:txBody>
      </p:sp>
      <p:sp>
        <p:nvSpPr>
          <p:cNvPr id="13" name="TextBox 12"/>
          <p:cNvSpPr txBox="1"/>
          <p:nvPr/>
        </p:nvSpPr>
        <p:spPr>
          <a:xfrm>
            <a:off x="3124200" y="3653135"/>
            <a:ext cx="1219200" cy="461665"/>
          </a:xfrm>
          <a:prstGeom prst="rect">
            <a:avLst/>
          </a:prstGeom>
          <a:noFill/>
        </p:spPr>
        <p:txBody>
          <a:bodyPr wrap="square" rtlCol="0">
            <a:spAutoFit/>
          </a:bodyPr>
          <a:lstStyle/>
          <a:p>
            <a:r>
              <a:rPr lang="en-US" sz="2400" b="1" dirty="0" smtClean="0">
                <a:latin typeface="Herculanum"/>
                <a:cs typeface="Herculanum"/>
              </a:rPr>
              <a:t>Bowen</a:t>
            </a:r>
            <a:endParaRPr lang="en-US" sz="2400" b="1" dirty="0">
              <a:latin typeface="Herculanum"/>
              <a:cs typeface="Herculanum"/>
            </a:endParaRPr>
          </a:p>
        </p:txBody>
      </p:sp>
      <p:sp>
        <p:nvSpPr>
          <p:cNvPr id="14" name="TextBox 13"/>
          <p:cNvSpPr txBox="1"/>
          <p:nvPr/>
        </p:nvSpPr>
        <p:spPr>
          <a:xfrm>
            <a:off x="5257800" y="3576935"/>
            <a:ext cx="2362200" cy="584776"/>
          </a:xfrm>
          <a:prstGeom prst="rect">
            <a:avLst/>
          </a:prstGeom>
          <a:noFill/>
        </p:spPr>
        <p:txBody>
          <a:bodyPr wrap="square" rtlCol="0">
            <a:spAutoFit/>
          </a:bodyPr>
          <a:lstStyle/>
          <a:p>
            <a:r>
              <a:rPr lang="en-US" sz="3200" dirty="0" err="1" smtClean="0">
                <a:latin typeface="Edwardian Script ITC"/>
                <a:cs typeface="Edwardian Script ITC"/>
              </a:rPr>
              <a:t>Likitvivatanavong</a:t>
            </a:r>
            <a:endParaRPr lang="en-US" sz="2000" dirty="0">
              <a:latin typeface="Edwardian Script ITC"/>
              <a:cs typeface="Edwardian Script ITC"/>
            </a:endParaRPr>
          </a:p>
        </p:txBody>
      </p:sp>
      <p:sp>
        <p:nvSpPr>
          <p:cNvPr id="15" name="TextBox 14"/>
          <p:cNvSpPr txBox="1"/>
          <p:nvPr/>
        </p:nvSpPr>
        <p:spPr>
          <a:xfrm>
            <a:off x="609600" y="3938825"/>
            <a:ext cx="1676400" cy="400110"/>
          </a:xfrm>
          <a:prstGeom prst="rect">
            <a:avLst/>
          </a:prstGeom>
          <a:noFill/>
        </p:spPr>
        <p:txBody>
          <a:bodyPr wrap="square" rtlCol="0">
            <a:spAutoFit/>
          </a:bodyPr>
          <a:lstStyle/>
          <a:p>
            <a:r>
              <a:rPr lang="en-US" sz="2000" b="1" dirty="0" err="1" smtClean="0">
                <a:latin typeface="Zapfino"/>
                <a:cs typeface="Zapfino"/>
              </a:rPr>
              <a:t>Naanaa</a:t>
            </a:r>
            <a:endParaRPr lang="en-US" sz="2000" b="1" dirty="0">
              <a:latin typeface="Zapfino"/>
              <a:cs typeface="Zapfino"/>
            </a:endParaRPr>
          </a:p>
        </p:txBody>
      </p:sp>
      <p:sp>
        <p:nvSpPr>
          <p:cNvPr id="17" name="TextBox 16"/>
          <p:cNvSpPr txBox="1"/>
          <p:nvPr/>
        </p:nvSpPr>
        <p:spPr>
          <a:xfrm>
            <a:off x="2743200" y="4338935"/>
            <a:ext cx="1676400" cy="584776"/>
          </a:xfrm>
          <a:prstGeom prst="rect">
            <a:avLst/>
          </a:prstGeom>
          <a:noFill/>
        </p:spPr>
        <p:txBody>
          <a:bodyPr wrap="square" rtlCol="0">
            <a:spAutoFit/>
          </a:bodyPr>
          <a:lstStyle/>
          <a:p>
            <a:r>
              <a:rPr lang="en-US" sz="3200" b="1" dirty="0" smtClean="0">
                <a:solidFill>
                  <a:schemeClr val="bg1">
                    <a:lumMod val="50000"/>
                  </a:schemeClr>
                </a:solidFill>
                <a:latin typeface="Apple Casual"/>
                <a:cs typeface="Apple Casual"/>
              </a:rPr>
              <a:t>Wilson</a:t>
            </a:r>
            <a:endParaRPr lang="en-US" sz="2000" b="1" dirty="0">
              <a:solidFill>
                <a:schemeClr val="bg1">
                  <a:lumMod val="50000"/>
                </a:schemeClr>
              </a:solidFill>
              <a:latin typeface="Apple Casual"/>
              <a:cs typeface="Apple Casual"/>
            </a:endParaRPr>
          </a:p>
        </p:txBody>
      </p:sp>
      <p:sp>
        <p:nvSpPr>
          <p:cNvPr id="18" name="TextBox 17"/>
          <p:cNvSpPr txBox="1"/>
          <p:nvPr/>
        </p:nvSpPr>
        <p:spPr>
          <a:xfrm>
            <a:off x="4298462" y="3932963"/>
            <a:ext cx="184666" cy="338554"/>
          </a:xfrm>
          <a:prstGeom prst="rect">
            <a:avLst/>
          </a:prstGeom>
          <a:noFill/>
        </p:spPr>
        <p:txBody>
          <a:bodyPr wrap="none" rtlCol="0">
            <a:spAutoFit/>
          </a:bodyPr>
          <a:lstStyle/>
          <a:p>
            <a:endParaRPr lang="en-US" sz="1600" dirty="0"/>
          </a:p>
        </p:txBody>
      </p:sp>
      <p:sp>
        <p:nvSpPr>
          <p:cNvPr id="19" name="TextBox 18"/>
          <p:cNvSpPr txBox="1"/>
          <p:nvPr/>
        </p:nvSpPr>
        <p:spPr>
          <a:xfrm>
            <a:off x="1371600" y="4343400"/>
            <a:ext cx="1447800" cy="461665"/>
          </a:xfrm>
          <a:prstGeom prst="rect">
            <a:avLst/>
          </a:prstGeom>
          <a:noFill/>
        </p:spPr>
        <p:txBody>
          <a:bodyPr wrap="square" rtlCol="0">
            <a:spAutoFit/>
          </a:bodyPr>
          <a:lstStyle/>
          <a:p>
            <a:r>
              <a:rPr lang="en-US" sz="2400" b="1" i="1" dirty="0" smtClean="0">
                <a:latin typeface="Cochin"/>
                <a:cs typeface="Cochin"/>
              </a:rPr>
              <a:t>Mancini</a:t>
            </a:r>
            <a:endParaRPr lang="en-US" sz="2000" b="1" i="1" dirty="0">
              <a:latin typeface="Cochin"/>
              <a:cs typeface="Cochin"/>
            </a:endParaRPr>
          </a:p>
        </p:txBody>
      </p:sp>
      <p:sp>
        <p:nvSpPr>
          <p:cNvPr id="20" name="TextBox 19"/>
          <p:cNvSpPr txBox="1"/>
          <p:nvPr/>
        </p:nvSpPr>
        <p:spPr>
          <a:xfrm>
            <a:off x="2667000" y="1676400"/>
            <a:ext cx="1371600" cy="523220"/>
          </a:xfrm>
          <a:prstGeom prst="rect">
            <a:avLst/>
          </a:prstGeom>
          <a:noFill/>
        </p:spPr>
        <p:txBody>
          <a:bodyPr wrap="square" rtlCol="0">
            <a:spAutoFit/>
          </a:bodyPr>
          <a:lstStyle/>
          <a:p>
            <a:r>
              <a:rPr lang="en-US" sz="2800" dirty="0" err="1" smtClean="0">
                <a:solidFill>
                  <a:schemeClr val="tx1">
                    <a:lumMod val="95000"/>
                    <a:lumOff val="5000"/>
                  </a:schemeClr>
                </a:solidFill>
                <a:latin typeface="Kino MT"/>
                <a:cs typeface="Kino MT"/>
              </a:rPr>
              <a:t>Neagu</a:t>
            </a:r>
            <a:endParaRPr lang="en-US" sz="2800" dirty="0">
              <a:solidFill>
                <a:schemeClr val="tx1">
                  <a:lumMod val="95000"/>
                  <a:lumOff val="5000"/>
                </a:schemeClr>
              </a:solidFill>
              <a:latin typeface="Kino MT"/>
              <a:cs typeface="Kino MT"/>
            </a:endParaRPr>
          </a:p>
        </p:txBody>
      </p:sp>
      <p:sp>
        <p:nvSpPr>
          <p:cNvPr id="21" name="TextBox 20"/>
          <p:cNvSpPr txBox="1"/>
          <p:nvPr/>
        </p:nvSpPr>
        <p:spPr>
          <a:xfrm>
            <a:off x="6629400" y="1809690"/>
            <a:ext cx="1828800" cy="400110"/>
          </a:xfrm>
          <a:prstGeom prst="rect">
            <a:avLst/>
          </a:prstGeom>
          <a:noFill/>
        </p:spPr>
        <p:txBody>
          <a:bodyPr wrap="square" rtlCol="0">
            <a:spAutoFit/>
          </a:bodyPr>
          <a:lstStyle/>
          <a:p>
            <a:r>
              <a:rPr lang="en-US" sz="2000" dirty="0" err="1" smtClean="0">
                <a:latin typeface="BlairMdITC TT-Medium"/>
                <a:cs typeface="BlairMdITC TT-Medium"/>
              </a:rPr>
              <a:t>Faltings</a:t>
            </a:r>
            <a:endParaRPr lang="en-US" sz="2000" dirty="0">
              <a:latin typeface="BlairMdITC TT-Medium"/>
              <a:cs typeface="BlairMdITC TT-Medium"/>
            </a:endParaRPr>
          </a:p>
        </p:txBody>
      </p:sp>
      <p:sp>
        <p:nvSpPr>
          <p:cNvPr id="22" name="TextBox 21"/>
          <p:cNvSpPr txBox="1"/>
          <p:nvPr/>
        </p:nvSpPr>
        <p:spPr>
          <a:xfrm>
            <a:off x="7543800" y="4258270"/>
            <a:ext cx="1219200" cy="461665"/>
          </a:xfrm>
          <a:prstGeom prst="rect">
            <a:avLst/>
          </a:prstGeom>
          <a:noFill/>
        </p:spPr>
        <p:txBody>
          <a:bodyPr wrap="square" rtlCol="0">
            <a:spAutoFit/>
          </a:bodyPr>
          <a:lstStyle/>
          <a:p>
            <a:r>
              <a:rPr lang="en-US" sz="2400" dirty="0" err="1" smtClean="0">
                <a:latin typeface="Britannic Bold"/>
                <a:cs typeface="Britannic Bold"/>
              </a:rPr>
              <a:t>Petcu</a:t>
            </a:r>
            <a:endParaRPr lang="en-US" sz="2000" dirty="0">
              <a:latin typeface="Britannic Bold"/>
              <a:cs typeface="Britannic Bold"/>
            </a:endParaRPr>
          </a:p>
        </p:txBody>
      </p:sp>
      <p:sp>
        <p:nvSpPr>
          <p:cNvPr id="23" name="TextBox 22"/>
          <p:cNvSpPr txBox="1"/>
          <p:nvPr/>
        </p:nvSpPr>
        <p:spPr>
          <a:xfrm>
            <a:off x="609600" y="2133600"/>
            <a:ext cx="1752600" cy="584776"/>
          </a:xfrm>
          <a:prstGeom prst="rect">
            <a:avLst/>
          </a:prstGeom>
          <a:noFill/>
        </p:spPr>
        <p:txBody>
          <a:bodyPr wrap="square" rtlCol="0">
            <a:spAutoFit/>
          </a:bodyPr>
          <a:lstStyle/>
          <a:p>
            <a:r>
              <a:rPr lang="en-US" sz="3200" dirty="0" err="1" smtClean="0">
                <a:solidFill>
                  <a:schemeClr val="bg1">
                    <a:lumMod val="50000"/>
                  </a:schemeClr>
                </a:solidFill>
                <a:latin typeface="Matura MT Script Capitals"/>
                <a:cs typeface="Matura MT Script Capitals"/>
              </a:rPr>
              <a:t>Chmeiss</a:t>
            </a:r>
            <a:r>
              <a:rPr lang="en-US" sz="3200" dirty="0" smtClean="0">
                <a:solidFill>
                  <a:schemeClr val="bg1">
                    <a:lumMod val="50000"/>
                  </a:schemeClr>
                </a:solidFill>
                <a:latin typeface="Matura MT Script Capitals"/>
                <a:cs typeface="Matura MT Script Capitals"/>
              </a:rPr>
              <a:t> </a:t>
            </a:r>
            <a:endParaRPr lang="en-US" sz="2400" dirty="0">
              <a:solidFill>
                <a:schemeClr val="bg1">
                  <a:lumMod val="50000"/>
                </a:schemeClr>
              </a:solidFill>
              <a:latin typeface="Matura MT Script Capitals"/>
              <a:cs typeface="Matura MT Script Capitals"/>
            </a:endParaRPr>
          </a:p>
        </p:txBody>
      </p:sp>
      <p:sp>
        <p:nvSpPr>
          <p:cNvPr id="24" name="TextBox 23"/>
          <p:cNvSpPr txBox="1"/>
          <p:nvPr/>
        </p:nvSpPr>
        <p:spPr>
          <a:xfrm>
            <a:off x="7086600" y="3343870"/>
            <a:ext cx="1219200" cy="461665"/>
          </a:xfrm>
          <a:prstGeom prst="rect">
            <a:avLst/>
          </a:prstGeom>
          <a:noFill/>
        </p:spPr>
        <p:txBody>
          <a:bodyPr wrap="square" rtlCol="0">
            <a:spAutoFit/>
          </a:bodyPr>
          <a:lstStyle/>
          <a:p>
            <a:r>
              <a:rPr lang="en-US" sz="2400" b="1" dirty="0" err="1" smtClean="0">
                <a:solidFill>
                  <a:srgbClr val="7F7F7F"/>
                </a:solidFill>
                <a:latin typeface="American Typewriter"/>
                <a:cs typeface="American Typewriter"/>
              </a:rPr>
              <a:t>Bliek</a:t>
            </a:r>
            <a:endParaRPr lang="en-US" sz="2000" b="1" dirty="0">
              <a:solidFill>
                <a:srgbClr val="7F7F7F"/>
              </a:solidFill>
              <a:latin typeface="American Typewriter"/>
              <a:cs typeface="American Typewriter"/>
            </a:endParaRPr>
          </a:p>
        </p:txBody>
      </p:sp>
      <p:sp>
        <p:nvSpPr>
          <p:cNvPr id="25" name="TextBox 24"/>
          <p:cNvSpPr txBox="1"/>
          <p:nvPr/>
        </p:nvSpPr>
        <p:spPr>
          <a:xfrm>
            <a:off x="6553200" y="4243625"/>
            <a:ext cx="1066800" cy="461665"/>
          </a:xfrm>
          <a:prstGeom prst="rect">
            <a:avLst/>
          </a:prstGeom>
          <a:noFill/>
        </p:spPr>
        <p:txBody>
          <a:bodyPr wrap="square" rtlCol="0">
            <a:spAutoFit/>
          </a:bodyPr>
          <a:lstStyle/>
          <a:p>
            <a:r>
              <a:rPr lang="en-US" sz="2400" dirty="0" smtClean="0">
                <a:latin typeface="Apple Casual"/>
                <a:cs typeface="Apple Casual"/>
              </a:rPr>
              <a:t>Davis</a:t>
            </a:r>
            <a:endParaRPr lang="en-US" sz="2000" dirty="0">
              <a:latin typeface="Apple Casual"/>
              <a:cs typeface="Apple Casual"/>
            </a:endParaRPr>
          </a:p>
        </p:txBody>
      </p:sp>
      <p:sp>
        <p:nvSpPr>
          <p:cNvPr id="26" name="TextBox 25"/>
          <p:cNvSpPr txBox="1"/>
          <p:nvPr/>
        </p:nvSpPr>
        <p:spPr>
          <a:xfrm>
            <a:off x="2133600" y="3276600"/>
            <a:ext cx="914400" cy="523220"/>
          </a:xfrm>
          <a:prstGeom prst="rect">
            <a:avLst/>
          </a:prstGeom>
          <a:noFill/>
        </p:spPr>
        <p:txBody>
          <a:bodyPr wrap="square" rtlCol="0">
            <a:spAutoFit/>
          </a:bodyPr>
          <a:lstStyle/>
          <a:p>
            <a:r>
              <a:rPr lang="en-US" sz="2800" b="1" dirty="0" err="1" smtClean="0">
                <a:latin typeface="Lucida Blackletter"/>
                <a:cs typeface="Lucida Blackletter"/>
              </a:rPr>
              <a:t>Lal</a:t>
            </a:r>
            <a:endParaRPr lang="en-US" sz="2800" b="1" dirty="0">
              <a:latin typeface="Lucida Blackletter"/>
              <a:cs typeface="Lucida Blackletter"/>
            </a:endParaRPr>
          </a:p>
        </p:txBody>
      </p:sp>
      <p:sp>
        <p:nvSpPr>
          <p:cNvPr id="27" name="TextBox 26"/>
          <p:cNvSpPr txBox="1"/>
          <p:nvPr/>
        </p:nvSpPr>
        <p:spPr>
          <a:xfrm>
            <a:off x="2514600" y="4015025"/>
            <a:ext cx="1447800" cy="400110"/>
          </a:xfrm>
          <a:prstGeom prst="rect">
            <a:avLst/>
          </a:prstGeom>
          <a:noFill/>
        </p:spPr>
        <p:txBody>
          <a:bodyPr wrap="square" rtlCol="0">
            <a:spAutoFit/>
          </a:bodyPr>
          <a:lstStyle/>
          <a:p>
            <a:r>
              <a:rPr lang="en-US" sz="2000" dirty="0" err="1" smtClean="0">
                <a:latin typeface="Apple Chancery"/>
                <a:cs typeface="Apple Chancery"/>
              </a:rPr>
              <a:t>Choueiry</a:t>
            </a:r>
            <a:endParaRPr lang="en-US" sz="2000" dirty="0">
              <a:latin typeface="Apple Chancery"/>
              <a:cs typeface="Apple Chancery"/>
            </a:endParaRPr>
          </a:p>
        </p:txBody>
      </p:sp>
      <p:sp>
        <p:nvSpPr>
          <p:cNvPr id="28" name="TextBox 27"/>
          <p:cNvSpPr txBox="1"/>
          <p:nvPr/>
        </p:nvSpPr>
        <p:spPr>
          <a:xfrm>
            <a:off x="4191000" y="2209800"/>
            <a:ext cx="1219200" cy="523220"/>
          </a:xfrm>
          <a:prstGeom prst="rect">
            <a:avLst/>
          </a:prstGeom>
          <a:noFill/>
        </p:spPr>
        <p:txBody>
          <a:bodyPr wrap="square" rtlCol="0">
            <a:spAutoFit/>
          </a:bodyPr>
          <a:lstStyle/>
          <a:p>
            <a:r>
              <a:rPr lang="en-US" sz="2800" dirty="0" smtClean="0">
                <a:latin typeface="Chalkduster"/>
                <a:cs typeface="Chalkduster"/>
              </a:rPr>
              <a:t>Weil</a:t>
            </a:r>
            <a:endParaRPr lang="en-US" sz="2400" dirty="0">
              <a:latin typeface="Chalkduster"/>
              <a:cs typeface="Chalkduster"/>
            </a:endParaRPr>
          </a:p>
        </p:txBody>
      </p:sp>
      <p:sp>
        <p:nvSpPr>
          <p:cNvPr id="29" name="TextBox 28"/>
          <p:cNvSpPr txBox="1"/>
          <p:nvPr/>
        </p:nvSpPr>
        <p:spPr>
          <a:xfrm>
            <a:off x="4038600" y="4491335"/>
            <a:ext cx="1524000" cy="523220"/>
          </a:xfrm>
          <a:prstGeom prst="rect">
            <a:avLst/>
          </a:prstGeom>
          <a:noFill/>
        </p:spPr>
        <p:txBody>
          <a:bodyPr wrap="square" rtlCol="0">
            <a:spAutoFit/>
          </a:bodyPr>
          <a:lstStyle/>
          <a:p>
            <a:r>
              <a:rPr lang="en-US" sz="2800" dirty="0" err="1" smtClean="0">
                <a:latin typeface="Matura MT Script Capitals"/>
                <a:cs typeface="Matura MT Script Capitals"/>
              </a:rPr>
              <a:t>Weigel</a:t>
            </a:r>
            <a:r>
              <a:rPr lang="en-US" sz="2800" dirty="0" smtClean="0">
                <a:latin typeface="Matura MT Script Capitals"/>
                <a:cs typeface="Matura MT Script Capitals"/>
              </a:rPr>
              <a:t> </a:t>
            </a:r>
            <a:endParaRPr lang="en-US" sz="2000" dirty="0">
              <a:latin typeface="Matura MT Script Capitals"/>
              <a:cs typeface="Matura MT Script Capitals"/>
            </a:endParaRPr>
          </a:p>
        </p:txBody>
      </p:sp>
      <p:sp>
        <p:nvSpPr>
          <p:cNvPr id="30" name="TextBox 29"/>
          <p:cNvSpPr txBox="1"/>
          <p:nvPr/>
        </p:nvSpPr>
        <p:spPr>
          <a:xfrm>
            <a:off x="5334000" y="4186535"/>
            <a:ext cx="1295400" cy="523220"/>
          </a:xfrm>
          <a:prstGeom prst="rect">
            <a:avLst/>
          </a:prstGeom>
          <a:noFill/>
        </p:spPr>
        <p:txBody>
          <a:bodyPr wrap="square" rtlCol="0">
            <a:spAutoFit/>
          </a:bodyPr>
          <a:lstStyle/>
          <a:p>
            <a:r>
              <a:rPr lang="en-US" sz="2800" b="1" dirty="0" err="1" smtClean="0">
                <a:latin typeface="Brush Script MT Italic"/>
                <a:cs typeface="Brush Script MT Italic"/>
              </a:rPr>
              <a:t>Capelle</a:t>
            </a:r>
            <a:endParaRPr lang="en-US" sz="2000" b="1" dirty="0">
              <a:latin typeface="Brush Script MT Italic"/>
              <a:cs typeface="Brush Script MT Italic"/>
            </a:endParaRPr>
          </a:p>
        </p:txBody>
      </p:sp>
      <p:sp>
        <p:nvSpPr>
          <p:cNvPr id="31" name="TextBox 30"/>
          <p:cNvSpPr txBox="1"/>
          <p:nvPr/>
        </p:nvSpPr>
        <p:spPr>
          <a:xfrm>
            <a:off x="3086100" y="3195935"/>
            <a:ext cx="1257300" cy="461665"/>
          </a:xfrm>
          <a:prstGeom prst="rect">
            <a:avLst/>
          </a:prstGeom>
          <a:noFill/>
        </p:spPr>
        <p:txBody>
          <a:bodyPr wrap="square" rtlCol="0">
            <a:spAutoFit/>
          </a:bodyPr>
          <a:lstStyle/>
          <a:p>
            <a:r>
              <a:rPr lang="en-US" sz="2400" dirty="0" err="1" smtClean="0">
                <a:latin typeface="Futura Condensed"/>
                <a:cs typeface="Futura Condensed"/>
              </a:rPr>
              <a:t>Kokeny</a:t>
            </a:r>
            <a:endParaRPr lang="en-US" sz="2000" dirty="0">
              <a:latin typeface="Futura Condensed"/>
              <a:cs typeface="Futura Condensed"/>
            </a:endParaRPr>
          </a:p>
        </p:txBody>
      </p:sp>
      <p:sp>
        <p:nvSpPr>
          <p:cNvPr id="32" name="TextBox 31"/>
          <p:cNvSpPr txBox="1"/>
          <p:nvPr/>
        </p:nvSpPr>
        <p:spPr>
          <a:xfrm>
            <a:off x="838200" y="4886980"/>
            <a:ext cx="1371600" cy="523220"/>
          </a:xfrm>
          <a:prstGeom prst="rect">
            <a:avLst/>
          </a:prstGeom>
          <a:noFill/>
        </p:spPr>
        <p:txBody>
          <a:bodyPr wrap="square" rtlCol="0">
            <a:spAutoFit/>
          </a:bodyPr>
          <a:lstStyle/>
          <a:p>
            <a:r>
              <a:rPr lang="en-US" sz="2800" dirty="0" err="1" smtClean="0">
                <a:latin typeface="InaiMathi"/>
                <a:cs typeface="InaiMathi"/>
              </a:rPr>
              <a:t>Vilarem</a:t>
            </a:r>
            <a:endParaRPr lang="en-US" sz="2400" dirty="0">
              <a:latin typeface="InaiMathi"/>
              <a:cs typeface="InaiMathi"/>
            </a:endParaRPr>
          </a:p>
        </p:txBody>
      </p:sp>
      <p:sp>
        <p:nvSpPr>
          <p:cNvPr id="33" name="TextBox 32"/>
          <p:cNvSpPr txBox="1"/>
          <p:nvPr/>
        </p:nvSpPr>
        <p:spPr>
          <a:xfrm>
            <a:off x="2895600" y="2286000"/>
            <a:ext cx="1295400" cy="461665"/>
          </a:xfrm>
          <a:prstGeom prst="rect">
            <a:avLst/>
          </a:prstGeom>
          <a:noFill/>
        </p:spPr>
        <p:txBody>
          <a:bodyPr wrap="square" rtlCol="0">
            <a:spAutoFit/>
          </a:bodyPr>
          <a:lstStyle/>
          <a:p>
            <a:r>
              <a:rPr lang="en-US" sz="2400" dirty="0" smtClean="0">
                <a:latin typeface="Arial"/>
                <a:cs typeface="Arial"/>
              </a:rPr>
              <a:t>Benson</a:t>
            </a:r>
            <a:endParaRPr lang="en-US" sz="2000" dirty="0">
              <a:latin typeface="Arial"/>
              <a:cs typeface="Arial"/>
            </a:endParaRPr>
          </a:p>
        </p:txBody>
      </p:sp>
      <p:sp>
        <p:nvSpPr>
          <p:cNvPr id="34" name="TextBox 33"/>
          <p:cNvSpPr txBox="1"/>
          <p:nvPr/>
        </p:nvSpPr>
        <p:spPr>
          <a:xfrm>
            <a:off x="6096000" y="5177135"/>
            <a:ext cx="1676400" cy="461665"/>
          </a:xfrm>
          <a:prstGeom prst="rect">
            <a:avLst/>
          </a:prstGeom>
          <a:noFill/>
        </p:spPr>
        <p:txBody>
          <a:bodyPr wrap="square" rtlCol="0">
            <a:spAutoFit/>
          </a:bodyPr>
          <a:lstStyle/>
          <a:p>
            <a:r>
              <a:rPr lang="en-US" sz="2400" b="1" i="1" dirty="0" smtClean="0">
                <a:solidFill>
                  <a:srgbClr val="7F7F7F"/>
                </a:solidFill>
                <a:latin typeface="Cochin"/>
                <a:cs typeface="Cochin"/>
              </a:rPr>
              <a:t>Bordeaux</a:t>
            </a:r>
            <a:endParaRPr lang="en-US" sz="2000" b="1" i="1" dirty="0">
              <a:solidFill>
                <a:srgbClr val="7F7F7F"/>
              </a:solidFill>
              <a:latin typeface="Cochin"/>
              <a:cs typeface="Cochin"/>
            </a:endParaRPr>
          </a:p>
        </p:txBody>
      </p:sp>
      <p:sp>
        <p:nvSpPr>
          <p:cNvPr id="35" name="TextBox 34"/>
          <p:cNvSpPr txBox="1"/>
          <p:nvPr/>
        </p:nvSpPr>
        <p:spPr>
          <a:xfrm>
            <a:off x="914400" y="5410200"/>
            <a:ext cx="1676400" cy="461665"/>
          </a:xfrm>
          <a:prstGeom prst="rect">
            <a:avLst/>
          </a:prstGeom>
          <a:noFill/>
        </p:spPr>
        <p:txBody>
          <a:bodyPr wrap="square" rtlCol="0">
            <a:spAutoFit/>
          </a:bodyPr>
          <a:lstStyle/>
          <a:p>
            <a:r>
              <a:rPr lang="en-US" sz="2400" b="1" i="1" dirty="0" err="1" smtClean="0">
                <a:latin typeface="Cochin"/>
                <a:cs typeface="Cochin"/>
              </a:rPr>
              <a:t>Cadoli</a:t>
            </a:r>
            <a:endParaRPr lang="en-US" sz="2000" b="1" i="1" dirty="0">
              <a:latin typeface="Cochin"/>
              <a:cs typeface="Cochin"/>
            </a:endParaRPr>
          </a:p>
        </p:txBody>
      </p:sp>
      <p:sp>
        <p:nvSpPr>
          <p:cNvPr id="36" name="TextBox 35"/>
          <p:cNvSpPr txBox="1"/>
          <p:nvPr/>
        </p:nvSpPr>
        <p:spPr>
          <a:xfrm>
            <a:off x="2057400" y="4948535"/>
            <a:ext cx="1676400" cy="523220"/>
          </a:xfrm>
          <a:prstGeom prst="rect">
            <a:avLst/>
          </a:prstGeom>
          <a:noFill/>
        </p:spPr>
        <p:txBody>
          <a:bodyPr wrap="square" rtlCol="0">
            <a:spAutoFit/>
          </a:bodyPr>
          <a:lstStyle/>
          <a:p>
            <a:r>
              <a:rPr lang="en-US" sz="2800" b="1" dirty="0" smtClean="0">
                <a:solidFill>
                  <a:srgbClr val="7F7F7F"/>
                </a:solidFill>
                <a:latin typeface="Baskerville"/>
                <a:cs typeface="Baskerville"/>
              </a:rPr>
              <a:t>Brown</a:t>
            </a:r>
            <a:endParaRPr lang="en-US" sz="2000" b="1" dirty="0">
              <a:solidFill>
                <a:srgbClr val="7F7F7F"/>
              </a:solidFill>
              <a:latin typeface="Baskerville"/>
              <a:cs typeface="Baskerville"/>
            </a:endParaRPr>
          </a:p>
        </p:txBody>
      </p:sp>
      <p:sp>
        <p:nvSpPr>
          <p:cNvPr id="37" name="TextBox 36"/>
          <p:cNvSpPr txBox="1"/>
          <p:nvPr/>
        </p:nvSpPr>
        <p:spPr>
          <a:xfrm>
            <a:off x="3581400" y="5039380"/>
            <a:ext cx="1371600" cy="523220"/>
          </a:xfrm>
          <a:prstGeom prst="rect">
            <a:avLst/>
          </a:prstGeom>
          <a:noFill/>
        </p:spPr>
        <p:txBody>
          <a:bodyPr wrap="square" rtlCol="0">
            <a:spAutoFit/>
          </a:bodyPr>
          <a:lstStyle/>
          <a:p>
            <a:r>
              <a:rPr lang="en-US" sz="2800" b="1" dirty="0" smtClean="0">
                <a:latin typeface="Lucida Blackletter"/>
                <a:cs typeface="Lucida Blackletter"/>
              </a:rPr>
              <a:t>Burke</a:t>
            </a:r>
            <a:endParaRPr lang="en-US" sz="2400" b="1" dirty="0">
              <a:latin typeface="Lucida Blackletter"/>
              <a:cs typeface="Lucida Blackletter"/>
            </a:endParaRPr>
          </a:p>
        </p:txBody>
      </p:sp>
      <p:sp>
        <p:nvSpPr>
          <p:cNvPr id="38" name="TextBox 37"/>
          <p:cNvSpPr txBox="1"/>
          <p:nvPr/>
        </p:nvSpPr>
        <p:spPr>
          <a:xfrm>
            <a:off x="4648200" y="5344180"/>
            <a:ext cx="1600200" cy="523220"/>
          </a:xfrm>
          <a:prstGeom prst="rect">
            <a:avLst/>
          </a:prstGeom>
          <a:noFill/>
        </p:spPr>
        <p:txBody>
          <a:bodyPr wrap="square" rtlCol="0">
            <a:spAutoFit/>
          </a:bodyPr>
          <a:lstStyle/>
          <a:p>
            <a:r>
              <a:rPr lang="en-US" sz="2800" b="1" dirty="0" err="1" smtClean="0">
                <a:latin typeface="Chalkboard"/>
                <a:cs typeface="Chalkboard"/>
              </a:rPr>
              <a:t>Razgon</a:t>
            </a:r>
            <a:endParaRPr lang="en-US" sz="2400" b="1" dirty="0">
              <a:latin typeface="Chalkboard"/>
              <a:cs typeface="Chalkboard"/>
            </a:endParaRPr>
          </a:p>
        </p:txBody>
      </p:sp>
      <p:sp>
        <p:nvSpPr>
          <p:cNvPr id="39" name="TextBox 38"/>
          <p:cNvSpPr txBox="1"/>
          <p:nvPr/>
        </p:nvSpPr>
        <p:spPr>
          <a:xfrm>
            <a:off x="6934200" y="4719935"/>
            <a:ext cx="1676400" cy="461665"/>
          </a:xfrm>
          <a:prstGeom prst="rect">
            <a:avLst/>
          </a:prstGeom>
          <a:noFill/>
        </p:spPr>
        <p:txBody>
          <a:bodyPr wrap="square" rtlCol="0">
            <a:spAutoFit/>
          </a:bodyPr>
          <a:lstStyle/>
          <a:p>
            <a:r>
              <a:rPr lang="en-US" sz="2400" b="1" dirty="0" err="1" smtClean="0">
                <a:latin typeface="Handwriting - Dakota"/>
                <a:cs typeface="Handwriting - Dakota"/>
              </a:rPr>
              <a:t>Meisels</a:t>
            </a:r>
            <a:endParaRPr lang="en-US" sz="2000" b="1" dirty="0">
              <a:latin typeface="Handwriting - Dakota"/>
              <a:cs typeface="Handwriting - Dakota"/>
            </a:endParaRPr>
          </a:p>
        </p:txBody>
      </p:sp>
      <p:sp>
        <p:nvSpPr>
          <p:cNvPr id="40" name="TextBox 39"/>
          <p:cNvSpPr txBox="1"/>
          <p:nvPr/>
        </p:nvSpPr>
        <p:spPr>
          <a:xfrm>
            <a:off x="6248400" y="2819400"/>
            <a:ext cx="2590800" cy="461665"/>
          </a:xfrm>
          <a:prstGeom prst="rect">
            <a:avLst/>
          </a:prstGeom>
          <a:noFill/>
        </p:spPr>
        <p:txBody>
          <a:bodyPr wrap="square" rtlCol="0">
            <a:spAutoFit/>
          </a:bodyPr>
          <a:lstStyle/>
          <a:p>
            <a:r>
              <a:rPr lang="en-US" sz="2400" b="1" dirty="0" smtClean="0">
                <a:latin typeface="Cochin"/>
                <a:cs typeface="Cochin"/>
              </a:rPr>
              <a:t>Van </a:t>
            </a:r>
            <a:r>
              <a:rPr lang="en-US" sz="2400" b="1" dirty="0" err="1" smtClean="0">
                <a:latin typeface="Cochin"/>
                <a:cs typeface="Cochin"/>
              </a:rPr>
              <a:t>Hentenryck</a:t>
            </a:r>
            <a:endParaRPr lang="en-US" sz="2000" b="1" dirty="0">
              <a:latin typeface="Cochin"/>
              <a:cs typeface="Cochin"/>
            </a:endParaRPr>
          </a:p>
        </p:txBody>
      </p:sp>
      <p:sp>
        <p:nvSpPr>
          <p:cNvPr id="41" name="TextBox 40"/>
          <p:cNvSpPr txBox="1"/>
          <p:nvPr/>
        </p:nvSpPr>
        <p:spPr>
          <a:xfrm>
            <a:off x="5638800" y="4719935"/>
            <a:ext cx="1219200" cy="461665"/>
          </a:xfrm>
          <a:prstGeom prst="rect">
            <a:avLst/>
          </a:prstGeom>
          <a:noFill/>
        </p:spPr>
        <p:txBody>
          <a:bodyPr wrap="square" rtlCol="0">
            <a:spAutoFit/>
          </a:bodyPr>
          <a:lstStyle/>
          <a:p>
            <a:r>
              <a:rPr lang="en-US" sz="2400" b="1" dirty="0" err="1" smtClean="0">
                <a:latin typeface="Rockwell"/>
                <a:cs typeface="Rockwell"/>
              </a:rPr>
              <a:t>Flener</a:t>
            </a:r>
            <a:endParaRPr lang="en-US" sz="2000" b="1" dirty="0">
              <a:latin typeface="Rockwell"/>
              <a:cs typeface="Rockwell"/>
            </a:endParaRPr>
          </a:p>
        </p:txBody>
      </p:sp>
      <p:sp>
        <p:nvSpPr>
          <p:cNvPr id="42" name="TextBox 41"/>
          <p:cNvSpPr txBox="1"/>
          <p:nvPr/>
        </p:nvSpPr>
        <p:spPr>
          <a:xfrm>
            <a:off x="7543800" y="3729335"/>
            <a:ext cx="1600200" cy="461665"/>
          </a:xfrm>
          <a:prstGeom prst="rect">
            <a:avLst/>
          </a:prstGeom>
          <a:noFill/>
        </p:spPr>
        <p:txBody>
          <a:bodyPr wrap="square" rtlCol="0">
            <a:spAutoFit/>
          </a:bodyPr>
          <a:lstStyle/>
          <a:p>
            <a:r>
              <a:rPr lang="en-US" sz="2400" b="1" dirty="0" smtClean="0">
                <a:latin typeface="Arial Rounded MT Bold"/>
                <a:cs typeface="Arial Rounded MT Bold"/>
              </a:rPr>
              <a:t>Pearson</a:t>
            </a:r>
            <a:endParaRPr lang="en-US" sz="2000" b="1" dirty="0">
              <a:latin typeface="Arial Rounded MT Bold"/>
              <a:cs typeface="Arial Rounded MT Bold"/>
            </a:endParaRPr>
          </a:p>
        </p:txBody>
      </p:sp>
      <p:sp>
        <p:nvSpPr>
          <p:cNvPr id="43" name="TextBox 42"/>
          <p:cNvSpPr txBox="1"/>
          <p:nvPr/>
        </p:nvSpPr>
        <p:spPr>
          <a:xfrm>
            <a:off x="1447800" y="2743200"/>
            <a:ext cx="1066800" cy="461665"/>
          </a:xfrm>
          <a:prstGeom prst="rect">
            <a:avLst/>
          </a:prstGeom>
          <a:noFill/>
        </p:spPr>
        <p:txBody>
          <a:bodyPr wrap="square" rtlCol="0">
            <a:spAutoFit/>
          </a:bodyPr>
          <a:lstStyle/>
          <a:p>
            <a:r>
              <a:rPr lang="en-US" sz="2400" b="1" dirty="0" err="1" smtClean="0">
                <a:latin typeface="Cochin"/>
                <a:cs typeface="Cochin"/>
              </a:rPr>
              <a:t>Agren</a:t>
            </a:r>
            <a:endParaRPr lang="en-US" sz="2000" b="1" dirty="0">
              <a:latin typeface="Cochin"/>
              <a:cs typeface="Cochin"/>
            </a:endParaRPr>
          </a:p>
        </p:txBody>
      </p:sp>
      <p:sp>
        <p:nvSpPr>
          <p:cNvPr id="46" name="TextBox 45"/>
          <p:cNvSpPr txBox="1"/>
          <p:nvPr/>
        </p:nvSpPr>
        <p:spPr>
          <a:xfrm>
            <a:off x="7391400" y="2510135"/>
            <a:ext cx="1524000" cy="461665"/>
          </a:xfrm>
          <a:prstGeom prst="rect">
            <a:avLst/>
          </a:prstGeom>
          <a:noFill/>
        </p:spPr>
        <p:txBody>
          <a:bodyPr wrap="square" rtlCol="0">
            <a:spAutoFit/>
          </a:bodyPr>
          <a:lstStyle/>
          <a:p>
            <a:r>
              <a:rPr lang="en-US" sz="2400" dirty="0" smtClean="0">
                <a:latin typeface="Apple Casual"/>
                <a:cs typeface="Apple Casual"/>
              </a:rPr>
              <a:t>Beckwith</a:t>
            </a:r>
            <a:endParaRPr lang="en-US" sz="2000" dirty="0">
              <a:latin typeface="Apple Casual"/>
              <a:cs typeface="Apple Casual"/>
            </a:endParaRPr>
          </a:p>
        </p:txBody>
      </p:sp>
      <p:sp>
        <p:nvSpPr>
          <p:cNvPr id="50" name="Content Placeholder 2"/>
          <p:cNvSpPr txBox="1">
            <a:spLocks/>
          </p:cNvSpPr>
          <p:nvPr/>
        </p:nvSpPr>
        <p:spPr bwMode="auto">
          <a:xfrm>
            <a:off x="6934200" y="5562600"/>
            <a:ext cx="1752600" cy="533400"/>
          </a:xfrm>
          <a:prstGeom prst="rect">
            <a:avLst/>
          </a:prstGeom>
          <a:noFill/>
          <a:ln w="9525">
            <a:noFill/>
            <a:miter lim="800000"/>
            <a:headEnd/>
            <a:tailEnd/>
          </a:ln>
        </p:spPr>
        <p:txBody>
          <a:bodyPr/>
          <a:lstStyle/>
          <a:p>
            <a:pPr marL="342900" indent="-342900" algn="r">
              <a:spcBef>
                <a:spcPct val="20000"/>
              </a:spcBef>
            </a:pPr>
            <a:r>
              <a:rPr lang="en-US" sz="4800" b="1" dirty="0">
                <a:solidFill>
                  <a:schemeClr val="accent2"/>
                </a:solidFill>
                <a:latin typeface="Calibri" pitchFamily="34" charset="0"/>
              </a:rPr>
              <a:t>Etc.</a:t>
            </a:r>
            <a:endParaRPr lang="en-US" sz="6000" b="1" dirty="0">
              <a:solidFill>
                <a:schemeClr val="accent2"/>
              </a:solidFill>
              <a:latin typeface="Calibri" pitchFamily="34" charset="0"/>
            </a:endParaRPr>
          </a:p>
        </p:txBody>
      </p:sp>
      <p:sp>
        <p:nvSpPr>
          <p:cNvPr id="51" name="Slide Number Placeholder 50"/>
          <p:cNvSpPr>
            <a:spLocks noGrp="1"/>
          </p:cNvSpPr>
          <p:nvPr>
            <p:ph type="sldNum" sz="quarter" idx="12"/>
          </p:nvPr>
        </p:nvSpPr>
        <p:spPr/>
        <p:txBody>
          <a:bodyPr/>
          <a:lstStyle/>
          <a:p>
            <a:fld id="{A05A71AF-B598-4506-81C6-76D9DAEC0A54}" type="slidenum">
              <a:rPr lang="en-US" smtClean="0"/>
              <a:pPr/>
              <a:t>6</a:t>
            </a:fld>
            <a:endParaRPr lang="en-US"/>
          </a:p>
        </p:txBody>
      </p:sp>
      <p:sp>
        <p:nvSpPr>
          <p:cNvPr id="52" name="Footer Placeholder 51"/>
          <p:cNvSpPr>
            <a:spLocks noGrp="1"/>
          </p:cNvSpPr>
          <p:nvPr>
            <p:ph type="ftr" sz="quarter" idx="11"/>
          </p:nvPr>
        </p:nvSpPr>
        <p:spPr/>
        <p:txBody>
          <a:bodyPr/>
          <a:lstStyle/>
          <a:p>
            <a:r>
              <a:rPr lang="en-US" smtClean="0"/>
              <a:t>SymCon 2010, Sep 6, 2010</a:t>
            </a:r>
            <a:endParaRPr lang="en-US"/>
          </a:p>
        </p:txBody>
      </p:sp>
      <p:sp>
        <p:nvSpPr>
          <p:cNvPr id="48" name="TextBox 47"/>
          <p:cNvSpPr txBox="1"/>
          <p:nvPr/>
        </p:nvSpPr>
        <p:spPr>
          <a:xfrm>
            <a:off x="2743200" y="5481935"/>
            <a:ext cx="990600" cy="461665"/>
          </a:xfrm>
          <a:prstGeom prst="rect">
            <a:avLst/>
          </a:prstGeom>
          <a:noFill/>
        </p:spPr>
        <p:txBody>
          <a:bodyPr wrap="square" rtlCol="0">
            <a:spAutoFit/>
          </a:bodyPr>
          <a:lstStyle/>
          <a:p>
            <a:r>
              <a:rPr lang="en-US" sz="2400" b="1" dirty="0" err="1" smtClean="0">
                <a:latin typeface="Marker Felt"/>
                <a:cs typeface="Marker Felt"/>
              </a:rPr>
              <a:t>Heus</a:t>
            </a:r>
            <a:endParaRPr lang="en-US" sz="2000" b="1" dirty="0">
              <a:latin typeface="Marker Felt"/>
              <a:cs typeface="Marker Fe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Further Developments</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sz="3000" dirty="0" smtClean="0"/>
              <a:t>Exploration</a:t>
            </a:r>
          </a:p>
          <a:p>
            <a:pPr lvl="1">
              <a:lnSpc>
                <a:spcPct val="90000"/>
              </a:lnSpc>
            </a:pPr>
            <a:r>
              <a:rPr lang="en-US" sz="2600" dirty="0" smtClean="0"/>
              <a:t>Interchangeability types </a:t>
            </a:r>
          </a:p>
          <a:p>
            <a:pPr lvl="1">
              <a:lnSpc>
                <a:spcPct val="90000"/>
              </a:lnSpc>
            </a:pPr>
            <a:r>
              <a:rPr lang="en-US" sz="2600" dirty="0" smtClean="0"/>
              <a:t>Their detection cost</a:t>
            </a:r>
          </a:p>
          <a:p>
            <a:pPr lvl="1">
              <a:lnSpc>
                <a:spcPct val="90000"/>
              </a:lnSpc>
            </a:pPr>
            <a:r>
              <a:rPr lang="en-US" sz="2600" dirty="0" smtClean="0"/>
              <a:t>Their benefits for problem solving</a:t>
            </a:r>
          </a:p>
          <a:p>
            <a:pPr>
              <a:lnSpc>
                <a:spcPct val="90000"/>
              </a:lnSpc>
            </a:pPr>
            <a:r>
              <a:rPr lang="en-US" sz="3100" dirty="0" smtClean="0"/>
              <a:t>Context</a:t>
            </a:r>
          </a:p>
          <a:p>
            <a:pPr lvl="1">
              <a:lnSpc>
                <a:spcPct val="90000"/>
              </a:lnSpc>
            </a:pPr>
            <a:r>
              <a:rPr lang="en-US" sz="2600" dirty="0" smtClean="0"/>
              <a:t>Finding all solutions</a:t>
            </a:r>
          </a:p>
          <a:p>
            <a:pPr lvl="1">
              <a:lnSpc>
                <a:spcPct val="90000"/>
              </a:lnSpc>
            </a:pPr>
            <a:r>
              <a:rPr lang="en-US" sz="2600" dirty="0" smtClean="0"/>
              <a:t>Problem decomposition</a:t>
            </a:r>
          </a:p>
          <a:p>
            <a:pPr>
              <a:lnSpc>
                <a:spcPct val="90000"/>
              </a:lnSpc>
            </a:pPr>
            <a:r>
              <a:rPr lang="en-US" sz="3100" dirty="0" smtClean="0"/>
              <a:t>CSP Extensions</a:t>
            </a:r>
          </a:p>
          <a:p>
            <a:pPr lvl="1">
              <a:lnSpc>
                <a:spcPct val="90000"/>
              </a:lnSpc>
            </a:pPr>
            <a:r>
              <a:rPr lang="en-US" sz="2600" dirty="0" smtClean="0"/>
              <a:t>Distributed CSPs</a:t>
            </a:r>
          </a:p>
          <a:p>
            <a:pPr lvl="1">
              <a:lnSpc>
                <a:spcPct val="90000"/>
              </a:lnSpc>
            </a:pPr>
            <a:r>
              <a:rPr lang="en-US" sz="2600" dirty="0" smtClean="0"/>
              <a:t>Quantified CSPs</a:t>
            </a:r>
          </a:p>
          <a:p>
            <a:pPr lvl="1">
              <a:lnSpc>
                <a:spcPct val="90000"/>
              </a:lnSpc>
            </a:pPr>
            <a:r>
              <a:rPr lang="en-US" sz="2600" dirty="0" smtClean="0"/>
              <a:t>Soft CSPs</a:t>
            </a:r>
          </a:p>
        </p:txBody>
      </p:sp>
      <p:sp>
        <p:nvSpPr>
          <p:cNvPr id="6" name="Slide Number Placeholder 5"/>
          <p:cNvSpPr>
            <a:spLocks noGrp="1"/>
          </p:cNvSpPr>
          <p:nvPr>
            <p:ph type="sldNum" sz="quarter" idx="12"/>
          </p:nvPr>
        </p:nvSpPr>
        <p:spPr/>
        <p:txBody>
          <a:bodyPr/>
          <a:lstStyle/>
          <a:p>
            <a:fld id="{A05A71AF-B598-4506-81C6-76D9DAEC0A54}" type="slidenum">
              <a:rPr lang="en-US" smtClean="0"/>
              <a:pPr/>
              <a:t>7</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&amp; Use</a:t>
            </a:r>
            <a:endParaRPr lang="en-US" dirty="0"/>
          </a:p>
        </p:txBody>
      </p:sp>
      <p:sp>
        <p:nvSpPr>
          <p:cNvPr id="3" name="Content Placeholder 2"/>
          <p:cNvSpPr>
            <a:spLocks noGrp="1"/>
          </p:cNvSpPr>
          <p:nvPr>
            <p:ph idx="1"/>
          </p:nvPr>
        </p:nvSpPr>
        <p:spPr/>
        <p:txBody>
          <a:bodyPr>
            <a:normAutofit lnSpcReduction="10000"/>
          </a:bodyPr>
          <a:lstStyle/>
          <a:p>
            <a:pPr>
              <a:lnSpc>
                <a:spcPct val="80000"/>
              </a:lnSpc>
            </a:pPr>
            <a:r>
              <a:rPr lang="en-US" sz="2700" dirty="0" smtClean="0"/>
              <a:t>May be viewed as an extension of the fundamental CP concept of inconsistency filtering &amp; propagation</a:t>
            </a:r>
          </a:p>
          <a:p>
            <a:pPr lvl="1">
              <a:lnSpc>
                <a:spcPct val="80000"/>
              </a:lnSpc>
            </a:pPr>
            <a:r>
              <a:rPr lang="en-US" sz="2300" dirty="0" smtClean="0"/>
              <a:t>Can remove values without removing </a:t>
            </a:r>
            <a:r>
              <a:rPr lang="en-US" sz="2300" i="1" dirty="0" smtClean="0"/>
              <a:t>all</a:t>
            </a:r>
            <a:r>
              <a:rPr lang="en-US" sz="2300" dirty="0" smtClean="0"/>
              <a:t> solutions</a:t>
            </a:r>
          </a:p>
          <a:p>
            <a:pPr lvl="1">
              <a:lnSpc>
                <a:spcPct val="80000"/>
              </a:lnSpc>
            </a:pPr>
            <a:r>
              <a:rPr lang="en-US" sz="2300" dirty="0" smtClean="0"/>
              <a:t>Trade amount of filtering against difficulty of recovering removed solutions</a:t>
            </a:r>
          </a:p>
          <a:p>
            <a:pPr>
              <a:lnSpc>
                <a:spcPct val="80000"/>
              </a:lnSpc>
            </a:pPr>
            <a:r>
              <a:rPr lang="en-US" sz="2700" dirty="0" smtClean="0"/>
              <a:t>Automatic symmetry detection </a:t>
            </a:r>
          </a:p>
          <a:p>
            <a:pPr>
              <a:lnSpc>
                <a:spcPct val="80000"/>
              </a:lnSpc>
            </a:pPr>
            <a:r>
              <a:rPr lang="en-US" sz="2700" dirty="0" smtClean="0"/>
              <a:t>Bundling interchangeable values for the same variable </a:t>
            </a:r>
          </a:p>
          <a:p>
            <a:pPr lvl="1">
              <a:lnSpc>
                <a:spcPct val="80000"/>
              </a:lnSpc>
            </a:pPr>
            <a:r>
              <a:rPr lang="en-US" sz="2400" dirty="0" smtClean="0"/>
              <a:t>Yields a compact representation of a CSP</a:t>
            </a:r>
          </a:p>
          <a:p>
            <a:pPr lvl="1">
              <a:lnSpc>
                <a:spcPct val="80000"/>
              </a:lnSpc>
            </a:pPr>
            <a:r>
              <a:rPr lang="en-US" sz="2400" dirty="0" smtClean="0"/>
              <a:t>Yields ‘robust/flexible’ solutions</a:t>
            </a:r>
          </a:p>
          <a:p>
            <a:pPr lvl="1">
              <a:lnSpc>
                <a:spcPct val="80000"/>
              </a:lnSpc>
            </a:pPr>
            <a:r>
              <a:rPr lang="en-US" sz="2400" dirty="0" err="1" smtClean="0"/>
              <a:t>Nogood</a:t>
            </a:r>
            <a:r>
              <a:rPr lang="en-US" sz="2400" dirty="0" smtClean="0"/>
              <a:t> bundling dramatically reduces search cost</a:t>
            </a:r>
          </a:p>
          <a:p>
            <a:pPr>
              <a:lnSpc>
                <a:spcPct val="80000"/>
              </a:lnSpc>
            </a:pPr>
            <a:r>
              <a:rPr lang="en-US" sz="2700" dirty="0" smtClean="0"/>
              <a:t>Shown to be beneficial in</a:t>
            </a:r>
          </a:p>
          <a:p>
            <a:pPr lvl="1">
              <a:lnSpc>
                <a:spcPct val="80000"/>
              </a:lnSpc>
            </a:pPr>
            <a:r>
              <a:rPr lang="en-US" sz="2400" dirty="0" smtClean="0"/>
              <a:t>Backtrack search &amp; local search, interaction w/ users</a:t>
            </a:r>
          </a:p>
          <a:p>
            <a:pPr lvl="1">
              <a:lnSpc>
                <a:spcPct val="80000"/>
              </a:lnSpc>
            </a:pPr>
            <a:r>
              <a:rPr lang="en-US" sz="2400" dirty="0" smtClean="0"/>
              <a:t>Random CSPs, benchmarks, resource allocation problems</a:t>
            </a:r>
          </a:p>
        </p:txBody>
      </p:sp>
      <p:sp>
        <p:nvSpPr>
          <p:cNvPr id="6" name="Slide Number Placeholder 5"/>
          <p:cNvSpPr>
            <a:spLocks noGrp="1"/>
          </p:cNvSpPr>
          <p:nvPr>
            <p:ph type="sldNum" sz="quarter" idx="12"/>
          </p:nvPr>
        </p:nvSpPr>
        <p:spPr/>
        <p:txBody>
          <a:bodyPr/>
          <a:lstStyle/>
          <a:p>
            <a:fld id="{A05A71AF-B598-4506-81C6-76D9DAEC0A54}" type="slidenum">
              <a:rPr lang="en-US" smtClean="0"/>
              <a:pPr/>
              <a:t>8</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a:lnSpc>
                <a:spcPct val="80000"/>
              </a:lnSpc>
            </a:pPr>
            <a:r>
              <a:rPr lang="en-US" sz="3000" dirty="0" smtClean="0">
                <a:solidFill>
                  <a:srgbClr val="7F7F7F"/>
                </a:solidFill>
              </a:rPr>
              <a:t>Introduction</a:t>
            </a:r>
          </a:p>
          <a:p>
            <a:pPr lvl="1">
              <a:lnSpc>
                <a:spcPct val="80000"/>
              </a:lnSpc>
            </a:pPr>
            <a:r>
              <a:rPr lang="en-US" sz="2600" dirty="0" smtClean="0">
                <a:solidFill>
                  <a:srgbClr val="7F7F7F"/>
                </a:solidFill>
              </a:rPr>
              <a:t>Basic form &amp; extensions</a:t>
            </a:r>
          </a:p>
          <a:p>
            <a:pPr lvl="1">
              <a:lnSpc>
                <a:spcPct val="80000"/>
              </a:lnSpc>
            </a:pPr>
            <a:r>
              <a:rPr lang="en-US" sz="2600" dirty="0" smtClean="0">
                <a:solidFill>
                  <a:srgbClr val="7F7F7F"/>
                </a:solidFill>
              </a:rPr>
              <a:t>Features &amp; use</a:t>
            </a:r>
          </a:p>
          <a:p>
            <a:pPr lvl="1">
              <a:lnSpc>
                <a:spcPct val="80000"/>
              </a:lnSpc>
            </a:pPr>
            <a:r>
              <a:rPr lang="en-US" sz="2600" dirty="0" smtClean="0">
                <a:solidFill>
                  <a:srgbClr val="7F7F7F"/>
                </a:solidFill>
              </a:rPr>
              <a:t>Further developments</a:t>
            </a:r>
          </a:p>
          <a:p>
            <a:pPr>
              <a:lnSpc>
                <a:spcPct val="80000"/>
              </a:lnSpc>
            </a:pPr>
            <a:r>
              <a:rPr lang="en-US" sz="3000" b="1" dirty="0" smtClean="0">
                <a:solidFill>
                  <a:schemeClr val="accent2"/>
                </a:solidFill>
              </a:rPr>
              <a:t>Taxonomy using a partial order</a:t>
            </a:r>
          </a:p>
          <a:p>
            <a:pPr lvl="1">
              <a:lnSpc>
                <a:spcPct val="80000"/>
              </a:lnSpc>
            </a:pPr>
            <a:r>
              <a:rPr lang="en-US" sz="2600" b="1" dirty="0" smtClean="0">
                <a:solidFill>
                  <a:schemeClr val="accent2"/>
                </a:solidFill>
              </a:rPr>
              <a:t>One example</a:t>
            </a:r>
          </a:p>
          <a:p>
            <a:pPr>
              <a:lnSpc>
                <a:spcPct val="80000"/>
              </a:lnSpc>
            </a:pPr>
            <a:r>
              <a:rPr lang="en-US" sz="3000" dirty="0" smtClean="0">
                <a:solidFill>
                  <a:srgbClr val="7F7F7F"/>
                </a:solidFill>
              </a:rPr>
              <a:t>Relation to</a:t>
            </a:r>
          </a:p>
          <a:p>
            <a:pPr lvl="1">
              <a:lnSpc>
                <a:spcPct val="80000"/>
              </a:lnSpc>
            </a:pPr>
            <a:r>
              <a:rPr lang="en-US" sz="2600" dirty="0" smtClean="0">
                <a:solidFill>
                  <a:srgbClr val="7F7F7F"/>
                </a:solidFill>
              </a:rPr>
              <a:t>General forms of symmetry</a:t>
            </a:r>
          </a:p>
          <a:p>
            <a:pPr lvl="1">
              <a:lnSpc>
                <a:spcPct val="80000"/>
              </a:lnSpc>
            </a:pPr>
            <a:r>
              <a:rPr lang="en-US" sz="2600" dirty="0" smtClean="0">
                <a:solidFill>
                  <a:srgbClr val="7F7F7F"/>
                </a:solidFill>
              </a:rPr>
              <a:t>Symmetry breaking during search</a:t>
            </a:r>
          </a:p>
          <a:p>
            <a:pPr>
              <a:lnSpc>
                <a:spcPct val="80000"/>
              </a:lnSpc>
            </a:pPr>
            <a:r>
              <a:rPr lang="en-US" sz="3000" dirty="0" smtClean="0">
                <a:solidFill>
                  <a:srgbClr val="7F7F7F"/>
                </a:solidFill>
              </a:rPr>
              <a:t>Future research &amp; conclusions</a:t>
            </a:r>
          </a:p>
        </p:txBody>
      </p:sp>
      <p:sp>
        <p:nvSpPr>
          <p:cNvPr id="6" name="Slide Number Placeholder 5"/>
          <p:cNvSpPr>
            <a:spLocks noGrp="1"/>
          </p:cNvSpPr>
          <p:nvPr>
            <p:ph type="sldNum" sz="quarter" idx="12"/>
          </p:nvPr>
        </p:nvSpPr>
        <p:spPr/>
        <p:txBody>
          <a:bodyPr/>
          <a:lstStyle/>
          <a:p>
            <a:fld id="{A05A71AF-B598-4506-81C6-76D9DAEC0A54}" type="slidenum">
              <a:rPr lang="en-US" smtClean="0"/>
              <a:pPr/>
              <a:t>9</a:t>
            </a:fld>
            <a:endParaRPr lang="en-US"/>
          </a:p>
        </p:txBody>
      </p:sp>
      <p:sp>
        <p:nvSpPr>
          <p:cNvPr id="7" name="Footer Placeholder 6"/>
          <p:cNvSpPr>
            <a:spLocks noGrp="1"/>
          </p:cNvSpPr>
          <p:nvPr>
            <p:ph type="ftr" sz="quarter" idx="11"/>
          </p:nvPr>
        </p:nvSpPr>
        <p:spPr/>
        <p:txBody>
          <a:bodyPr/>
          <a:lstStyle/>
          <a:p>
            <a:r>
              <a:rPr lang="en-US" smtClean="0"/>
              <a:t>SymCon 2010, Sep 6, 2010</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3341</TotalTime>
  <Words>2250</Words>
  <Application>Microsoft Macintosh PowerPoint</Application>
  <PresentationFormat>On-screen Show (4:3)</PresentationFormat>
  <Paragraphs>429</Paragraphs>
  <Slides>18</Slides>
  <Notes>11</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Office Theme</vt:lpstr>
      <vt:lpstr> A Partial Taxonomy of Substitutability &amp; Interchangeability</vt:lpstr>
      <vt:lpstr>Outline</vt:lpstr>
      <vt:lpstr>Interchangeability &amp; Symmetry</vt:lpstr>
      <vt:lpstr>Basics</vt:lpstr>
      <vt:lpstr>NI and FI</vt:lpstr>
      <vt:lpstr>Interchangeability Researchers </vt:lpstr>
      <vt:lpstr>Further Developments</vt:lpstr>
      <vt:lpstr>Features &amp; Use</vt:lpstr>
      <vt:lpstr>Outline</vt:lpstr>
      <vt:lpstr>Taxonomy</vt:lpstr>
      <vt:lpstr>The Interchangeability Landscape</vt:lpstr>
      <vt:lpstr>Substitutability</vt:lpstr>
      <vt:lpstr>Outline</vt:lpstr>
      <vt:lpstr>Diagram of Symmetry Concepts</vt:lpstr>
      <vt:lpstr>Relation to SBDS &amp; SBDD</vt:lpstr>
      <vt:lpstr>High-Level Observations</vt:lpstr>
      <vt:lpstr>Future Research</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Partial Taxonomy of Substitutability and Interchangeability</dc:title>
  <dc:creator>shantk</dc:creator>
  <cp:lastModifiedBy>Computer Science and Engineering Department</cp:lastModifiedBy>
  <cp:revision>240</cp:revision>
  <cp:lastPrinted>2010-09-01T00:23:06Z</cp:lastPrinted>
  <dcterms:created xsi:type="dcterms:W3CDTF">2010-09-16T15:35:23Z</dcterms:created>
  <dcterms:modified xsi:type="dcterms:W3CDTF">2010-09-16T15:40:55Z</dcterms:modified>
</cp:coreProperties>
</file>