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328" r:id="rId2"/>
    <p:sldId id="327" r:id="rId3"/>
    <p:sldId id="348" r:id="rId4"/>
    <p:sldId id="330" r:id="rId5"/>
    <p:sldId id="349" r:id="rId6"/>
    <p:sldId id="326" r:id="rId7"/>
    <p:sldId id="350" r:id="rId8"/>
    <p:sldId id="357" r:id="rId9"/>
    <p:sldId id="358" r:id="rId10"/>
    <p:sldId id="359" r:id="rId11"/>
    <p:sldId id="360" r:id="rId12"/>
    <p:sldId id="362" r:id="rId13"/>
    <p:sldId id="363" r:id="rId14"/>
    <p:sldId id="361" r:id="rId15"/>
    <p:sldId id="334" r:id="rId16"/>
    <p:sldId id="336" r:id="rId17"/>
    <p:sldId id="352" r:id="rId18"/>
    <p:sldId id="354" r:id="rId19"/>
    <p:sldId id="353" r:id="rId20"/>
    <p:sldId id="339" r:id="rId21"/>
    <p:sldId id="355" r:id="rId22"/>
    <p:sldId id="340" r:id="rId23"/>
    <p:sldId id="312" r:id="rId24"/>
  </p:sldIdLst>
  <p:sldSz cx="9144000" cy="6858000" type="screen4x3"/>
  <p:notesSz cx="6950075" cy="9236075"/>
  <p:defaultTextStyle>
    <a:defPPr>
      <a:defRPr lang="zh-CN"/>
    </a:defPPr>
    <a:lvl1pPr algn="l" rtl="0" eaLnBrk="0" fontAlgn="base" hangingPunct="0">
      <a:spcBef>
        <a:spcPct val="0"/>
      </a:spcBef>
      <a:spcAft>
        <a:spcPct val="0"/>
      </a:spcAft>
      <a:defRPr kern="1200">
        <a:solidFill>
          <a:schemeClr val="tx1"/>
        </a:solidFill>
        <a:latin typeface="Arial" charset="0"/>
        <a:ea typeface="宋体" charset="0"/>
        <a:cs typeface="宋体" charset="0"/>
      </a:defRPr>
    </a:lvl1pPr>
    <a:lvl2pPr marL="457200" algn="l" rtl="0" eaLnBrk="0" fontAlgn="base" hangingPunct="0">
      <a:spcBef>
        <a:spcPct val="0"/>
      </a:spcBef>
      <a:spcAft>
        <a:spcPct val="0"/>
      </a:spcAft>
      <a:defRPr kern="1200">
        <a:solidFill>
          <a:schemeClr val="tx1"/>
        </a:solidFill>
        <a:latin typeface="Arial" charset="0"/>
        <a:ea typeface="宋体" charset="0"/>
        <a:cs typeface="宋体" charset="0"/>
      </a:defRPr>
    </a:lvl2pPr>
    <a:lvl3pPr marL="914400" algn="l" rtl="0" eaLnBrk="0" fontAlgn="base" hangingPunct="0">
      <a:spcBef>
        <a:spcPct val="0"/>
      </a:spcBef>
      <a:spcAft>
        <a:spcPct val="0"/>
      </a:spcAft>
      <a:defRPr kern="1200">
        <a:solidFill>
          <a:schemeClr val="tx1"/>
        </a:solidFill>
        <a:latin typeface="Arial" charset="0"/>
        <a:ea typeface="宋体" charset="0"/>
        <a:cs typeface="宋体" charset="0"/>
      </a:defRPr>
    </a:lvl3pPr>
    <a:lvl4pPr marL="1371600" algn="l" rtl="0" eaLnBrk="0" fontAlgn="base" hangingPunct="0">
      <a:spcBef>
        <a:spcPct val="0"/>
      </a:spcBef>
      <a:spcAft>
        <a:spcPct val="0"/>
      </a:spcAft>
      <a:defRPr kern="1200">
        <a:solidFill>
          <a:schemeClr val="tx1"/>
        </a:solidFill>
        <a:latin typeface="Arial" charset="0"/>
        <a:ea typeface="宋体" charset="0"/>
        <a:cs typeface="宋体" charset="0"/>
      </a:defRPr>
    </a:lvl4pPr>
    <a:lvl5pPr marL="1828800" algn="l" rtl="0" eaLnBrk="0" fontAlgn="base" hangingPunct="0">
      <a:spcBef>
        <a:spcPct val="0"/>
      </a:spcBef>
      <a:spcAft>
        <a:spcPct val="0"/>
      </a:spcAft>
      <a:defRPr kern="1200">
        <a:solidFill>
          <a:schemeClr val="tx1"/>
        </a:solidFill>
        <a:latin typeface="Arial" charset="0"/>
        <a:ea typeface="宋体" charset="0"/>
        <a:cs typeface="宋体" charset="0"/>
      </a:defRPr>
    </a:lvl5pPr>
    <a:lvl6pPr marL="2286000" algn="l" defTabSz="457200" rtl="0" eaLnBrk="1" latinLnBrk="0" hangingPunct="1">
      <a:defRPr kern="1200">
        <a:solidFill>
          <a:schemeClr val="tx1"/>
        </a:solidFill>
        <a:latin typeface="Arial" charset="0"/>
        <a:ea typeface="宋体" charset="0"/>
        <a:cs typeface="宋体" charset="0"/>
      </a:defRPr>
    </a:lvl6pPr>
    <a:lvl7pPr marL="2743200" algn="l" defTabSz="457200" rtl="0" eaLnBrk="1" latinLnBrk="0" hangingPunct="1">
      <a:defRPr kern="1200">
        <a:solidFill>
          <a:schemeClr val="tx1"/>
        </a:solidFill>
        <a:latin typeface="Arial" charset="0"/>
        <a:ea typeface="宋体" charset="0"/>
        <a:cs typeface="宋体" charset="0"/>
      </a:defRPr>
    </a:lvl7pPr>
    <a:lvl8pPr marL="3200400" algn="l" defTabSz="457200" rtl="0" eaLnBrk="1" latinLnBrk="0" hangingPunct="1">
      <a:defRPr kern="1200">
        <a:solidFill>
          <a:schemeClr val="tx1"/>
        </a:solidFill>
        <a:latin typeface="Arial" charset="0"/>
        <a:ea typeface="宋体" charset="0"/>
        <a:cs typeface="宋体" charset="0"/>
      </a:defRPr>
    </a:lvl8pPr>
    <a:lvl9pPr marL="3657600" algn="l" defTabSz="457200" rtl="0" eaLnBrk="1" latinLnBrk="0" hangingPunct="1">
      <a:defRPr kern="1200">
        <a:solidFill>
          <a:schemeClr val="tx1"/>
        </a:solidFill>
        <a:latin typeface="Arial" charset="0"/>
        <a:ea typeface="宋体" charset="0"/>
        <a:cs typeface="宋体" charset="0"/>
      </a:defRPr>
    </a:lvl9pPr>
  </p:defaultTextStyle>
  <p:extLst>
    <p:ext uri="{EFAFB233-063F-42B5-8137-9DF3F51BA10A}">
      <p15:sldGuideLst xmlns:p15="http://schemas.microsoft.com/office/powerpoint/2012/main">
        <p15:guide id="1" orient="horz" pos="816" userDrawn="1">
          <p15:clr>
            <a:srgbClr val="A4A3A4"/>
          </p15:clr>
        </p15:guide>
        <p15:guide id="2" pos="37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400"/>
    <a:srgbClr val="FFCC66"/>
    <a:srgbClr val="CCFF66"/>
    <a:srgbClr val="66FFFF"/>
    <a:srgbClr val="FF6666"/>
    <a:srgbClr val="B5C8FF"/>
    <a:srgbClr val="DBECE1"/>
    <a:srgbClr val="EDFFED"/>
    <a:srgbClr val="CC66FF"/>
    <a:srgbClr val="69E6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93" autoAdjust="0"/>
    <p:restoredTop sz="86489" autoAdjust="0"/>
  </p:normalViewPr>
  <p:slideViewPr>
    <p:cSldViewPr snapToGrid="0">
      <p:cViewPr varScale="1">
        <p:scale>
          <a:sx n="156" d="100"/>
          <a:sy n="156" d="100"/>
        </p:scale>
        <p:origin x="1504" y="176"/>
      </p:cViewPr>
      <p:guideLst>
        <p:guide orient="horz" pos="816"/>
        <p:guide pos="3768"/>
      </p:guideLst>
    </p:cSldViewPr>
  </p:slideViewPr>
  <p:outlineViewPr>
    <p:cViewPr>
      <p:scale>
        <a:sx n="33" d="100"/>
        <a:sy n="33" d="100"/>
      </p:scale>
      <p:origin x="0" y="0"/>
    </p:cViewPr>
  </p:outlineViewPr>
  <p:notesTextViewPr>
    <p:cViewPr>
      <p:scale>
        <a:sx n="100" d="100"/>
        <a:sy n="100" d="100"/>
      </p:scale>
      <p:origin x="0" y="-208"/>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11488" cy="461963"/>
          </a:xfrm>
          <a:prstGeom prst="rect">
            <a:avLst/>
          </a:prstGeom>
          <a:noFill/>
          <a:ln>
            <a:noFill/>
          </a:ln>
          <a:effectLst/>
          <a:extLst/>
        </p:spPr>
        <p:txBody>
          <a:bodyPr vert="horz" wrap="square" lIns="92492" tIns="46246" rIns="92492" bIns="46246" numCol="1" anchor="t" anchorCtr="0" compatLnSpc="1">
            <a:prstTxWarp prst="textNoShape">
              <a:avLst/>
            </a:prstTxWarp>
          </a:bodyPr>
          <a:lstStyle>
            <a:lvl1pPr defTabSz="925513" eaLnBrk="1" hangingPunct="1">
              <a:defRPr sz="1200">
                <a:latin typeface="Arial" charset="0"/>
                <a:ea typeface="宋体" charset="-122"/>
                <a:cs typeface="+mn-cs"/>
              </a:defRPr>
            </a:lvl1pPr>
          </a:lstStyle>
          <a:p>
            <a:pPr>
              <a:defRPr/>
            </a:pPr>
            <a:endParaRPr lang="en-US"/>
          </a:p>
        </p:txBody>
      </p:sp>
      <p:sp>
        <p:nvSpPr>
          <p:cNvPr id="37891" name="Rectangle 3"/>
          <p:cNvSpPr>
            <a:spLocks noGrp="1" noChangeArrowheads="1"/>
          </p:cNvSpPr>
          <p:nvPr>
            <p:ph type="dt" sz="quarter" idx="1"/>
          </p:nvPr>
        </p:nvSpPr>
        <p:spPr bwMode="auto">
          <a:xfrm>
            <a:off x="3937000" y="0"/>
            <a:ext cx="3011488" cy="461963"/>
          </a:xfrm>
          <a:prstGeom prst="rect">
            <a:avLst/>
          </a:prstGeom>
          <a:noFill/>
          <a:ln>
            <a:noFill/>
          </a:ln>
          <a:effectLst/>
          <a:extLst/>
        </p:spPr>
        <p:txBody>
          <a:bodyPr vert="horz" wrap="square" lIns="92492" tIns="46246" rIns="92492" bIns="46246" numCol="1" anchor="t" anchorCtr="0" compatLnSpc="1">
            <a:prstTxWarp prst="textNoShape">
              <a:avLst/>
            </a:prstTxWarp>
          </a:bodyPr>
          <a:lstStyle>
            <a:lvl1pPr algn="r" defTabSz="925513" eaLnBrk="1" hangingPunct="1">
              <a:defRPr sz="1200">
                <a:latin typeface="Arial" charset="0"/>
                <a:ea typeface="宋体" charset="-122"/>
                <a:cs typeface="+mn-cs"/>
              </a:defRPr>
            </a:lvl1pPr>
          </a:lstStyle>
          <a:p>
            <a:pPr>
              <a:defRPr/>
            </a:pPr>
            <a:endParaRPr lang="en-US"/>
          </a:p>
        </p:txBody>
      </p:sp>
      <p:sp>
        <p:nvSpPr>
          <p:cNvPr id="37892" name="Rectangle 4"/>
          <p:cNvSpPr>
            <a:spLocks noGrp="1" noChangeArrowheads="1"/>
          </p:cNvSpPr>
          <p:nvPr>
            <p:ph type="ftr" sz="quarter" idx="2"/>
          </p:nvPr>
        </p:nvSpPr>
        <p:spPr bwMode="auto">
          <a:xfrm>
            <a:off x="0" y="8772525"/>
            <a:ext cx="3011488" cy="461963"/>
          </a:xfrm>
          <a:prstGeom prst="rect">
            <a:avLst/>
          </a:prstGeom>
          <a:noFill/>
          <a:ln>
            <a:noFill/>
          </a:ln>
          <a:effectLst/>
          <a:extLst/>
        </p:spPr>
        <p:txBody>
          <a:bodyPr vert="horz" wrap="square" lIns="92492" tIns="46246" rIns="92492" bIns="46246" numCol="1" anchor="b" anchorCtr="0" compatLnSpc="1">
            <a:prstTxWarp prst="textNoShape">
              <a:avLst/>
            </a:prstTxWarp>
          </a:bodyPr>
          <a:lstStyle>
            <a:lvl1pPr defTabSz="925513" eaLnBrk="1" hangingPunct="1">
              <a:defRPr sz="1200">
                <a:latin typeface="Arial" charset="0"/>
                <a:ea typeface="宋体" charset="-122"/>
                <a:cs typeface="+mn-cs"/>
              </a:defRPr>
            </a:lvl1pPr>
          </a:lstStyle>
          <a:p>
            <a:pPr>
              <a:defRPr/>
            </a:pPr>
            <a:endParaRPr lang="en-US"/>
          </a:p>
        </p:txBody>
      </p:sp>
      <p:sp>
        <p:nvSpPr>
          <p:cNvPr id="37893" name="Rectangle 5"/>
          <p:cNvSpPr>
            <a:spLocks noGrp="1" noChangeArrowheads="1"/>
          </p:cNvSpPr>
          <p:nvPr>
            <p:ph type="sldNum" sz="quarter" idx="3"/>
          </p:nvPr>
        </p:nvSpPr>
        <p:spPr bwMode="auto">
          <a:xfrm>
            <a:off x="3937000" y="8772525"/>
            <a:ext cx="3011488" cy="461963"/>
          </a:xfrm>
          <a:prstGeom prst="rect">
            <a:avLst/>
          </a:prstGeom>
          <a:noFill/>
          <a:ln>
            <a:noFill/>
          </a:ln>
          <a:effectLst/>
          <a:ex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D8CC27B9-7776-9A41-8832-C63E55E2C054}" type="slidenum">
              <a:rPr lang="en-US"/>
              <a:pPr/>
              <a:t>‹#›</a:t>
            </a:fld>
            <a:endParaRPr lang="en-US"/>
          </a:p>
        </p:txBody>
      </p:sp>
    </p:spTree>
    <p:extLst>
      <p:ext uri="{BB962C8B-B14F-4D97-AF65-F5344CB8AC3E}">
        <p14:creationId xmlns:p14="http://schemas.microsoft.com/office/powerpoint/2010/main" val="2993530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488" cy="461963"/>
          </a:xfrm>
          <a:prstGeom prst="rect">
            <a:avLst/>
          </a:prstGeom>
          <a:noFill/>
          <a:ln>
            <a:noFill/>
          </a:ln>
          <a:effectLst/>
          <a:extLst/>
        </p:spPr>
        <p:txBody>
          <a:bodyPr vert="horz" wrap="square" lIns="92492" tIns="46246" rIns="92492" bIns="46246" numCol="1" anchor="t" anchorCtr="0" compatLnSpc="1">
            <a:prstTxWarp prst="textNoShape">
              <a:avLst/>
            </a:prstTxWarp>
          </a:bodyPr>
          <a:lstStyle>
            <a:lvl1pPr defTabSz="925513" eaLnBrk="1" hangingPunct="1">
              <a:defRPr sz="1200">
                <a:latin typeface="Arial" charset="0"/>
                <a:ea typeface="宋体" charset="-122"/>
                <a:cs typeface="+mn-cs"/>
              </a:defRPr>
            </a:lvl1pPr>
          </a:lstStyle>
          <a:p>
            <a:pPr>
              <a:defRPr/>
            </a:pPr>
            <a:endParaRPr lang="en-US" altLang="zh-CN"/>
          </a:p>
        </p:txBody>
      </p:sp>
      <p:sp>
        <p:nvSpPr>
          <p:cNvPr id="3075" name="Rectangle 3"/>
          <p:cNvSpPr>
            <a:spLocks noGrp="1" noChangeArrowheads="1"/>
          </p:cNvSpPr>
          <p:nvPr>
            <p:ph type="dt" idx="1"/>
          </p:nvPr>
        </p:nvSpPr>
        <p:spPr bwMode="auto">
          <a:xfrm>
            <a:off x="3937000" y="0"/>
            <a:ext cx="3011488" cy="461963"/>
          </a:xfrm>
          <a:prstGeom prst="rect">
            <a:avLst/>
          </a:prstGeom>
          <a:noFill/>
          <a:ln>
            <a:noFill/>
          </a:ln>
          <a:effectLst/>
          <a:extLst/>
        </p:spPr>
        <p:txBody>
          <a:bodyPr vert="horz" wrap="square" lIns="92492" tIns="46246" rIns="92492" bIns="46246" numCol="1" anchor="t" anchorCtr="0" compatLnSpc="1">
            <a:prstTxWarp prst="textNoShape">
              <a:avLst/>
            </a:prstTxWarp>
          </a:bodyPr>
          <a:lstStyle>
            <a:lvl1pPr algn="r" defTabSz="925513" eaLnBrk="1" hangingPunct="1">
              <a:defRPr sz="1200">
                <a:latin typeface="Arial" charset="0"/>
                <a:ea typeface="宋体" charset="-122"/>
                <a:cs typeface="+mn-cs"/>
              </a:defRPr>
            </a:lvl1pPr>
          </a:lstStyle>
          <a:p>
            <a:pPr>
              <a:defRPr/>
            </a:pPr>
            <a:endParaRPr lang="en-US" altLang="zh-CN"/>
          </a:p>
        </p:txBody>
      </p:sp>
      <p:sp>
        <p:nvSpPr>
          <p:cNvPr id="17412" name="Rectangle 4"/>
          <p:cNvSpPr>
            <a:spLocks noGrp="1" noRot="1" noChangeAspect="1" noChangeArrowheads="1" noTextEdit="1"/>
          </p:cNvSpPr>
          <p:nvPr>
            <p:ph type="sldImg" idx="2"/>
          </p:nvPr>
        </p:nvSpPr>
        <p:spPr bwMode="auto">
          <a:xfrm>
            <a:off x="1165225" y="692150"/>
            <a:ext cx="4618038" cy="34639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695325" y="4387850"/>
            <a:ext cx="5559425" cy="4156075"/>
          </a:xfrm>
          <a:prstGeom prst="rect">
            <a:avLst/>
          </a:prstGeom>
          <a:noFill/>
          <a:ln>
            <a:noFill/>
          </a:ln>
          <a:effectLst/>
          <a:extLst/>
        </p:spPr>
        <p:txBody>
          <a:bodyPr vert="horz" wrap="square" lIns="92492" tIns="46246" rIns="92492" bIns="46246"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3078" name="Rectangle 6"/>
          <p:cNvSpPr>
            <a:spLocks noGrp="1" noChangeArrowheads="1"/>
          </p:cNvSpPr>
          <p:nvPr>
            <p:ph type="ftr" sz="quarter" idx="4"/>
          </p:nvPr>
        </p:nvSpPr>
        <p:spPr bwMode="auto">
          <a:xfrm>
            <a:off x="0" y="8772525"/>
            <a:ext cx="3011488" cy="461963"/>
          </a:xfrm>
          <a:prstGeom prst="rect">
            <a:avLst/>
          </a:prstGeom>
          <a:noFill/>
          <a:ln>
            <a:noFill/>
          </a:ln>
          <a:effectLst/>
          <a:extLst/>
        </p:spPr>
        <p:txBody>
          <a:bodyPr vert="horz" wrap="square" lIns="92492" tIns="46246" rIns="92492" bIns="46246" numCol="1" anchor="b" anchorCtr="0" compatLnSpc="1">
            <a:prstTxWarp prst="textNoShape">
              <a:avLst/>
            </a:prstTxWarp>
          </a:bodyPr>
          <a:lstStyle>
            <a:lvl1pPr defTabSz="925513" eaLnBrk="1" hangingPunct="1">
              <a:defRPr sz="1200">
                <a:latin typeface="Arial" charset="0"/>
                <a:ea typeface="宋体" charset="-122"/>
                <a:cs typeface="+mn-cs"/>
              </a:defRPr>
            </a:lvl1pPr>
          </a:lstStyle>
          <a:p>
            <a:pPr>
              <a:defRPr/>
            </a:pPr>
            <a:endParaRPr lang="en-US" altLang="zh-CN"/>
          </a:p>
        </p:txBody>
      </p:sp>
      <p:sp>
        <p:nvSpPr>
          <p:cNvPr id="3079" name="Rectangle 7"/>
          <p:cNvSpPr>
            <a:spLocks noGrp="1" noChangeArrowheads="1"/>
          </p:cNvSpPr>
          <p:nvPr>
            <p:ph type="sldNum" sz="quarter" idx="5"/>
          </p:nvPr>
        </p:nvSpPr>
        <p:spPr bwMode="auto">
          <a:xfrm>
            <a:off x="3937000" y="8772525"/>
            <a:ext cx="3011488" cy="461963"/>
          </a:xfrm>
          <a:prstGeom prst="rect">
            <a:avLst/>
          </a:prstGeom>
          <a:noFill/>
          <a:ln>
            <a:noFill/>
          </a:ln>
          <a:effectLst/>
          <a:ex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8E62E861-7A2C-B34D-9183-5586226B0C9C}" type="slidenum">
              <a:rPr lang="en-US" altLang="zh-CN"/>
              <a:pPr/>
              <a:t>‹#›</a:t>
            </a:fld>
            <a:endParaRPr lang="en-US" altLang="zh-CN"/>
          </a:p>
        </p:txBody>
      </p:sp>
    </p:spTree>
    <p:extLst>
      <p:ext uri="{BB962C8B-B14F-4D97-AF65-F5344CB8AC3E}">
        <p14:creationId xmlns:p14="http://schemas.microsoft.com/office/powerpoint/2010/main" val="180463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charset="-122"/>
        <a:cs typeface="宋体" charset="-122"/>
      </a:defRPr>
    </a:lvl1pPr>
    <a:lvl2pPr marL="457200" algn="l" rtl="0" eaLnBrk="0" fontAlgn="base" hangingPunct="0">
      <a:spcBef>
        <a:spcPct val="30000"/>
      </a:spcBef>
      <a:spcAft>
        <a:spcPct val="0"/>
      </a:spcAft>
      <a:defRPr sz="1200" kern="1200">
        <a:solidFill>
          <a:schemeClr val="tx1"/>
        </a:solidFill>
        <a:latin typeface="Arial" charset="0"/>
        <a:ea typeface="宋体" charset="-122"/>
        <a:cs typeface="宋体" charset="-122"/>
      </a:defRPr>
    </a:lvl2pPr>
    <a:lvl3pPr marL="914400" algn="l" rtl="0" eaLnBrk="0" fontAlgn="base" hangingPunct="0">
      <a:spcBef>
        <a:spcPct val="30000"/>
      </a:spcBef>
      <a:spcAft>
        <a:spcPct val="0"/>
      </a:spcAft>
      <a:defRPr sz="1200" kern="1200">
        <a:solidFill>
          <a:schemeClr val="tx1"/>
        </a:solidFill>
        <a:latin typeface="Arial" charset="0"/>
        <a:ea typeface="宋体" charset="-122"/>
        <a:cs typeface="宋体" charset="-122"/>
      </a:defRPr>
    </a:lvl3pPr>
    <a:lvl4pPr marL="1371600" algn="l" rtl="0" eaLnBrk="0" fontAlgn="base" hangingPunct="0">
      <a:spcBef>
        <a:spcPct val="30000"/>
      </a:spcBef>
      <a:spcAft>
        <a:spcPct val="0"/>
      </a:spcAft>
      <a:defRPr sz="1200" kern="1200">
        <a:solidFill>
          <a:schemeClr val="tx1"/>
        </a:solidFill>
        <a:latin typeface="Arial" charset="0"/>
        <a:ea typeface="宋体" charset="-122"/>
        <a:cs typeface="宋体" charset="-122"/>
      </a:defRPr>
    </a:lvl4pPr>
    <a:lvl5pPr marL="1828800" algn="l" rtl="0" eaLnBrk="0" fontAlgn="base" hangingPunct="0">
      <a:spcBef>
        <a:spcPct val="30000"/>
      </a:spcBef>
      <a:spcAft>
        <a:spcPct val="0"/>
      </a:spcAft>
      <a:defRPr sz="1200" kern="1200">
        <a:solidFill>
          <a:schemeClr val="tx1"/>
        </a:solidFill>
        <a:latin typeface="Arial" charset="0"/>
        <a:ea typeface="宋体" charset="-122"/>
        <a:cs typeface="宋体"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宋体" charset="0"/>
              <a:cs typeface="宋体" charset="0"/>
            </a:endParaRPr>
          </a:p>
        </p:txBody>
      </p:sp>
      <p:sp>
        <p:nvSpPr>
          <p:cNvPr id="18436"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charset="0"/>
                <a:ea typeface="宋体" charset="0"/>
                <a:cs typeface="宋体" charset="0"/>
              </a:defRPr>
            </a:lvl1pPr>
            <a:lvl2pPr marL="742950" indent="-285750" defTabSz="925513">
              <a:defRPr>
                <a:solidFill>
                  <a:schemeClr val="tx1"/>
                </a:solidFill>
                <a:latin typeface="Arial" charset="0"/>
                <a:ea typeface="宋体" charset="0"/>
                <a:cs typeface="宋体" charset="0"/>
              </a:defRPr>
            </a:lvl2pPr>
            <a:lvl3pPr marL="1143000" indent="-228600" defTabSz="925513">
              <a:defRPr>
                <a:solidFill>
                  <a:schemeClr val="tx1"/>
                </a:solidFill>
                <a:latin typeface="Arial" charset="0"/>
                <a:ea typeface="宋体" charset="0"/>
                <a:cs typeface="宋体" charset="0"/>
              </a:defRPr>
            </a:lvl3pPr>
            <a:lvl4pPr marL="1600200" indent="-228600" defTabSz="925513">
              <a:defRPr>
                <a:solidFill>
                  <a:schemeClr val="tx1"/>
                </a:solidFill>
                <a:latin typeface="Arial" charset="0"/>
                <a:ea typeface="宋体" charset="0"/>
                <a:cs typeface="宋体" charset="0"/>
              </a:defRPr>
            </a:lvl4pPr>
            <a:lvl5pPr marL="2057400" indent="-228600" defTabSz="925513">
              <a:defRPr>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a:solidFill>
                  <a:schemeClr val="tx1"/>
                </a:solidFill>
                <a:latin typeface="Arial" charset="0"/>
                <a:ea typeface="宋体" charset="0"/>
                <a:cs typeface="宋体" charset="0"/>
              </a:defRPr>
            </a:lvl9pPr>
          </a:lstStyle>
          <a:p>
            <a:fld id="{2564314A-9764-7A45-9B0A-75B46A977D9D}" type="slidenum">
              <a:rPr lang="en-US" altLang="zh-CN"/>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628650" lvl="1" indent="-171450">
              <a:buFont typeface="Arial" panose="020B0604020202020204" pitchFamily="34" charset="0"/>
              <a:buChar char="•"/>
            </a:pPr>
            <a:r>
              <a:rPr lang="en-US" dirty="0"/>
              <a:t>Assume problem is initially PWC</a:t>
            </a:r>
          </a:p>
          <a:p>
            <a:pPr marL="628650" lvl="1" indent="-171450">
              <a:buFont typeface="Arial" panose="020B0604020202020204" pitchFamily="34" charset="0"/>
              <a:buChar char="•"/>
            </a:pPr>
            <a:r>
              <a:rPr lang="en-US" dirty="0"/>
              <a:t>Next</a:t>
            </a:r>
          </a:p>
          <a:p>
            <a:pPr marL="1085850" lvl="2" indent="-171450">
              <a:buFont typeface="Arial" panose="020B0604020202020204" pitchFamily="34" charset="0"/>
              <a:buChar char="•"/>
            </a:pPr>
            <a:r>
              <a:rPr lang="en-US" dirty="0"/>
              <a:t>Did those removals cause a block annihilation?</a:t>
            </a:r>
          </a:p>
          <a:p>
            <a:pPr marL="1543050" lvl="3" indent="-171450">
              <a:buFont typeface="Arial" panose="020B0604020202020204" pitchFamily="34" charset="0"/>
              <a:buChar char="•"/>
            </a:pPr>
            <a:r>
              <a:rPr lang="en-US" dirty="0"/>
              <a:t>Pick a constraint</a:t>
            </a:r>
          </a:p>
          <a:p>
            <a:pPr marL="1543050" lvl="3" indent="-171450">
              <a:buFont typeface="Arial" panose="020B0604020202020204" pitchFamily="34" charset="0"/>
              <a:buChar char="•"/>
            </a:pPr>
            <a:r>
              <a:rPr lang="en-US" dirty="0"/>
              <a:t>Create </a:t>
            </a:r>
            <a:r>
              <a:rPr lang="en-US" dirty="0" err="1"/>
              <a:t>bitset</a:t>
            </a:r>
            <a:r>
              <a:rPr lang="en-US" dirty="0"/>
              <a:t> of removed tuples for the modified constraint</a:t>
            </a:r>
          </a:p>
          <a:p>
            <a:pPr marL="1543050" lvl="3" indent="-171450">
              <a:buFont typeface="Arial" panose="020B0604020202020204" pitchFamily="34" charset="0"/>
              <a:buChar char="•"/>
            </a:pPr>
            <a:r>
              <a:rPr lang="en-US" dirty="0"/>
              <a:t>Remove VVPs propagated by GAC</a:t>
            </a:r>
          </a:p>
          <a:p>
            <a:pPr marL="1543050" lvl="3" indent="-171450">
              <a:buFont typeface="Arial" panose="020B0604020202020204" pitchFamily="34" charset="0"/>
              <a:buChar char="•"/>
            </a:pPr>
            <a:r>
              <a:rPr lang="en-US" dirty="0"/>
              <a:t>Nothing left </a:t>
            </a:r>
          </a:p>
          <a:p>
            <a:pPr marL="1085850" lvl="2" indent="-171450">
              <a:buFont typeface="Arial" panose="020B0604020202020204" pitchFamily="34" charset="0"/>
              <a:buChar char="•"/>
            </a:pPr>
            <a:endParaRPr lang="en-US" dirty="0"/>
          </a:p>
        </p:txBody>
      </p:sp>
      <p:sp>
        <p:nvSpPr>
          <p:cNvPr id="2458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charset="0"/>
                <a:ea typeface="宋体" charset="0"/>
                <a:cs typeface="宋体" charset="0"/>
              </a:defRPr>
            </a:lvl1pPr>
            <a:lvl2pPr marL="742950" indent="-285750" defTabSz="925513">
              <a:defRPr>
                <a:solidFill>
                  <a:schemeClr val="tx1"/>
                </a:solidFill>
                <a:latin typeface="Arial" charset="0"/>
                <a:ea typeface="宋体" charset="0"/>
                <a:cs typeface="宋体" charset="0"/>
              </a:defRPr>
            </a:lvl2pPr>
            <a:lvl3pPr marL="1143000" indent="-228600" defTabSz="925513">
              <a:defRPr>
                <a:solidFill>
                  <a:schemeClr val="tx1"/>
                </a:solidFill>
                <a:latin typeface="Arial" charset="0"/>
                <a:ea typeface="宋体" charset="0"/>
                <a:cs typeface="宋体" charset="0"/>
              </a:defRPr>
            </a:lvl3pPr>
            <a:lvl4pPr marL="1600200" indent="-228600" defTabSz="925513">
              <a:defRPr>
                <a:solidFill>
                  <a:schemeClr val="tx1"/>
                </a:solidFill>
                <a:latin typeface="Arial" charset="0"/>
                <a:ea typeface="宋体" charset="0"/>
                <a:cs typeface="宋体" charset="0"/>
              </a:defRPr>
            </a:lvl4pPr>
            <a:lvl5pPr marL="2057400" indent="-228600" defTabSz="925513">
              <a:defRPr>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a:solidFill>
                  <a:schemeClr val="tx1"/>
                </a:solidFill>
                <a:latin typeface="Arial" charset="0"/>
                <a:ea typeface="宋体" charset="0"/>
                <a:cs typeface="宋体" charset="0"/>
              </a:defRPr>
            </a:lvl9pPr>
          </a:lstStyle>
          <a:p>
            <a:fld id="{32C27803-9F5B-344E-9C03-9849414BD3C3}" type="slidenum">
              <a:rPr lang="en-US" altLang="zh-CN"/>
              <a:pPr/>
              <a:t>10</a:t>
            </a:fld>
            <a:endParaRPr lang="en-US" altLang="zh-CN"/>
          </a:p>
        </p:txBody>
      </p:sp>
    </p:spTree>
    <p:extLst>
      <p:ext uri="{BB962C8B-B14F-4D97-AF65-F5344CB8AC3E}">
        <p14:creationId xmlns:p14="http://schemas.microsoft.com/office/powerpoint/2010/main" val="1570686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085850" lvl="2" indent="-171450">
              <a:buFont typeface="Arial" panose="020B0604020202020204" pitchFamily="34" charset="0"/>
              <a:buChar char="•"/>
            </a:pPr>
            <a:endParaRPr lang="en-US" dirty="0"/>
          </a:p>
        </p:txBody>
      </p:sp>
      <p:sp>
        <p:nvSpPr>
          <p:cNvPr id="2458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charset="0"/>
                <a:ea typeface="宋体" charset="0"/>
                <a:cs typeface="宋体" charset="0"/>
              </a:defRPr>
            </a:lvl1pPr>
            <a:lvl2pPr marL="742950" indent="-285750" defTabSz="925513">
              <a:defRPr>
                <a:solidFill>
                  <a:schemeClr val="tx1"/>
                </a:solidFill>
                <a:latin typeface="Arial" charset="0"/>
                <a:ea typeface="宋体" charset="0"/>
                <a:cs typeface="宋体" charset="0"/>
              </a:defRPr>
            </a:lvl2pPr>
            <a:lvl3pPr marL="1143000" indent="-228600" defTabSz="925513">
              <a:defRPr>
                <a:solidFill>
                  <a:schemeClr val="tx1"/>
                </a:solidFill>
                <a:latin typeface="Arial" charset="0"/>
                <a:ea typeface="宋体" charset="0"/>
                <a:cs typeface="宋体" charset="0"/>
              </a:defRPr>
            </a:lvl3pPr>
            <a:lvl4pPr marL="1600200" indent="-228600" defTabSz="925513">
              <a:defRPr>
                <a:solidFill>
                  <a:schemeClr val="tx1"/>
                </a:solidFill>
                <a:latin typeface="Arial" charset="0"/>
                <a:ea typeface="宋体" charset="0"/>
                <a:cs typeface="宋体" charset="0"/>
              </a:defRPr>
            </a:lvl4pPr>
            <a:lvl5pPr marL="2057400" indent="-228600" defTabSz="925513">
              <a:defRPr>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a:solidFill>
                  <a:schemeClr val="tx1"/>
                </a:solidFill>
                <a:latin typeface="Arial" charset="0"/>
                <a:ea typeface="宋体" charset="0"/>
                <a:cs typeface="宋体" charset="0"/>
              </a:defRPr>
            </a:lvl9pPr>
          </a:lstStyle>
          <a:p>
            <a:fld id="{32C27803-9F5B-344E-9C03-9849414BD3C3}" type="slidenum">
              <a:rPr lang="en-US" altLang="zh-CN"/>
              <a:pPr/>
              <a:t>11</a:t>
            </a:fld>
            <a:endParaRPr lang="en-US" altLang="zh-CN"/>
          </a:p>
        </p:txBody>
      </p:sp>
    </p:spTree>
    <p:extLst>
      <p:ext uri="{BB962C8B-B14F-4D97-AF65-F5344CB8AC3E}">
        <p14:creationId xmlns:p14="http://schemas.microsoft.com/office/powerpoint/2010/main" val="1934499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085850" lvl="2" indent="-171450">
              <a:buFont typeface="Arial" panose="020B0604020202020204" pitchFamily="34" charset="0"/>
              <a:buChar char="•"/>
            </a:pPr>
            <a:endParaRPr lang="en-US" dirty="0"/>
          </a:p>
        </p:txBody>
      </p:sp>
      <p:sp>
        <p:nvSpPr>
          <p:cNvPr id="2458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charset="0"/>
                <a:ea typeface="宋体" charset="0"/>
                <a:cs typeface="宋体" charset="0"/>
              </a:defRPr>
            </a:lvl1pPr>
            <a:lvl2pPr marL="742950" indent="-285750" defTabSz="925513">
              <a:defRPr>
                <a:solidFill>
                  <a:schemeClr val="tx1"/>
                </a:solidFill>
                <a:latin typeface="Arial" charset="0"/>
                <a:ea typeface="宋体" charset="0"/>
                <a:cs typeface="宋体" charset="0"/>
              </a:defRPr>
            </a:lvl2pPr>
            <a:lvl3pPr marL="1143000" indent="-228600" defTabSz="925513">
              <a:defRPr>
                <a:solidFill>
                  <a:schemeClr val="tx1"/>
                </a:solidFill>
                <a:latin typeface="Arial" charset="0"/>
                <a:ea typeface="宋体" charset="0"/>
                <a:cs typeface="宋体" charset="0"/>
              </a:defRPr>
            </a:lvl3pPr>
            <a:lvl4pPr marL="1600200" indent="-228600" defTabSz="925513">
              <a:defRPr>
                <a:solidFill>
                  <a:schemeClr val="tx1"/>
                </a:solidFill>
                <a:latin typeface="Arial" charset="0"/>
                <a:ea typeface="宋体" charset="0"/>
                <a:cs typeface="宋体" charset="0"/>
              </a:defRPr>
            </a:lvl4pPr>
            <a:lvl5pPr marL="2057400" indent="-228600" defTabSz="925513">
              <a:defRPr>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a:solidFill>
                  <a:schemeClr val="tx1"/>
                </a:solidFill>
                <a:latin typeface="Arial" charset="0"/>
                <a:ea typeface="宋体" charset="0"/>
                <a:cs typeface="宋体" charset="0"/>
              </a:defRPr>
            </a:lvl9pPr>
          </a:lstStyle>
          <a:p>
            <a:fld id="{32C27803-9F5B-344E-9C03-9849414BD3C3}" type="slidenum">
              <a:rPr lang="en-US" altLang="zh-CN"/>
              <a:pPr/>
              <a:t>12</a:t>
            </a:fld>
            <a:endParaRPr lang="en-US" altLang="zh-CN"/>
          </a:p>
        </p:txBody>
      </p:sp>
    </p:spTree>
    <p:extLst>
      <p:ext uri="{BB962C8B-B14F-4D97-AF65-F5344CB8AC3E}">
        <p14:creationId xmlns:p14="http://schemas.microsoft.com/office/powerpoint/2010/main" val="1262238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085850" lvl="2" indent="-171450">
              <a:buFont typeface="Arial" panose="020B0604020202020204" pitchFamily="34" charset="0"/>
              <a:buChar char="•"/>
            </a:pPr>
            <a:endParaRPr lang="en-US" dirty="0"/>
          </a:p>
        </p:txBody>
      </p:sp>
      <p:sp>
        <p:nvSpPr>
          <p:cNvPr id="2458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charset="0"/>
                <a:ea typeface="宋体" charset="0"/>
                <a:cs typeface="宋体" charset="0"/>
              </a:defRPr>
            </a:lvl1pPr>
            <a:lvl2pPr marL="742950" indent="-285750" defTabSz="925513">
              <a:defRPr>
                <a:solidFill>
                  <a:schemeClr val="tx1"/>
                </a:solidFill>
                <a:latin typeface="Arial" charset="0"/>
                <a:ea typeface="宋体" charset="0"/>
                <a:cs typeface="宋体" charset="0"/>
              </a:defRPr>
            </a:lvl2pPr>
            <a:lvl3pPr marL="1143000" indent="-228600" defTabSz="925513">
              <a:defRPr>
                <a:solidFill>
                  <a:schemeClr val="tx1"/>
                </a:solidFill>
                <a:latin typeface="Arial" charset="0"/>
                <a:ea typeface="宋体" charset="0"/>
                <a:cs typeface="宋体" charset="0"/>
              </a:defRPr>
            </a:lvl3pPr>
            <a:lvl4pPr marL="1600200" indent="-228600" defTabSz="925513">
              <a:defRPr>
                <a:solidFill>
                  <a:schemeClr val="tx1"/>
                </a:solidFill>
                <a:latin typeface="Arial" charset="0"/>
                <a:ea typeface="宋体" charset="0"/>
                <a:cs typeface="宋体" charset="0"/>
              </a:defRPr>
            </a:lvl4pPr>
            <a:lvl5pPr marL="2057400" indent="-228600" defTabSz="925513">
              <a:defRPr>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a:solidFill>
                  <a:schemeClr val="tx1"/>
                </a:solidFill>
                <a:latin typeface="Arial" charset="0"/>
                <a:ea typeface="宋体" charset="0"/>
                <a:cs typeface="宋体" charset="0"/>
              </a:defRPr>
            </a:lvl9pPr>
          </a:lstStyle>
          <a:p>
            <a:fld id="{32C27803-9F5B-344E-9C03-9849414BD3C3}" type="slidenum">
              <a:rPr lang="en-US" altLang="zh-CN"/>
              <a:pPr/>
              <a:t>13</a:t>
            </a:fld>
            <a:endParaRPr lang="en-US" altLang="zh-CN"/>
          </a:p>
        </p:txBody>
      </p:sp>
    </p:spTree>
    <p:extLst>
      <p:ext uri="{BB962C8B-B14F-4D97-AF65-F5344CB8AC3E}">
        <p14:creationId xmlns:p14="http://schemas.microsoft.com/office/powerpoint/2010/main" val="2273210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2E861-7A2C-B34D-9183-5586226B0C9C}" type="slidenum">
              <a:rPr lang="en-US" altLang="zh-CN" smtClean="0"/>
              <a:pPr/>
              <a:t>14</a:t>
            </a:fld>
            <a:endParaRPr lang="en-US" altLang="zh-CN"/>
          </a:p>
        </p:txBody>
      </p:sp>
    </p:spTree>
    <p:extLst>
      <p:ext uri="{BB962C8B-B14F-4D97-AF65-F5344CB8AC3E}">
        <p14:creationId xmlns:p14="http://schemas.microsoft.com/office/powerpoint/2010/main" val="2299975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ea typeface="宋体" charset="0"/>
                <a:cs typeface="宋体" charset="0"/>
              </a:rPr>
              <a:t>Superscript m denotes running the algorithm on the minimal dual graph</a:t>
            </a:r>
          </a:p>
        </p:txBody>
      </p:sp>
      <p:sp>
        <p:nvSpPr>
          <p:cNvPr id="25604"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charset="0"/>
                <a:ea typeface="宋体" charset="0"/>
                <a:cs typeface="宋体" charset="0"/>
              </a:defRPr>
            </a:lvl1pPr>
            <a:lvl2pPr marL="742950" indent="-285750" defTabSz="925513">
              <a:defRPr>
                <a:solidFill>
                  <a:schemeClr val="tx1"/>
                </a:solidFill>
                <a:latin typeface="Arial" charset="0"/>
                <a:ea typeface="宋体" charset="0"/>
                <a:cs typeface="宋体" charset="0"/>
              </a:defRPr>
            </a:lvl2pPr>
            <a:lvl3pPr marL="1143000" indent="-228600" defTabSz="925513">
              <a:defRPr>
                <a:solidFill>
                  <a:schemeClr val="tx1"/>
                </a:solidFill>
                <a:latin typeface="Arial" charset="0"/>
                <a:ea typeface="宋体" charset="0"/>
                <a:cs typeface="宋体" charset="0"/>
              </a:defRPr>
            </a:lvl3pPr>
            <a:lvl4pPr marL="1600200" indent="-228600" defTabSz="925513">
              <a:defRPr>
                <a:solidFill>
                  <a:schemeClr val="tx1"/>
                </a:solidFill>
                <a:latin typeface="Arial" charset="0"/>
                <a:ea typeface="宋体" charset="0"/>
                <a:cs typeface="宋体" charset="0"/>
              </a:defRPr>
            </a:lvl4pPr>
            <a:lvl5pPr marL="2057400" indent="-228600" defTabSz="925513">
              <a:defRPr>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a:solidFill>
                  <a:schemeClr val="tx1"/>
                </a:solidFill>
                <a:latin typeface="Arial" charset="0"/>
                <a:ea typeface="宋体" charset="0"/>
                <a:cs typeface="宋体" charset="0"/>
              </a:defRPr>
            </a:lvl9pPr>
          </a:lstStyle>
          <a:p>
            <a:fld id="{D4C606E5-4BFC-3241-B79E-198F8B640C5C}" type="slidenum">
              <a:rPr lang="en-US" altLang="zh-CN"/>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2"/>
            <a:endParaRPr lang="en-US" sz="1800" dirty="0">
              <a:ea typeface="宋体" charset="0"/>
              <a:cs typeface="宋体" charset="0"/>
            </a:endParaRPr>
          </a:p>
        </p:txBody>
      </p:sp>
      <p:sp>
        <p:nvSpPr>
          <p:cNvPr id="2662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charset="0"/>
                <a:ea typeface="宋体" charset="0"/>
                <a:cs typeface="宋体" charset="0"/>
              </a:defRPr>
            </a:lvl1pPr>
            <a:lvl2pPr marL="742950" indent="-285750" defTabSz="925513">
              <a:defRPr>
                <a:solidFill>
                  <a:schemeClr val="tx1"/>
                </a:solidFill>
                <a:latin typeface="Arial" charset="0"/>
                <a:ea typeface="宋体" charset="0"/>
                <a:cs typeface="宋体" charset="0"/>
              </a:defRPr>
            </a:lvl2pPr>
            <a:lvl3pPr marL="1143000" indent="-228600" defTabSz="925513">
              <a:defRPr>
                <a:solidFill>
                  <a:schemeClr val="tx1"/>
                </a:solidFill>
                <a:latin typeface="Arial" charset="0"/>
                <a:ea typeface="宋体" charset="0"/>
                <a:cs typeface="宋体" charset="0"/>
              </a:defRPr>
            </a:lvl3pPr>
            <a:lvl4pPr marL="1600200" indent="-228600" defTabSz="925513">
              <a:defRPr>
                <a:solidFill>
                  <a:schemeClr val="tx1"/>
                </a:solidFill>
                <a:latin typeface="Arial" charset="0"/>
                <a:ea typeface="宋体" charset="0"/>
                <a:cs typeface="宋体" charset="0"/>
              </a:defRPr>
            </a:lvl4pPr>
            <a:lvl5pPr marL="2057400" indent="-228600" defTabSz="925513">
              <a:defRPr>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a:solidFill>
                  <a:schemeClr val="tx1"/>
                </a:solidFill>
                <a:latin typeface="Arial" charset="0"/>
                <a:ea typeface="宋体" charset="0"/>
                <a:cs typeface="宋体" charset="0"/>
              </a:defRPr>
            </a:lvl9pPr>
          </a:lstStyle>
          <a:p>
            <a:fld id="{E874C8AB-3435-854B-B8F4-24BCE4E79B01}" type="slidenum">
              <a:rPr lang="en-US" altLang="zh-CN"/>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2"/>
            <a:endParaRPr lang="en-US" sz="1800" dirty="0">
              <a:ea typeface="宋体" charset="0"/>
              <a:cs typeface="宋体" charset="0"/>
            </a:endParaRPr>
          </a:p>
        </p:txBody>
      </p:sp>
      <p:sp>
        <p:nvSpPr>
          <p:cNvPr id="2662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charset="0"/>
                <a:ea typeface="宋体" charset="0"/>
                <a:cs typeface="宋体" charset="0"/>
              </a:defRPr>
            </a:lvl1pPr>
            <a:lvl2pPr marL="742950" indent="-285750" defTabSz="925513">
              <a:defRPr>
                <a:solidFill>
                  <a:schemeClr val="tx1"/>
                </a:solidFill>
                <a:latin typeface="Arial" charset="0"/>
                <a:ea typeface="宋体" charset="0"/>
                <a:cs typeface="宋体" charset="0"/>
              </a:defRPr>
            </a:lvl2pPr>
            <a:lvl3pPr marL="1143000" indent="-228600" defTabSz="925513">
              <a:defRPr>
                <a:solidFill>
                  <a:schemeClr val="tx1"/>
                </a:solidFill>
                <a:latin typeface="Arial" charset="0"/>
                <a:ea typeface="宋体" charset="0"/>
                <a:cs typeface="宋体" charset="0"/>
              </a:defRPr>
            </a:lvl3pPr>
            <a:lvl4pPr marL="1600200" indent="-228600" defTabSz="925513">
              <a:defRPr>
                <a:solidFill>
                  <a:schemeClr val="tx1"/>
                </a:solidFill>
                <a:latin typeface="Arial" charset="0"/>
                <a:ea typeface="宋体" charset="0"/>
                <a:cs typeface="宋体" charset="0"/>
              </a:defRPr>
            </a:lvl4pPr>
            <a:lvl5pPr marL="2057400" indent="-228600" defTabSz="925513">
              <a:defRPr>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a:solidFill>
                  <a:schemeClr val="tx1"/>
                </a:solidFill>
                <a:latin typeface="Arial" charset="0"/>
                <a:ea typeface="宋体" charset="0"/>
                <a:cs typeface="宋体" charset="0"/>
              </a:defRPr>
            </a:lvl9pPr>
          </a:lstStyle>
          <a:p>
            <a:fld id="{E874C8AB-3435-854B-B8F4-24BCE4E79B01}" type="slidenum">
              <a:rPr lang="en-US" altLang="zh-CN"/>
              <a:pPr/>
              <a:t>17</a:t>
            </a:fld>
            <a:endParaRPr lang="en-US" altLang="zh-CN"/>
          </a:p>
        </p:txBody>
      </p:sp>
    </p:spTree>
    <p:extLst>
      <p:ext uri="{BB962C8B-B14F-4D97-AF65-F5344CB8AC3E}">
        <p14:creationId xmlns:p14="http://schemas.microsoft.com/office/powerpoint/2010/main" val="2990934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2"/>
            <a:endParaRPr lang="en-US" sz="1800" dirty="0">
              <a:ea typeface="宋体" charset="0"/>
              <a:cs typeface="宋体" charset="0"/>
            </a:endParaRPr>
          </a:p>
        </p:txBody>
      </p:sp>
      <p:sp>
        <p:nvSpPr>
          <p:cNvPr id="2662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charset="0"/>
                <a:ea typeface="宋体" charset="0"/>
                <a:cs typeface="宋体" charset="0"/>
              </a:defRPr>
            </a:lvl1pPr>
            <a:lvl2pPr marL="742950" indent="-285750" defTabSz="925513">
              <a:defRPr>
                <a:solidFill>
                  <a:schemeClr val="tx1"/>
                </a:solidFill>
                <a:latin typeface="Arial" charset="0"/>
                <a:ea typeface="宋体" charset="0"/>
                <a:cs typeface="宋体" charset="0"/>
              </a:defRPr>
            </a:lvl2pPr>
            <a:lvl3pPr marL="1143000" indent="-228600" defTabSz="925513">
              <a:defRPr>
                <a:solidFill>
                  <a:schemeClr val="tx1"/>
                </a:solidFill>
                <a:latin typeface="Arial" charset="0"/>
                <a:ea typeface="宋体" charset="0"/>
                <a:cs typeface="宋体" charset="0"/>
              </a:defRPr>
            </a:lvl3pPr>
            <a:lvl4pPr marL="1600200" indent="-228600" defTabSz="925513">
              <a:defRPr>
                <a:solidFill>
                  <a:schemeClr val="tx1"/>
                </a:solidFill>
                <a:latin typeface="Arial" charset="0"/>
                <a:ea typeface="宋体" charset="0"/>
                <a:cs typeface="宋体" charset="0"/>
              </a:defRPr>
            </a:lvl4pPr>
            <a:lvl5pPr marL="2057400" indent="-228600" defTabSz="925513">
              <a:defRPr>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a:solidFill>
                  <a:schemeClr val="tx1"/>
                </a:solidFill>
                <a:latin typeface="Arial" charset="0"/>
                <a:ea typeface="宋体" charset="0"/>
                <a:cs typeface="宋体" charset="0"/>
              </a:defRPr>
            </a:lvl9pPr>
          </a:lstStyle>
          <a:p>
            <a:fld id="{E874C8AB-3435-854B-B8F4-24BCE4E79B01}" type="slidenum">
              <a:rPr lang="en-US" altLang="zh-CN"/>
              <a:pPr/>
              <a:t>18</a:t>
            </a:fld>
            <a:endParaRPr lang="en-US" altLang="zh-CN"/>
          </a:p>
        </p:txBody>
      </p:sp>
    </p:spTree>
    <p:extLst>
      <p:ext uri="{BB962C8B-B14F-4D97-AF65-F5344CB8AC3E}">
        <p14:creationId xmlns:p14="http://schemas.microsoft.com/office/powerpoint/2010/main" val="2389374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2"/>
            <a:endParaRPr lang="en-US" sz="1800" dirty="0">
              <a:ea typeface="宋体" charset="0"/>
              <a:cs typeface="宋体" charset="0"/>
            </a:endParaRPr>
          </a:p>
        </p:txBody>
      </p:sp>
      <p:sp>
        <p:nvSpPr>
          <p:cNvPr id="2662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charset="0"/>
                <a:ea typeface="宋体" charset="0"/>
                <a:cs typeface="宋体" charset="0"/>
              </a:defRPr>
            </a:lvl1pPr>
            <a:lvl2pPr marL="742950" indent="-285750" defTabSz="925513">
              <a:defRPr>
                <a:solidFill>
                  <a:schemeClr val="tx1"/>
                </a:solidFill>
                <a:latin typeface="Arial" charset="0"/>
                <a:ea typeface="宋体" charset="0"/>
                <a:cs typeface="宋体" charset="0"/>
              </a:defRPr>
            </a:lvl2pPr>
            <a:lvl3pPr marL="1143000" indent="-228600" defTabSz="925513">
              <a:defRPr>
                <a:solidFill>
                  <a:schemeClr val="tx1"/>
                </a:solidFill>
                <a:latin typeface="Arial" charset="0"/>
                <a:ea typeface="宋体" charset="0"/>
                <a:cs typeface="宋体" charset="0"/>
              </a:defRPr>
            </a:lvl3pPr>
            <a:lvl4pPr marL="1600200" indent="-228600" defTabSz="925513">
              <a:defRPr>
                <a:solidFill>
                  <a:schemeClr val="tx1"/>
                </a:solidFill>
                <a:latin typeface="Arial" charset="0"/>
                <a:ea typeface="宋体" charset="0"/>
                <a:cs typeface="宋体" charset="0"/>
              </a:defRPr>
            </a:lvl4pPr>
            <a:lvl5pPr marL="2057400" indent="-228600" defTabSz="925513">
              <a:defRPr>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a:solidFill>
                  <a:schemeClr val="tx1"/>
                </a:solidFill>
                <a:latin typeface="Arial" charset="0"/>
                <a:ea typeface="宋体" charset="0"/>
                <a:cs typeface="宋体" charset="0"/>
              </a:defRPr>
            </a:lvl9pPr>
          </a:lstStyle>
          <a:p>
            <a:fld id="{E874C8AB-3435-854B-B8F4-24BCE4E79B01}" type="slidenum">
              <a:rPr lang="en-US" altLang="zh-CN"/>
              <a:pPr/>
              <a:t>19</a:t>
            </a:fld>
            <a:endParaRPr lang="en-US" altLang="zh-CN"/>
          </a:p>
        </p:txBody>
      </p:sp>
    </p:spTree>
    <p:extLst>
      <p:ext uri="{BB962C8B-B14F-4D97-AF65-F5344CB8AC3E}">
        <p14:creationId xmlns:p14="http://schemas.microsoft.com/office/powerpoint/2010/main" val="19608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宋体" charset="0"/>
              <a:cs typeface="宋体" charset="0"/>
            </a:endParaRPr>
          </a:p>
        </p:txBody>
      </p:sp>
      <p:sp>
        <p:nvSpPr>
          <p:cNvPr id="1946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charset="0"/>
                <a:ea typeface="宋体" charset="0"/>
                <a:cs typeface="宋体" charset="0"/>
              </a:defRPr>
            </a:lvl1pPr>
            <a:lvl2pPr marL="742950" indent="-285750" defTabSz="925513">
              <a:defRPr>
                <a:solidFill>
                  <a:schemeClr val="tx1"/>
                </a:solidFill>
                <a:latin typeface="Arial" charset="0"/>
                <a:ea typeface="宋体" charset="0"/>
                <a:cs typeface="宋体" charset="0"/>
              </a:defRPr>
            </a:lvl2pPr>
            <a:lvl3pPr marL="1143000" indent="-228600" defTabSz="925513">
              <a:defRPr>
                <a:solidFill>
                  <a:schemeClr val="tx1"/>
                </a:solidFill>
                <a:latin typeface="Arial" charset="0"/>
                <a:ea typeface="宋体" charset="0"/>
                <a:cs typeface="宋体" charset="0"/>
              </a:defRPr>
            </a:lvl3pPr>
            <a:lvl4pPr marL="1600200" indent="-228600" defTabSz="925513">
              <a:defRPr>
                <a:solidFill>
                  <a:schemeClr val="tx1"/>
                </a:solidFill>
                <a:latin typeface="Arial" charset="0"/>
                <a:ea typeface="宋体" charset="0"/>
                <a:cs typeface="宋体" charset="0"/>
              </a:defRPr>
            </a:lvl4pPr>
            <a:lvl5pPr marL="2057400" indent="-228600" defTabSz="925513">
              <a:defRPr>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a:solidFill>
                  <a:schemeClr val="tx1"/>
                </a:solidFill>
                <a:latin typeface="Arial" charset="0"/>
                <a:ea typeface="宋体" charset="0"/>
                <a:cs typeface="宋体" charset="0"/>
              </a:defRPr>
            </a:lvl9pPr>
          </a:lstStyle>
          <a:p>
            <a:fld id="{9DF3B467-9DA9-6B42-98A6-A4B30612A027}" type="slidenum">
              <a:rPr lang="en-US" altLang="zh-CN"/>
              <a:pPr/>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Emphasize memory (can enforce </a:t>
            </a:r>
            <a:r>
              <a:rPr lang="en-US" dirty="0" err="1"/>
              <a:t>fPWC</a:t>
            </a:r>
            <a:r>
              <a:rPr lang="en-US" dirty="0"/>
              <a:t> without tripping over our feet)</a:t>
            </a:r>
          </a:p>
          <a:p>
            <a:endParaRPr lang="en-US" dirty="0"/>
          </a:p>
        </p:txBody>
      </p:sp>
      <p:sp>
        <p:nvSpPr>
          <p:cNvPr id="4" name="Slide Number Placeholder 3"/>
          <p:cNvSpPr>
            <a:spLocks noGrp="1"/>
          </p:cNvSpPr>
          <p:nvPr>
            <p:ph type="sldNum" sz="quarter" idx="10"/>
          </p:nvPr>
        </p:nvSpPr>
        <p:spPr/>
        <p:txBody>
          <a:bodyPr/>
          <a:lstStyle/>
          <a:p>
            <a:fld id="{8E62E861-7A2C-B34D-9183-5586226B0C9C}" type="slidenum">
              <a:rPr lang="en-US" altLang="zh-CN" smtClean="0"/>
              <a:pPr/>
              <a:t>20</a:t>
            </a:fld>
            <a:endParaRPr lang="en-US" altLang="zh-CN"/>
          </a:p>
        </p:txBody>
      </p:sp>
    </p:spTree>
    <p:extLst>
      <p:ext uri="{BB962C8B-B14F-4D97-AF65-F5344CB8AC3E}">
        <p14:creationId xmlns:p14="http://schemas.microsoft.com/office/powerpoint/2010/main" val="706810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Emphasize memory (can enforce </a:t>
            </a:r>
            <a:r>
              <a:rPr lang="en-US" dirty="0" err="1"/>
              <a:t>fPWC</a:t>
            </a:r>
            <a:r>
              <a:rPr lang="en-US" dirty="0"/>
              <a:t> without tripping over our feet)</a:t>
            </a:r>
          </a:p>
          <a:p>
            <a:endParaRPr lang="en-US" dirty="0"/>
          </a:p>
        </p:txBody>
      </p:sp>
      <p:sp>
        <p:nvSpPr>
          <p:cNvPr id="4" name="Slide Number Placeholder 3"/>
          <p:cNvSpPr>
            <a:spLocks noGrp="1"/>
          </p:cNvSpPr>
          <p:nvPr>
            <p:ph type="sldNum" sz="quarter" idx="10"/>
          </p:nvPr>
        </p:nvSpPr>
        <p:spPr/>
        <p:txBody>
          <a:bodyPr/>
          <a:lstStyle/>
          <a:p>
            <a:fld id="{8E62E861-7A2C-B34D-9183-5586226B0C9C}" type="slidenum">
              <a:rPr lang="en-US" altLang="zh-CN" smtClean="0"/>
              <a:pPr/>
              <a:t>21</a:t>
            </a:fld>
            <a:endParaRPr lang="en-US" altLang="zh-CN"/>
          </a:p>
        </p:txBody>
      </p:sp>
    </p:spTree>
    <p:extLst>
      <p:ext uri="{BB962C8B-B14F-4D97-AF65-F5344CB8AC3E}">
        <p14:creationId xmlns:p14="http://schemas.microsoft.com/office/powerpoint/2010/main" val="3500381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extending the work of Samaras &amp; </a:t>
            </a:r>
            <a:r>
              <a:rPr lang="en-US" dirty="0" err="1"/>
              <a:t>Stergiou</a:t>
            </a:r>
            <a:r>
              <a:rPr lang="en-US" dirty="0"/>
              <a:t> *beyond* combinations</a:t>
            </a:r>
            <a:r>
              <a:rPr lang="en-US" baseline="0" dirty="0"/>
              <a:t> of two constraints to any combination of constraints</a:t>
            </a:r>
            <a:endParaRPr lang="en-US" dirty="0"/>
          </a:p>
        </p:txBody>
      </p:sp>
      <p:sp>
        <p:nvSpPr>
          <p:cNvPr id="4" name="Slide Number Placeholder 3"/>
          <p:cNvSpPr>
            <a:spLocks noGrp="1"/>
          </p:cNvSpPr>
          <p:nvPr>
            <p:ph type="sldNum" sz="quarter" idx="10"/>
          </p:nvPr>
        </p:nvSpPr>
        <p:spPr/>
        <p:txBody>
          <a:bodyPr/>
          <a:lstStyle/>
          <a:p>
            <a:fld id="{8E62E861-7A2C-B34D-9183-5586226B0C9C}" type="slidenum">
              <a:rPr lang="en-US" altLang="zh-CN" smtClean="0"/>
              <a:pPr/>
              <a:t>22</a:t>
            </a:fld>
            <a:endParaRPr lang="en-US" altLang="zh-CN"/>
          </a:p>
        </p:txBody>
      </p:sp>
    </p:spTree>
    <p:extLst>
      <p:ext uri="{BB962C8B-B14F-4D97-AF65-F5344CB8AC3E}">
        <p14:creationId xmlns:p14="http://schemas.microsoft.com/office/powerpoint/2010/main" val="269252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ea typeface="宋体" charset="0"/>
                <a:cs typeface="宋体" charset="0"/>
              </a:rPr>
              <a:t>A CSP is PWC iff for every tuple in every constraint, there’s another tuple in every other constraint </a:t>
            </a:r>
            <a:r>
              <a:rPr lang="en-US" dirty="0" err="1">
                <a:ea typeface="宋体" charset="0"/>
                <a:cs typeface="宋体" charset="0"/>
              </a:rPr>
              <a:t>s.t.</a:t>
            </a:r>
            <a:r>
              <a:rPr lang="en-US" dirty="0">
                <a:ea typeface="宋体" charset="0"/>
                <a:cs typeface="宋体" charset="0"/>
              </a:rPr>
              <a:t> that the values corresponding to the variables in their subscope are the same.  As an example…</a:t>
            </a:r>
          </a:p>
        </p:txBody>
      </p:sp>
      <p:sp>
        <p:nvSpPr>
          <p:cNvPr id="1946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charset="0"/>
                <a:ea typeface="宋体" charset="0"/>
                <a:cs typeface="宋体" charset="0"/>
              </a:defRPr>
            </a:lvl1pPr>
            <a:lvl2pPr marL="742950" indent="-285750" defTabSz="925513">
              <a:defRPr>
                <a:solidFill>
                  <a:schemeClr val="tx1"/>
                </a:solidFill>
                <a:latin typeface="Arial" charset="0"/>
                <a:ea typeface="宋体" charset="0"/>
                <a:cs typeface="宋体" charset="0"/>
              </a:defRPr>
            </a:lvl2pPr>
            <a:lvl3pPr marL="1143000" indent="-228600" defTabSz="925513">
              <a:defRPr>
                <a:solidFill>
                  <a:schemeClr val="tx1"/>
                </a:solidFill>
                <a:latin typeface="Arial" charset="0"/>
                <a:ea typeface="宋体" charset="0"/>
                <a:cs typeface="宋体" charset="0"/>
              </a:defRPr>
            </a:lvl3pPr>
            <a:lvl4pPr marL="1600200" indent="-228600" defTabSz="925513">
              <a:defRPr>
                <a:solidFill>
                  <a:schemeClr val="tx1"/>
                </a:solidFill>
                <a:latin typeface="Arial" charset="0"/>
                <a:ea typeface="宋体" charset="0"/>
                <a:cs typeface="宋体" charset="0"/>
              </a:defRPr>
            </a:lvl4pPr>
            <a:lvl5pPr marL="2057400" indent="-228600" defTabSz="925513">
              <a:defRPr>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a:solidFill>
                  <a:schemeClr val="tx1"/>
                </a:solidFill>
                <a:latin typeface="Arial" charset="0"/>
                <a:ea typeface="宋体" charset="0"/>
                <a:cs typeface="宋体" charset="0"/>
              </a:defRPr>
            </a:lvl9pPr>
          </a:lstStyle>
          <a:p>
            <a:fld id="{9DF3B467-9DA9-6B42-98A6-A4B30612A027}" type="slidenum">
              <a:rPr lang="en-US" altLang="zh-CN"/>
              <a:pPr/>
              <a:t>3</a:t>
            </a:fld>
            <a:endParaRPr lang="en-US" altLang="zh-CN"/>
          </a:p>
        </p:txBody>
      </p:sp>
    </p:spTree>
    <p:extLst>
      <p:ext uri="{BB962C8B-B14F-4D97-AF65-F5344CB8AC3E}">
        <p14:creationId xmlns:p14="http://schemas.microsoft.com/office/powerpoint/2010/main" val="1391735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20000"/>
              </a:spcBef>
              <a:buClr>
                <a:srgbClr val="3A65BC"/>
              </a:buClr>
              <a:buFontTx/>
              <a:buNone/>
            </a:pPr>
            <a:r>
              <a:rPr lang="en-US" dirty="0">
                <a:latin typeface="Helvetica" charset="0"/>
                <a:ea typeface="宋体" charset="0"/>
                <a:cs typeface="宋体" charset="0"/>
              </a:rPr>
              <a:t>Samaras and Stergiou found that the</a:t>
            </a:r>
            <a:r>
              <a:rPr lang="en-US" baseline="0" dirty="0">
                <a:latin typeface="Helvetica" charset="0"/>
                <a:ea typeface="宋体" charset="0"/>
                <a:cs typeface="宋体" charset="0"/>
              </a:rPr>
              <a:t> constraints in a dual CSP are piecewise functional. </a:t>
            </a:r>
          </a:p>
          <a:p>
            <a:pPr>
              <a:spcBef>
                <a:spcPct val="20000"/>
              </a:spcBef>
              <a:buClr>
                <a:srgbClr val="3A65BC"/>
              </a:buClr>
              <a:buFontTx/>
              <a:buNone/>
            </a:pPr>
            <a:endParaRPr lang="en-US" baseline="0" dirty="0">
              <a:latin typeface="Helvetica" charset="0"/>
              <a:ea typeface="宋体" charset="0"/>
              <a:cs typeface="宋体" charset="0"/>
            </a:endParaRPr>
          </a:p>
          <a:p>
            <a:pPr>
              <a:spcBef>
                <a:spcPct val="20000"/>
              </a:spcBef>
              <a:buClr>
                <a:srgbClr val="3A65BC"/>
              </a:buClr>
              <a:buFontTx/>
              <a:buNone/>
            </a:pPr>
            <a:r>
              <a:rPr lang="en-US" baseline="0" dirty="0">
                <a:latin typeface="Helvetica" charset="0"/>
                <a:ea typeface="宋体" charset="0"/>
                <a:cs typeface="宋体" charset="0"/>
              </a:rPr>
              <a:t>What does that mean?</a:t>
            </a:r>
          </a:p>
          <a:p>
            <a:pPr>
              <a:spcBef>
                <a:spcPct val="20000"/>
              </a:spcBef>
              <a:buClr>
                <a:srgbClr val="3A65BC"/>
              </a:buClr>
              <a:buFontTx/>
              <a:buNone/>
            </a:pPr>
            <a:r>
              <a:rPr lang="en-US" baseline="0" dirty="0">
                <a:latin typeface="Helvetica" charset="0"/>
                <a:ea typeface="宋体" charset="0"/>
                <a:cs typeface="宋体" charset="0"/>
              </a:rPr>
              <a:t>If you look at a CSP like the one here, the constraints are binary and enforce equality on their shared variables, which we call the subscope.</a:t>
            </a:r>
          </a:p>
          <a:p>
            <a:pPr>
              <a:spcBef>
                <a:spcPct val="20000"/>
              </a:spcBef>
              <a:buClr>
                <a:srgbClr val="3A65BC"/>
              </a:buClr>
              <a:buFontTx/>
              <a:buNone/>
            </a:pPr>
            <a:endParaRPr lang="en-US" baseline="0" dirty="0">
              <a:latin typeface="Helvetica" charset="0"/>
              <a:ea typeface="宋体" charset="0"/>
              <a:cs typeface="宋体" charset="0"/>
            </a:endParaRPr>
          </a:p>
          <a:p>
            <a:pPr marL="0" marR="0" lvl="0" indent="0" algn="l" defTabSz="914400" rtl="0" eaLnBrk="0" fontAlgn="base" latinLnBrk="0" hangingPunct="0">
              <a:lnSpc>
                <a:spcPct val="100000"/>
              </a:lnSpc>
              <a:spcBef>
                <a:spcPct val="20000"/>
              </a:spcBef>
              <a:spcAft>
                <a:spcPct val="0"/>
              </a:spcAft>
              <a:buClr>
                <a:srgbClr val="3A65BC"/>
              </a:buClr>
              <a:buSzTx/>
              <a:buFontTx/>
              <a:buNone/>
              <a:tabLst/>
              <a:defRPr/>
            </a:pPr>
            <a:r>
              <a:rPr lang="en-US" baseline="0" dirty="0">
                <a:latin typeface="Helvetica" charset="0"/>
                <a:ea typeface="宋体" charset="0"/>
                <a:cs typeface="宋体" charset="0"/>
              </a:rPr>
              <a:t>Because the constraint is piecewise functional, we can partition R1 and R2 into blocks of equivalent tuples where the values for AB are the same.  E</a:t>
            </a:r>
            <a:r>
              <a:rPr lang="en-US" u="sng" baseline="0" dirty="0">
                <a:latin typeface="Helvetica" charset="0"/>
                <a:ea typeface="宋体" charset="0"/>
                <a:cs typeface="宋体" charset="0"/>
              </a:rPr>
              <a:t>ach block in R1 is supported by at most one block in R2 because the constraint is PWF.  Notice that the block of pink tuples does not have a support and can thus be removed.  This is the basis of the PW-AC </a:t>
            </a:r>
            <a:r>
              <a:rPr lang="en-US" u="sng" baseline="0" dirty="0" err="1">
                <a:latin typeface="Helvetica" charset="0"/>
                <a:ea typeface="宋体" charset="0"/>
                <a:cs typeface="宋体" charset="0"/>
              </a:rPr>
              <a:t>alg</a:t>
            </a:r>
            <a:r>
              <a:rPr lang="en-US" u="sng" baseline="0" dirty="0">
                <a:latin typeface="Helvetica" charset="0"/>
                <a:ea typeface="宋体" charset="0"/>
                <a:cs typeface="宋体" charset="0"/>
              </a:rPr>
              <a:t> </a:t>
            </a:r>
            <a:r>
              <a:rPr lang="en-US" u="sng" baseline="0" dirty="0" err="1">
                <a:latin typeface="Helvetica" charset="0"/>
                <a:ea typeface="宋体" charset="0"/>
                <a:cs typeface="宋体" charset="0"/>
              </a:rPr>
              <a:t>orithm</a:t>
            </a:r>
            <a:r>
              <a:rPr lang="en-US" u="sng" baseline="0" dirty="0">
                <a:latin typeface="Helvetica" charset="0"/>
                <a:ea typeface="宋体" charset="0"/>
                <a:cs typeface="宋体" charset="0"/>
              </a:rPr>
              <a:t> of S&amp;S.</a:t>
            </a:r>
          </a:p>
          <a:p>
            <a:pPr>
              <a:spcBef>
                <a:spcPct val="20000"/>
              </a:spcBef>
              <a:buClr>
                <a:srgbClr val="3A65BC"/>
              </a:buClr>
              <a:buFontTx/>
              <a:buNone/>
            </a:pPr>
            <a:endParaRPr lang="en-US" baseline="0" dirty="0">
              <a:latin typeface="Helvetica" charset="0"/>
              <a:ea typeface="宋体" charset="0"/>
              <a:cs typeface="宋体" charset="0"/>
            </a:endParaRPr>
          </a:p>
          <a:p>
            <a:pPr>
              <a:spcBef>
                <a:spcPct val="20000"/>
              </a:spcBef>
              <a:buClr>
                <a:srgbClr val="3A65BC"/>
              </a:buClr>
              <a:buFontTx/>
              <a:buNone/>
            </a:pPr>
            <a:r>
              <a:rPr lang="en-US" baseline="0" dirty="0">
                <a:latin typeface="Helvetica" charset="0"/>
                <a:ea typeface="宋体" charset="0"/>
                <a:cs typeface="宋体" charset="0"/>
              </a:rPr>
              <a:t>Define signature of block/group</a:t>
            </a:r>
          </a:p>
          <a:p>
            <a:pPr>
              <a:spcBef>
                <a:spcPct val="20000"/>
              </a:spcBef>
              <a:buClr>
                <a:srgbClr val="3A65BC"/>
              </a:buClr>
              <a:buFontTx/>
              <a:buNone/>
            </a:pPr>
            <a:endParaRPr lang="en-US" baseline="0" dirty="0">
              <a:latin typeface="Helvetica" charset="0"/>
              <a:ea typeface="宋体" charset="0"/>
              <a:cs typeface="宋体" charset="0"/>
            </a:endParaRPr>
          </a:p>
          <a:p>
            <a:pPr>
              <a:spcBef>
                <a:spcPct val="20000"/>
              </a:spcBef>
              <a:buClr>
                <a:srgbClr val="3A65BC"/>
              </a:buClr>
              <a:buFontTx/>
              <a:buNone/>
            </a:pPr>
            <a:r>
              <a:rPr lang="en-US" baseline="0" dirty="0">
                <a:latin typeface="Helvetica" charset="0"/>
                <a:ea typeface="宋体" charset="0"/>
                <a:cs typeface="宋体" charset="0"/>
              </a:rPr>
              <a:t> </a:t>
            </a:r>
          </a:p>
        </p:txBody>
      </p:sp>
      <p:sp>
        <p:nvSpPr>
          <p:cNvPr id="2150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charset="0"/>
                <a:ea typeface="宋体" charset="0"/>
                <a:cs typeface="宋体" charset="0"/>
              </a:defRPr>
            </a:lvl1pPr>
            <a:lvl2pPr marL="742950" indent="-285750" defTabSz="925513">
              <a:defRPr>
                <a:solidFill>
                  <a:schemeClr val="tx1"/>
                </a:solidFill>
                <a:latin typeface="Arial" charset="0"/>
                <a:ea typeface="宋体" charset="0"/>
                <a:cs typeface="宋体" charset="0"/>
              </a:defRPr>
            </a:lvl2pPr>
            <a:lvl3pPr marL="1143000" indent="-228600" defTabSz="925513">
              <a:defRPr>
                <a:solidFill>
                  <a:schemeClr val="tx1"/>
                </a:solidFill>
                <a:latin typeface="Arial" charset="0"/>
                <a:ea typeface="宋体" charset="0"/>
                <a:cs typeface="宋体" charset="0"/>
              </a:defRPr>
            </a:lvl3pPr>
            <a:lvl4pPr marL="1600200" indent="-228600" defTabSz="925513">
              <a:defRPr>
                <a:solidFill>
                  <a:schemeClr val="tx1"/>
                </a:solidFill>
                <a:latin typeface="Arial" charset="0"/>
                <a:ea typeface="宋体" charset="0"/>
                <a:cs typeface="宋体" charset="0"/>
              </a:defRPr>
            </a:lvl4pPr>
            <a:lvl5pPr marL="2057400" indent="-228600" defTabSz="925513">
              <a:defRPr>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a:solidFill>
                  <a:schemeClr val="tx1"/>
                </a:solidFill>
                <a:latin typeface="Arial" charset="0"/>
                <a:ea typeface="宋体" charset="0"/>
                <a:cs typeface="宋体" charset="0"/>
              </a:defRPr>
            </a:lvl9pPr>
          </a:lstStyle>
          <a:p>
            <a:fld id="{41592E0C-336A-2949-9A49-E253C93128DD}" type="slidenum">
              <a:rPr lang="en-US" altLang="zh-CN"/>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en-US" dirty="0">
              <a:ea typeface="宋体" charset="-122"/>
              <a:cs typeface="宋体" charset="0"/>
            </a:endParaRPr>
          </a:p>
          <a:p>
            <a:pPr algn="ctr"/>
            <a:r>
              <a:rPr lang="en-US" dirty="0">
                <a:ea typeface="宋体" charset="0"/>
                <a:cs typeface="宋体" charset="0"/>
              </a:rPr>
              <a:t>In pairwise consistency, we tend to focus on pairs of relations.  So in this case, we  have a partition of R1 given R2.  So let’s see the partition of R1 given R3….and of course, it’s exactly the same.  As would R1 given any other relation that it shares the variables A and B with…</a:t>
            </a:r>
          </a:p>
          <a:p>
            <a:pPr algn="ctr"/>
            <a:endParaRPr lang="en-US" dirty="0">
              <a:ea typeface="宋体" charset="0"/>
              <a:cs typeface="宋体"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宋体" charset="-122"/>
                <a:cs typeface="宋体" charset="-122"/>
              </a:rPr>
              <a:t>identifying and storing a relation’s partitions based on unique </a:t>
            </a:r>
            <a:r>
              <a:rPr lang="en-US" sz="1200" kern="1200" dirty="0" err="1">
                <a:solidFill>
                  <a:schemeClr val="tx1"/>
                </a:solidFill>
                <a:effectLst/>
                <a:latin typeface="Arial" charset="0"/>
                <a:ea typeface="宋体" charset="-122"/>
                <a:cs typeface="宋体" charset="-122"/>
              </a:rPr>
              <a:t>subscopes</a:t>
            </a:r>
            <a:r>
              <a:rPr lang="en-US" sz="1200" kern="1200" dirty="0">
                <a:solidFill>
                  <a:schemeClr val="tx1"/>
                </a:solidFill>
                <a:effectLst/>
                <a:latin typeface="Arial" charset="0"/>
                <a:ea typeface="宋体" charset="-122"/>
                <a:cs typeface="宋体" charset="-122"/>
              </a:rPr>
              <a:t> rather than by the degree of a vertex in the dual graph can </a:t>
            </a:r>
            <a:r>
              <a:rPr lang="en-US" sz="1200" kern="1200" dirty="0" err="1">
                <a:solidFill>
                  <a:schemeClr val="tx1"/>
                </a:solidFill>
                <a:effectLst/>
                <a:latin typeface="Arial" charset="0"/>
                <a:ea typeface="宋体" charset="-122"/>
                <a:cs typeface="宋体" charset="-122"/>
              </a:rPr>
              <a:t>signifi</a:t>
            </a:r>
            <a:r>
              <a:rPr lang="en-US" sz="1200" kern="1200" dirty="0">
                <a:solidFill>
                  <a:schemeClr val="tx1"/>
                </a:solidFill>
                <a:effectLst/>
                <a:latin typeface="Arial" charset="0"/>
                <a:ea typeface="宋体" charset="-122"/>
                <a:cs typeface="宋体" charset="-122"/>
              </a:rPr>
              <a:t>- </a:t>
            </a:r>
            <a:r>
              <a:rPr lang="en-US" sz="1200" kern="1200" dirty="0" err="1">
                <a:solidFill>
                  <a:schemeClr val="tx1"/>
                </a:solidFill>
                <a:effectLst/>
                <a:latin typeface="Arial" charset="0"/>
                <a:ea typeface="宋体" charset="-122"/>
                <a:cs typeface="宋体" charset="-122"/>
              </a:rPr>
              <a:t>cantly</a:t>
            </a:r>
            <a:r>
              <a:rPr lang="en-US" sz="1200" kern="1200" dirty="0">
                <a:solidFill>
                  <a:schemeClr val="tx1"/>
                </a:solidFill>
                <a:effectLst/>
                <a:latin typeface="Arial" charset="0"/>
                <a:ea typeface="宋体" charset="-122"/>
                <a:cs typeface="宋体" charset="-122"/>
              </a:rPr>
              <a:t> reduce the memory requirements of algorithms that exploit the piecewise functionality of the equality constraints of the dual graph. </a:t>
            </a:r>
          </a:p>
          <a:p>
            <a:pPr algn="ctr"/>
            <a:endParaRPr lang="en-US" dirty="0">
              <a:ea typeface="宋体" charset="0"/>
              <a:cs typeface="宋体" charset="0"/>
            </a:endParaRPr>
          </a:p>
        </p:txBody>
      </p:sp>
      <p:sp>
        <p:nvSpPr>
          <p:cNvPr id="20484"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charset="0"/>
                <a:ea typeface="宋体" charset="0"/>
                <a:cs typeface="宋体" charset="0"/>
              </a:defRPr>
            </a:lvl1pPr>
            <a:lvl2pPr marL="742950" indent="-285750" defTabSz="925513">
              <a:defRPr>
                <a:solidFill>
                  <a:schemeClr val="tx1"/>
                </a:solidFill>
                <a:latin typeface="Arial" charset="0"/>
                <a:ea typeface="宋体" charset="0"/>
                <a:cs typeface="宋体" charset="0"/>
              </a:defRPr>
            </a:lvl2pPr>
            <a:lvl3pPr marL="1143000" indent="-228600" defTabSz="925513">
              <a:defRPr>
                <a:solidFill>
                  <a:schemeClr val="tx1"/>
                </a:solidFill>
                <a:latin typeface="Arial" charset="0"/>
                <a:ea typeface="宋体" charset="0"/>
                <a:cs typeface="宋体" charset="0"/>
              </a:defRPr>
            </a:lvl3pPr>
            <a:lvl4pPr marL="1600200" indent="-228600" defTabSz="925513">
              <a:defRPr>
                <a:solidFill>
                  <a:schemeClr val="tx1"/>
                </a:solidFill>
                <a:latin typeface="Arial" charset="0"/>
                <a:ea typeface="宋体" charset="0"/>
                <a:cs typeface="宋体" charset="0"/>
              </a:defRPr>
            </a:lvl4pPr>
            <a:lvl5pPr marL="2057400" indent="-228600" defTabSz="925513">
              <a:defRPr>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a:solidFill>
                  <a:schemeClr val="tx1"/>
                </a:solidFill>
                <a:latin typeface="Arial" charset="0"/>
                <a:ea typeface="宋体" charset="0"/>
                <a:cs typeface="宋体" charset="0"/>
              </a:defRPr>
            </a:lvl9pPr>
          </a:lstStyle>
          <a:p>
            <a:fld id="{D05D995A-1720-4F4C-A50D-1009AA2DEC4C}" type="slidenum">
              <a:rPr lang="en-US" altLang="zh-CN"/>
              <a:pPr/>
              <a:t>5</a:t>
            </a:fld>
            <a:endParaRPr lang="en-US" altLang="zh-CN"/>
          </a:p>
        </p:txBody>
      </p:sp>
    </p:spTree>
    <p:extLst>
      <p:ext uri="{BB962C8B-B14F-4D97-AF65-F5344CB8AC3E}">
        <p14:creationId xmlns:p14="http://schemas.microsoft.com/office/powerpoint/2010/main" val="58632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宋体" charset="0"/>
                <a:cs typeface="宋体" charset="0"/>
              </a:rPr>
              <a:t>Concept introduced in relational databases</a:t>
            </a:r>
          </a:p>
          <a:p>
            <a:r>
              <a:rPr lang="en-US" dirty="0">
                <a:ea typeface="宋体" charset="0"/>
                <a:cs typeface="宋体" charset="0"/>
              </a:rPr>
              <a:t>Algorithm provided by Janssen</a:t>
            </a:r>
          </a:p>
          <a:p>
            <a:endParaRPr lang="en-US" dirty="0">
              <a:ea typeface="宋体" charset="0"/>
              <a:cs typeface="宋体" charset="0"/>
            </a:endParaRPr>
          </a:p>
          <a:p>
            <a:r>
              <a:rPr lang="en-US" dirty="0">
                <a:ea typeface="宋体" charset="0"/>
                <a:cs typeface="宋体" charset="0"/>
              </a:rPr>
              <a:t>an edge between two vertices is redundant if there exists an alternate path between the two vertices such that the shared variables appear in every vertex in the path</a:t>
            </a:r>
          </a:p>
          <a:p>
            <a:endParaRPr lang="en-US" dirty="0">
              <a:ea typeface="宋体" charset="0"/>
              <a:cs typeface="宋体" charset="0"/>
            </a:endParaRPr>
          </a:p>
          <a:p>
            <a:pPr marL="171450" indent="-171450">
              <a:buFontTx/>
              <a:buChar char="-"/>
            </a:pPr>
            <a:r>
              <a:rPr lang="en-US" sz="1200" kern="1200" dirty="0">
                <a:solidFill>
                  <a:schemeClr val="tx1"/>
                </a:solidFill>
                <a:effectLst/>
                <a:latin typeface="Arial" charset="0"/>
                <a:ea typeface="宋体" charset="-122"/>
                <a:cs typeface="宋体" charset="-122"/>
              </a:rPr>
              <a:t>removing redundant edges can reduce not only the degree of the graph but also the number of unique sub-scope</a:t>
            </a:r>
          </a:p>
          <a:p>
            <a:pPr marL="171450" indent="-171450">
              <a:buFontTx/>
              <a:buChar char="-"/>
            </a:pPr>
            <a:r>
              <a:rPr lang="en-US" sz="1200" kern="1200" dirty="0">
                <a:solidFill>
                  <a:schemeClr val="tx1"/>
                </a:solidFill>
                <a:effectLst/>
                <a:latin typeface="Arial" charset="0"/>
                <a:ea typeface="宋体" charset="-122"/>
                <a:cs typeface="宋体" charset="-122"/>
              </a:rPr>
              <a:t>Reasonably cheap to compute for most instances</a:t>
            </a:r>
          </a:p>
          <a:p>
            <a:pPr marL="171450" indent="-171450">
              <a:buFontTx/>
              <a:buChar char="-"/>
            </a:pPr>
            <a:r>
              <a:rPr lang="en-US" sz="1200" kern="1200" dirty="0">
                <a:solidFill>
                  <a:schemeClr val="tx1"/>
                </a:solidFill>
                <a:effectLst/>
                <a:latin typeface="Arial" charset="0"/>
                <a:ea typeface="宋体" charset="-122"/>
                <a:cs typeface="宋体" charset="-122"/>
              </a:rPr>
              <a:t>Don’t lose any solutions from operating on the minimal dual graph</a:t>
            </a:r>
          </a:p>
          <a:p>
            <a:pPr marL="171450" indent="-171450">
              <a:buFontTx/>
              <a:buChar char="-"/>
            </a:pPr>
            <a:r>
              <a:rPr lang="en-US" sz="1200" kern="1200" dirty="0">
                <a:solidFill>
                  <a:schemeClr val="tx1"/>
                </a:solidFill>
                <a:effectLst/>
                <a:latin typeface="Arial" charset="0"/>
                <a:ea typeface="宋体" charset="-122"/>
                <a:cs typeface="宋体" charset="-122"/>
              </a:rPr>
              <a:t>Tragically under used in PWC research.  </a:t>
            </a:r>
          </a:p>
          <a:p>
            <a:pPr marL="171450" indent="-171450">
              <a:buFontTx/>
              <a:buChar char="-"/>
            </a:pPr>
            <a:r>
              <a:rPr lang="en-US" sz="1200" kern="1200" dirty="0">
                <a:solidFill>
                  <a:schemeClr val="tx1"/>
                </a:solidFill>
                <a:effectLst/>
                <a:latin typeface="Arial" charset="0"/>
                <a:ea typeface="宋体" charset="-122"/>
                <a:cs typeface="宋体" charset="-122"/>
              </a:rPr>
              <a:t>One take away: use the minimal dual graph for PWC</a:t>
            </a:r>
            <a:endParaRPr lang="en-US" dirty="0">
              <a:ea typeface="宋体" charset="0"/>
              <a:cs typeface="宋体" charset="0"/>
            </a:endParaRPr>
          </a:p>
        </p:txBody>
      </p:sp>
      <p:sp>
        <p:nvSpPr>
          <p:cNvPr id="20484"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charset="0"/>
                <a:ea typeface="宋体" charset="0"/>
                <a:cs typeface="宋体" charset="0"/>
              </a:defRPr>
            </a:lvl1pPr>
            <a:lvl2pPr marL="742950" indent="-285750" defTabSz="925513">
              <a:defRPr>
                <a:solidFill>
                  <a:schemeClr val="tx1"/>
                </a:solidFill>
                <a:latin typeface="Arial" charset="0"/>
                <a:ea typeface="宋体" charset="0"/>
                <a:cs typeface="宋体" charset="0"/>
              </a:defRPr>
            </a:lvl2pPr>
            <a:lvl3pPr marL="1143000" indent="-228600" defTabSz="925513">
              <a:defRPr>
                <a:solidFill>
                  <a:schemeClr val="tx1"/>
                </a:solidFill>
                <a:latin typeface="Arial" charset="0"/>
                <a:ea typeface="宋体" charset="0"/>
                <a:cs typeface="宋体" charset="0"/>
              </a:defRPr>
            </a:lvl3pPr>
            <a:lvl4pPr marL="1600200" indent="-228600" defTabSz="925513">
              <a:defRPr>
                <a:solidFill>
                  <a:schemeClr val="tx1"/>
                </a:solidFill>
                <a:latin typeface="Arial" charset="0"/>
                <a:ea typeface="宋体" charset="0"/>
                <a:cs typeface="宋体" charset="0"/>
              </a:defRPr>
            </a:lvl4pPr>
            <a:lvl5pPr marL="2057400" indent="-228600" defTabSz="925513">
              <a:defRPr>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a:solidFill>
                  <a:schemeClr val="tx1"/>
                </a:solidFill>
                <a:latin typeface="Arial" charset="0"/>
                <a:ea typeface="宋体" charset="0"/>
                <a:cs typeface="宋体" charset="0"/>
              </a:defRPr>
            </a:lvl9pPr>
          </a:lstStyle>
          <a:p>
            <a:fld id="{D05D995A-1720-4F4C-A50D-1009AA2DEC4C}" type="slidenum">
              <a:rPr lang="en-US" altLang="zh-CN"/>
              <a:pPr/>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ea typeface="宋体" charset="0"/>
                <a:cs typeface="宋体" charset="0"/>
              </a:rPr>
              <a:t>Case 1!! Used by eSTR2 </a:t>
            </a:r>
          </a:p>
        </p:txBody>
      </p:sp>
      <p:sp>
        <p:nvSpPr>
          <p:cNvPr id="20484"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charset="0"/>
                <a:ea typeface="宋体" charset="0"/>
                <a:cs typeface="宋体" charset="0"/>
              </a:defRPr>
            </a:lvl1pPr>
            <a:lvl2pPr marL="742950" indent="-285750" defTabSz="925513">
              <a:defRPr>
                <a:solidFill>
                  <a:schemeClr val="tx1"/>
                </a:solidFill>
                <a:latin typeface="Arial" charset="0"/>
                <a:ea typeface="宋体" charset="0"/>
                <a:cs typeface="宋体" charset="0"/>
              </a:defRPr>
            </a:lvl2pPr>
            <a:lvl3pPr marL="1143000" indent="-228600" defTabSz="925513">
              <a:defRPr>
                <a:solidFill>
                  <a:schemeClr val="tx1"/>
                </a:solidFill>
                <a:latin typeface="Arial" charset="0"/>
                <a:ea typeface="宋体" charset="0"/>
                <a:cs typeface="宋体" charset="0"/>
              </a:defRPr>
            </a:lvl3pPr>
            <a:lvl4pPr marL="1600200" indent="-228600" defTabSz="925513">
              <a:defRPr>
                <a:solidFill>
                  <a:schemeClr val="tx1"/>
                </a:solidFill>
                <a:latin typeface="Arial" charset="0"/>
                <a:ea typeface="宋体" charset="0"/>
                <a:cs typeface="宋体" charset="0"/>
              </a:defRPr>
            </a:lvl4pPr>
            <a:lvl5pPr marL="2057400" indent="-228600" defTabSz="925513">
              <a:defRPr>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a:solidFill>
                  <a:schemeClr val="tx1"/>
                </a:solidFill>
                <a:latin typeface="Arial" charset="0"/>
                <a:ea typeface="宋体" charset="0"/>
                <a:cs typeface="宋体" charset="0"/>
              </a:defRPr>
            </a:lvl9pPr>
          </a:lstStyle>
          <a:p>
            <a:fld id="{D05D995A-1720-4F4C-A50D-1009AA2DEC4C}" type="slidenum">
              <a:rPr lang="en-US" altLang="zh-CN"/>
              <a:pPr/>
              <a:t>7</a:t>
            </a:fld>
            <a:endParaRPr lang="en-US" altLang="zh-CN"/>
          </a:p>
        </p:txBody>
      </p:sp>
    </p:spTree>
    <p:extLst>
      <p:ext uri="{BB962C8B-B14F-4D97-AF65-F5344CB8AC3E}">
        <p14:creationId xmlns:p14="http://schemas.microsoft.com/office/powerpoint/2010/main" val="3749068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2E861-7A2C-B34D-9183-5586226B0C9C}" type="slidenum">
              <a:rPr lang="en-US" altLang="zh-CN" smtClean="0"/>
              <a:pPr/>
              <a:t>8</a:t>
            </a:fld>
            <a:endParaRPr lang="en-US" altLang="zh-CN"/>
          </a:p>
        </p:txBody>
      </p:sp>
    </p:spTree>
    <p:extLst>
      <p:ext uri="{BB962C8B-B14F-4D97-AF65-F5344CB8AC3E}">
        <p14:creationId xmlns:p14="http://schemas.microsoft.com/office/powerpoint/2010/main" val="1979540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endParaRPr lang="en-US" dirty="0"/>
          </a:p>
        </p:txBody>
      </p:sp>
      <p:sp>
        <p:nvSpPr>
          <p:cNvPr id="2458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charset="0"/>
                <a:ea typeface="宋体" charset="0"/>
                <a:cs typeface="宋体" charset="0"/>
              </a:defRPr>
            </a:lvl1pPr>
            <a:lvl2pPr marL="742950" indent="-285750" defTabSz="925513">
              <a:defRPr>
                <a:solidFill>
                  <a:schemeClr val="tx1"/>
                </a:solidFill>
                <a:latin typeface="Arial" charset="0"/>
                <a:ea typeface="宋体" charset="0"/>
                <a:cs typeface="宋体" charset="0"/>
              </a:defRPr>
            </a:lvl2pPr>
            <a:lvl3pPr marL="1143000" indent="-228600" defTabSz="925513">
              <a:defRPr>
                <a:solidFill>
                  <a:schemeClr val="tx1"/>
                </a:solidFill>
                <a:latin typeface="Arial" charset="0"/>
                <a:ea typeface="宋体" charset="0"/>
                <a:cs typeface="宋体" charset="0"/>
              </a:defRPr>
            </a:lvl3pPr>
            <a:lvl4pPr marL="1600200" indent="-228600" defTabSz="925513">
              <a:defRPr>
                <a:solidFill>
                  <a:schemeClr val="tx1"/>
                </a:solidFill>
                <a:latin typeface="Arial" charset="0"/>
                <a:ea typeface="宋体" charset="0"/>
                <a:cs typeface="宋体" charset="0"/>
              </a:defRPr>
            </a:lvl4pPr>
            <a:lvl5pPr marL="2057400" indent="-228600" defTabSz="925513">
              <a:defRPr>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a:solidFill>
                  <a:schemeClr val="tx1"/>
                </a:solidFill>
                <a:latin typeface="Arial" charset="0"/>
                <a:ea typeface="宋体" charset="0"/>
                <a:cs typeface="宋体" charset="0"/>
              </a:defRPr>
            </a:lvl9pPr>
          </a:lstStyle>
          <a:p>
            <a:fld id="{32C27803-9F5B-344E-9C03-9849414BD3C3}" type="slidenum">
              <a:rPr lang="en-US" altLang="zh-CN"/>
              <a:pPr/>
              <a:t>9</a:t>
            </a:fld>
            <a:endParaRPr lang="en-US" altLang="zh-CN"/>
          </a:p>
        </p:txBody>
      </p:sp>
    </p:spTree>
    <p:extLst>
      <p:ext uri="{BB962C8B-B14F-4D97-AF65-F5344CB8AC3E}">
        <p14:creationId xmlns:p14="http://schemas.microsoft.com/office/powerpoint/2010/main" val="374240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609600" y="1066800"/>
            <a:ext cx="7696200" cy="0"/>
          </a:xfrm>
          <a:prstGeom prst="line">
            <a:avLst/>
          </a:prstGeom>
          <a:noFill/>
          <a:ln w="50800">
            <a:solidFill>
              <a:srgbClr val="3A65B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 name="Line 8"/>
          <p:cNvSpPr>
            <a:spLocks noChangeShapeType="1"/>
          </p:cNvSpPr>
          <p:nvPr/>
        </p:nvSpPr>
        <p:spPr bwMode="auto">
          <a:xfrm>
            <a:off x="762000" y="5943600"/>
            <a:ext cx="6324600" cy="0"/>
          </a:xfrm>
          <a:prstGeom prst="line">
            <a:avLst/>
          </a:prstGeom>
          <a:noFill/>
          <a:ln w="50800">
            <a:solidFill>
              <a:srgbClr val="3A65B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 name="Text Box 11"/>
          <p:cNvSpPr txBox="1">
            <a:spLocks noChangeArrowheads="1"/>
          </p:cNvSpPr>
          <p:nvPr/>
        </p:nvSpPr>
        <p:spPr bwMode="auto">
          <a:xfrm>
            <a:off x="685800" y="5943600"/>
            <a:ext cx="4800600" cy="274638"/>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defRPr/>
            </a:pPr>
            <a:r>
              <a:rPr lang="en-US" sz="1200" i="1">
                <a:solidFill>
                  <a:srgbClr val="3A65BC"/>
                </a:solidFill>
                <a:cs typeface="+mn-cs"/>
              </a:rPr>
              <a:t>Constraint Systems Laboratory</a:t>
            </a:r>
          </a:p>
        </p:txBody>
      </p:sp>
      <p:sp>
        <p:nvSpPr>
          <p:cNvPr id="8" name="Rectangle 7"/>
          <p:cNvSpPr/>
          <p:nvPr userDrawn="1"/>
        </p:nvSpPr>
        <p:spPr>
          <a:xfrm>
            <a:off x="381000" y="838200"/>
            <a:ext cx="8229600" cy="6096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9" name="Date Placeholder 3"/>
          <p:cNvSpPr>
            <a:spLocks noGrp="1"/>
          </p:cNvSpPr>
          <p:nvPr>
            <p:ph type="dt" sz="half" idx="10"/>
          </p:nvPr>
        </p:nvSpPr>
        <p:spPr/>
        <p:txBody>
          <a:bodyPr/>
          <a:lstStyle>
            <a:lvl1pPr>
              <a:defRPr/>
            </a:lvl1pPr>
          </a:lstStyle>
          <a:p>
            <a:r>
              <a:rPr lang="en-US" dirty="0"/>
              <a:t>8/31/18</a:t>
            </a:r>
          </a:p>
        </p:txBody>
      </p:sp>
      <p:sp>
        <p:nvSpPr>
          <p:cNvPr id="10" name="Footer Placeholder 4"/>
          <p:cNvSpPr>
            <a:spLocks noGrp="1"/>
          </p:cNvSpPr>
          <p:nvPr>
            <p:ph type="ftr" sz="quarter" idx="11"/>
          </p:nvPr>
        </p:nvSpPr>
        <p:spPr/>
        <p:txBody>
          <a:bodyPr/>
          <a:lstStyle>
            <a:lvl1pPr>
              <a:defRPr/>
            </a:lvl1pPr>
          </a:lstStyle>
          <a:p>
            <a:pPr>
              <a:defRPr/>
            </a:pPr>
            <a:r>
              <a:rPr lang="en-US" altLang="zh-CN" dirty="0"/>
              <a:t>CP 2018</a:t>
            </a:r>
          </a:p>
        </p:txBody>
      </p:sp>
      <p:sp>
        <p:nvSpPr>
          <p:cNvPr id="11" name="Slide Number Placeholder 5"/>
          <p:cNvSpPr>
            <a:spLocks noGrp="1"/>
          </p:cNvSpPr>
          <p:nvPr>
            <p:ph type="sldNum" sz="quarter" idx="12"/>
          </p:nvPr>
        </p:nvSpPr>
        <p:spPr/>
        <p:txBody>
          <a:bodyPr/>
          <a:lstStyle>
            <a:lvl1pPr>
              <a:defRPr/>
            </a:lvl1pPr>
          </a:lstStyle>
          <a:p>
            <a:fld id="{A275DF9F-8E82-144B-9BC3-09E5680B73A7}" type="slidenum">
              <a:rPr lang="en-US" altLang="zh-CN"/>
              <a:pPr/>
              <a:t>‹#›</a:t>
            </a:fld>
            <a:endParaRPr lang="en-US" altLang="zh-CN"/>
          </a:p>
        </p:txBody>
      </p:sp>
    </p:spTree>
    <p:extLst>
      <p:ext uri="{BB962C8B-B14F-4D97-AF65-F5344CB8AC3E}">
        <p14:creationId xmlns:p14="http://schemas.microsoft.com/office/powerpoint/2010/main" val="197435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r>
              <a:rPr lang="en-US" dirty="0"/>
              <a:t>8/31/18</a:t>
            </a: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dirty="0"/>
              <a:t>CP 2018</a:t>
            </a:r>
          </a:p>
        </p:txBody>
      </p:sp>
      <p:sp>
        <p:nvSpPr>
          <p:cNvPr id="6" name="Rectangle 6"/>
          <p:cNvSpPr>
            <a:spLocks noGrp="1" noChangeArrowheads="1"/>
          </p:cNvSpPr>
          <p:nvPr>
            <p:ph type="sldNum" sz="quarter" idx="12"/>
          </p:nvPr>
        </p:nvSpPr>
        <p:spPr>
          <a:ln/>
        </p:spPr>
        <p:txBody>
          <a:bodyPr/>
          <a:lstStyle>
            <a:lvl1pPr>
              <a:defRPr/>
            </a:lvl1pPr>
          </a:lstStyle>
          <a:p>
            <a:fld id="{84635FE5-0F09-A943-BFB1-5C37AEEB4628}" type="slidenum">
              <a:rPr lang="en-US" altLang="zh-CN"/>
              <a:pPr/>
              <a:t>‹#›</a:t>
            </a:fld>
            <a:endParaRPr lang="en-US" altLang="zh-CN"/>
          </a:p>
        </p:txBody>
      </p:sp>
    </p:spTree>
    <p:extLst>
      <p:ext uri="{BB962C8B-B14F-4D97-AF65-F5344CB8AC3E}">
        <p14:creationId xmlns:p14="http://schemas.microsoft.com/office/powerpoint/2010/main" val="56224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764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04800"/>
            <a:ext cx="60769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r>
              <a:rPr lang="en-US" dirty="0"/>
              <a:t>8/31/18</a:t>
            </a: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dirty="0"/>
              <a:t>CP 2018</a:t>
            </a:r>
          </a:p>
        </p:txBody>
      </p:sp>
      <p:sp>
        <p:nvSpPr>
          <p:cNvPr id="6" name="Rectangle 6"/>
          <p:cNvSpPr>
            <a:spLocks noGrp="1" noChangeArrowheads="1"/>
          </p:cNvSpPr>
          <p:nvPr>
            <p:ph type="sldNum" sz="quarter" idx="12"/>
          </p:nvPr>
        </p:nvSpPr>
        <p:spPr>
          <a:ln/>
        </p:spPr>
        <p:txBody>
          <a:bodyPr/>
          <a:lstStyle>
            <a:lvl1pPr>
              <a:defRPr/>
            </a:lvl1pPr>
          </a:lstStyle>
          <a:p>
            <a:fld id="{D8881552-7DBF-D747-A6AC-7F31EAAEB114}" type="slidenum">
              <a:rPr lang="en-US" altLang="zh-CN"/>
              <a:pPr/>
              <a:t>‹#›</a:t>
            </a:fld>
            <a:endParaRPr lang="en-US" altLang="zh-CN"/>
          </a:p>
        </p:txBody>
      </p:sp>
    </p:spTree>
    <p:extLst>
      <p:ext uri="{BB962C8B-B14F-4D97-AF65-F5344CB8AC3E}">
        <p14:creationId xmlns:p14="http://schemas.microsoft.com/office/powerpoint/2010/main" val="228981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r>
              <a:rPr lang="en-US" dirty="0"/>
              <a:t>8/31/18</a:t>
            </a: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dirty="0"/>
              <a:t>CP 2018</a:t>
            </a:r>
          </a:p>
        </p:txBody>
      </p:sp>
      <p:sp>
        <p:nvSpPr>
          <p:cNvPr id="6" name="Rectangle 6"/>
          <p:cNvSpPr>
            <a:spLocks noGrp="1" noChangeArrowheads="1"/>
          </p:cNvSpPr>
          <p:nvPr>
            <p:ph type="sldNum" sz="quarter" idx="12"/>
          </p:nvPr>
        </p:nvSpPr>
        <p:spPr>
          <a:ln/>
        </p:spPr>
        <p:txBody>
          <a:bodyPr/>
          <a:lstStyle>
            <a:lvl1pPr>
              <a:defRPr/>
            </a:lvl1pPr>
          </a:lstStyle>
          <a:p>
            <a:fld id="{1B9EAF26-68E1-BB43-AA6D-380F048E5484}" type="slidenum">
              <a:rPr lang="en-US" altLang="zh-CN"/>
              <a:pPr/>
              <a:t>‹#›</a:t>
            </a:fld>
            <a:endParaRPr lang="en-US" altLang="zh-CN"/>
          </a:p>
        </p:txBody>
      </p:sp>
    </p:spTree>
    <p:extLst>
      <p:ext uri="{BB962C8B-B14F-4D97-AF65-F5344CB8AC3E}">
        <p14:creationId xmlns:p14="http://schemas.microsoft.com/office/powerpoint/2010/main" val="42930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dirty="0"/>
              <a:t>8/31/18</a:t>
            </a: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dirty="0"/>
              <a:t>CP 2018</a:t>
            </a:r>
          </a:p>
        </p:txBody>
      </p:sp>
      <p:sp>
        <p:nvSpPr>
          <p:cNvPr id="6" name="Rectangle 6"/>
          <p:cNvSpPr>
            <a:spLocks noGrp="1" noChangeArrowheads="1"/>
          </p:cNvSpPr>
          <p:nvPr>
            <p:ph type="sldNum" sz="quarter" idx="12"/>
          </p:nvPr>
        </p:nvSpPr>
        <p:spPr>
          <a:ln/>
        </p:spPr>
        <p:txBody>
          <a:bodyPr/>
          <a:lstStyle>
            <a:lvl1pPr>
              <a:defRPr/>
            </a:lvl1pPr>
          </a:lstStyle>
          <a:p>
            <a:fld id="{11ECBD77-9590-ED40-BAAD-10ED6F9D829B}" type="slidenum">
              <a:rPr lang="en-US" altLang="zh-CN"/>
              <a:pPr/>
              <a:t>‹#›</a:t>
            </a:fld>
            <a:endParaRPr lang="en-US" altLang="zh-CN"/>
          </a:p>
        </p:txBody>
      </p:sp>
    </p:spTree>
    <p:extLst>
      <p:ext uri="{BB962C8B-B14F-4D97-AF65-F5344CB8AC3E}">
        <p14:creationId xmlns:p14="http://schemas.microsoft.com/office/powerpoint/2010/main" val="429404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65238"/>
            <a:ext cx="40005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65238"/>
            <a:ext cx="40005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r>
              <a:rPr lang="en-US" altLang="zh-CN" dirty="0"/>
              <a:t>8/31/18</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dirty="0"/>
              <a:t>CP 2018</a:t>
            </a:r>
          </a:p>
        </p:txBody>
      </p:sp>
      <p:sp>
        <p:nvSpPr>
          <p:cNvPr id="7" name="Rectangle 6"/>
          <p:cNvSpPr>
            <a:spLocks noGrp="1" noChangeArrowheads="1"/>
          </p:cNvSpPr>
          <p:nvPr>
            <p:ph type="sldNum" sz="quarter" idx="12"/>
          </p:nvPr>
        </p:nvSpPr>
        <p:spPr>
          <a:ln/>
        </p:spPr>
        <p:txBody>
          <a:bodyPr/>
          <a:lstStyle>
            <a:lvl1pPr>
              <a:defRPr/>
            </a:lvl1pPr>
          </a:lstStyle>
          <a:p>
            <a:fld id="{28D80898-5231-AD4F-B2EE-D8C924E4E774}" type="slidenum">
              <a:rPr lang="en-US" altLang="zh-CN"/>
              <a:pPr/>
              <a:t>‹#›</a:t>
            </a:fld>
            <a:endParaRPr lang="en-US" altLang="zh-CN"/>
          </a:p>
        </p:txBody>
      </p:sp>
    </p:spTree>
    <p:extLst>
      <p:ext uri="{BB962C8B-B14F-4D97-AF65-F5344CB8AC3E}">
        <p14:creationId xmlns:p14="http://schemas.microsoft.com/office/powerpoint/2010/main" val="147947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r>
              <a:rPr lang="en-US" altLang="zh-CN" dirty="0"/>
              <a:t>8/31/18</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dirty="0"/>
              <a:t>CP 2018</a:t>
            </a:r>
          </a:p>
        </p:txBody>
      </p:sp>
      <p:sp>
        <p:nvSpPr>
          <p:cNvPr id="9" name="Rectangle 6"/>
          <p:cNvSpPr>
            <a:spLocks noGrp="1" noChangeArrowheads="1"/>
          </p:cNvSpPr>
          <p:nvPr>
            <p:ph type="sldNum" sz="quarter" idx="12"/>
          </p:nvPr>
        </p:nvSpPr>
        <p:spPr>
          <a:ln/>
        </p:spPr>
        <p:txBody>
          <a:bodyPr/>
          <a:lstStyle>
            <a:lvl1pPr>
              <a:defRPr/>
            </a:lvl1pPr>
          </a:lstStyle>
          <a:p>
            <a:fld id="{6D4A1C48-BE31-0C47-9D31-A1ECF2513A7F}" type="slidenum">
              <a:rPr lang="en-US" altLang="zh-CN"/>
              <a:pPr/>
              <a:t>‹#›</a:t>
            </a:fld>
            <a:endParaRPr lang="en-US" altLang="zh-CN"/>
          </a:p>
        </p:txBody>
      </p:sp>
    </p:spTree>
    <p:extLst>
      <p:ext uri="{BB962C8B-B14F-4D97-AF65-F5344CB8AC3E}">
        <p14:creationId xmlns:p14="http://schemas.microsoft.com/office/powerpoint/2010/main" val="314690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r>
              <a:rPr lang="en-US" dirty="0"/>
              <a:t>8/31/18</a:t>
            </a: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dirty="0"/>
              <a:t>CP 2018</a:t>
            </a:r>
          </a:p>
        </p:txBody>
      </p:sp>
      <p:sp>
        <p:nvSpPr>
          <p:cNvPr id="5" name="Rectangle 6"/>
          <p:cNvSpPr>
            <a:spLocks noGrp="1" noChangeArrowheads="1"/>
          </p:cNvSpPr>
          <p:nvPr>
            <p:ph type="sldNum" sz="quarter" idx="12"/>
          </p:nvPr>
        </p:nvSpPr>
        <p:spPr>
          <a:ln/>
        </p:spPr>
        <p:txBody>
          <a:bodyPr/>
          <a:lstStyle>
            <a:lvl1pPr>
              <a:defRPr/>
            </a:lvl1pPr>
          </a:lstStyle>
          <a:p>
            <a:fld id="{2B28BCB8-FA61-9D4F-857C-4DB4A26D386E}" type="slidenum">
              <a:rPr lang="en-US" altLang="zh-CN"/>
              <a:pPr/>
              <a:t>‹#›</a:t>
            </a:fld>
            <a:endParaRPr lang="en-US" altLang="zh-CN"/>
          </a:p>
        </p:txBody>
      </p:sp>
    </p:spTree>
    <p:extLst>
      <p:ext uri="{BB962C8B-B14F-4D97-AF65-F5344CB8AC3E}">
        <p14:creationId xmlns:p14="http://schemas.microsoft.com/office/powerpoint/2010/main" val="212039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dirty="0"/>
              <a:t>8/31/18</a:t>
            </a:r>
            <a:endParaRPr lang="en-US" altLang="zh-CN"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dirty="0"/>
              <a:t>CP 2018</a:t>
            </a:r>
          </a:p>
        </p:txBody>
      </p:sp>
      <p:sp>
        <p:nvSpPr>
          <p:cNvPr id="4" name="Rectangle 6"/>
          <p:cNvSpPr>
            <a:spLocks noGrp="1" noChangeArrowheads="1"/>
          </p:cNvSpPr>
          <p:nvPr>
            <p:ph type="sldNum" sz="quarter" idx="12"/>
          </p:nvPr>
        </p:nvSpPr>
        <p:spPr>
          <a:ln/>
        </p:spPr>
        <p:txBody>
          <a:bodyPr/>
          <a:lstStyle>
            <a:lvl1pPr>
              <a:defRPr/>
            </a:lvl1pPr>
          </a:lstStyle>
          <a:p>
            <a:fld id="{A025D982-C849-214C-8940-3E067DF489F3}" type="slidenum">
              <a:rPr lang="en-US" altLang="zh-CN"/>
              <a:pPr/>
              <a:t>‹#›</a:t>
            </a:fld>
            <a:endParaRPr lang="en-US" altLang="zh-CN"/>
          </a:p>
        </p:txBody>
      </p:sp>
    </p:spTree>
    <p:extLst>
      <p:ext uri="{BB962C8B-B14F-4D97-AF65-F5344CB8AC3E}">
        <p14:creationId xmlns:p14="http://schemas.microsoft.com/office/powerpoint/2010/main" val="290302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dirty="0"/>
              <a:t>8/31/18</a:t>
            </a: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dirty="0"/>
              <a:t>CP 2018</a:t>
            </a:r>
          </a:p>
        </p:txBody>
      </p:sp>
      <p:sp>
        <p:nvSpPr>
          <p:cNvPr id="7" name="Rectangle 6"/>
          <p:cNvSpPr>
            <a:spLocks noGrp="1" noChangeArrowheads="1"/>
          </p:cNvSpPr>
          <p:nvPr>
            <p:ph type="sldNum" sz="quarter" idx="12"/>
          </p:nvPr>
        </p:nvSpPr>
        <p:spPr>
          <a:ln/>
        </p:spPr>
        <p:txBody>
          <a:bodyPr/>
          <a:lstStyle>
            <a:lvl1pPr>
              <a:defRPr/>
            </a:lvl1pPr>
          </a:lstStyle>
          <a:p>
            <a:fld id="{DF2554F9-0A8E-BA41-AB3F-035A41EBA0C5}" type="slidenum">
              <a:rPr lang="en-US" altLang="zh-CN"/>
              <a:pPr/>
              <a:t>‹#›</a:t>
            </a:fld>
            <a:endParaRPr lang="en-US" altLang="zh-CN"/>
          </a:p>
        </p:txBody>
      </p:sp>
    </p:spTree>
    <p:extLst>
      <p:ext uri="{BB962C8B-B14F-4D97-AF65-F5344CB8AC3E}">
        <p14:creationId xmlns:p14="http://schemas.microsoft.com/office/powerpoint/2010/main" val="142154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dirty="0"/>
              <a:t>8/31/18</a:t>
            </a: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dirty="0"/>
              <a:t>CP 2018</a:t>
            </a:r>
          </a:p>
        </p:txBody>
      </p:sp>
      <p:sp>
        <p:nvSpPr>
          <p:cNvPr id="7" name="Rectangle 6"/>
          <p:cNvSpPr>
            <a:spLocks noGrp="1" noChangeArrowheads="1"/>
          </p:cNvSpPr>
          <p:nvPr>
            <p:ph type="sldNum" sz="quarter" idx="12"/>
          </p:nvPr>
        </p:nvSpPr>
        <p:spPr>
          <a:ln/>
        </p:spPr>
        <p:txBody>
          <a:bodyPr/>
          <a:lstStyle>
            <a:lvl1pPr>
              <a:defRPr/>
            </a:lvl1pPr>
          </a:lstStyle>
          <a:p>
            <a:fld id="{9321AE38-9559-304E-A4A5-1541757984F4}" type="slidenum">
              <a:rPr lang="en-US" altLang="zh-CN"/>
              <a:pPr/>
              <a:t>‹#›</a:t>
            </a:fld>
            <a:endParaRPr lang="en-US" altLang="zh-CN"/>
          </a:p>
        </p:txBody>
      </p:sp>
    </p:spTree>
    <p:extLst>
      <p:ext uri="{BB962C8B-B14F-4D97-AF65-F5344CB8AC3E}">
        <p14:creationId xmlns:p14="http://schemas.microsoft.com/office/powerpoint/2010/main" val="3267357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04800"/>
            <a:ext cx="82296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533400" y="1265238"/>
            <a:ext cx="81534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vl1pPr>
          </a:lstStyle>
          <a:p>
            <a:fld id="{8090C092-8233-054F-A46D-1B659C24D766}" type="datetime1">
              <a:rPr lang="en-US"/>
              <a:pPr/>
              <a:t>8/30/18</a:t>
            </a:fld>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宋体" charset="-122"/>
                <a:cs typeface="+mn-cs"/>
              </a:defRPr>
            </a:lvl1pPr>
          </a:lstStyle>
          <a:p>
            <a:pPr>
              <a:defRPr/>
            </a:pPr>
            <a:r>
              <a:rPr lang="en-US" altLang="zh-CN"/>
              <a:t>CP 2012</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fld id="{AB88DD75-E426-4743-B27F-6C3742A88491}" type="slidenum">
              <a:rPr lang="en-US" altLang="zh-CN"/>
              <a:pPr/>
              <a:t>‹#›</a:t>
            </a:fld>
            <a:endParaRPr lang="en-US" altLang="zh-CN"/>
          </a:p>
        </p:txBody>
      </p:sp>
      <p:sp>
        <p:nvSpPr>
          <p:cNvPr id="1031" name="Line 7"/>
          <p:cNvSpPr>
            <a:spLocks noChangeShapeType="1"/>
          </p:cNvSpPr>
          <p:nvPr/>
        </p:nvSpPr>
        <p:spPr bwMode="auto">
          <a:xfrm>
            <a:off x="609600" y="1066800"/>
            <a:ext cx="7696200" cy="0"/>
          </a:xfrm>
          <a:prstGeom prst="line">
            <a:avLst/>
          </a:prstGeom>
          <a:noFill/>
          <a:ln w="50800">
            <a:solidFill>
              <a:srgbClr val="3A65B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2" name="Line 8"/>
          <p:cNvSpPr>
            <a:spLocks noChangeShapeType="1"/>
          </p:cNvSpPr>
          <p:nvPr/>
        </p:nvSpPr>
        <p:spPr bwMode="auto">
          <a:xfrm>
            <a:off x="762000" y="5943600"/>
            <a:ext cx="6324600" cy="0"/>
          </a:xfrm>
          <a:prstGeom prst="line">
            <a:avLst/>
          </a:prstGeom>
          <a:noFill/>
          <a:ln w="50800">
            <a:solidFill>
              <a:srgbClr val="3A65B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4" name="Text Box 11"/>
          <p:cNvSpPr txBox="1">
            <a:spLocks noChangeArrowheads="1"/>
          </p:cNvSpPr>
          <p:nvPr/>
        </p:nvSpPr>
        <p:spPr bwMode="auto">
          <a:xfrm>
            <a:off x="685800" y="5943600"/>
            <a:ext cx="4800600" cy="274638"/>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defRPr/>
            </a:pPr>
            <a:r>
              <a:rPr lang="en-US" sz="1200" i="1">
                <a:solidFill>
                  <a:srgbClr val="3A65BC"/>
                </a:solidFill>
                <a:cs typeface="+mn-cs"/>
              </a:rPr>
              <a:t>Constraint Systems Laboratory</a:t>
            </a:r>
          </a:p>
        </p:txBody>
      </p:sp>
      <p:pic>
        <p:nvPicPr>
          <p:cNvPr id="11" name="Picture 10">
            <a:extLst>
              <a:ext uri="{FF2B5EF4-FFF2-40B4-BE49-F238E27FC236}">
                <a16:creationId xmlns:a16="http://schemas.microsoft.com/office/drawing/2014/main" id="{B94F75D7-C7CE-FA4B-8BE7-95279C72232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312152" y="5410079"/>
            <a:ext cx="1524000" cy="1016000"/>
          </a:xfrm>
          <a:prstGeom prst="rect">
            <a:avLst/>
          </a:prstGeom>
        </p:spPr>
      </p:pic>
    </p:spTree>
  </p:cSld>
  <p:clrMap bg1="lt1" tx1="dk1" bg2="lt2" tx2="dk2" accent1="accent1" accent2="accent2" accent3="accent3" accent4="accent4" accent5="accent5" accent6="accent6" hlink="hlink" folHlink="folHlink"/>
  <p:sldLayoutIdLst>
    <p:sldLayoutId id="2147484235"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hf hdr="0"/>
  <p:txStyles>
    <p:titleStyle>
      <a:lvl1pPr algn="l" rtl="0" eaLnBrk="0" fontAlgn="base" hangingPunct="0">
        <a:spcBef>
          <a:spcPct val="0"/>
        </a:spcBef>
        <a:spcAft>
          <a:spcPct val="0"/>
        </a:spcAft>
        <a:defRPr sz="4400" b="1">
          <a:solidFill>
            <a:srgbClr val="3A65BC"/>
          </a:solidFill>
          <a:latin typeface="+mj-lt"/>
          <a:ea typeface="+mj-ea"/>
          <a:cs typeface="宋体" charset="-122"/>
        </a:defRPr>
      </a:lvl1pPr>
      <a:lvl2pPr algn="l" rtl="0" eaLnBrk="0" fontAlgn="base" hangingPunct="0">
        <a:spcBef>
          <a:spcPct val="0"/>
        </a:spcBef>
        <a:spcAft>
          <a:spcPct val="0"/>
        </a:spcAft>
        <a:defRPr sz="4400" b="1">
          <a:solidFill>
            <a:srgbClr val="3A65BC"/>
          </a:solidFill>
          <a:latin typeface="Helvetica" pitchFamily="34" charset="0"/>
          <a:ea typeface="宋体" charset="-122"/>
          <a:cs typeface="宋体" charset="-122"/>
        </a:defRPr>
      </a:lvl2pPr>
      <a:lvl3pPr algn="l" rtl="0" eaLnBrk="0" fontAlgn="base" hangingPunct="0">
        <a:spcBef>
          <a:spcPct val="0"/>
        </a:spcBef>
        <a:spcAft>
          <a:spcPct val="0"/>
        </a:spcAft>
        <a:defRPr sz="4400" b="1">
          <a:solidFill>
            <a:srgbClr val="3A65BC"/>
          </a:solidFill>
          <a:latin typeface="Helvetica" pitchFamily="34" charset="0"/>
          <a:ea typeface="宋体" charset="-122"/>
          <a:cs typeface="宋体" charset="-122"/>
        </a:defRPr>
      </a:lvl3pPr>
      <a:lvl4pPr algn="l" rtl="0" eaLnBrk="0" fontAlgn="base" hangingPunct="0">
        <a:spcBef>
          <a:spcPct val="0"/>
        </a:spcBef>
        <a:spcAft>
          <a:spcPct val="0"/>
        </a:spcAft>
        <a:defRPr sz="4400" b="1">
          <a:solidFill>
            <a:srgbClr val="3A65BC"/>
          </a:solidFill>
          <a:latin typeface="Helvetica" pitchFamily="34" charset="0"/>
          <a:ea typeface="宋体" charset="-122"/>
          <a:cs typeface="宋体" charset="-122"/>
        </a:defRPr>
      </a:lvl4pPr>
      <a:lvl5pPr algn="l" rtl="0" eaLnBrk="0" fontAlgn="base" hangingPunct="0">
        <a:spcBef>
          <a:spcPct val="0"/>
        </a:spcBef>
        <a:spcAft>
          <a:spcPct val="0"/>
        </a:spcAft>
        <a:defRPr sz="4400" b="1">
          <a:solidFill>
            <a:srgbClr val="3A65BC"/>
          </a:solidFill>
          <a:latin typeface="Helvetica" pitchFamily="34" charset="0"/>
          <a:ea typeface="宋体" charset="-122"/>
          <a:cs typeface="宋体" charset="-122"/>
        </a:defRPr>
      </a:lvl5pPr>
      <a:lvl6pPr marL="457200" algn="l" rtl="0" fontAlgn="base">
        <a:spcBef>
          <a:spcPct val="0"/>
        </a:spcBef>
        <a:spcAft>
          <a:spcPct val="0"/>
        </a:spcAft>
        <a:defRPr sz="4400" b="1">
          <a:solidFill>
            <a:srgbClr val="3A65BC"/>
          </a:solidFill>
          <a:latin typeface="Helvetica" pitchFamily="34" charset="0"/>
          <a:ea typeface="宋体" charset="-122"/>
        </a:defRPr>
      </a:lvl6pPr>
      <a:lvl7pPr marL="914400" algn="l" rtl="0" fontAlgn="base">
        <a:spcBef>
          <a:spcPct val="0"/>
        </a:spcBef>
        <a:spcAft>
          <a:spcPct val="0"/>
        </a:spcAft>
        <a:defRPr sz="4400" b="1">
          <a:solidFill>
            <a:srgbClr val="3A65BC"/>
          </a:solidFill>
          <a:latin typeface="Helvetica" pitchFamily="34" charset="0"/>
          <a:ea typeface="宋体" charset="-122"/>
        </a:defRPr>
      </a:lvl7pPr>
      <a:lvl8pPr marL="1371600" algn="l" rtl="0" fontAlgn="base">
        <a:spcBef>
          <a:spcPct val="0"/>
        </a:spcBef>
        <a:spcAft>
          <a:spcPct val="0"/>
        </a:spcAft>
        <a:defRPr sz="4400" b="1">
          <a:solidFill>
            <a:srgbClr val="3A65BC"/>
          </a:solidFill>
          <a:latin typeface="Helvetica" pitchFamily="34" charset="0"/>
          <a:ea typeface="宋体" charset="-122"/>
        </a:defRPr>
      </a:lvl8pPr>
      <a:lvl9pPr marL="1828800" algn="l" rtl="0" fontAlgn="base">
        <a:spcBef>
          <a:spcPct val="0"/>
        </a:spcBef>
        <a:spcAft>
          <a:spcPct val="0"/>
        </a:spcAft>
        <a:defRPr sz="4400" b="1">
          <a:solidFill>
            <a:srgbClr val="3A65BC"/>
          </a:solidFill>
          <a:latin typeface="Helvetica" pitchFamily="34" charset="0"/>
          <a:ea typeface="宋体" charset="-122"/>
        </a:defRPr>
      </a:lvl9pPr>
    </p:titleStyle>
    <p:bodyStyle>
      <a:lvl1pPr marL="342900" indent="-342900" algn="l" rtl="0" eaLnBrk="0" fontAlgn="base" hangingPunct="0">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subTitle" idx="1"/>
          </p:nvPr>
        </p:nvSpPr>
        <p:spPr>
          <a:xfrm>
            <a:off x="0" y="2667000"/>
            <a:ext cx="9117013" cy="1757363"/>
          </a:xfrm>
        </p:spPr>
        <p:txBody>
          <a:bodyPr/>
          <a:lstStyle/>
          <a:p>
            <a:pPr defTabSz="915988" eaLnBrk="1" hangingPunct="1">
              <a:lnSpc>
                <a:spcPct val="90000"/>
              </a:lnSpc>
              <a:tabLst>
                <a:tab pos="4573588" algn="ctr"/>
              </a:tabLst>
              <a:defRPr/>
            </a:pPr>
            <a:r>
              <a:rPr lang="en-US" sz="2000" u="sng" dirty="0">
                <a:cs typeface="+mn-cs"/>
              </a:rPr>
              <a:t>Anthony Schneider</a:t>
            </a:r>
            <a:r>
              <a:rPr lang="en-US" sz="2000" dirty="0"/>
              <a:t> &amp;</a:t>
            </a:r>
            <a:r>
              <a:rPr lang="en-US" sz="2000" dirty="0">
                <a:cs typeface="+mn-cs"/>
              </a:rPr>
              <a:t> Berthe Y. Choueiry</a:t>
            </a:r>
            <a:endParaRPr lang="en-US" sz="2000" baseline="30000" dirty="0">
              <a:cs typeface="+mn-cs"/>
            </a:endParaRPr>
          </a:p>
          <a:p>
            <a:pPr defTabSz="915988" eaLnBrk="1" hangingPunct="1">
              <a:lnSpc>
                <a:spcPct val="90000"/>
              </a:lnSpc>
              <a:tabLst>
                <a:tab pos="4573588" algn="ctr"/>
              </a:tabLst>
              <a:defRPr/>
            </a:pPr>
            <a:endParaRPr lang="en-US" sz="1600" dirty="0">
              <a:cs typeface="+mn-cs"/>
            </a:endParaRPr>
          </a:p>
          <a:p>
            <a:pPr eaLnBrk="1" hangingPunct="1">
              <a:lnSpc>
                <a:spcPct val="90000"/>
              </a:lnSpc>
              <a:defRPr/>
            </a:pPr>
            <a:r>
              <a:rPr lang="en-US" sz="1800" dirty="0">
                <a:cs typeface="+mn-cs"/>
              </a:rPr>
              <a:t>Constraint Systems Laboratory</a:t>
            </a:r>
          </a:p>
          <a:p>
            <a:pPr eaLnBrk="1" hangingPunct="1">
              <a:lnSpc>
                <a:spcPct val="90000"/>
              </a:lnSpc>
              <a:defRPr/>
            </a:pPr>
            <a:r>
              <a:rPr lang="en-US" sz="1800" dirty="0">
                <a:cs typeface="+mn-cs"/>
              </a:rPr>
              <a:t>University of Nebraska-Lincoln</a:t>
            </a:r>
          </a:p>
        </p:txBody>
      </p:sp>
      <p:sp>
        <p:nvSpPr>
          <p:cNvPr id="3075" name="Rectangle 2"/>
          <p:cNvSpPr txBox="1">
            <a:spLocks noChangeArrowheads="1"/>
          </p:cNvSpPr>
          <p:nvPr/>
        </p:nvSpPr>
        <p:spPr bwMode="auto">
          <a:xfrm>
            <a:off x="-12700" y="990600"/>
            <a:ext cx="91440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algn="ctr" eaLnBrk="1" hangingPunct="1">
              <a:lnSpc>
                <a:spcPct val="90000"/>
              </a:lnSpc>
              <a:spcBef>
                <a:spcPct val="20000"/>
              </a:spcBef>
              <a:buClr>
                <a:srgbClr val="3A65BC"/>
              </a:buClr>
            </a:pPr>
            <a:r>
              <a:rPr lang="en-US" sz="3200" b="1" dirty="0">
                <a:solidFill>
                  <a:srgbClr val="3A65BC"/>
                </a:solidFill>
                <a:latin typeface="Helvetica" charset="0"/>
              </a:rPr>
              <a:t>PW-</a:t>
            </a:r>
            <a:r>
              <a:rPr lang="en-US" sz="3200" b="1" dirty="0">
                <a:solidFill>
                  <a:srgbClr val="FF0000"/>
                </a:solidFill>
                <a:latin typeface="Helvetica" charset="0"/>
              </a:rPr>
              <a:t>CT</a:t>
            </a:r>
            <a:r>
              <a:rPr lang="en-US" sz="3200" b="1" dirty="0">
                <a:solidFill>
                  <a:srgbClr val="3A65BC"/>
                </a:solidFill>
                <a:latin typeface="Helvetica" charset="0"/>
              </a:rPr>
              <a:t>: Extending Compact-Table to Enforce Pairwise Consistency on Table Constraints</a:t>
            </a:r>
          </a:p>
        </p:txBody>
      </p:sp>
      <p:sp>
        <p:nvSpPr>
          <p:cNvPr id="3077" name="Date Placeholder 1"/>
          <p:cNvSpPr>
            <a:spLocks noGrp="1"/>
          </p:cNvSpPr>
          <p:nvPr>
            <p:ph type="dt"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t>8/31/18</a:t>
            </a:r>
            <a:endParaRPr lang="en-US" altLang="zh-CN" dirty="0"/>
          </a:p>
        </p:txBody>
      </p:sp>
      <p:sp>
        <p:nvSpPr>
          <p:cNvPr id="3078" name="Footer Placeholder 2"/>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3079" name="Slide Number Placeholder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340C2ED6-1EF6-3B46-9FD0-39300D85270D}" type="slidenum">
              <a:rPr lang="en-US" altLang="zh-CN"/>
              <a:pPr/>
              <a:t>1</a:t>
            </a:fld>
            <a:endParaRPr lang="en-US" altLang="zh-CN"/>
          </a:p>
        </p:txBody>
      </p:sp>
      <p:sp>
        <p:nvSpPr>
          <p:cNvPr id="8" name="Rectangle 2"/>
          <p:cNvSpPr txBox="1">
            <a:spLocks noChangeArrowheads="1"/>
          </p:cNvSpPr>
          <p:nvPr/>
        </p:nvSpPr>
        <p:spPr bwMode="auto">
          <a:xfrm>
            <a:off x="730518" y="4957085"/>
            <a:ext cx="7288213"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lnSpc>
                <a:spcPct val="90000"/>
              </a:lnSpc>
              <a:spcBef>
                <a:spcPct val="20000"/>
              </a:spcBef>
              <a:buClr>
                <a:srgbClr val="3A65BC"/>
              </a:buClr>
              <a:defRPr/>
            </a:pPr>
            <a:r>
              <a:rPr lang="en-US" sz="1600" dirty="0">
                <a:solidFill>
                  <a:srgbClr val="7F7F7F"/>
                </a:solidFill>
                <a:latin typeface="Helvetica" charset="0"/>
              </a:rPr>
              <a:t>Acknowledgements</a:t>
            </a:r>
          </a:p>
          <a:p>
            <a:pPr marL="169863" indent="-169863" eaLnBrk="1" hangingPunct="1">
              <a:lnSpc>
                <a:spcPct val="90000"/>
              </a:lnSpc>
              <a:spcBef>
                <a:spcPct val="20000"/>
              </a:spcBef>
              <a:buClr>
                <a:srgbClr val="3A65BC"/>
              </a:buClr>
              <a:buFontTx/>
              <a:buChar char="•"/>
              <a:defRPr/>
            </a:pPr>
            <a:r>
              <a:rPr lang="en-US" sz="1600" dirty="0">
                <a:solidFill>
                  <a:srgbClr val="7F7F7F"/>
                </a:solidFill>
                <a:latin typeface="Helvetica" charset="0"/>
              </a:rPr>
              <a:t>Experiments conducted at UNL’s Holland Computing Center</a:t>
            </a:r>
          </a:p>
          <a:p>
            <a:pPr marL="169863" indent="-169863" eaLnBrk="1" hangingPunct="1">
              <a:lnSpc>
                <a:spcPct val="90000"/>
              </a:lnSpc>
              <a:spcBef>
                <a:spcPct val="20000"/>
              </a:spcBef>
              <a:buClr>
                <a:srgbClr val="3A65BC"/>
              </a:buClr>
              <a:buFontTx/>
              <a:buChar char="•"/>
              <a:defRPr/>
            </a:pPr>
            <a:r>
              <a:rPr lang="en-US" sz="1600" dirty="0">
                <a:solidFill>
                  <a:srgbClr val="7F7F7F"/>
                </a:solidFill>
                <a:latin typeface="Helvetica" charset="0"/>
              </a:rPr>
              <a:t>NSF Grant No. RI-1619344</a:t>
            </a:r>
          </a:p>
        </p:txBody>
      </p:sp>
      <p:pic>
        <p:nvPicPr>
          <p:cNvPr id="16" name="Picture 15">
            <a:extLst>
              <a:ext uri="{FF2B5EF4-FFF2-40B4-BE49-F238E27FC236}">
                <a16:creationId xmlns:a16="http://schemas.microsoft.com/office/drawing/2014/main" id="{687376E1-7362-3F42-B7CC-9B295DDB9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2152" y="5410079"/>
            <a:ext cx="1524000" cy="1016000"/>
          </a:xfrm>
          <a:prstGeom prst="rect">
            <a:avLst/>
          </a:prstGeom>
        </p:spPr>
      </p:pic>
    </p:spTree>
    <p:extLst>
      <p:ext uri="{BB962C8B-B14F-4D97-AF65-F5344CB8AC3E}">
        <p14:creationId xmlns:p14="http://schemas.microsoft.com/office/powerpoint/2010/main" val="309811909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702286DD-4F63-BD45-AB67-490F907E4D71}"/>
              </a:ext>
            </a:extLst>
          </p:cNvPr>
          <p:cNvSpPr/>
          <p:nvPr/>
        </p:nvSpPr>
        <p:spPr>
          <a:xfrm>
            <a:off x="7173638" y="1607190"/>
            <a:ext cx="574697" cy="762688"/>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81" name="Table 80">
            <a:extLst>
              <a:ext uri="{FF2B5EF4-FFF2-40B4-BE49-F238E27FC236}">
                <a16:creationId xmlns:a16="http://schemas.microsoft.com/office/drawing/2014/main" id="{E2959D5F-35AD-214F-92EF-2A6981FAA6AA}"/>
              </a:ext>
            </a:extLst>
          </p:cNvPr>
          <p:cNvGraphicFramePr>
            <a:graphicFrameLocks noGrp="1"/>
          </p:cNvGraphicFramePr>
          <p:nvPr>
            <p:extLst>
              <p:ext uri="{D42A27DB-BD31-4B8C-83A1-F6EECF244321}">
                <p14:modId xmlns:p14="http://schemas.microsoft.com/office/powerpoint/2010/main" val="1231911536"/>
              </p:ext>
            </p:extLst>
          </p:nvPr>
        </p:nvGraphicFramePr>
        <p:xfrm>
          <a:off x="7034704" y="1304316"/>
          <a:ext cx="708872" cy="2091188"/>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84199">
                  <a:extLst>
                    <a:ext uri="{9D8B030D-6E8A-4147-A177-3AD203B41FA5}">
                      <a16:colId xmlns:a16="http://schemas.microsoft.com/office/drawing/2014/main" val="20002"/>
                    </a:ext>
                  </a:extLst>
                </a:gridCol>
                <a:gridCol w="184199">
                  <a:extLst>
                    <a:ext uri="{9D8B030D-6E8A-4147-A177-3AD203B41FA5}">
                      <a16:colId xmlns:a16="http://schemas.microsoft.com/office/drawing/2014/main" val="20003"/>
                    </a:ext>
                  </a:extLst>
                </a:gridCol>
                <a:gridCol w="197599">
                  <a:extLst>
                    <a:ext uri="{9D8B030D-6E8A-4147-A177-3AD203B41FA5}">
                      <a16:colId xmlns:a16="http://schemas.microsoft.com/office/drawing/2014/main" val="20004"/>
                    </a:ext>
                  </a:extLst>
                </a:gridCol>
              </a:tblGrid>
              <a:tr h="302394">
                <a:tc>
                  <a:txBody>
                    <a:bodyPr/>
                    <a:lstStyle/>
                    <a:p>
                      <a:pPr algn="ctr"/>
                      <a:endParaRPr lang="en-US" sz="7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F</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5542">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555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2</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3</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107560473"/>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4</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5</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6</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3929748"/>
                  </a:ext>
                </a:extLst>
              </a:tr>
            </a:tbl>
          </a:graphicData>
        </a:graphic>
      </p:graphicFrame>
      <p:graphicFrame>
        <p:nvGraphicFramePr>
          <p:cNvPr id="13" name="Table 12">
            <a:extLst>
              <a:ext uri="{FF2B5EF4-FFF2-40B4-BE49-F238E27FC236}">
                <a16:creationId xmlns:a16="http://schemas.microsoft.com/office/drawing/2014/main" id="{C7A2948D-2FF0-344C-91BB-92354E5EF39D}"/>
              </a:ext>
            </a:extLst>
          </p:cNvPr>
          <p:cNvGraphicFramePr>
            <a:graphicFrameLocks noGrp="1"/>
          </p:cNvGraphicFramePr>
          <p:nvPr>
            <p:extLst>
              <p:ext uri="{D42A27DB-BD31-4B8C-83A1-F6EECF244321}">
                <p14:modId xmlns:p14="http://schemas.microsoft.com/office/powerpoint/2010/main" val="1299439111"/>
              </p:ext>
            </p:extLst>
          </p:nvPr>
        </p:nvGraphicFramePr>
        <p:xfrm>
          <a:off x="5993537" y="1304315"/>
          <a:ext cx="851041" cy="2315405"/>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74143">
                  <a:extLst>
                    <a:ext uri="{9D8B030D-6E8A-4147-A177-3AD203B41FA5}">
                      <a16:colId xmlns:a16="http://schemas.microsoft.com/office/drawing/2014/main" val="20002"/>
                    </a:ext>
                  </a:extLst>
                </a:gridCol>
                <a:gridCol w="174143">
                  <a:extLst>
                    <a:ext uri="{9D8B030D-6E8A-4147-A177-3AD203B41FA5}">
                      <a16:colId xmlns:a16="http://schemas.microsoft.com/office/drawing/2014/main" val="20003"/>
                    </a:ext>
                  </a:extLst>
                </a:gridCol>
                <a:gridCol w="185737">
                  <a:extLst>
                    <a:ext uri="{9D8B030D-6E8A-4147-A177-3AD203B41FA5}">
                      <a16:colId xmlns:a16="http://schemas.microsoft.com/office/drawing/2014/main" val="20004"/>
                    </a:ext>
                  </a:extLst>
                </a:gridCol>
                <a:gridCol w="174143">
                  <a:extLst>
                    <a:ext uri="{9D8B030D-6E8A-4147-A177-3AD203B41FA5}">
                      <a16:colId xmlns:a16="http://schemas.microsoft.com/office/drawing/2014/main" val="20005"/>
                    </a:ext>
                  </a:extLst>
                </a:gridCol>
              </a:tblGrid>
              <a:tr h="301057">
                <a:tc>
                  <a:txBody>
                    <a:bodyPr/>
                    <a:lstStyle/>
                    <a:p>
                      <a:pPr algn="ctr"/>
                      <a:endParaRPr lang="en-US" sz="8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D</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4414">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44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2</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3</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4</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5</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544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dirty="0">
                          <a:latin typeface="Times New Roman"/>
                          <a:cs typeface="Times New Roman"/>
                        </a:rPr>
                        <a:t>t</a:t>
                      </a:r>
                      <a:r>
                        <a:rPr lang="en-US" sz="1300" i="0" baseline="-25000" dirty="0">
                          <a:latin typeface="Times New Roman"/>
                          <a:cs typeface="Times New Roman"/>
                        </a:rPr>
                        <a:t>6</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43932">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439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latin typeface="Times New Roman"/>
                          <a:cs typeface="Times New Roman"/>
                        </a:rPr>
                        <a:t>t</a:t>
                      </a:r>
                      <a:r>
                        <a:rPr lang="en-US" sz="1300" i="0" baseline="-25000" dirty="0">
                          <a:latin typeface="Times New Roman"/>
                          <a:cs typeface="Times New Roman"/>
                        </a:rPr>
                        <a:t>8</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76" name="Rectangle 75">
            <a:extLst>
              <a:ext uri="{FF2B5EF4-FFF2-40B4-BE49-F238E27FC236}">
                <a16:creationId xmlns:a16="http://schemas.microsoft.com/office/drawing/2014/main" id="{B9417E49-A8D2-5B48-94E1-B57829670853}"/>
              </a:ext>
            </a:extLst>
          </p:cNvPr>
          <p:cNvSpPr/>
          <p:nvPr/>
        </p:nvSpPr>
        <p:spPr>
          <a:xfrm>
            <a:off x="6140918" y="1595962"/>
            <a:ext cx="718101" cy="1019680"/>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B886D173-403E-C847-8A96-1789CB7EE23D}"/>
              </a:ext>
            </a:extLst>
          </p:cNvPr>
          <p:cNvSpPr txBox="1"/>
          <p:nvPr/>
        </p:nvSpPr>
        <p:spPr>
          <a:xfrm>
            <a:off x="679943" y="5382727"/>
            <a:ext cx="5208666" cy="369332"/>
          </a:xfrm>
          <a:prstGeom prst="rect">
            <a:avLst/>
          </a:prstGeom>
          <a:noFill/>
        </p:spPr>
        <p:txBody>
          <a:bodyPr wrap="square" rtlCol="0">
            <a:spAutoFit/>
          </a:bodyPr>
          <a:lstStyle/>
          <a:p>
            <a:r>
              <a:rPr lang="en-US" dirty="0"/>
              <a:t>Select a modified relation (</a:t>
            </a:r>
            <a:r>
              <a:rPr lang="en-US" i="1" dirty="0">
                <a:latin typeface="Times New Roman" panose="02020603050405020304" pitchFamily="18" charset="0"/>
                <a:cs typeface="Times New Roman" panose="02020603050405020304" pitchFamily="18" charset="0"/>
              </a:rPr>
              <a:t>R</a:t>
            </a:r>
            <a:r>
              <a:rPr lang="en-US" baseline="-25000" dirty="0">
                <a:latin typeface="Times New Roman" panose="02020603050405020304" pitchFamily="18" charset="0"/>
                <a:cs typeface="Times New Roman" panose="02020603050405020304" pitchFamily="18" charset="0"/>
              </a:rPr>
              <a:t>1</a:t>
            </a:r>
            <a:r>
              <a:rPr lang="en-US" dirty="0"/>
              <a:t>)</a:t>
            </a:r>
            <a:endParaRPr lang="en-US" sz="1600" dirty="0"/>
          </a:p>
        </p:txBody>
      </p:sp>
      <p:sp>
        <p:nvSpPr>
          <p:cNvPr id="12290" name="Title 1"/>
          <p:cNvSpPr>
            <a:spLocks noGrp="1"/>
          </p:cNvSpPr>
          <p:nvPr>
            <p:ph type="title"/>
          </p:nvPr>
        </p:nvSpPr>
        <p:spPr>
          <a:effectLst/>
        </p:spPr>
        <p:txBody>
          <a:bodyPr/>
          <a:lstStyle/>
          <a:p>
            <a:r>
              <a:rPr lang="en-US" dirty="0">
                <a:latin typeface="Helvetica" charset="0"/>
                <a:ea typeface="宋体" charset="0"/>
                <a:cs typeface="宋体" charset="0"/>
              </a:rPr>
              <a:t>Brief Example</a:t>
            </a:r>
            <a:endParaRPr lang="en-US" cap="small" dirty="0">
              <a:solidFill>
                <a:srgbClr val="FF0000"/>
              </a:solidFill>
              <a:latin typeface="Helvetica" charset="0"/>
              <a:ea typeface="宋体" charset="0"/>
              <a:cs typeface="宋体" charset="0"/>
            </a:endParaRPr>
          </a:p>
        </p:txBody>
      </p:sp>
      <p:sp>
        <p:nvSpPr>
          <p:cNvPr id="12291" name="Date Placeholder 3"/>
          <p:cNvSpPr>
            <a:spLocks noGrp="1"/>
          </p:cNvSpPr>
          <p:nvPr>
            <p:ph type="dt" sz="quarter" idx="10"/>
          </p:nvPr>
        </p:nvSpPr>
        <p:spPr>
          <a:noFill/>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t>8/31/18</a:t>
            </a:r>
            <a:endParaRPr lang="en-US" altLang="zh-CN" dirty="0"/>
          </a:p>
        </p:txBody>
      </p:sp>
      <p:sp>
        <p:nvSpPr>
          <p:cNvPr id="12292" name="Footer Placeholder 4"/>
          <p:cNvSpPr>
            <a:spLocks noGrp="1"/>
          </p:cNvSpPr>
          <p:nvPr>
            <p:ph type="ftr" sz="quarter" idx="11"/>
          </p:nvPr>
        </p:nvSpPr>
        <p:spPr>
          <a:noFill/>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12293" name="Slide Number Placeholder 5"/>
          <p:cNvSpPr>
            <a:spLocks noGrp="1"/>
          </p:cNvSpPr>
          <p:nvPr>
            <p:ph type="sldNum" sz="quarter" idx="12"/>
          </p:nvPr>
        </p:nvSpPr>
        <p:spPr>
          <a:noFill/>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963660E5-0AFE-664F-8358-156ECE02A2D0}" type="slidenum">
              <a:rPr lang="en-US" altLang="zh-CN"/>
              <a:pPr/>
              <a:t>10</a:t>
            </a:fld>
            <a:endParaRPr lang="en-US" altLang="zh-CN"/>
          </a:p>
        </p:txBody>
      </p:sp>
      <p:sp>
        <p:nvSpPr>
          <p:cNvPr id="14" name="TextBox 13">
            <a:extLst>
              <a:ext uri="{FF2B5EF4-FFF2-40B4-BE49-F238E27FC236}">
                <a16:creationId xmlns:a16="http://schemas.microsoft.com/office/drawing/2014/main" id="{433DBA9F-42FC-DF4F-B060-399DFBA74C23}"/>
              </a:ext>
            </a:extLst>
          </p:cNvPr>
          <p:cNvSpPr txBox="1"/>
          <p:nvPr/>
        </p:nvSpPr>
        <p:spPr>
          <a:xfrm>
            <a:off x="5741569" y="1294697"/>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1</a:t>
            </a:r>
          </a:p>
        </p:txBody>
      </p:sp>
      <p:sp>
        <p:nvSpPr>
          <p:cNvPr id="18" name="TextBox 17">
            <a:extLst>
              <a:ext uri="{FF2B5EF4-FFF2-40B4-BE49-F238E27FC236}">
                <a16:creationId xmlns:a16="http://schemas.microsoft.com/office/drawing/2014/main" id="{D885237C-F89E-334D-9E03-09BCD92F0B3F}"/>
              </a:ext>
            </a:extLst>
          </p:cNvPr>
          <p:cNvSpPr txBox="1"/>
          <p:nvPr/>
        </p:nvSpPr>
        <p:spPr>
          <a:xfrm>
            <a:off x="6782745" y="1273998"/>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2</a:t>
            </a:r>
          </a:p>
        </p:txBody>
      </p:sp>
      <p:graphicFrame>
        <p:nvGraphicFramePr>
          <p:cNvPr id="19" name="Table 18">
            <a:extLst>
              <a:ext uri="{FF2B5EF4-FFF2-40B4-BE49-F238E27FC236}">
                <a16:creationId xmlns:a16="http://schemas.microsoft.com/office/drawing/2014/main" id="{0424BC1B-D109-E844-A1E2-93735299D61E}"/>
              </a:ext>
            </a:extLst>
          </p:cNvPr>
          <p:cNvGraphicFramePr>
            <a:graphicFrameLocks noGrp="1"/>
          </p:cNvGraphicFramePr>
          <p:nvPr>
            <p:extLst>
              <p:ext uri="{D42A27DB-BD31-4B8C-83A1-F6EECF244321}">
                <p14:modId xmlns:p14="http://schemas.microsoft.com/office/powerpoint/2010/main" val="4141018251"/>
              </p:ext>
            </p:extLst>
          </p:nvPr>
        </p:nvGraphicFramePr>
        <p:xfrm>
          <a:off x="7933702" y="1304315"/>
          <a:ext cx="676898" cy="2091015"/>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74143">
                  <a:extLst>
                    <a:ext uri="{9D8B030D-6E8A-4147-A177-3AD203B41FA5}">
                      <a16:colId xmlns:a16="http://schemas.microsoft.com/office/drawing/2014/main" val="20002"/>
                    </a:ext>
                  </a:extLst>
                </a:gridCol>
                <a:gridCol w="174143">
                  <a:extLst>
                    <a:ext uri="{9D8B030D-6E8A-4147-A177-3AD203B41FA5}">
                      <a16:colId xmlns:a16="http://schemas.microsoft.com/office/drawing/2014/main" val="20003"/>
                    </a:ext>
                  </a:extLst>
                </a:gridCol>
                <a:gridCol w="185737">
                  <a:extLst>
                    <a:ext uri="{9D8B030D-6E8A-4147-A177-3AD203B41FA5}">
                      <a16:colId xmlns:a16="http://schemas.microsoft.com/office/drawing/2014/main" val="20004"/>
                    </a:ext>
                  </a:extLst>
                </a:gridCol>
              </a:tblGrid>
              <a:tr h="302368">
                <a:tc>
                  <a:txBody>
                    <a:bodyPr/>
                    <a:lstStyle/>
                    <a:p>
                      <a:pPr algn="ctr"/>
                      <a:endParaRPr lang="en-US" sz="8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B</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E</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2</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4437248"/>
                  </a:ext>
                </a:extLst>
              </a:tr>
              <a:tr h="2555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3</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4</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205070953"/>
                  </a:ext>
                </a:extLst>
              </a:tr>
              <a:tr h="255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5</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85910159"/>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6</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0" name="TextBox 19">
            <a:extLst>
              <a:ext uri="{FF2B5EF4-FFF2-40B4-BE49-F238E27FC236}">
                <a16:creationId xmlns:a16="http://schemas.microsoft.com/office/drawing/2014/main" id="{AAC9754D-D915-C946-9D93-365CA0F22A97}"/>
              </a:ext>
            </a:extLst>
          </p:cNvPr>
          <p:cNvSpPr txBox="1"/>
          <p:nvPr/>
        </p:nvSpPr>
        <p:spPr>
          <a:xfrm>
            <a:off x="7686361" y="1263617"/>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3</a:t>
            </a:r>
          </a:p>
        </p:txBody>
      </p:sp>
      <p:graphicFrame>
        <p:nvGraphicFramePr>
          <p:cNvPr id="33" name="Table 32">
            <a:extLst>
              <a:ext uri="{FF2B5EF4-FFF2-40B4-BE49-F238E27FC236}">
                <a16:creationId xmlns:a16="http://schemas.microsoft.com/office/drawing/2014/main" id="{431A0A4C-74A7-D14D-9261-C92940DB1B92}"/>
              </a:ext>
            </a:extLst>
          </p:cNvPr>
          <p:cNvGraphicFramePr>
            <a:graphicFrameLocks noGrp="1"/>
          </p:cNvGraphicFramePr>
          <p:nvPr>
            <p:extLst>
              <p:ext uri="{D42A27DB-BD31-4B8C-83A1-F6EECF244321}">
                <p14:modId xmlns:p14="http://schemas.microsoft.com/office/powerpoint/2010/main" val="2121041000"/>
              </p:ext>
            </p:extLst>
          </p:nvPr>
        </p:nvGraphicFramePr>
        <p:xfrm>
          <a:off x="679943" y="1676535"/>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1</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36" name="Table 35">
            <a:extLst>
              <a:ext uri="{FF2B5EF4-FFF2-40B4-BE49-F238E27FC236}">
                <a16:creationId xmlns:a16="http://schemas.microsoft.com/office/drawing/2014/main" id="{591C3663-E9AD-7646-B0E7-4C2BB063AD30}"/>
              </a:ext>
            </a:extLst>
          </p:cNvPr>
          <p:cNvGraphicFramePr>
            <a:graphicFrameLocks noGrp="1"/>
          </p:cNvGraphicFramePr>
          <p:nvPr>
            <p:extLst>
              <p:ext uri="{D42A27DB-BD31-4B8C-83A1-F6EECF244321}">
                <p14:modId xmlns:p14="http://schemas.microsoft.com/office/powerpoint/2010/main" val="3590488626"/>
              </p:ext>
            </p:extLst>
          </p:nvPr>
        </p:nvGraphicFramePr>
        <p:xfrm>
          <a:off x="997723" y="1676536"/>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2</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561765212"/>
                  </a:ext>
                </a:extLst>
              </a:tr>
            </a:tbl>
          </a:graphicData>
        </a:graphic>
      </p:graphicFrame>
      <p:graphicFrame>
        <p:nvGraphicFramePr>
          <p:cNvPr id="37" name="Table 36">
            <a:extLst>
              <a:ext uri="{FF2B5EF4-FFF2-40B4-BE49-F238E27FC236}">
                <a16:creationId xmlns:a16="http://schemas.microsoft.com/office/drawing/2014/main" id="{F7D827F8-A969-2743-8193-2917E2960FB3}"/>
              </a:ext>
            </a:extLst>
          </p:cNvPr>
          <p:cNvGraphicFramePr>
            <a:graphicFrameLocks noGrp="1"/>
          </p:cNvGraphicFramePr>
          <p:nvPr>
            <p:extLst>
              <p:ext uri="{D42A27DB-BD31-4B8C-83A1-F6EECF244321}">
                <p14:modId xmlns:p14="http://schemas.microsoft.com/office/powerpoint/2010/main" val="2925644389"/>
              </p:ext>
            </p:extLst>
          </p:nvPr>
        </p:nvGraphicFramePr>
        <p:xfrm>
          <a:off x="1315502" y="1676535"/>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3</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94898139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790049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950097656"/>
                  </a:ext>
                </a:extLst>
              </a:tr>
            </a:tbl>
          </a:graphicData>
        </a:graphic>
      </p:graphicFrame>
      <p:sp>
        <p:nvSpPr>
          <p:cNvPr id="3" name="TextBox 2">
            <a:extLst>
              <a:ext uri="{FF2B5EF4-FFF2-40B4-BE49-F238E27FC236}">
                <a16:creationId xmlns:a16="http://schemas.microsoft.com/office/drawing/2014/main" id="{85508F54-5F2E-D24B-8211-F1FD77B1BBD2}"/>
              </a:ext>
            </a:extLst>
          </p:cNvPr>
          <p:cNvSpPr txBox="1"/>
          <p:nvPr/>
        </p:nvSpPr>
        <p:spPr>
          <a:xfrm>
            <a:off x="443260" y="1269626"/>
            <a:ext cx="1229504" cy="307777"/>
          </a:xfrm>
          <a:prstGeom prst="rect">
            <a:avLst/>
          </a:prstGeom>
          <a:noFill/>
        </p:spPr>
        <p:txBody>
          <a:bodyPr wrap="none" rtlCol="0">
            <a:spAutoFit/>
          </a:bodyPr>
          <a:lstStyle/>
          <a:p>
            <a:r>
              <a:rPr lang="en-US" sz="1400" dirty="0"/>
              <a:t>Living Tuples</a:t>
            </a:r>
          </a:p>
        </p:txBody>
      </p:sp>
      <p:sp>
        <p:nvSpPr>
          <p:cNvPr id="2" name="TextBox 1">
            <a:extLst>
              <a:ext uri="{FF2B5EF4-FFF2-40B4-BE49-F238E27FC236}">
                <a16:creationId xmlns:a16="http://schemas.microsoft.com/office/drawing/2014/main" id="{6E4383BA-E651-5A43-92B3-92A050D8F466}"/>
              </a:ext>
            </a:extLst>
          </p:cNvPr>
          <p:cNvSpPr txBox="1"/>
          <p:nvPr/>
        </p:nvSpPr>
        <p:spPr>
          <a:xfrm>
            <a:off x="679943" y="5382727"/>
            <a:ext cx="1107996" cy="369332"/>
          </a:xfrm>
          <a:prstGeom prst="rect">
            <a:avLst/>
          </a:prstGeom>
          <a:noFill/>
        </p:spPr>
        <p:txBody>
          <a:bodyPr wrap="none" rtlCol="0">
            <a:spAutoFit/>
          </a:bodyPr>
          <a:lstStyle/>
          <a:p>
            <a:r>
              <a:rPr lang="en-US" dirty="0"/>
              <a:t>	</a:t>
            </a:r>
          </a:p>
        </p:txBody>
      </p:sp>
      <p:sp>
        <p:nvSpPr>
          <p:cNvPr id="4" name="TextBox 3">
            <a:extLst>
              <a:ext uri="{FF2B5EF4-FFF2-40B4-BE49-F238E27FC236}">
                <a16:creationId xmlns:a16="http://schemas.microsoft.com/office/drawing/2014/main" id="{23471083-7B8E-F14E-8F1D-566F8F9C8E18}"/>
              </a:ext>
            </a:extLst>
          </p:cNvPr>
          <p:cNvSpPr txBox="1"/>
          <p:nvPr/>
        </p:nvSpPr>
        <p:spPr>
          <a:xfrm>
            <a:off x="679943" y="5382727"/>
            <a:ext cx="5102506" cy="369332"/>
          </a:xfrm>
          <a:prstGeom prst="rect">
            <a:avLst/>
          </a:prstGeom>
          <a:noFill/>
        </p:spPr>
        <p:txBody>
          <a:bodyPr wrap="square" rtlCol="0">
            <a:spAutoFit/>
          </a:bodyPr>
          <a:lstStyle/>
          <a:p>
            <a:r>
              <a:rPr lang="en-US" dirty="0"/>
              <a:t>CT runs and removes </a:t>
            </a:r>
            <a:r>
              <a:rPr lang="en-US" sz="1600" dirty="0"/>
              <a:t>〈</a:t>
            </a:r>
            <a:r>
              <a:rPr lang="en-US" sz="1600" i="1" dirty="0"/>
              <a:t>A</a:t>
            </a:r>
            <a:r>
              <a:rPr lang="en-US" sz="1600" dirty="0"/>
              <a:t>,0〉, updates living tuples </a:t>
            </a:r>
          </a:p>
        </p:txBody>
      </p:sp>
      <p:sp>
        <p:nvSpPr>
          <p:cNvPr id="53" name="TextBox 107">
            <a:extLst>
              <a:ext uri="{FF2B5EF4-FFF2-40B4-BE49-F238E27FC236}">
                <a16:creationId xmlns:a16="http://schemas.microsoft.com/office/drawing/2014/main" id="{3EE82733-534C-E844-9E67-86CBA578D95D}"/>
              </a:ext>
            </a:extLst>
          </p:cNvPr>
          <p:cNvSpPr txBox="1">
            <a:spLocks noChangeArrowheads="1"/>
          </p:cNvSpPr>
          <p:nvPr/>
        </p:nvSpPr>
        <p:spPr bwMode="auto">
          <a:xfrm>
            <a:off x="6911255" y="5274878"/>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2</a:t>
            </a:r>
          </a:p>
        </p:txBody>
      </p:sp>
      <p:sp>
        <p:nvSpPr>
          <p:cNvPr id="59" name="TextBox 107">
            <a:extLst>
              <a:ext uri="{FF2B5EF4-FFF2-40B4-BE49-F238E27FC236}">
                <a16:creationId xmlns:a16="http://schemas.microsoft.com/office/drawing/2014/main" id="{6A5E8341-E390-5D48-A8E6-8B3C17AB5BEE}"/>
              </a:ext>
            </a:extLst>
          </p:cNvPr>
          <p:cNvSpPr txBox="1">
            <a:spLocks noChangeArrowheads="1"/>
          </p:cNvSpPr>
          <p:nvPr/>
        </p:nvSpPr>
        <p:spPr bwMode="auto">
          <a:xfrm>
            <a:off x="7299392" y="3705504"/>
            <a:ext cx="533400" cy="276225"/>
          </a:xfrm>
          <a:prstGeom prst="rect">
            <a:avLst/>
          </a:prstGeom>
          <a:noFill/>
          <a:ln w="9525">
            <a:noFill/>
            <a:miter lim="800000"/>
            <a:headEnd/>
            <a:tailEnd/>
          </a:ln>
        </p:spPr>
        <p:txBody>
          <a:bodyPr lIns="0" tIns="0" rIns="0" bIns="0">
            <a:spAutoFit/>
          </a:bodyPr>
          <a:lstStyle/>
          <a:p>
            <a:pPr algn="ctr"/>
            <a:r>
              <a:rPr lang="en-US" i="1" dirty="0">
                <a:latin typeface="Times New Roman"/>
                <a:cs typeface="Times New Roman"/>
              </a:rPr>
              <a:t>R</a:t>
            </a:r>
            <a:r>
              <a:rPr lang="en-US" baseline="-25000" dirty="0">
                <a:latin typeface="Times New Roman"/>
                <a:cs typeface="Times New Roman"/>
              </a:rPr>
              <a:t>1</a:t>
            </a:r>
          </a:p>
        </p:txBody>
      </p:sp>
      <p:sp>
        <p:nvSpPr>
          <p:cNvPr id="60" name="AutoShape 11">
            <a:extLst>
              <a:ext uri="{FF2B5EF4-FFF2-40B4-BE49-F238E27FC236}">
                <a16:creationId xmlns:a16="http://schemas.microsoft.com/office/drawing/2014/main" id="{89F0BC2D-12A0-1B4E-94F3-99814C1E7687}"/>
              </a:ext>
            </a:extLst>
          </p:cNvPr>
          <p:cNvSpPr>
            <a:spLocks noChangeArrowheads="1"/>
          </p:cNvSpPr>
          <p:nvPr/>
        </p:nvSpPr>
        <p:spPr bwMode="auto">
          <a:xfrm rot="10800000" flipH="1" flipV="1">
            <a:off x="7010903" y="4014189"/>
            <a:ext cx="1102920" cy="329184"/>
          </a:xfrm>
          <a:prstGeom prst="roundRect">
            <a:avLst>
              <a:gd name="adj" fmla="val 50000"/>
            </a:avLst>
          </a:prstGeom>
          <a:noFill/>
          <a:ln w="9525">
            <a:solidFill>
              <a:srgbClr val="000000"/>
            </a:solidFill>
            <a:round/>
            <a:headEnd/>
            <a:tailEnd/>
          </a:ln>
        </p:spPr>
        <p:txBody>
          <a:bodyPr wrap="none" lIns="0" tIns="0" rIns="0" bIns="45720" anchor="ctr" anchorCtr="1"/>
          <a:lstStyle/>
          <a:p>
            <a:pPr algn="ctr">
              <a:defRPr/>
            </a:pPr>
            <a:r>
              <a:rPr lang="en-US" i="1" dirty="0">
                <a:latin typeface="Times New Roman"/>
                <a:ea typeface="宋体" pitchFamily="2" charset="-122"/>
                <a:cs typeface="Times New Roman"/>
              </a:rPr>
              <a:t>A,B,C,D</a:t>
            </a:r>
          </a:p>
        </p:txBody>
      </p:sp>
      <p:sp>
        <p:nvSpPr>
          <p:cNvPr id="62" name="AutoShape 11">
            <a:extLst>
              <a:ext uri="{FF2B5EF4-FFF2-40B4-BE49-F238E27FC236}">
                <a16:creationId xmlns:a16="http://schemas.microsoft.com/office/drawing/2014/main" id="{0ADE1652-C6EB-4341-A8EF-94E9B54A7D0F}"/>
              </a:ext>
            </a:extLst>
          </p:cNvPr>
          <p:cNvSpPr>
            <a:spLocks noChangeArrowheads="1"/>
          </p:cNvSpPr>
          <p:nvPr/>
        </p:nvSpPr>
        <p:spPr bwMode="auto">
          <a:xfrm rot="10800000" flipH="1" flipV="1">
            <a:off x="6675625" y="4936064"/>
            <a:ext cx="685800" cy="326898"/>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A,C,F</a:t>
            </a:r>
          </a:p>
        </p:txBody>
      </p:sp>
      <p:sp>
        <p:nvSpPr>
          <p:cNvPr id="63" name="AutoShape 11">
            <a:extLst>
              <a:ext uri="{FF2B5EF4-FFF2-40B4-BE49-F238E27FC236}">
                <a16:creationId xmlns:a16="http://schemas.microsoft.com/office/drawing/2014/main" id="{0703E3F0-D4F2-7042-8C92-C86CB7472172}"/>
              </a:ext>
            </a:extLst>
          </p:cNvPr>
          <p:cNvSpPr>
            <a:spLocks noChangeArrowheads="1"/>
          </p:cNvSpPr>
          <p:nvPr/>
        </p:nvSpPr>
        <p:spPr bwMode="auto">
          <a:xfrm rot="10800000" flipH="1" flipV="1">
            <a:off x="7646031" y="4934921"/>
            <a:ext cx="6858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B,C,E</a:t>
            </a:r>
          </a:p>
        </p:txBody>
      </p:sp>
      <p:cxnSp>
        <p:nvCxnSpPr>
          <p:cNvPr id="68" name="Straight Connector 67">
            <a:extLst>
              <a:ext uri="{FF2B5EF4-FFF2-40B4-BE49-F238E27FC236}">
                <a16:creationId xmlns:a16="http://schemas.microsoft.com/office/drawing/2014/main" id="{E8DD1A65-6CB5-CA44-A393-A7711A77D737}"/>
              </a:ext>
            </a:extLst>
          </p:cNvPr>
          <p:cNvCxnSpPr>
            <a:cxnSpLocks/>
            <a:stCxn id="62" idx="0"/>
            <a:endCxn id="60" idx="2"/>
          </p:cNvCxnSpPr>
          <p:nvPr/>
        </p:nvCxnSpPr>
        <p:spPr>
          <a:xfrm flipV="1">
            <a:off x="7018525" y="4343373"/>
            <a:ext cx="543838" cy="592691"/>
          </a:xfrm>
          <a:prstGeom prst="line">
            <a:avLst/>
          </a:prstGeom>
          <a:ln w="127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882CC9F8-10A1-A54F-A07E-6AE00637A71E}"/>
              </a:ext>
            </a:extLst>
          </p:cNvPr>
          <p:cNvCxnSpPr>
            <a:stCxn id="63" idx="0"/>
            <a:endCxn id="60" idx="2"/>
          </p:cNvCxnSpPr>
          <p:nvPr/>
        </p:nvCxnSpPr>
        <p:spPr>
          <a:xfrm flipH="1" flipV="1">
            <a:off x="7562363" y="4343373"/>
            <a:ext cx="426568" cy="591548"/>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70" name="TextBox 107">
            <a:extLst>
              <a:ext uri="{FF2B5EF4-FFF2-40B4-BE49-F238E27FC236}">
                <a16:creationId xmlns:a16="http://schemas.microsoft.com/office/drawing/2014/main" id="{BF26DCA4-0773-8947-99CF-CABAEE13D01B}"/>
              </a:ext>
            </a:extLst>
          </p:cNvPr>
          <p:cNvSpPr txBox="1">
            <a:spLocks noChangeArrowheads="1"/>
          </p:cNvSpPr>
          <p:nvPr/>
        </p:nvSpPr>
        <p:spPr bwMode="auto">
          <a:xfrm>
            <a:off x="6820403" y="4489696"/>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A,C</a:t>
            </a:r>
            <a:endParaRPr lang="en-US" i="1" baseline="-25000" dirty="0">
              <a:latin typeface="Times New Roman"/>
              <a:cs typeface="Times New Roman"/>
            </a:endParaRPr>
          </a:p>
        </p:txBody>
      </p:sp>
      <p:sp>
        <p:nvSpPr>
          <p:cNvPr id="71" name="TextBox 107">
            <a:extLst>
              <a:ext uri="{FF2B5EF4-FFF2-40B4-BE49-F238E27FC236}">
                <a16:creationId xmlns:a16="http://schemas.microsoft.com/office/drawing/2014/main" id="{A8BEA911-6454-D945-BDC8-BE74CBE8879F}"/>
              </a:ext>
            </a:extLst>
          </p:cNvPr>
          <p:cNvSpPr txBox="1">
            <a:spLocks noChangeArrowheads="1"/>
          </p:cNvSpPr>
          <p:nvPr/>
        </p:nvSpPr>
        <p:spPr bwMode="auto">
          <a:xfrm>
            <a:off x="7878982" y="4500647"/>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B,C</a:t>
            </a:r>
            <a:endParaRPr lang="en-US" i="1" baseline="-25000" dirty="0">
              <a:latin typeface="Times New Roman"/>
              <a:cs typeface="Times New Roman"/>
            </a:endParaRPr>
          </a:p>
        </p:txBody>
      </p:sp>
      <p:sp>
        <p:nvSpPr>
          <p:cNvPr id="72" name="TextBox 107">
            <a:extLst>
              <a:ext uri="{FF2B5EF4-FFF2-40B4-BE49-F238E27FC236}">
                <a16:creationId xmlns:a16="http://schemas.microsoft.com/office/drawing/2014/main" id="{D84289E2-E78B-1040-8944-B8B35212D675}"/>
              </a:ext>
            </a:extLst>
          </p:cNvPr>
          <p:cNvSpPr txBox="1">
            <a:spLocks noChangeArrowheads="1"/>
          </p:cNvSpPr>
          <p:nvPr/>
        </p:nvSpPr>
        <p:spPr bwMode="auto">
          <a:xfrm>
            <a:off x="7404300" y="5111430"/>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C</a:t>
            </a:r>
            <a:endParaRPr lang="en-US" i="1" baseline="-25000" dirty="0">
              <a:latin typeface="Times New Roman"/>
              <a:cs typeface="Times New Roman"/>
            </a:endParaRPr>
          </a:p>
        </p:txBody>
      </p:sp>
      <p:sp>
        <p:nvSpPr>
          <p:cNvPr id="73" name="TextBox 107">
            <a:extLst>
              <a:ext uri="{FF2B5EF4-FFF2-40B4-BE49-F238E27FC236}">
                <a16:creationId xmlns:a16="http://schemas.microsoft.com/office/drawing/2014/main" id="{598F5BFB-48F4-FD4A-A333-A256208C26F2}"/>
              </a:ext>
            </a:extLst>
          </p:cNvPr>
          <p:cNvSpPr txBox="1">
            <a:spLocks noChangeArrowheads="1"/>
          </p:cNvSpPr>
          <p:nvPr/>
        </p:nvSpPr>
        <p:spPr bwMode="auto">
          <a:xfrm>
            <a:off x="7894345" y="5262962"/>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3</a:t>
            </a:r>
          </a:p>
        </p:txBody>
      </p:sp>
      <p:cxnSp>
        <p:nvCxnSpPr>
          <p:cNvPr id="74" name="Straight Connector 73">
            <a:extLst>
              <a:ext uri="{FF2B5EF4-FFF2-40B4-BE49-F238E27FC236}">
                <a16:creationId xmlns:a16="http://schemas.microsoft.com/office/drawing/2014/main" id="{7B2388A9-4A82-684D-8586-A3DA22998817}"/>
              </a:ext>
            </a:extLst>
          </p:cNvPr>
          <p:cNvCxnSpPr>
            <a:cxnSpLocks/>
            <a:stCxn id="62" idx="3"/>
            <a:endCxn id="63" idx="1"/>
          </p:cNvCxnSpPr>
          <p:nvPr/>
        </p:nvCxnSpPr>
        <p:spPr>
          <a:xfrm>
            <a:off x="7361425" y="5099513"/>
            <a:ext cx="284606" cy="0"/>
          </a:xfrm>
          <a:prstGeom prst="line">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A81E460E-8CE1-1C44-850D-8EF601186AE0}"/>
              </a:ext>
            </a:extLst>
          </p:cNvPr>
          <p:cNvSpPr txBox="1"/>
          <p:nvPr/>
        </p:nvSpPr>
        <p:spPr>
          <a:xfrm>
            <a:off x="10393378" y="4481465"/>
            <a:ext cx="184731" cy="369332"/>
          </a:xfrm>
          <a:prstGeom prst="rect">
            <a:avLst/>
          </a:prstGeom>
          <a:noFill/>
        </p:spPr>
        <p:txBody>
          <a:bodyPr wrap="none" rtlCol="0">
            <a:spAutoFit/>
          </a:bodyPr>
          <a:lstStyle/>
          <a:p>
            <a:endParaRPr lang="en-US" dirty="0"/>
          </a:p>
        </p:txBody>
      </p:sp>
      <p:graphicFrame>
        <p:nvGraphicFramePr>
          <p:cNvPr id="77" name="Table 76">
            <a:extLst>
              <a:ext uri="{FF2B5EF4-FFF2-40B4-BE49-F238E27FC236}">
                <a16:creationId xmlns:a16="http://schemas.microsoft.com/office/drawing/2014/main" id="{2236F9B8-4883-B949-B273-5E0E5D466544}"/>
              </a:ext>
            </a:extLst>
          </p:cNvPr>
          <p:cNvGraphicFramePr>
            <a:graphicFrameLocks noGrp="1"/>
          </p:cNvGraphicFramePr>
          <p:nvPr>
            <p:extLst>
              <p:ext uri="{D42A27DB-BD31-4B8C-83A1-F6EECF244321}">
                <p14:modId xmlns:p14="http://schemas.microsoft.com/office/powerpoint/2010/main" val="427169047"/>
              </p:ext>
            </p:extLst>
          </p:nvPr>
        </p:nvGraphicFramePr>
        <p:xfrm>
          <a:off x="684512" y="1676535"/>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1</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78" name="Table 77">
            <a:extLst>
              <a:ext uri="{FF2B5EF4-FFF2-40B4-BE49-F238E27FC236}">
                <a16:creationId xmlns:a16="http://schemas.microsoft.com/office/drawing/2014/main" id="{B84EA2A3-6BDA-6146-B78A-1BB5C3EA0DAF}"/>
              </a:ext>
            </a:extLst>
          </p:cNvPr>
          <p:cNvGraphicFramePr>
            <a:graphicFrameLocks noGrp="1"/>
          </p:cNvGraphicFramePr>
          <p:nvPr>
            <p:extLst>
              <p:ext uri="{D42A27DB-BD31-4B8C-83A1-F6EECF244321}">
                <p14:modId xmlns:p14="http://schemas.microsoft.com/office/powerpoint/2010/main" val="2714793031"/>
              </p:ext>
            </p:extLst>
          </p:nvPr>
        </p:nvGraphicFramePr>
        <p:xfrm>
          <a:off x="997723" y="1673803"/>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2</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26978553"/>
                  </a:ext>
                </a:extLst>
              </a:tr>
            </a:tbl>
          </a:graphicData>
        </a:graphic>
      </p:graphicFrame>
      <p:graphicFrame>
        <p:nvGraphicFramePr>
          <p:cNvPr id="84" name="Table 83">
            <a:extLst>
              <a:ext uri="{FF2B5EF4-FFF2-40B4-BE49-F238E27FC236}">
                <a16:creationId xmlns:a16="http://schemas.microsoft.com/office/drawing/2014/main" id="{83432813-044D-C844-AC41-2BD3F41A9B57}"/>
              </a:ext>
            </a:extLst>
          </p:cNvPr>
          <p:cNvGraphicFramePr>
            <a:graphicFrameLocks noGrp="1"/>
          </p:cNvGraphicFramePr>
          <p:nvPr>
            <p:extLst>
              <p:ext uri="{D42A27DB-BD31-4B8C-83A1-F6EECF244321}">
                <p14:modId xmlns:p14="http://schemas.microsoft.com/office/powerpoint/2010/main" val="3457874641"/>
              </p:ext>
            </p:extLst>
          </p:nvPr>
        </p:nvGraphicFramePr>
        <p:xfrm>
          <a:off x="2337079" y="2356882"/>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endParaRPr lang="en-US" sz="1300" i="1"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87" name="Table 86">
            <a:extLst>
              <a:ext uri="{FF2B5EF4-FFF2-40B4-BE49-F238E27FC236}">
                <a16:creationId xmlns:a16="http://schemas.microsoft.com/office/drawing/2014/main" id="{ED774AE8-237C-2B40-BE9A-1FCE56F19A89}"/>
              </a:ext>
            </a:extLst>
          </p:cNvPr>
          <p:cNvGraphicFramePr>
            <a:graphicFrameLocks noGrp="1"/>
          </p:cNvGraphicFramePr>
          <p:nvPr>
            <p:extLst>
              <p:ext uri="{D42A27DB-BD31-4B8C-83A1-F6EECF244321}">
                <p14:modId xmlns:p14="http://schemas.microsoft.com/office/powerpoint/2010/main" val="1929306952"/>
              </p:ext>
            </p:extLst>
          </p:nvPr>
        </p:nvGraphicFramePr>
        <p:xfrm>
          <a:off x="2868849" y="2352587"/>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A,</a:t>
                      </a:r>
                      <a:r>
                        <a:rPr lang="en-US" sz="900" i="0" dirty="0">
                          <a:solidFill>
                            <a:srgbClr val="000000"/>
                          </a:solidFill>
                          <a:latin typeface="Times New Roman"/>
                          <a:cs typeface="Times New Roman"/>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15" name="Rectangle 14">
            <a:extLst>
              <a:ext uri="{FF2B5EF4-FFF2-40B4-BE49-F238E27FC236}">
                <a16:creationId xmlns:a16="http://schemas.microsoft.com/office/drawing/2014/main" id="{4E901448-750D-3441-A21B-E4164C085A25}"/>
              </a:ext>
            </a:extLst>
          </p:cNvPr>
          <p:cNvSpPr/>
          <p:nvPr/>
        </p:nvSpPr>
        <p:spPr>
          <a:xfrm>
            <a:off x="2534734" y="3159013"/>
            <a:ext cx="312906" cy="369332"/>
          </a:xfrm>
          <a:prstGeom prst="rect">
            <a:avLst/>
          </a:prstGeom>
        </p:spPr>
        <p:txBody>
          <a:bodyPr wrap="none">
            <a:spAutoFit/>
          </a:bodyPr>
          <a:lstStyle/>
          <a:p>
            <a:r>
              <a:rPr lang="en-US" dirty="0">
                <a:solidFill>
                  <a:srgbClr val="FF0000"/>
                </a:solidFill>
              </a:rPr>
              <a:t>∖</a:t>
            </a:r>
          </a:p>
        </p:txBody>
      </p:sp>
      <p:sp>
        <p:nvSpPr>
          <p:cNvPr id="88" name="Equal 87">
            <a:extLst>
              <a:ext uri="{FF2B5EF4-FFF2-40B4-BE49-F238E27FC236}">
                <a16:creationId xmlns:a16="http://schemas.microsoft.com/office/drawing/2014/main" id="{C1A2A3EF-4713-0B46-A922-4DBFC81C547D}"/>
              </a:ext>
            </a:extLst>
          </p:cNvPr>
          <p:cNvSpPr/>
          <p:nvPr/>
        </p:nvSpPr>
        <p:spPr>
          <a:xfrm>
            <a:off x="3153653" y="3240437"/>
            <a:ext cx="242771" cy="242771"/>
          </a:xfrm>
          <a:prstGeom prst="mathEqual">
            <a:avLst/>
          </a:prstGeom>
          <a:solidFill>
            <a:schemeClr val="bg2">
              <a:lumMod val="40000"/>
              <a:lumOff val="60000"/>
              <a:alpha val="69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89" name="Table 88">
            <a:extLst>
              <a:ext uri="{FF2B5EF4-FFF2-40B4-BE49-F238E27FC236}">
                <a16:creationId xmlns:a16="http://schemas.microsoft.com/office/drawing/2014/main" id="{7019626F-D5A4-5040-BF43-811693DA6F3D}"/>
              </a:ext>
            </a:extLst>
          </p:cNvPr>
          <p:cNvGraphicFramePr>
            <a:graphicFrameLocks noGrp="1"/>
          </p:cNvGraphicFramePr>
          <p:nvPr>
            <p:extLst>
              <p:ext uri="{D42A27DB-BD31-4B8C-83A1-F6EECF244321}">
                <p14:modId xmlns:p14="http://schemas.microsoft.com/office/powerpoint/2010/main" val="3973595296"/>
              </p:ext>
            </p:extLst>
          </p:nvPr>
        </p:nvGraphicFramePr>
        <p:xfrm>
          <a:off x="3484650" y="2370729"/>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90" name="TextBox 89">
            <a:extLst>
              <a:ext uri="{FF2B5EF4-FFF2-40B4-BE49-F238E27FC236}">
                <a16:creationId xmlns:a16="http://schemas.microsoft.com/office/drawing/2014/main" id="{5F942A3E-B6BC-0C46-BEA4-FC3BA1A5536C}"/>
              </a:ext>
            </a:extLst>
          </p:cNvPr>
          <p:cNvSpPr txBox="1"/>
          <p:nvPr/>
        </p:nvSpPr>
        <p:spPr>
          <a:xfrm>
            <a:off x="1848562" y="1743875"/>
            <a:ext cx="1087926"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Tuples to check in </a:t>
            </a:r>
            <a:r>
              <a:rPr lang="en-US" sz="1400" i="1" dirty="0">
                <a:latin typeface="Times New Roman" panose="02020603050405020304" pitchFamily="18" charset="0"/>
                <a:cs typeface="Times New Roman" panose="02020603050405020304" pitchFamily="18" charset="0"/>
              </a:rPr>
              <a:t>R</a:t>
            </a:r>
            <a:r>
              <a:rPr lang="en-US" sz="1400" baseline="-25000" dirty="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p:txBody>
      </p:sp>
      <p:sp>
        <p:nvSpPr>
          <p:cNvPr id="93" name="TextBox 92">
            <a:extLst>
              <a:ext uri="{FF2B5EF4-FFF2-40B4-BE49-F238E27FC236}">
                <a16:creationId xmlns:a16="http://schemas.microsoft.com/office/drawing/2014/main" id="{FD428243-9EAF-4944-BA59-E5D89CBC2294}"/>
              </a:ext>
            </a:extLst>
          </p:cNvPr>
          <p:cNvSpPr txBox="1"/>
          <p:nvPr/>
        </p:nvSpPr>
        <p:spPr>
          <a:xfrm>
            <a:off x="679943" y="5382727"/>
            <a:ext cx="5102506" cy="369332"/>
          </a:xfrm>
          <a:prstGeom prst="rect">
            <a:avLst/>
          </a:prstGeom>
          <a:noFill/>
        </p:spPr>
        <p:txBody>
          <a:bodyPr wrap="square" rtlCol="0">
            <a:spAutoFit/>
          </a:bodyPr>
          <a:lstStyle/>
          <a:p>
            <a:r>
              <a:rPr lang="en-US" dirty="0"/>
              <a:t>Select a non-trivial incident subscope</a:t>
            </a:r>
            <a:endParaRPr lang="en-US" sz="1600" dirty="0"/>
          </a:p>
        </p:txBody>
      </p:sp>
      <p:sp>
        <p:nvSpPr>
          <p:cNvPr id="94" name="TextBox 93">
            <a:extLst>
              <a:ext uri="{FF2B5EF4-FFF2-40B4-BE49-F238E27FC236}">
                <a16:creationId xmlns:a16="http://schemas.microsoft.com/office/drawing/2014/main" id="{78B25982-015E-E84A-A260-D4F5B5D7A897}"/>
              </a:ext>
            </a:extLst>
          </p:cNvPr>
          <p:cNvSpPr txBox="1"/>
          <p:nvPr/>
        </p:nvSpPr>
        <p:spPr>
          <a:xfrm>
            <a:off x="679943" y="5403295"/>
            <a:ext cx="6190839" cy="369332"/>
          </a:xfrm>
          <a:prstGeom prst="rect">
            <a:avLst/>
          </a:prstGeom>
          <a:noFill/>
        </p:spPr>
        <p:txBody>
          <a:bodyPr wrap="square" rtlCol="0">
            <a:spAutoFit/>
          </a:bodyPr>
          <a:lstStyle/>
          <a:p>
            <a:r>
              <a:rPr lang="en-US" dirty="0"/>
              <a:t>Skip blocks for subscope that were filtered by CT</a:t>
            </a:r>
            <a:endParaRPr lang="en-US" sz="1600" dirty="0"/>
          </a:p>
        </p:txBody>
      </p:sp>
    </p:spTree>
    <p:extLst>
      <p:ext uri="{BB962C8B-B14F-4D97-AF65-F5344CB8AC3E}">
        <p14:creationId xmlns:p14="http://schemas.microsoft.com/office/powerpoint/2010/main" val="305379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92"/>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9" presetClass="emph" presetSubtype="0" grpId="0" nodeType="withEffect">
                                  <p:stCondLst>
                                    <p:cond delay="0"/>
                                  </p:stCondLst>
                                  <p:childTnLst>
                                    <p:set>
                                      <p:cBhvr>
                                        <p:cTn id="36" dur="indefinite"/>
                                        <p:tgtEl>
                                          <p:spTgt spid="63"/>
                                        </p:tgtEl>
                                        <p:attrNameLst>
                                          <p:attrName>style.opacity</p:attrName>
                                        </p:attrNameLst>
                                      </p:cBhvr>
                                      <p:to>
                                        <p:strVal val="0.25"/>
                                      </p:to>
                                    </p:set>
                                    <p:animEffect filter="image" prLst="opacity: 0.25">
                                      <p:cBhvr rctx="IE">
                                        <p:cTn id="37" dur="indefinite"/>
                                        <p:tgtEl>
                                          <p:spTgt spid="63"/>
                                        </p:tgtEl>
                                      </p:cBhvr>
                                    </p:animEffect>
                                  </p:childTnLst>
                                </p:cTn>
                              </p:par>
                              <p:par>
                                <p:cTn id="38" presetID="9" presetClass="emph" presetSubtype="0" nodeType="withEffect">
                                  <p:stCondLst>
                                    <p:cond delay="0"/>
                                  </p:stCondLst>
                                  <p:childTnLst>
                                    <p:set>
                                      <p:cBhvr>
                                        <p:cTn id="39" dur="indefinite"/>
                                        <p:tgtEl>
                                          <p:spTgt spid="74"/>
                                        </p:tgtEl>
                                        <p:attrNameLst>
                                          <p:attrName>style.opacity</p:attrName>
                                        </p:attrNameLst>
                                      </p:cBhvr>
                                      <p:to>
                                        <p:strVal val="0.25"/>
                                      </p:to>
                                    </p:set>
                                    <p:animEffect filter="image" prLst="opacity: 0.25">
                                      <p:cBhvr rctx="IE">
                                        <p:cTn id="40" dur="indefinite"/>
                                        <p:tgtEl>
                                          <p:spTgt spid="74"/>
                                        </p:tgtEl>
                                      </p:cBhvr>
                                    </p:animEffect>
                                  </p:childTnLst>
                                </p:cTn>
                              </p:par>
                              <p:par>
                                <p:cTn id="41" presetID="9" presetClass="emph" presetSubtype="0" grpId="0" nodeType="withEffect">
                                  <p:stCondLst>
                                    <p:cond delay="0"/>
                                  </p:stCondLst>
                                  <p:childTnLst>
                                    <p:set>
                                      <p:cBhvr>
                                        <p:cTn id="42" dur="indefinite"/>
                                        <p:tgtEl>
                                          <p:spTgt spid="62"/>
                                        </p:tgtEl>
                                        <p:attrNameLst>
                                          <p:attrName>style.opacity</p:attrName>
                                        </p:attrNameLst>
                                      </p:cBhvr>
                                      <p:to>
                                        <p:strVal val="0.25"/>
                                      </p:to>
                                    </p:set>
                                    <p:animEffect filter="image" prLst="opacity: 0.25">
                                      <p:cBhvr rctx="IE">
                                        <p:cTn id="43" dur="indefinite"/>
                                        <p:tgtEl>
                                          <p:spTgt spid="6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mph" presetSubtype="0" grpId="0" nodeType="clickEffect">
                                  <p:stCondLst>
                                    <p:cond delay="0"/>
                                  </p:stCondLst>
                                  <p:childTnLst>
                                    <p:set>
                                      <p:cBhvr>
                                        <p:cTn id="47" dur="indefinite"/>
                                        <p:tgtEl>
                                          <p:spTgt spid="72"/>
                                        </p:tgtEl>
                                        <p:attrNameLst>
                                          <p:attrName>style.opacity</p:attrName>
                                        </p:attrNameLst>
                                      </p:cBhvr>
                                      <p:to>
                                        <p:strVal val="0.25"/>
                                      </p:to>
                                    </p:set>
                                    <p:animEffect filter="image" prLst="opacity: 0.25">
                                      <p:cBhvr rctx="IE">
                                        <p:cTn id="48" dur="indefinite"/>
                                        <p:tgtEl>
                                          <p:spTgt spid="72"/>
                                        </p:tgtEl>
                                      </p:cBhvr>
                                    </p:animEffect>
                                  </p:childTnLst>
                                </p:cTn>
                              </p:par>
                              <p:par>
                                <p:cTn id="49" presetID="9" presetClass="emph" presetSubtype="0" grpId="0" nodeType="withEffect">
                                  <p:stCondLst>
                                    <p:cond delay="0"/>
                                  </p:stCondLst>
                                  <p:childTnLst>
                                    <p:set>
                                      <p:cBhvr>
                                        <p:cTn id="50" dur="indefinite"/>
                                        <p:tgtEl>
                                          <p:spTgt spid="71"/>
                                        </p:tgtEl>
                                        <p:attrNameLst>
                                          <p:attrName>style.opacity</p:attrName>
                                        </p:attrNameLst>
                                      </p:cBhvr>
                                      <p:to>
                                        <p:strVal val="0.25"/>
                                      </p:to>
                                    </p:set>
                                    <p:animEffect filter="image" prLst="opacity: 0.25">
                                      <p:cBhvr rctx="IE">
                                        <p:cTn id="51" dur="indefinite"/>
                                        <p:tgtEl>
                                          <p:spTgt spid="71"/>
                                        </p:tgtEl>
                                      </p:cBhvr>
                                    </p:animEffect>
                                  </p:childTnLst>
                                </p:cTn>
                              </p:par>
                              <p:par>
                                <p:cTn id="52" presetID="9" presetClass="emph" presetSubtype="0" nodeType="withEffect">
                                  <p:stCondLst>
                                    <p:cond delay="0"/>
                                  </p:stCondLst>
                                  <p:childTnLst>
                                    <p:set>
                                      <p:cBhvr>
                                        <p:cTn id="53" dur="indefinite"/>
                                        <p:tgtEl>
                                          <p:spTgt spid="69"/>
                                        </p:tgtEl>
                                        <p:attrNameLst>
                                          <p:attrName>style.opacity</p:attrName>
                                        </p:attrNameLst>
                                      </p:cBhvr>
                                      <p:to>
                                        <p:strVal val="0.25"/>
                                      </p:to>
                                    </p:set>
                                    <p:animEffect filter="image" prLst="opacity: 0.25">
                                      <p:cBhvr rctx="IE">
                                        <p:cTn id="54" dur="indefinite"/>
                                        <p:tgtEl>
                                          <p:spTgt spid="69"/>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93"/>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9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92" grpId="0"/>
      <p:bldP spid="92" grpId="1"/>
      <p:bldP spid="4" grpId="0"/>
      <p:bldP spid="4" grpId="1"/>
      <p:bldP spid="62" grpId="0" animBg="1"/>
      <p:bldP spid="63" grpId="0" animBg="1"/>
      <p:bldP spid="71" grpId="0"/>
      <p:bldP spid="72" grpId="0"/>
      <p:bldP spid="15" grpId="0"/>
      <p:bldP spid="88" grpId="0" animBg="1"/>
      <p:bldP spid="90" grpId="0"/>
      <p:bldP spid="93" grpId="0"/>
      <p:bldP spid="93" grpId="1"/>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702286DD-4F63-BD45-AB67-490F907E4D71}"/>
              </a:ext>
            </a:extLst>
          </p:cNvPr>
          <p:cNvSpPr/>
          <p:nvPr/>
        </p:nvSpPr>
        <p:spPr>
          <a:xfrm>
            <a:off x="7175478" y="1605552"/>
            <a:ext cx="574697" cy="762688"/>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61" name="Table 60">
            <a:extLst>
              <a:ext uri="{FF2B5EF4-FFF2-40B4-BE49-F238E27FC236}">
                <a16:creationId xmlns:a16="http://schemas.microsoft.com/office/drawing/2014/main" id="{695B8B0D-AB50-A945-B1E4-2885BFD8583C}"/>
              </a:ext>
            </a:extLst>
          </p:cNvPr>
          <p:cNvGraphicFramePr>
            <a:graphicFrameLocks noGrp="1"/>
          </p:cNvGraphicFramePr>
          <p:nvPr>
            <p:extLst>
              <p:ext uri="{D42A27DB-BD31-4B8C-83A1-F6EECF244321}">
                <p14:modId xmlns:p14="http://schemas.microsoft.com/office/powerpoint/2010/main" val="263134335"/>
              </p:ext>
            </p:extLst>
          </p:nvPr>
        </p:nvGraphicFramePr>
        <p:xfrm>
          <a:off x="7034704" y="1304316"/>
          <a:ext cx="708872" cy="2091188"/>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84199">
                  <a:extLst>
                    <a:ext uri="{9D8B030D-6E8A-4147-A177-3AD203B41FA5}">
                      <a16:colId xmlns:a16="http://schemas.microsoft.com/office/drawing/2014/main" val="20002"/>
                    </a:ext>
                  </a:extLst>
                </a:gridCol>
                <a:gridCol w="184199">
                  <a:extLst>
                    <a:ext uri="{9D8B030D-6E8A-4147-A177-3AD203B41FA5}">
                      <a16:colId xmlns:a16="http://schemas.microsoft.com/office/drawing/2014/main" val="20003"/>
                    </a:ext>
                  </a:extLst>
                </a:gridCol>
                <a:gridCol w="197599">
                  <a:extLst>
                    <a:ext uri="{9D8B030D-6E8A-4147-A177-3AD203B41FA5}">
                      <a16:colId xmlns:a16="http://schemas.microsoft.com/office/drawing/2014/main" val="20004"/>
                    </a:ext>
                  </a:extLst>
                </a:gridCol>
              </a:tblGrid>
              <a:tr h="302394">
                <a:tc>
                  <a:txBody>
                    <a:bodyPr/>
                    <a:lstStyle/>
                    <a:p>
                      <a:pPr algn="ctr"/>
                      <a:endParaRPr lang="en-US" sz="7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F</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5542">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555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2</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3</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107560473"/>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4</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5</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6</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3929748"/>
                  </a:ext>
                </a:extLst>
              </a:tr>
            </a:tbl>
          </a:graphicData>
        </a:graphic>
      </p:graphicFrame>
      <p:sp>
        <p:nvSpPr>
          <p:cNvPr id="76" name="Rectangle 75">
            <a:extLst>
              <a:ext uri="{FF2B5EF4-FFF2-40B4-BE49-F238E27FC236}">
                <a16:creationId xmlns:a16="http://schemas.microsoft.com/office/drawing/2014/main" id="{B9417E49-A8D2-5B48-94E1-B57829670853}"/>
              </a:ext>
            </a:extLst>
          </p:cNvPr>
          <p:cNvSpPr/>
          <p:nvPr/>
        </p:nvSpPr>
        <p:spPr>
          <a:xfrm>
            <a:off x="6140918" y="1603984"/>
            <a:ext cx="718101" cy="1019680"/>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3E9F9F6-9498-B042-95F7-57CA4CB63086}"/>
              </a:ext>
            </a:extLst>
          </p:cNvPr>
          <p:cNvSpPr/>
          <p:nvPr/>
        </p:nvSpPr>
        <p:spPr>
          <a:xfrm>
            <a:off x="6311901" y="1593188"/>
            <a:ext cx="358774" cy="263733"/>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p:cNvSpPr>
            <a:spLocks noGrp="1"/>
          </p:cNvSpPr>
          <p:nvPr>
            <p:ph type="title"/>
          </p:nvPr>
        </p:nvSpPr>
        <p:spPr>
          <a:effectLst/>
        </p:spPr>
        <p:txBody>
          <a:bodyPr/>
          <a:lstStyle/>
          <a:p>
            <a:r>
              <a:rPr lang="en-US" dirty="0">
                <a:latin typeface="Helvetica" charset="0"/>
                <a:ea typeface="宋体" charset="0"/>
                <a:cs typeface="宋体" charset="0"/>
              </a:rPr>
              <a:t>Brief Example</a:t>
            </a:r>
            <a:endParaRPr lang="en-US" cap="small" dirty="0">
              <a:solidFill>
                <a:srgbClr val="FF0000"/>
              </a:solidFill>
              <a:latin typeface="Helvetica" charset="0"/>
              <a:ea typeface="宋体" charset="0"/>
              <a:cs typeface="宋体" charset="0"/>
            </a:endParaRPr>
          </a:p>
        </p:txBody>
      </p:sp>
      <p:sp>
        <p:nvSpPr>
          <p:cNvPr id="12291" name="Date Placeholder 3"/>
          <p:cNvSpPr>
            <a:spLocks noGrp="1"/>
          </p:cNvSpPr>
          <p:nvPr>
            <p:ph type="dt" sz="quarter" idx="10"/>
          </p:nvPr>
        </p:nvSpPr>
        <p:spPr>
          <a:noFill/>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t>8/31/18</a:t>
            </a:r>
            <a:endParaRPr lang="en-US" altLang="zh-CN" dirty="0"/>
          </a:p>
        </p:txBody>
      </p:sp>
      <p:sp>
        <p:nvSpPr>
          <p:cNvPr id="12292" name="Footer Placeholder 4"/>
          <p:cNvSpPr>
            <a:spLocks noGrp="1"/>
          </p:cNvSpPr>
          <p:nvPr>
            <p:ph type="ftr" sz="quarter" idx="11"/>
          </p:nvPr>
        </p:nvSpPr>
        <p:spPr>
          <a:noFill/>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12293" name="Slide Number Placeholder 5"/>
          <p:cNvSpPr>
            <a:spLocks noGrp="1"/>
          </p:cNvSpPr>
          <p:nvPr>
            <p:ph type="sldNum" sz="quarter" idx="12"/>
          </p:nvPr>
        </p:nvSpPr>
        <p:spPr>
          <a:noFill/>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963660E5-0AFE-664F-8358-156ECE02A2D0}" type="slidenum">
              <a:rPr lang="en-US" altLang="zh-CN"/>
              <a:pPr/>
              <a:t>11</a:t>
            </a:fld>
            <a:endParaRPr lang="en-US" altLang="zh-CN"/>
          </a:p>
        </p:txBody>
      </p:sp>
      <p:graphicFrame>
        <p:nvGraphicFramePr>
          <p:cNvPr id="37" name="Table 36">
            <a:extLst>
              <a:ext uri="{FF2B5EF4-FFF2-40B4-BE49-F238E27FC236}">
                <a16:creationId xmlns:a16="http://schemas.microsoft.com/office/drawing/2014/main" id="{F7D827F8-A969-2743-8193-2917E2960FB3}"/>
              </a:ext>
            </a:extLst>
          </p:cNvPr>
          <p:cNvGraphicFramePr>
            <a:graphicFrameLocks noGrp="1"/>
          </p:cNvGraphicFramePr>
          <p:nvPr>
            <p:extLst>
              <p:ext uri="{D42A27DB-BD31-4B8C-83A1-F6EECF244321}">
                <p14:modId xmlns:p14="http://schemas.microsoft.com/office/powerpoint/2010/main" val="4254994454"/>
              </p:ext>
            </p:extLst>
          </p:nvPr>
        </p:nvGraphicFramePr>
        <p:xfrm>
          <a:off x="1315502" y="1676535"/>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3</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94898139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790049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950097656"/>
                  </a:ext>
                </a:extLst>
              </a:tr>
            </a:tbl>
          </a:graphicData>
        </a:graphic>
      </p:graphicFrame>
      <p:sp>
        <p:nvSpPr>
          <p:cNvPr id="3" name="TextBox 2">
            <a:extLst>
              <a:ext uri="{FF2B5EF4-FFF2-40B4-BE49-F238E27FC236}">
                <a16:creationId xmlns:a16="http://schemas.microsoft.com/office/drawing/2014/main" id="{85508F54-5F2E-D24B-8211-F1FD77B1BBD2}"/>
              </a:ext>
            </a:extLst>
          </p:cNvPr>
          <p:cNvSpPr txBox="1"/>
          <p:nvPr/>
        </p:nvSpPr>
        <p:spPr>
          <a:xfrm>
            <a:off x="443260" y="1269626"/>
            <a:ext cx="1229504" cy="307777"/>
          </a:xfrm>
          <a:prstGeom prst="rect">
            <a:avLst/>
          </a:prstGeom>
          <a:noFill/>
        </p:spPr>
        <p:txBody>
          <a:bodyPr wrap="none" rtlCol="0">
            <a:spAutoFit/>
          </a:bodyPr>
          <a:lstStyle/>
          <a:p>
            <a:r>
              <a:rPr lang="en-US" sz="1400" dirty="0"/>
              <a:t>Living Tuples</a:t>
            </a:r>
          </a:p>
        </p:txBody>
      </p:sp>
      <p:sp>
        <p:nvSpPr>
          <p:cNvPr id="2" name="TextBox 1">
            <a:extLst>
              <a:ext uri="{FF2B5EF4-FFF2-40B4-BE49-F238E27FC236}">
                <a16:creationId xmlns:a16="http://schemas.microsoft.com/office/drawing/2014/main" id="{6E4383BA-E651-5A43-92B3-92A050D8F466}"/>
              </a:ext>
            </a:extLst>
          </p:cNvPr>
          <p:cNvSpPr txBox="1"/>
          <p:nvPr/>
        </p:nvSpPr>
        <p:spPr>
          <a:xfrm>
            <a:off x="1946495" y="5432079"/>
            <a:ext cx="1107996" cy="369332"/>
          </a:xfrm>
          <a:prstGeom prst="rect">
            <a:avLst/>
          </a:prstGeom>
          <a:noFill/>
        </p:spPr>
        <p:txBody>
          <a:bodyPr wrap="none" rtlCol="0">
            <a:spAutoFit/>
          </a:bodyPr>
          <a:lstStyle/>
          <a:p>
            <a:r>
              <a:rPr lang="en-US" dirty="0"/>
              <a:t>	</a:t>
            </a:r>
          </a:p>
        </p:txBody>
      </p:sp>
      <p:sp>
        <p:nvSpPr>
          <p:cNvPr id="4" name="TextBox 3">
            <a:extLst>
              <a:ext uri="{FF2B5EF4-FFF2-40B4-BE49-F238E27FC236}">
                <a16:creationId xmlns:a16="http://schemas.microsoft.com/office/drawing/2014/main" id="{23471083-7B8E-F14E-8F1D-566F8F9C8E18}"/>
              </a:ext>
            </a:extLst>
          </p:cNvPr>
          <p:cNvSpPr txBox="1"/>
          <p:nvPr/>
        </p:nvSpPr>
        <p:spPr>
          <a:xfrm>
            <a:off x="693610" y="5372127"/>
            <a:ext cx="5208666" cy="369332"/>
          </a:xfrm>
          <a:prstGeom prst="rect">
            <a:avLst/>
          </a:prstGeom>
          <a:noFill/>
        </p:spPr>
        <p:txBody>
          <a:bodyPr wrap="square" rtlCol="0">
            <a:spAutoFit/>
          </a:bodyPr>
          <a:lstStyle/>
          <a:p>
            <a:r>
              <a:rPr lang="en-US" dirty="0"/>
              <a:t>Select the next incident subscope</a:t>
            </a:r>
            <a:endParaRPr lang="en-US" sz="1600" dirty="0"/>
          </a:p>
        </p:txBody>
      </p:sp>
      <p:sp>
        <p:nvSpPr>
          <p:cNvPr id="53" name="TextBox 107">
            <a:extLst>
              <a:ext uri="{FF2B5EF4-FFF2-40B4-BE49-F238E27FC236}">
                <a16:creationId xmlns:a16="http://schemas.microsoft.com/office/drawing/2014/main" id="{3EE82733-534C-E844-9E67-86CBA578D95D}"/>
              </a:ext>
            </a:extLst>
          </p:cNvPr>
          <p:cNvSpPr txBox="1">
            <a:spLocks noChangeArrowheads="1"/>
          </p:cNvSpPr>
          <p:nvPr/>
        </p:nvSpPr>
        <p:spPr bwMode="auto">
          <a:xfrm>
            <a:off x="6911255" y="5274878"/>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2</a:t>
            </a:r>
          </a:p>
        </p:txBody>
      </p:sp>
      <p:sp>
        <p:nvSpPr>
          <p:cNvPr id="59" name="TextBox 107">
            <a:extLst>
              <a:ext uri="{FF2B5EF4-FFF2-40B4-BE49-F238E27FC236}">
                <a16:creationId xmlns:a16="http://schemas.microsoft.com/office/drawing/2014/main" id="{6A5E8341-E390-5D48-A8E6-8B3C17AB5BEE}"/>
              </a:ext>
            </a:extLst>
          </p:cNvPr>
          <p:cNvSpPr txBox="1">
            <a:spLocks noChangeArrowheads="1"/>
          </p:cNvSpPr>
          <p:nvPr/>
        </p:nvSpPr>
        <p:spPr bwMode="auto">
          <a:xfrm>
            <a:off x="7299392" y="3705504"/>
            <a:ext cx="533400" cy="276225"/>
          </a:xfrm>
          <a:prstGeom prst="rect">
            <a:avLst/>
          </a:prstGeom>
          <a:noFill/>
          <a:ln w="9525">
            <a:noFill/>
            <a:miter lim="800000"/>
            <a:headEnd/>
            <a:tailEnd/>
          </a:ln>
        </p:spPr>
        <p:txBody>
          <a:bodyPr lIns="0" tIns="0" rIns="0" bIns="0">
            <a:spAutoFit/>
          </a:bodyPr>
          <a:lstStyle/>
          <a:p>
            <a:pPr algn="ctr"/>
            <a:r>
              <a:rPr lang="en-US" i="1" dirty="0">
                <a:latin typeface="Times New Roman"/>
                <a:cs typeface="Times New Roman"/>
              </a:rPr>
              <a:t>R</a:t>
            </a:r>
            <a:r>
              <a:rPr lang="en-US" baseline="-25000" dirty="0">
                <a:latin typeface="Times New Roman"/>
                <a:cs typeface="Times New Roman"/>
              </a:rPr>
              <a:t>1</a:t>
            </a:r>
          </a:p>
        </p:txBody>
      </p:sp>
      <p:sp>
        <p:nvSpPr>
          <p:cNvPr id="60" name="AutoShape 11">
            <a:extLst>
              <a:ext uri="{FF2B5EF4-FFF2-40B4-BE49-F238E27FC236}">
                <a16:creationId xmlns:a16="http://schemas.microsoft.com/office/drawing/2014/main" id="{89F0BC2D-12A0-1B4E-94F3-99814C1E7687}"/>
              </a:ext>
            </a:extLst>
          </p:cNvPr>
          <p:cNvSpPr>
            <a:spLocks noChangeArrowheads="1"/>
          </p:cNvSpPr>
          <p:nvPr/>
        </p:nvSpPr>
        <p:spPr bwMode="auto">
          <a:xfrm rot="10800000" flipH="1" flipV="1">
            <a:off x="7010903" y="4014189"/>
            <a:ext cx="1102920" cy="329184"/>
          </a:xfrm>
          <a:prstGeom prst="roundRect">
            <a:avLst>
              <a:gd name="adj" fmla="val 50000"/>
            </a:avLst>
          </a:prstGeom>
          <a:noFill/>
          <a:ln w="9525">
            <a:solidFill>
              <a:srgbClr val="000000"/>
            </a:solidFill>
            <a:round/>
            <a:headEnd/>
            <a:tailEnd/>
          </a:ln>
        </p:spPr>
        <p:txBody>
          <a:bodyPr wrap="none" lIns="0" tIns="0" rIns="0" bIns="45720" anchor="ctr" anchorCtr="1"/>
          <a:lstStyle/>
          <a:p>
            <a:pPr algn="ctr">
              <a:defRPr/>
            </a:pPr>
            <a:r>
              <a:rPr lang="en-US" i="1" dirty="0">
                <a:latin typeface="Times New Roman"/>
                <a:ea typeface="宋体" pitchFamily="2" charset="-122"/>
                <a:cs typeface="Times New Roman"/>
              </a:rPr>
              <a:t>A,B,C,D</a:t>
            </a:r>
          </a:p>
        </p:txBody>
      </p:sp>
      <p:sp>
        <p:nvSpPr>
          <p:cNvPr id="62" name="AutoShape 11">
            <a:extLst>
              <a:ext uri="{FF2B5EF4-FFF2-40B4-BE49-F238E27FC236}">
                <a16:creationId xmlns:a16="http://schemas.microsoft.com/office/drawing/2014/main" id="{0ADE1652-C6EB-4341-A8EF-94E9B54A7D0F}"/>
              </a:ext>
            </a:extLst>
          </p:cNvPr>
          <p:cNvSpPr>
            <a:spLocks noChangeArrowheads="1"/>
          </p:cNvSpPr>
          <p:nvPr/>
        </p:nvSpPr>
        <p:spPr bwMode="auto">
          <a:xfrm rot="10800000" flipH="1" flipV="1">
            <a:off x="6675625" y="4936064"/>
            <a:ext cx="685800" cy="326898"/>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A,C,F</a:t>
            </a:r>
          </a:p>
        </p:txBody>
      </p:sp>
      <p:sp>
        <p:nvSpPr>
          <p:cNvPr id="63" name="AutoShape 11">
            <a:extLst>
              <a:ext uri="{FF2B5EF4-FFF2-40B4-BE49-F238E27FC236}">
                <a16:creationId xmlns:a16="http://schemas.microsoft.com/office/drawing/2014/main" id="{0703E3F0-D4F2-7042-8C92-C86CB7472172}"/>
              </a:ext>
            </a:extLst>
          </p:cNvPr>
          <p:cNvSpPr>
            <a:spLocks noChangeArrowheads="1"/>
          </p:cNvSpPr>
          <p:nvPr/>
        </p:nvSpPr>
        <p:spPr bwMode="auto">
          <a:xfrm rot="10800000" flipH="1" flipV="1">
            <a:off x="7646031" y="4934921"/>
            <a:ext cx="6858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B,C,E</a:t>
            </a:r>
          </a:p>
        </p:txBody>
      </p:sp>
      <p:cxnSp>
        <p:nvCxnSpPr>
          <p:cNvPr id="68" name="Straight Connector 67">
            <a:extLst>
              <a:ext uri="{FF2B5EF4-FFF2-40B4-BE49-F238E27FC236}">
                <a16:creationId xmlns:a16="http://schemas.microsoft.com/office/drawing/2014/main" id="{E8DD1A65-6CB5-CA44-A393-A7711A77D737}"/>
              </a:ext>
            </a:extLst>
          </p:cNvPr>
          <p:cNvCxnSpPr>
            <a:cxnSpLocks/>
            <a:stCxn id="62" idx="0"/>
            <a:endCxn id="60" idx="2"/>
          </p:cNvCxnSpPr>
          <p:nvPr/>
        </p:nvCxnSpPr>
        <p:spPr>
          <a:xfrm flipV="1">
            <a:off x="7018525" y="4343373"/>
            <a:ext cx="543838" cy="592691"/>
          </a:xfrm>
          <a:prstGeom prst="line">
            <a:avLst/>
          </a:prstGeom>
          <a:ln w="127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882CC9F8-10A1-A54F-A07E-6AE00637A71E}"/>
              </a:ext>
            </a:extLst>
          </p:cNvPr>
          <p:cNvCxnSpPr>
            <a:stCxn id="63" idx="0"/>
            <a:endCxn id="60" idx="2"/>
          </p:cNvCxnSpPr>
          <p:nvPr/>
        </p:nvCxnSpPr>
        <p:spPr>
          <a:xfrm flipH="1" flipV="1">
            <a:off x="7562363" y="4343373"/>
            <a:ext cx="426568" cy="591548"/>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70" name="TextBox 107">
            <a:extLst>
              <a:ext uri="{FF2B5EF4-FFF2-40B4-BE49-F238E27FC236}">
                <a16:creationId xmlns:a16="http://schemas.microsoft.com/office/drawing/2014/main" id="{BF26DCA4-0773-8947-99CF-CABAEE13D01B}"/>
              </a:ext>
            </a:extLst>
          </p:cNvPr>
          <p:cNvSpPr txBox="1">
            <a:spLocks noChangeArrowheads="1"/>
          </p:cNvSpPr>
          <p:nvPr/>
        </p:nvSpPr>
        <p:spPr bwMode="auto">
          <a:xfrm>
            <a:off x="6820403" y="4489696"/>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A,C</a:t>
            </a:r>
            <a:endParaRPr lang="en-US" i="1" baseline="-25000" dirty="0">
              <a:latin typeface="Times New Roman"/>
              <a:cs typeface="Times New Roman"/>
            </a:endParaRPr>
          </a:p>
        </p:txBody>
      </p:sp>
      <p:sp>
        <p:nvSpPr>
          <p:cNvPr id="71" name="TextBox 107">
            <a:extLst>
              <a:ext uri="{FF2B5EF4-FFF2-40B4-BE49-F238E27FC236}">
                <a16:creationId xmlns:a16="http://schemas.microsoft.com/office/drawing/2014/main" id="{A8BEA911-6454-D945-BDC8-BE74CBE8879F}"/>
              </a:ext>
            </a:extLst>
          </p:cNvPr>
          <p:cNvSpPr txBox="1">
            <a:spLocks noChangeArrowheads="1"/>
          </p:cNvSpPr>
          <p:nvPr/>
        </p:nvSpPr>
        <p:spPr bwMode="auto">
          <a:xfrm>
            <a:off x="7878982" y="4500647"/>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B,C</a:t>
            </a:r>
            <a:endParaRPr lang="en-US" i="1" baseline="-25000" dirty="0">
              <a:latin typeface="Times New Roman"/>
              <a:cs typeface="Times New Roman"/>
            </a:endParaRPr>
          </a:p>
        </p:txBody>
      </p:sp>
      <p:sp>
        <p:nvSpPr>
          <p:cNvPr id="72" name="TextBox 107">
            <a:extLst>
              <a:ext uri="{FF2B5EF4-FFF2-40B4-BE49-F238E27FC236}">
                <a16:creationId xmlns:a16="http://schemas.microsoft.com/office/drawing/2014/main" id="{D84289E2-E78B-1040-8944-B8B35212D675}"/>
              </a:ext>
            </a:extLst>
          </p:cNvPr>
          <p:cNvSpPr txBox="1">
            <a:spLocks noChangeArrowheads="1"/>
          </p:cNvSpPr>
          <p:nvPr/>
        </p:nvSpPr>
        <p:spPr bwMode="auto">
          <a:xfrm>
            <a:off x="7404300" y="5111430"/>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C</a:t>
            </a:r>
            <a:endParaRPr lang="en-US" i="1" baseline="-25000" dirty="0">
              <a:latin typeface="Times New Roman"/>
              <a:cs typeface="Times New Roman"/>
            </a:endParaRPr>
          </a:p>
        </p:txBody>
      </p:sp>
      <p:sp>
        <p:nvSpPr>
          <p:cNvPr id="73" name="TextBox 107">
            <a:extLst>
              <a:ext uri="{FF2B5EF4-FFF2-40B4-BE49-F238E27FC236}">
                <a16:creationId xmlns:a16="http://schemas.microsoft.com/office/drawing/2014/main" id="{598F5BFB-48F4-FD4A-A333-A256208C26F2}"/>
              </a:ext>
            </a:extLst>
          </p:cNvPr>
          <p:cNvSpPr txBox="1">
            <a:spLocks noChangeArrowheads="1"/>
          </p:cNvSpPr>
          <p:nvPr/>
        </p:nvSpPr>
        <p:spPr bwMode="auto">
          <a:xfrm>
            <a:off x="7894345" y="5262962"/>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3</a:t>
            </a:r>
          </a:p>
        </p:txBody>
      </p:sp>
      <p:cxnSp>
        <p:nvCxnSpPr>
          <p:cNvPr id="74" name="Straight Connector 73">
            <a:extLst>
              <a:ext uri="{FF2B5EF4-FFF2-40B4-BE49-F238E27FC236}">
                <a16:creationId xmlns:a16="http://schemas.microsoft.com/office/drawing/2014/main" id="{7B2388A9-4A82-684D-8586-A3DA22998817}"/>
              </a:ext>
            </a:extLst>
          </p:cNvPr>
          <p:cNvCxnSpPr>
            <a:cxnSpLocks/>
            <a:stCxn id="62" idx="3"/>
            <a:endCxn id="63" idx="1"/>
          </p:cNvCxnSpPr>
          <p:nvPr/>
        </p:nvCxnSpPr>
        <p:spPr>
          <a:xfrm>
            <a:off x="7361425" y="5099513"/>
            <a:ext cx="284606" cy="0"/>
          </a:xfrm>
          <a:prstGeom prst="line">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A81E460E-8CE1-1C44-850D-8EF601186AE0}"/>
              </a:ext>
            </a:extLst>
          </p:cNvPr>
          <p:cNvSpPr txBox="1"/>
          <p:nvPr/>
        </p:nvSpPr>
        <p:spPr>
          <a:xfrm>
            <a:off x="10393378" y="4481465"/>
            <a:ext cx="184731" cy="369332"/>
          </a:xfrm>
          <a:prstGeom prst="rect">
            <a:avLst/>
          </a:prstGeom>
          <a:noFill/>
        </p:spPr>
        <p:txBody>
          <a:bodyPr wrap="none" rtlCol="0">
            <a:spAutoFit/>
          </a:bodyPr>
          <a:lstStyle/>
          <a:p>
            <a:endParaRPr lang="en-US" dirty="0"/>
          </a:p>
        </p:txBody>
      </p:sp>
      <p:graphicFrame>
        <p:nvGraphicFramePr>
          <p:cNvPr id="77" name="Table 76">
            <a:extLst>
              <a:ext uri="{FF2B5EF4-FFF2-40B4-BE49-F238E27FC236}">
                <a16:creationId xmlns:a16="http://schemas.microsoft.com/office/drawing/2014/main" id="{2236F9B8-4883-B949-B273-5E0E5D466544}"/>
              </a:ext>
            </a:extLst>
          </p:cNvPr>
          <p:cNvGraphicFramePr>
            <a:graphicFrameLocks noGrp="1"/>
          </p:cNvGraphicFramePr>
          <p:nvPr>
            <p:extLst>
              <p:ext uri="{D42A27DB-BD31-4B8C-83A1-F6EECF244321}">
                <p14:modId xmlns:p14="http://schemas.microsoft.com/office/powerpoint/2010/main" val="1779355090"/>
              </p:ext>
            </p:extLst>
          </p:nvPr>
        </p:nvGraphicFramePr>
        <p:xfrm>
          <a:off x="675764" y="1677083"/>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1</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78" name="Table 77">
            <a:extLst>
              <a:ext uri="{FF2B5EF4-FFF2-40B4-BE49-F238E27FC236}">
                <a16:creationId xmlns:a16="http://schemas.microsoft.com/office/drawing/2014/main" id="{B84EA2A3-6BDA-6146-B78A-1BB5C3EA0DAF}"/>
              </a:ext>
            </a:extLst>
          </p:cNvPr>
          <p:cNvGraphicFramePr>
            <a:graphicFrameLocks noGrp="1"/>
          </p:cNvGraphicFramePr>
          <p:nvPr>
            <p:extLst>
              <p:ext uri="{D42A27DB-BD31-4B8C-83A1-F6EECF244321}">
                <p14:modId xmlns:p14="http://schemas.microsoft.com/office/powerpoint/2010/main" val="535207020"/>
              </p:ext>
            </p:extLst>
          </p:nvPr>
        </p:nvGraphicFramePr>
        <p:xfrm>
          <a:off x="993928" y="1676535"/>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2</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26978553"/>
                  </a:ext>
                </a:extLst>
              </a:tr>
            </a:tbl>
          </a:graphicData>
        </a:graphic>
      </p:graphicFrame>
      <p:graphicFrame>
        <p:nvGraphicFramePr>
          <p:cNvPr id="84" name="Table 83">
            <a:extLst>
              <a:ext uri="{FF2B5EF4-FFF2-40B4-BE49-F238E27FC236}">
                <a16:creationId xmlns:a16="http://schemas.microsoft.com/office/drawing/2014/main" id="{83432813-044D-C844-AC41-2BD3F41A9B57}"/>
              </a:ext>
            </a:extLst>
          </p:cNvPr>
          <p:cNvGraphicFramePr>
            <a:graphicFrameLocks noGrp="1"/>
          </p:cNvGraphicFramePr>
          <p:nvPr>
            <p:extLst>
              <p:ext uri="{D42A27DB-BD31-4B8C-83A1-F6EECF244321}">
                <p14:modId xmlns:p14="http://schemas.microsoft.com/office/powerpoint/2010/main" val="2256835400"/>
              </p:ext>
            </p:extLst>
          </p:nvPr>
        </p:nvGraphicFramePr>
        <p:xfrm>
          <a:off x="2337079" y="2356882"/>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endParaRPr lang="en-US" sz="1300" i="1"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90" name="TextBox 89">
            <a:extLst>
              <a:ext uri="{FF2B5EF4-FFF2-40B4-BE49-F238E27FC236}">
                <a16:creationId xmlns:a16="http://schemas.microsoft.com/office/drawing/2014/main" id="{5F942A3E-B6BC-0C46-BEA4-FC3BA1A5536C}"/>
              </a:ext>
            </a:extLst>
          </p:cNvPr>
          <p:cNvSpPr txBox="1"/>
          <p:nvPr/>
        </p:nvSpPr>
        <p:spPr>
          <a:xfrm>
            <a:off x="1791713" y="1748844"/>
            <a:ext cx="1175942"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Tuples to check in </a:t>
            </a:r>
            <a:r>
              <a:rPr lang="en-US" sz="1400" i="1" dirty="0">
                <a:latin typeface="Times New Roman" panose="02020603050405020304" pitchFamily="18" charset="0"/>
                <a:cs typeface="Times New Roman" panose="02020603050405020304" pitchFamily="18" charset="0"/>
              </a:rPr>
              <a:t>R</a:t>
            </a:r>
            <a:r>
              <a:rPr lang="en-US" sz="1400" baseline="-25000" dirty="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34A1ECD9-A638-2E4A-9D00-9AD100CF5964}"/>
              </a:ext>
            </a:extLst>
          </p:cNvPr>
          <p:cNvSpPr txBox="1"/>
          <p:nvPr/>
        </p:nvSpPr>
        <p:spPr>
          <a:xfrm>
            <a:off x="693610" y="5373985"/>
            <a:ext cx="5208666" cy="369332"/>
          </a:xfrm>
          <a:prstGeom prst="rect">
            <a:avLst/>
          </a:prstGeom>
          <a:noFill/>
        </p:spPr>
        <p:txBody>
          <a:bodyPr wrap="square" rtlCol="0">
            <a:spAutoFit/>
          </a:bodyPr>
          <a:lstStyle/>
          <a:p>
            <a:r>
              <a:rPr lang="en-US" dirty="0"/>
              <a:t>Skip blocks for subscope that were filtered by CT</a:t>
            </a:r>
            <a:endParaRPr lang="en-US" sz="1600" dirty="0"/>
          </a:p>
        </p:txBody>
      </p:sp>
      <p:cxnSp>
        <p:nvCxnSpPr>
          <p:cNvPr id="7" name="Straight Arrow Connector 6">
            <a:extLst>
              <a:ext uri="{FF2B5EF4-FFF2-40B4-BE49-F238E27FC236}">
                <a16:creationId xmlns:a16="http://schemas.microsoft.com/office/drawing/2014/main" id="{1170D488-A875-3A4B-A146-84C90F6435FC}"/>
              </a:ext>
            </a:extLst>
          </p:cNvPr>
          <p:cNvCxnSpPr>
            <a:cxnSpLocks/>
          </p:cNvCxnSpPr>
          <p:nvPr/>
        </p:nvCxnSpPr>
        <p:spPr>
          <a:xfrm>
            <a:off x="5641258" y="1728154"/>
            <a:ext cx="261018" cy="0"/>
          </a:xfrm>
          <a:prstGeom prst="straightConnector1">
            <a:avLst/>
          </a:prstGeom>
          <a:ln w="15875">
            <a:solidFill>
              <a:srgbClr val="FFB400"/>
            </a:solidFill>
            <a:headEnd w="lg" len="med"/>
            <a:tailEnd type="triangle" w="lg" len="med"/>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F64BBC10-2244-A74D-B192-40912A9343D4}"/>
              </a:ext>
            </a:extLst>
          </p:cNvPr>
          <p:cNvCxnSpPr>
            <a:cxnSpLocks/>
          </p:cNvCxnSpPr>
          <p:nvPr/>
        </p:nvCxnSpPr>
        <p:spPr>
          <a:xfrm>
            <a:off x="2019066" y="2728587"/>
            <a:ext cx="261018" cy="0"/>
          </a:xfrm>
          <a:prstGeom prst="straightConnector1">
            <a:avLst/>
          </a:prstGeom>
          <a:ln w="15875">
            <a:solidFill>
              <a:srgbClr val="FFB400"/>
            </a:solidFill>
            <a:headEnd w="lg" len="med"/>
            <a:tailEnd type="triangle" w="lg" len="med"/>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67C174A9-3B76-9748-9750-6327CEFCDEA1}"/>
              </a:ext>
            </a:extLst>
          </p:cNvPr>
          <p:cNvSpPr txBox="1"/>
          <p:nvPr/>
        </p:nvSpPr>
        <p:spPr>
          <a:xfrm>
            <a:off x="675764" y="5369571"/>
            <a:ext cx="5208666" cy="369332"/>
          </a:xfrm>
          <a:prstGeom prst="rect">
            <a:avLst/>
          </a:prstGeom>
          <a:noFill/>
        </p:spPr>
        <p:txBody>
          <a:bodyPr wrap="square" rtlCol="0">
            <a:spAutoFit/>
          </a:bodyPr>
          <a:lstStyle/>
          <a:p>
            <a:r>
              <a:rPr lang="en-US" dirty="0"/>
              <a:t>Compute block for a removed tuple</a:t>
            </a:r>
            <a:endParaRPr lang="en-US" sz="1600" dirty="0"/>
          </a:p>
        </p:txBody>
      </p:sp>
      <p:graphicFrame>
        <p:nvGraphicFramePr>
          <p:cNvPr id="51" name="Table 50">
            <a:extLst>
              <a:ext uri="{FF2B5EF4-FFF2-40B4-BE49-F238E27FC236}">
                <a16:creationId xmlns:a16="http://schemas.microsoft.com/office/drawing/2014/main" id="{39B44CAD-3540-6C4D-B219-2FF7965A57E2}"/>
              </a:ext>
            </a:extLst>
          </p:cNvPr>
          <p:cNvGraphicFramePr>
            <a:graphicFrameLocks noGrp="1"/>
          </p:cNvGraphicFramePr>
          <p:nvPr>
            <p:extLst>
              <p:ext uri="{D42A27DB-BD31-4B8C-83A1-F6EECF244321}">
                <p14:modId xmlns:p14="http://schemas.microsoft.com/office/powerpoint/2010/main" val="1694905008"/>
              </p:ext>
            </p:extLst>
          </p:nvPr>
        </p:nvGraphicFramePr>
        <p:xfrm>
          <a:off x="3677108" y="2358944"/>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C,</a:t>
                      </a:r>
                      <a:r>
                        <a:rPr lang="en-US" sz="900" i="0" dirty="0">
                          <a:solidFill>
                            <a:srgbClr val="000000"/>
                          </a:solidFill>
                          <a:latin typeface="Times New Roman"/>
                          <a:cs typeface="Times New Roman"/>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52" name="Table 51">
            <a:extLst>
              <a:ext uri="{FF2B5EF4-FFF2-40B4-BE49-F238E27FC236}">
                <a16:creationId xmlns:a16="http://schemas.microsoft.com/office/drawing/2014/main" id="{00964662-B324-AC42-926F-BFF017A7AE01}"/>
              </a:ext>
            </a:extLst>
          </p:cNvPr>
          <p:cNvGraphicFramePr>
            <a:graphicFrameLocks noGrp="1"/>
          </p:cNvGraphicFramePr>
          <p:nvPr>
            <p:extLst>
              <p:ext uri="{D42A27DB-BD31-4B8C-83A1-F6EECF244321}">
                <p14:modId xmlns:p14="http://schemas.microsoft.com/office/powerpoint/2010/main" val="560754055"/>
              </p:ext>
            </p:extLst>
          </p:nvPr>
        </p:nvGraphicFramePr>
        <p:xfrm>
          <a:off x="3379291" y="2356391"/>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B,</a:t>
                      </a:r>
                      <a:r>
                        <a:rPr lang="en-US" sz="900" i="0" dirty="0">
                          <a:solidFill>
                            <a:srgbClr val="000000"/>
                          </a:solidFill>
                          <a:latin typeface="Times New Roman"/>
                          <a:cs typeface="Times New Roman"/>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55" name="Left Brace 54">
            <a:extLst>
              <a:ext uri="{FF2B5EF4-FFF2-40B4-BE49-F238E27FC236}">
                <a16:creationId xmlns:a16="http://schemas.microsoft.com/office/drawing/2014/main" id="{819373CF-B4EC-4D44-A71B-D3329B03C4F6}"/>
              </a:ext>
            </a:extLst>
          </p:cNvPr>
          <p:cNvSpPr/>
          <p:nvPr/>
        </p:nvSpPr>
        <p:spPr>
          <a:xfrm rot="5400000">
            <a:off x="3508856" y="1886582"/>
            <a:ext cx="200485" cy="63973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6" name="TextBox 55">
            <a:extLst>
              <a:ext uri="{FF2B5EF4-FFF2-40B4-BE49-F238E27FC236}">
                <a16:creationId xmlns:a16="http://schemas.microsoft.com/office/drawing/2014/main" id="{A4255B3E-0FE5-C645-897C-1E4BC9D3F7D3}"/>
              </a:ext>
            </a:extLst>
          </p:cNvPr>
          <p:cNvSpPr txBox="1"/>
          <p:nvPr/>
        </p:nvSpPr>
        <p:spPr>
          <a:xfrm>
            <a:off x="2807016" y="1853116"/>
            <a:ext cx="1638514" cy="307777"/>
          </a:xfrm>
          <a:prstGeom prst="rect">
            <a:avLst/>
          </a:prstGeom>
          <a:noFill/>
        </p:spPr>
        <p:txBody>
          <a:bodyPr wrap="square" rtlCol="0">
            <a:spAutoFit/>
          </a:bodyPr>
          <a:lstStyle/>
          <a:p>
            <a:pPr algn="ctr"/>
            <a:r>
              <a:rPr lang="en-US" sz="1400" dirty="0"/>
              <a:t>&amp;</a:t>
            </a:r>
          </a:p>
        </p:txBody>
      </p:sp>
      <p:graphicFrame>
        <p:nvGraphicFramePr>
          <p:cNvPr id="57" name="Table 56">
            <a:extLst>
              <a:ext uri="{FF2B5EF4-FFF2-40B4-BE49-F238E27FC236}">
                <a16:creationId xmlns:a16="http://schemas.microsoft.com/office/drawing/2014/main" id="{09698113-EA40-8048-97F3-F9B04E3D18E9}"/>
              </a:ext>
            </a:extLst>
          </p:cNvPr>
          <p:cNvGraphicFramePr>
            <a:graphicFrameLocks noGrp="1"/>
          </p:cNvGraphicFramePr>
          <p:nvPr>
            <p:extLst>
              <p:ext uri="{D42A27DB-BD31-4B8C-83A1-F6EECF244321}">
                <p14:modId xmlns:p14="http://schemas.microsoft.com/office/powerpoint/2010/main" val="3890342647"/>
              </p:ext>
            </p:extLst>
          </p:nvPr>
        </p:nvGraphicFramePr>
        <p:xfrm>
          <a:off x="4285334" y="2361500"/>
          <a:ext cx="279749" cy="1982185"/>
        </p:xfrm>
        <a:graphic>
          <a:graphicData uri="http://schemas.openxmlformats.org/drawingml/2006/table">
            <a:tbl>
              <a:tblPr firstRow="1" bandRow="1">
                <a:tableStyleId>{5C22544A-7EE6-4342-B048-85BDC9FD1C3A}</a:tableStyleId>
              </a:tblPr>
              <a:tblGrid>
                <a:gridCol w="279749">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Block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58" name="Equal 57">
            <a:extLst>
              <a:ext uri="{FF2B5EF4-FFF2-40B4-BE49-F238E27FC236}">
                <a16:creationId xmlns:a16="http://schemas.microsoft.com/office/drawing/2014/main" id="{1B8A6040-AAE8-FD47-B46D-5700AF346F96}"/>
              </a:ext>
            </a:extLst>
          </p:cNvPr>
          <p:cNvSpPr/>
          <p:nvPr/>
        </p:nvSpPr>
        <p:spPr>
          <a:xfrm>
            <a:off x="3988521" y="3205331"/>
            <a:ext cx="242771" cy="242771"/>
          </a:xfrm>
          <a:prstGeom prst="mathEqual">
            <a:avLst/>
          </a:prstGeom>
          <a:solidFill>
            <a:schemeClr val="bg2">
              <a:lumMod val="40000"/>
              <a:lumOff val="60000"/>
              <a:alpha val="69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4" name="Table 53">
            <a:extLst>
              <a:ext uri="{FF2B5EF4-FFF2-40B4-BE49-F238E27FC236}">
                <a16:creationId xmlns:a16="http://schemas.microsoft.com/office/drawing/2014/main" id="{7C3B47E8-6700-0A4F-A138-60E5E6F65BAA}"/>
              </a:ext>
            </a:extLst>
          </p:cNvPr>
          <p:cNvGraphicFramePr>
            <a:graphicFrameLocks noGrp="1"/>
          </p:cNvGraphicFramePr>
          <p:nvPr>
            <p:extLst>
              <p:ext uri="{D42A27DB-BD31-4B8C-83A1-F6EECF244321}">
                <p14:modId xmlns:p14="http://schemas.microsoft.com/office/powerpoint/2010/main" val="2318155249"/>
              </p:ext>
            </p:extLst>
          </p:nvPr>
        </p:nvGraphicFramePr>
        <p:xfrm>
          <a:off x="5993537" y="1304315"/>
          <a:ext cx="851041" cy="2315405"/>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74143">
                  <a:extLst>
                    <a:ext uri="{9D8B030D-6E8A-4147-A177-3AD203B41FA5}">
                      <a16:colId xmlns:a16="http://schemas.microsoft.com/office/drawing/2014/main" val="20002"/>
                    </a:ext>
                  </a:extLst>
                </a:gridCol>
                <a:gridCol w="174143">
                  <a:extLst>
                    <a:ext uri="{9D8B030D-6E8A-4147-A177-3AD203B41FA5}">
                      <a16:colId xmlns:a16="http://schemas.microsoft.com/office/drawing/2014/main" val="20003"/>
                    </a:ext>
                  </a:extLst>
                </a:gridCol>
                <a:gridCol w="185737">
                  <a:extLst>
                    <a:ext uri="{9D8B030D-6E8A-4147-A177-3AD203B41FA5}">
                      <a16:colId xmlns:a16="http://schemas.microsoft.com/office/drawing/2014/main" val="20004"/>
                    </a:ext>
                  </a:extLst>
                </a:gridCol>
                <a:gridCol w="174143">
                  <a:extLst>
                    <a:ext uri="{9D8B030D-6E8A-4147-A177-3AD203B41FA5}">
                      <a16:colId xmlns:a16="http://schemas.microsoft.com/office/drawing/2014/main" val="20005"/>
                    </a:ext>
                  </a:extLst>
                </a:gridCol>
              </a:tblGrid>
              <a:tr h="301057">
                <a:tc>
                  <a:txBody>
                    <a:bodyPr/>
                    <a:lstStyle/>
                    <a:p>
                      <a:pPr algn="ctr"/>
                      <a:endParaRPr lang="en-US" sz="8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D</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4414">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44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2</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3</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4</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5</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544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dirty="0">
                          <a:latin typeface="Times New Roman"/>
                          <a:cs typeface="Times New Roman"/>
                        </a:rPr>
                        <a:t>t</a:t>
                      </a:r>
                      <a:r>
                        <a:rPr lang="en-US" sz="1300" i="0" baseline="-25000" dirty="0">
                          <a:latin typeface="Times New Roman"/>
                          <a:cs typeface="Times New Roman"/>
                        </a:rPr>
                        <a:t>6</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43932">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439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latin typeface="Times New Roman"/>
                          <a:cs typeface="Times New Roman"/>
                        </a:rPr>
                        <a:t>t</a:t>
                      </a:r>
                      <a:r>
                        <a:rPr lang="en-US" sz="1300" i="0" baseline="-25000" dirty="0">
                          <a:latin typeface="Times New Roman"/>
                          <a:cs typeface="Times New Roman"/>
                        </a:rPr>
                        <a:t>8</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64" name="TextBox 63">
            <a:extLst>
              <a:ext uri="{FF2B5EF4-FFF2-40B4-BE49-F238E27FC236}">
                <a16:creationId xmlns:a16="http://schemas.microsoft.com/office/drawing/2014/main" id="{CCE96619-560A-804E-BAD9-DD5645EEA107}"/>
              </a:ext>
            </a:extLst>
          </p:cNvPr>
          <p:cNvSpPr txBox="1"/>
          <p:nvPr/>
        </p:nvSpPr>
        <p:spPr>
          <a:xfrm>
            <a:off x="5741569" y="1294697"/>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1</a:t>
            </a:r>
          </a:p>
        </p:txBody>
      </p:sp>
      <p:sp>
        <p:nvSpPr>
          <p:cNvPr id="65" name="TextBox 64">
            <a:extLst>
              <a:ext uri="{FF2B5EF4-FFF2-40B4-BE49-F238E27FC236}">
                <a16:creationId xmlns:a16="http://schemas.microsoft.com/office/drawing/2014/main" id="{D9B1C0C5-7CF9-0C4E-91EC-CD80926E7E29}"/>
              </a:ext>
            </a:extLst>
          </p:cNvPr>
          <p:cNvSpPr txBox="1"/>
          <p:nvPr/>
        </p:nvSpPr>
        <p:spPr>
          <a:xfrm>
            <a:off x="6782745" y="1273998"/>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2</a:t>
            </a:r>
          </a:p>
        </p:txBody>
      </p:sp>
      <p:graphicFrame>
        <p:nvGraphicFramePr>
          <p:cNvPr id="66" name="Table 65">
            <a:extLst>
              <a:ext uri="{FF2B5EF4-FFF2-40B4-BE49-F238E27FC236}">
                <a16:creationId xmlns:a16="http://schemas.microsoft.com/office/drawing/2014/main" id="{5800C691-95B6-8945-A7A2-601ED7068CF0}"/>
              </a:ext>
            </a:extLst>
          </p:cNvPr>
          <p:cNvGraphicFramePr>
            <a:graphicFrameLocks noGrp="1"/>
          </p:cNvGraphicFramePr>
          <p:nvPr>
            <p:extLst>
              <p:ext uri="{D42A27DB-BD31-4B8C-83A1-F6EECF244321}">
                <p14:modId xmlns:p14="http://schemas.microsoft.com/office/powerpoint/2010/main" val="941854034"/>
              </p:ext>
            </p:extLst>
          </p:nvPr>
        </p:nvGraphicFramePr>
        <p:xfrm>
          <a:off x="7933702" y="1304315"/>
          <a:ext cx="676898" cy="2091015"/>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74143">
                  <a:extLst>
                    <a:ext uri="{9D8B030D-6E8A-4147-A177-3AD203B41FA5}">
                      <a16:colId xmlns:a16="http://schemas.microsoft.com/office/drawing/2014/main" val="20002"/>
                    </a:ext>
                  </a:extLst>
                </a:gridCol>
                <a:gridCol w="174143">
                  <a:extLst>
                    <a:ext uri="{9D8B030D-6E8A-4147-A177-3AD203B41FA5}">
                      <a16:colId xmlns:a16="http://schemas.microsoft.com/office/drawing/2014/main" val="20003"/>
                    </a:ext>
                  </a:extLst>
                </a:gridCol>
                <a:gridCol w="185737">
                  <a:extLst>
                    <a:ext uri="{9D8B030D-6E8A-4147-A177-3AD203B41FA5}">
                      <a16:colId xmlns:a16="http://schemas.microsoft.com/office/drawing/2014/main" val="20004"/>
                    </a:ext>
                  </a:extLst>
                </a:gridCol>
              </a:tblGrid>
              <a:tr h="302368">
                <a:tc>
                  <a:txBody>
                    <a:bodyPr/>
                    <a:lstStyle/>
                    <a:p>
                      <a:pPr algn="ctr"/>
                      <a:endParaRPr lang="en-US" sz="8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B</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E</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2</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4437248"/>
                  </a:ext>
                </a:extLst>
              </a:tr>
              <a:tr h="2555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3</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4</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205070953"/>
                  </a:ext>
                </a:extLst>
              </a:tr>
              <a:tr h="255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5</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85910159"/>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6</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7" name="TextBox 66">
            <a:extLst>
              <a:ext uri="{FF2B5EF4-FFF2-40B4-BE49-F238E27FC236}">
                <a16:creationId xmlns:a16="http://schemas.microsoft.com/office/drawing/2014/main" id="{94C30B29-254A-C64C-9076-578E7ACF5881}"/>
              </a:ext>
            </a:extLst>
          </p:cNvPr>
          <p:cNvSpPr txBox="1"/>
          <p:nvPr/>
        </p:nvSpPr>
        <p:spPr>
          <a:xfrm>
            <a:off x="7686361" y="1263617"/>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3</a:t>
            </a:r>
          </a:p>
        </p:txBody>
      </p:sp>
    </p:spTree>
    <p:extLst>
      <p:ext uri="{BB962C8B-B14F-4D97-AF65-F5344CB8AC3E}">
        <p14:creationId xmlns:p14="http://schemas.microsoft.com/office/powerpoint/2010/main" val="212462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62"/>
                                        </p:tgtEl>
                                        <p:attrNameLst>
                                          <p:attrName>style.opacity</p:attrName>
                                        </p:attrNameLst>
                                      </p:cBhvr>
                                      <p:to>
                                        <p:strVal val="0.25"/>
                                      </p:to>
                                    </p:set>
                                    <p:animEffect filter="image" prLst="opacity: 0.25">
                                      <p:cBhvr rctx="IE">
                                        <p:cTn id="7" dur="indefinite"/>
                                        <p:tgtEl>
                                          <p:spTgt spid="62"/>
                                        </p:tgtEl>
                                      </p:cBhvr>
                                    </p:animEffect>
                                  </p:childTnLst>
                                </p:cTn>
                              </p:par>
                              <p:par>
                                <p:cTn id="8" presetID="9" presetClass="emph" presetSubtype="0" nodeType="withEffect">
                                  <p:stCondLst>
                                    <p:cond delay="0"/>
                                  </p:stCondLst>
                                  <p:childTnLst>
                                    <p:set>
                                      <p:cBhvr>
                                        <p:cTn id="9" dur="indefinite"/>
                                        <p:tgtEl>
                                          <p:spTgt spid="74"/>
                                        </p:tgtEl>
                                        <p:attrNameLst>
                                          <p:attrName>style.opacity</p:attrName>
                                        </p:attrNameLst>
                                      </p:cBhvr>
                                      <p:to>
                                        <p:strVal val="0.25"/>
                                      </p:to>
                                    </p:set>
                                    <p:animEffect filter="image" prLst="opacity: 0.25">
                                      <p:cBhvr rctx="IE">
                                        <p:cTn id="10" dur="indefinite"/>
                                        <p:tgtEl>
                                          <p:spTgt spid="74"/>
                                        </p:tgtEl>
                                      </p:cBhvr>
                                    </p:animEffect>
                                  </p:childTnLst>
                                </p:cTn>
                              </p:par>
                              <p:par>
                                <p:cTn id="11" presetID="9" presetClass="emph" presetSubtype="0" grpId="0" nodeType="withEffect">
                                  <p:stCondLst>
                                    <p:cond delay="0"/>
                                  </p:stCondLst>
                                  <p:childTnLst>
                                    <p:set>
                                      <p:cBhvr>
                                        <p:cTn id="12" dur="indefinite"/>
                                        <p:tgtEl>
                                          <p:spTgt spid="63"/>
                                        </p:tgtEl>
                                        <p:attrNameLst>
                                          <p:attrName>style.opacity</p:attrName>
                                        </p:attrNameLst>
                                      </p:cBhvr>
                                      <p:to>
                                        <p:strVal val="0.25"/>
                                      </p:to>
                                    </p:set>
                                    <p:animEffect filter="image" prLst="opacity: 0.25">
                                      <p:cBhvr rctx="IE">
                                        <p:cTn id="13" dur="indefinite"/>
                                        <p:tgtEl>
                                          <p:spTgt spid="63"/>
                                        </p:tgtEl>
                                      </p:cBhvr>
                                    </p:animEffect>
                                  </p:childTnLst>
                                </p:cTn>
                              </p:par>
                              <p:par>
                                <p:cTn id="14" presetID="9" presetClass="emph" presetSubtype="0" nodeType="withEffect">
                                  <p:stCondLst>
                                    <p:cond delay="0"/>
                                  </p:stCondLst>
                                  <p:childTnLst>
                                    <p:set>
                                      <p:cBhvr>
                                        <p:cTn id="15" dur="indefinite"/>
                                        <p:tgtEl>
                                          <p:spTgt spid="69"/>
                                        </p:tgtEl>
                                        <p:attrNameLst>
                                          <p:attrName>style.opacity</p:attrName>
                                        </p:attrNameLst>
                                      </p:cBhvr>
                                      <p:to>
                                        <p:strVal val="0.25"/>
                                      </p:to>
                                    </p:set>
                                    <p:animEffect filter="image" prLst="opacity: 0.25">
                                      <p:cBhvr rctx="IE">
                                        <p:cTn id="16" dur="indefinite"/>
                                        <p:tgtEl>
                                          <p:spTgt spid="69"/>
                                        </p:tgtEl>
                                      </p:cBhvr>
                                    </p:animEffect>
                                  </p:childTnLst>
                                </p:cTn>
                              </p:par>
                              <p:par>
                                <p:cTn id="17" presetID="9" presetClass="emph" presetSubtype="0" grpId="0" nodeType="withEffect">
                                  <p:stCondLst>
                                    <p:cond delay="0"/>
                                  </p:stCondLst>
                                  <p:childTnLst>
                                    <p:set>
                                      <p:cBhvr>
                                        <p:cTn id="18" dur="indefinite"/>
                                        <p:tgtEl>
                                          <p:spTgt spid="71"/>
                                        </p:tgtEl>
                                        <p:attrNameLst>
                                          <p:attrName>style.opacity</p:attrName>
                                        </p:attrNameLst>
                                      </p:cBhvr>
                                      <p:to>
                                        <p:strVal val="0.25"/>
                                      </p:to>
                                    </p:set>
                                    <p:animEffect filter="image" prLst="opacity: 0.25">
                                      <p:cBhvr rctx="IE">
                                        <p:cTn id="19" dur="indefinite"/>
                                        <p:tgtEl>
                                          <p:spTgt spid="71"/>
                                        </p:tgtEl>
                                      </p:cBhvr>
                                    </p:animEffect>
                                  </p:childTnLst>
                                </p:cTn>
                              </p:par>
                              <p:par>
                                <p:cTn id="20" presetID="9" presetClass="emph" presetSubtype="0" grpId="0" nodeType="withEffect">
                                  <p:stCondLst>
                                    <p:cond delay="0"/>
                                  </p:stCondLst>
                                  <p:childTnLst>
                                    <p:set>
                                      <p:cBhvr>
                                        <p:cTn id="21" dur="indefinite"/>
                                        <p:tgtEl>
                                          <p:spTgt spid="72"/>
                                        </p:tgtEl>
                                        <p:attrNameLst>
                                          <p:attrName>style.opacity</p:attrName>
                                        </p:attrNameLst>
                                      </p:cBhvr>
                                      <p:to>
                                        <p:strVal val="0.25"/>
                                      </p:to>
                                    </p:set>
                                    <p:animEffect filter="image" prLst="opacity: 0.25">
                                      <p:cBhvr rctx="IE">
                                        <p:cTn id="22" dur="indefinite"/>
                                        <p:tgtEl>
                                          <p:spTgt spid="72"/>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p:cTn id="28" dur="indefinite"/>
                                        <p:tgtEl>
                                          <p:spTgt spid="68"/>
                                        </p:tgtEl>
                                        <p:attrNameLst>
                                          <p:attrName>style.opacity</p:attrName>
                                        </p:attrNameLst>
                                      </p:cBhvr>
                                      <p:to>
                                        <p:strVal val="0.25"/>
                                      </p:to>
                                    </p:set>
                                    <p:animEffect filter="image" prLst="opacity: 0.25">
                                      <p:cBhvr rctx="IE">
                                        <p:cTn id="29" dur="indefinite"/>
                                        <p:tgtEl>
                                          <p:spTgt spid="68"/>
                                        </p:tgtEl>
                                      </p:cBhvr>
                                    </p:animEffect>
                                  </p:childTnLst>
                                </p:cTn>
                              </p:par>
                              <p:par>
                                <p:cTn id="30" presetID="9" presetClass="emph" presetSubtype="0" grpId="0" nodeType="withEffect">
                                  <p:stCondLst>
                                    <p:cond delay="0"/>
                                  </p:stCondLst>
                                  <p:childTnLst>
                                    <p:set>
                                      <p:cBhvr>
                                        <p:cTn id="31" dur="indefinite"/>
                                        <p:tgtEl>
                                          <p:spTgt spid="70"/>
                                        </p:tgtEl>
                                        <p:attrNameLst>
                                          <p:attrName>style.opacity</p:attrName>
                                        </p:attrNameLst>
                                      </p:cBhvr>
                                      <p:to>
                                        <p:strVal val="0.25"/>
                                      </p:to>
                                    </p:set>
                                    <p:animEffect filter="image" prLst="opacity: 0.25">
                                      <p:cBhvr rctx="IE">
                                        <p:cTn id="32" dur="indefinite"/>
                                        <p:tgtEl>
                                          <p:spTgt spid="70"/>
                                        </p:tgtEl>
                                      </p:cBhvr>
                                    </p:animEffect>
                                  </p:childTnLst>
                                </p:cTn>
                              </p:par>
                              <p:par>
                                <p:cTn id="33" presetID="9" presetClass="emph" presetSubtype="0" nodeType="withEffect">
                                  <p:stCondLst>
                                    <p:cond delay="0"/>
                                  </p:stCondLst>
                                  <p:childTnLst>
                                    <p:set>
                                      <p:cBhvr>
                                        <p:cTn id="34" dur="indefinite"/>
                                        <p:tgtEl>
                                          <p:spTgt spid="69"/>
                                        </p:tgtEl>
                                        <p:attrNameLst>
                                          <p:attrName>style.opacity</p:attrName>
                                        </p:attrNameLst>
                                      </p:cBhvr>
                                      <p:to>
                                        <p:strVal val="1"/>
                                      </p:to>
                                    </p:set>
                                    <p:animEffect filter="image" prLst="opacity: 1">
                                      <p:cBhvr rctx="IE">
                                        <p:cTn id="35" dur="indefinite"/>
                                        <p:tgtEl>
                                          <p:spTgt spid="69"/>
                                        </p:tgtEl>
                                      </p:cBhvr>
                                    </p:animEffect>
                                  </p:childTnLst>
                                </p:cTn>
                              </p:par>
                              <p:par>
                                <p:cTn id="36" presetID="9" presetClass="emph" presetSubtype="0" grpId="1" nodeType="withEffect">
                                  <p:stCondLst>
                                    <p:cond delay="0"/>
                                  </p:stCondLst>
                                  <p:childTnLst>
                                    <p:set>
                                      <p:cBhvr>
                                        <p:cTn id="37" dur="indefinite"/>
                                        <p:tgtEl>
                                          <p:spTgt spid="71"/>
                                        </p:tgtEl>
                                        <p:attrNameLst>
                                          <p:attrName>style.opacity</p:attrName>
                                        </p:attrNameLst>
                                      </p:cBhvr>
                                      <p:to>
                                        <p:strVal val="1"/>
                                      </p:to>
                                    </p:set>
                                    <p:animEffect filter="image" prLst="opacity: 1">
                                      <p:cBhvr rctx="IE">
                                        <p:cTn id="38" dur="indefinite"/>
                                        <p:tgtEl>
                                          <p:spTgt spid="71"/>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4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4" grpId="1"/>
      <p:bldP spid="62" grpId="0" animBg="1"/>
      <p:bldP spid="63" grpId="0" animBg="1"/>
      <p:bldP spid="70" grpId="0"/>
      <p:bldP spid="71" grpId="0"/>
      <p:bldP spid="71" grpId="1"/>
      <p:bldP spid="72" grpId="0"/>
      <p:bldP spid="43" grpId="0"/>
      <p:bldP spid="43" grpId="1"/>
      <p:bldP spid="49" grpId="0"/>
      <p:bldP spid="55" grpId="0" animBg="1"/>
      <p:bldP spid="56" grpId="0"/>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Table 56">
            <a:extLst>
              <a:ext uri="{FF2B5EF4-FFF2-40B4-BE49-F238E27FC236}">
                <a16:creationId xmlns:a16="http://schemas.microsoft.com/office/drawing/2014/main" id="{4AD50C69-C56A-D14E-AA74-D6EEDDD4DE26}"/>
              </a:ext>
            </a:extLst>
          </p:cNvPr>
          <p:cNvGraphicFramePr>
            <a:graphicFrameLocks noGrp="1"/>
          </p:cNvGraphicFramePr>
          <p:nvPr>
            <p:extLst>
              <p:ext uri="{D42A27DB-BD31-4B8C-83A1-F6EECF244321}">
                <p14:modId xmlns:p14="http://schemas.microsoft.com/office/powerpoint/2010/main" val="3748317863"/>
              </p:ext>
            </p:extLst>
          </p:nvPr>
        </p:nvGraphicFramePr>
        <p:xfrm>
          <a:off x="7034704" y="1304316"/>
          <a:ext cx="708872" cy="2091188"/>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84199">
                  <a:extLst>
                    <a:ext uri="{9D8B030D-6E8A-4147-A177-3AD203B41FA5}">
                      <a16:colId xmlns:a16="http://schemas.microsoft.com/office/drawing/2014/main" val="20002"/>
                    </a:ext>
                  </a:extLst>
                </a:gridCol>
                <a:gridCol w="184199">
                  <a:extLst>
                    <a:ext uri="{9D8B030D-6E8A-4147-A177-3AD203B41FA5}">
                      <a16:colId xmlns:a16="http://schemas.microsoft.com/office/drawing/2014/main" val="20003"/>
                    </a:ext>
                  </a:extLst>
                </a:gridCol>
                <a:gridCol w="197599">
                  <a:extLst>
                    <a:ext uri="{9D8B030D-6E8A-4147-A177-3AD203B41FA5}">
                      <a16:colId xmlns:a16="http://schemas.microsoft.com/office/drawing/2014/main" val="20004"/>
                    </a:ext>
                  </a:extLst>
                </a:gridCol>
              </a:tblGrid>
              <a:tr h="302394">
                <a:tc>
                  <a:txBody>
                    <a:bodyPr/>
                    <a:lstStyle/>
                    <a:p>
                      <a:pPr algn="ctr"/>
                      <a:endParaRPr lang="en-US" sz="7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F</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5542">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555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2</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3</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107560473"/>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4</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5</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6</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3929748"/>
                  </a:ext>
                </a:extLst>
              </a:tr>
            </a:tbl>
          </a:graphicData>
        </a:graphic>
      </p:graphicFrame>
      <p:sp>
        <p:nvSpPr>
          <p:cNvPr id="76" name="Rectangle 75">
            <a:extLst>
              <a:ext uri="{FF2B5EF4-FFF2-40B4-BE49-F238E27FC236}">
                <a16:creationId xmlns:a16="http://schemas.microsoft.com/office/drawing/2014/main" id="{B9417E49-A8D2-5B48-94E1-B57829670853}"/>
              </a:ext>
            </a:extLst>
          </p:cNvPr>
          <p:cNvSpPr/>
          <p:nvPr/>
        </p:nvSpPr>
        <p:spPr>
          <a:xfrm>
            <a:off x="6140918" y="1607107"/>
            <a:ext cx="718101" cy="1019680"/>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3E9F9F6-9498-B042-95F7-57CA4CB63086}"/>
              </a:ext>
            </a:extLst>
          </p:cNvPr>
          <p:cNvSpPr/>
          <p:nvPr/>
        </p:nvSpPr>
        <p:spPr>
          <a:xfrm>
            <a:off x="6311901" y="1621544"/>
            <a:ext cx="358774" cy="240937"/>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02286DD-4F63-BD45-AB67-490F907E4D71}"/>
              </a:ext>
            </a:extLst>
          </p:cNvPr>
          <p:cNvSpPr/>
          <p:nvPr/>
        </p:nvSpPr>
        <p:spPr>
          <a:xfrm>
            <a:off x="7173638" y="1612003"/>
            <a:ext cx="574697" cy="762688"/>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90" name="Title 1"/>
          <p:cNvSpPr>
            <a:spLocks noGrp="1"/>
          </p:cNvSpPr>
          <p:nvPr>
            <p:ph type="title"/>
          </p:nvPr>
        </p:nvSpPr>
        <p:spPr>
          <a:effectLst/>
        </p:spPr>
        <p:txBody>
          <a:bodyPr/>
          <a:lstStyle/>
          <a:p>
            <a:r>
              <a:rPr lang="en-US" dirty="0">
                <a:latin typeface="Helvetica" charset="0"/>
                <a:ea typeface="宋体" charset="0"/>
                <a:cs typeface="宋体" charset="0"/>
              </a:rPr>
              <a:t>Brief Example</a:t>
            </a:r>
            <a:endParaRPr lang="en-US" cap="small" dirty="0">
              <a:solidFill>
                <a:srgbClr val="FF0000"/>
              </a:solidFill>
              <a:latin typeface="Helvetica" charset="0"/>
              <a:ea typeface="宋体" charset="0"/>
              <a:cs typeface="宋体" charset="0"/>
            </a:endParaRPr>
          </a:p>
        </p:txBody>
      </p:sp>
      <p:sp>
        <p:nvSpPr>
          <p:cNvPr id="12291" name="Date Placeholder 3"/>
          <p:cNvSpPr>
            <a:spLocks noGrp="1"/>
          </p:cNvSpPr>
          <p:nvPr>
            <p:ph type="dt" sz="quarter" idx="10"/>
          </p:nvPr>
        </p:nvSpPr>
        <p:spPr>
          <a:noFill/>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t>8/31/18</a:t>
            </a:r>
            <a:endParaRPr lang="en-US" altLang="zh-CN" dirty="0"/>
          </a:p>
        </p:txBody>
      </p:sp>
      <p:sp>
        <p:nvSpPr>
          <p:cNvPr id="12292" name="Footer Placeholder 4"/>
          <p:cNvSpPr>
            <a:spLocks noGrp="1"/>
          </p:cNvSpPr>
          <p:nvPr>
            <p:ph type="ftr" sz="quarter" idx="11"/>
          </p:nvPr>
        </p:nvSpPr>
        <p:spPr>
          <a:noFill/>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12293" name="Slide Number Placeholder 5"/>
          <p:cNvSpPr>
            <a:spLocks noGrp="1"/>
          </p:cNvSpPr>
          <p:nvPr>
            <p:ph type="sldNum" sz="quarter" idx="12"/>
          </p:nvPr>
        </p:nvSpPr>
        <p:spPr>
          <a:noFill/>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963660E5-0AFE-664F-8358-156ECE02A2D0}" type="slidenum">
              <a:rPr lang="en-US" altLang="zh-CN"/>
              <a:pPr/>
              <a:t>12</a:t>
            </a:fld>
            <a:endParaRPr lang="en-US" altLang="zh-CN"/>
          </a:p>
        </p:txBody>
      </p:sp>
      <p:graphicFrame>
        <p:nvGraphicFramePr>
          <p:cNvPr id="37" name="Table 36">
            <a:extLst>
              <a:ext uri="{FF2B5EF4-FFF2-40B4-BE49-F238E27FC236}">
                <a16:creationId xmlns:a16="http://schemas.microsoft.com/office/drawing/2014/main" id="{F7D827F8-A969-2743-8193-2917E2960FB3}"/>
              </a:ext>
            </a:extLst>
          </p:cNvPr>
          <p:cNvGraphicFramePr>
            <a:graphicFrameLocks noGrp="1"/>
          </p:cNvGraphicFramePr>
          <p:nvPr>
            <p:extLst>
              <p:ext uri="{D42A27DB-BD31-4B8C-83A1-F6EECF244321}">
                <p14:modId xmlns:p14="http://schemas.microsoft.com/office/powerpoint/2010/main" val="3225554740"/>
              </p:ext>
            </p:extLst>
          </p:nvPr>
        </p:nvGraphicFramePr>
        <p:xfrm>
          <a:off x="1315502" y="1676535"/>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3</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94898139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790049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950097656"/>
                  </a:ext>
                </a:extLst>
              </a:tr>
            </a:tbl>
          </a:graphicData>
        </a:graphic>
      </p:graphicFrame>
      <p:sp>
        <p:nvSpPr>
          <p:cNvPr id="3" name="TextBox 2">
            <a:extLst>
              <a:ext uri="{FF2B5EF4-FFF2-40B4-BE49-F238E27FC236}">
                <a16:creationId xmlns:a16="http://schemas.microsoft.com/office/drawing/2014/main" id="{85508F54-5F2E-D24B-8211-F1FD77B1BBD2}"/>
              </a:ext>
            </a:extLst>
          </p:cNvPr>
          <p:cNvSpPr txBox="1"/>
          <p:nvPr/>
        </p:nvSpPr>
        <p:spPr>
          <a:xfrm>
            <a:off x="443260" y="1269626"/>
            <a:ext cx="1229504" cy="307777"/>
          </a:xfrm>
          <a:prstGeom prst="rect">
            <a:avLst/>
          </a:prstGeom>
          <a:noFill/>
        </p:spPr>
        <p:txBody>
          <a:bodyPr wrap="none" rtlCol="0">
            <a:spAutoFit/>
          </a:bodyPr>
          <a:lstStyle/>
          <a:p>
            <a:r>
              <a:rPr lang="en-US" sz="1400" dirty="0"/>
              <a:t>Living Tuples</a:t>
            </a:r>
          </a:p>
        </p:txBody>
      </p:sp>
      <p:sp>
        <p:nvSpPr>
          <p:cNvPr id="2" name="TextBox 1">
            <a:extLst>
              <a:ext uri="{FF2B5EF4-FFF2-40B4-BE49-F238E27FC236}">
                <a16:creationId xmlns:a16="http://schemas.microsoft.com/office/drawing/2014/main" id="{6E4383BA-E651-5A43-92B3-92A050D8F466}"/>
              </a:ext>
            </a:extLst>
          </p:cNvPr>
          <p:cNvSpPr txBox="1"/>
          <p:nvPr/>
        </p:nvSpPr>
        <p:spPr>
          <a:xfrm>
            <a:off x="1946495" y="5432079"/>
            <a:ext cx="1107996" cy="369332"/>
          </a:xfrm>
          <a:prstGeom prst="rect">
            <a:avLst/>
          </a:prstGeom>
          <a:noFill/>
        </p:spPr>
        <p:txBody>
          <a:bodyPr wrap="none" rtlCol="0">
            <a:spAutoFit/>
          </a:bodyPr>
          <a:lstStyle/>
          <a:p>
            <a:r>
              <a:rPr lang="en-US" dirty="0"/>
              <a:t>	</a:t>
            </a:r>
          </a:p>
        </p:txBody>
      </p:sp>
      <p:sp>
        <p:nvSpPr>
          <p:cNvPr id="53" name="TextBox 107">
            <a:extLst>
              <a:ext uri="{FF2B5EF4-FFF2-40B4-BE49-F238E27FC236}">
                <a16:creationId xmlns:a16="http://schemas.microsoft.com/office/drawing/2014/main" id="{3EE82733-534C-E844-9E67-86CBA578D95D}"/>
              </a:ext>
            </a:extLst>
          </p:cNvPr>
          <p:cNvSpPr txBox="1">
            <a:spLocks noChangeArrowheads="1"/>
          </p:cNvSpPr>
          <p:nvPr/>
        </p:nvSpPr>
        <p:spPr bwMode="auto">
          <a:xfrm>
            <a:off x="6911255" y="5274878"/>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2</a:t>
            </a:r>
          </a:p>
        </p:txBody>
      </p:sp>
      <p:sp>
        <p:nvSpPr>
          <p:cNvPr id="59" name="TextBox 107">
            <a:extLst>
              <a:ext uri="{FF2B5EF4-FFF2-40B4-BE49-F238E27FC236}">
                <a16:creationId xmlns:a16="http://schemas.microsoft.com/office/drawing/2014/main" id="{6A5E8341-E390-5D48-A8E6-8B3C17AB5BEE}"/>
              </a:ext>
            </a:extLst>
          </p:cNvPr>
          <p:cNvSpPr txBox="1">
            <a:spLocks noChangeArrowheads="1"/>
          </p:cNvSpPr>
          <p:nvPr/>
        </p:nvSpPr>
        <p:spPr bwMode="auto">
          <a:xfrm>
            <a:off x="7299392" y="3705504"/>
            <a:ext cx="533400" cy="276225"/>
          </a:xfrm>
          <a:prstGeom prst="rect">
            <a:avLst/>
          </a:prstGeom>
          <a:noFill/>
          <a:ln w="9525">
            <a:noFill/>
            <a:miter lim="800000"/>
            <a:headEnd/>
            <a:tailEnd/>
          </a:ln>
        </p:spPr>
        <p:txBody>
          <a:bodyPr lIns="0" tIns="0" rIns="0" bIns="0">
            <a:spAutoFit/>
          </a:bodyPr>
          <a:lstStyle/>
          <a:p>
            <a:pPr algn="ctr"/>
            <a:r>
              <a:rPr lang="en-US" i="1" dirty="0">
                <a:latin typeface="Times New Roman"/>
                <a:cs typeface="Times New Roman"/>
              </a:rPr>
              <a:t>R</a:t>
            </a:r>
            <a:r>
              <a:rPr lang="en-US" baseline="-25000" dirty="0">
                <a:latin typeface="Times New Roman"/>
                <a:cs typeface="Times New Roman"/>
              </a:rPr>
              <a:t>1</a:t>
            </a:r>
          </a:p>
        </p:txBody>
      </p:sp>
      <p:sp>
        <p:nvSpPr>
          <p:cNvPr id="60" name="AutoShape 11">
            <a:extLst>
              <a:ext uri="{FF2B5EF4-FFF2-40B4-BE49-F238E27FC236}">
                <a16:creationId xmlns:a16="http://schemas.microsoft.com/office/drawing/2014/main" id="{89F0BC2D-12A0-1B4E-94F3-99814C1E7687}"/>
              </a:ext>
            </a:extLst>
          </p:cNvPr>
          <p:cNvSpPr>
            <a:spLocks noChangeArrowheads="1"/>
          </p:cNvSpPr>
          <p:nvPr/>
        </p:nvSpPr>
        <p:spPr bwMode="auto">
          <a:xfrm rot="10800000" flipH="1" flipV="1">
            <a:off x="7010903" y="4014189"/>
            <a:ext cx="1102920" cy="329184"/>
          </a:xfrm>
          <a:prstGeom prst="roundRect">
            <a:avLst>
              <a:gd name="adj" fmla="val 50000"/>
            </a:avLst>
          </a:prstGeom>
          <a:noFill/>
          <a:ln w="9525">
            <a:solidFill>
              <a:srgbClr val="000000"/>
            </a:solidFill>
            <a:round/>
            <a:headEnd/>
            <a:tailEnd/>
          </a:ln>
        </p:spPr>
        <p:txBody>
          <a:bodyPr wrap="none" lIns="0" tIns="0" rIns="0" bIns="45720" anchor="ctr" anchorCtr="1"/>
          <a:lstStyle/>
          <a:p>
            <a:pPr algn="ctr">
              <a:defRPr/>
            </a:pPr>
            <a:r>
              <a:rPr lang="en-US" i="1" dirty="0">
                <a:latin typeface="Times New Roman"/>
                <a:ea typeface="宋体" pitchFamily="2" charset="-122"/>
                <a:cs typeface="Times New Roman"/>
              </a:rPr>
              <a:t>A,B,C,D</a:t>
            </a:r>
          </a:p>
        </p:txBody>
      </p:sp>
      <p:sp>
        <p:nvSpPr>
          <p:cNvPr id="62" name="AutoShape 11">
            <a:extLst>
              <a:ext uri="{FF2B5EF4-FFF2-40B4-BE49-F238E27FC236}">
                <a16:creationId xmlns:a16="http://schemas.microsoft.com/office/drawing/2014/main" id="{0ADE1652-C6EB-4341-A8EF-94E9B54A7D0F}"/>
              </a:ext>
            </a:extLst>
          </p:cNvPr>
          <p:cNvSpPr>
            <a:spLocks noChangeArrowheads="1"/>
          </p:cNvSpPr>
          <p:nvPr/>
        </p:nvSpPr>
        <p:spPr bwMode="auto">
          <a:xfrm rot="10800000" flipH="1" flipV="1">
            <a:off x="6675625" y="4936064"/>
            <a:ext cx="685800" cy="326898"/>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A,C,F</a:t>
            </a:r>
          </a:p>
        </p:txBody>
      </p:sp>
      <p:sp>
        <p:nvSpPr>
          <p:cNvPr id="63" name="AutoShape 11">
            <a:extLst>
              <a:ext uri="{FF2B5EF4-FFF2-40B4-BE49-F238E27FC236}">
                <a16:creationId xmlns:a16="http://schemas.microsoft.com/office/drawing/2014/main" id="{0703E3F0-D4F2-7042-8C92-C86CB7472172}"/>
              </a:ext>
            </a:extLst>
          </p:cNvPr>
          <p:cNvSpPr>
            <a:spLocks noChangeArrowheads="1"/>
          </p:cNvSpPr>
          <p:nvPr/>
        </p:nvSpPr>
        <p:spPr bwMode="auto">
          <a:xfrm rot="10800000" flipH="1" flipV="1">
            <a:off x="7646031" y="4934921"/>
            <a:ext cx="6858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B,C,E</a:t>
            </a:r>
          </a:p>
        </p:txBody>
      </p:sp>
      <p:cxnSp>
        <p:nvCxnSpPr>
          <p:cNvPr id="68" name="Straight Connector 67">
            <a:extLst>
              <a:ext uri="{FF2B5EF4-FFF2-40B4-BE49-F238E27FC236}">
                <a16:creationId xmlns:a16="http://schemas.microsoft.com/office/drawing/2014/main" id="{E8DD1A65-6CB5-CA44-A393-A7711A77D737}"/>
              </a:ext>
            </a:extLst>
          </p:cNvPr>
          <p:cNvCxnSpPr>
            <a:cxnSpLocks/>
            <a:stCxn id="62" idx="0"/>
            <a:endCxn id="60" idx="2"/>
          </p:cNvCxnSpPr>
          <p:nvPr/>
        </p:nvCxnSpPr>
        <p:spPr>
          <a:xfrm flipV="1">
            <a:off x="7018525" y="4343373"/>
            <a:ext cx="543838" cy="592691"/>
          </a:xfrm>
          <a:prstGeom prst="line">
            <a:avLst/>
          </a:prstGeom>
          <a:ln w="127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882CC9F8-10A1-A54F-A07E-6AE00637A71E}"/>
              </a:ext>
            </a:extLst>
          </p:cNvPr>
          <p:cNvCxnSpPr>
            <a:stCxn id="63" idx="0"/>
            <a:endCxn id="60" idx="2"/>
          </p:cNvCxnSpPr>
          <p:nvPr/>
        </p:nvCxnSpPr>
        <p:spPr>
          <a:xfrm flipH="1" flipV="1">
            <a:off x="7562363" y="4343373"/>
            <a:ext cx="426568" cy="591548"/>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70" name="TextBox 107">
            <a:extLst>
              <a:ext uri="{FF2B5EF4-FFF2-40B4-BE49-F238E27FC236}">
                <a16:creationId xmlns:a16="http://schemas.microsoft.com/office/drawing/2014/main" id="{BF26DCA4-0773-8947-99CF-CABAEE13D01B}"/>
              </a:ext>
            </a:extLst>
          </p:cNvPr>
          <p:cNvSpPr txBox="1">
            <a:spLocks noChangeArrowheads="1"/>
          </p:cNvSpPr>
          <p:nvPr/>
        </p:nvSpPr>
        <p:spPr bwMode="auto">
          <a:xfrm>
            <a:off x="6820403" y="4489696"/>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A,C</a:t>
            </a:r>
            <a:endParaRPr lang="en-US" i="1" baseline="-25000" dirty="0">
              <a:latin typeface="Times New Roman"/>
              <a:cs typeface="Times New Roman"/>
            </a:endParaRPr>
          </a:p>
        </p:txBody>
      </p:sp>
      <p:sp>
        <p:nvSpPr>
          <p:cNvPr id="71" name="TextBox 107">
            <a:extLst>
              <a:ext uri="{FF2B5EF4-FFF2-40B4-BE49-F238E27FC236}">
                <a16:creationId xmlns:a16="http://schemas.microsoft.com/office/drawing/2014/main" id="{A8BEA911-6454-D945-BDC8-BE74CBE8879F}"/>
              </a:ext>
            </a:extLst>
          </p:cNvPr>
          <p:cNvSpPr txBox="1">
            <a:spLocks noChangeArrowheads="1"/>
          </p:cNvSpPr>
          <p:nvPr/>
        </p:nvSpPr>
        <p:spPr bwMode="auto">
          <a:xfrm>
            <a:off x="7878982" y="4500647"/>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B,C</a:t>
            </a:r>
            <a:endParaRPr lang="en-US" i="1" baseline="-25000" dirty="0">
              <a:latin typeface="Times New Roman"/>
              <a:cs typeface="Times New Roman"/>
            </a:endParaRPr>
          </a:p>
        </p:txBody>
      </p:sp>
      <p:sp>
        <p:nvSpPr>
          <p:cNvPr id="72" name="TextBox 107">
            <a:extLst>
              <a:ext uri="{FF2B5EF4-FFF2-40B4-BE49-F238E27FC236}">
                <a16:creationId xmlns:a16="http://schemas.microsoft.com/office/drawing/2014/main" id="{D84289E2-E78B-1040-8944-B8B35212D675}"/>
              </a:ext>
            </a:extLst>
          </p:cNvPr>
          <p:cNvSpPr txBox="1">
            <a:spLocks noChangeArrowheads="1"/>
          </p:cNvSpPr>
          <p:nvPr/>
        </p:nvSpPr>
        <p:spPr bwMode="auto">
          <a:xfrm>
            <a:off x="7404300" y="5111430"/>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C</a:t>
            </a:r>
            <a:endParaRPr lang="en-US" i="1" baseline="-25000" dirty="0">
              <a:latin typeface="Times New Roman"/>
              <a:cs typeface="Times New Roman"/>
            </a:endParaRPr>
          </a:p>
        </p:txBody>
      </p:sp>
      <p:sp>
        <p:nvSpPr>
          <p:cNvPr id="73" name="TextBox 107">
            <a:extLst>
              <a:ext uri="{FF2B5EF4-FFF2-40B4-BE49-F238E27FC236}">
                <a16:creationId xmlns:a16="http://schemas.microsoft.com/office/drawing/2014/main" id="{598F5BFB-48F4-FD4A-A333-A256208C26F2}"/>
              </a:ext>
            </a:extLst>
          </p:cNvPr>
          <p:cNvSpPr txBox="1">
            <a:spLocks noChangeArrowheads="1"/>
          </p:cNvSpPr>
          <p:nvPr/>
        </p:nvSpPr>
        <p:spPr bwMode="auto">
          <a:xfrm>
            <a:off x="7894345" y="5262962"/>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3</a:t>
            </a:r>
          </a:p>
        </p:txBody>
      </p:sp>
      <p:cxnSp>
        <p:nvCxnSpPr>
          <p:cNvPr id="74" name="Straight Connector 73">
            <a:extLst>
              <a:ext uri="{FF2B5EF4-FFF2-40B4-BE49-F238E27FC236}">
                <a16:creationId xmlns:a16="http://schemas.microsoft.com/office/drawing/2014/main" id="{7B2388A9-4A82-684D-8586-A3DA22998817}"/>
              </a:ext>
            </a:extLst>
          </p:cNvPr>
          <p:cNvCxnSpPr>
            <a:cxnSpLocks/>
            <a:stCxn id="62" idx="3"/>
            <a:endCxn id="63" idx="1"/>
          </p:cNvCxnSpPr>
          <p:nvPr/>
        </p:nvCxnSpPr>
        <p:spPr>
          <a:xfrm>
            <a:off x="7361425" y="5099513"/>
            <a:ext cx="284606" cy="0"/>
          </a:xfrm>
          <a:prstGeom prst="line">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A81E460E-8CE1-1C44-850D-8EF601186AE0}"/>
              </a:ext>
            </a:extLst>
          </p:cNvPr>
          <p:cNvSpPr txBox="1"/>
          <p:nvPr/>
        </p:nvSpPr>
        <p:spPr>
          <a:xfrm>
            <a:off x="10393378" y="4481465"/>
            <a:ext cx="184731" cy="369332"/>
          </a:xfrm>
          <a:prstGeom prst="rect">
            <a:avLst/>
          </a:prstGeom>
          <a:noFill/>
        </p:spPr>
        <p:txBody>
          <a:bodyPr wrap="none" rtlCol="0">
            <a:spAutoFit/>
          </a:bodyPr>
          <a:lstStyle/>
          <a:p>
            <a:endParaRPr lang="en-US" dirty="0"/>
          </a:p>
        </p:txBody>
      </p:sp>
      <p:graphicFrame>
        <p:nvGraphicFramePr>
          <p:cNvPr id="77" name="Table 76">
            <a:extLst>
              <a:ext uri="{FF2B5EF4-FFF2-40B4-BE49-F238E27FC236}">
                <a16:creationId xmlns:a16="http://schemas.microsoft.com/office/drawing/2014/main" id="{2236F9B8-4883-B949-B273-5E0E5D466544}"/>
              </a:ext>
            </a:extLst>
          </p:cNvPr>
          <p:cNvGraphicFramePr>
            <a:graphicFrameLocks noGrp="1"/>
          </p:cNvGraphicFramePr>
          <p:nvPr>
            <p:extLst>
              <p:ext uri="{D42A27DB-BD31-4B8C-83A1-F6EECF244321}">
                <p14:modId xmlns:p14="http://schemas.microsoft.com/office/powerpoint/2010/main" val="983681540"/>
              </p:ext>
            </p:extLst>
          </p:nvPr>
        </p:nvGraphicFramePr>
        <p:xfrm>
          <a:off x="675764" y="1677083"/>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1</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78" name="Table 77">
            <a:extLst>
              <a:ext uri="{FF2B5EF4-FFF2-40B4-BE49-F238E27FC236}">
                <a16:creationId xmlns:a16="http://schemas.microsoft.com/office/drawing/2014/main" id="{B84EA2A3-6BDA-6146-B78A-1BB5C3EA0DAF}"/>
              </a:ext>
            </a:extLst>
          </p:cNvPr>
          <p:cNvGraphicFramePr>
            <a:graphicFrameLocks noGrp="1"/>
          </p:cNvGraphicFramePr>
          <p:nvPr>
            <p:extLst>
              <p:ext uri="{D42A27DB-BD31-4B8C-83A1-F6EECF244321}">
                <p14:modId xmlns:p14="http://schemas.microsoft.com/office/powerpoint/2010/main" val="3593009790"/>
              </p:ext>
            </p:extLst>
          </p:nvPr>
        </p:nvGraphicFramePr>
        <p:xfrm>
          <a:off x="994790" y="1676670"/>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2</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26978553"/>
                  </a:ext>
                </a:extLst>
              </a:tr>
            </a:tbl>
          </a:graphicData>
        </a:graphic>
      </p:graphicFrame>
      <p:graphicFrame>
        <p:nvGraphicFramePr>
          <p:cNvPr id="84" name="Table 83">
            <a:extLst>
              <a:ext uri="{FF2B5EF4-FFF2-40B4-BE49-F238E27FC236}">
                <a16:creationId xmlns:a16="http://schemas.microsoft.com/office/drawing/2014/main" id="{83432813-044D-C844-AC41-2BD3F41A9B57}"/>
              </a:ext>
            </a:extLst>
          </p:cNvPr>
          <p:cNvGraphicFramePr>
            <a:graphicFrameLocks noGrp="1"/>
          </p:cNvGraphicFramePr>
          <p:nvPr>
            <p:extLst/>
          </p:nvPr>
        </p:nvGraphicFramePr>
        <p:xfrm>
          <a:off x="2337079" y="2356882"/>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endParaRPr lang="en-US" sz="1300" i="1"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90" name="TextBox 89">
            <a:extLst>
              <a:ext uri="{FF2B5EF4-FFF2-40B4-BE49-F238E27FC236}">
                <a16:creationId xmlns:a16="http://schemas.microsoft.com/office/drawing/2014/main" id="{5F942A3E-B6BC-0C46-BEA4-FC3BA1A5536C}"/>
              </a:ext>
            </a:extLst>
          </p:cNvPr>
          <p:cNvSpPr txBox="1"/>
          <p:nvPr/>
        </p:nvSpPr>
        <p:spPr>
          <a:xfrm>
            <a:off x="1791713" y="1748844"/>
            <a:ext cx="1175942"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Tuples to check in </a:t>
            </a:r>
            <a:r>
              <a:rPr lang="en-US" sz="1400" i="1" dirty="0">
                <a:latin typeface="Times New Roman" panose="02020603050405020304" pitchFamily="18" charset="0"/>
                <a:cs typeface="Times New Roman" panose="02020603050405020304" pitchFamily="18" charset="0"/>
              </a:rPr>
              <a:t>R</a:t>
            </a:r>
            <a:r>
              <a:rPr lang="en-US" sz="1400" baseline="-25000" dirty="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1170D488-A875-3A4B-A146-84C90F6435FC}"/>
              </a:ext>
            </a:extLst>
          </p:cNvPr>
          <p:cNvCxnSpPr>
            <a:cxnSpLocks/>
          </p:cNvCxnSpPr>
          <p:nvPr/>
        </p:nvCxnSpPr>
        <p:spPr>
          <a:xfrm>
            <a:off x="5641258" y="1728154"/>
            <a:ext cx="261018" cy="0"/>
          </a:xfrm>
          <a:prstGeom prst="straightConnector1">
            <a:avLst/>
          </a:prstGeom>
          <a:ln w="15875">
            <a:solidFill>
              <a:srgbClr val="FFB400"/>
            </a:solidFill>
            <a:headEnd w="lg" len="med"/>
            <a:tailEnd type="triangle" w="lg" len="med"/>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F64BBC10-2244-A74D-B192-40912A9343D4}"/>
              </a:ext>
            </a:extLst>
          </p:cNvPr>
          <p:cNvCxnSpPr>
            <a:cxnSpLocks/>
          </p:cNvCxnSpPr>
          <p:nvPr/>
        </p:nvCxnSpPr>
        <p:spPr>
          <a:xfrm>
            <a:off x="2019066" y="2728587"/>
            <a:ext cx="261018" cy="0"/>
          </a:xfrm>
          <a:prstGeom prst="straightConnector1">
            <a:avLst/>
          </a:prstGeom>
          <a:ln w="15875">
            <a:solidFill>
              <a:srgbClr val="FFB400"/>
            </a:solidFill>
            <a:headEnd w="lg" len="med"/>
            <a:tailEnd type="triangle" w="lg" len="med"/>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AD4F230F-91EF-3944-A7E4-878EB9E2C014}"/>
              </a:ext>
            </a:extLst>
          </p:cNvPr>
          <p:cNvSpPr txBox="1"/>
          <p:nvPr/>
        </p:nvSpPr>
        <p:spPr>
          <a:xfrm>
            <a:off x="675764" y="5421260"/>
            <a:ext cx="5208666" cy="369332"/>
          </a:xfrm>
          <a:prstGeom prst="rect">
            <a:avLst/>
          </a:prstGeom>
          <a:noFill/>
        </p:spPr>
        <p:txBody>
          <a:bodyPr wrap="square" rtlCol="0">
            <a:spAutoFit/>
          </a:bodyPr>
          <a:lstStyle/>
          <a:p>
            <a:r>
              <a:rPr lang="en-US" dirty="0"/>
              <a:t>Check if block has any remaining tuples</a:t>
            </a:r>
            <a:endParaRPr lang="en-US" sz="1600" dirty="0"/>
          </a:p>
        </p:txBody>
      </p:sp>
      <p:graphicFrame>
        <p:nvGraphicFramePr>
          <p:cNvPr id="54" name="Table 53">
            <a:extLst>
              <a:ext uri="{FF2B5EF4-FFF2-40B4-BE49-F238E27FC236}">
                <a16:creationId xmlns:a16="http://schemas.microsoft.com/office/drawing/2014/main" id="{1124ABB1-A7D4-DA4E-A000-143BDF031EE5}"/>
              </a:ext>
            </a:extLst>
          </p:cNvPr>
          <p:cNvGraphicFramePr>
            <a:graphicFrameLocks noGrp="1"/>
          </p:cNvGraphicFramePr>
          <p:nvPr>
            <p:extLst>
              <p:ext uri="{D42A27DB-BD31-4B8C-83A1-F6EECF244321}">
                <p14:modId xmlns:p14="http://schemas.microsoft.com/office/powerpoint/2010/main" val="1450017221"/>
              </p:ext>
            </p:extLst>
          </p:nvPr>
        </p:nvGraphicFramePr>
        <p:xfrm>
          <a:off x="3677108" y="2358944"/>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C,</a:t>
                      </a:r>
                      <a:r>
                        <a:rPr lang="en-US" sz="900" i="0" dirty="0">
                          <a:solidFill>
                            <a:srgbClr val="000000"/>
                          </a:solidFill>
                          <a:latin typeface="Times New Roman"/>
                          <a:cs typeface="Times New Roman"/>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65" name="Table 64">
            <a:extLst>
              <a:ext uri="{FF2B5EF4-FFF2-40B4-BE49-F238E27FC236}">
                <a16:creationId xmlns:a16="http://schemas.microsoft.com/office/drawing/2014/main" id="{F9729737-594C-D64A-ACD7-8A90B9974D2D}"/>
              </a:ext>
            </a:extLst>
          </p:cNvPr>
          <p:cNvGraphicFramePr>
            <a:graphicFrameLocks noGrp="1"/>
          </p:cNvGraphicFramePr>
          <p:nvPr>
            <p:extLst>
              <p:ext uri="{D42A27DB-BD31-4B8C-83A1-F6EECF244321}">
                <p14:modId xmlns:p14="http://schemas.microsoft.com/office/powerpoint/2010/main" val="3108995170"/>
              </p:ext>
            </p:extLst>
          </p:nvPr>
        </p:nvGraphicFramePr>
        <p:xfrm>
          <a:off x="3379291" y="2356391"/>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B,0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66" name="Left Brace 65">
            <a:extLst>
              <a:ext uri="{FF2B5EF4-FFF2-40B4-BE49-F238E27FC236}">
                <a16:creationId xmlns:a16="http://schemas.microsoft.com/office/drawing/2014/main" id="{59162629-FC04-BC4A-B9AD-348070AF4C25}"/>
              </a:ext>
            </a:extLst>
          </p:cNvPr>
          <p:cNvSpPr/>
          <p:nvPr/>
        </p:nvSpPr>
        <p:spPr>
          <a:xfrm rot="5400000">
            <a:off x="3508856" y="1886582"/>
            <a:ext cx="200485" cy="63973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46C2131B-7E95-B345-BDA5-CF13AA5B7F61}"/>
              </a:ext>
            </a:extLst>
          </p:cNvPr>
          <p:cNvSpPr txBox="1"/>
          <p:nvPr/>
        </p:nvSpPr>
        <p:spPr>
          <a:xfrm>
            <a:off x="2807016" y="1853116"/>
            <a:ext cx="1638514" cy="307777"/>
          </a:xfrm>
          <a:prstGeom prst="rect">
            <a:avLst/>
          </a:prstGeom>
          <a:noFill/>
        </p:spPr>
        <p:txBody>
          <a:bodyPr wrap="square" rtlCol="0">
            <a:spAutoFit/>
          </a:bodyPr>
          <a:lstStyle/>
          <a:p>
            <a:pPr algn="ctr"/>
            <a:r>
              <a:rPr lang="en-US" sz="1400" dirty="0"/>
              <a:t>&amp;</a:t>
            </a:r>
          </a:p>
        </p:txBody>
      </p:sp>
      <p:graphicFrame>
        <p:nvGraphicFramePr>
          <p:cNvPr id="79" name="Table 78">
            <a:extLst>
              <a:ext uri="{FF2B5EF4-FFF2-40B4-BE49-F238E27FC236}">
                <a16:creationId xmlns:a16="http://schemas.microsoft.com/office/drawing/2014/main" id="{361C282A-1C49-E44E-8192-456F1CE487CF}"/>
              </a:ext>
            </a:extLst>
          </p:cNvPr>
          <p:cNvGraphicFramePr>
            <a:graphicFrameLocks noGrp="1"/>
          </p:cNvGraphicFramePr>
          <p:nvPr>
            <p:extLst>
              <p:ext uri="{D42A27DB-BD31-4B8C-83A1-F6EECF244321}">
                <p14:modId xmlns:p14="http://schemas.microsoft.com/office/powerpoint/2010/main" val="247547775"/>
              </p:ext>
            </p:extLst>
          </p:nvPr>
        </p:nvGraphicFramePr>
        <p:xfrm>
          <a:off x="4285334" y="2361500"/>
          <a:ext cx="279749" cy="1982185"/>
        </p:xfrm>
        <a:graphic>
          <a:graphicData uri="http://schemas.openxmlformats.org/drawingml/2006/table">
            <a:tbl>
              <a:tblPr firstRow="1" bandRow="1">
                <a:tableStyleId>{5C22544A-7EE6-4342-B048-85BDC9FD1C3A}</a:tableStyleId>
              </a:tblPr>
              <a:tblGrid>
                <a:gridCol w="279749">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Block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80" name="Equal 79">
            <a:extLst>
              <a:ext uri="{FF2B5EF4-FFF2-40B4-BE49-F238E27FC236}">
                <a16:creationId xmlns:a16="http://schemas.microsoft.com/office/drawing/2014/main" id="{4C0A738D-A2F4-AD4A-B6EA-EEABE65B512B}"/>
              </a:ext>
            </a:extLst>
          </p:cNvPr>
          <p:cNvSpPr/>
          <p:nvPr/>
        </p:nvSpPr>
        <p:spPr>
          <a:xfrm>
            <a:off x="3986784" y="3205331"/>
            <a:ext cx="242771" cy="242771"/>
          </a:xfrm>
          <a:prstGeom prst="mathEqual">
            <a:avLst/>
          </a:prstGeom>
          <a:solidFill>
            <a:schemeClr val="bg2">
              <a:lumMod val="40000"/>
              <a:lumOff val="60000"/>
              <a:alpha val="69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82" name="Table 81">
            <a:extLst>
              <a:ext uri="{FF2B5EF4-FFF2-40B4-BE49-F238E27FC236}">
                <a16:creationId xmlns:a16="http://schemas.microsoft.com/office/drawing/2014/main" id="{CC5CF365-6A29-9043-B4B6-F841F0AF60D9}"/>
              </a:ext>
            </a:extLst>
          </p:cNvPr>
          <p:cNvGraphicFramePr>
            <a:graphicFrameLocks noGrp="1"/>
          </p:cNvGraphicFramePr>
          <p:nvPr>
            <p:extLst>
              <p:ext uri="{D42A27DB-BD31-4B8C-83A1-F6EECF244321}">
                <p14:modId xmlns:p14="http://schemas.microsoft.com/office/powerpoint/2010/main" val="3980076999"/>
              </p:ext>
            </p:extLst>
          </p:nvPr>
        </p:nvGraphicFramePr>
        <p:xfrm>
          <a:off x="3384129" y="2351943"/>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1</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83" name="Equal 82">
            <a:extLst>
              <a:ext uri="{FF2B5EF4-FFF2-40B4-BE49-F238E27FC236}">
                <a16:creationId xmlns:a16="http://schemas.microsoft.com/office/drawing/2014/main" id="{24F2B3F9-A49D-7E48-B335-C4DFBC686C83}"/>
              </a:ext>
            </a:extLst>
          </p:cNvPr>
          <p:cNvSpPr/>
          <p:nvPr/>
        </p:nvSpPr>
        <p:spPr>
          <a:xfrm>
            <a:off x="3987517" y="3209544"/>
            <a:ext cx="242771" cy="242771"/>
          </a:xfrm>
          <a:prstGeom prst="mathEqual">
            <a:avLst/>
          </a:prstGeom>
          <a:solidFill>
            <a:schemeClr val="bg2">
              <a:lumMod val="40000"/>
              <a:lumOff val="60000"/>
              <a:alpha val="69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85" name="Table 84">
            <a:extLst>
              <a:ext uri="{FF2B5EF4-FFF2-40B4-BE49-F238E27FC236}">
                <a16:creationId xmlns:a16="http://schemas.microsoft.com/office/drawing/2014/main" id="{D23DB64C-2514-764B-8558-D6DD91EEF7EE}"/>
              </a:ext>
            </a:extLst>
          </p:cNvPr>
          <p:cNvGraphicFramePr>
            <a:graphicFrameLocks noGrp="1"/>
          </p:cNvGraphicFramePr>
          <p:nvPr>
            <p:extLst>
              <p:ext uri="{D42A27DB-BD31-4B8C-83A1-F6EECF244321}">
                <p14:modId xmlns:p14="http://schemas.microsoft.com/office/powerpoint/2010/main" val="1127166089"/>
              </p:ext>
            </p:extLst>
          </p:nvPr>
        </p:nvGraphicFramePr>
        <p:xfrm>
          <a:off x="4280985" y="2361499"/>
          <a:ext cx="279749" cy="1982185"/>
        </p:xfrm>
        <a:graphic>
          <a:graphicData uri="http://schemas.openxmlformats.org/drawingml/2006/table">
            <a:tbl>
              <a:tblPr firstRow="1" bandRow="1">
                <a:tableStyleId>{5C22544A-7EE6-4342-B048-85BDC9FD1C3A}</a:tableStyleId>
              </a:tblPr>
              <a:tblGrid>
                <a:gridCol w="279749">
                  <a:extLst>
                    <a:ext uri="{9D8B030D-6E8A-4147-A177-3AD203B41FA5}">
                      <a16:colId xmlns:a16="http://schemas.microsoft.com/office/drawing/2014/main" val="20002"/>
                    </a:ext>
                  </a:extLst>
                </a:gridCol>
              </a:tblGrid>
              <a:tr h="256237">
                <a:tc>
                  <a:txBody>
                    <a:bodyPr/>
                    <a:lstStyle/>
                    <a:p>
                      <a:pPr algn="ctr"/>
                      <a:endParaRPr lang="en-US" sz="900" i="1" dirty="0">
                        <a:solidFill>
                          <a:srgbClr val="000000"/>
                        </a:solidFill>
                        <a:latin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86" name="TextBox 85">
            <a:extLst>
              <a:ext uri="{FF2B5EF4-FFF2-40B4-BE49-F238E27FC236}">
                <a16:creationId xmlns:a16="http://schemas.microsoft.com/office/drawing/2014/main" id="{64A4D701-7DAE-354E-9BC4-03652B68E543}"/>
              </a:ext>
            </a:extLst>
          </p:cNvPr>
          <p:cNvSpPr txBox="1"/>
          <p:nvPr/>
        </p:nvSpPr>
        <p:spPr>
          <a:xfrm>
            <a:off x="675764" y="5216021"/>
            <a:ext cx="5208666" cy="646331"/>
          </a:xfrm>
          <a:prstGeom prst="rect">
            <a:avLst/>
          </a:prstGeom>
          <a:noFill/>
        </p:spPr>
        <p:txBody>
          <a:bodyPr wrap="square" rtlCol="0">
            <a:spAutoFit/>
          </a:bodyPr>
          <a:lstStyle/>
          <a:p>
            <a:r>
              <a:rPr lang="en-US" dirty="0"/>
              <a:t>The block was removed by CT – update other relations incident to subscope </a:t>
            </a:r>
            <a:r>
              <a:rPr lang="en-US" dirty="0">
                <a:solidFill>
                  <a:srgbClr val="FF0000"/>
                </a:solidFill>
              </a:rPr>
              <a:t>{</a:t>
            </a:r>
            <a:r>
              <a:rPr lang="en-US" i="1" dirty="0">
                <a:solidFill>
                  <a:srgbClr val="FF0000"/>
                </a:solidFill>
                <a:latin typeface="Times New Roman" panose="02020603050405020304" pitchFamily="18" charset="0"/>
                <a:cs typeface="Times New Roman" panose="02020603050405020304" pitchFamily="18" charset="0"/>
              </a:rPr>
              <a:t>B</a:t>
            </a:r>
            <a:r>
              <a:rPr lang="en-US" dirty="0">
                <a:solidFill>
                  <a:srgbClr val="FF0000"/>
                </a:solidFill>
              </a:rPr>
              <a:t>,</a:t>
            </a:r>
            <a:r>
              <a:rPr lang="en-US" i="1" dirty="0">
                <a:solidFill>
                  <a:srgbClr val="FF0000"/>
                </a:solidFill>
                <a:latin typeface="Times New Roman" panose="02020603050405020304" pitchFamily="18" charset="0"/>
                <a:cs typeface="Times New Roman" panose="02020603050405020304" pitchFamily="18" charset="0"/>
              </a:rPr>
              <a:t>C</a:t>
            </a:r>
            <a:r>
              <a:rPr lang="en-US" dirty="0">
                <a:solidFill>
                  <a:srgbClr val="FF0000"/>
                </a:solidFill>
              </a:rPr>
              <a:t>}</a:t>
            </a:r>
            <a:r>
              <a:rPr lang="en-US" dirty="0"/>
              <a:t> </a:t>
            </a:r>
            <a:endParaRPr lang="en-US" sz="1600" dirty="0"/>
          </a:p>
        </p:txBody>
      </p:sp>
      <p:sp>
        <p:nvSpPr>
          <p:cNvPr id="87" name="Rectangle 86">
            <a:extLst>
              <a:ext uri="{FF2B5EF4-FFF2-40B4-BE49-F238E27FC236}">
                <a16:creationId xmlns:a16="http://schemas.microsoft.com/office/drawing/2014/main" id="{4E0038C5-79C6-0C41-86C0-58133F3C1691}"/>
              </a:ext>
            </a:extLst>
          </p:cNvPr>
          <p:cNvSpPr/>
          <p:nvPr/>
        </p:nvSpPr>
        <p:spPr>
          <a:xfrm>
            <a:off x="8086052" y="1858367"/>
            <a:ext cx="527723" cy="524555"/>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88" name="Table 87">
            <a:extLst>
              <a:ext uri="{FF2B5EF4-FFF2-40B4-BE49-F238E27FC236}">
                <a16:creationId xmlns:a16="http://schemas.microsoft.com/office/drawing/2014/main" id="{51A39700-68B0-3E44-B27A-D90E3953CAE9}"/>
              </a:ext>
            </a:extLst>
          </p:cNvPr>
          <p:cNvGraphicFramePr>
            <a:graphicFrameLocks noGrp="1"/>
          </p:cNvGraphicFramePr>
          <p:nvPr>
            <p:extLst>
              <p:ext uri="{D42A27DB-BD31-4B8C-83A1-F6EECF244321}">
                <p14:modId xmlns:p14="http://schemas.microsoft.com/office/powerpoint/2010/main" val="1318962339"/>
              </p:ext>
            </p:extLst>
          </p:nvPr>
        </p:nvGraphicFramePr>
        <p:xfrm>
          <a:off x="1315501" y="1676535"/>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3</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94898139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790049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950097656"/>
                  </a:ext>
                </a:extLst>
              </a:tr>
            </a:tbl>
          </a:graphicData>
        </a:graphic>
      </p:graphicFrame>
      <p:sp>
        <p:nvSpPr>
          <p:cNvPr id="89" name="TextBox 88">
            <a:extLst>
              <a:ext uri="{FF2B5EF4-FFF2-40B4-BE49-F238E27FC236}">
                <a16:creationId xmlns:a16="http://schemas.microsoft.com/office/drawing/2014/main" id="{520B6A18-3EE2-B14D-BFE9-305F80A56234}"/>
              </a:ext>
            </a:extLst>
          </p:cNvPr>
          <p:cNvSpPr txBox="1"/>
          <p:nvPr/>
        </p:nvSpPr>
        <p:spPr>
          <a:xfrm>
            <a:off x="675764" y="5371826"/>
            <a:ext cx="5208666" cy="369332"/>
          </a:xfrm>
          <a:prstGeom prst="rect">
            <a:avLst/>
          </a:prstGeom>
          <a:noFill/>
        </p:spPr>
        <p:txBody>
          <a:bodyPr wrap="square" rtlCol="0">
            <a:spAutoFit/>
          </a:bodyPr>
          <a:lstStyle/>
          <a:p>
            <a:r>
              <a:rPr lang="en-US" dirty="0"/>
              <a:t>Remove the block from tuples to check</a:t>
            </a:r>
            <a:endParaRPr lang="en-US" sz="1600" dirty="0"/>
          </a:p>
        </p:txBody>
      </p:sp>
      <p:graphicFrame>
        <p:nvGraphicFramePr>
          <p:cNvPr id="56" name="Table 55">
            <a:extLst>
              <a:ext uri="{FF2B5EF4-FFF2-40B4-BE49-F238E27FC236}">
                <a16:creationId xmlns:a16="http://schemas.microsoft.com/office/drawing/2014/main" id="{D8BC7A21-44E9-EE44-9BE9-C7E0BF9500A8}"/>
              </a:ext>
            </a:extLst>
          </p:cNvPr>
          <p:cNvGraphicFramePr>
            <a:graphicFrameLocks noGrp="1"/>
          </p:cNvGraphicFramePr>
          <p:nvPr>
            <p:extLst>
              <p:ext uri="{D42A27DB-BD31-4B8C-83A1-F6EECF244321}">
                <p14:modId xmlns:p14="http://schemas.microsoft.com/office/powerpoint/2010/main" val="2318155249"/>
              </p:ext>
            </p:extLst>
          </p:nvPr>
        </p:nvGraphicFramePr>
        <p:xfrm>
          <a:off x="5993537" y="1304315"/>
          <a:ext cx="851041" cy="2315405"/>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74143">
                  <a:extLst>
                    <a:ext uri="{9D8B030D-6E8A-4147-A177-3AD203B41FA5}">
                      <a16:colId xmlns:a16="http://schemas.microsoft.com/office/drawing/2014/main" val="20002"/>
                    </a:ext>
                  </a:extLst>
                </a:gridCol>
                <a:gridCol w="174143">
                  <a:extLst>
                    <a:ext uri="{9D8B030D-6E8A-4147-A177-3AD203B41FA5}">
                      <a16:colId xmlns:a16="http://schemas.microsoft.com/office/drawing/2014/main" val="20003"/>
                    </a:ext>
                  </a:extLst>
                </a:gridCol>
                <a:gridCol w="185737">
                  <a:extLst>
                    <a:ext uri="{9D8B030D-6E8A-4147-A177-3AD203B41FA5}">
                      <a16:colId xmlns:a16="http://schemas.microsoft.com/office/drawing/2014/main" val="20004"/>
                    </a:ext>
                  </a:extLst>
                </a:gridCol>
                <a:gridCol w="174143">
                  <a:extLst>
                    <a:ext uri="{9D8B030D-6E8A-4147-A177-3AD203B41FA5}">
                      <a16:colId xmlns:a16="http://schemas.microsoft.com/office/drawing/2014/main" val="20005"/>
                    </a:ext>
                  </a:extLst>
                </a:gridCol>
              </a:tblGrid>
              <a:tr h="301057">
                <a:tc>
                  <a:txBody>
                    <a:bodyPr/>
                    <a:lstStyle/>
                    <a:p>
                      <a:pPr algn="ctr"/>
                      <a:endParaRPr lang="en-US" sz="8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D</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4414">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44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2</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3</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4</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5</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544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dirty="0">
                          <a:latin typeface="Times New Roman"/>
                          <a:cs typeface="Times New Roman"/>
                        </a:rPr>
                        <a:t>t</a:t>
                      </a:r>
                      <a:r>
                        <a:rPr lang="en-US" sz="1300" i="0" baseline="-25000" dirty="0">
                          <a:latin typeface="Times New Roman"/>
                          <a:cs typeface="Times New Roman"/>
                        </a:rPr>
                        <a:t>6</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43932">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439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latin typeface="Times New Roman"/>
                          <a:cs typeface="Times New Roman"/>
                        </a:rPr>
                        <a:t>t</a:t>
                      </a:r>
                      <a:r>
                        <a:rPr lang="en-US" sz="1300" i="0" baseline="-25000" dirty="0">
                          <a:latin typeface="Times New Roman"/>
                          <a:cs typeface="Times New Roman"/>
                        </a:rPr>
                        <a:t>8</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58" name="TextBox 57">
            <a:extLst>
              <a:ext uri="{FF2B5EF4-FFF2-40B4-BE49-F238E27FC236}">
                <a16:creationId xmlns:a16="http://schemas.microsoft.com/office/drawing/2014/main" id="{BF5BFF36-8754-F248-A93F-1272DEB62B53}"/>
              </a:ext>
            </a:extLst>
          </p:cNvPr>
          <p:cNvSpPr txBox="1"/>
          <p:nvPr/>
        </p:nvSpPr>
        <p:spPr>
          <a:xfrm>
            <a:off x="5741569" y="1294697"/>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1</a:t>
            </a:r>
          </a:p>
        </p:txBody>
      </p:sp>
      <p:sp>
        <p:nvSpPr>
          <p:cNvPr id="64" name="TextBox 63">
            <a:extLst>
              <a:ext uri="{FF2B5EF4-FFF2-40B4-BE49-F238E27FC236}">
                <a16:creationId xmlns:a16="http://schemas.microsoft.com/office/drawing/2014/main" id="{630E5B7A-BD85-E64D-B723-CE7B66A35392}"/>
              </a:ext>
            </a:extLst>
          </p:cNvPr>
          <p:cNvSpPr txBox="1"/>
          <p:nvPr/>
        </p:nvSpPr>
        <p:spPr>
          <a:xfrm>
            <a:off x="6782745" y="1273998"/>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2</a:t>
            </a:r>
          </a:p>
        </p:txBody>
      </p:sp>
      <p:graphicFrame>
        <p:nvGraphicFramePr>
          <p:cNvPr id="91" name="Table 90">
            <a:extLst>
              <a:ext uri="{FF2B5EF4-FFF2-40B4-BE49-F238E27FC236}">
                <a16:creationId xmlns:a16="http://schemas.microsoft.com/office/drawing/2014/main" id="{236A9C10-75B3-0849-B7BE-F41ECFF1642B}"/>
              </a:ext>
            </a:extLst>
          </p:cNvPr>
          <p:cNvGraphicFramePr>
            <a:graphicFrameLocks noGrp="1"/>
          </p:cNvGraphicFramePr>
          <p:nvPr>
            <p:extLst>
              <p:ext uri="{D42A27DB-BD31-4B8C-83A1-F6EECF244321}">
                <p14:modId xmlns:p14="http://schemas.microsoft.com/office/powerpoint/2010/main" val="941854034"/>
              </p:ext>
            </p:extLst>
          </p:nvPr>
        </p:nvGraphicFramePr>
        <p:xfrm>
          <a:off x="7933702" y="1304315"/>
          <a:ext cx="676898" cy="2091015"/>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74143">
                  <a:extLst>
                    <a:ext uri="{9D8B030D-6E8A-4147-A177-3AD203B41FA5}">
                      <a16:colId xmlns:a16="http://schemas.microsoft.com/office/drawing/2014/main" val="20002"/>
                    </a:ext>
                  </a:extLst>
                </a:gridCol>
                <a:gridCol w="174143">
                  <a:extLst>
                    <a:ext uri="{9D8B030D-6E8A-4147-A177-3AD203B41FA5}">
                      <a16:colId xmlns:a16="http://schemas.microsoft.com/office/drawing/2014/main" val="20003"/>
                    </a:ext>
                  </a:extLst>
                </a:gridCol>
                <a:gridCol w="185737">
                  <a:extLst>
                    <a:ext uri="{9D8B030D-6E8A-4147-A177-3AD203B41FA5}">
                      <a16:colId xmlns:a16="http://schemas.microsoft.com/office/drawing/2014/main" val="20004"/>
                    </a:ext>
                  </a:extLst>
                </a:gridCol>
              </a:tblGrid>
              <a:tr h="302368">
                <a:tc>
                  <a:txBody>
                    <a:bodyPr/>
                    <a:lstStyle/>
                    <a:p>
                      <a:pPr algn="ctr"/>
                      <a:endParaRPr lang="en-US" sz="8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B</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E</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2</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4437248"/>
                  </a:ext>
                </a:extLst>
              </a:tr>
              <a:tr h="2555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3</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4</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205070953"/>
                  </a:ext>
                </a:extLst>
              </a:tr>
              <a:tr h="255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5</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85910159"/>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6</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2" name="TextBox 91">
            <a:extLst>
              <a:ext uri="{FF2B5EF4-FFF2-40B4-BE49-F238E27FC236}">
                <a16:creationId xmlns:a16="http://schemas.microsoft.com/office/drawing/2014/main" id="{88ED7747-5ACF-4547-9EC8-D8581481C7BF}"/>
              </a:ext>
            </a:extLst>
          </p:cNvPr>
          <p:cNvSpPr txBox="1"/>
          <p:nvPr/>
        </p:nvSpPr>
        <p:spPr>
          <a:xfrm>
            <a:off x="7686361" y="1263617"/>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3</a:t>
            </a:r>
          </a:p>
        </p:txBody>
      </p:sp>
    </p:spTree>
    <p:extLst>
      <p:ext uri="{BB962C8B-B14F-4D97-AF65-F5344CB8AC3E}">
        <p14:creationId xmlns:p14="http://schemas.microsoft.com/office/powerpoint/2010/main" val="214811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62"/>
                                        </p:tgtEl>
                                        <p:attrNameLst>
                                          <p:attrName>style.opacity</p:attrName>
                                        </p:attrNameLst>
                                      </p:cBhvr>
                                      <p:to>
                                        <p:strVal val="0.25"/>
                                      </p:to>
                                    </p:set>
                                    <p:animEffect filter="image" prLst="opacity: 0.25">
                                      <p:cBhvr rctx="IE">
                                        <p:cTn id="7" dur="indefinite"/>
                                        <p:tgtEl>
                                          <p:spTgt spid="62"/>
                                        </p:tgtEl>
                                      </p:cBhvr>
                                    </p:animEffect>
                                  </p:childTnLst>
                                </p:cTn>
                              </p:par>
                              <p:par>
                                <p:cTn id="8" presetID="9" presetClass="emph" presetSubtype="0" nodeType="withEffect">
                                  <p:stCondLst>
                                    <p:cond delay="0"/>
                                  </p:stCondLst>
                                  <p:childTnLst>
                                    <p:set>
                                      <p:cBhvr>
                                        <p:cTn id="9" dur="indefinite"/>
                                        <p:tgtEl>
                                          <p:spTgt spid="74"/>
                                        </p:tgtEl>
                                        <p:attrNameLst>
                                          <p:attrName>style.opacity</p:attrName>
                                        </p:attrNameLst>
                                      </p:cBhvr>
                                      <p:to>
                                        <p:strVal val="0.25"/>
                                      </p:to>
                                    </p:set>
                                    <p:animEffect filter="image" prLst="opacity: 0.25">
                                      <p:cBhvr rctx="IE">
                                        <p:cTn id="10" dur="indefinite"/>
                                        <p:tgtEl>
                                          <p:spTgt spid="74"/>
                                        </p:tgtEl>
                                      </p:cBhvr>
                                    </p:animEffect>
                                  </p:childTnLst>
                                </p:cTn>
                              </p:par>
                              <p:par>
                                <p:cTn id="11" presetID="9" presetClass="emph" presetSubtype="0" grpId="0" nodeType="withEffect">
                                  <p:stCondLst>
                                    <p:cond delay="0"/>
                                  </p:stCondLst>
                                  <p:childTnLst>
                                    <p:set>
                                      <p:cBhvr>
                                        <p:cTn id="12" dur="indefinite"/>
                                        <p:tgtEl>
                                          <p:spTgt spid="63"/>
                                        </p:tgtEl>
                                        <p:attrNameLst>
                                          <p:attrName>style.opacity</p:attrName>
                                        </p:attrNameLst>
                                      </p:cBhvr>
                                      <p:to>
                                        <p:strVal val="0.25"/>
                                      </p:to>
                                    </p:set>
                                    <p:animEffect filter="image" prLst="opacity: 0.25">
                                      <p:cBhvr rctx="IE">
                                        <p:cTn id="13" dur="indefinite"/>
                                        <p:tgtEl>
                                          <p:spTgt spid="63"/>
                                        </p:tgtEl>
                                      </p:cBhvr>
                                    </p:animEffect>
                                  </p:childTnLst>
                                </p:cTn>
                              </p:par>
                              <p:par>
                                <p:cTn id="14" presetID="9" presetClass="emph" presetSubtype="0" nodeType="withEffect">
                                  <p:stCondLst>
                                    <p:cond delay="0"/>
                                  </p:stCondLst>
                                  <p:childTnLst>
                                    <p:set>
                                      <p:cBhvr>
                                        <p:cTn id="15" dur="indefinite"/>
                                        <p:tgtEl>
                                          <p:spTgt spid="69"/>
                                        </p:tgtEl>
                                        <p:attrNameLst>
                                          <p:attrName>style.opacity</p:attrName>
                                        </p:attrNameLst>
                                      </p:cBhvr>
                                      <p:to>
                                        <p:strVal val="0.25"/>
                                      </p:to>
                                    </p:set>
                                    <p:animEffect filter="image" prLst="opacity: 0.25">
                                      <p:cBhvr rctx="IE">
                                        <p:cTn id="16" dur="indefinite"/>
                                        <p:tgtEl>
                                          <p:spTgt spid="69"/>
                                        </p:tgtEl>
                                      </p:cBhvr>
                                    </p:animEffect>
                                  </p:childTnLst>
                                </p:cTn>
                              </p:par>
                              <p:par>
                                <p:cTn id="17" presetID="9" presetClass="emph" presetSubtype="0" grpId="0" nodeType="withEffect">
                                  <p:stCondLst>
                                    <p:cond delay="0"/>
                                  </p:stCondLst>
                                  <p:childTnLst>
                                    <p:set>
                                      <p:cBhvr>
                                        <p:cTn id="18" dur="indefinite"/>
                                        <p:tgtEl>
                                          <p:spTgt spid="71"/>
                                        </p:tgtEl>
                                        <p:attrNameLst>
                                          <p:attrName>style.opacity</p:attrName>
                                        </p:attrNameLst>
                                      </p:cBhvr>
                                      <p:to>
                                        <p:strVal val="0.25"/>
                                      </p:to>
                                    </p:set>
                                    <p:animEffect filter="image" prLst="opacity: 0.25">
                                      <p:cBhvr rctx="IE">
                                        <p:cTn id="19" dur="indefinite"/>
                                        <p:tgtEl>
                                          <p:spTgt spid="71"/>
                                        </p:tgtEl>
                                      </p:cBhvr>
                                    </p:animEffect>
                                  </p:childTnLst>
                                </p:cTn>
                              </p:par>
                              <p:par>
                                <p:cTn id="20" presetID="9" presetClass="emph" presetSubtype="0" nodeType="withEffect">
                                  <p:stCondLst>
                                    <p:cond delay="0"/>
                                  </p:stCondLst>
                                  <p:childTnLst>
                                    <p:set>
                                      <p:cBhvr>
                                        <p:cTn id="21" dur="indefinite"/>
                                        <p:tgtEl>
                                          <p:spTgt spid="68"/>
                                        </p:tgtEl>
                                        <p:attrNameLst>
                                          <p:attrName>style.opacity</p:attrName>
                                        </p:attrNameLst>
                                      </p:cBhvr>
                                      <p:to>
                                        <p:strVal val="0.25"/>
                                      </p:to>
                                    </p:set>
                                    <p:animEffect filter="image" prLst="opacity: 0.25">
                                      <p:cBhvr rctx="IE">
                                        <p:cTn id="22" dur="indefinite"/>
                                        <p:tgtEl>
                                          <p:spTgt spid="68"/>
                                        </p:tgtEl>
                                      </p:cBhvr>
                                    </p:animEffect>
                                  </p:childTnLst>
                                </p:cTn>
                              </p:par>
                              <p:par>
                                <p:cTn id="23" presetID="9" presetClass="emph" presetSubtype="0" nodeType="withEffect">
                                  <p:stCondLst>
                                    <p:cond delay="0"/>
                                  </p:stCondLst>
                                  <p:childTnLst>
                                    <p:set>
                                      <p:cBhvr>
                                        <p:cTn id="24" dur="indefinite"/>
                                        <p:tgtEl>
                                          <p:spTgt spid="69"/>
                                        </p:tgtEl>
                                        <p:attrNameLst>
                                          <p:attrName>style.opacity</p:attrName>
                                        </p:attrNameLst>
                                      </p:cBhvr>
                                      <p:to>
                                        <p:strVal val="1"/>
                                      </p:to>
                                    </p:set>
                                    <p:animEffect filter="image" prLst="opacity: 1">
                                      <p:cBhvr rctx="IE">
                                        <p:cTn id="25" dur="indefinite"/>
                                        <p:tgtEl>
                                          <p:spTgt spid="69"/>
                                        </p:tgtEl>
                                      </p:cBhvr>
                                    </p:animEffect>
                                  </p:childTnLst>
                                </p:cTn>
                              </p:par>
                              <p:par>
                                <p:cTn id="26" presetID="9" presetClass="emph" presetSubtype="0" grpId="1" nodeType="withEffect">
                                  <p:stCondLst>
                                    <p:cond delay="0"/>
                                  </p:stCondLst>
                                  <p:childTnLst>
                                    <p:set>
                                      <p:cBhvr>
                                        <p:cTn id="27" dur="indefinite"/>
                                        <p:tgtEl>
                                          <p:spTgt spid="71"/>
                                        </p:tgtEl>
                                        <p:attrNameLst>
                                          <p:attrName>style.opacity</p:attrName>
                                        </p:attrNameLst>
                                      </p:cBhvr>
                                      <p:to>
                                        <p:strVal val="1"/>
                                      </p:to>
                                    </p:set>
                                    <p:animEffect filter="image" prLst="opacity: 1">
                                      <p:cBhvr rctx="IE">
                                        <p:cTn id="28" dur="indefinite"/>
                                        <p:tgtEl>
                                          <p:spTgt spid="71"/>
                                        </p:tgtEl>
                                      </p:cBhvr>
                                    </p:animEffec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9" presetClass="emph" presetSubtype="0" grpId="0" nodeType="withEffect">
                                  <p:stCondLst>
                                    <p:cond delay="0"/>
                                  </p:stCondLst>
                                  <p:childTnLst>
                                    <p:set>
                                      <p:cBhvr>
                                        <p:cTn id="36" dur="indefinite"/>
                                        <p:tgtEl>
                                          <p:spTgt spid="72"/>
                                        </p:tgtEl>
                                        <p:attrNameLst>
                                          <p:attrName>style.opacity</p:attrName>
                                        </p:attrNameLst>
                                      </p:cBhvr>
                                      <p:to>
                                        <p:strVal val="0.25"/>
                                      </p:to>
                                    </p:set>
                                    <p:animEffect filter="image" prLst="opacity: 0.25">
                                      <p:cBhvr rctx="IE">
                                        <p:cTn id="37" dur="indefinite"/>
                                        <p:tgtEl>
                                          <p:spTgt spid="72"/>
                                        </p:tgtEl>
                                      </p:cBhvr>
                                    </p:animEffect>
                                  </p:childTnLst>
                                </p:cTn>
                              </p:par>
                              <p:par>
                                <p:cTn id="38" presetID="9" presetClass="emph" presetSubtype="0" grpId="0" nodeType="withEffect">
                                  <p:stCondLst>
                                    <p:cond delay="0"/>
                                  </p:stCondLst>
                                  <p:childTnLst>
                                    <p:set>
                                      <p:cBhvr>
                                        <p:cTn id="39" dur="indefinite"/>
                                        <p:tgtEl>
                                          <p:spTgt spid="70"/>
                                        </p:tgtEl>
                                        <p:attrNameLst>
                                          <p:attrName>style.opacity</p:attrName>
                                        </p:attrNameLst>
                                      </p:cBhvr>
                                      <p:to>
                                        <p:strVal val="0.25"/>
                                      </p:to>
                                    </p:set>
                                    <p:animEffect filter="image" prLst="opacity: 0.25">
                                      <p:cBhvr rctx="IE">
                                        <p:cTn id="40" dur="indefinite"/>
                                        <p:tgtEl>
                                          <p:spTgt spid="70"/>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nodeType="clickEffect">
                                  <p:stCondLst>
                                    <p:cond delay="0"/>
                                  </p:stCondLst>
                                  <p:childTnLst>
                                    <p:animEffect transition="out" filter="dissolve">
                                      <p:cBhvr>
                                        <p:cTn id="58" dur="500"/>
                                        <p:tgtEl>
                                          <p:spTgt spid="54"/>
                                        </p:tgtEl>
                                      </p:cBhvr>
                                    </p:animEffect>
                                    <p:set>
                                      <p:cBhvr>
                                        <p:cTn id="59" dur="1" fill="hold">
                                          <p:stCondLst>
                                            <p:cond delay="499"/>
                                          </p:stCondLst>
                                        </p:cTn>
                                        <p:tgtEl>
                                          <p:spTgt spid="54"/>
                                        </p:tgtEl>
                                        <p:attrNameLst>
                                          <p:attrName>style.visibility</p:attrName>
                                        </p:attrNameLst>
                                      </p:cBhvr>
                                      <p:to>
                                        <p:strVal val="hidden"/>
                                      </p:to>
                                    </p:set>
                                  </p:childTnLst>
                                </p:cTn>
                              </p:par>
                              <p:par>
                                <p:cTn id="60" presetID="9" presetClass="exit" presetSubtype="0" fill="hold" nodeType="withEffect">
                                  <p:stCondLst>
                                    <p:cond delay="0"/>
                                  </p:stCondLst>
                                  <p:childTnLst>
                                    <p:animEffect transition="out" filter="dissolve">
                                      <p:cBhvr>
                                        <p:cTn id="61" dur="500"/>
                                        <p:tgtEl>
                                          <p:spTgt spid="65"/>
                                        </p:tgtEl>
                                      </p:cBhvr>
                                    </p:animEffect>
                                    <p:set>
                                      <p:cBhvr>
                                        <p:cTn id="62" dur="1" fill="hold">
                                          <p:stCondLst>
                                            <p:cond delay="499"/>
                                          </p:stCondLst>
                                        </p:cTn>
                                        <p:tgtEl>
                                          <p:spTgt spid="65"/>
                                        </p:tgtEl>
                                        <p:attrNameLst>
                                          <p:attrName>style.visibility</p:attrName>
                                        </p:attrNameLst>
                                      </p:cBhvr>
                                      <p:to>
                                        <p:strVal val="hidden"/>
                                      </p:to>
                                    </p:set>
                                  </p:childTnLst>
                                </p:cTn>
                              </p:par>
                              <p:par>
                                <p:cTn id="63" presetID="9" presetClass="exit" presetSubtype="0" fill="hold" grpId="1" nodeType="withEffect">
                                  <p:stCondLst>
                                    <p:cond delay="0"/>
                                  </p:stCondLst>
                                  <p:childTnLst>
                                    <p:animEffect transition="out" filter="dissolve">
                                      <p:cBhvr>
                                        <p:cTn id="64" dur="500"/>
                                        <p:tgtEl>
                                          <p:spTgt spid="80"/>
                                        </p:tgtEl>
                                      </p:cBhvr>
                                    </p:animEffect>
                                    <p:set>
                                      <p:cBhvr>
                                        <p:cTn id="65" dur="1" fill="hold">
                                          <p:stCondLst>
                                            <p:cond delay="499"/>
                                          </p:stCondLst>
                                        </p:cTn>
                                        <p:tgtEl>
                                          <p:spTgt spid="80"/>
                                        </p:tgtEl>
                                        <p:attrNameLst>
                                          <p:attrName>style.visibility</p:attrName>
                                        </p:attrNameLst>
                                      </p:cBhvr>
                                      <p:to>
                                        <p:strVal val="hidden"/>
                                      </p:to>
                                    </p:set>
                                  </p:childTnLst>
                                </p:cTn>
                              </p:par>
                              <p:par>
                                <p:cTn id="66" presetID="0" presetClass="path" presetSubtype="0" accel="50000" decel="50000" fill="hold" nodeType="withEffect">
                                  <p:stCondLst>
                                    <p:cond delay="0"/>
                                  </p:stCondLst>
                                  <p:childTnLst>
                                    <p:animMotion origin="layout" path="M -5.55556E-7 2.59259E-6 L -0.07204 -0.00116 " pathEditMode="relative" rAng="0" ptsTypes="AA">
                                      <p:cBhvr>
                                        <p:cTn id="67" dur="1000" fill="hold"/>
                                        <p:tgtEl>
                                          <p:spTgt spid="79"/>
                                        </p:tgtEl>
                                        <p:attrNameLst>
                                          <p:attrName>ppt_x</p:attrName>
                                          <p:attrName>ppt_y</p:attrName>
                                        </p:attrNameLst>
                                      </p:cBhvr>
                                      <p:rCtr x="-3594" y="-46"/>
                                    </p:animMotion>
                                  </p:childTnLst>
                                </p:cTn>
                              </p:par>
                              <p:par>
                                <p:cTn id="68" presetID="9" presetClass="entr" presetSubtype="0" fill="hold" nodeType="withEffect">
                                  <p:stCondLst>
                                    <p:cond delay="500"/>
                                  </p:stCondLst>
                                  <p:childTnLst>
                                    <p:set>
                                      <p:cBhvr>
                                        <p:cTn id="69" dur="1" fill="hold">
                                          <p:stCondLst>
                                            <p:cond delay="0"/>
                                          </p:stCondLst>
                                        </p:cTn>
                                        <p:tgtEl>
                                          <p:spTgt spid="82"/>
                                        </p:tgtEl>
                                        <p:attrNameLst>
                                          <p:attrName>style.visibility</p:attrName>
                                        </p:attrNameLst>
                                      </p:cBhvr>
                                      <p:to>
                                        <p:strVal val="visible"/>
                                      </p:to>
                                    </p:set>
                                    <p:animEffect transition="in" filter="dissolve">
                                      <p:cBhvr>
                                        <p:cTn id="70" dur="250"/>
                                        <p:tgtEl>
                                          <p:spTgt spid="82"/>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86"/>
                                        </p:tgtEl>
                                        <p:attrNameLst>
                                          <p:attrName>style.visibility</p:attrName>
                                        </p:attrNameLst>
                                      </p:cBhvr>
                                      <p:to>
                                        <p:strVal val="visible"/>
                                      </p:to>
                                    </p:set>
                                  </p:childTnLst>
                                </p:cTn>
                              </p:par>
                              <p:par>
                                <p:cTn id="81" presetID="1" presetClass="exit" presetSubtype="0" fill="hold" grpId="1" nodeType="withEffect">
                                  <p:stCondLst>
                                    <p:cond delay="0"/>
                                  </p:stCondLst>
                                  <p:childTnLst>
                                    <p:set>
                                      <p:cBhvr>
                                        <p:cTn id="82" dur="1" fill="hold">
                                          <p:stCondLst>
                                            <p:cond delay="0"/>
                                          </p:stCondLst>
                                        </p:cTn>
                                        <p:tgtEl>
                                          <p:spTgt spid="6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7"/>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37"/>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8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9"/>
                                        </p:tgtEl>
                                        <p:attrNameLst>
                                          <p:attrName>style.visibility</p:attrName>
                                        </p:attrNameLst>
                                      </p:cBhvr>
                                      <p:to>
                                        <p:strVal val="visible"/>
                                      </p:to>
                                    </p:set>
                                  </p:childTnLst>
                                </p:cTn>
                              </p:par>
                              <p:par>
                                <p:cTn id="95" presetID="1" presetClass="exit" presetSubtype="0" fill="hold" grpId="1" nodeType="withEffect">
                                  <p:stCondLst>
                                    <p:cond delay="0"/>
                                  </p:stCondLst>
                                  <p:childTnLst>
                                    <p:set>
                                      <p:cBhvr>
                                        <p:cTn id="96" dur="1" fill="hold">
                                          <p:stCondLst>
                                            <p:cond delay="0"/>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2" grpId="0" animBg="1"/>
      <p:bldP spid="63" grpId="0" animBg="1"/>
      <p:bldP spid="70" grpId="0"/>
      <p:bldP spid="71" grpId="0"/>
      <p:bldP spid="71" grpId="1"/>
      <p:bldP spid="72" grpId="0"/>
      <p:bldP spid="61" grpId="0"/>
      <p:bldP spid="61" grpId="1"/>
      <p:bldP spid="66" grpId="0" animBg="1"/>
      <p:bldP spid="67" grpId="0"/>
      <p:bldP spid="80" grpId="0" animBg="1"/>
      <p:bldP spid="80" grpId="1" animBg="1"/>
      <p:bldP spid="83" grpId="0" animBg="1"/>
      <p:bldP spid="86" grpId="0"/>
      <p:bldP spid="86" grpId="1"/>
      <p:bldP spid="87"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4E0038C5-79C6-0C41-86C0-58133F3C1691}"/>
              </a:ext>
            </a:extLst>
          </p:cNvPr>
          <p:cNvSpPr/>
          <p:nvPr/>
        </p:nvSpPr>
        <p:spPr>
          <a:xfrm>
            <a:off x="8086052" y="1860073"/>
            <a:ext cx="527723" cy="512518"/>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56" name="Table 55">
            <a:extLst>
              <a:ext uri="{FF2B5EF4-FFF2-40B4-BE49-F238E27FC236}">
                <a16:creationId xmlns:a16="http://schemas.microsoft.com/office/drawing/2014/main" id="{417452F3-A707-0442-9A73-0A4604438830}"/>
              </a:ext>
            </a:extLst>
          </p:cNvPr>
          <p:cNvGraphicFramePr>
            <a:graphicFrameLocks noGrp="1"/>
          </p:cNvGraphicFramePr>
          <p:nvPr>
            <p:extLst>
              <p:ext uri="{D42A27DB-BD31-4B8C-83A1-F6EECF244321}">
                <p14:modId xmlns:p14="http://schemas.microsoft.com/office/powerpoint/2010/main" val="2662150265"/>
              </p:ext>
            </p:extLst>
          </p:nvPr>
        </p:nvGraphicFramePr>
        <p:xfrm>
          <a:off x="7933702" y="1304315"/>
          <a:ext cx="676898" cy="2091015"/>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74143">
                  <a:extLst>
                    <a:ext uri="{9D8B030D-6E8A-4147-A177-3AD203B41FA5}">
                      <a16:colId xmlns:a16="http://schemas.microsoft.com/office/drawing/2014/main" val="20002"/>
                    </a:ext>
                  </a:extLst>
                </a:gridCol>
                <a:gridCol w="174143">
                  <a:extLst>
                    <a:ext uri="{9D8B030D-6E8A-4147-A177-3AD203B41FA5}">
                      <a16:colId xmlns:a16="http://schemas.microsoft.com/office/drawing/2014/main" val="20003"/>
                    </a:ext>
                  </a:extLst>
                </a:gridCol>
                <a:gridCol w="185737">
                  <a:extLst>
                    <a:ext uri="{9D8B030D-6E8A-4147-A177-3AD203B41FA5}">
                      <a16:colId xmlns:a16="http://schemas.microsoft.com/office/drawing/2014/main" val="20004"/>
                    </a:ext>
                  </a:extLst>
                </a:gridCol>
              </a:tblGrid>
              <a:tr h="302368">
                <a:tc>
                  <a:txBody>
                    <a:bodyPr/>
                    <a:lstStyle/>
                    <a:p>
                      <a:pPr algn="ctr"/>
                      <a:endParaRPr lang="en-US" sz="8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B</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E</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2</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4437248"/>
                  </a:ext>
                </a:extLst>
              </a:tr>
              <a:tr h="2555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3</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4</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205070953"/>
                  </a:ext>
                </a:extLst>
              </a:tr>
              <a:tr h="255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5</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85910159"/>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6</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75" name="Rectangle 74">
            <a:extLst>
              <a:ext uri="{FF2B5EF4-FFF2-40B4-BE49-F238E27FC236}">
                <a16:creationId xmlns:a16="http://schemas.microsoft.com/office/drawing/2014/main" id="{702286DD-4F63-BD45-AB67-490F907E4D71}"/>
              </a:ext>
            </a:extLst>
          </p:cNvPr>
          <p:cNvSpPr/>
          <p:nvPr/>
        </p:nvSpPr>
        <p:spPr>
          <a:xfrm>
            <a:off x="7172784" y="1607241"/>
            <a:ext cx="574697" cy="762688"/>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49" name="Table 48">
            <a:extLst>
              <a:ext uri="{FF2B5EF4-FFF2-40B4-BE49-F238E27FC236}">
                <a16:creationId xmlns:a16="http://schemas.microsoft.com/office/drawing/2014/main" id="{1C99F3D4-2F1E-4A44-A3AA-3BEE3DB4EAC3}"/>
              </a:ext>
            </a:extLst>
          </p:cNvPr>
          <p:cNvGraphicFramePr>
            <a:graphicFrameLocks noGrp="1"/>
          </p:cNvGraphicFramePr>
          <p:nvPr>
            <p:extLst>
              <p:ext uri="{D42A27DB-BD31-4B8C-83A1-F6EECF244321}">
                <p14:modId xmlns:p14="http://schemas.microsoft.com/office/powerpoint/2010/main" val="1096754816"/>
              </p:ext>
            </p:extLst>
          </p:nvPr>
        </p:nvGraphicFramePr>
        <p:xfrm>
          <a:off x="7034704" y="1304316"/>
          <a:ext cx="708872" cy="2091188"/>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84199">
                  <a:extLst>
                    <a:ext uri="{9D8B030D-6E8A-4147-A177-3AD203B41FA5}">
                      <a16:colId xmlns:a16="http://schemas.microsoft.com/office/drawing/2014/main" val="20002"/>
                    </a:ext>
                  </a:extLst>
                </a:gridCol>
                <a:gridCol w="184199">
                  <a:extLst>
                    <a:ext uri="{9D8B030D-6E8A-4147-A177-3AD203B41FA5}">
                      <a16:colId xmlns:a16="http://schemas.microsoft.com/office/drawing/2014/main" val="20003"/>
                    </a:ext>
                  </a:extLst>
                </a:gridCol>
                <a:gridCol w="197599">
                  <a:extLst>
                    <a:ext uri="{9D8B030D-6E8A-4147-A177-3AD203B41FA5}">
                      <a16:colId xmlns:a16="http://schemas.microsoft.com/office/drawing/2014/main" val="20004"/>
                    </a:ext>
                  </a:extLst>
                </a:gridCol>
              </a:tblGrid>
              <a:tr h="302394">
                <a:tc>
                  <a:txBody>
                    <a:bodyPr/>
                    <a:lstStyle/>
                    <a:p>
                      <a:pPr algn="ctr"/>
                      <a:endParaRPr lang="en-US" sz="7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F</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5542">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555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2</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3</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107560473"/>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4</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5</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6</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3929748"/>
                  </a:ext>
                </a:extLst>
              </a:tr>
            </a:tbl>
          </a:graphicData>
        </a:graphic>
      </p:graphicFrame>
      <p:sp>
        <p:nvSpPr>
          <p:cNvPr id="76" name="Rectangle 75">
            <a:extLst>
              <a:ext uri="{FF2B5EF4-FFF2-40B4-BE49-F238E27FC236}">
                <a16:creationId xmlns:a16="http://schemas.microsoft.com/office/drawing/2014/main" id="{B9417E49-A8D2-5B48-94E1-B57829670853}"/>
              </a:ext>
            </a:extLst>
          </p:cNvPr>
          <p:cNvSpPr/>
          <p:nvPr/>
        </p:nvSpPr>
        <p:spPr>
          <a:xfrm>
            <a:off x="6140918" y="1604651"/>
            <a:ext cx="718101" cy="1019680"/>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3E9F9F6-9498-B042-95F7-57CA4CB63086}"/>
              </a:ext>
            </a:extLst>
          </p:cNvPr>
          <p:cNvSpPr/>
          <p:nvPr/>
        </p:nvSpPr>
        <p:spPr>
          <a:xfrm>
            <a:off x="6308726" y="1615077"/>
            <a:ext cx="358774" cy="240937"/>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8" name="Table 87">
            <a:extLst>
              <a:ext uri="{FF2B5EF4-FFF2-40B4-BE49-F238E27FC236}">
                <a16:creationId xmlns:a16="http://schemas.microsoft.com/office/drawing/2014/main" id="{51A39700-68B0-3E44-B27A-D90E3953CAE9}"/>
              </a:ext>
            </a:extLst>
          </p:cNvPr>
          <p:cNvGraphicFramePr>
            <a:graphicFrameLocks noGrp="1"/>
          </p:cNvGraphicFramePr>
          <p:nvPr>
            <p:extLst>
              <p:ext uri="{D42A27DB-BD31-4B8C-83A1-F6EECF244321}">
                <p14:modId xmlns:p14="http://schemas.microsoft.com/office/powerpoint/2010/main" val="3968651849"/>
              </p:ext>
            </p:extLst>
          </p:nvPr>
        </p:nvGraphicFramePr>
        <p:xfrm>
          <a:off x="1316478" y="1676535"/>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3</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94898139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790049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950097656"/>
                  </a:ext>
                </a:extLst>
              </a:tr>
            </a:tbl>
          </a:graphicData>
        </a:graphic>
      </p:graphicFrame>
      <p:sp>
        <p:nvSpPr>
          <p:cNvPr id="12290" name="Title 1"/>
          <p:cNvSpPr>
            <a:spLocks noGrp="1"/>
          </p:cNvSpPr>
          <p:nvPr>
            <p:ph type="title"/>
          </p:nvPr>
        </p:nvSpPr>
        <p:spPr>
          <a:effectLst/>
        </p:spPr>
        <p:txBody>
          <a:bodyPr/>
          <a:lstStyle/>
          <a:p>
            <a:r>
              <a:rPr lang="en-US" dirty="0">
                <a:latin typeface="Helvetica" charset="0"/>
                <a:ea typeface="宋体" charset="0"/>
                <a:cs typeface="宋体" charset="0"/>
              </a:rPr>
              <a:t>Brief Example</a:t>
            </a:r>
            <a:endParaRPr lang="en-US" cap="small" dirty="0">
              <a:solidFill>
                <a:srgbClr val="FF0000"/>
              </a:solidFill>
              <a:latin typeface="Helvetica" charset="0"/>
              <a:ea typeface="宋体" charset="0"/>
              <a:cs typeface="宋体" charset="0"/>
            </a:endParaRPr>
          </a:p>
        </p:txBody>
      </p:sp>
      <p:sp>
        <p:nvSpPr>
          <p:cNvPr id="12291" name="Date Placeholder 3"/>
          <p:cNvSpPr>
            <a:spLocks noGrp="1"/>
          </p:cNvSpPr>
          <p:nvPr>
            <p:ph type="dt" sz="quarter" idx="10"/>
          </p:nvPr>
        </p:nvSpPr>
        <p:spPr>
          <a:noFill/>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t>8/31/18</a:t>
            </a:r>
            <a:endParaRPr lang="en-US" altLang="zh-CN" dirty="0"/>
          </a:p>
        </p:txBody>
      </p:sp>
      <p:sp>
        <p:nvSpPr>
          <p:cNvPr id="12292" name="Footer Placeholder 4"/>
          <p:cNvSpPr>
            <a:spLocks noGrp="1"/>
          </p:cNvSpPr>
          <p:nvPr>
            <p:ph type="ftr" sz="quarter" idx="11"/>
          </p:nvPr>
        </p:nvSpPr>
        <p:spPr>
          <a:noFill/>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12293" name="Slide Number Placeholder 5"/>
          <p:cNvSpPr>
            <a:spLocks noGrp="1"/>
          </p:cNvSpPr>
          <p:nvPr>
            <p:ph type="sldNum" sz="quarter" idx="12"/>
          </p:nvPr>
        </p:nvSpPr>
        <p:spPr>
          <a:noFill/>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963660E5-0AFE-664F-8358-156ECE02A2D0}" type="slidenum">
              <a:rPr lang="en-US" altLang="zh-CN"/>
              <a:pPr/>
              <a:t>13</a:t>
            </a:fld>
            <a:endParaRPr lang="en-US" altLang="zh-CN"/>
          </a:p>
        </p:txBody>
      </p:sp>
      <p:sp>
        <p:nvSpPr>
          <p:cNvPr id="3" name="TextBox 2">
            <a:extLst>
              <a:ext uri="{FF2B5EF4-FFF2-40B4-BE49-F238E27FC236}">
                <a16:creationId xmlns:a16="http://schemas.microsoft.com/office/drawing/2014/main" id="{85508F54-5F2E-D24B-8211-F1FD77B1BBD2}"/>
              </a:ext>
            </a:extLst>
          </p:cNvPr>
          <p:cNvSpPr txBox="1"/>
          <p:nvPr/>
        </p:nvSpPr>
        <p:spPr>
          <a:xfrm>
            <a:off x="443260" y="1269626"/>
            <a:ext cx="1229504" cy="307777"/>
          </a:xfrm>
          <a:prstGeom prst="rect">
            <a:avLst/>
          </a:prstGeom>
          <a:noFill/>
        </p:spPr>
        <p:txBody>
          <a:bodyPr wrap="none" rtlCol="0">
            <a:spAutoFit/>
          </a:bodyPr>
          <a:lstStyle/>
          <a:p>
            <a:r>
              <a:rPr lang="en-US" sz="1400" dirty="0"/>
              <a:t>Living Tuples</a:t>
            </a:r>
          </a:p>
        </p:txBody>
      </p:sp>
      <p:sp>
        <p:nvSpPr>
          <p:cNvPr id="2" name="TextBox 1">
            <a:extLst>
              <a:ext uri="{FF2B5EF4-FFF2-40B4-BE49-F238E27FC236}">
                <a16:creationId xmlns:a16="http://schemas.microsoft.com/office/drawing/2014/main" id="{6E4383BA-E651-5A43-92B3-92A050D8F466}"/>
              </a:ext>
            </a:extLst>
          </p:cNvPr>
          <p:cNvSpPr txBox="1"/>
          <p:nvPr/>
        </p:nvSpPr>
        <p:spPr>
          <a:xfrm>
            <a:off x="1946495" y="5432079"/>
            <a:ext cx="1107996" cy="369332"/>
          </a:xfrm>
          <a:prstGeom prst="rect">
            <a:avLst/>
          </a:prstGeom>
          <a:noFill/>
        </p:spPr>
        <p:txBody>
          <a:bodyPr wrap="none" rtlCol="0">
            <a:spAutoFit/>
          </a:bodyPr>
          <a:lstStyle/>
          <a:p>
            <a:r>
              <a:rPr lang="en-US" dirty="0"/>
              <a:t>	</a:t>
            </a:r>
          </a:p>
        </p:txBody>
      </p:sp>
      <p:sp>
        <p:nvSpPr>
          <p:cNvPr id="53" name="TextBox 107">
            <a:extLst>
              <a:ext uri="{FF2B5EF4-FFF2-40B4-BE49-F238E27FC236}">
                <a16:creationId xmlns:a16="http://schemas.microsoft.com/office/drawing/2014/main" id="{3EE82733-534C-E844-9E67-86CBA578D95D}"/>
              </a:ext>
            </a:extLst>
          </p:cNvPr>
          <p:cNvSpPr txBox="1">
            <a:spLocks noChangeArrowheads="1"/>
          </p:cNvSpPr>
          <p:nvPr/>
        </p:nvSpPr>
        <p:spPr bwMode="auto">
          <a:xfrm>
            <a:off x="6911255" y="5274878"/>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2</a:t>
            </a:r>
          </a:p>
        </p:txBody>
      </p:sp>
      <p:sp>
        <p:nvSpPr>
          <p:cNvPr id="59" name="TextBox 107">
            <a:extLst>
              <a:ext uri="{FF2B5EF4-FFF2-40B4-BE49-F238E27FC236}">
                <a16:creationId xmlns:a16="http://schemas.microsoft.com/office/drawing/2014/main" id="{6A5E8341-E390-5D48-A8E6-8B3C17AB5BEE}"/>
              </a:ext>
            </a:extLst>
          </p:cNvPr>
          <p:cNvSpPr txBox="1">
            <a:spLocks noChangeArrowheads="1"/>
          </p:cNvSpPr>
          <p:nvPr/>
        </p:nvSpPr>
        <p:spPr bwMode="auto">
          <a:xfrm>
            <a:off x="7299392" y="3705504"/>
            <a:ext cx="533400" cy="276225"/>
          </a:xfrm>
          <a:prstGeom prst="rect">
            <a:avLst/>
          </a:prstGeom>
          <a:noFill/>
          <a:ln w="9525">
            <a:noFill/>
            <a:miter lim="800000"/>
            <a:headEnd/>
            <a:tailEnd/>
          </a:ln>
        </p:spPr>
        <p:txBody>
          <a:bodyPr lIns="0" tIns="0" rIns="0" bIns="0">
            <a:spAutoFit/>
          </a:bodyPr>
          <a:lstStyle/>
          <a:p>
            <a:pPr algn="ctr"/>
            <a:r>
              <a:rPr lang="en-US" i="1" dirty="0">
                <a:latin typeface="Times New Roman"/>
                <a:cs typeface="Times New Roman"/>
              </a:rPr>
              <a:t>R</a:t>
            </a:r>
            <a:r>
              <a:rPr lang="en-US" baseline="-25000" dirty="0">
                <a:latin typeface="Times New Roman"/>
                <a:cs typeface="Times New Roman"/>
              </a:rPr>
              <a:t>1</a:t>
            </a:r>
          </a:p>
        </p:txBody>
      </p:sp>
      <p:sp>
        <p:nvSpPr>
          <p:cNvPr id="60" name="AutoShape 11">
            <a:extLst>
              <a:ext uri="{FF2B5EF4-FFF2-40B4-BE49-F238E27FC236}">
                <a16:creationId xmlns:a16="http://schemas.microsoft.com/office/drawing/2014/main" id="{89F0BC2D-12A0-1B4E-94F3-99814C1E7687}"/>
              </a:ext>
            </a:extLst>
          </p:cNvPr>
          <p:cNvSpPr>
            <a:spLocks noChangeArrowheads="1"/>
          </p:cNvSpPr>
          <p:nvPr/>
        </p:nvSpPr>
        <p:spPr bwMode="auto">
          <a:xfrm rot="10800000" flipH="1" flipV="1">
            <a:off x="7010903" y="4014189"/>
            <a:ext cx="1102920" cy="329184"/>
          </a:xfrm>
          <a:prstGeom prst="roundRect">
            <a:avLst>
              <a:gd name="adj" fmla="val 50000"/>
            </a:avLst>
          </a:prstGeom>
          <a:noFill/>
          <a:ln w="9525">
            <a:solidFill>
              <a:srgbClr val="000000"/>
            </a:solidFill>
            <a:round/>
            <a:headEnd/>
            <a:tailEnd/>
          </a:ln>
        </p:spPr>
        <p:txBody>
          <a:bodyPr wrap="none" lIns="0" tIns="0" rIns="0" bIns="45720" anchor="ctr" anchorCtr="1"/>
          <a:lstStyle/>
          <a:p>
            <a:pPr algn="ctr">
              <a:defRPr/>
            </a:pPr>
            <a:r>
              <a:rPr lang="en-US" i="1" dirty="0">
                <a:latin typeface="Times New Roman"/>
                <a:ea typeface="宋体" pitchFamily="2" charset="-122"/>
                <a:cs typeface="Times New Roman"/>
              </a:rPr>
              <a:t>A,B,C,D</a:t>
            </a:r>
          </a:p>
        </p:txBody>
      </p:sp>
      <p:sp>
        <p:nvSpPr>
          <p:cNvPr id="62" name="AutoShape 11">
            <a:extLst>
              <a:ext uri="{FF2B5EF4-FFF2-40B4-BE49-F238E27FC236}">
                <a16:creationId xmlns:a16="http://schemas.microsoft.com/office/drawing/2014/main" id="{0ADE1652-C6EB-4341-A8EF-94E9B54A7D0F}"/>
              </a:ext>
            </a:extLst>
          </p:cNvPr>
          <p:cNvSpPr>
            <a:spLocks noChangeArrowheads="1"/>
          </p:cNvSpPr>
          <p:nvPr/>
        </p:nvSpPr>
        <p:spPr bwMode="auto">
          <a:xfrm rot="10800000" flipH="1" flipV="1">
            <a:off x="6675625" y="4936064"/>
            <a:ext cx="685800" cy="326898"/>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A,C,F</a:t>
            </a:r>
          </a:p>
        </p:txBody>
      </p:sp>
      <p:sp>
        <p:nvSpPr>
          <p:cNvPr id="63" name="AutoShape 11">
            <a:extLst>
              <a:ext uri="{FF2B5EF4-FFF2-40B4-BE49-F238E27FC236}">
                <a16:creationId xmlns:a16="http://schemas.microsoft.com/office/drawing/2014/main" id="{0703E3F0-D4F2-7042-8C92-C86CB7472172}"/>
              </a:ext>
            </a:extLst>
          </p:cNvPr>
          <p:cNvSpPr>
            <a:spLocks noChangeArrowheads="1"/>
          </p:cNvSpPr>
          <p:nvPr/>
        </p:nvSpPr>
        <p:spPr bwMode="auto">
          <a:xfrm rot="10800000" flipH="1" flipV="1">
            <a:off x="7646031" y="4934921"/>
            <a:ext cx="6858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B,C,E</a:t>
            </a:r>
          </a:p>
        </p:txBody>
      </p:sp>
      <p:cxnSp>
        <p:nvCxnSpPr>
          <p:cNvPr id="68" name="Straight Connector 67">
            <a:extLst>
              <a:ext uri="{FF2B5EF4-FFF2-40B4-BE49-F238E27FC236}">
                <a16:creationId xmlns:a16="http://schemas.microsoft.com/office/drawing/2014/main" id="{E8DD1A65-6CB5-CA44-A393-A7711A77D737}"/>
              </a:ext>
            </a:extLst>
          </p:cNvPr>
          <p:cNvCxnSpPr>
            <a:cxnSpLocks/>
            <a:stCxn id="62" idx="0"/>
            <a:endCxn id="60" idx="2"/>
          </p:cNvCxnSpPr>
          <p:nvPr/>
        </p:nvCxnSpPr>
        <p:spPr>
          <a:xfrm flipV="1">
            <a:off x="7018525" y="4343373"/>
            <a:ext cx="543838" cy="592691"/>
          </a:xfrm>
          <a:prstGeom prst="line">
            <a:avLst/>
          </a:prstGeom>
          <a:ln w="127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882CC9F8-10A1-A54F-A07E-6AE00637A71E}"/>
              </a:ext>
            </a:extLst>
          </p:cNvPr>
          <p:cNvCxnSpPr>
            <a:stCxn id="63" idx="0"/>
            <a:endCxn id="60" idx="2"/>
          </p:cNvCxnSpPr>
          <p:nvPr/>
        </p:nvCxnSpPr>
        <p:spPr>
          <a:xfrm flipH="1" flipV="1">
            <a:off x="7562363" y="4343373"/>
            <a:ext cx="426568" cy="591548"/>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70" name="TextBox 107">
            <a:extLst>
              <a:ext uri="{FF2B5EF4-FFF2-40B4-BE49-F238E27FC236}">
                <a16:creationId xmlns:a16="http://schemas.microsoft.com/office/drawing/2014/main" id="{BF26DCA4-0773-8947-99CF-CABAEE13D01B}"/>
              </a:ext>
            </a:extLst>
          </p:cNvPr>
          <p:cNvSpPr txBox="1">
            <a:spLocks noChangeArrowheads="1"/>
          </p:cNvSpPr>
          <p:nvPr/>
        </p:nvSpPr>
        <p:spPr bwMode="auto">
          <a:xfrm>
            <a:off x="6820403" y="4489696"/>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A,C</a:t>
            </a:r>
            <a:endParaRPr lang="en-US" i="1" baseline="-25000" dirty="0">
              <a:latin typeface="Times New Roman"/>
              <a:cs typeface="Times New Roman"/>
            </a:endParaRPr>
          </a:p>
        </p:txBody>
      </p:sp>
      <p:sp>
        <p:nvSpPr>
          <p:cNvPr id="71" name="TextBox 107">
            <a:extLst>
              <a:ext uri="{FF2B5EF4-FFF2-40B4-BE49-F238E27FC236}">
                <a16:creationId xmlns:a16="http://schemas.microsoft.com/office/drawing/2014/main" id="{A8BEA911-6454-D945-BDC8-BE74CBE8879F}"/>
              </a:ext>
            </a:extLst>
          </p:cNvPr>
          <p:cNvSpPr txBox="1">
            <a:spLocks noChangeArrowheads="1"/>
          </p:cNvSpPr>
          <p:nvPr/>
        </p:nvSpPr>
        <p:spPr bwMode="auto">
          <a:xfrm>
            <a:off x="7878982" y="4500647"/>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B,C</a:t>
            </a:r>
            <a:endParaRPr lang="en-US" i="1" baseline="-25000" dirty="0">
              <a:latin typeface="Times New Roman"/>
              <a:cs typeface="Times New Roman"/>
            </a:endParaRPr>
          </a:p>
        </p:txBody>
      </p:sp>
      <p:sp>
        <p:nvSpPr>
          <p:cNvPr id="72" name="TextBox 107">
            <a:extLst>
              <a:ext uri="{FF2B5EF4-FFF2-40B4-BE49-F238E27FC236}">
                <a16:creationId xmlns:a16="http://schemas.microsoft.com/office/drawing/2014/main" id="{D84289E2-E78B-1040-8944-B8B35212D675}"/>
              </a:ext>
            </a:extLst>
          </p:cNvPr>
          <p:cNvSpPr txBox="1">
            <a:spLocks noChangeArrowheads="1"/>
          </p:cNvSpPr>
          <p:nvPr/>
        </p:nvSpPr>
        <p:spPr bwMode="auto">
          <a:xfrm>
            <a:off x="7404300" y="5111430"/>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C</a:t>
            </a:r>
            <a:endParaRPr lang="en-US" i="1" baseline="-25000" dirty="0">
              <a:latin typeface="Times New Roman"/>
              <a:cs typeface="Times New Roman"/>
            </a:endParaRPr>
          </a:p>
        </p:txBody>
      </p:sp>
      <p:sp>
        <p:nvSpPr>
          <p:cNvPr id="73" name="TextBox 107">
            <a:extLst>
              <a:ext uri="{FF2B5EF4-FFF2-40B4-BE49-F238E27FC236}">
                <a16:creationId xmlns:a16="http://schemas.microsoft.com/office/drawing/2014/main" id="{598F5BFB-48F4-FD4A-A333-A256208C26F2}"/>
              </a:ext>
            </a:extLst>
          </p:cNvPr>
          <p:cNvSpPr txBox="1">
            <a:spLocks noChangeArrowheads="1"/>
          </p:cNvSpPr>
          <p:nvPr/>
        </p:nvSpPr>
        <p:spPr bwMode="auto">
          <a:xfrm>
            <a:off x="7894345" y="5262962"/>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3</a:t>
            </a:r>
          </a:p>
        </p:txBody>
      </p:sp>
      <p:cxnSp>
        <p:nvCxnSpPr>
          <p:cNvPr id="74" name="Straight Connector 73">
            <a:extLst>
              <a:ext uri="{FF2B5EF4-FFF2-40B4-BE49-F238E27FC236}">
                <a16:creationId xmlns:a16="http://schemas.microsoft.com/office/drawing/2014/main" id="{7B2388A9-4A82-684D-8586-A3DA22998817}"/>
              </a:ext>
            </a:extLst>
          </p:cNvPr>
          <p:cNvCxnSpPr>
            <a:cxnSpLocks/>
            <a:stCxn id="62" idx="3"/>
            <a:endCxn id="63" idx="1"/>
          </p:cNvCxnSpPr>
          <p:nvPr/>
        </p:nvCxnSpPr>
        <p:spPr>
          <a:xfrm>
            <a:off x="7361425" y="5099513"/>
            <a:ext cx="284606" cy="0"/>
          </a:xfrm>
          <a:prstGeom prst="line">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A81E460E-8CE1-1C44-850D-8EF601186AE0}"/>
              </a:ext>
            </a:extLst>
          </p:cNvPr>
          <p:cNvSpPr txBox="1"/>
          <p:nvPr/>
        </p:nvSpPr>
        <p:spPr>
          <a:xfrm>
            <a:off x="10393378" y="4481465"/>
            <a:ext cx="184731" cy="369332"/>
          </a:xfrm>
          <a:prstGeom prst="rect">
            <a:avLst/>
          </a:prstGeom>
          <a:noFill/>
        </p:spPr>
        <p:txBody>
          <a:bodyPr wrap="none" rtlCol="0">
            <a:spAutoFit/>
          </a:bodyPr>
          <a:lstStyle/>
          <a:p>
            <a:endParaRPr lang="en-US" dirty="0"/>
          </a:p>
        </p:txBody>
      </p:sp>
      <p:graphicFrame>
        <p:nvGraphicFramePr>
          <p:cNvPr id="77" name="Table 76">
            <a:extLst>
              <a:ext uri="{FF2B5EF4-FFF2-40B4-BE49-F238E27FC236}">
                <a16:creationId xmlns:a16="http://schemas.microsoft.com/office/drawing/2014/main" id="{2236F9B8-4883-B949-B273-5E0E5D466544}"/>
              </a:ext>
            </a:extLst>
          </p:cNvPr>
          <p:cNvGraphicFramePr>
            <a:graphicFrameLocks noGrp="1"/>
          </p:cNvGraphicFramePr>
          <p:nvPr>
            <p:extLst>
              <p:ext uri="{D42A27DB-BD31-4B8C-83A1-F6EECF244321}">
                <p14:modId xmlns:p14="http://schemas.microsoft.com/office/powerpoint/2010/main" val="1290629221"/>
              </p:ext>
            </p:extLst>
          </p:nvPr>
        </p:nvGraphicFramePr>
        <p:xfrm>
          <a:off x="675764" y="1677083"/>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1</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78" name="Table 77">
            <a:extLst>
              <a:ext uri="{FF2B5EF4-FFF2-40B4-BE49-F238E27FC236}">
                <a16:creationId xmlns:a16="http://schemas.microsoft.com/office/drawing/2014/main" id="{B84EA2A3-6BDA-6146-B78A-1BB5C3EA0DAF}"/>
              </a:ext>
            </a:extLst>
          </p:cNvPr>
          <p:cNvGraphicFramePr>
            <a:graphicFrameLocks noGrp="1"/>
          </p:cNvGraphicFramePr>
          <p:nvPr>
            <p:extLst>
              <p:ext uri="{D42A27DB-BD31-4B8C-83A1-F6EECF244321}">
                <p14:modId xmlns:p14="http://schemas.microsoft.com/office/powerpoint/2010/main" val="3427504217"/>
              </p:ext>
            </p:extLst>
          </p:nvPr>
        </p:nvGraphicFramePr>
        <p:xfrm>
          <a:off x="996121" y="1676535"/>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2</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26978553"/>
                  </a:ext>
                </a:extLst>
              </a:tr>
            </a:tbl>
          </a:graphicData>
        </a:graphic>
      </p:graphicFrame>
      <p:graphicFrame>
        <p:nvGraphicFramePr>
          <p:cNvPr id="84" name="Table 83">
            <a:extLst>
              <a:ext uri="{FF2B5EF4-FFF2-40B4-BE49-F238E27FC236}">
                <a16:creationId xmlns:a16="http://schemas.microsoft.com/office/drawing/2014/main" id="{83432813-044D-C844-AC41-2BD3F41A9B57}"/>
              </a:ext>
            </a:extLst>
          </p:cNvPr>
          <p:cNvGraphicFramePr>
            <a:graphicFrameLocks noGrp="1"/>
          </p:cNvGraphicFramePr>
          <p:nvPr>
            <p:extLst/>
          </p:nvPr>
        </p:nvGraphicFramePr>
        <p:xfrm>
          <a:off x="2337079" y="2356882"/>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endParaRPr lang="en-US" sz="1300" i="1"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90" name="TextBox 89">
            <a:extLst>
              <a:ext uri="{FF2B5EF4-FFF2-40B4-BE49-F238E27FC236}">
                <a16:creationId xmlns:a16="http://schemas.microsoft.com/office/drawing/2014/main" id="{5F942A3E-B6BC-0C46-BEA4-FC3BA1A5536C}"/>
              </a:ext>
            </a:extLst>
          </p:cNvPr>
          <p:cNvSpPr txBox="1"/>
          <p:nvPr/>
        </p:nvSpPr>
        <p:spPr>
          <a:xfrm>
            <a:off x="1791713" y="1748844"/>
            <a:ext cx="1175942"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Tuples to check in </a:t>
            </a:r>
            <a:r>
              <a:rPr lang="en-US" sz="1400" i="1" dirty="0">
                <a:latin typeface="Times New Roman" panose="02020603050405020304" pitchFamily="18" charset="0"/>
                <a:cs typeface="Times New Roman" panose="02020603050405020304" pitchFamily="18" charset="0"/>
              </a:rPr>
              <a:t>R</a:t>
            </a:r>
            <a:r>
              <a:rPr lang="en-US" sz="1400" baseline="-25000" dirty="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1170D488-A875-3A4B-A146-84C90F6435FC}"/>
              </a:ext>
            </a:extLst>
          </p:cNvPr>
          <p:cNvCxnSpPr>
            <a:cxnSpLocks/>
          </p:cNvCxnSpPr>
          <p:nvPr/>
        </p:nvCxnSpPr>
        <p:spPr>
          <a:xfrm>
            <a:off x="5641258" y="1728154"/>
            <a:ext cx="261018" cy="0"/>
          </a:xfrm>
          <a:prstGeom prst="straightConnector1">
            <a:avLst/>
          </a:prstGeom>
          <a:ln w="15875">
            <a:solidFill>
              <a:srgbClr val="FFB400"/>
            </a:solidFill>
            <a:headEnd w="lg" len="med"/>
            <a:tailEnd type="triangle" w="lg" len="med"/>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F64BBC10-2244-A74D-B192-40912A9343D4}"/>
              </a:ext>
            </a:extLst>
          </p:cNvPr>
          <p:cNvCxnSpPr>
            <a:cxnSpLocks/>
          </p:cNvCxnSpPr>
          <p:nvPr/>
        </p:nvCxnSpPr>
        <p:spPr>
          <a:xfrm>
            <a:off x="2019066" y="2728587"/>
            <a:ext cx="261018" cy="0"/>
          </a:xfrm>
          <a:prstGeom prst="straightConnector1">
            <a:avLst/>
          </a:prstGeom>
          <a:ln w="15875">
            <a:solidFill>
              <a:srgbClr val="FFB400"/>
            </a:solidFill>
            <a:headEnd w="lg" len="med"/>
            <a:tailEnd type="triangle" w="lg" len="med"/>
          </a:ln>
        </p:spPr>
        <p:style>
          <a:lnRef idx="1">
            <a:schemeClr val="dk1"/>
          </a:lnRef>
          <a:fillRef idx="0">
            <a:schemeClr val="dk1"/>
          </a:fillRef>
          <a:effectRef idx="0">
            <a:schemeClr val="dk1"/>
          </a:effectRef>
          <a:fontRef idx="minor">
            <a:schemeClr val="tx1"/>
          </a:fontRef>
        </p:style>
      </p:cxnSp>
      <p:sp>
        <p:nvSpPr>
          <p:cNvPr id="66" name="Left Brace 65">
            <a:extLst>
              <a:ext uri="{FF2B5EF4-FFF2-40B4-BE49-F238E27FC236}">
                <a16:creationId xmlns:a16="http://schemas.microsoft.com/office/drawing/2014/main" id="{59162629-FC04-BC4A-B9AD-348070AF4C25}"/>
              </a:ext>
            </a:extLst>
          </p:cNvPr>
          <p:cNvSpPr/>
          <p:nvPr/>
        </p:nvSpPr>
        <p:spPr>
          <a:xfrm rot="5400000">
            <a:off x="3508856" y="1886582"/>
            <a:ext cx="200485" cy="63973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46C2131B-7E95-B345-BDA5-CF13AA5B7F61}"/>
              </a:ext>
            </a:extLst>
          </p:cNvPr>
          <p:cNvSpPr txBox="1"/>
          <p:nvPr/>
        </p:nvSpPr>
        <p:spPr>
          <a:xfrm>
            <a:off x="2807016" y="1853116"/>
            <a:ext cx="1638514" cy="307777"/>
          </a:xfrm>
          <a:prstGeom prst="rect">
            <a:avLst/>
          </a:prstGeom>
          <a:noFill/>
        </p:spPr>
        <p:txBody>
          <a:bodyPr wrap="square" rtlCol="0">
            <a:spAutoFit/>
          </a:bodyPr>
          <a:lstStyle/>
          <a:p>
            <a:pPr algn="ctr"/>
            <a:r>
              <a:rPr lang="en-US" sz="1400" dirty="0"/>
              <a:t>&amp;</a:t>
            </a:r>
          </a:p>
        </p:txBody>
      </p:sp>
      <p:graphicFrame>
        <p:nvGraphicFramePr>
          <p:cNvPr id="79" name="Table 78">
            <a:extLst>
              <a:ext uri="{FF2B5EF4-FFF2-40B4-BE49-F238E27FC236}">
                <a16:creationId xmlns:a16="http://schemas.microsoft.com/office/drawing/2014/main" id="{361C282A-1C49-E44E-8192-456F1CE487CF}"/>
              </a:ext>
            </a:extLst>
          </p:cNvPr>
          <p:cNvGraphicFramePr>
            <a:graphicFrameLocks noGrp="1"/>
          </p:cNvGraphicFramePr>
          <p:nvPr>
            <p:extLst>
              <p:ext uri="{D42A27DB-BD31-4B8C-83A1-F6EECF244321}">
                <p14:modId xmlns:p14="http://schemas.microsoft.com/office/powerpoint/2010/main" val="104543416"/>
              </p:ext>
            </p:extLst>
          </p:nvPr>
        </p:nvGraphicFramePr>
        <p:xfrm>
          <a:off x="3622672" y="2349948"/>
          <a:ext cx="279749" cy="1982185"/>
        </p:xfrm>
        <a:graphic>
          <a:graphicData uri="http://schemas.openxmlformats.org/drawingml/2006/table">
            <a:tbl>
              <a:tblPr firstRow="1" bandRow="1">
                <a:tableStyleId>{5C22544A-7EE6-4342-B048-85BDC9FD1C3A}</a:tableStyleId>
              </a:tblPr>
              <a:tblGrid>
                <a:gridCol w="279749">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Block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80" name="Equal 79">
            <a:extLst>
              <a:ext uri="{FF2B5EF4-FFF2-40B4-BE49-F238E27FC236}">
                <a16:creationId xmlns:a16="http://schemas.microsoft.com/office/drawing/2014/main" id="{4C0A738D-A2F4-AD4A-B6EA-EEABE65B512B}"/>
              </a:ext>
            </a:extLst>
          </p:cNvPr>
          <p:cNvSpPr/>
          <p:nvPr/>
        </p:nvSpPr>
        <p:spPr>
          <a:xfrm>
            <a:off x="3990711" y="3205331"/>
            <a:ext cx="242771" cy="242771"/>
          </a:xfrm>
          <a:prstGeom prst="mathEqual">
            <a:avLst/>
          </a:prstGeom>
          <a:solidFill>
            <a:schemeClr val="bg2">
              <a:lumMod val="40000"/>
              <a:lumOff val="60000"/>
              <a:alpha val="69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82" name="Table 81">
            <a:extLst>
              <a:ext uri="{FF2B5EF4-FFF2-40B4-BE49-F238E27FC236}">
                <a16:creationId xmlns:a16="http://schemas.microsoft.com/office/drawing/2014/main" id="{CC5CF365-6A29-9043-B4B6-F841F0AF60D9}"/>
              </a:ext>
            </a:extLst>
          </p:cNvPr>
          <p:cNvGraphicFramePr>
            <a:graphicFrameLocks noGrp="1"/>
          </p:cNvGraphicFramePr>
          <p:nvPr>
            <p:extLst>
              <p:ext uri="{D42A27DB-BD31-4B8C-83A1-F6EECF244321}">
                <p14:modId xmlns:p14="http://schemas.microsoft.com/office/powerpoint/2010/main" val="1027337824"/>
              </p:ext>
            </p:extLst>
          </p:nvPr>
        </p:nvGraphicFramePr>
        <p:xfrm>
          <a:off x="3383280" y="2354243"/>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1</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85" name="Table 84">
            <a:extLst>
              <a:ext uri="{FF2B5EF4-FFF2-40B4-BE49-F238E27FC236}">
                <a16:creationId xmlns:a16="http://schemas.microsoft.com/office/drawing/2014/main" id="{D23DB64C-2514-764B-8558-D6DD91EEF7EE}"/>
              </a:ext>
            </a:extLst>
          </p:cNvPr>
          <p:cNvGraphicFramePr>
            <a:graphicFrameLocks noGrp="1"/>
          </p:cNvGraphicFramePr>
          <p:nvPr>
            <p:extLst>
              <p:ext uri="{D42A27DB-BD31-4B8C-83A1-F6EECF244321}">
                <p14:modId xmlns:p14="http://schemas.microsoft.com/office/powerpoint/2010/main" val="2430407692"/>
              </p:ext>
            </p:extLst>
          </p:nvPr>
        </p:nvGraphicFramePr>
        <p:xfrm>
          <a:off x="4279392" y="2359152"/>
          <a:ext cx="279749" cy="1982185"/>
        </p:xfrm>
        <a:graphic>
          <a:graphicData uri="http://schemas.openxmlformats.org/drawingml/2006/table">
            <a:tbl>
              <a:tblPr firstRow="1" bandRow="1">
                <a:tableStyleId>{5C22544A-7EE6-4342-B048-85BDC9FD1C3A}</a:tableStyleId>
              </a:tblPr>
              <a:tblGrid>
                <a:gridCol w="279749">
                  <a:extLst>
                    <a:ext uri="{9D8B030D-6E8A-4147-A177-3AD203B41FA5}">
                      <a16:colId xmlns:a16="http://schemas.microsoft.com/office/drawing/2014/main" val="20002"/>
                    </a:ext>
                  </a:extLst>
                </a:gridCol>
              </a:tblGrid>
              <a:tr h="256237">
                <a:tc>
                  <a:txBody>
                    <a:bodyPr/>
                    <a:lstStyle/>
                    <a:p>
                      <a:pPr algn="ctr"/>
                      <a:endParaRPr lang="en-US" sz="900" i="1" dirty="0">
                        <a:solidFill>
                          <a:srgbClr val="000000"/>
                        </a:solidFill>
                        <a:latin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50" name="TextBox 49">
            <a:extLst>
              <a:ext uri="{FF2B5EF4-FFF2-40B4-BE49-F238E27FC236}">
                <a16:creationId xmlns:a16="http://schemas.microsoft.com/office/drawing/2014/main" id="{AF1D5ACE-71B3-9444-A422-A3FD9178A55E}"/>
              </a:ext>
            </a:extLst>
          </p:cNvPr>
          <p:cNvSpPr txBox="1"/>
          <p:nvPr/>
        </p:nvSpPr>
        <p:spPr>
          <a:xfrm>
            <a:off x="675764" y="5371826"/>
            <a:ext cx="5208666" cy="369332"/>
          </a:xfrm>
          <a:prstGeom prst="rect">
            <a:avLst/>
          </a:prstGeom>
          <a:noFill/>
        </p:spPr>
        <p:txBody>
          <a:bodyPr wrap="square" rtlCol="0">
            <a:spAutoFit/>
          </a:bodyPr>
          <a:lstStyle/>
          <a:p>
            <a:r>
              <a:rPr lang="en-US" dirty="0"/>
              <a:t>Remove the block from tuples to check</a:t>
            </a:r>
            <a:endParaRPr lang="en-US" sz="1600" dirty="0"/>
          </a:p>
        </p:txBody>
      </p:sp>
      <p:sp>
        <p:nvSpPr>
          <p:cNvPr id="51" name="Rectangle 50">
            <a:extLst>
              <a:ext uri="{FF2B5EF4-FFF2-40B4-BE49-F238E27FC236}">
                <a16:creationId xmlns:a16="http://schemas.microsoft.com/office/drawing/2014/main" id="{D6B53770-7BD9-8C4C-B69E-CA76745981B4}"/>
              </a:ext>
            </a:extLst>
          </p:cNvPr>
          <p:cNvSpPr/>
          <p:nvPr/>
        </p:nvSpPr>
        <p:spPr>
          <a:xfrm>
            <a:off x="2545885" y="3159013"/>
            <a:ext cx="312906" cy="369332"/>
          </a:xfrm>
          <a:prstGeom prst="rect">
            <a:avLst/>
          </a:prstGeom>
        </p:spPr>
        <p:txBody>
          <a:bodyPr wrap="none">
            <a:spAutoFit/>
          </a:bodyPr>
          <a:lstStyle/>
          <a:p>
            <a:r>
              <a:rPr lang="en-US" dirty="0">
                <a:solidFill>
                  <a:srgbClr val="FF0000"/>
                </a:solidFill>
              </a:rPr>
              <a:t>∖</a:t>
            </a:r>
          </a:p>
        </p:txBody>
      </p:sp>
      <p:graphicFrame>
        <p:nvGraphicFramePr>
          <p:cNvPr id="52" name="Table 51">
            <a:extLst>
              <a:ext uri="{FF2B5EF4-FFF2-40B4-BE49-F238E27FC236}">
                <a16:creationId xmlns:a16="http://schemas.microsoft.com/office/drawing/2014/main" id="{75BE2433-F898-1348-A118-2B04F4659FB8}"/>
              </a:ext>
            </a:extLst>
          </p:cNvPr>
          <p:cNvGraphicFramePr>
            <a:graphicFrameLocks noGrp="1"/>
          </p:cNvGraphicFramePr>
          <p:nvPr>
            <p:extLst>
              <p:ext uri="{D42A27DB-BD31-4B8C-83A1-F6EECF244321}">
                <p14:modId xmlns:p14="http://schemas.microsoft.com/office/powerpoint/2010/main" val="4012873695"/>
              </p:ext>
            </p:extLst>
          </p:nvPr>
        </p:nvGraphicFramePr>
        <p:xfrm>
          <a:off x="3686710" y="2349947"/>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endParaRPr lang="en-US" sz="1300" i="1"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47" name="Table 46">
            <a:extLst>
              <a:ext uri="{FF2B5EF4-FFF2-40B4-BE49-F238E27FC236}">
                <a16:creationId xmlns:a16="http://schemas.microsoft.com/office/drawing/2014/main" id="{17D00ECE-CBEF-3A41-9381-28F5994A74A5}"/>
              </a:ext>
            </a:extLst>
          </p:cNvPr>
          <p:cNvGraphicFramePr>
            <a:graphicFrameLocks noGrp="1"/>
          </p:cNvGraphicFramePr>
          <p:nvPr>
            <p:extLst>
              <p:ext uri="{D42A27DB-BD31-4B8C-83A1-F6EECF244321}">
                <p14:modId xmlns:p14="http://schemas.microsoft.com/office/powerpoint/2010/main" val="2318155249"/>
              </p:ext>
            </p:extLst>
          </p:nvPr>
        </p:nvGraphicFramePr>
        <p:xfrm>
          <a:off x="5993537" y="1304315"/>
          <a:ext cx="851041" cy="2315405"/>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74143">
                  <a:extLst>
                    <a:ext uri="{9D8B030D-6E8A-4147-A177-3AD203B41FA5}">
                      <a16:colId xmlns:a16="http://schemas.microsoft.com/office/drawing/2014/main" val="20002"/>
                    </a:ext>
                  </a:extLst>
                </a:gridCol>
                <a:gridCol w="174143">
                  <a:extLst>
                    <a:ext uri="{9D8B030D-6E8A-4147-A177-3AD203B41FA5}">
                      <a16:colId xmlns:a16="http://schemas.microsoft.com/office/drawing/2014/main" val="20003"/>
                    </a:ext>
                  </a:extLst>
                </a:gridCol>
                <a:gridCol w="185737">
                  <a:extLst>
                    <a:ext uri="{9D8B030D-6E8A-4147-A177-3AD203B41FA5}">
                      <a16:colId xmlns:a16="http://schemas.microsoft.com/office/drawing/2014/main" val="20004"/>
                    </a:ext>
                  </a:extLst>
                </a:gridCol>
                <a:gridCol w="174143">
                  <a:extLst>
                    <a:ext uri="{9D8B030D-6E8A-4147-A177-3AD203B41FA5}">
                      <a16:colId xmlns:a16="http://schemas.microsoft.com/office/drawing/2014/main" val="20005"/>
                    </a:ext>
                  </a:extLst>
                </a:gridCol>
              </a:tblGrid>
              <a:tr h="301057">
                <a:tc>
                  <a:txBody>
                    <a:bodyPr/>
                    <a:lstStyle/>
                    <a:p>
                      <a:pPr algn="ctr"/>
                      <a:endParaRPr lang="en-US" sz="8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D</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4414">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44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2</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3</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4</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5</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544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dirty="0">
                          <a:latin typeface="Times New Roman"/>
                          <a:cs typeface="Times New Roman"/>
                        </a:rPr>
                        <a:t>t</a:t>
                      </a:r>
                      <a:r>
                        <a:rPr lang="en-US" sz="1300" i="0" baseline="-25000" dirty="0">
                          <a:latin typeface="Times New Roman"/>
                          <a:cs typeface="Times New Roman"/>
                        </a:rPr>
                        <a:t>6</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43932">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439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latin typeface="Times New Roman"/>
                          <a:cs typeface="Times New Roman"/>
                        </a:rPr>
                        <a:t>t</a:t>
                      </a:r>
                      <a:r>
                        <a:rPr lang="en-US" sz="1300" i="0" baseline="-25000" dirty="0">
                          <a:latin typeface="Times New Roman"/>
                          <a:cs typeface="Times New Roman"/>
                        </a:rPr>
                        <a:t>8</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54" name="TextBox 53">
            <a:extLst>
              <a:ext uri="{FF2B5EF4-FFF2-40B4-BE49-F238E27FC236}">
                <a16:creationId xmlns:a16="http://schemas.microsoft.com/office/drawing/2014/main" id="{CED14593-2611-D945-A04B-0C31D47499CC}"/>
              </a:ext>
            </a:extLst>
          </p:cNvPr>
          <p:cNvSpPr txBox="1"/>
          <p:nvPr/>
        </p:nvSpPr>
        <p:spPr>
          <a:xfrm>
            <a:off x="5741569" y="1294697"/>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1</a:t>
            </a:r>
          </a:p>
        </p:txBody>
      </p:sp>
      <p:sp>
        <p:nvSpPr>
          <p:cNvPr id="55" name="TextBox 54">
            <a:extLst>
              <a:ext uri="{FF2B5EF4-FFF2-40B4-BE49-F238E27FC236}">
                <a16:creationId xmlns:a16="http://schemas.microsoft.com/office/drawing/2014/main" id="{C89395A0-B3D5-DA4E-B746-36057077B755}"/>
              </a:ext>
            </a:extLst>
          </p:cNvPr>
          <p:cNvSpPr txBox="1"/>
          <p:nvPr/>
        </p:nvSpPr>
        <p:spPr>
          <a:xfrm>
            <a:off x="6782745" y="1273998"/>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2</a:t>
            </a:r>
          </a:p>
        </p:txBody>
      </p:sp>
      <p:sp>
        <p:nvSpPr>
          <p:cNvPr id="57" name="TextBox 56">
            <a:extLst>
              <a:ext uri="{FF2B5EF4-FFF2-40B4-BE49-F238E27FC236}">
                <a16:creationId xmlns:a16="http://schemas.microsoft.com/office/drawing/2014/main" id="{901A16AA-FC32-0C4C-8BC3-0DFCC973CFB1}"/>
              </a:ext>
            </a:extLst>
          </p:cNvPr>
          <p:cNvSpPr txBox="1"/>
          <p:nvPr/>
        </p:nvSpPr>
        <p:spPr>
          <a:xfrm>
            <a:off x="7686361" y="1263617"/>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3</a:t>
            </a:r>
          </a:p>
        </p:txBody>
      </p:sp>
    </p:spTree>
    <p:extLst>
      <p:ext uri="{BB962C8B-B14F-4D97-AF65-F5344CB8AC3E}">
        <p14:creationId xmlns:p14="http://schemas.microsoft.com/office/powerpoint/2010/main" val="389495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62"/>
                                        </p:tgtEl>
                                        <p:attrNameLst>
                                          <p:attrName>style.opacity</p:attrName>
                                        </p:attrNameLst>
                                      </p:cBhvr>
                                      <p:to>
                                        <p:strVal val="0.25"/>
                                      </p:to>
                                    </p:set>
                                    <p:animEffect filter="image" prLst="opacity: 0.25">
                                      <p:cBhvr rctx="IE">
                                        <p:cTn id="7" dur="indefinite"/>
                                        <p:tgtEl>
                                          <p:spTgt spid="62"/>
                                        </p:tgtEl>
                                      </p:cBhvr>
                                    </p:animEffect>
                                  </p:childTnLst>
                                </p:cTn>
                              </p:par>
                              <p:par>
                                <p:cTn id="8" presetID="9" presetClass="emph" presetSubtype="0" nodeType="withEffect">
                                  <p:stCondLst>
                                    <p:cond delay="0"/>
                                  </p:stCondLst>
                                  <p:childTnLst>
                                    <p:set>
                                      <p:cBhvr>
                                        <p:cTn id="9" dur="indefinite"/>
                                        <p:tgtEl>
                                          <p:spTgt spid="74"/>
                                        </p:tgtEl>
                                        <p:attrNameLst>
                                          <p:attrName>style.opacity</p:attrName>
                                        </p:attrNameLst>
                                      </p:cBhvr>
                                      <p:to>
                                        <p:strVal val="0.25"/>
                                      </p:to>
                                    </p:set>
                                    <p:animEffect filter="image" prLst="opacity: 0.25">
                                      <p:cBhvr rctx="IE">
                                        <p:cTn id="10" dur="indefinite"/>
                                        <p:tgtEl>
                                          <p:spTgt spid="74"/>
                                        </p:tgtEl>
                                      </p:cBhvr>
                                    </p:animEffect>
                                  </p:childTnLst>
                                </p:cTn>
                              </p:par>
                              <p:par>
                                <p:cTn id="11" presetID="9" presetClass="emph" presetSubtype="0" grpId="0" nodeType="withEffect">
                                  <p:stCondLst>
                                    <p:cond delay="0"/>
                                  </p:stCondLst>
                                  <p:childTnLst>
                                    <p:set>
                                      <p:cBhvr>
                                        <p:cTn id="12" dur="indefinite"/>
                                        <p:tgtEl>
                                          <p:spTgt spid="63"/>
                                        </p:tgtEl>
                                        <p:attrNameLst>
                                          <p:attrName>style.opacity</p:attrName>
                                        </p:attrNameLst>
                                      </p:cBhvr>
                                      <p:to>
                                        <p:strVal val="0.25"/>
                                      </p:to>
                                    </p:set>
                                    <p:animEffect filter="image" prLst="opacity: 0.25">
                                      <p:cBhvr rctx="IE">
                                        <p:cTn id="13" dur="indefinite"/>
                                        <p:tgtEl>
                                          <p:spTgt spid="63"/>
                                        </p:tgtEl>
                                      </p:cBhvr>
                                    </p:animEffect>
                                  </p:childTnLst>
                                </p:cTn>
                              </p:par>
                              <p:par>
                                <p:cTn id="14" presetID="9" presetClass="emph" presetSubtype="0" nodeType="withEffect">
                                  <p:stCondLst>
                                    <p:cond delay="0"/>
                                  </p:stCondLst>
                                  <p:childTnLst>
                                    <p:set>
                                      <p:cBhvr>
                                        <p:cTn id="15" dur="indefinite"/>
                                        <p:tgtEl>
                                          <p:spTgt spid="69"/>
                                        </p:tgtEl>
                                        <p:attrNameLst>
                                          <p:attrName>style.opacity</p:attrName>
                                        </p:attrNameLst>
                                      </p:cBhvr>
                                      <p:to>
                                        <p:strVal val="0.25"/>
                                      </p:to>
                                    </p:set>
                                    <p:animEffect filter="image" prLst="opacity: 0.25">
                                      <p:cBhvr rctx="IE">
                                        <p:cTn id="16" dur="indefinite"/>
                                        <p:tgtEl>
                                          <p:spTgt spid="69"/>
                                        </p:tgtEl>
                                      </p:cBhvr>
                                    </p:animEffect>
                                  </p:childTnLst>
                                </p:cTn>
                              </p:par>
                              <p:par>
                                <p:cTn id="17" presetID="9" presetClass="emph" presetSubtype="0" grpId="0" nodeType="withEffect">
                                  <p:stCondLst>
                                    <p:cond delay="0"/>
                                  </p:stCondLst>
                                  <p:childTnLst>
                                    <p:set>
                                      <p:cBhvr>
                                        <p:cTn id="18" dur="indefinite"/>
                                        <p:tgtEl>
                                          <p:spTgt spid="71"/>
                                        </p:tgtEl>
                                        <p:attrNameLst>
                                          <p:attrName>style.opacity</p:attrName>
                                        </p:attrNameLst>
                                      </p:cBhvr>
                                      <p:to>
                                        <p:strVal val="0.25"/>
                                      </p:to>
                                    </p:set>
                                    <p:animEffect filter="image" prLst="opacity: 0.25">
                                      <p:cBhvr rctx="IE">
                                        <p:cTn id="19" dur="indefinite"/>
                                        <p:tgtEl>
                                          <p:spTgt spid="71"/>
                                        </p:tgtEl>
                                      </p:cBhvr>
                                    </p:animEffect>
                                  </p:childTnLst>
                                </p:cTn>
                              </p:par>
                              <p:par>
                                <p:cTn id="20" presetID="9" presetClass="emph" presetSubtype="0" nodeType="withEffect">
                                  <p:stCondLst>
                                    <p:cond delay="0"/>
                                  </p:stCondLst>
                                  <p:childTnLst>
                                    <p:set>
                                      <p:cBhvr>
                                        <p:cTn id="21" dur="indefinite"/>
                                        <p:tgtEl>
                                          <p:spTgt spid="68"/>
                                        </p:tgtEl>
                                        <p:attrNameLst>
                                          <p:attrName>style.opacity</p:attrName>
                                        </p:attrNameLst>
                                      </p:cBhvr>
                                      <p:to>
                                        <p:strVal val="0.25"/>
                                      </p:to>
                                    </p:set>
                                    <p:animEffect filter="image" prLst="opacity: 0.25">
                                      <p:cBhvr rctx="IE">
                                        <p:cTn id="22" dur="indefinite"/>
                                        <p:tgtEl>
                                          <p:spTgt spid="68"/>
                                        </p:tgtEl>
                                      </p:cBhvr>
                                    </p:animEffect>
                                  </p:childTnLst>
                                </p:cTn>
                              </p:par>
                              <p:par>
                                <p:cTn id="23" presetID="9" presetClass="emph" presetSubtype="0" nodeType="withEffect">
                                  <p:stCondLst>
                                    <p:cond delay="0"/>
                                  </p:stCondLst>
                                  <p:childTnLst>
                                    <p:set>
                                      <p:cBhvr>
                                        <p:cTn id="24" dur="indefinite"/>
                                        <p:tgtEl>
                                          <p:spTgt spid="69"/>
                                        </p:tgtEl>
                                        <p:attrNameLst>
                                          <p:attrName>style.opacity</p:attrName>
                                        </p:attrNameLst>
                                      </p:cBhvr>
                                      <p:to>
                                        <p:strVal val="1"/>
                                      </p:to>
                                    </p:set>
                                    <p:animEffect filter="image" prLst="opacity: 1">
                                      <p:cBhvr rctx="IE">
                                        <p:cTn id="25" dur="indefinite"/>
                                        <p:tgtEl>
                                          <p:spTgt spid="69"/>
                                        </p:tgtEl>
                                      </p:cBhvr>
                                    </p:animEffect>
                                  </p:childTnLst>
                                </p:cTn>
                              </p:par>
                              <p:par>
                                <p:cTn id="26" presetID="9" presetClass="emph" presetSubtype="0" grpId="1" nodeType="withEffect">
                                  <p:stCondLst>
                                    <p:cond delay="0"/>
                                  </p:stCondLst>
                                  <p:childTnLst>
                                    <p:set>
                                      <p:cBhvr>
                                        <p:cTn id="27" dur="indefinite"/>
                                        <p:tgtEl>
                                          <p:spTgt spid="71"/>
                                        </p:tgtEl>
                                        <p:attrNameLst>
                                          <p:attrName>style.opacity</p:attrName>
                                        </p:attrNameLst>
                                      </p:cBhvr>
                                      <p:to>
                                        <p:strVal val="1"/>
                                      </p:to>
                                    </p:set>
                                    <p:animEffect filter="image" prLst="opacity: 1">
                                      <p:cBhvr rctx="IE">
                                        <p:cTn id="28" dur="indefinite"/>
                                        <p:tgtEl>
                                          <p:spTgt spid="71"/>
                                        </p:tgtEl>
                                      </p:cBhvr>
                                    </p:animEffect>
                                  </p:childTnLst>
                                </p:cTn>
                              </p:par>
                              <p:par>
                                <p:cTn id="29" presetID="9" presetClass="emph" presetSubtype="0" grpId="0" nodeType="withEffect">
                                  <p:stCondLst>
                                    <p:cond delay="0"/>
                                  </p:stCondLst>
                                  <p:childTnLst>
                                    <p:set>
                                      <p:cBhvr>
                                        <p:cTn id="30" dur="indefinite"/>
                                        <p:tgtEl>
                                          <p:spTgt spid="72"/>
                                        </p:tgtEl>
                                        <p:attrNameLst>
                                          <p:attrName>style.opacity</p:attrName>
                                        </p:attrNameLst>
                                      </p:cBhvr>
                                      <p:to>
                                        <p:strVal val="0.25"/>
                                      </p:to>
                                    </p:set>
                                    <p:animEffect filter="image" prLst="opacity: 0.25">
                                      <p:cBhvr rctx="IE">
                                        <p:cTn id="31" dur="indefinite"/>
                                        <p:tgtEl>
                                          <p:spTgt spid="72"/>
                                        </p:tgtEl>
                                      </p:cBhvr>
                                    </p:animEffect>
                                  </p:childTnLst>
                                </p:cTn>
                              </p:par>
                              <p:par>
                                <p:cTn id="32" presetID="9" presetClass="emph" presetSubtype="0" grpId="0" nodeType="withEffect">
                                  <p:stCondLst>
                                    <p:cond delay="0"/>
                                  </p:stCondLst>
                                  <p:childTnLst>
                                    <p:set>
                                      <p:cBhvr>
                                        <p:cTn id="33" dur="indefinite"/>
                                        <p:tgtEl>
                                          <p:spTgt spid="70"/>
                                        </p:tgtEl>
                                        <p:attrNameLst>
                                          <p:attrName>style.opacity</p:attrName>
                                        </p:attrNameLst>
                                      </p:cBhvr>
                                      <p:to>
                                        <p:strVal val="0.25"/>
                                      </p:to>
                                    </p:set>
                                    <p:animEffect filter="image" prLst="opacity: 0.25">
                                      <p:cBhvr rctx="IE">
                                        <p:cTn id="34" dur="indefinite"/>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0" nodeType="clickEffect">
                                  <p:stCondLst>
                                    <p:cond delay="0"/>
                                  </p:stCondLst>
                                  <p:childTnLst>
                                    <p:animEffect transition="out" filter="dissolve">
                                      <p:cBhvr>
                                        <p:cTn id="38" dur="500"/>
                                        <p:tgtEl>
                                          <p:spTgt spid="66"/>
                                        </p:tgtEl>
                                      </p:cBhvr>
                                    </p:animEffect>
                                    <p:set>
                                      <p:cBhvr>
                                        <p:cTn id="39" dur="1" fill="hold">
                                          <p:stCondLst>
                                            <p:cond delay="499"/>
                                          </p:stCondLst>
                                        </p:cTn>
                                        <p:tgtEl>
                                          <p:spTgt spid="66"/>
                                        </p:tgtEl>
                                        <p:attrNameLst>
                                          <p:attrName>style.visibility</p:attrName>
                                        </p:attrNameLst>
                                      </p:cBhvr>
                                      <p:to>
                                        <p:strVal val="hidden"/>
                                      </p:to>
                                    </p:set>
                                  </p:childTnLst>
                                </p:cTn>
                              </p:par>
                              <p:par>
                                <p:cTn id="40" presetID="9" presetClass="exit" presetSubtype="0" fill="hold" grpId="0" nodeType="withEffect">
                                  <p:stCondLst>
                                    <p:cond delay="0"/>
                                  </p:stCondLst>
                                  <p:childTnLst>
                                    <p:animEffect transition="out" filter="dissolve">
                                      <p:cBhvr>
                                        <p:cTn id="41" dur="500"/>
                                        <p:tgtEl>
                                          <p:spTgt spid="67"/>
                                        </p:tgtEl>
                                      </p:cBhvr>
                                    </p:animEffect>
                                    <p:set>
                                      <p:cBhvr>
                                        <p:cTn id="42" dur="1" fill="hold">
                                          <p:stCondLst>
                                            <p:cond delay="499"/>
                                          </p:stCondLst>
                                        </p:cTn>
                                        <p:tgtEl>
                                          <p:spTgt spid="67"/>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82"/>
                                        </p:tgtEl>
                                      </p:cBhvr>
                                    </p:animEffect>
                                    <p:set>
                                      <p:cBhvr>
                                        <p:cTn id="45" dur="1" fill="hold">
                                          <p:stCondLst>
                                            <p:cond delay="499"/>
                                          </p:stCondLst>
                                        </p:cTn>
                                        <p:tgtEl>
                                          <p:spTgt spid="82"/>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85"/>
                                        </p:tgtEl>
                                      </p:cBhvr>
                                    </p:animEffect>
                                    <p:set>
                                      <p:cBhvr>
                                        <p:cTn id="48" dur="1" fill="hold">
                                          <p:stCondLst>
                                            <p:cond delay="499"/>
                                          </p:stCondLst>
                                        </p:cTn>
                                        <p:tgtEl>
                                          <p:spTgt spid="85"/>
                                        </p:tgtEl>
                                        <p:attrNameLst>
                                          <p:attrName>style.visibility</p:attrName>
                                        </p:attrNameLst>
                                      </p:cBhvr>
                                      <p:to>
                                        <p:strVal val="hidden"/>
                                      </p:to>
                                    </p:set>
                                  </p:childTnLst>
                                </p:cTn>
                              </p:par>
                              <p:par>
                                <p:cTn id="49" presetID="0" presetClass="path" presetSubtype="0" accel="50000" decel="50000" fill="hold" nodeType="withEffect">
                                  <p:stCondLst>
                                    <p:cond delay="0"/>
                                  </p:stCondLst>
                                  <p:childTnLst>
                                    <p:animMotion origin="layout" path="M 1.66667E-6 2.96296E-6 L -0.0757 0.00046 " pathEditMode="relative" rAng="0" ptsTypes="AA">
                                      <p:cBhvr>
                                        <p:cTn id="50" dur="2000" fill="hold"/>
                                        <p:tgtEl>
                                          <p:spTgt spid="79"/>
                                        </p:tgtEl>
                                        <p:attrNameLst>
                                          <p:attrName>ppt_x</p:attrName>
                                          <p:attrName>ppt_y</p:attrName>
                                        </p:attrNameLst>
                                      </p:cBhvr>
                                      <p:rCtr x="-3785" y="23"/>
                                    </p:animMotion>
                                  </p:childTnLst>
                                </p:cTn>
                              </p:par>
                              <p:par>
                                <p:cTn id="51" presetID="0" presetClass="path" presetSubtype="0" accel="50000" decel="50000" fill="hold" grpId="0" nodeType="withEffect">
                                  <p:stCondLst>
                                    <p:cond delay="0"/>
                                  </p:stCondLst>
                                  <p:childTnLst>
                                    <p:animMotion origin="layout" path="M -2.77778E-6 -3.7037E-6 L -0.07673 -3.7037E-6 " pathEditMode="relative" rAng="0" ptsTypes="AA">
                                      <p:cBhvr>
                                        <p:cTn id="52" dur="2000" fill="hold"/>
                                        <p:tgtEl>
                                          <p:spTgt spid="80"/>
                                        </p:tgtEl>
                                        <p:attrNameLst>
                                          <p:attrName>ppt_x</p:attrName>
                                          <p:attrName>ppt_y</p:attrName>
                                        </p:attrNameLst>
                                      </p:cBhvr>
                                      <p:rCtr x="-3837" y="0"/>
                                    </p:animMotion>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9" presetClass="entr" presetSubtype="0" fill="hold" grpId="1"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dissolve">
                                      <p:cBhvr>
                                        <p:cTn id="57" dur="5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70" grpId="0"/>
      <p:bldP spid="71" grpId="0"/>
      <p:bldP spid="71" grpId="1"/>
      <p:bldP spid="72" grpId="0"/>
      <p:bldP spid="66" grpId="0" animBg="1"/>
      <p:bldP spid="67" grpId="0"/>
      <p:bldP spid="80" grpId="0" animBg="1"/>
      <p:bldP spid="51" grpId="0"/>
      <p:bldP spid="5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3AD0-1165-AE42-8970-7B076FDFA0D9}"/>
              </a:ext>
            </a:extLst>
          </p:cNvPr>
          <p:cNvSpPr>
            <a:spLocks noGrp="1"/>
          </p:cNvSpPr>
          <p:nvPr>
            <p:ph type="title"/>
          </p:nvPr>
        </p:nvSpPr>
        <p:spPr/>
        <p:txBody>
          <a:bodyPr/>
          <a:lstStyle/>
          <a:p>
            <a:r>
              <a:rPr lang="en-US" dirty="0"/>
              <a:t>A Few Notes</a:t>
            </a:r>
          </a:p>
        </p:txBody>
      </p:sp>
      <p:sp>
        <p:nvSpPr>
          <p:cNvPr id="5" name="Date Placeholder 4">
            <a:extLst>
              <a:ext uri="{FF2B5EF4-FFF2-40B4-BE49-F238E27FC236}">
                <a16:creationId xmlns:a16="http://schemas.microsoft.com/office/drawing/2014/main" id="{6C99FA54-0DE4-6941-9D0C-0CCFB7E55CD9}"/>
              </a:ext>
            </a:extLst>
          </p:cNvPr>
          <p:cNvSpPr>
            <a:spLocks noGrp="1"/>
          </p:cNvSpPr>
          <p:nvPr>
            <p:ph type="dt" sz="half" idx="10"/>
          </p:nvPr>
        </p:nvSpPr>
        <p:spPr/>
        <p:txBody>
          <a:bodyPr/>
          <a:lstStyle/>
          <a:p>
            <a:r>
              <a:rPr lang="en-US" dirty="0"/>
              <a:t>8/31/18</a:t>
            </a:r>
            <a:endParaRPr lang="en-US" altLang="zh-CN" dirty="0"/>
          </a:p>
        </p:txBody>
      </p:sp>
      <p:sp>
        <p:nvSpPr>
          <p:cNvPr id="6" name="Footer Placeholder 5">
            <a:extLst>
              <a:ext uri="{FF2B5EF4-FFF2-40B4-BE49-F238E27FC236}">
                <a16:creationId xmlns:a16="http://schemas.microsoft.com/office/drawing/2014/main" id="{0EB4A1BF-3033-EA41-BFFA-0B911593C1C8}"/>
              </a:ext>
            </a:extLst>
          </p:cNvPr>
          <p:cNvSpPr>
            <a:spLocks noGrp="1"/>
          </p:cNvSpPr>
          <p:nvPr>
            <p:ph type="ftr" sz="quarter" idx="11"/>
          </p:nvPr>
        </p:nvSpPr>
        <p:spPr/>
        <p:txBody>
          <a:bodyPr/>
          <a:lstStyle/>
          <a:p>
            <a:pPr>
              <a:defRPr/>
            </a:pPr>
            <a:r>
              <a:rPr lang="en-US" altLang="zh-CN" dirty="0"/>
              <a:t>CP 2018</a:t>
            </a:r>
          </a:p>
        </p:txBody>
      </p:sp>
      <p:sp>
        <p:nvSpPr>
          <p:cNvPr id="7" name="Slide Number Placeholder 6">
            <a:extLst>
              <a:ext uri="{FF2B5EF4-FFF2-40B4-BE49-F238E27FC236}">
                <a16:creationId xmlns:a16="http://schemas.microsoft.com/office/drawing/2014/main" id="{0631E312-83E2-BB4A-8A23-A62D25F3849A}"/>
              </a:ext>
            </a:extLst>
          </p:cNvPr>
          <p:cNvSpPr>
            <a:spLocks noGrp="1"/>
          </p:cNvSpPr>
          <p:nvPr>
            <p:ph type="sldNum" sz="quarter" idx="12"/>
          </p:nvPr>
        </p:nvSpPr>
        <p:spPr/>
        <p:txBody>
          <a:bodyPr/>
          <a:lstStyle/>
          <a:p>
            <a:fld id="{28D80898-5231-AD4F-B2EE-D8C924E4E774}" type="slidenum">
              <a:rPr lang="en-US" altLang="zh-CN" smtClean="0"/>
              <a:pPr/>
              <a:t>14</a:t>
            </a:fld>
            <a:endParaRPr lang="en-US" altLang="zh-CN"/>
          </a:p>
        </p:txBody>
      </p:sp>
      <p:sp>
        <p:nvSpPr>
          <p:cNvPr id="4" name="Content Placeholder 3">
            <a:extLst>
              <a:ext uri="{FF2B5EF4-FFF2-40B4-BE49-F238E27FC236}">
                <a16:creationId xmlns:a16="http://schemas.microsoft.com/office/drawing/2014/main" id="{B3C9A9DC-2052-4B40-B3D6-97D200EB6958}"/>
              </a:ext>
            </a:extLst>
          </p:cNvPr>
          <p:cNvSpPr>
            <a:spLocks noGrp="1"/>
          </p:cNvSpPr>
          <p:nvPr>
            <p:ph sz="half" idx="1"/>
          </p:nvPr>
        </p:nvSpPr>
        <p:spPr>
          <a:xfrm>
            <a:off x="533399" y="1265238"/>
            <a:ext cx="7733071" cy="4525962"/>
          </a:xfrm>
        </p:spPr>
        <p:txBody>
          <a:bodyPr/>
          <a:lstStyle/>
          <a:p>
            <a:r>
              <a:rPr lang="en-US" sz="2400" dirty="0"/>
              <a:t>At preprocessing</a:t>
            </a:r>
          </a:p>
          <a:p>
            <a:pPr lvl="1"/>
            <a:r>
              <a:rPr lang="en-US" sz="2000" dirty="0"/>
              <a:t>Iterate once over </a:t>
            </a:r>
            <a:r>
              <a:rPr lang="en-US" sz="2000" dirty="0" err="1"/>
              <a:t>subscopes</a:t>
            </a:r>
            <a:r>
              <a:rPr lang="en-US" sz="2000" dirty="0"/>
              <a:t> to partially enforce PWC</a:t>
            </a:r>
          </a:p>
          <a:p>
            <a:r>
              <a:rPr lang="en-US" sz="2400" dirty="0"/>
              <a:t>At every step, including preprocessing, </a:t>
            </a:r>
            <a:r>
              <a:rPr lang="en-US" sz="2400" dirty="0">
                <a:solidFill>
                  <a:srgbClr val="FF0000"/>
                </a:solidFill>
              </a:rPr>
              <a:t>loop</a:t>
            </a:r>
          </a:p>
          <a:p>
            <a:pPr lvl="1"/>
            <a:r>
              <a:rPr lang="en-US" sz="2000" dirty="0"/>
              <a:t>Run CT first</a:t>
            </a:r>
          </a:p>
          <a:p>
            <a:pPr lvl="1"/>
            <a:r>
              <a:rPr lang="en-US" sz="2000" dirty="0"/>
              <a:t>Then only do one pass over PWC queue of relations</a:t>
            </a:r>
          </a:p>
          <a:p>
            <a:r>
              <a:rPr lang="en-US" sz="2400" dirty="0"/>
              <a:t>Implementation requires additional data structures</a:t>
            </a:r>
          </a:p>
          <a:p>
            <a:endParaRPr lang="en-US" sz="2400" dirty="0"/>
          </a:p>
          <a:p>
            <a:pPr marL="0" indent="0">
              <a:buNone/>
            </a:pPr>
            <a:r>
              <a:rPr lang="en-US" sz="2400" dirty="0"/>
              <a:t>… See paper for detailed explanations</a:t>
            </a:r>
          </a:p>
        </p:txBody>
      </p:sp>
    </p:spTree>
    <p:extLst>
      <p:ext uri="{BB962C8B-B14F-4D97-AF65-F5344CB8AC3E}">
        <p14:creationId xmlns:p14="http://schemas.microsoft.com/office/powerpoint/2010/main" val="168156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304800"/>
            <a:ext cx="8763000" cy="685800"/>
          </a:xfrm>
        </p:spPr>
        <p:txBody>
          <a:bodyPr/>
          <a:lstStyle/>
          <a:p>
            <a:r>
              <a:rPr lang="en-US" dirty="0">
                <a:latin typeface="Helvetica" charset="0"/>
                <a:ea typeface="宋体" charset="0"/>
                <a:cs typeface="宋体" charset="0"/>
              </a:rPr>
              <a:t>Experimental</a:t>
            </a:r>
            <a:r>
              <a:rPr lang="en-US" sz="2800" dirty="0">
                <a:latin typeface="Helvetica" charset="0"/>
                <a:ea typeface="宋体" charset="0"/>
                <a:cs typeface="宋体" charset="0"/>
              </a:rPr>
              <a:t> </a:t>
            </a:r>
            <a:r>
              <a:rPr lang="en-US" dirty="0">
                <a:latin typeface="Helvetica" charset="0"/>
                <a:ea typeface="宋体" charset="0"/>
                <a:cs typeface="宋体" charset="0"/>
              </a:rPr>
              <a:t>Setup</a:t>
            </a:r>
          </a:p>
        </p:txBody>
      </p:sp>
      <p:sp>
        <p:nvSpPr>
          <p:cNvPr id="13316" name="Date Placeholder 4"/>
          <p:cNvSpPr>
            <a:spLocks noGrp="1"/>
          </p:cNvSpPr>
          <p:nvPr>
            <p:ph type="dt"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t>8/31/18</a:t>
            </a:r>
            <a:endParaRPr lang="en-US" altLang="zh-CN" dirty="0"/>
          </a:p>
        </p:txBody>
      </p:sp>
      <p:sp>
        <p:nvSpPr>
          <p:cNvPr id="13317" name="Footer Placeholder 5"/>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13318" name="Slide Number Placeholder 6"/>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00F67CC4-A1BE-D340-976B-EB26BEBA10E4}" type="slidenum">
              <a:rPr lang="en-US" altLang="zh-CN"/>
              <a:pPr/>
              <a:t>15</a:t>
            </a:fld>
            <a:endParaRPr lang="en-US" altLang="zh-CN"/>
          </a:p>
        </p:txBody>
      </p:sp>
      <p:sp>
        <p:nvSpPr>
          <p:cNvPr id="13" name="Content Placeholder 2"/>
          <p:cNvSpPr>
            <a:spLocks noGrp="1"/>
          </p:cNvSpPr>
          <p:nvPr>
            <p:ph idx="1"/>
          </p:nvPr>
        </p:nvSpPr>
        <p:spPr>
          <a:xfrm>
            <a:off x="302474" y="1188911"/>
            <a:ext cx="8610600" cy="4525962"/>
          </a:xfrm>
        </p:spPr>
        <p:txBody>
          <a:bodyPr/>
          <a:lstStyle/>
          <a:p>
            <a:r>
              <a:rPr lang="en-US" sz="2400" dirty="0">
                <a:latin typeface="Helvetica" charset="0"/>
                <a:ea typeface="宋体" charset="0"/>
                <a:cs typeface="宋体" charset="0"/>
              </a:rPr>
              <a:t>Backtrack search, first solution, </a:t>
            </a:r>
            <a:r>
              <a:rPr lang="en-US" sz="2400" dirty="0" err="1">
                <a:latin typeface="Helvetica" charset="0"/>
                <a:ea typeface="宋体" charset="0"/>
                <a:cs typeface="宋体" charset="0"/>
              </a:rPr>
              <a:t>dom</a:t>
            </a:r>
            <a:r>
              <a:rPr lang="en-US" sz="2400" dirty="0">
                <a:latin typeface="Helvetica" charset="0"/>
                <a:ea typeface="宋体" charset="0"/>
                <a:cs typeface="宋体" charset="0"/>
              </a:rPr>
              <a:t>/</a:t>
            </a:r>
            <a:r>
              <a:rPr lang="en-US" sz="2400" dirty="0" err="1">
                <a:latin typeface="Helvetica" charset="0"/>
                <a:ea typeface="宋体" charset="0"/>
                <a:cs typeface="宋体" charset="0"/>
              </a:rPr>
              <a:t>ddeg</a:t>
            </a:r>
            <a:r>
              <a:rPr lang="en-US" sz="2400" dirty="0">
                <a:latin typeface="Helvetica" charset="0"/>
                <a:ea typeface="宋体" charset="0"/>
                <a:cs typeface="宋体" charset="0"/>
              </a:rPr>
              <a:t>, </a:t>
            </a:r>
            <a:r>
              <a:rPr lang="en-US" sz="2400" dirty="0" err="1">
                <a:latin typeface="Helvetica" charset="0"/>
                <a:ea typeface="宋体" charset="0"/>
                <a:cs typeface="宋体" charset="0"/>
              </a:rPr>
              <a:t>dom</a:t>
            </a:r>
            <a:r>
              <a:rPr lang="en-US" sz="2400" dirty="0">
                <a:latin typeface="Helvetica" charset="0"/>
                <a:ea typeface="宋体" charset="0"/>
                <a:cs typeface="宋体" charset="0"/>
              </a:rPr>
              <a:t>/</a:t>
            </a:r>
            <a:r>
              <a:rPr lang="en-US" sz="2400" dirty="0" err="1">
                <a:latin typeface="Helvetica" charset="0"/>
                <a:ea typeface="宋体" charset="0"/>
                <a:cs typeface="宋体" charset="0"/>
              </a:rPr>
              <a:t>wdeg</a:t>
            </a:r>
            <a:endParaRPr lang="en-US" sz="2400" dirty="0">
              <a:latin typeface="Helvetica" charset="0"/>
              <a:ea typeface="宋体" charset="0"/>
              <a:cs typeface="宋体" charset="0"/>
            </a:endParaRPr>
          </a:p>
          <a:p>
            <a:r>
              <a:rPr lang="en-US" sz="2400" dirty="0">
                <a:latin typeface="Helvetica" charset="0"/>
                <a:ea typeface="宋体" charset="0"/>
                <a:cs typeface="宋体" charset="0"/>
              </a:rPr>
              <a:t>GAC algorithms</a:t>
            </a:r>
          </a:p>
          <a:p>
            <a:pPr lvl="1"/>
            <a:r>
              <a:rPr lang="en-US" sz="2000" dirty="0">
                <a:latin typeface="Helvetica" charset="0"/>
                <a:ea typeface="宋体" charset="0"/>
                <a:cs typeface="宋体" charset="0"/>
              </a:rPr>
              <a:t>CT, STR2, </a:t>
            </a:r>
            <a:r>
              <a:rPr lang="en-US" sz="2000" dirty="0" err="1">
                <a:latin typeface="Helvetica" charset="0"/>
                <a:ea typeface="宋体" charset="0"/>
                <a:cs typeface="宋体" charset="0"/>
              </a:rPr>
              <a:t>STRBit</a:t>
            </a:r>
            <a:endParaRPr lang="en-US" sz="2000" dirty="0">
              <a:latin typeface="Helvetica" charset="0"/>
              <a:ea typeface="宋体" charset="0"/>
              <a:cs typeface="宋体" charset="0"/>
            </a:endParaRPr>
          </a:p>
          <a:p>
            <a:r>
              <a:rPr lang="en-US" sz="2400" dirty="0" err="1">
                <a:latin typeface="Helvetica" charset="0"/>
                <a:ea typeface="宋体" charset="0"/>
                <a:cs typeface="宋体" charset="0"/>
              </a:rPr>
              <a:t>fPWC</a:t>
            </a:r>
            <a:r>
              <a:rPr lang="en-US" sz="2400" dirty="0">
                <a:latin typeface="Helvetica" charset="0"/>
                <a:ea typeface="宋体" charset="0"/>
                <a:cs typeface="宋体" charset="0"/>
              </a:rPr>
              <a:t> algorithms</a:t>
            </a:r>
          </a:p>
          <a:p>
            <a:pPr lvl="1"/>
            <a:r>
              <a:rPr lang="en-US" sz="2000" dirty="0">
                <a:latin typeface="Helvetica" charset="0"/>
                <a:ea typeface="宋体" charset="0"/>
                <a:cs typeface="宋体" charset="0"/>
              </a:rPr>
              <a:t>eSTR2 and eSTR2</a:t>
            </a:r>
            <a:r>
              <a:rPr lang="en-US" sz="2000" baseline="30000" dirty="0">
                <a:latin typeface="Helvetica" charset="0"/>
                <a:ea typeface="宋体" charset="0"/>
                <a:cs typeface="宋体" charset="0"/>
              </a:rPr>
              <a:t>w</a:t>
            </a:r>
            <a:r>
              <a:rPr lang="en-US" sz="2000" dirty="0">
                <a:latin typeface="Helvetica" charset="0"/>
                <a:ea typeface="宋体" charset="0"/>
                <a:cs typeface="宋体" charset="0"/>
              </a:rPr>
              <a:t> (improved using minimal dual graph)</a:t>
            </a:r>
          </a:p>
          <a:p>
            <a:pPr lvl="1"/>
            <a:r>
              <a:rPr lang="en-US" sz="2000" dirty="0" err="1">
                <a:latin typeface="Helvetica" charset="0"/>
                <a:ea typeface="宋体" charset="0"/>
                <a:cs typeface="宋体" charset="0"/>
              </a:rPr>
              <a:t>STRBit</a:t>
            </a:r>
            <a:r>
              <a:rPr lang="en-US" sz="2000" dirty="0">
                <a:latin typeface="Helvetica" charset="0"/>
                <a:ea typeface="宋体" charset="0"/>
                <a:cs typeface="宋体" charset="0"/>
              </a:rPr>
              <a:t> + PW-AC (improved using minimal dual graph, subscope)</a:t>
            </a:r>
          </a:p>
          <a:p>
            <a:pPr lvl="1"/>
            <a:r>
              <a:rPr lang="en-US" sz="2000" dirty="0">
                <a:latin typeface="Helvetica" charset="0"/>
                <a:ea typeface="宋体" charset="0"/>
                <a:cs typeface="宋体" charset="0"/>
              </a:rPr>
              <a:t>PW-CT</a:t>
            </a:r>
          </a:p>
          <a:p>
            <a:r>
              <a:rPr lang="en-US" sz="2400" dirty="0">
                <a:latin typeface="Helvetica" charset="0"/>
                <a:ea typeface="宋体" charset="0"/>
                <a:cs typeface="宋体" charset="0"/>
              </a:rPr>
              <a:t>2 hour timeout, 8 gigs per instance</a:t>
            </a:r>
          </a:p>
          <a:p>
            <a:r>
              <a:rPr lang="en-US" sz="2400" dirty="0">
                <a:latin typeface="Helvetica" charset="0"/>
                <a:ea typeface="宋体" charset="0"/>
                <a:cs typeface="宋体" charset="0"/>
              </a:rPr>
              <a:t>XCSP benchmark of CP Solver Competition</a:t>
            </a:r>
          </a:p>
        </p:txBody>
      </p:sp>
    </p:spTree>
    <p:custDataLst>
      <p:tags r:id="rId1"/>
    </p:custDataLst>
    <p:extLst>
      <p:ext uri="{BB962C8B-B14F-4D97-AF65-F5344CB8AC3E}">
        <p14:creationId xmlns:p14="http://schemas.microsoft.com/office/powerpoint/2010/main" val="60792398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cap="small" dirty="0">
                <a:latin typeface="Helvetica" charset="0"/>
                <a:ea typeface="宋体" charset="0"/>
                <a:cs typeface="宋体" charset="0"/>
              </a:rPr>
              <a:t>PW-CT vs GAC </a:t>
            </a:r>
            <a:r>
              <a:rPr lang="en-US" sz="3600" b="0" dirty="0">
                <a:latin typeface="Helvetica" charset="0"/>
                <a:ea typeface="宋体" charset="0"/>
                <a:cs typeface="宋体" charset="0"/>
              </a:rPr>
              <a:t>(</a:t>
            </a:r>
            <a:r>
              <a:rPr lang="en-US" sz="3600" b="0" dirty="0" err="1">
                <a:latin typeface="Helvetica" charset="0"/>
                <a:ea typeface="宋体" charset="0"/>
                <a:cs typeface="宋体" charset="0"/>
              </a:rPr>
              <a:t>dom</a:t>
            </a:r>
            <a:r>
              <a:rPr lang="en-US" sz="3600" b="0" dirty="0">
                <a:latin typeface="Helvetica" charset="0"/>
                <a:ea typeface="宋体" charset="0"/>
                <a:cs typeface="宋体" charset="0"/>
              </a:rPr>
              <a:t>/</a:t>
            </a:r>
            <a:r>
              <a:rPr lang="en-US" sz="3600" b="0" dirty="0" err="1">
                <a:latin typeface="Helvetica" charset="0"/>
                <a:ea typeface="宋体" charset="0"/>
                <a:cs typeface="宋体" charset="0"/>
              </a:rPr>
              <a:t>ddeg</a:t>
            </a:r>
            <a:r>
              <a:rPr lang="en-US" sz="3600" b="0" dirty="0">
                <a:latin typeface="Helvetica" charset="0"/>
                <a:ea typeface="宋体" charset="0"/>
                <a:cs typeface="宋体" charset="0"/>
              </a:rPr>
              <a:t>)</a:t>
            </a:r>
            <a:endParaRPr lang="en-US" sz="4800" b="0" dirty="0">
              <a:latin typeface="Helvetica" charset="0"/>
              <a:ea typeface="宋体" charset="0"/>
              <a:cs typeface="宋体" charset="0"/>
            </a:endParaRPr>
          </a:p>
        </p:txBody>
      </p:sp>
      <p:sp>
        <p:nvSpPr>
          <p:cNvPr id="14339" name="Date Placeholder 3"/>
          <p:cNvSpPr>
            <a:spLocks noGrp="1"/>
          </p:cNvSpPr>
          <p:nvPr>
            <p:ph type="dt"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t>8/31/18</a:t>
            </a:r>
            <a:endParaRPr lang="en-US" altLang="zh-CN" dirty="0"/>
          </a:p>
        </p:txBody>
      </p:sp>
      <p:sp>
        <p:nvSpPr>
          <p:cNvPr id="14340" name="Footer Placeholder 4"/>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14341"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B0FFD8AB-20AA-5E46-A3DF-95F9C7778123}" type="slidenum">
              <a:rPr lang="en-US" altLang="zh-CN"/>
              <a:pPr/>
              <a:t>16</a:t>
            </a:fld>
            <a:endParaRPr lang="en-US" altLang="zh-CN"/>
          </a:p>
        </p:txBody>
      </p:sp>
      <p:pic>
        <p:nvPicPr>
          <p:cNvPr id="5" name="Picture 4">
            <a:extLst>
              <a:ext uri="{FF2B5EF4-FFF2-40B4-BE49-F238E27FC236}">
                <a16:creationId xmlns:a16="http://schemas.microsoft.com/office/drawing/2014/main" id="{86CDDD76-5D76-0A4D-91F5-EACCC5660C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448" y="1152143"/>
            <a:ext cx="6080760" cy="4602196"/>
          </a:xfrm>
          <a:prstGeom prst="rect">
            <a:avLst/>
          </a:prstGeom>
        </p:spPr>
      </p:pic>
    </p:spTree>
    <p:extLst>
      <p:ext uri="{BB962C8B-B14F-4D97-AF65-F5344CB8AC3E}">
        <p14:creationId xmlns:p14="http://schemas.microsoft.com/office/powerpoint/2010/main" val="198792616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Date Placeholder 3"/>
          <p:cNvSpPr>
            <a:spLocks noGrp="1"/>
          </p:cNvSpPr>
          <p:nvPr>
            <p:ph type="dt"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t>8/31/18</a:t>
            </a:r>
            <a:endParaRPr lang="en-US" altLang="zh-CN" dirty="0"/>
          </a:p>
        </p:txBody>
      </p:sp>
      <p:sp>
        <p:nvSpPr>
          <p:cNvPr id="14340" name="Footer Placeholder 4"/>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14341"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B0FFD8AB-20AA-5E46-A3DF-95F9C7778123}" type="slidenum">
              <a:rPr lang="en-US" altLang="zh-CN"/>
              <a:pPr/>
              <a:t>17</a:t>
            </a:fld>
            <a:endParaRPr lang="en-US" altLang="zh-CN"/>
          </a:p>
        </p:txBody>
      </p:sp>
      <p:pic>
        <p:nvPicPr>
          <p:cNvPr id="3" name="Picture 2">
            <a:extLst>
              <a:ext uri="{FF2B5EF4-FFF2-40B4-BE49-F238E27FC236}">
                <a16:creationId xmlns:a16="http://schemas.microsoft.com/office/drawing/2014/main" id="{A378B305-BC49-EA4B-9EEE-54C9D8363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144" y="1152144"/>
            <a:ext cx="6080760" cy="4602196"/>
          </a:xfrm>
          <a:prstGeom prst="rect">
            <a:avLst/>
          </a:prstGeom>
        </p:spPr>
      </p:pic>
      <p:sp>
        <p:nvSpPr>
          <p:cNvPr id="13" name="Title 1">
            <a:extLst>
              <a:ext uri="{FF2B5EF4-FFF2-40B4-BE49-F238E27FC236}">
                <a16:creationId xmlns:a16="http://schemas.microsoft.com/office/drawing/2014/main" id="{48BA2C2D-18FD-6C4F-9B19-82E019C44F67}"/>
              </a:ext>
            </a:extLst>
          </p:cNvPr>
          <p:cNvSpPr>
            <a:spLocks noGrp="1"/>
          </p:cNvSpPr>
          <p:nvPr>
            <p:ph type="title"/>
          </p:nvPr>
        </p:nvSpPr>
        <p:spPr>
          <a:xfrm>
            <a:off x="381000" y="304800"/>
            <a:ext cx="8468032" cy="685800"/>
          </a:xfrm>
        </p:spPr>
        <p:txBody>
          <a:bodyPr/>
          <a:lstStyle/>
          <a:p>
            <a:r>
              <a:rPr lang="en-US" cap="small" dirty="0">
                <a:latin typeface="Helvetica" charset="0"/>
                <a:ea typeface="宋体" charset="0"/>
                <a:cs typeface="宋体" charset="0"/>
              </a:rPr>
              <a:t>PW-CT vs PWC’s </a:t>
            </a:r>
            <a:r>
              <a:rPr lang="en-US" sz="3600" b="0" dirty="0">
                <a:latin typeface="Helvetica" charset="0"/>
                <a:ea typeface="宋体" charset="0"/>
                <a:cs typeface="宋体" charset="0"/>
              </a:rPr>
              <a:t>(</a:t>
            </a:r>
            <a:r>
              <a:rPr lang="en-US" sz="3600" b="0" dirty="0" err="1">
                <a:latin typeface="Helvetica" charset="0"/>
                <a:ea typeface="宋体" charset="0"/>
                <a:cs typeface="宋体" charset="0"/>
              </a:rPr>
              <a:t>dom</a:t>
            </a:r>
            <a:r>
              <a:rPr lang="en-US" sz="3600" b="0" dirty="0">
                <a:latin typeface="Helvetica" charset="0"/>
                <a:ea typeface="宋体" charset="0"/>
                <a:cs typeface="宋体" charset="0"/>
              </a:rPr>
              <a:t>/</a:t>
            </a:r>
            <a:r>
              <a:rPr lang="en-US" sz="3600" b="0" dirty="0" err="1">
                <a:latin typeface="Helvetica" charset="0"/>
                <a:ea typeface="宋体" charset="0"/>
                <a:cs typeface="宋体" charset="0"/>
              </a:rPr>
              <a:t>ddeg</a:t>
            </a:r>
            <a:r>
              <a:rPr lang="en-US" sz="3600" b="0" dirty="0">
                <a:latin typeface="Helvetica" charset="0"/>
                <a:ea typeface="宋体" charset="0"/>
                <a:cs typeface="宋体" charset="0"/>
              </a:rPr>
              <a:t>)</a:t>
            </a:r>
            <a:endParaRPr lang="en-US" sz="4800" b="0" dirty="0">
              <a:latin typeface="Helvetica" charset="0"/>
              <a:ea typeface="宋体" charset="0"/>
              <a:cs typeface="宋体" charset="0"/>
            </a:endParaRPr>
          </a:p>
        </p:txBody>
      </p:sp>
    </p:spTree>
    <p:extLst>
      <p:ext uri="{BB962C8B-B14F-4D97-AF65-F5344CB8AC3E}">
        <p14:creationId xmlns:p14="http://schemas.microsoft.com/office/powerpoint/2010/main" val="61118448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Date Placeholder 3"/>
          <p:cNvSpPr>
            <a:spLocks noGrp="1"/>
          </p:cNvSpPr>
          <p:nvPr>
            <p:ph type="dt"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t>8/31/18</a:t>
            </a:r>
            <a:endParaRPr lang="en-US" altLang="zh-CN" dirty="0"/>
          </a:p>
        </p:txBody>
      </p:sp>
      <p:sp>
        <p:nvSpPr>
          <p:cNvPr id="14340" name="Footer Placeholder 4"/>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14341"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B0FFD8AB-20AA-5E46-A3DF-95F9C7778123}" type="slidenum">
              <a:rPr lang="en-US" altLang="zh-CN"/>
              <a:pPr/>
              <a:t>18</a:t>
            </a:fld>
            <a:endParaRPr lang="en-US" altLang="zh-CN"/>
          </a:p>
        </p:txBody>
      </p:sp>
      <p:pic>
        <p:nvPicPr>
          <p:cNvPr id="3" name="Picture 2">
            <a:extLst>
              <a:ext uri="{FF2B5EF4-FFF2-40B4-BE49-F238E27FC236}">
                <a16:creationId xmlns:a16="http://schemas.microsoft.com/office/drawing/2014/main" id="{E2E91C61-90BF-4F4F-8389-E17CF34C0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144" y="1152144"/>
            <a:ext cx="6077108" cy="4599432"/>
          </a:xfrm>
          <a:prstGeom prst="rect">
            <a:avLst/>
          </a:prstGeom>
        </p:spPr>
      </p:pic>
      <p:sp>
        <p:nvSpPr>
          <p:cNvPr id="11" name="Title 1">
            <a:extLst>
              <a:ext uri="{FF2B5EF4-FFF2-40B4-BE49-F238E27FC236}">
                <a16:creationId xmlns:a16="http://schemas.microsoft.com/office/drawing/2014/main" id="{499FB501-0B29-9940-B9B2-648B153F7E64}"/>
              </a:ext>
            </a:extLst>
          </p:cNvPr>
          <p:cNvSpPr>
            <a:spLocks noGrp="1"/>
          </p:cNvSpPr>
          <p:nvPr>
            <p:ph type="title"/>
          </p:nvPr>
        </p:nvSpPr>
        <p:spPr>
          <a:xfrm>
            <a:off x="381000" y="304800"/>
            <a:ext cx="8229600" cy="685800"/>
          </a:xfrm>
        </p:spPr>
        <p:txBody>
          <a:bodyPr/>
          <a:lstStyle/>
          <a:p>
            <a:r>
              <a:rPr lang="en-US" cap="small" dirty="0">
                <a:latin typeface="Helvetica" charset="0"/>
                <a:ea typeface="宋体" charset="0"/>
                <a:cs typeface="宋体" charset="0"/>
              </a:rPr>
              <a:t>PW-CT vs GAC </a:t>
            </a:r>
            <a:r>
              <a:rPr lang="en-US" sz="3600" b="0" dirty="0">
                <a:latin typeface="Helvetica" charset="0"/>
                <a:ea typeface="宋体" charset="0"/>
                <a:cs typeface="宋体" charset="0"/>
              </a:rPr>
              <a:t>(</a:t>
            </a:r>
            <a:r>
              <a:rPr lang="en-US" sz="3600" b="0" dirty="0" err="1">
                <a:latin typeface="Helvetica" charset="0"/>
                <a:ea typeface="宋体" charset="0"/>
                <a:cs typeface="宋体" charset="0"/>
              </a:rPr>
              <a:t>dom</a:t>
            </a:r>
            <a:r>
              <a:rPr lang="en-US" sz="3600" b="0" dirty="0">
                <a:latin typeface="Helvetica" charset="0"/>
                <a:ea typeface="宋体" charset="0"/>
                <a:cs typeface="宋体" charset="0"/>
              </a:rPr>
              <a:t>/</a:t>
            </a:r>
            <a:r>
              <a:rPr lang="en-US" sz="3600" b="0" dirty="0" err="1">
                <a:latin typeface="Helvetica" charset="0"/>
                <a:ea typeface="宋体" charset="0"/>
                <a:cs typeface="宋体" charset="0"/>
              </a:rPr>
              <a:t>wdeg</a:t>
            </a:r>
            <a:r>
              <a:rPr lang="en-US" sz="3600" b="0" dirty="0">
                <a:latin typeface="Helvetica" charset="0"/>
                <a:ea typeface="宋体" charset="0"/>
                <a:cs typeface="宋体" charset="0"/>
              </a:rPr>
              <a:t>)</a:t>
            </a:r>
            <a:endParaRPr lang="en-US" sz="4800" b="0" dirty="0">
              <a:latin typeface="Helvetica" charset="0"/>
              <a:ea typeface="宋体" charset="0"/>
              <a:cs typeface="宋体" charset="0"/>
            </a:endParaRPr>
          </a:p>
        </p:txBody>
      </p:sp>
    </p:spTree>
    <p:extLst>
      <p:ext uri="{BB962C8B-B14F-4D97-AF65-F5344CB8AC3E}">
        <p14:creationId xmlns:p14="http://schemas.microsoft.com/office/powerpoint/2010/main" val="225272700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Date Placeholder 3"/>
          <p:cNvSpPr>
            <a:spLocks noGrp="1"/>
          </p:cNvSpPr>
          <p:nvPr>
            <p:ph type="dt"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t>8/31/18</a:t>
            </a:r>
            <a:endParaRPr lang="en-US" altLang="zh-CN" dirty="0"/>
          </a:p>
        </p:txBody>
      </p:sp>
      <p:sp>
        <p:nvSpPr>
          <p:cNvPr id="14340" name="Footer Placeholder 4"/>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14341"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B0FFD8AB-20AA-5E46-A3DF-95F9C7778123}" type="slidenum">
              <a:rPr lang="en-US" altLang="zh-CN"/>
              <a:pPr/>
              <a:t>19</a:t>
            </a:fld>
            <a:endParaRPr lang="en-US" altLang="zh-CN"/>
          </a:p>
        </p:txBody>
      </p:sp>
      <p:pic>
        <p:nvPicPr>
          <p:cNvPr id="4" name="Picture 3">
            <a:extLst>
              <a:ext uri="{FF2B5EF4-FFF2-40B4-BE49-F238E27FC236}">
                <a16:creationId xmlns:a16="http://schemas.microsoft.com/office/drawing/2014/main" id="{8D736456-594E-B348-9F89-2A646C7D7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144" y="1152144"/>
            <a:ext cx="6080760" cy="4602197"/>
          </a:xfrm>
          <a:prstGeom prst="rect">
            <a:avLst/>
          </a:prstGeom>
        </p:spPr>
      </p:pic>
      <p:sp>
        <p:nvSpPr>
          <p:cNvPr id="11" name="Title 1">
            <a:extLst>
              <a:ext uri="{FF2B5EF4-FFF2-40B4-BE49-F238E27FC236}">
                <a16:creationId xmlns:a16="http://schemas.microsoft.com/office/drawing/2014/main" id="{65F2AD3F-5CDF-814C-8427-3182B5A656C7}"/>
              </a:ext>
            </a:extLst>
          </p:cNvPr>
          <p:cNvSpPr>
            <a:spLocks noGrp="1"/>
          </p:cNvSpPr>
          <p:nvPr>
            <p:ph type="title"/>
          </p:nvPr>
        </p:nvSpPr>
        <p:spPr>
          <a:xfrm>
            <a:off x="381000" y="304800"/>
            <a:ext cx="8475406" cy="685800"/>
          </a:xfrm>
        </p:spPr>
        <p:txBody>
          <a:bodyPr/>
          <a:lstStyle/>
          <a:p>
            <a:r>
              <a:rPr lang="en-US" cap="small" dirty="0">
                <a:latin typeface="Helvetica" charset="0"/>
                <a:ea typeface="宋体" charset="0"/>
                <a:cs typeface="宋体" charset="0"/>
              </a:rPr>
              <a:t>PW-CT vs PWC’s </a:t>
            </a:r>
            <a:r>
              <a:rPr lang="en-US" sz="3600" b="0" dirty="0">
                <a:latin typeface="Helvetica" charset="0"/>
                <a:ea typeface="宋体" charset="0"/>
                <a:cs typeface="宋体" charset="0"/>
              </a:rPr>
              <a:t>(</a:t>
            </a:r>
            <a:r>
              <a:rPr lang="en-US" sz="3600" b="0" dirty="0" err="1">
                <a:latin typeface="Helvetica" charset="0"/>
                <a:ea typeface="宋体" charset="0"/>
                <a:cs typeface="宋体" charset="0"/>
              </a:rPr>
              <a:t>dom</a:t>
            </a:r>
            <a:r>
              <a:rPr lang="en-US" sz="3600" b="0" dirty="0">
                <a:latin typeface="Helvetica" charset="0"/>
                <a:ea typeface="宋体" charset="0"/>
                <a:cs typeface="宋体" charset="0"/>
              </a:rPr>
              <a:t>/</a:t>
            </a:r>
            <a:r>
              <a:rPr lang="en-US" sz="3600" b="0" dirty="0" err="1">
                <a:latin typeface="Helvetica" charset="0"/>
                <a:ea typeface="宋体" charset="0"/>
                <a:cs typeface="宋体" charset="0"/>
              </a:rPr>
              <a:t>wdeg</a:t>
            </a:r>
            <a:r>
              <a:rPr lang="en-US" sz="3600" b="0" dirty="0">
                <a:latin typeface="Helvetica" charset="0"/>
                <a:ea typeface="宋体" charset="0"/>
                <a:cs typeface="宋体" charset="0"/>
              </a:rPr>
              <a:t>)</a:t>
            </a:r>
            <a:endParaRPr lang="en-US" sz="4800" b="0" dirty="0">
              <a:latin typeface="Helvetica" charset="0"/>
              <a:ea typeface="宋体" charset="0"/>
              <a:cs typeface="宋体" charset="0"/>
            </a:endParaRPr>
          </a:p>
        </p:txBody>
      </p:sp>
    </p:spTree>
    <p:extLst>
      <p:ext uri="{BB962C8B-B14F-4D97-AF65-F5344CB8AC3E}">
        <p14:creationId xmlns:p14="http://schemas.microsoft.com/office/powerpoint/2010/main" val="27370158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a:latin typeface="Helvetica" charset="0"/>
                <a:ea typeface="宋体" charset="0"/>
                <a:cs typeface="宋体" charset="0"/>
              </a:rPr>
              <a:t>Outline</a:t>
            </a:r>
          </a:p>
        </p:txBody>
      </p:sp>
      <p:sp>
        <p:nvSpPr>
          <p:cNvPr id="4099" name="Content Placeholder 2"/>
          <p:cNvSpPr>
            <a:spLocks noGrp="1"/>
          </p:cNvSpPr>
          <p:nvPr>
            <p:ph idx="1"/>
          </p:nvPr>
        </p:nvSpPr>
        <p:spPr>
          <a:xfrm>
            <a:off x="533400" y="1112838"/>
            <a:ext cx="8153400" cy="4525962"/>
          </a:xfrm>
        </p:spPr>
        <p:txBody>
          <a:bodyPr/>
          <a:lstStyle/>
          <a:p>
            <a:pPr eaLnBrk="1" hangingPunct="1"/>
            <a:r>
              <a:rPr lang="en-US" sz="2400" dirty="0">
                <a:latin typeface="Helvetica" charset="0"/>
                <a:ea typeface="宋体" charset="0"/>
                <a:cs typeface="宋体" charset="0"/>
              </a:rPr>
              <a:t>Introduction: Pairwise Consistency definition (</a:t>
            </a:r>
            <a:r>
              <a:rPr lang="en-US" sz="2400" dirty="0" err="1">
                <a:latin typeface="Helvetica" charset="0"/>
                <a:ea typeface="宋体" charset="0"/>
                <a:cs typeface="宋体" charset="0"/>
              </a:rPr>
              <a:t>fPWC</a:t>
            </a:r>
            <a:r>
              <a:rPr lang="en-US" sz="2400" dirty="0">
                <a:latin typeface="Helvetica" charset="0"/>
                <a:ea typeface="宋体" charset="0"/>
                <a:cs typeface="宋体" charset="0"/>
              </a:rPr>
              <a:t>)</a:t>
            </a:r>
          </a:p>
          <a:p>
            <a:pPr eaLnBrk="1" hangingPunct="1"/>
            <a:r>
              <a:rPr lang="en-US" sz="2400" dirty="0">
                <a:latin typeface="Helvetica" charset="0"/>
                <a:ea typeface="宋体" charset="0"/>
                <a:cs typeface="宋体" charset="0"/>
              </a:rPr>
              <a:t>Methods for improving </a:t>
            </a:r>
            <a:r>
              <a:rPr lang="en-US" sz="2400" dirty="0" err="1">
                <a:latin typeface="Helvetica" charset="0"/>
                <a:ea typeface="宋体" charset="0"/>
                <a:cs typeface="宋体" charset="0"/>
              </a:rPr>
              <a:t>fPWC</a:t>
            </a:r>
            <a:endParaRPr lang="en-US" sz="2400" dirty="0">
              <a:latin typeface="Helvetica" charset="0"/>
              <a:ea typeface="宋体" charset="0"/>
              <a:cs typeface="宋体" charset="0"/>
            </a:endParaRPr>
          </a:p>
          <a:p>
            <a:pPr marL="914400" lvl="1" indent="-457200" eaLnBrk="1" hangingPunct="1">
              <a:buFont typeface="+mj-lt"/>
              <a:buAutoNum type="arabicPeriod"/>
            </a:pPr>
            <a:r>
              <a:rPr lang="en-US" sz="2000" dirty="0"/>
              <a:t>Piecewise functionality of relations for quicker filtering</a:t>
            </a:r>
          </a:p>
          <a:p>
            <a:pPr marL="914400" lvl="1" indent="-457200" eaLnBrk="1" hangingPunct="1">
              <a:buFont typeface="+mj-lt"/>
              <a:buAutoNum type="arabicPeriod"/>
            </a:pPr>
            <a:r>
              <a:rPr lang="en-US" sz="2000" dirty="0"/>
              <a:t>Unique intersections of relations’ scopes</a:t>
            </a:r>
          </a:p>
          <a:p>
            <a:pPr marL="914400" lvl="1" indent="-457200" eaLnBrk="1" hangingPunct="1">
              <a:buFont typeface="+mj-lt"/>
              <a:buAutoNum type="arabicPeriod"/>
            </a:pPr>
            <a:r>
              <a:rPr lang="en-US" sz="2000" dirty="0"/>
              <a:t>Minimal dual graph</a:t>
            </a:r>
          </a:p>
          <a:p>
            <a:pPr marL="914400" lvl="1" indent="-457200" eaLnBrk="1" hangingPunct="1">
              <a:buFont typeface="+mj-lt"/>
              <a:buAutoNum type="arabicPeriod"/>
            </a:pPr>
            <a:r>
              <a:rPr lang="en-US" sz="2000" dirty="0"/>
              <a:t>Two cases where GAC guarantees </a:t>
            </a:r>
            <a:r>
              <a:rPr lang="en-US" sz="2000" dirty="0" err="1"/>
              <a:t>fPWC</a:t>
            </a:r>
            <a:endParaRPr lang="en-US" sz="2000" cap="small" dirty="0">
              <a:latin typeface="Helvetica" charset="0"/>
              <a:ea typeface="宋体" charset="0"/>
              <a:cs typeface="宋体" charset="0"/>
            </a:endParaRPr>
          </a:p>
          <a:p>
            <a:pPr eaLnBrk="1" hangingPunct="1"/>
            <a:r>
              <a:rPr lang="en-US" sz="2400" dirty="0">
                <a:latin typeface="Helvetica" charset="0"/>
                <a:ea typeface="宋体" charset="0"/>
                <a:cs typeface="宋体" charset="0"/>
              </a:rPr>
              <a:t>Enforcing </a:t>
            </a:r>
            <a:r>
              <a:rPr lang="en-US" sz="2400" dirty="0" err="1">
                <a:latin typeface="Helvetica" charset="0"/>
                <a:ea typeface="宋体" charset="0"/>
                <a:cs typeface="宋体" charset="0"/>
              </a:rPr>
              <a:t>fPWC</a:t>
            </a:r>
            <a:r>
              <a:rPr lang="en-US" sz="2400" dirty="0">
                <a:latin typeface="Helvetica" charset="0"/>
                <a:ea typeface="宋体" charset="0"/>
                <a:cs typeface="宋体" charset="0"/>
              </a:rPr>
              <a:t> with </a:t>
            </a:r>
            <a:r>
              <a:rPr lang="en-US" sz="2400" cap="small" dirty="0" err="1">
                <a:latin typeface="Helvetica" charset="0"/>
                <a:ea typeface="宋体" charset="0"/>
                <a:cs typeface="宋体" charset="0"/>
              </a:rPr>
              <a:t>CompactTable</a:t>
            </a:r>
            <a:endParaRPr lang="en-US" sz="2400" dirty="0">
              <a:latin typeface="Helvetica" charset="0"/>
              <a:ea typeface="宋体" charset="0"/>
              <a:cs typeface="宋体" charset="0"/>
            </a:endParaRPr>
          </a:p>
          <a:p>
            <a:pPr eaLnBrk="1" hangingPunct="1"/>
            <a:r>
              <a:rPr lang="en-US" sz="2400" dirty="0">
                <a:latin typeface="Helvetica" charset="0"/>
                <a:ea typeface="宋体" charset="0"/>
                <a:cs typeface="宋体" charset="0"/>
              </a:rPr>
              <a:t>Experimental results</a:t>
            </a:r>
            <a:endParaRPr lang="en-US" sz="2000" dirty="0">
              <a:latin typeface="Helvetica" charset="0"/>
              <a:ea typeface="宋体" charset="0"/>
              <a:cs typeface="宋体" charset="0"/>
            </a:endParaRPr>
          </a:p>
          <a:p>
            <a:pPr eaLnBrk="1" hangingPunct="1"/>
            <a:r>
              <a:rPr lang="en-US" sz="2400" dirty="0">
                <a:latin typeface="Helvetica" charset="0"/>
                <a:ea typeface="宋体" charset="0"/>
                <a:cs typeface="宋体" charset="0"/>
              </a:rPr>
              <a:t>Conclusions</a:t>
            </a:r>
          </a:p>
        </p:txBody>
      </p:sp>
      <p:sp>
        <p:nvSpPr>
          <p:cNvPr id="4100" name="Date Placeholder 3"/>
          <p:cNvSpPr>
            <a:spLocks noGrp="1"/>
          </p:cNvSpPr>
          <p:nvPr>
            <p:ph type="dt"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t>8/31/18</a:t>
            </a:r>
            <a:endParaRPr lang="en-US" altLang="zh-CN" dirty="0"/>
          </a:p>
        </p:txBody>
      </p:sp>
      <p:sp>
        <p:nvSpPr>
          <p:cNvPr id="4101" name="Footer Placeholder 4"/>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4102"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6C41D485-71EC-9045-BD12-8E17D4875B98}" type="slidenum">
              <a:rPr lang="en-US" altLang="zh-CN"/>
              <a:pPr/>
              <a:t>2</a:t>
            </a:fld>
            <a:endParaRPr lang="en-US" altLang="zh-CN"/>
          </a:p>
        </p:txBody>
      </p:sp>
    </p:spTree>
    <p:extLst>
      <p:ext uri="{BB962C8B-B14F-4D97-AF65-F5344CB8AC3E}">
        <p14:creationId xmlns:p14="http://schemas.microsoft.com/office/powerpoint/2010/main" val="140130636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3E8ED1-C9B8-4C4B-849E-34C6BB6BE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76" y="1831358"/>
            <a:ext cx="8133347" cy="2785033"/>
          </a:xfrm>
          <a:prstGeom prst="rect">
            <a:avLst/>
          </a:prstGeom>
        </p:spPr>
      </p:pic>
      <p:sp>
        <p:nvSpPr>
          <p:cNvPr id="15362" name="Title 1"/>
          <p:cNvSpPr>
            <a:spLocks noGrp="1"/>
          </p:cNvSpPr>
          <p:nvPr>
            <p:ph type="title"/>
          </p:nvPr>
        </p:nvSpPr>
        <p:spPr/>
        <p:txBody>
          <a:bodyPr/>
          <a:lstStyle/>
          <a:p>
            <a:r>
              <a:rPr lang="en-US" dirty="0">
                <a:latin typeface="Helvetica" charset="0"/>
                <a:ea typeface="宋体" charset="0"/>
                <a:cs typeface="宋体" charset="0"/>
              </a:rPr>
              <a:t>Detailed Results</a:t>
            </a:r>
          </a:p>
        </p:txBody>
      </p:sp>
      <p:sp>
        <p:nvSpPr>
          <p:cNvPr id="15363" name="Date Placeholder 3"/>
          <p:cNvSpPr>
            <a:spLocks noGrp="1"/>
          </p:cNvSpPr>
          <p:nvPr>
            <p:ph type="dt"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t>8/31/18</a:t>
            </a:r>
            <a:endParaRPr lang="en-US" altLang="zh-CN" dirty="0"/>
          </a:p>
        </p:txBody>
      </p:sp>
      <p:sp>
        <p:nvSpPr>
          <p:cNvPr id="15364" name="Footer Placeholder 4"/>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15365"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95122883-DA83-864B-AFDF-F78362016311}" type="slidenum">
              <a:rPr lang="en-US" altLang="zh-CN"/>
              <a:pPr/>
              <a:t>20</a:t>
            </a:fld>
            <a:endParaRPr lang="en-US" altLang="zh-CN"/>
          </a:p>
        </p:txBody>
      </p:sp>
      <p:sp>
        <p:nvSpPr>
          <p:cNvPr id="8" name="Content Placeholder 2"/>
          <p:cNvSpPr>
            <a:spLocks noGrp="1"/>
          </p:cNvSpPr>
          <p:nvPr>
            <p:ph idx="1"/>
          </p:nvPr>
        </p:nvSpPr>
        <p:spPr>
          <a:xfrm>
            <a:off x="568502" y="1197080"/>
            <a:ext cx="6806859" cy="585516"/>
          </a:xfrm>
        </p:spPr>
        <p:txBody>
          <a:bodyPr/>
          <a:lstStyle/>
          <a:p>
            <a:pPr marL="0" indent="0">
              <a:buNone/>
            </a:pPr>
            <a:r>
              <a:rPr lang="en-US" dirty="0">
                <a:latin typeface="Helvetica" charset="0"/>
                <a:ea typeface="宋体" charset="0"/>
                <a:cs typeface="宋体" charset="0"/>
              </a:rPr>
              <a:t>Tested 2,210 non-binary instances</a:t>
            </a:r>
            <a:endParaRPr lang="en-US" sz="2800" dirty="0">
              <a:latin typeface="Helvetica" charset="0"/>
              <a:ea typeface="宋体" charset="0"/>
              <a:cs typeface="宋体" charset="0"/>
            </a:endParaRPr>
          </a:p>
        </p:txBody>
      </p:sp>
      <p:sp>
        <p:nvSpPr>
          <p:cNvPr id="51" name="Rectangle 50"/>
          <p:cNvSpPr/>
          <p:nvPr/>
        </p:nvSpPr>
        <p:spPr>
          <a:xfrm>
            <a:off x="4772331" y="2415942"/>
            <a:ext cx="502314" cy="1001026"/>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CF5689E-CA6F-AB42-8134-5D11653858AA}"/>
              </a:ext>
            </a:extLst>
          </p:cNvPr>
          <p:cNvSpPr/>
          <p:nvPr/>
        </p:nvSpPr>
        <p:spPr>
          <a:xfrm>
            <a:off x="7716057" y="2415942"/>
            <a:ext cx="502314" cy="1001026"/>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A1A704-71AF-2046-9909-9BA8D1D2AF7C}"/>
              </a:ext>
            </a:extLst>
          </p:cNvPr>
          <p:cNvSpPr/>
          <p:nvPr/>
        </p:nvSpPr>
        <p:spPr>
          <a:xfrm>
            <a:off x="2935705" y="2415941"/>
            <a:ext cx="808522" cy="221381"/>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49E799-CFED-A54E-A364-8B1EFC9DAB4E}"/>
              </a:ext>
            </a:extLst>
          </p:cNvPr>
          <p:cNvSpPr/>
          <p:nvPr/>
        </p:nvSpPr>
        <p:spPr>
          <a:xfrm>
            <a:off x="2935705" y="3022333"/>
            <a:ext cx="808522" cy="389097"/>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094555C-DF16-EC4E-821F-928574B82C68}"/>
              </a:ext>
            </a:extLst>
          </p:cNvPr>
          <p:cNvSpPr/>
          <p:nvPr/>
        </p:nvSpPr>
        <p:spPr>
          <a:xfrm>
            <a:off x="5898488" y="2415941"/>
            <a:ext cx="808522" cy="221381"/>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7DC4DE5-1D24-684A-BA1A-A2F4F78A7F26}"/>
              </a:ext>
            </a:extLst>
          </p:cNvPr>
          <p:cNvSpPr/>
          <p:nvPr/>
        </p:nvSpPr>
        <p:spPr>
          <a:xfrm>
            <a:off x="5862606" y="2800952"/>
            <a:ext cx="844403" cy="221381"/>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9C43207-5626-A74A-845E-4050ED9896A0}"/>
              </a:ext>
            </a:extLst>
          </p:cNvPr>
          <p:cNvSpPr/>
          <p:nvPr/>
        </p:nvSpPr>
        <p:spPr>
          <a:xfrm>
            <a:off x="5862605" y="3041584"/>
            <a:ext cx="844403" cy="369846"/>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456FF5-348F-8542-82B7-72D3EFC4C79F}"/>
              </a:ext>
            </a:extLst>
          </p:cNvPr>
          <p:cNvSpPr/>
          <p:nvPr/>
        </p:nvSpPr>
        <p:spPr>
          <a:xfrm>
            <a:off x="4772331" y="3388179"/>
            <a:ext cx="502314" cy="375558"/>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Rectangle 15">
            <a:extLst>
              <a:ext uri="{FF2B5EF4-FFF2-40B4-BE49-F238E27FC236}">
                <a16:creationId xmlns:a16="http://schemas.microsoft.com/office/drawing/2014/main" id="{CDD7646D-D257-9847-A05A-CAC7156CC061}"/>
              </a:ext>
            </a:extLst>
          </p:cNvPr>
          <p:cNvSpPr/>
          <p:nvPr/>
        </p:nvSpPr>
        <p:spPr>
          <a:xfrm>
            <a:off x="7716055" y="3380015"/>
            <a:ext cx="502314" cy="383722"/>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7" name="Rectangle 16">
            <a:extLst>
              <a:ext uri="{FF2B5EF4-FFF2-40B4-BE49-F238E27FC236}">
                <a16:creationId xmlns:a16="http://schemas.microsoft.com/office/drawing/2014/main" id="{6485BACA-5AF4-0A46-8345-84D17ED934EB}"/>
              </a:ext>
            </a:extLst>
          </p:cNvPr>
          <p:cNvSpPr/>
          <p:nvPr/>
        </p:nvSpPr>
        <p:spPr>
          <a:xfrm>
            <a:off x="4772331" y="3763737"/>
            <a:ext cx="502314" cy="375558"/>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8" name="Rectangle 17">
            <a:extLst>
              <a:ext uri="{FF2B5EF4-FFF2-40B4-BE49-F238E27FC236}">
                <a16:creationId xmlns:a16="http://schemas.microsoft.com/office/drawing/2014/main" id="{3601A3E8-9D7E-154C-B3A4-7B303D32F1A1}"/>
              </a:ext>
            </a:extLst>
          </p:cNvPr>
          <p:cNvSpPr/>
          <p:nvPr/>
        </p:nvSpPr>
        <p:spPr>
          <a:xfrm>
            <a:off x="4772331" y="4148940"/>
            <a:ext cx="502314" cy="375558"/>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9" name="Rectangle 18">
            <a:extLst>
              <a:ext uri="{FF2B5EF4-FFF2-40B4-BE49-F238E27FC236}">
                <a16:creationId xmlns:a16="http://schemas.microsoft.com/office/drawing/2014/main" id="{3A41DE44-0362-0F47-8219-EBF3177DBBD7}"/>
              </a:ext>
            </a:extLst>
          </p:cNvPr>
          <p:cNvSpPr/>
          <p:nvPr/>
        </p:nvSpPr>
        <p:spPr>
          <a:xfrm>
            <a:off x="7716055" y="3755573"/>
            <a:ext cx="502314" cy="383722"/>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0" name="Rectangle 19">
            <a:extLst>
              <a:ext uri="{FF2B5EF4-FFF2-40B4-BE49-F238E27FC236}">
                <a16:creationId xmlns:a16="http://schemas.microsoft.com/office/drawing/2014/main" id="{0CC16DF2-867C-9E48-ABB0-4979894AE4E7}"/>
              </a:ext>
            </a:extLst>
          </p:cNvPr>
          <p:cNvSpPr/>
          <p:nvPr/>
        </p:nvSpPr>
        <p:spPr>
          <a:xfrm>
            <a:off x="7716055" y="4169353"/>
            <a:ext cx="502314" cy="383722"/>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2667281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5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8"/>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5"/>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15" grpId="0" animBg="1"/>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latin typeface="Helvetica" charset="0"/>
                <a:ea typeface="宋体" charset="0"/>
                <a:cs typeface="宋体" charset="0"/>
              </a:rPr>
              <a:t>Detailed Results (II)</a:t>
            </a:r>
          </a:p>
        </p:txBody>
      </p:sp>
      <p:sp>
        <p:nvSpPr>
          <p:cNvPr id="15363" name="Date Placeholder 3"/>
          <p:cNvSpPr>
            <a:spLocks noGrp="1"/>
          </p:cNvSpPr>
          <p:nvPr>
            <p:ph type="dt"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t>8/31/18</a:t>
            </a:r>
            <a:endParaRPr lang="en-US" altLang="zh-CN" dirty="0"/>
          </a:p>
        </p:txBody>
      </p:sp>
      <p:sp>
        <p:nvSpPr>
          <p:cNvPr id="15364" name="Footer Placeholder 4"/>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15365"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95122883-DA83-864B-AFDF-F78362016311}" type="slidenum">
              <a:rPr lang="en-US" altLang="zh-CN"/>
              <a:pPr/>
              <a:t>21</a:t>
            </a:fld>
            <a:endParaRPr lang="en-US" altLang="zh-CN"/>
          </a:p>
        </p:txBody>
      </p:sp>
      <p:pic>
        <p:nvPicPr>
          <p:cNvPr id="6" name="Picture 5">
            <a:extLst>
              <a:ext uri="{FF2B5EF4-FFF2-40B4-BE49-F238E27FC236}">
                <a16:creationId xmlns:a16="http://schemas.microsoft.com/office/drawing/2014/main" id="{93E8EBCC-B72A-F24B-8CAD-676518051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244" y="2550159"/>
            <a:ext cx="8501510" cy="1373825"/>
          </a:xfrm>
          <a:prstGeom prst="rect">
            <a:avLst/>
          </a:prstGeom>
        </p:spPr>
      </p:pic>
      <p:sp>
        <p:nvSpPr>
          <p:cNvPr id="19" name="Rectangle 18">
            <a:extLst>
              <a:ext uri="{FF2B5EF4-FFF2-40B4-BE49-F238E27FC236}">
                <a16:creationId xmlns:a16="http://schemas.microsoft.com/office/drawing/2014/main" id="{3015E61F-6EDE-1A4E-B1F3-A7C7FBBFC477}"/>
              </a:ext>
            </a:extLst>
          </p:cNvPr>
          <p:cNvSpPr/>
          <p:nvPr/>
        </p:nvSpPr>
        <p:spPr>
          <a:xfrm>
            <a:off x="4561841" y="2915920"/>
            <a:ext cx="843279" cy="1008065"/>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38C328C-BD46-A04D-B1C7-48757F38B58E}"/>
              </a:ext>
            </a:extLst>
          </p:cNvPr>
          <p:cNvSpPr txBox="1">
            <a:spLocks/>
          </p:cNvSpPr>
          <p:nvPr/>
        </p:nvSpPr>
        <p:spPr bwMode="auto">
          <a:xfrm>
            <a:off x="5948936" y="548403"/>
            <a:ext cx="2637503" cy="198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rgbClr val="3A65BC"/>
                </a:solidFill>
                <a:latin typeface="+mj-lt"/>
                <a:ea typeface="+mj-ea"/>
                <a:cs typeface="宋体" charset="-122"/>
              </a:defRPr>
            </a:lvl1pPr>
            <a:lvl2pPr algn="l" rtl="0" eaLnBrk="0" fontAlgn="base" hangingPunct="0">
              <a:spcBef>
                <a:spcPct val="0"/>
              </a:spcBef>
              <a:spcAft>
                <a:spcPct val="0"/>
              </a:spcAft>
              <a:defRPr sz="4400" b="1">
                <a:solidFill>
                  <a:srgbClr val="3A65BC"/>
                </a:solidFill>
                <a:latin typeface="Helvetica" pitchFamily="34" charset="0"/>
                <a:ea typeface="宋体" charset="-122"/>
                <a:cs typeface="宋体" charset="-122"/>
              </a:defRPr>
            </a:lvl2pPr>
            <a:lvl3pPr algn="l" rtl="0" eaLnBrk="0" fontAlgn="base" hangingPunct="0">
              <a:spcBef>
                <a:spcPct val="0"/>
              </a:spcBef>
              <a:spcAft>
                <a:spcPct val="0"/>
              </a:spcAft>
              <a:defRPr sz="4400" b="1">
                <a:solidFill>
                  <a:srgbClr val="3A65BC"/>
                </a:solidFill>
                <a:latin typeface="Helvetica" pitchFamily="34" charset="0"/>
                <a:ea typeface="宋体" charset="-122"/>
                <a:cs typeface="宋体" charset="-122"/>
              </a:defRPr>
            </a:lvl3pPr>
            <a:lvl4pPr algn="l" rtl="0" eaLnBrk="0" fontAlgn="base" hangingPunct="0">
              <a:spcBef>
                <a:spcPct val="0"/>
              </a:spcBef>
              <a:spcAft>
                <a:spcPct val="0"/>
              </a:spcAft>
              <a:defRPr sz="4400" b="1">
                <a:solidFill>
                  <a:srgbClr val="3A65BC"/>
                </a:solidFill>
                <a:latin typeface="Helvetica" pitchFamily="34" charset="0"/>
                <a:ea typeface="宋体" charset="-122"/>
                <a:cs typeface="宋体" charset="-122"/>
              </a:defRPr>
            </a:lvl4pPr>
            <a:lvl5pPr algn="l" rtl="0" eaLnBrk="0" fontAlgn="base" hangingPunct="0">
              <a:spcBef>
                <a:spcPct val="0"/>
              </a:spcBef>
              <a:spcAft>
                <a:spcPct val="0"/>
              </a:spcAft>
              <a:defRPr sz="4400" b="1">
                <a:solidFill>
                  <a:srgbClr val="3A65BC"/>
                </a:solidFill>
                <a:latin typeface="Helvetica" pitchFamily="34" charset="0"/>
                <a:ea typeface="宋体" charset="-122"/>
                <a:cs typeface="宋体" charset="-122"/>
              </a:defRPr>
            </a:lvl5pPr>
            <a:lvl6pPr marL="457200" algn="l" rtl="0" fontAlgn="base">
              <a:spcBef>
                <a:spcPct val="0"/>
              </a:spcBef>
              <a:spcAft>
                <a:spcPct val="0"/>
              </a:spcAft>
              <a:defRPr sz="4400" b="1">
                <a:solidFill>
                  <a:srgbClr val="3A65BC"/>
                </a:solidFill>
                <a:latin typeface="Helvetica" pitchFamily="34" charset="0"/>
                <a:ea typeface="宋体" charset="-122"/>
              </a:defRPr>
            </a:lvl6pPr>
            <a:lvl7pPr marL="914400" algn="l" rtl="0" fontAlgn="base">
              <a:spcBef>
                <a:spcPct val="0"/>
              </a:spcBef>
              <a:spcAft>
                <a:spcPct val="0"/>
              </a:spcAft>
              <a:defRPr sz="4400" b="1">
                <a:solidFill>
                  <a:srgbClr val="3A65BC"/>
                </a:solidFill>
                <a:latin typeface="Helvetica" pitchFamily="34" charset="0"/>
                <a:ea typeface="宋体" charset="-122"/>
              </a:defRPr>
            </a:lvl7pPr>
            <a:lvl8pPr marL="1371600" algn="l" rtl="0" fontAlgn="base">
              <a:spcBef>
                <a:spcPct val="0"/>
              </a:spcBef>
              <a:spcAft>
                <a:spcPct val="0"/>
              </a:spcAft>
              <a:defRPr sz="4400" b="1">
                <a:solidFill>
                  <a:srgbClr val="3A65BC"/>
                </a:solidFill>
                <a:latin typeface="Helvetica" pitchFamily="34" charset="0"/>
                <a:ea typeface="宋体" charset="-122"/>
              </a:defRPr>
            </a:lvl8pPr>
            <a:lvl9pPr marL="1828800" algn="l" rtl="0" fontAlgn="base">
              <a:spcBef>
                <a:spcPct val="0"/>
              </a:spcBef>
              <a:spcAft>
                <a:spcPct val="0"/>
              </a:spcAft>
              <a:defRPr sz="4400" b="1">
                <a:solidFill>
                  <a:srgbClr val="3A65BC"/>
                </a:solidFill>
                <a:latin typeface="Helvetica" pitchFamily="34" charset="0"/>
                <a:ea typeface="宋体" charset="-122"/>
              </a:defRPr>
            </a:lvl9pPr>
          </a:lstStyle>
          <a:p>
            <a:r>
              <a:rPr lang="en-US" sz="3600" b="0" kern="0" dirty="0">
                <a:latin typeface="Helvetica" charset="0"/>
                <a:ea typeface="宋体" charset="0"/>
                <a:cs typeface="宋体" charset="0"/>
              </a:rPr>
              <a:t>(</a:t>
            </a:r>
            <a:r>
              <a:rPr lang="en-US" sz="3600" b="0" kern="0" dirty="0" err="1">
                <a:latin typeface="Helvetica" charset="0"/>
                <a:ea typeface="宋体" charset="0"/>
                <a:cs typeface="宋体" charset="0"/>
              </a:rPr>
              <a:t>dom</a:t>
            </a:r>
            <a:r>
              <a:rPr lang="en-US" sz="3600" b="0" kern="0" dirty="0">
                <a:latin typeface="Helvetica" charset="0"/>
                <a:ea typeface="宋体" charset="0"/>
                <a:cs typeface="宋体" charset="0"/>
              </a:rPr>
              <a:t>/</a:t>
            </a:r>
            <a:r>
              <a:rPr lang="en-US" sz="3600" b="0" kern="0" dirty="0" err="1">
                <a:latin typeface="Helvetica" charset="0"/>
                <a:ea typeface="宋体" charset="0"/>
                <a:cs typeface="宋体" charset="0"/>
              </a:rPr>
              <a:t>ddeg</a:t>
            </a:r>
            <a:r>
              <a:rPr lang="en-US" sz="3600" b="0" kern="0" dirty="0">
                <a:latin typeface="Helvetica" charset="0"/>
                <a:ea typeface="宋体" charset="0"/>
                <a:cs typeface="宋体" charset="0"/>
              </a:rPr>
              <a:t>)</a:t>
            </a:r>
            <a:endParaRPr lang="en-US" sz="4800" b="0" kern="0" dirty="0">
              <a:latin typeface="Helvetica" charset="0"/>
              <a:ea typeface="宋体" charset="0"/>
              <a:cs typeface="宋体" charset="0"/>
            </a:endParaRPr>
          </a:p>
        </p:txBody>
      </p:sp>
    </p:spTree>
    <p:extLst>
      <p:ext uri="{BB962C8B-B14F-4D97-AF65-F5344CB8AC3E}">
        <p14:creationId xmlns:p14="http://schemas.microsoft.com/office/powerpoint/2010/main" val="27976831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latin typeface="Helvetica" charset="0"/>
                <a:ea typeface="宋体" charset="0"/>
                <a:cs typeface="宋体" charset="0"/>
              </a:rPr>
              <a:t>Conclusions</a:t>
            </a:r>
          </a:p>
        </p:txBody>
      </p:sp>
      <p:sp>
        <p:nvSpPr>
          <p:cNvPr id="16387" name="Content Placeholder 2"/>
          <p:cNvSpPr>
            <a:spLocks noGrp="1"/>
          </p:cNvSpPr>
          <p:nvPr>
            <p:ph idx="1"/>
          </p:nvPr>
        </p:nvSpPr>
        <p:spPr>
          <a:xfrm>
            <a:off x="533400" y="1201738"/>
            <a:ext cx="8610600" cy="4525962"/>
          </a:xfrm>
        </p:spPr>
        <p:txBody>
          <a:bodyPr/>
          <a:lstStyle/>
          <a:p>
            <a:r>
              <a:rPr lang="en-US" sz="2400" dirty="0">
                <a:latin typeface="Helvetica" charset="0"/>
                <a:ea typeface="宋体" charset="0"/>
                <a:cs typeface="宋体" charset="0"/>
              </a:rPr>
              <a:t>Identified four features that improve performance of </a:t>
            </a:r>
            <a:r>
              <a:rPr lang="en-US" sz="2400" dirty="0" err="1">
                <a:latin typeface="Helvetica" charset="0"/>
                <a:ea typeface="宋体" charset="0"/>
                <a:cs typeface="宋体" charset="0"/>
              </a:rPr>
              <a:t>fPWC</a:t>
            </a:r>
            <a:r>
              <a:rPr lang="en-US" sz="2400" dirty="0">
                <a:latin typeface="Helvetica" charset="0"/>
                <a:ea typeface="宋体" charset="0"/>
                <a:cs typeface="宋体" charset="0"/>
              </a:rPr>
              <a:t> algorithms</a:t>
            </a:r>
          </a:p>
          <a:p>
            <a:pPr marL="808038" lvl="1" indent="-350838">
              <a:buFont typeface="+mj-lt"/>
              <a:buAutoNum type="arabicPeriod"/>
            </a:pPr>
            <a:r>
              <a:rPr lang="en-US" sz="2000" dirty="0">
                <a:latin typeface="Helvetica" charset="0"/>
                <a:ea typeface="宋体" charset="0"/>
                <a:cs typeface="宋体" charset="0"/>
              </a:rPr>
              <a:t>Piecewise functionality</a:t>
            </a:r>
          </a:p>
          <a:p>
            <a:pPr marL="808038" lvl="1" indent="-350838">
              <a:buFont typeface="+mj-lt"/>
              <a:buAutoNum type="arabicPeriod"/>
            </a:pPr>
            <a:r>
              <a:rPr lang="en-US" sz="2000" dirty="0">
                <a:latin typeface="Helvetica" charset="0"/>
                <a:ea typeface="宋体" charset="0"/>
                <a:cs typeface="宋体" charset="0"/>
              </a:rPr>
              <a:t>Subscope-based reasoning</a:t>
            </a:r>
          </a:p>
          <a:p>
            <a:pPr marL="808038" lvl="1" indent="-350838">
              <a:buFont typeface="+mj-lt"/>
              <a:buAutoNum type="arabicPeriod"/>
            </a:pPr>
            <a:r>
              <a:rPr lang="en-US" sz="2000" dirty="0">
                <a:latin typeface="Helvetica" charset="0"/>
                <a:ea typeface="宋体" charset="0"/>
                <a:cs typeface="宋体" charset="0"/>
              </a:rPr>
              <a:t>Minimal dual graph</a:t>
            </a:r>
          </a:p>
          <a:p>
            <a:pPr marL="808038" lvl="1" indent="-350838">
              <a:buFont typeface="+mj-lt"/>
              <a:buAutoNum type="arabicPeriod"/>
            </a:pPr>
            <a:r>
              <a:rPr lang="en-US" sz="2000" dirty="0">
                <a:latin typeface="Helvetica" charset="0"/>
                <a:ea typeface="宋体" charset="0"/>
                <a:cs typeface="宋体" charset="0"/>
              </a:rPr>
              <a:t>Two conditions when GAC guarantees </a:t>
            </a:r>
            <a:r>
              <a:rPr lang="en-US" sz="2000" dirty="0" err="1">
                <a:latin typeface="Helvetica" charset="0"/>
                <a:ea typeface="宋体" charset="0"/>
                <a:cs typeface="宋体" charset="0"/>
              </a:rPr>
              <a:t>fPWC</a:t>
            </a:r>
            <a:r>
              <a:rPr lang="en-US" sz="2000" dirty="0">
                <a:latin typeface="Helvetica" charset="0"/>
                <a:ea typeface="宋体" charset="0"/>
                <a:cs typeface="宋体" charset="0"/>
              </a:rPr>
              <a:t> </a:t>
            </a:r>
          </a:p>
          <a:p>
            <a:r>
              <a:rPr lang="en-US" sz="2400" dirty="0">
                <a:latin typeface="Helvetica" charset="0"/>
                <a:ea typeface="宋体" charset="0"/>
                <a:cs typeface="宋体" charset="0"/>
              </a:rPr>
              <a:t>Integrated features in a single new algorithm: PW-CT</a:t>
            </a:r>
          </a:p>
          <a:p>
            <a:pPr lvl="1"/>
            <a:r>
              <a:rPr lang="en-US" sz="2000" dirty="0">
                <a:latin typeface="Helvetica" charset="0"/>
                <a:ea typeface="宋体" charset="0"/>
                <a:cs typeface="宋体" charset="0"/>
              </a:rPr>
              <a:t>Outperforms other </a:t>
            </a:r>
            <a:r>
              <a:rPr lang="en-US" sz="2000" dirty="0" err="1">
                <a:latin typeface="Helvetica" charset="0"/>
                <a:ea typeface="宋体" charset="0"/>
                <a:cs typeface="宋体" charset="0"/>
              </a:rPr>
              <a:t>fPWC</a:t>
            </a:r>
            <a:r>
              <a:rPr lang="en-US" sz="2000" dirty="0">
                <a:latin typeface="Helvetica" charset="0"/>
                <a:ea typeface="宋体" charset="0"/>
                <a:cs typeface="宋体" charset="0"/>
              </a:rPr>
              <a:t> algorithms</a:t>
            </a:r>
          </a:p>
          <a:p>
            <a:pPr lvl="1"/>
            <a:r>
              <a:rPr lang="en-US" sz="2000" dirty="0">
                <a:latin typeface="Helvetica" charset="0"/>
                <a:ea typeface="宋体" charset="0"/>
                <a:cs typeface="宋体" charset="0"/>
              </a:rPr>
              <a:t>Is competitive with modern GAC algorithms</a:t>
            </a:r>
          </a:p>
          <a:p>
            <a:pPr marL="457200" lvl="1" indent="0">
              <a:buNone/>
            </a:pPr>
            <a:endParaRPr lang="en-US" sz="2000" dirty="0">
              <a:latin typeface="Helvetica" charset="0"/>
              <a:ea typeface="宋体" charset="0"/>
              <a:cs typeface="宋体" charset="0"/>
            </a:endParaRPr>
          </a:p>
          <a:p>
            <a:pPr marL="914400" lvl="2" indent="0">
              <a:buNone/>
            </a:pPr>
            <a:endParaRPr lang="en-US" sz="1800" dirty="0">
              <a:latin typeface="Helvetica" charset="0"/>
              <a:ea typeface="宋体" charset="0"/>
              <a:cs typeface="宋体" charset="0"/>
            </a:endParaRPr>
          </a:p>
          <a:p>
            <a:pPr marL="0" indent="0">
              <a:buNone/>
            </a:pPr>
            <a:endParaRPr lang="en-US" sz="2400" dirty="0">
              <a:latin typeface="Helvetica" charset="0"/>
              <a:ea typeface="宋体" charset="0"/>
              <a:cs typeface="宋体" charset="0"/>
            </a:endParaRPr>
          </a:p>
        </p:txBody>
      </p:sp>
      <p:sp>
        <p:nvSpPr>
          <p:cNvPr id="16388" name="Date Placeholder 3"/>
          <p:cNvSpPr>
            <a:spLocks noGrp="1"/>
          </p:cNvSpPr>
          <p:nvPr>
            <p:ph type="dt"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t>8/31/18</a:t>
            </a:r>
            <a:endParaRPr lang="en-US" altLang="zh-CN" dirty="0"/>
          </a:p>
        </p:txBody>
      </p:sp>
      <p:sp>
        <p:nvSpPr>
          <p:cNvPr id="16389" name="Footer Placeholder 4"/>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16390"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13C6A7D3-64F5-6547-9AC8-A08C1475087E}" type="slidenum">
              <a:rPr lang="en-US" altLang="zh-CN"/>
              <a:pPr/>
              <a:t>22</a:t>
            </a:fld>
            <a:endParaRPr lang="en-US" altLang="zh-CN"/>
          </a:p>
        </p:txBody>
      </p:sp>
    </p:spTree>
    <p:extLst>
      <p:ext uri="{BB962C8B-B14F-4D97-AF65-F5344CB8AC3E}">
        <p14:creationId xmlns:p14="http://schemas.microsoft.com/office/powerpoint/2010/main" val="359900390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latin typeface="Helvetica" charset="0"/>
                <a:ea typeface="宋体" charset="0"/>
                <a:cs typeface="宋体" charset="0"/>
              </a:rPr>
              <a:t>Thank you for listening</a:t>
            </a:r>
          </a:p>
        </p:txBody>
      </p:sp>
      <p:sp>
        <p:nvSpPr>
          <p:cNvPr id="16387" name="Content Placeholder 2"/>
          <p:cNvSpPr>
            <a:spLocks noGrp="1"/>
          </p:cNvSpPr>
          <p:nvPr>
            <p:ph idx="1"/>
          </p:nvPr>
        </p:nvSpPr>
        <p:spPr>
          <a:xfrm>
            <a:off x="533400" y="1201738"/>
            <a:ext cx="8610600" cy="4525962"/>
          </a:xfrm>
        </p:spPr>
        <p:txBody>
          <a:bodyPr/>
          <a:lstStyle/>
          <a:p>
            <a:pPr lvl="1"/>
            <a:endParaRPr lang="en-US" sz="2400" dirty="0">
              <a:latin typeface="Helvetica" charset="0"/>
              <a:ea typeface="宋体" charset="0"/>
              <a:cs typeface="宋体" charset="0"/>
            </a:endParaRPr>
          </a:p>
          <a:p>
            <a:pPr lvl="1"/>
            <a:endParaRPr lang="en-US" sz="2400" dirty="0">
              <a:latin typeface="Helvetica" charset="0"/>
              <a:ea typeface="宋体" charset="0"/>
              <a:cs typeface="宋体" charset="0"/>
            </a:endParaRPr>
          </a:p>
          <a:p>
            <a:pPr lvl="1"/>
            <a:endParaRPr lang="en-US" sz="2400" dirty="0">
              <a:latin typeface="Helvetica" charset="0"/>
              <a:ea typeface="宋体" charset="0"/>
              <a:cs typeface="宋体" charset="0"/>
            </a:endParaRPr>
          </a:p>
          <a:p>
            <a:pPr marL="57150" indent="0" algn="ctr">
              <a:buNone/>
            </a:pPr>
            <a:r>
              <a:rPr lang="en-US" sz="4800" dirty="0">
                <a:latin typeface="Helvetica" charset="0"/>
                <a:ea typeface="宋体" charset="0"/>
                <a:cs typeface="宋体" charset="0"/>
              </a:rPr>
              <a:t>Questions?</a:t>
            </a:r>
          </a:p>
          <a:p>
            <a:endParaRPr lang="en-US" sz="2800" dirty="0">
              <a:latin typeface="Helvetica" charset="0"/>
              <a:ea typeface="宋体" charset="0"/>
              <a:cs typeface="宋体" charset="0"/>
            </a:endParaRPr>
          </a:p>
        </p:txBody>
      </p:sp>
      <p:sp>
        <p:nvSpPr>
          <p:cNvPr id="16388" name="Date Placeholder 3"/>
          <p:cNvSpPr>
            <a:spLocks noGrp="1"/>
          </p:cNvSpPr>
          <p:nvPr>
            <p:ph type="dt"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t>8/31/18</a:t>
            </a:r>
            <a:endParaRPr lang="en-US" altLang="zh-CN" dirty="0"/>
          </a:p>
        </p:txBody>
      </p:sp>
      <p:sp>
        <p:nvSpPr>
          <p:cNvPr id="16389" name="Footer Placeholder 4"/>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16390"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13C6A7D3-64F5-6547-9AC8-A08C1475087E}" type="slidenum">
              <a:rPr lang="en-US" altLang="zh-CN"/>
              <a:pPr/>
              <a:t>23</a:t>
            </a:fld>
            <a:endParaRPr lang="en-US" altLang="zh-CN"/>
          </a:p>
        </p:txBody>
      </p:sp>
    </p:spTree>
    <p:extLst>
      <p:ext uri="{BB962C8B-B14F-4D97-AF65-F5344CB8AC3E}">
        <p14:creationId xmlns:p14="http://schemas.microsoft.com/office/powerpoint/2010/main" val="57090255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a:latin typeface="Helvetica" charset="0"/>
                <a:ea typeface="宋体" charset="0"/>
                <a:cs typeface="宋体" charset="0"/>
              </a:rPr>
              <a:t>Definitions</a:t>
            </a:r>
            <a:endParaRPr lang="en-US" sz="4000" dirty="0">
              <a:latin typeface="Helvetica" charset="0"/>
              <a:ea typeface="宋体" charset="0"/>
              <a:cs typeface="宋体" charset="0"/>
            </a:endParaRPr>
          </a:p>
        </p:txBody>
      </p:sp>
      <p:sp>
        <p:nvSpPr>
          <p:cNvPr id="4100" name="Date Placeholder 3"/>
          <p:cNvSpPr>
            <a:spLocks noGrp="1"/>
          </p:cNvSpPr>
          <p:nvPr>
            <p:ph type="dt" sz="quarter" idx="10"/>
          </p:nvPr>
        </p:nvSpPr>
        <p:spPr>
          <a:xfrm>
            <a:off x="457200" y="6245225"/>
            <a:ext cx="2133600" cy="4762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t>8/31/18</a:t>
            </a:r>
            <a:endParaRPr lang="en-US" altLang="zh-CN" dirty="0"/>
          </a:p>
        </p:txBody>
      </p:sp>
      <p:sp>
        <p:nvSpPr>
          <p:cNvPr id="4101" name="Footer Placeholder 4"/>
          <p:cNvSpPr>
            <a:spLocks noGrp="1"/>
          </p:cNvSpPr>
          <p:nvPr>
            <p:ph type="ftr" sz="quarter" idx="11"/>
          </p:nvPr>
        </p:nvSpPr>
        <p:spPr>
          <a:xfrm>
            <a:off x="3124200" y="6245225"/>
            <a:ext cx="2895600" cy="4762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4102"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6C41D485-71EC-9045-BD12-8E17D4875B98}" type="slidenum">
              <a:rPr lang="en-US" altLang="zh-CN"/>
              <a:pPr/>
              <a:t>3</a:t>
            </a:fld>
            <a:endParaRPr lang="en-US" altLang="zh-CN"/>
          </a:p>
        </p:txBody>
      </p:sp>
      <p:graphicFrame>
        <p:nvGraphicFramePr>
          <p:cNvPr id="14" name="Table 13">
            <a:extLst>
              <a:ext uri="{FF2B5EF4-FFF2-40B4-BE49-F238E27FC236}">
                <a16:creationId xmlns:a16="http://schemas.microsoft.com/office/drawing/2014/main" id="{FB2FC704-F28F-F64F-988D-3706269F9237}"/>
              </a:ext>
            </a:extLst>
          </p:cNvPr>
          <p:cNvGraphicFramePr>
            <a:graphicFrameLocks noGrp="1"/>
          </p:cNvGraphicFramePr>
          <p:nvPr>
            <p:extLst>
              <p:ext uri="{D42A27DB-BD31-4B8C-83A1-F6EECF244321}">
                <p14:modId xmlns:p14="http://schemas.microsoft.com/office/powerpoint/2010/main" val="1465918325"/>
              </p:ext>
            </p:extLst>
          </p:nvPr>
        </p:nvGraphicFramePr>
        <p:xfrm>
          <a:off x="7844919" y="3730755"/>
          <a:ext cx="765681" cy="1767175"/>
        </p:xfrm>
        <a:graphic>
          <a:graphicData uri="http://schemas.openxmlformats.org/drawingml/2006/table">
            <a:tbl>
              <a:tblPr firstRow="1" bandRow="1">
                <a:tableStyleId>{5C22544A-7EE6-4342-B048-85BDC9FD1C3A}</a:tableStyleId>
              </a:tblPr>
              <a:tblGrid>
                <a:gridCol w="140615">
                  <a:extLst>
                    <a:ext uri="{9D8B030D-6E8A-4147-A177-3AD203B41FA5}">
                      <a16:colId xmlns:a16="http://schemas.microsoft.com/office/drawing/2014/main" val="20001"/>
                    </a:ext>
                  </a:extLst>
                </a:gridCol>
                <a:gridCol w="148869">
                  <a:extLst>
                    <a:ext uri="{9D8B030D-6E8A-4147-A177-3AD203B41FA5}">
                      <a16:colId xmlns:a16="http://schemas.microsoft.com/office/drawing/2014/main" val="20002"/>
                    </a:ext>
                  </a:extLst>
                </a:gridCol>
                <a:gridCol w="148869">
                  <a:extLst>
                    <a:ext uri="{9D8B030D-6E8A-4147-A177-3AD203B41FA5}">
                      <a16:colId xmlns:a16="http://schemas.microsoft.com/office/drawing/2014/main" val="20003"/>
                    </a:ext>
                  </a:extLst>
                </a:gridCol>
                <a:gridCol w="157124">
                  <a:extLst>
                    <a:ext uri="{9D8B030D-6E8A-4147-A177-3AD203B41FA5}">
                      <a16:colId xmlns:a16="http://schemas.microsoft.com/office/drawing/2014/main" val="20004"/>
                    </a:ext>
                  </a:extLst>
                </a:gridCol>
                <a:gridCol w="170204">
                  <a:extLst>
                    <a:ext uri="{9D8B030D-6E8A-4147-A177-3AD203B41FA5}">
                      <a16:colId xmlns:a16="http://schemas.microsoft.com/office/drawing/2014/main" val="20005"/>
                    </a:ext>
                  </a:extLst>
                </a:gridCol>
              </a:tblGrid>
              <a:tr h="216906">
                <a:tc>
                  <a:txBody>
                    <a:bodyPr/>
                    <a:lstStyle/>
                    <a:p>
                      <a:pPr algn="ctr"/>
                      <a:r>
                        <a:rPr lang="en-US" sz="1400" i="1" dirty="0">
                          <a:solidFill>
                            <a:srgbClr val="FF0000"/>
                          </a:solidFill>
                          <a:latin typeface="Times New Roman"/>
                          <a:cs typeface="Times New Roman"/>
                        </a:rPr>
                        <a:t>A</a:t>
                      </a:r>
                    </a:p>
                  </a:txBody>
                  <a:tcPr marL="0" marR="0" marT="0" marB="0">
                    <a:lnL w="381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i="1" dirty="0">
                          <a:solidFill>
                            <a:srgbClr val="FF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i="1" dirty="0">
                          <a:solidFill>
                            <a:srgbClr val="000000"/>
                          </a:solidFill>
                          <a:latin typeface="Times New Roman"/>
                          <a:cs typeface="Times New Roman"/>
                        </a:rPr>
                        <a:t>D</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i="1" dirty="0">
                          <a:solidFill>
                            <a:srgbClr val="000000"/>
                          </a:solidFill>
                          <a:latin typeface="Times New Roman"/>
                          <a:cs typeface="Times New Roman"/>
                        </a:rPr>
                        <a:t>G</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1467">
                <a:tc>
                  <a:txBody>
                    <a:bodyPr/>
                    <a:lstStyle/>
                    <a:p>
                      <a:pPr algn="ctr"/>
                      <a:r>
                        <a:rPr lang="en-US" sz="1400" dirty="0">
                          <a:solidFill>
                            <a:srgbClr val="000000"/>
                          </a:solidFill>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1467">
                <a:tc>
                  <a:txBody>
                    <a:bodyPr/>
                    <a:lstStyle/>
                    <a:p>
                      <a:pPr algn="ctr"/>
                      <a:r>
                        <a:rPr lang="en-US" sz="1400" dirty="0">
                          <a:solidFill>
                            <a:srgbClr val="000000"/>
                          </a:solidFill>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1467">
                <a:tc>
                  <a:txBody>
                    <a:bodyPr/>
                    <a:lstStyle/>
                    <a:p>
                      <a:pPr algn="ctr"/>
                      <a:r>
                        <a:rPr lang="en-US" sz="1400" dirty="0">
                          <a:solidFill>
                            <a:srgbClr val="000000"/>
                          </a:solidFill>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1467">
                <a:tc>
                  <a:txBody>
                    <a:bodyPr/>
                    <a:lstStyle/>
                    <a:p>
                      <a:pPr algn="ctr"/>
                      <a:r>
                        <a:rPr lang="en-US" sz="1400" dirty="0">
                          <a:solidFill>
                            <a:srgbClr val="000000"/>
                          </a:solidFill>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1467">
                <a:tc>
                  <a:txBody>
                    <a:bodyPr/>
                    <a:lstStyle/>
                    <a:p>
                      <a:pPr algn="ctr"/>
                      <a:r>
                        <a:rPr lang="en-US" sz="1400" dirty="0">
                          <a:solidFill>
                            <a:srgbClr val="000000"/>
                          </a:solidFill>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1467">
                <a:tc>
                  <a:txBody>
                    <a:bodyPr/>
                    <a:lstStyle/>
                    <a:p>
                      <a:pPr algn="ctr"/>
                      <a:r>
                        <a:rPr lang="en-US" sz="1400" dirty="0">
                          <a:solidFill>
                            <a:srgbClr val="000000"/>
                          </a:solidFill>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1467">
                <a:tc>
                  <a:txBody>
                    <a:bodyPr/>
                    <a:lstStyle/>
                    <a:p>
                      <a:pPr algn="ctr"/>
                      <a:r>
                        <a:rPr lang="en-US" sz="1400" dirty="0">
                          <a:solidFill>
                            <a:srgbClr val="000000"/>
                          </a:solidFill>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15" name="Table 14">
            <a:extLst>
              <a:ext uri="{FF2B5EF4-FFF2-40B4-BE49-F238E27FC236}">
                <a16:creationId xmlns:a16="http://schemas.microsoft.com/office/drawing/2014/main" id="{7F4684D3-0661-0E49-AF63-8A7D248B0FA7}"/>
              </a:ext>
            </a:extLst>
          </p:cNvPr>
          <p:cNvGraphicFramePr>
            <a:graphicFrameLocks noGrp="1"/>
          </p:cNvGraphicFramePr>
          <p:nvPr>
            <p:extLst>
              <p:ext uri="{D42A27DB-BD31-4B8C-83A1-F6EECF244321}">
                <p14:modId xmlns:p14="http://schemas.microsoft.com/office/powerpoint/2010/main" val="2135567997"/>
              </p:ext>
            </p:extLst>
          </p:nvPr>
        </p:nvGraphicFramePr>
        <p:xfrm>
          <a:off x="6194244" y="3755424"/>
          <a:ext cx="590809" cy="1757556"/>
        </p:xfrm>
        <a:graphic>
          <a:graphicData uri="http://schemas.openxmlformats.org/drawingml/2006/table">
            <a:tbl>
              <a:tblPr firstRow="1" bandRow="1">
                <a:tableStyleId>{5C22544A-7EE6-4342-B048-85BDC9FD1C3A}</a:tableStyleId>
              </a:tblPr>
              <a:tblGrid>
                <a:gridCol w="189519">
                  <a:extLst>
                    <a:ext uri="{9D8B030D-6E8A-4147-A177-3AD203B41FA5}">
                      <a16:colId xmlns:a16="http://schemas.microsoft.com/office/drawing/2014/main" val="20000"/>
                    </a:ext>
                  </a:extLst>
                </a:gridCol>
                <a:gridCol w="200645">
                  <a:extLst>
                    <a:ext uri="{9D8B030D-6E8A-4147-A177-3AD203B41FA5}">
                      <a16:colId xmlns:a16="http://schemas.microsoft.com/office/drawing/2014/main" val="20001"/>
                    </a:ext>
                  </a:extLst>
                </a:gridCol>
                <a:gridCol w="200645">
                  <a:extLst>
                    <a:ext uri="{9D8B030D-6E8A-4147-A177-3AD203B41FA5}">
                      <a16:colId xmlns:a16="http://schemas.microsoft.com/office/drawing/2014/main" val="20002"/>
                    </a:ext>
                  </a:extLst>
                </a:gridCol>
              </a:tblGrid>
              <a:tr h="252286">
                <a:tc>
                  <a:txBody>
                    <a:bodyPr/>
                    <a:lstStyle/>
                    <a:p>
                      <a:pPr algn="ctr"/>
                      <a:r>
                        <a:rPr lang="en-US" sz="1600" i="1" dirty="0">
                          <a:solidFill>
                            <a:srgbClr val="FF0000"/>
                          </a:solidFill>
                          <a:latin typeface="Times New Roman"/>
                          <a:cs typeface="Times New Roman"/>
                        </a:rPr>
                        <a:t>A</a:t>
                      </a:r>
                    </a:p>
                  </a:txBody>
                  <a:tcPr marL="0" marR="0" marT="0" marB="0">
                    <a:lnL w="381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i="1" dirty="0">
                          <a:solidFill>
                            <a:srgbClr val="FF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E</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2286">
                <a:tc>
                  <a:txBody>
                    <a:bodyPr/>
                    <a:lstStyle/>
                    <a:p>
                      <a:pPr algn="ctr"/>
                      <a:r>
                        <a:rPr lang="en-US" sz="1600" dirty="0">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2286">
                <a:tc>
                  <a:txBody>
                    <a:bodyPr/>
                    <a:lstStyle/>
                    <a:p>
                      <a:pPr algn="ctr"/>
                      <a:r>
                        <a:rPr lang="en-US" sz="1600" dirty="0">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2286">
                <a:tc>
                  <a:txBody>
                    <a:bodyPr/>
                    <a:lstStyle/>
                    <a:p>
                      <a:pPr algn="ctr"/>
                      <a:r>
                        <a:rPr lang="en-US" sz="1600" dirty="0">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2286">
                <a:tc>
                  <a:txBody>
                    <a:bodyPr/>
                    <a:lstStyle/>
                    <a:p>
                      <a:pPr algn="ctr"/>
                      <a:r>
                        <a:rPr lang="en-US" sz="1600" dirty="0">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2286">
                <a:tc>
                  <a:txBody>
                    <a:bodyPr/>
                    <a:lstStyle/>
                    <a:p>
                      <a:pPr algn="ctr"/>
                      <a:r>
                        <a:rPr lang="en-US" sz="1600" dirty="0">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41955">
                <a:tc>
                  <a:txBody>
                    <a:bodyPr/>
                    <a:lstStyle/>
                    <a:p>
                      <a:pPr algn="ctr"/>
                      <a:r>
                        <a:rPr lang="en-US" sz="1600" dirty="0">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32" name="Content Placeholder 2">
            <a:extLst>
              <a:ext uri="{FF2B5EF4-FFF2-40B4-BE49-F238E27FC236}">
                <a16:creationId xmlns:a16="http://schemas.microsoft.com/office/drawing/2014/main" id="{0E3BE9AE-180D-F543-B29C-461C4E3B0192}"/>
              </a:ext>
            </a:extLst>
          </p:cNvPr>
          <p:cNvSpPr>
            <a:spLocks noGrp="1"/>
          </p:cNvSpPr>
          <p:nvPr>
            <p:ph sz="half" idx="1"/>
          </p:nvPr>
        </p:nvSpPr>
        <p:spPr>
          <a:xfrm>
            <a:off x="691660" y="1295676"/>
            <a:ext cx="7796123" cy="3026129"/>
          </a:xfrm>
        </p:spPr>
        <p:txBody>
          <a:bodyPr/>
          <a:lstStyle/>
          <a:p>
            <a:r>
              <a:rPr lang="en-US" sz="2400" dirty="0"/>
              <a:t>A</a:t>
            </a:r>
            <a:r>
              <a:rPr lang="en-US" sz="2400" i="1" dirty="0"/>
              <a:t> subscope </a:t>
            </a:r>
            <a:r>
              <a:rPr lang="en-US" sz="2400" dirty="0"/>
              <a:t>is the set of variables shared by the scopes of two constraints</a:t>
            </a:r>
          </a:p>
          <a:p>
            <a:r>
              <a:rPr lang="en-US" sz="2400" dirty="0"/>
              <a:t>A CSP is PWC iff </a:t>
            </a:r>
          </a:p>
          <a:p>
            <a:pPr lvl="1"/>
            <a:r>
              <a:rPr lang="en-US" sz="2000" dirty="0"/>
              <a:t>For every tuple </a:t>
            </a:r>
            <a:r>
              <a:rPr lang="en-US" sz="2400" i="1" dirty="0" err="1">
                <a:latin typeface="Times New Roman" panose="02020603050405020304" pitchFamily="18" charset="0"/>
                <a:cs typeface="Times New Roman" panose="02020603050405020304" pitchFamily="18" charset="0"/>
              </a:rPr>
              <a:t>t</a:t>
            </a:r>
            <a:r>
              <a:rPr lang="en-US" sz="2400" i="1" baseline="-25000" dirty="0" err="1">
                <a:latin typeface="Times New Roman" panose="02020603050405020304" pitchFamily="18" charset="0"/>
                <a:cs typeface="Times New Roman" panose="02020603050405020304" pitchFamily="18" charset="0"/>
              </a:rPr>
              <a:t>i</a:t>
            </a:r>
            <a:r>
              <a:rPr lang="en-US" sz="2000" dirty="0"/>
              <a:t> in every constraint </a:t>
            </a:r>
            <a:r>
              <a:rPr lang="en-US" sz="2400" i="1" dirty="0">
                <a:latin typeface="Times New Roman" panose="02020603050405020304" pitchFamily="18" charset="0"/>
                <a:cs typeface="Times New Roman" panose="02020603050405020304" pitchFamily="18" charset="0"/>
              </a:rPr>
              <a:t>c</a:t>
            </a:r>
            <a:r>
              <a:rPr lang="en-US" sz="2400" i="1" baseline="-25000" dirty="0">
                <a:latin typeface="Times New Roman" panose="02020603050405020304" pitchFamily="18" charset="0"/>
                <a:cs typeface="Times New Roman" panose="02020603050405020304" pitchFamily="18" charset="0"/>
              </a:rPr>
              <a:t>i</a:t>
            </a:r>
            <a:endParaRPr lang="en-US" sz="2000" i="1" baseline="-25000" dirty="0">
              <a:latin typeface="Times New Roman" panose="02020603050405020304" pitchFamily="18" charset="0"/>
              <a:cs typeface="Times New Roman" panose="02020603050405020304" pitchFamily="18" charset="0"/>
            </a:endParaRPr>
          </a:p>
          <a:p>
            <a:pPr lvl="1"/>
            <a:r>
              <a:rPr lang="en-US" sz="2000" dirty="0">
                <a:latin typeface="Helvetica" charset="0"/>
                <a:ea typeface="宋体" charset="0"/>
                <a:cs typeface="宋体" charset="0"/>
              </a:rPr>
              <a:t>There is a tuple</a:t>
            </a:r>
            <a:r>
              <a:rPr lang="en-US" sz="2400" dirty="0">
                <a:latin typeface="Helvetica" charset="0"/>
                <a:ea typeface="宋体" charset="0"/>
                <a:cs typeface="宋体" charset="0"/>
              </a:rPr>
              <a:t> </a:t>
            </a:r>
            <a:r>
              <a:rPr lang="en-US" sz="2400" i="1" dirty="0" err="1">
                <a:latin typeface="Times New Roman" panose="02020603050405020304" pitchFamily="18" charset="0"/>
                <a:cs typeface="Times New Roman" panose="02020603050405020304" pitchFamily="18" charset="0"/>
              </a:rPr>
              <a:t>t</a:t>
            </a:r>
            <a:r>
              <a:rPr lang="en-US" sz="2400" i="1" baseline="-25000" dirty="0" err="1">
                <a:latin typeface="Times New Roman" panose="02020603050405020304" pitchFamily="18" charset="0"/>
                <a:cs typeface="Times New Roman" panose="02020603050405020304" pitchFamily="18" charset="0"/>
              </a:rPr>
              <a:t>j</a:t>
            </a:r>
            <a:r>
              <a:rPr lang="en-US" sz="2000" baseline="-25000" dirty="0"/>
              <a:t> </a:t>
            </a:r>
            <a:r>
              <a:rPr lang="en-US" sz="2000" dirty="0"/>
              <a:t> in every constraint </a:t>
            </a:r>
            <a:r>
              <a:rPr lang="en-US" sz="2400" i="1" dirty="0" err="1">
                <a:latin typeface="Times New Roman" panose="02020603050405020304" pitchFamily="18" charset="0"/>
                <a:cs typeface="Times New Roman" panose="02020603050405020304" pitchFamily="18" charset="0"/>
              </a:rPr>
              <a:t>c</a:t>
            </a:r>
            <a:r>
              <a:rPr lang="en-US" sz="2400" i="1" baseline="-25000" dirty="0" err="1">
                <a:latin typeface="Times New Roman" panose="02020603050405020304" pitchFamily="18" charset="0"/>
                <a:cs typeface="Times New Roman" panose="02020603050405020304" pitchFamily="18" charset="0"/>
              </a:rPr>
              <a:t>j</a:t>
            </a:r>
            <a:r>
              <a:rPr lang="en-US" sz="2000" baseline="-25000" dirty="0"/>
              <a:t> </a:t>
            </a:r>
            <a:r>
              <a:rPr lang="en-US" sz="2000" dirty="0"/>
              <a:t>such that</a:t>
            </a:r>
          </a:p>
          <a:p>
            <a:pPr marL="457200" lvl="1" indent="0">
              <a:buNone/>
            </a:pPr>
            <a:r>
              <a:rPr lang="en-US" sz="2000" dirty="0"/>
              <a:t> </a:t>
            </a:r>
          </a:p>
          <a:p>
            <a:r>
              <a:rPr lang="en-US" sz="2200" dirty="0">
                <a:ea typeface="宋体" charset="-122"/>
              </a:rPr>
              <a:t>A CSP is </a:t>
            </a:r>
            <a:r>
              <a:rPr lang="en-US" sz="2200" dirty="0" err="1">
                <a:ea typeface="宋体" charset="-122"/>
              </a:rPr>
              <a:t>fPWC</a:t>
            </a:r>
            <a:r>
              <a:rPr lang="en-US" sz="2200" dirty="0">
                <a:ea typeface="宋体" charset="-122"/>
              </a:rPr>
              <a:t> iff it is PWC and GAC</a:t>
            </a:r>
            <a:endParaRPr lang="en-US" sz="2200" dirty="0"/>
          </a:p>
          <a:p>
            <a:pPr lvl="1"/>
            <a:endParaRPr lang="en-US" sz="1800" baseline="-25000" dirty="0">
              <a:latin typeface="Helvetica" charset="0"/>
              <a:ea typeface="宋体" charset="0"/>
              <a:cs typeface="宋体" charset="0"/>
            </a:endParaRPr>
          </a:p>
        </p:txBody>
      </p:sp>
      <p:sp>
        <p:nvSpPr>
          <p:cNvPr id="33" name="Content Placeholder 2">
            <a:extLst>
              <a:ext uri="{FF2B5EF4-FFF2-40B4-BE49-F238E27FC236}">
                <a16:creationId xmlns:a16="http://schemas.microsoft.com/office/drawing/2014/main" id="{8B429BC4-CAEF-EE45-BF85-8F10D803F623}"/>
              </a:ext>
            </a:extLst>
          </p:cNvPr>
          <p:cNvSpPr txBox="1">
            <a:spLocks/>
          </p:cNvSpPr>
          <p:nvPr/>
        </p:nvSpPr>
        <p:spPr bwMode="auto">
          <a:xfrm>
            <a:off x="5947072" y="4007308"/>
            <a:ext cx="234636" cy="280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0" indent="0">
              <a:buNone/>
            </a:pPr>
            <a:r>
              <a:rPr lang="en-US" sz="1400" kern="0" dirty="0">
                <a:solidFill>
                  <a:srgbClr val="92D050"/>
                </a:solidFill>
              </a:rPr>
              <a:t>√</a:t>
            </a:r>
            <a:endParaRPr lang="en-US" sz="1100" kern="0" baseline="-25000" dirty="0">
              <a:solidFill>
                <a:srgbClr val="92D050"/>
              </a:solidFill>
              <a:latin typeface="Helvetica" charset="0"/>
              <a:ea typeface="宋体" charset="0"/>
              <a:cs typeface="宋体" charset="0"/>
            </a:endParaRPr>
          </a:p>
        </p:txBody>
      </p:sp>
      <p:cxnSp>
        <p:nvCxnSpPr>
          <p:cNvPr id="6" name="Straight Arrow Connector 5">
            <a:extLst>
              <a:ext uri="{FF2B5EF4-FFF2-40B4-BE49-F238E27FC236}">
                <a16:creationId xmlns:a16="http://schemas.microsoft.com/office/drawing/2014/main" id="{74355818-28D2-7343-9EE1-E97ED3E2B66F}"/>
              </a:ext>
            </a:extLst>
          </p:cNvPr>
          <p:cNvCxnSpPr>
            <a:cxnSpLocks/>
          </p:cNvCxnSpPr>
          <p:nvPr/>
        </p:nvCxnSpPr>
        <p:spPr>
          <a:xfrm flipV="1">
            <a:off x="6855737" y="4038995"/>
            <a:ext cx="914400" cy="1086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B922AD33-8B2F-794B-A15E-CAF7F43E5540}"/>
              </a:ext>
            </a:extLst>
          </p:cNvPr>
          <p:cNvCxnSpPr>
            <a:cxnSpLocks/>
          </p:cNvCxnSpPr>
          <p:nvPr/>
        </p:nvCxnSpPr>
        <p:spPr>
          <a:xfrm flipV="1">
            <a:off x="6855737" y="4050100"/>
            <a:ext cx="914400" cy="3057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Content Placeholder 2">
            <a:extLst>
              <a:ext uri="{FF2B5EF4-FFF2-40B4-BE49-F238E27FC236}">
                <a16:creationId xmlns:a16="http://schemas.microsoft.com/office/drawing/2014/main" id="{1EAD96EE-69DD-A346-BBC4-40D2EF4F586F}"/>
              </a:ext>
            </a:extLst>
          </p:cNvPr>
          <p:cNvSpPr txBox="1">
            <a:spLocks/>
          </p:cNvSpPr>
          <p:nvPr/>
        </p:nvSpPr>
        <p:spPr bwMode="auto">
          <a:xfrm>
            <a:off x="5931218" y="4513098"/>
            <a:ext cx="234636" cy="280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0" indent="0">
              <a:buNone/>
            </a:pPr>
            <a:r>
              <a:rPr lang="en-US" sz="1400" kern="0" dirty="0">
                <a:solidFill>
                  <a:srgbClr val="92D050"/>
                </a:solidFill>
              </a:rPr>
              <a:t>√</a:t>
            </a:r>
            <a:endParaRPr lang="en-US" sz="1100" kern="0" baseline="-25000" dirty="0">
              <a:solidFill>
                <a:srgbClr val="92D050"/>
              </a:solidFill>
              <a:latin typeface="Helvetica" charset="0"/>
              <a:ea typeface="宋体" charset="0"/>
              <a:cs typeface="宋体" charset="0"/>
            </a:endParaRPr>
          </a:p>
        </p:txBody>
      </p:sp>
      <p:sp>
        <p:nvSpPr>
          <p:cNvPr id="41" name="Content Placeholder 2">
            <a:extLst>
              <a:ext uri="{FF2B5EF4-FFF2-40B4-BE49-F238E27FC236}">
                <a16:creationId xmlns:a16="http://schemas.microsoft.com/office/drawing/2014/main" id="{4AC05B81-9619-404D-94A5-D16F490FAB01}"/>
              </a:ext>
            </a:extLst>
          </p:cNvPr>
          <p:cNvSpPr txBox="1">
            <a:spLocks/>
          </p:cNvSpPr>
          <p:nvPr/>
        </p:nvSpPr>
        <p:spPr bwMode="auto">
          <a:xfrm>
            <a:off x="5940913" y="4247331"/>
            <a:ext cx="234636" cy="280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0" indent="0">
              <a:buNone/>
            </a:pPr>
            <a:r>
              <a:rPr lang="en-US" sz="1400" kern="0" dirty="0">
                <a:solidFill>
                  <a:srgbClr val="92D050"/>
                </a:solidFill>
              </a:rPr>
              <a:t>√</a:t>
            </a:r>
            <a:endParaRPr lang="en-US" sz="1100" kern="0" baseline="-25000" dirty="0">
              <a:solidFill>
                <a:srgbClr val="92D050"/>
              </a:solidFill>
              <a:latin typeface="Helvetica" charset="0"/>
              <a:ea typeface="宋体" charset="0"/>
              <a:cs typeface="宋体" charset="0"/>
            </a:endParaRPr>
          </a:p>
        </p:txBody>
      </p:sp>
      <p:sp>
        <p:nvSpPr>
          <p:cNvPr id="42" name="Content Placeholder 2">
            <a:extLst>
              <a:ext uri="{FF2B5EF4-FFF2-40B4-BE49-F238E27FC236}">
                <a16:creationId xmlns:a16="http://schemas.microsoft.com/office/drawing/2014/main" id="{E63B38E2-FB0A-6348-940C-1BF3CF782C07}"/>
              </a:ext>
            </a:extLst>
          </p:cNvPr>
          <p:cNvSpPr txBox="1">
            <a:spLocks/>
          </p:cNvSpPr>
          <p:nvPr/>
        </p:nvSpPr>
        <p:spPr bwMode="auto">
          <a:xfrm>
            <a:off x="5922217" y="4752424"/>
            <a:ext cx="234636" cy="280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0" indent="0">
              <a:buNone/>
            </a:pPr>
            <a:r>
              <a:rPr lang="en-US" sz="1400" kern="0" dirty="0">
                <a:solidFill>
                  <a:srgbClr val="92D050"/>
                </a:solidFill>
              </a:rPr>
              <a:t>√</a:t>
            </a:r>
            <a:endParaRPr lang="en-US" sz="1100" kern="0" baseline="-25000" dirty="0">
              <a:solidFill>
                <a:srgbClr val="92D050"/>
              </a:solidFill>
              <a:latin typeface="Helvetica" charset="0"/>
              <a:ea typeface="宋体" charset="0"/>
              <a:cs typeface="宋体" charset="0"/>
            </a:endParaRPr>
          </a:p>
        </p:txBody>
      </p:sp>
      <p:sp>
        <p:nvSpPr>
          <p:cNvPr id="43" name="Content Placeholder 2">
            <a:extLst>
              <a:ext uri="{FF2B5EF4-FFF2-40B4-BE49-F238E27FC236}">
                <a16:creationId xmlns:a16="http://schemas.microsoft.com/office/drawing/2014/main" id="{416AD66A-356E-6E4D-994B-7AFD03A897DB}"/>
              </a:ext>
            </a:extLst>
          </p:cNvPr>
          <p:cNvSpPr txBox="1">
            <a:spLocks/>
          </p:cNvSpPr>
          <p:nvPr/>
        </p:nvSpPr>
        <p:spPr bwMode="auto">
          <a:xfrm>
            <a:off x="5957559" y="4991750"/>
            <a:ext cx="234636" cy="280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0" indent="0">
              <a:buNone/>
            </a:pPr>
            <a:r>
              <a:rPr lang="en-US" sz="1400" kern="0" baseline="-25000" dirty="0">
                <a:solidFill>
                  <a:srgbClr val="FF0000"/>
                </a:solidFill>
                <a:latin typeface="Helvetica" charset="0"/>
                <a:ea typeface="宋体" charset="0"/>
                <a:cs typeface="宋体" charset="0"/>
              </a:rPr>
              <a:t>X</a:t>
            </a:r>
            <a:endParaRPr lang="en-US" sz="1100" kern="0" baseline="-25000" dirty="0">
              <a:solidFill>
                <a:srgbClr val="FF0000"/>
              </a:solidFill>
              <a:latin typeface="Helvetica" charset="0"/>
              <a:ea typeface="宋体" charset="0"/>
              <a:cs typeface="宋体" charset="0"/>
            </a:endParaRPr>
          </a:p>
        </p:txBody>
      </p:sp>
      <p:sp>
        <p:nvSpPr>
          <p:cNvPr id="44" name="Content Placeholder 2">
            <a:extLst>
              <a:ext uri="{FF2B5EF4-FFF2-40B4-BE49-F238E27FC236}">
                <a16:creationId xmlns:a16="http://schemas.microsoft.com/office/drawing/2014/main" id="{10A2499C-AD7A-5440-AB25-28F9F9A63BC9}"/>
              </a:ext>
            </a:extLst>
          </p:cNvPr>
          <p:cNvSpPr txBox="1">
            <a:spLocks/>
          </p:cNvSpPr>
          <p:nvPr/>
        </p:nvSpPr>
        <p:spPr bwMode="auto">
          <a:xfrm>
            <a:off x="5957559" y="5229839"/>
            <a:ext cx="234636" cy="280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0" indent="0">
              <a:buNone/>
            </a:pPr>
            <a:r>
              <a:rPr lang="en-US" sz="1400" kern="0" baseline="-25000" dirty="0">
                <a:solidFill>
                  <a:srgbClr val="FF0000"/>
                </a:solidFill>
                <a:latin typeface="Helvetica" charset="0"/>
                <a:ea typeface="宋体" charset="0"/>
                <a:cs typeface="宋体" charset="0"/>
              </a:rPr>
              <a:t>X</a:t>
            </a:r>
            <a:endParaRPr lang="en-US" sz="1100" kern="0" baseline="-25000" dirty="0">
              <a:solidFill>
                <a:srgbClr val="FF0000"/>
              </a:solidFill>
              <a:latin typeface="Helvetica" charset="0"/>
              <a:ea typeface="宋体" charset="0"/>
              <a:cs typeface="宋体" charset="0"/>
            </a:endParaRPr>
          </a:p>
        </p:txBody>
      </p:sp>
      <p:cxnSp>
        <p:nvCxnSpPr>
          <p:cNvPr id="45" name="Straight Arrow Connector 44">
            <a:extLst>
              <a:ext uri="{FF2B5EF4-FFF2-40B4-BE49-F238E27FC236}">
                <a16:creationId xmlns:a16="http://schemas.microsoft.com/office/drawing/2014/main" id="{41A0E11B-E388-F844-8474-EF8481A3041A}"/>
              </a:ext>
            </a:extLst>
          </p:cNvPr>
          <p:cNvCxnSpPr>
            <a:cxnSpLocks/>
          </p:cNvCxnSpPr>
          <p:nvPr/>
        </p:nvCxnSpPr>
        <p:spPr>
          <a:xfrm>
            <a:off x="6855737" y="4614342"/>
            <a:ext cx="914400" cy="2998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345CD836-1380-AC4D-864F-66A870C06AC8}"/>
              </a:ext>
            </a:extLst>
          </p:cNvPr>
          <p:cNvCxnSpPr>
            <a:cxnSpLocks/>
          </p:cNvCxnSpPr>
          <p:nvPr/>
        </p:nvCxnSpPr>
        <p:spPr>
          <a:xfrm>
            <a:off x="6855737" y="4842299"/>
            <a:ext cx="914400" cy="796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Content Placeholder 2">
            <a:extLst>
              <a:ext uri="{FF2B5EF4-FFF2-40B4-BE49-F238E27FC236}">
                <a16:creationId xmlns:a16="http://schemas.microsoft.com/office/drawing/2014/main" id="{FD8F87F4-A903-0B49-9508-9B50205FB708}"/>
              </a:ext>
            </a:extLst>
          </p:cNvPr>
          <p:cNvSpPr txBox="1">
            <a:spLocks/>
          </p:cNvSpPr>
          <p:nvPr/>
        </p:nvSpPr>
        <p:spPr bwMode="auto">
          <a:xfrm>
            <a:off x="7610283" y="5231725"/>
            <a:ext cx="234636" cy="280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0" indent="0">
              <a:buNone/>
            </a:pPr>
            <a:r>
              <a:rPr lang="en-US" sz="1400" kern="0" baseline="-25000" dirty="0">
                <a:solidFill>
                  <a:srgbClr val="FF0000"/>
                </a:solidFill>
                <a:latin typeface="Helvetica" charset="0"/>
                <a:ea typeface="宋体" charset="0"/>
                <a:cs typeface="宋体" charset="0"/>
              </a:rPr>
              <a:t>X</a:t>
            </a:r>
            <a:endParaRPr lang="en-US" sz="1100" kern="0" baseline="-25000" dirty="0">
              <a:solidFill>
                <a:srgbClr val="FF0000"/>
              </a:solidFill>
              <a:latin typeface="Helvetica" charset="0"/>
              <a:ea typeface="宋体" charset="0"/>
              <a:cs typeface="宋体" charset="0"/>
            </a:endParaRPr>
          </a:p>
        </p:txBody>
      </p:sp>
      <p:pic>
        <p:nvPicPr>
          <p:cNvPr id="50" name="Picture 49">
            <a:extLst>
              <a:ext uri="{FF2B5EF4-FFF2-40B4-BE49-F238E27FC236}">
                <a16:creationId xmlns:a16="http://schemas.microsoft.com/office/drawing/2014/main" id="{4747CBEA-6BDE-554D-B582-C14C5C07559B}"/>
              </a:ext>
            </a:extLst>
          </p:cNvPr>
          <p:cNvPicPr>
            <a:picLocks noChangeAspect="1"/>
          </p:cNvPicPr>
          <p:nvPr/>
        </p:nvPicPr>
        <p:blipFill>
          <a:blip r:embed="rId3"/>
          <a:stretch>
            <a:fillRect/>
          </a:stretch>
        </p:blipFill>
        <p:spPr>
          <a:xfrm>
            <a:off x="2092850" y="3374178"/>
            <a:ext cx="4809982" cy="345332"/>
          </a:xfrm>
          <a:prstGeom prst="rect">
            <a:avLst/>
          </a:prstGeom>
        </p:spPr>
      </p:pic>
    </p:spTree>
    <p:extLst>
      <p:ext uri="{BB962C8B-B14F-4D97-AF65-F5344CB8AC3E}">
        <p14:creationId xmlns:p14="http://schemas.microsoft.com/office/powerpoint/2010/main" val="278687168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0884" y="2702202"/>
            <a:ext cx="483048" cy="1517772"/>
          </a:xfrm>
          <a:prstGeom prst="rect">
            <a:avLst/>
          </a:prstGeom>
          <a:solidFill>
            <a:srgbClr val="CCFFCC">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558423" y="4220615"/>
            <a:ext cx="571351" cy="722945"/>
          </a:xfrm>
          <a:prstGeom prst="rect">
            <a:avLst/>
          </a:prstGeom>
          <a:solidFill>
            <a:srgbClr val="FFCBE2">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7543030" y="3449963"/>
            <a:ext cx="600363" cy="760846"/>
          </a:xfrm>
          <a:prstGeom prst="rect">
            <a:avLst/>
          </a:prstGeom>
          <a:solidFill>
            <a:srgbClr val="3366FF">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7554820" y="2702202"/>
            <a:ext cx="576968" cy="725054"/>
          </a:xfrm>
          <a:prstGeom prst="rect">
            <a:avLst/>
          </a:prstGeom>
          <a:solidFill>
            <a:srgbClr val="CCFFCC">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2" name="Title 1"/>
          <p:cNvSpPr>
            <a:spLocks noGrp="1"/>
          </p:cNvSpPr>
          <p:nvPr>
            <p:ph type="title"/>
          </p:nvPr>
        </p:nvSpPr>
        <p:spPr/>
        <p:txBody>
          <a:bodyPr/>
          <a:lstStyle/>
          <a:p>
            <a:r>
              <a:rPr lang="en-US" sz="3600" dirty="0">
                <a:latin typeface="Helvetica" charset="0"/>
                <a:ea typeface="宋体" charset="0"/>
                <a:cs typeface="宋体" charset="0"/>
              </a:rPr>
              <a:t>Piecewise Functional Constraints</a:t>
            </a:r>
          </a:p>
        </p:txBody>
      </p:sp>
      <p:sp>
        <p:nvSpPr>
          <p:cNvPr id="7173" name="Date Placeholder 3"/>
          <p:cNvSpPr>
            <a:spLocks noGrp="1"/>
          </p:cNvSpPr>
          <p:nvPr>
            <p:ph type="dt"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BD07AFB5-56EF-F242-B04C-A2DE463D53E1}" type="datetime1">
              <a:rPr lang="en-US"/>
              <a:pPr/>
              <a:t>8/30/18</a:t>
            </a:fld>
            <a:endParaRPr lang="en-US" altLang="zh-CN" dirty="0"/>
          </a:p>
        </p:txBody>
      </p:sp>
      <p:sp>
        <p:nvSpPr>
          <p:cNvPr id="7174" name="Footer Placeholder 4"/>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7175"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54423596-77E0-9147-BA64-45822A5A8A15}" type="slidenum">
              <a:rPr lang="en-US" altLang="zh-CN"/>
              <a:pPr/>
              <a:t>4</a:t>
            </a:fld>
            <a:endParaRPr lang="en-US" altLang="zh-CN"/>
          </a:p>
        </p:txBody>
      </p:sp>
      <p:sp>
        <p:nvSpPr>
          <p:cNvPr id="179" name="Right Bracket 178"/>
          <p:cNvSpPr/>
          <p:nvPr/>
        </p:nvSpPr>
        <p:spPr>
          <a:xfrm>
            <a:off x="6630609" y="2719135"/>
            <a:ext cx="80595" cy="1485818"/>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Right Bracket 179"/>
          <p:cNvSpPr/>
          <p:nvPr/>
        </p:nvSpPr>
        <p:spPr>
          <a:xfrm>
            <a:off x="6630609" y="4260836"/>
            <a:ext cx="80595" cy="701661"/>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 name="Right Bracket 180"/>
          <p:cNvSpPr/>
          <p:nvPr/>
        </p:nvSpPr>
        <p:spPr>
          <a:xfrm>
            <a:off x="6630609" y="5028030"/>
            <a:ext cx="100201" cy="369650"/>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Right Bracket 181"/>
          <p:cNvSpPr/>
          <p:nvPr/>
        </p:nvSpPr>
        <p:spPr>
          <a:xfrm flipH="1">
            <a:off x="7392306" y="3496258"/>
            <a:ext cx="93614" cy="659202"/>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 name="Right Bracket 182"/>
          <p:cNvSpPr/>
          <p:nvPr/>
        </p:nvSpPr>
        <p:spPr>
          <a:xfrm flipH="1">
            <a:off x="7404728" y="2724761"/>
            <a:ext cx="81192" cy="676468"/>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 name="Right Bracket 183"/>
          <p:cNvSpPr/>
          <p:nvPr/>
        </p:nvSpPr>
        <p:spPr>
          <a:xfrm flipH="1">
            <a:off x="7400924" y="4219974"/>
            <a:ext cx="84995" cy="740215"/>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6" name="Straight Connector 185"/>
          <p:cNvCxnSpPr>
            <a:cxnSpLocks/>
            <a:stCxn id="179" idx="2"/>
            <a:endCxn id="183" idx="2"/>
          </p:cNvCxnSpPr>
          <p:nvPr/>
        </p:nvCxnSpPr>
        <p:spPr>
          <a:xfrm flipV="1">
            <a:off x="6711204" y="3062995"/>
            <a:ext cx="693524" cy="399049"/>
          </a:xfrm>
          <a:prstGeom prst="line">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a:cxnSpLocks/>
            <a:stCxn id="180" idx="2"/>
            <a:endCxn id="182" idx="2"/>
          </p:cNvCxnSpPr>
          <p:nvPr/>
        </p:nvCxnSpPr>
        <p:spPr>
          <a:xfrm flipV="1">
            <a:off x="6711204" y="3825859"/>
            <a:ext cx="681102" cy="785808"/>
          </a:xfrm>
          <a:prstGeom prst="line">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91" name="Rectangle 190"/>
          <p:cNvSpPr/>
          <p:nvPr/>
        </p:nvSpPr>
        <p:spPr>
          <a:xfrm>
            <a:off x="6692126" y="4977425"/>
            <a:ext cx="338554" cy="369332"/>
          </a:xfrm>
          <a:prstGeom prst="rect">
            <a:avLst/>
          </a:prstGeom>
        </p:spPr>
        <p:txBody>
          <a:bodyPr wrap="none">
            <a:spAutoFit/>
          </a:bodyPr>
          <a:lstStyle/>
          <a:p>
            <a:r>
              <a:rPr lang="en-US" dirty="0">
                <a:latin typeface="Zapf Dingbats"/>
                <a:ea typeface="Zapf Dingbats"/>
                <a:cs typeface="Zapf Dingbats"/>
              </a:rPr>
              <a:t>✗</a:t>
            </a:r>
            <a:endParaRPr lang="en-US" dirty="0"/>
          </a:p>
        </p:txBody>
      </p:sp>
      <p:sp>
        <p:nvSpPr>
          <p:cNvPr id="192" name="Rectangle 191"/>
          <p:cNvSpPr/>
          <p:nvPr/>
        </p:nvSpPr>
        <p:spPr>
          <a:xfrm>
            <a:off x="7127619" y="4388288"/>
            <a:ext cx="338554" cy="369332"/>
          </a:xfrm>
          <a:prstGeom prst="rect">
            <a:avLst/>
          </a:prstGeom>
        </p:spPr>
        <p:txBody>
          <a:bodyPr wrap="none">
            <a:spAutoFit/>
          </a:bodyPr>
          <a:lstStyle/>
          <a:p>
            <a:r>
              <a:rPr lang="en-US" dirty="0">
                <a:latin typeface="Zapf Dingbats"/>
                <a:ea typeface="Zapf Dingbats"/>
                <a:cs typeface="Zapf Dingbats"/>
              </a:rPr>
              <a:t>✗</a:t>
            </a:r>
            <a:endParaRPr lang="en-US" dirty="0"/>
          </a:p>
        </p:txBody>
      </p:sp>
      <p:sp>
        <p:nvSpPr>
          <p:cNvPr id="193" name="TextBox 192"/>
          <p:cNvSpPr txBox="1"/>
          <p:nvPr/>
        </p:nvSpPr>
        <p:spPr>
          <a:xfrm>
            <a:off x="5773132" y="1839051"/>
            <a:ext cx="731263" cy="461665"/>
          </a:xfrm>
          <a:prstGeom prst="rect">
            <a:avLst/>
          </a:prstGeom>
          <a:noFill/>
        </p:spPr>
        <p:txBody>
          <a:bodyPr wrap="square" rtlCol="0">
            <a:spAutoFit/>
          </a:bodyPr>
          <a:lstStyle/>
          <a:p>
            <a:r>
              <a:rPr lang="en-US" sz="2400" i="1" dirty="0">
                <a:latin typeface="Times New Roman"/>
                <a:cs typeface="Times New Roman"/>
              </a:rPr>
              <a:t>R</a:t>
            </a:r>
            <a:r>
              <a:rPr lang="en-US" sz="2400" baseline="-25000" dirty="0">
                <a:latin typeface="Times New Roman"/>
                <a:cs typeface="Times New Roman"/>
              </a:rPr>
              <a:t>1</a:t>
            </a:r>
          </a:p>
        </p:txBody>
      </p:sp>
      <p:sp>
        <p:nvSpPr>
          <p:cNvPr id="194" name="TextBox 193"/>
          <p:cNvSpPr txBox="1"/>
          <p:nvPr/>
        </p:nvSpPr>
        <p:spPr>
          <a:xfrm>
            <a:off x="7749774" y="1839051"/>
            <a:ext cx="731263" cy="461665"/>
          </a:xfrm>
          <a:prstGeom prst="rect">
            <a:avLst/>
          </a:prstGeom>
          <a:noFill/>
        </p:spPr>
        <p:txBody>
          <a:bodyPr wrap="square" rtlCol="0">
            <a:spAutoFit/>
          </a:bodyPr>
          <a:lstStyle/>
          <a:p>
            <a:r>
              <a:rPr lang="en-US" sz="2400" i="1" dirty="0">
                <a:latin typeface="Times New Roman"/>
                <a:cs typeface="Times New Roman"/>
              </a:rPr>
              <a:t>R</a:t>
            </a:r>
            <a:r>
              <a:rPr lang="en-US" sz="2400" baseline="-25000" dirty="0">
                <a:latin typeface="Times New Roman"/>
                <a:cs typeface="Times New Roman"/>
              </a:rPr>
              <a:t>2</a:t>
            </a:r>
          </a:p>
        </p:txBody>
      </p:sp>
      <p:grpSp>
        <p:nvGrpSpPr>
          <p:cNvPr id="22" name="Group 21"/>
          <p:cNvGrpSpPr/>
          <p:nvPr/>
        </p:nvGrpSpPr>
        <p:grpSpPr>
          <a:xfrm>
            <a:off x="337541" y="2377812"/>
            <a:ext cx="4346306" cy="1944785"/>
            <a:chOff x="4784113" y="2282170"/>
            <a:chExt cx="3688457" cy="1650426"/>
          </a:xfrm>
        </p:grpSpPr>
        <p:sp>
          <p:nvSpPr>
            <p:cNvPr id="23" name="TextBox 107"/>
            <p:cNvSpPr txBox="1">
              <a:spLocks noChangeArrowheads="1"/>
            </p:cNvSpPr>
            <p:nvPr/>
          </p:nvSpPr>
          <p:spPr bwMode="auto">
            <a:xfrm>
              <a:off x="4930450" y="3697523"/>
              <a:ext cx="533400" cy="235073"/>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2</a:t>
              </a:r>
            </a:p>
          </p:txBody>
        </p:sp>
        <p:sp>
          <p:nvSpPr>
            <p:cNvPr id="24" name="TextBox 107"/>
            <p:cNvSpPr txBox="1">
              <a:spLocks noChangeArrowheads="1"/>
            </p:cNvSpPr>
            <p:nvPr/>
          </p:nvSpPr>
          <p:spPr bwMode="auto">
            <a:xfrm>
              <a:off x="6276846" y="2282170"/>
              <a:ext cx="533400" cy="235073"/>
            </a:xfrm>
            <a:prstGeom prst="rect">
              <a:avLst/>
            </a:prstGeom>
            <a:noFill/>
            <a:ln w="9525">
              <a:noFill/>
              <a:miter lim="800000"/>
              <a:headEnd/>
              <a:tailEnd/>
            </a:ln>
          </p:spPr>
          <p:txBody>
            <a:bodyPr lIns="0" tIns="0" rIns="0" bIns="0">
              <a:spAutoFit/>
            </a:bodyPr>
            <a:lstStyle/>
            <a:p>
              <a:pPr algn="ctr"/>
              <a:r>
                <a:rPr lang="en-US" i="1" dirty="0">
                  <a:latin typeface="Times New Roman"/>
                  <a:cs typeface="Times New Roman"/>
                </a:rPr>
                <a:t>R</a:t>
              </a:r>
              <a:r>
                <a:rPr lang="en-US" baseline="-25000" dirty="0">
                  <a:latin typeface="Times New Roman"/>
                  <a:cs typeface="Times New Roman"/>
                </a:rPr>
                <a:t>1</a:t>
              </a:r>
            </a:p>
          </p:txBody>
        </p:sp>
        <p:sp>
          <p:nvSpPr>
            <p:cNvPr id="25" name="AutoShape 11"/>
            <p:cNvSpPr>
              <a:spLocks noChangeArrowheads="1"/>
            </p:cNvSpPr>
            <p:nvPr/>
          </p:nvSpPr>
          <p:spPr bwMode="auto">
            <a:xfrm rot="10800000" flipH="1" flipV="1">
              <a:off x="6024282" y="2619248"/>
              <a:ext cx="1102920" cy="329184"/>
            </a:xfrm>
            <a:prstGeom prst="roundRect">
              <a:avLst>
                <a:gd name="adj" fmla="val 50000"/>
              </a:avLst>
            </a:prstGeom>
            <a:noFill/>
            <a:ln w="9525">
              <a:solidFill>
                <a:srgbClr val="000000"/>
              </a:solidFill>
              <a:round/>
              <a:headEnd/>
              <a:tailEnd/>
            </a:ln>
          </p:spPr>
          <p:txBody>
            <a:bodyPr wrap="none" lIns="0" tIns="0" rIns="0" bIns="45720" anchor="ctr" anchorCtr="1"/>
            <a:lstStyle/>
            <a:p>
              <a:pPr algn="ctr">
                <a:defRPr/>
              </a:pPr>
              <a:r>
                <a:rPr lang="en-US" i="1" dirty="0">
                  <a:latin typeface="Times New Roman"/>
                  <a:ea typeface="宋体" pitchFamily="2" charset="-122"/>
                  <a:cs typeface="Times New Roman"/>
                </a:rPr>
                <a:t>A,B,C,D,G</a:t>
              </a:r>
            </a:p>
          </p:txBody>
        </p:sp>
        <p:sp>
          <p:nvSpPr>
            <p:cNvPr id="26" name="AutoShape 11"/>
            <p:cNvSpPr>
              <a:spLocks noChangeArrowheads="1"/>
            </p:cNvSpPr>
            <p:nvPr/>
          </p:nvSpPr>
          <p:spPr bwMode="auto">
            <a:xfrm rot="10800000" flipH="1" flipV="1">
              <a:off x="4784113" y="3391916"/>
              <a:ext cx="685800" cy="326898"/>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A,B,E</a:t>
              </a:r>
            </a:p>
          </p:txBody>
        </p:sp>
        <p:sp>
          <p:nvSpPr>
            <p:cNvPr id="27" name="AutoShape 11"/>
            <p:cNvSpPr>
              <a:spLocks noChangeArrowheads="1"/>
            </p:cNvSpPr>
            <p:nvPr/>
          </p:nvSpPr>
          <p:spPr bwMode="auto">
            <a:xfrm rot="10800000" flipH="1" flipV="1">
              <a:off x="5754519" y="3390773"/>
              <a:ext cx="6858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A,B,F</a:t>
              </a:r>
            </a:p>
          </p:txBody>
        </p:sp>
        <p:sp>
          <p:nvSpPr>
            <p:cNvPr id="28" name="AutoShape 11"/>
            <p:cNvSpPr>
              <a:spLocks noChangeArrowheads="1"/>
            </p:cNvSpPr>
            <p:nvPr/>
          </p:nvSpPr>
          <p:spPr bwMode="auto">
            <a:xfrm rot="10800000" flipH="1" flipV="1">
              <a:off x="7695330" y="3390773"/>
              <a:ext cx="77724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C,F</a:t>
              </a:r>
            </a:p>
          </p:txBody>
        </p:sp>
        <p:sp>
          <p:nvSpPr>
            <p:cNvPr id="29" name="AutoShape 11"/>
            <p:cNvSpPr>
              <a:spLocks noChangeArrowheads="1"/>
            </p:cNvSpPr>
            <p:nvPr/>
          </p:nvSpPr>
          <p:spPr bwMode="auto">
            <a:xfrm rot="10800000" flipH="1" flipV="1">
              <a:off x="6724925" y="3390773"/>
              <a:ext cx="6858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B,E,G</a:t>
              </a:r>
            </a:p>
          </p:txBody>
        </p:sp>
        <p:cxnSp>
          <p:nvCxnSpPr>
            <p:cNvPr id="30" name="Straight Connector 29"/>
            <p:cNvCxnSpPr>
              <a:stCxn id="26" idx="0"/>
              <a:endCxn id="25" idx="1"/>
            </p:cNvCxnSpPr>
            <p:nvPr/>
          </p:nvCxnSpPr>
          <p:spPr>
            <a:xfrm flipV="1">
              <a:off x="5127013" y="2783840"/>
              <a:ext cx="897269" cy="608076"/>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1" name="Straight Connector 30"/>
            <p:cNvCxnSpPr>
              <a:stCxn id="27" idx="0"/>
              <a:endCxn id="25" idx="2"/>
            </p:cNvCxnSpPr>
            <p:nvPr/>
          </p:nvCxnSpPr>
          <p:spPr>
            <a:xfrm flipV="1">
              <a:off x="6097419" y="2948432"/>
              <a:ext cx="478323" cy="44234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2" name="Straight Connector 31"/>
            <p:cNvCxnSpPr>
              <a:stCxn id="28" idx="0"/>
              <a:endCxn id="25" idx="3"/>
            </p:cNvCxnSpPr>
            <p:nvPr/>
          </p:nvCxnSpPr>
          <p:spPr>
            <a:xfrm flipH="1" flipV="1">
              <a:off x="7127202" y="2783840"/>
              <a:ext cx="956748" cy="606933"/>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33" name="TextBox 107"/>
            <p:cNvSpPr txBox="1">
              <a:spLocks noChangeArrowheads="1"/>
            </p:cNvSpPr>
            <p:nvPr/>
          </p:nvSpPr>
          <p:spPr bwMode="auto">
            <a:xfrm>
              <a:off x="5141821" y="2949206"/>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A,B</a:t>
              </a:r>
              <a:endParaRPr lang="en-US" i="1" baseline="-25000" dirty="0">
                <a:latin typeface="Times New Roman"/>
                <a:cs typeface="Times New Roman"/>
              </a:endParaRPr>
            </a:p>
          </p:txBody>
        </p:sp>
        <p:cxnSp>
          <p:nvCxnSpPr>
            <p:cNvPr id="36" name="Straight Connector 35"/>
            <p:cNvCxnSpPr>
              <a:stCxn id="27" idx="1"/>
              <a:endCxn id="26" idx="3"/>
            </p:cNvCxnSpPr>
            <p:nvPr/>
          </p:nvCxnSpPr>
          <p:spPr>
            <a:xfrm flipH="1">
              <a:off x="5469913" y="3555365"/>
              <a:ext cx="284606" cy="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41" name="Curved Connector 40"/>
            <p:cNvCxnSpPr>
              <a:stCxn id="26" idx="2"/>
              <a:endCxn id="29" idx="2"/>
            </p:cNvCxnSpPr>
            <p:nvPr/>
          </p:nvCxnSpPr>
          <p:spPr>
            <a:xfrm rot="16200000" flipH="1">
              <a:off x="6096848" y="2748979"/>
              <a:ext cx="1143" cy="1940812"/>
            </a:xfrm>
            <a:prstGeom prst="curvedConnector3">
              <a:avLst>
                <a:gd name="adj1" fmla="val 36887139"/>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27" idx="2"/>
              <a:endCxn id="28" idx="2"/>
            </p:cNvCxnSpPr>
            <p:nvPr/>
          </p:nvCxnSpPr>
          <p:spPr>
            <a:xfrm rot="16200000" flipH="1">
              <a:off x="7090684" y="2726691"/>
              <a:ext cx="12700" cy="1986531"/>
            </a:xfrm>
            <a:prstGeom prst="curvedConnector3">
              <a:avLst>
                <a:gd name="adj1" fmla="val 3466898"/>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9" idx="0"/>
              <a:endCxn id="25" idx="2"/>
            </p:cNvCxnSpPr>
            <p:nvPr/>
          </p:nvCxnSpPr>
          <p:spPr>
            <a:xfrm flipH="1" flipV="1">
              <a:off x="6575742" y="2948432"/>
              <a:ext cx="492083" cy="44234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47" name="Straight Connector 46"/>
            <p:cNvCxnSpPr>
              <a:stCxn id="29" idx="1"/>
              <a:endCxn id="27" idx="3"/>
            </p:cNvCxnSpPr>
            <p:nvPr/>
          </p:nvCxnSpPr>
          <p:spPr>
            <a:xfrm flipH="1">
              <a:off x="6440319" y="3555365"/>
              <a:ext cx="284606" cy="0"/>
            </a:xfrm>
            <a:prstGeom prst="line">
              <a:avLst/>
            </a:prstGeom>
            <a:ln>
              <a:tailEnd type="none"/>
            </a:ln>
          </p:spPr>
          <p:style>
            <a:lnRef idx="1">
              <a:schemeClr val="dk1"/>
            </a:lnRef>
            <a:fillRef idx="0">
              <a:schemeClr val="dk1"/>
            </a:fillRef>
            <a:effectRef idx="0">
              <a:schemeClr val="dk1"/>
            </a:effectRef>
            <a:fontRef idx="minor">
              <a:schemeClr val="tx1"/>
            </a:fontRef>
          </p:style>
        </p:cxnSp>
      </p:grpSp>
      <p:sp>
        <p:nvSpPr>
          <p:cNvPr id="50" name="Rectangle 49"/>
          <p:cNvSpPr/>
          <p:nvPr/>
        </p:nvSpPr>
        <p:spPr>
          <a:xfrm>
            <a:off x="5270884" y="4264687"/>
            <a:ext cx="487041" cy="758124"/>
          </a:xfrm>
          <a:prstGeom prst="rect">
            <a:avLst/>
          </a:prstGeom>
          <a:solidFill>
            <a:srgbClr val="3366FF">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5240097" y="5039004"/>
            <a:ext cx="521822" cy="358676"/>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Content Placeholder 2"/>
          <p:cNvSpPr>
            <a:spLocks noGrp="1"/>
          </p:cNvSpPr>
          <p:nvPr>
            <p:ph idx="1"/>
          </p:nvPr>
        </p:nvSpPr>
        <p:spPr>
          <a:xfrm>
            <a:off x="533400" y="1265238"/>
            <a:ext cx="8153400" cy="624090"/>
          </a:xfrm>
        </p:spPr>
        <p:txBody>
          <a:bodyPr/>
          <a:lstStyle/>
          <a:p>
            <a:pPr>
              <a:tabLst>
                <a:tab pos="7881938" algn="r"/>
              </a:tabLst>
            </a:pPr>
            <a:r>
              <a:rPr lang="en-US" sz="2400" dirty="0"/>
              <a:t>Used in PW-AC</a:t>
            </a:r>
            <a:r>
              <a:rPr lang="en-US" dirty="0"/>
              <a:t>	</a:t>
            </a:r>
            <a:r>
              <a:rPr lang="en-US" sz="2000" dirty="0">
                <a:solidFill>
                  <a:srgbClr val="E46C0A"/>
                </a:solidFill>
              </a:rPr>
              <a:t>[Samaras &amp; Stergiou, JAIR 05]</a:t>
            </a:r>
          </a:p>
        </p:txBody>
      </p:sp>
      <p:graphicFrame>
        <p:nvGraphicFramePr>
          <p:cNvPr id="177" name="Table 176"/>
          <p:cNvGraphicFramePr>
            <a:graphicFrameLocks noGrp="1"/>
          </p:cNvGraphicFramePr>
          <p:nvPr>
            <p:extLst>
              <p:ext uri="{D42A27DB-BD31-4B8C-83A1-F6EECF244321}">
                <p14:modId xmlns:p14="http://schemas.microsoft.com/office/powerpoint/2010/main" val="3448853553"/>
              </p:ext>
            </p:extLst>
          </p:nvPr>
        </p:nvGraphicFramePr>
        <p:xfrm>
          <a:off x="4987368" y="2306694"/>
          <a:ext cx="1608493" cy="3107179"/>
        </p:xfrm>
        <a:graphic>
          <a:graphicData uri="http://schemas.openxmlformats.org/drawingml/2006/table">
            <a:tbl>
              <a:tblPr firstRow="1" bandRow="1">
                <a:tableStyleId>{5C22544A-7EE6-4342-B048-85BDC9FD1C3A}</a:tableStyleId>
              </a:tblPr>
              <a:tblGrid>
                <a:gridCol w="262218">
                  <a:extLst>
                    <a:ext uri="{9D8B030D-6E8A-4147-A177-3AD203B41FA5}">
                      <a16:colId xmlns:a16="http://schemas.microsoft.com/office/drawing/2014/main" val="20000"/>
                    </a:ext>
                  </a:extLst>
                </a:gridCol>
                <a:gridCol w="247239">
                  <a:extLst>
                    <a:ext uri="{9D8B030D-6E8A-4147-A177-3AD203B41FA5}">
                      <a16:colId xmlns:a16="http://schemas.microsoft.com/office/drawing/2014/main" val="20001"/>
                    </a:ext>
                  </a:extLst>
                </a:gridCol>
                <a:gridCol w="261753">
                  <a:extLst>
                    <a:ext uri="{9D8B030D-6E8A-4147-A177-3AD203B41FA5}">
                      <a16:colId xmlns:a16="http://schemas.microsoft.com/office/drawing/2014/main" val="20002"/>
                    </a:ext>
                  </a:extLst>
                </a:gridCol>
                <a:gridCol w="261753">
                  <a:extLst>
                    <a:ext uri="{9D8B030D-6E8A-4147-A177-3AD203B41FA5}">
                      <a16:colId xmlns:a16="http://schemas.microsoft.com/office/drawing/2014/main" val="20003"/>
                    </a:ext>
                  </a:extLst>
                </a:gridCol>
                <a:gridCol w="276266">
                  <a:extLst>
                    <a:ext uri="{9D8B030D-6E8A-4147-A177-3AD203B41FA5}">
                      <a16:colId xmlns:a16="http://schemas.microsoft.com/office/drawing/2014/main" val="20004"/>
                    </a:ext>
                  </a:extLst>
                </a:gridCol>
                <a:gridCol w="299264">
                  <a:extLst>
                    <a:ext uri="{9D8B030D-6E8A-4147-A177-3AD203B41FA5}">
                      <a16:colId xmlns:a16="http://schemas.microsoft.com/office/drawing/2014/main" val="20005"/>
                    </a:ext>
                  </a:extLst>
                </a:gridCol>
              </a:tblGrid>
              <a:tr h="381379">
                <a:tc>
                  <a:txBody>
                    <a:bodyPr/>
                    <a:lstStyle/>
                    <a:p>
                      <a:pPr algn="ctr"/>
                      <a:endParaRPr lang="en-US" sz="2400" i="1" dirty="0">
                        <a:solidFill>
                          <a:srgbClr val="000000"/>
                        </a:solidFill>
                        <a:latin typeface="Times New Roman"/>
                        <a:cs typeface="Times New Roman"/>
                      </a:endParaRPr>
                    </a:p>
                  </a:txBody>
                  <a:tcPr marL="0" marR="0" marT="0" marB="0">
                    <a:lnL w="381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D</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G</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89400">
                <a:tc>
                  <a:txBody>
                    <a:bodyPr/>
                    <a:lstStyle/>
                    <a:p>
                      <a:pPr algn="ctr"/>
                      <a:r>
                        <a:rPr lang="en-US" sz="2400" i="1" dirty="0">
                          <a:solidFill>
                            <a:srgbClr val="000000"/>
                          </a:solidFill>
                          <a:latin typeface="Times New Roman"/>
                          <a:cs typeface="Times New Roman"/>
                        </a:rPr>
                        <a:t>t</a:t>
                      </a:r>
                      <a:r>
                        <a:rPr lang="en-US" sz="2400" i="0" baseline="-25000" dirty="0">
                          <a:solidFill>
                            <a:srgbClr val="000000"/>
                          </a:solidFill>
                          <a:latin typeface="Times New Roman"/>
                          <a:cs typeface="Times New Roman"/>
                        </a:rPr>
                        <a:t>1</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89400">
                <a:tc>
                  <a:txBody>
                    <a:bodyPr/>
                    <a:lstStyle/>
                    <a:p>
                      <a:pPr algn="ctr"/>
                      <a:r>
                        <a:rPr lang="en-US" sz="2400" i="1" dirty="0">
                          <a:solidFill>
                            <a:srgbClr val="000000"/>
                          </a:solidFill>
                          <a:latin typeface="Times New Roman"/>
                          <a:cs typeface="Times New Roman"/>
                        </a:rPr>
                        <a:t>t</a:t>
                      </a:r>
                      <a:r>
                        <a:rPr lang="en-US" sz="2400" i="0" baseline="-25000" dirty="0">
                          <a:solidFill>
                            <a:srgbClr val="000000"/>
                          </a:solidFill>
                          <a:latin typeface="Times New Roman"/>
                          <a:cs typeface="Times New Roman"/>
                        </a:rPr>
                        <a:t>2</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89400">
                <a:tc>
                  <a:txBody>
                    <a:bodyPr/>
                    <a:lstStyle/>
                    <a:p>
                      <a:pPr algn="ctr"/>
                      <a:r>
                        <a:rPr lang="en-US" sz="2400" i="1" dirty="0">
                          <a:solidFill>
                            <a:srgbClr val="000000"/>
                          </a:solidFill>
                          <a:latin typeface="Times New Roman"/>
                          <a:cs typeface="Times New Roman"/>
                        </a:rPr>
                        <a:t>t</a:t>
                      </a:r>
                      <a:r>
                        <a:rPr lang="en-US" sz="2400" i="0" baseline="-25000" dirty="0">
                          <a:solidFill>
                            <a:srgbClr val="000000"/>
                          </a:solidFill>
                          <a:latin typeface="Times New Roman"/>
                          <a:cs typeface="Times New Roman"/>
                        </a:rPr>
                        <a:t>3</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389400">
                <a:tc>
                  <a:txBody>
                    <a:bodyPr/>
                    <a:lstStyle/>
                    <a:p>
                      <a:pPr algn="ctr"/>
                      <a:r>
                        <a:rPr lang="en-US" sz="2400" i="1" dirty="0">
                          <a:solidFill>
                            <a:srgbClr val="000000"/>
                          </a:solidFill>
                          <a:latin typeface="Times New Roman"/>
                          <a:cs typeface="Times New Roman"/>
                        </a:rPr>
                        <a:t>t</a:t>
                      </a:r>
                      <a:r>
                        <a:rPr lang="en-US" sz="2400" i="0" baseline="-25000" dirty="0">
                          <a:solidFill>
                            <a:srgbClr val="000000"/>
                          </a:solidFill>
                          <a:latin typeface="Times New Roman"/>
                          <a:cs typeface="Times New Roman"/>
                        </a:rPr>
                        <a:t>4</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389400">
                <a:tc>
                  <a:txBody>
                    <a:bodyPr/>
                    <a:lstStyle/>
                    <a:p>
                      <a:pPr algn="ctr"/>
                      <a:r>
                        <a:rPr lang="en-US" sz="2400" i="1" dirty="0">
                          <a:solidFill>
                            <a:srgbClr val="000000"/>
                          </a:solidFill>
                          <a:latin typeface="Times New Roman"/>
                          <a:cs typeface="Times New Roman"/>
                        </a:rPr>
                        <a:t>t</a:t>
                      </a:r>
                      <a:r>
                        <a:rPr lang="en-US" sz="2400" i="0" baseline="-25000" dirty="0">
                          <a:solidFill>
                            <a:srgbClr val="000000"/>
                          </a:solidFill>
                          <a:latin typeface="Times New Roman"/>
                          <a:cs typeface="Times New Roman"/>
                        </a:rPr>
                        <a:t>5</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389400">
                <a:tc>
                  <a:txBody>
                    <a:bodyPr/>
                    <a:lstStyle/>
                    <a:p>
                      <a:pPr algn="ctr"/>
                      <a:r>
                        <a:rPr lang="en-US" sz="2400" i="1" dirty="0">
                          <a:solidFill>
                            <a:srgbClr val="000000"/>
                          </a:solidFill>
                          <a:latin typeface="Times New Roman"/>
                          <a:cs typeface="Times New Roman"/>
                        </a:rPr>
                        <a:t>t</a:t>
                      </a:r>
                      <a:r>
                        <a:rPr lang="en-US" sz="2400" i="0" baseline="-25000" dirty="0">
                          <a:solidFill>
                            <a:srgbClr val="000000"/>
                          </a:solidFill>
                          <a:latin typeface="Times New Roman"/>
                          <a:cs typeface="Times New Roman"/>
                        </a:rPr>
                        <a:t>6</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389400">
                <a:tc>
                  <a:txBody>
                    <a:bodyPr/>
                    <a:lstStyle/>
                    <a:p>
                      <a:pPr algn="ctr"/>
                      <a:r>
                        <a:rPr lang="en-US" sz="2400" i="1" dirty="0">
                          <a:solidFill>
                            <a:srgbClr val="000000"/>
                          </a:solidFill>
                          <a:latin typeface="Times New Roman"/>
                          <a:cs typeface="Times New Roman"/>
                        </a:rPr>
                        <a:t>t</a:t>
                      </a:r>
                      <a:r>
                        <a:rPr lang="en-US" sz="2400" i="0" baseline="-25000" dirty="0">
                          <a:solidFill>
                            <a:srgbClr val="000000"/>
                          </a:solidFill>
                          <a:latin typeface="Times New Roman"/>
                          <a:cs typeface="Times New Roman"/>
                        </a:rPr>
                        <a:t>7</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000000"/>
                          </a:solidFill>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178" name="Table 177"/>
          <p:cNvGraphicFramePr>
            <a:graphicFrameLocks noGrp="1"/>
          </p:cNvGraphicFramePr>
          <p:nvPr>
            <p:extLst>
              <p:ext uri="{D42A27DB-BD31-4B8C-83A1-F6EECF244321}">
                <p14:modId xmlns:p14="http://schemas.microsoft.com/office/powerpoint/2010/main" val="355149565"/>
              </p:ext>
            </p:extLst>
          </p:nvPr>
        </p:nvGraphicFramePr>
        <p:xfrm>
          <a:off x="7542398" y="2306694"/>
          <a:ext cx="893118" cy="2654034"/>
        </p:xfrm>
        <a:graphic>
          <a:graphicData uri="http://schemas.openxmlformats.org/drawingml/2006/table">
            <a:tbl>
              <a:tblPr firstRow="1" bandRow="1">
                <a:tableStyleId>{5C22544A-7EE6-4342-B048-85BDC9FD1C3A}</a:tableStyleId>
              </a:tblPr>
              <a:tblGrid>
                <a:gridCol w="286494">
                  <a:extLst>
                    <a:ext uri="{9D8B030D-6E8A-4147-A177-3AD203B41FA5}">
                      <a16:colId xmlns:a16="http://schemas.microsoft.com/office/drawing/2014/main" val="20000"/>
                    </a:ext>
                  </a:extLst>
                </a:gridCol>
                <a:gridCol w="303312">
                  <a:extLst>
                    <a:ext uri="{9D8B030D-6E8A-4147-A177-3AD203B41FA5}">
                      <a16:colId xmlns:a16="http://schemas.microsoft.com/office/drawing/2014/main" val="20001"/>
                    </a:ext>
                  </a:extLst>
                </a:gridCol>
                <a:gridCol w="303312">
                  <a:extLst>
                    <a:ext uri="{9D8B030D-6E8A-4147-A177-3AD203B41FA5}">
                      <a16:colId xmlns:a16="http://schemas.microsoft.com/office/drawing/2014/main" val="20002"/>
                    </a:ext>
                  </a:extLst>
                </a:gridCol>
              </a:tblGrid>
              <a:tr h="381379">
                <a:tc>
                  <a:txBody>
                    <a:bodyPr/>
                    <a:lstStyle/>
                    <a:p>
                      <a:pPr algn="ctr"/>
                      <a:r>
                        <a:rPr lang="en-US" sz="2400" i="1" dirty="0">
                          <a:solidFill>
                            <a:srgbClr val="000000"/>
                          </a:solidFill>
                          <a:latin typeface="Times New Roman"/>
                          <a:cs typeface="Times New Roman"/>
                        </a:rPr>
                        <a:t>A </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E</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81379">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81379">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81379">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381379">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381379">
                <a:tc>
                  <a:txBody>
                    <a:bodyPr/>
                    <a:lstStyle/>
                    <a:p>
                      <a:pPr algn="ctr"/>
                      <a:r>
                        <a:rPr lang="en-US" sz="24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334340">
                <a:tc>
                  <a:txBody>
                    <a:bodyPr/>
                    <a:lstStyle/>
                    <a:p>
                      <a:pPr algn="ctr"/>
                      <a:r>
                        <a:rPr lang="en-US" sz="24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9" name="Rectangle 8">
            <a:extLst>
              <a:ext uri="{FF2B5EF4-FFF2-40B4-BE49-F238E27FC236}">
                <a16:creationId xmlns:a16="http://schemas.microsoft.com/office/drawing/2014/main" id="{87675DAA-C829-FC45-A8F2-8BC8F371ED5F}"/>
              </a:ext>
            </a:extLst>
          </p:cNvPr>
          <p:cNvSpPr/>
          <p:nvPr/>
        </p:nvSpPr>
        <p:spPr>
          <a:xfrm rot="19757631">
            <a:off x="6616566" y="3002617"/>
            <a:ext cx="909223" cy="246221"/>
          </a:xfrm>
          <a:prstGeom prst="rect">
            <a:avLst/>
          </a:prstGeom>
        </p:spPr>
        <p:txBody>
          <a:bodyPr wrap="none">
            <a:spAutoFit/>
          </a:bodyPr>
          <a:lstStyle/>
          <a:p>
            <a:r>
              <a:rPr lang="en-US" sz="1000" dirty="0">
                <a:solidFill>
                  <a:srgbClr val="FF0000"/>
                </a:solidFill>
              </a:rPr>
              <a:t>{〈</a:t>
            </a:r>
            <a:r>
              <a:rPr lang="en-US" sz="1000" i="1" dirty="0">
                <a:solidFill>
                  <a:srgbClr val="FF0000"/>
                </a:solidFill>
              </a:rPr>
              <a:t>A</a:t>
            </a:r>
            <a:r>
              <a:rPr lang="en-US" sz="1000" dirty="0">
                <a:solidFill>
                  <a:srgbClr val="FF0000"/>
                </a:solidFill>
              </a:rPr>
              <a:t>,0〉,〈</a:t>
            </a:r>
            <a:r>
              <a:rPr lang="en-US" sz="1000" i="1" dirty="0">
                <a:solidFill>
                  <a:srgbClr val="FF0000"/>
                </a:solidFill>
              </a:rPr>
              <a:t>B</a:t>
            </a:r>
            <a:r>
              <a:rPr lang="en-US" sz="1000" dirty="0">
                <a:solidFill>
                  <a:srgbClr val="FF0000"/>
                </a:solidFill>
              </a:rPr>
              <a:t>,0〉} </a:t>
            </a:r>
            <a:endParaRPr lang="en-US" sz="1000" dirty="0"/>
          </a:p>
        </p:txBody>
      </p:sp>
      <p:sp>
        <p:nvSpPr>
          <p:cNvPr id="54" name="Rectangle 53">
            <a:extLst>
              <a:ext uri="{FF2B5EF4-FFF2-40B4-BE49-F238E27FC236}">
                <a16:creationId xmlns:a16="http://schemas.microsoft.com/office/drawing/2014/main" id="{962F90B5-7349-534D-8ECB-2AC8CDE2E535}"/>
              </a:ext>
            </a:extLst>
          </p:cNvPr>
          <p:cNvSpPr/>
          <p:nvPr/>
        </p:nvSpPr>
        <p:spPr>
          <a:xfrm rot="18751116">
            <a:off x="6577502" y="3968781"/>
            <a:ext cx="944489" cy="246221"/>
          </a:xfrm>
          <a:prstGeom prst="rect">
            <a:avLst/>
          </a:prstGeom>
        </p:spPr>
        <p:txBody>
          <a:bodyPr wrap="none">
            <a:spAutoFit/>
          </a:bodyPr>
          <a:lstStyle/>
          <a:p>
            <a:r>
              <a:rPr lang="en-US" sz="1000" dirty="0">
                <a:solidFill>
                  <a:srgbClr val="FF0000"/>
                </a:solidFill>
              </a:rPr>
              <a:t>{〈</a:t>
            </a:r>
            <a:r>
              <a:rPr lang="en-US" sz="1000" i="1" dirty="0">
                <a:solidFill>
                  <a:srgbClr val="FF0000"/>
                </a:solidFill>
              </a:rPr>
              <a:t>A</a:t>
            </a:r>
            <a:r>
              <a:rPr lang="en-US" sz="1000" dirty="0">
                <a:solidFill>
                  <a:srgbClr val="FF0000"/>
                </a:solidFill>
              </a:rPr>
              <a:t>,0〉,〈</a:t>
            </a:r>
            <a:r>
              <a:rPr lang="en-US" sz="1000" i="1" dirty="0">
                <a:solidFill>
                  <a:srgbClr val="FF0000"/>
                </a:solidFill>
              </a:rPr>
              <a:t>B</a:t>
            </a:r>
            <a:r>
              <a:rPr lang="en-US" sz="1000" dirty="0">
                <a:solidFill>
                  <a:srgbClr val="FF0000"/>
                </a:solidFill>
              </a:rPr>
              <a:t>,1〉} </a:t>
            </a:r>
            <a:endParaRPr lang="en-US" sz="1000" dirty="0"/>
          </a:p>
        </p:txBody>
      </p:sp>
    </p:spTree>
    <p:extLst>
      <p:ext uri="{BB962C8B-B14F-4D97-AF65-F5344CB8AC3E}">
        <p14:creationId xmlns:p14="http://schemas.microsoft.com/office/powerpoint/2010/main" val="121492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ctangle 197">
            <a:extLst>
              <a:ext uri="{FF2B5EF4-FFF2-40B4-BE49-F238E27FC236}">
                <a16:creationId xmlns:a16="http://schemas.microsoft.com/office/drawing/2014/main" id="{AE6F8FD6-16F2-C24D-834C-7BDCD8D80629}"/>
              </a:ext>
            </a:extLst>
          </p:cNvPr>
          <p:cNvSpPr/>
          <p:nvPr/>
        </p:nvSpPr>
        <p:spPr>
          <a:xfrm>
            <a:off x="3292938" y="4975555"/>
            <a:ext cx="423639" cy="523398"/>
          </a:xfrm>
          <a:prstGeom prst="rect">
            <a:avLst/>
          </a:prstGeom>
          <a:solidFill>
            <a:srgbClr val="7030A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8F9420FB-2DF1-8F44-9854-1F5F7FFD73E0}"/>
              </a:ext>
            </a:extLst>
          </p:cNvPr>
          <p:cNvSpPr/>
          <p:nvPr/>
        </p:nvSpPr>
        <p:spPr>
          <a:xfrm>
            <a:off x="3279025" y="4393915"/>
            <a:ext cx="430963" cy="290418"/>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1651A9D2-4149-FA4C-8A33-E59E74386DC7}"/>
              </a:ext>
            </a:extLst>
          </p:cNvPr>
          <p:cNvSpPr/>
          <p:nvPr/>
        </p:nvSpPr>
        <p:spPr>
          <a:xfrm>
            <a:off x="975843" y="4310946"/>
            <a:ext cx="602929" cy="285165"/>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D8D10B20-393E-F646-BCB4-5B127FB014B6}"/>
              </a:ext>
            </a:extLst>
          </p:cNvPr>
          <p:cNvSpPr/>
          <p:nvPr/>
        </p:nvSpPr>
        <p:spPr>
          <a:xfrm>
            <a:off x="3303415" y="3860576"/>
            <a:ext cx="406574" cy="280160"/>
          </a:xfrm>
          <a:prstGeom prst="rect">
            <a:avLst/>
          </a:prstGeom>
          <a:solidFill>
            <a:srgbClr val="CCFFCC">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2" name="Title 1"/>
          <p:cNvSpPr>
            <a:spLocks noGrp="1"/>
          </p:cNvSpPr>
          <p:nvPr>
            <p:ph type="title"/>
          </p:nvPr>
        </p:nvSpPr>
        <p:spPr/>
        <p:txBody>
          <a:bodyPr/>
          <a:lstStyle/>
          <a:p>
            <a:r>
              <a:rPr lang="en-US" sz="3600" dirty="0">
                <a:latin typeface="Helvetica" charset="0"/>
                <a:ea typeface="宋体" charset="0"/>
                <a:cs typeface="宋体" charset="0"/>
              </a:rPr>
              <a:t>Focus on </a:t>
            </a:r>
            <a:r>
              <a:rPr lang="en-US" sz="3600" u="sng" dirty="0" err="1">
                <a:latin typeface="Helvetica" charset="0"/>
                <a:ea typeface="宋体" charset="0"/>
                <a:cs typeface="宋体" charset="0"/>
              </a:rPr>
              <a:t>Subscopes</a:t>
            </a:r>
            <a:r>
              <a:rPr lang="en-US" sz="3600" dirty="0">
                <a:latin typeface="Helvetica" charset="0"/>
                <a:ea typeface="宋体" charset="0"/>
                <a:cs typeface="宋体" charset="0"/>
              </a:rPr>
              <a:t> </a:t>
            </a:r>
            <a:r>
              <a:rPr lang="en-US" sz="2800" dirty="0">
                <a:latin typeface="Helvetica" charset="0"/>
                <a:ea typeface="宋体" charset="0"/>
                <a:cs typeface="宋体" charset="0"/>
              </a:rPr>
              <a:t>(not relation pairs)</a:t>
            </a:r>
            <a:endParaRPr lang="en-US" sz="3600" dirty="0">
              <a:latin typeface="Helvetica" charset="0"/>
              <a:ea typeface="宋体" charset="0"/>
              <a:cs typeface="宋体" charset="0"/>
            </a:endParaRPr>
          </a:p>
        </p:txBody>
      </p:sp>
      <p:sp>
        <p:nvSpPr>
          <p:cNvPr id="5124" name="Date Placeholder 3"/>
          <p:cNvSpPr>
            <a:spLocks noGrp="1"/>
          </p:cNvSpPr>
          <p:nvPr>
            <p:ph type="dt"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t>8/31/18</a:t>
            </a:r>
            <a:endParaRPr lang="en-US" altLang="zh-CN" dirty="0"/>
          </a:p>
        </p:txBody>
      </p:sp>
      <p:sp>
        <p:nvSpPr>
          <p:cNvPr id="5125" name="Footer Placeholder 4"/>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5126" name="Slide Number Placeholder 5"/>
          <p:cNvSpPr>
            <a:spLocks noGrp="1"/>
          </p:cNvSpPr>
          <p:nvPr>
            <p:ph type="sldNum" sz="quarter" idx="12"/>
          </p:nvPr>
        </p:nvSpPr>
        <p:spPr>
          <a:xfrm>
            <a:off x="6553200" y="6245225"/>
            <a:ext cx="2133600" cy="4762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05ABA195-DFBA-AD41-BE4D-4F72044A4AD6}" type="slidenum">
              <a:rPr lang="en-US" altLang="zh-CN"/>
              <a:pPr/>
              <a:t>5</a:t>
            </a:fld>
            <a:endParaRPr lang="en-US" altLang="zh-CN"/>
          </a:p>
        </p:txBody>
      </p:sp>
      <p:sp>
        <p:nvSpPr>
          <p:cNvPr id="82" name="Rectangle 81">
            <a:extLst>
              <a:ext uri="{FF2B5EF4-FFF2-40B4-BE49-F238E27FC236}">
                <a16:creationId xmlns:a16="http://schemas.microsoft.com/office/drawing/2014/main" id="{47A4CC7F-743D-E547-A749-86C78492E0E1}"/>
              </a:ext>
            </a:extLst>
          </p:cNvPr>
          <p:cNvSpPr/>
          <p:nvPr/>
        </p:nvSpPr>
        <p:spPr>
          <a:xfrm>
            <a:off x="3285614" y="4684333"/>
            <a:ext cx="424374" cy="287142"/>
          </a:xfrm>
          <a:prstGeom prst="rect">
            <a:avLst/>
          </a:prstGeom>
          <a:solidFill>
            <a:schemeClr val="accent3">
              <a:lumMod val="50000"/>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83" name="Rectangle 82">
            <a:extLst>
              <a:ext uri="{FF2B5EF4-FFF2-40B4-BE49-F238E27FC236}">
                <a16:creationId xmlns:a16="http://schemas.microsoft.com/office/drawing/2014/main" id="{42889CE9-3BA5-8147-B33A-5C3492F9BDBA}"/>
              </a:ext>
            </a:extLst>
          </p:cNvPr>
          <p:cNvSpPr/>
          <p:nvPr/>
        </p:nvSpPr>
        <p:spPr>
          <a:xfrm>
            <a:off x="3305354" y="4133400"/>
            <a:ext cx="404635" cy="276481"/>
          </a:xfrm>
          <a:prstGeom prst="rect">
            <a:avLst/>
          </a:prstGeom>
          <a:solidFill>
            <a:srgbClr val="3366FF">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DBAB805-18C0-8548-8DD4-05A5462AE628}"/>
              </a:ext>
            </a:extLst>
          </p:cNvPr>
          <p:cNvSpPr/>
          <p:nvPr/>
        </p:nvSpPr>
        <p:spPr>
          <a:xfrm>
            <a:off x="975843" y="2471264"/>
            <a:ext cx="599698" cy="1195638"/>
          </a:xfrm>
          <a:prstGeom prst="rect">
            <a:avLst/>
          </a:prstGeom>
          <a:solidFill>
            <a:srgbClr val="CCFFCC">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Bracket 87">
            <a:extLst>
              <a:ext uri="{FF2B5EF4-FFF2-40B4-BE49-F238E27FC236}">
                <a16:creationId xmlns:a16="http://schemas.microsoft.com/office/drawing/2014/main" id="{31C56706-EFDB-6C43-804D-CFC831F22921}"/>
              </a:ext>
            </a:extLst>
          </p:cNvPr>
          <p:cNvSpPr/>
          <p:nvPr/>
        </p:nvSpPr>
        <p:spPr>
          <a:xfrm>
            <a:off x="2065780" y="2471264"/>
            <a:ext cx="76685" cy="1183749"/>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 name="Right Bracket 126">
            <a:extLst>
              <a:ext uri="{FF2B5EF4-FFF2-40B4-BE49-F238E27FC236}">
                <a16:creationId xmlns:a16="http://schemas.microsoft.com/office/drawing/2014/main" id="{DA9D3B4D-3B6F-D745-B21D-A615C32D49A7}"/>
              </a:ext>
            </a:extLst>
          </p:cNvPr>
          <p:cNvSpPr/>
          <p:nvPr/>
        </p:nvSpPr>
        <p:spPr>
          <a:xfrm>
            <a:off x="2071852" y="3706909"/>
            <a:ext cx="70613" cy="601522"/>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Right Bracket 132">
            <a:extLst>
              <a:ext uri="{FF2B5EF4-FFF2-40B4-BE49-F238E27FC236}">
                <a16:creationId xmlns:a16="http://schemas.microsoft.com/office/drawing/2014/main" id="{7245E4E1-8070-AA4D-B545-FDC3E392BCC9}"/>
              </a:ext>
            </a:extLst>
          </p:cNvPr>
          <p:cNvSpPr/>
          <p:nvPr/>
        </p:nvSpPr>
        <p:spPr>
          <a:xfrm flipH="1">
            <a:off x="3144844" y="3888653"/>
            <a:ext cx="81192" cy="213240"/>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C633C12B-9DF4-774B-96BC-9B01ABF02739}"/>
              </a:ext>
            </a:extLst>
          </p:cNvPr>
          <p:cNvCxnSpPr>
            <a:cxnSpLocks/>
            <a:stCxn id="88" idx="2"/>
            <a:endCxn id="133" idx="2"/>
          </p:cNvCxnSpPr>
          <p:nvPr/>
        </p:nvCxnSpPr>
        <p:spPr>
          <a:xfrm>
            <a:off x="2142465" y="3063139"/>
            <a:ext cx="1002379" cy="932134"/>
          </a:xfrm>
          <a:prstGeom prst="line">
            <a:avLst/>
          </a:prstGeom>
          <a:ln w="9525">
            <a:solidFill>
              <a:schemeClr val="tx1"/>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88A726AA-7EFC-0944-AB61-60C87928205B}"/>
              </a:ext>
            </a:extLst>
          </p:cNvPr>
          <p:cNvCxnSpPr>
            <a:cxnSpLocks/>
            <a:stCxn id="127" idx="2"/>
            <a:endCxn id="193" idx="2"/>
          </p:cNvCxnSpPr>
          <p:nvPr/>
        </p:nvCxnSpPr>
        <p:spPr>
          <a:xfrm>
            <a:off x="2142465" y="4007670"/>
            <a:ext cx="1002379" cy="248865"/>
          </a:xfrm>
          <a:prstGeom prst="line">
            <a:avLst/>
          </a:prstGeom>
          <a:ln w="9525">
            <a:solidFill>
              <a:schemeClr val="tx1"/>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66" name="TextBox 165">
            <a:extLst>
              <a:ext uri="{FF2B5EF4-FFF2-40B4-BE49-F238E27FC236}">
                <a16:creationId xmlns:a16="http://schemas.microsoft.com/office/drawing/2014/main" id="{794F2F62-B363-6B46-974D-FFF57D8F2DB0}"/>
              </a:ext>
            </a:extLst>
          </p:cNvPr>
          <p:cNvSpPr txBox="1"/>
          <p:nvPr/>
        </p:nvSpPr>
        <p:spPr>
          <a:xfrm>
            <a:off x="554630" y="1985271"/>
            <a:ext cx="731263" cy="461665"/>
          </a:xfrm>
          <a:prstGeom prst="rect">
            <a:avLst/>
          </a:prstGeom>
          <a:noFill/>
        </p:spPr>
        <p:txBody>
          <a:bodyPr wrap="square" rtlCol="0">
            <a:spAutoFit/>
          </a:bodyPr>
          <a:lstStyle/>
          <a:p>
            <a:r>
              <a:rPr lang="en-US" sz="2400" i="1" dirty="0">
                <a:latin typeface="Times New Roman"/>
                <a:cs typeface="Times New Roman"/>
              </a:rPr>
              <a:t>R</a:t>
            </a:r>
            <a:r>
              <a:rPr lang="en-US" sz="2400" baseline="-25000" dirty="0">
                <a:latin typeface="Times New Roman"/>
                <a:cs typeface="Times New Roman"/>
              </a:rPr>
              <a:t>1</a:t>
            </a:r>
          </a:p>
        </p:txBody>
      </p:sp>
      <p:sp>
        <p:nvSpPr>
          <p:cNvPr id="167" name="TextBox 166">
            <a:extLst>
              <a:ext uri="{FF2B5EF4-FFF2-40B4-BE49-F238E27FC236}">
                <a16:creationId xmlns:a16="http://schemas.microsoft.com/office/drawing/2014/main" id="{3779BDDB-EF8A-AB49-9582-5110A1DC4777}"/>
              </a:ext>
            </a:extLst>
          </p:cNvPr>
          <p:cNvSpPr txBox="1"/>
          <p:nvPr/>
        </p:nvSpPr>
        <p:spPr>
          <a:xfrm>
            <a:off x="3906621" y="3454670"/>
            <a:ext cx="731263" cy="461665"/>
          </a:xfrm>
          <a:prstGeom prst="rect">
            <a:avLst/>
          </a:prstGeom>
          <a:noFill/>
        </p:spPr>
        <p:txBody>
          <a:bodyPr wrap="square" rtlCol="0">
            <a:spAutoFit/>
          </a:bodyPr>
          <a:lstStyle/>
          <a:p>
            <a:r>
              <a:rPr lang="en-US" sz="2400" i="1" dirty="0">
                <a:latin typeface="Times New Roman"/>
                <a:cs typeface="Times New Roman"/>
              </a:rPr>
              <a:t>R</a:t>
            </a:r>
            <a:r>
              <a:rPr lang="en-US" sz="2400" baseline="-25000" dirty="0">
                <a:latin typeface="Times New Roman"/>
                <a:cs typeface="Times New Roman"/>
              </a:rPr>
              <a:t>3</a:t>
            </a:r>
          </a:p>
        </p:txBody>
      </p:sp>
      <p:sp>
        <p:nvSpPr>
          <p:cNvPr id="169" name="TextBox 107">
            <a:extLst>
              <a:ext uri="{FF2B5EF4-FFF2-40B4-BE49-F238E27FC236}">
                <a16:creationId xmlns:a16="http://schemas.microsoft.com/office/drawing/2014/main" id="{7B981D2E-3667-7345-A7C6-39EF462DFC39}"/>
              </a:ext>
            </a:extLst>
          </p:cNvPr>
          <p:cNvSpPr txBox="1">
            <a:spLocks noChangeArrowheads="1"/>
          </p:cNvSpPr>
          <p:nvPr/>
        </p:nvSpPr>
        <p:spPr bwMode="auto">
          <a:xfrm>
            <a:off x="4809671" y="3388667"/>
            <a:ext cx="628534" cy="276999"/>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2</a:t>
            </a:r>
          </a:p>
        </p:txBody>
      </p:sp>
      <p:sp>
        <p:nvSpPr>
          <p:cNvPr id="170" name="TextBox 107">
            <a:extLst>
              <a:ext uri="{FF2B5EF4-FFF2-40B4-BE49-F238E27FC236}">
                <a16:creationId xmlns:a16="http://schemas.microsoft.com/office/drawing/2014/main" id="{502B5BBB-4DDD-DF43-B150-258B82B48983}"/>
              </a:ext>
            </a:extLst>
          </p:cNvPr>
          <p:cNvSpPr txBox="1">
            <a:spLocks noChangeArrowheads="1"/>
          </p:cNvSpPr>
          <p:nvPr/>
        </p:nvSpPr>
        <p:spPr bwMode="auto">
          <a:xfrm>
            <a:off x="6426181" y="1795831"/>
            <a:ext cx="628534" cy="276999"/>
          </a:xfrm>
          <a:prstGeom prst="rect">
            <a:avLst/>
          </a:prstGeom>
          <a:noFill/>
          <a:ln w="9525">
            <a:noFill/>
            <a:miter lim="800000"/>
            <a:headEnd/>
            <a:tailEnd/>
          </a:ln>
        </p:spPr>
        <p:txBody>
          <a:bodyPr lIns="0" tIns="0" rIns="0" bIns="0">
            <a:spAutoFit/>
          </a:bodyPr>
          <a:lstStyle/>
          <a:p>
            <a:pPr algn="ctr"/>
            <a:r>
              <a:rPr lang="en-US" i="1" dirty="0">
                <a:latin typeface="Times New Roman"/>
                <a:cs typeface="Times New Roman"/>
              </a:rPr>
              <a:t>R</a:t>
            </a:r>
            <a:r>
              <a:rPr lang="en-US" baseline="-25000" dirty="0">
                <a:latin typeface="Times New Roman"/>
                <a:cs typeface="Times New Roman"/>
              </a:rPr>
              <a:t>1</a:t>
            </a:r>
          </a:p>
        </p:txBody>
      </p:sp>
      <p:sp>
        <p:nvSpPr>
          <p:cNvPr id="171" name="AutoShape 11">
            <a:extLst>
              <a:ext uri="{FF2B5EF4-FFF2-40B4-BE49-F238E27FC236}">
                <a16:creationId xmlns:a16="http://schemas.microsoft.com/office/drawing/2014/main" id="{4738D2D6-ABEB-1648-AE86-01C3DAD2FE30}"/>
              </a:ext>
            </a:extLst>
          </p:cNvPr>
          <p:cNvSpPr>
            <a:spLocks noChangeArrowheads="1"/>
          </p:cNvSpPr>
          <p:nvPr/>
        </p:nvSpPr>
        <p:spPr bwMode="auto">
          <a:xfrm rot="10800000" flipH="1" flipV="1">
            <a:off x="6098591" y="2118078"/>
            <a:ext cx="1299630" cy="387895"/>
          </a:xfrm>
          <a:prstGeom prst="roundRect">
            <a:avLst>
              <a:gd name="adj" fmla="val 50000"/>
            </a:avLst>
          </a:prstGeom>
          <a:noFill/>
          <a:ln w="9525">
            <a:solidFill>
              <a:srgbClr val="000000"/>
            </a:solidFill>
            <a:round/>
            <a:headEnd/>
            <a:tailEnd/>
          </a:ln>
        </p:spPr>
        <p:txBody>
          <a:bodyPr wrap="none" lIns="0" tIns="0" rIns="0" bIns="45720" anchor="ctr" anchorCtr="1"/>
          <a:lstStyle/>
          <a:p>
            <a:pPr algn="ctr">
              <a:defRPr/>
            </a:pPr>
            <a:r>
              <a:rPr lang="en-US" i="1" dirty="0">
                <a:latin typeface="Times New Roman"/>
                <a:ea typeface="宋体" pitchFamily="2" charset="-122"/>
                <a:cs typeface="Times New Roman"/>
              </a:rPr>
              <a:t>A,B,C,D,G</a:t>
            </a:r>
          </a:p>
        </p:txBody>
      </p:sp>
      <p:sp>
        <p:nvSpPr>
          <p:cNvPr id="172" name="AutoShape 11">
            <a:extLst>
              <a:ext uri="{FF2B5EF4-FFF2-40B4-BE49-F238E27FC236}">
                <a16:creationId xmlns:a16="http://schemas.microsoft.com/office/drawing/2014/main" id="{2143E86C-ABF9-544B-83A3-B624CD427C76}"/>
              </a:ext>
            </a:extLst>
          </p:cNvPr>
          <p:cNvSpPr>
            <a:spLocks noChangeArrowheads="1"/>
          </p:cNvSpPr>
          <p:nvPr/>
        </p:nvSpPr>
        <p:spPr bwMode="auto">
          <a:xfrm rot="10800000" flipH="1" flipV="1">
            <a:off x="4637234" y="3028554"/>
            <a:ext cx="808115" cy="385201"/>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A,B,E</a:t>
            </a:r>
          </a:p>
        </p:txBody>
      </p:sp>
      <p:sp>
        <p:nvSpPr>
          <p:cNvPr id="173" name="AutoShape 11">
            <a:extLst>
              <a:ext uri="{FF2B5EF4-FFF2-40B4-BE49-F238E27FC236}">
                <a16:creationId xmlns:a16="http://schemas.microsoft.com/office/drawing/2014/main" id="{36279E5F-A602-C64C-93A1-4A8558FCCED3}"/>
              </a:ext>
            </a:extLst>
          </p:cNvPr>
          <p:cNvSpPr>
            <a:spLocks noChangeArrowheads="1"/>
          </p:cNvSpPr>
          <p:nvPr/>
        </p:nvSpPr>
        <p:spPr bwMode="auto">
          <a:xfrm rot="10800000" flipH="1" flipV="1">
            <a:off x="5780715" y="3027207"/>
            <a:ext cx="808115" cy="38789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A,B,F</a:t>
            </a:r>
          </a:p>
        </p:txBody>
      </p:sp>
      <p:sp>
        <p:nvSpPr>
          <p:cNvPr id="174" name="AutoShape 11">
            <a:extLst>
              <a:ext uri="{FF2B5EF4-FFF2-40B4-BE49-F238E27FC236}">
                <a16:creationId xmlns:a16="http://schemas.microsoft.com/office/drawing/2014/main" id="{4B854FB0-34F1-D247-A23F-7893D7F96BDB}"/>
              </a:ext>
            </a:extLst>
          </p:cNvPr>
          <p:cNvSpPr>
            <a:spLocks noChangeArrowheads="1"/>
          </p:cNvSpPr>
          <p:nvPr/>
        </p:nvSpPr>
        <p:spPr bwMode="auto">
          <a:xfrm rot="10800000" flipH="1" flipV="1">
            <a:off x="8067677" y="3027207"/>
            <a:ext cx="915863" cy="38789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C,F</a:t>
            </a:r>
          </a:p>
        </p:txBody>
      </p:sp>
      <p:sp>
        <p:nvSpPr>
          <p:cNvPr id="175" name="AutoShape 11">
            <a:extLst>
              <a:ext uri="{FF2B5EF4-FFF2-40B4-BE49-F238E27FC236}">
                <a16:creationId xmlns:a16="http://schemas.microsoft.com/office/drawing/2014/main" id="{1225DAB5-E827-EB4A-837A-9EF16BA6D907}"/>
              </a:ext>
            </a:extLst>
          </p:cNvPr>
          <p:cNvSpPr>
            <a:spLocks noChangeArrowheads="1"/>
          </p:cNvSpPr>
          <p:nvPr/>
        </p:nvSpPr>
        <p:spPr bwMode="auto">
          <a:xfrm rot="10800000" flipH="1" flipV="1">
            <a:off x="6924196" y="3027207"/>
            <a:ext cx="808115" cy="38789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B,E,G</a:t>
            </a:r>
          </a:p>
        </p:txBody>
      </p:sp>
      <p:cxnSp>
        <p:nvCxnSpPr>
          <p:cNvPr id="176" name="Straight Connector 175">
            <a:extLst>
              <a:ext uri="{FF2B5EF4-FFF2-40B4-BE49-F238E27FC236}">
                <a16:creationId xmlns:a16="http://schemas.microsoft.com/office/drawing/2014/main" id="{6B40998E-7449-4947-ADE6-A851EC0D9F76}"/>
              </a:ext>
            </a:extLst>
          </p:cNvPr>
          <p:cNvCxnSpPr>
            <a:stCxn id="172" idx="0"/>
            <a:endCxn id="171" idx="1"/>
          </p:cNvCxnSpPr>
          <p:nvPr/>
        </p:nvCxnSpPr>
        <p:spPr>
          <a:xfrm flipV="1">
            <a:off x="5041291" y="2312026"/>
            <a:ext cx="1057300" cy="716529"/>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C79127EC-ECBE-384B-8435-3422C788D070}"/>
              </a:ext>
            </a:extLst>
          </p:cNvPr>
          <p:cNvCxnSpPr>
            <a:stCxn id="173" idx="0"/>
            <a:endCxn id="171" idx="2"/>
          </p:cNvCxnSpPr>
          <p:nvPr/>
        </p:nvCxnSpPr>
        <p:spPr>
          <a:xfrm flipV="1">
            <a:off x="6184773" y="2505973"/>
            <a:ext cx="563634" cy="521234"/>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9515C521-2B57-444C-998C-C8A6C6A5D59E}"/>
              </a:ext>
            </a:extLst>
          </p:cNvPr>
          <p:cNvCxnSpPr>
            <a:stCxn id="174" idx="0"/>
            <a:endCxn id="171" idx="3"/>
          </p:cNvCxnSpPr>
          <p:nvPr/>
        </p:nvCxnSpPr>
        <p:spPr>
          <a:xfrm flipH="1" flipV="1">
            <a:off x="7398221" y="2312026"/>
            <a:ext cx="1127387" cy="715182"/>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179" name="TextBox 107">
            <a:extLst>
              <a:ext uri="{FF2B5EF4-FFF2-40B4-BE49-F238E27FC236}">
                <a16:creationId xmlns:a16="http://schemas.microsoft.com/office/drawing/2014/main" id="{522FCB94-F6A9-C545-BFBF-4E87011FD6C4}"/>
              </a:ext>
            </a:extLst>
          </p:cNvPr>
          <p:cNvSpPr txBox="1">
            <a:spLocks noChangeArrowheads="1"/>
          </p:cNvSpPr>
          <p:nvPr/>
        </p:nvSpPr>
        <p:spPr bwMode="auto">
          <a:xfrm>
            <a:off x="5058740" y="2506885"/>
            <a:ext cx="448953" cy="326403"/>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A,B</a:t>
            </a:r>
            <a:endParaRPr lang="en-US" i="1" baseline="-25000" dirty="0">
              <a:latin typeface="Times New Roman"/>
              <a:cs typeface="Times New Roman"/>
            </a:endParaRPr>
          </a:p>
        </p:txBody>
      </p:sp>
      <p:cxnSp>
        <p:nvCxnSpPr>
          <p:cNvPr id="180" name="Straight Connector 179">
            <a:extLst>
              <a:ext uri="{FF2B5EF4-FFF2-40B4-BE49-F238E27FC236}">
                <a16:creationId xmlns:a16="http://schemas.microsoft.com/office/drawing/2014/main" id="{4C3617C5-198A-454B-85B2-1223E98350E3}"/>
              </a:ext>
            </a:extLst>
          </p:cNvPr>
          <p:cNvCxnSpPr>
            <a:stCxn id="173" idx="1"/>
            <a:endCxn id="172" idx="3"/>
          </p:cNvCxnSpPr>
          <p:nvPr/>
        </p:nvCxnSpPr>
        <p:spPr>
          <a:xfrm flipH="1">
            <a:off x="5445349" y="3221155"/>
            <a:ext cx="335366" cy="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181" name="Curved Connector 180">
            <a:extLst>
              <a:ext uri="{FF2B5EF4-FFF2-40B4-BE49-F238E27FC236}">
                <a16:creationId xmlns:a16="http://schemas.microsoft.com/office/drawing/2014/main" id="{0D083041-FDE9-7E4B-BAFB-5F2BFF484A4F}"/>
              </a:ext>
            </a:extLst>
          </p:cNvPr>
          <p:cNvCxnSpPr>
            <a:stCxn id="172" idx="2"/>
            <a:endCxn id="175" idx="2"/>
          </p:cNvCxnSpPr>
          <p:nvPr/>
        </p:nvCxnSpPr>
        <p:spPr>
          <a:xfrm rot="16200000" flipH="1">
            <a:off x="6184100" y="2270947"/>
            <a:ext cx="1347" cy="2286962"/>
          </a:xfrm>
          <a:prstGeom prst="curvedConnector3">
            <a:avLst>
              <a:gd name="adj1" fmla="val 36887139"/>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82" name="Curved Connector 181">
            <a:extLst>
              <a:ext uri="{FF2B5EF4-FFF2-40B4-BE49-F238E27FC236}">
                <a16:creationId xmlns:a16="http://schemas.microsoft.com/office/drawing/2014/main" id="{842A8270-F642-3647-BD00-8166BA93F93C}"/>
              </a:ext>
            </a:extLst>
          </p:cNvPr>
          <p:cNvCxnSpPr>
            <a:stCxn id="173" idx="2"/>
            <a:endCxn id="174" idx="2"/>
          </p:cNvCxnSpPr>
          <p:nvPr/>
        </p:nvCxnSpPr>
        <p:spPr>
          <a:xfrm rot="16200000" flipH="1">
            <a:off x="7355190" y="2244684"/>
            <a:ext cx="14965" cy="2340836"/>
          </a:xfrm>
          <a:prstGeom prst="curvedConnector3">
            <a:avLst>
              <a:gd name="adj1" fmla="val 3466898"/>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F2BCCBC4-9F5F-2D48-B2BE-2ABAF4395E5C}"/>
              </a:ext>
            </a:extLst>
          </p:cNvPr>
          <p:cNvCxnSpPr>
            <a:stCxn id="175" idx="0"/>
            <a:endCxn id="171" idx="2"/>
          </p:cNvCxnSpPr>
          <p:nvPr/>
        </p:nvCxnSpPr>
        <p:spPr>
          <a:xfrm flipH="1" flipV="1">
            <a:off x="6748406" y="2505973"/>
            <a:ext cx="579848" cy="521234"/>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3FB1CF1A-EEA3-7448-9BC7-487A9AA5E475}"/>
              </a:ext>
            </a:extLst>
          </p:cNvPr>
          <p:cNvCxnSpPr>
            <a:stCxn id="175" idx="1"/>
            <a:endCxn id="173" idx="3"/>
          </p:cNvCxnSpPr>
          <p:nvPr/>
        </p:nvCxnSpPr>
        <p:spPr>
          <a:xfrm flipH="1">
            <a:off x="6588830" y="3221155"/>
            <a:ext cx="335366" cy="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185" name="Rectangle 184">
            <a:extLst>
              <a:ext uri="{FF2B5EF4-FFF2-40B4-BE49-F238E27FC236}">
                <a16:creationId xmlns:a16="http://schemas.microsoft.com/office/drawing/2014/main" id="{8DE18BE5-4E82-994A-915E-3ADE3B769251}"/>
              </a:ext>
            </a:extLst>
          </p:cNvPr>
          <p:cNvSpPr/>
          <p:nvPr/>
        </p:nvSpPr>
        <p:spPr>
          <a:xfrm>
            <a:off x="975843" y="3679942"/>
            <a:ext cx="602929" cy="628489"/>
          </a:xfrm>
          <a:prstGeom prst="rect">
            <a:avLst/>
          </a:prstGeom>
          <a:solidFill>
            <a:srgbClr val="3366FF">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TextBox 107">
            <a:extLst>
              <a:ext uri="{FF2B5EF4-FFF2-40B4-BE49-F238E27FC236}">
                <a16:creationId xmlns:a16="http://schemas.microsoft.com/office/drawing/2014/main" id="{B59096DB-C129-9541-BDAF-83FE55AB174E}"/>
              </a:ext>
            </a:extLst>
          </p:cNvPr>
          <p:cNvSpPr txBox="1">
            <a:spLocks noChangeArrowheads="1"/>
          </p:cNvSpPr>
          <p:nvPr/>
        </p:nvSpPr>
        <p:spPr bwMode="auto">
          <a:xfrm>
            <a:off x="5451427" y="3179782"/>
            <a:ext cx="448953"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A,B</a:t>
            </a:r>
            <a:endParaRPr lang="en-US" i="1" baseline="-25000" dirty="0">
              <a:latin typeface="Times New Roman"/>
              <a:cs typeface="Times New Roman"/>
            </a:endParaRPr>
          </a:p>
        </p:txBody>
      </p:sp>
      <p:sp>
        <p:nvSpPr>
          <p:cNvPr id="189" name="TextBox 107">
            <a:extLst>
              <a:ext uri="{FF2B5EF4-FFF2-40B4-BE49-F238E27FC236}">
                <a16:creationId xmlns:a16="http://schemas.microsoft.com/office/drawing/2014/main" id="{B5940B07-2EE6-294A-A4CC-ADC61DD06111}"/>
              </a:ext>
            </a:extLst>
          </p:cNvPr>
          <p:cNvSpPr txBox="1">
            <a:spLocks noChangeArrowheads="1"/>
          </p:cNvSpPr>
          <p:nvPr/>
        </p:nvSpPr>
        <p:spPr bwMode="auto">
          <a:xfrm>
            <a:off x="5988820" y="2538683"/>
            <a:ext cx="448953"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A,B</a:t>
            </a:r>
            <a:endParaRPr lang="en-US" i="1" baseline="-25000" dirty="0">
              <a:latin typeface="Times New Roman"/>
              <a:cs typeface="Times New Roman"/>
            </a:endParaRPr>
          </a:p>
        </p:txBody>
      </p:sp>
      <p:sp>
        <p:nvSpPr>
          <p:cNvPr id="191" name="TextBox 190">
            <a:extLst>
              <a:ext uri="{FF2B5EF4-FFF2-40B4-BE49-F238E27FC236}">
                <a16:creationId xmlns:a16="http://schemas.microsoft.com/office/drawing/2014/main" id="{1C65D4B0-05BC-1849-AC82-61190FDA607A}"/>
              </a:ext>
            </a:extLst>
          </p:cNvPr>
          <p:cNvSpPr txBox="1"/>
          <p:nvPr/>
        </p:nvSpPr>
        <p:spPr>
          <a:xfrm>
            <a:off x="3932976" y="1203735"/>
            <a:ext cx="731263" cy="461665"/>
          </a:xfrm>
          <a:prstGeom prst="rect">
            <a:avLst/>
          </a:prstGeom>
          <a:noFill/>
        </p:spPr>
        <p:txBody>
          <a:bodyPr wrap="square" rtlCol="0">
            <a:spAutoFit/>
          </a:bodyPr>
          <a:lstStyle/>
          <a:p>
            <a:r>
              <a:rPr lang="en-US" sz="2400" i="1" dirty="0">
                <a:latin typeface="Times New Roman"/>
                <a:cs typeface="Times New Roman"/>
              </a:rPr>
              <a:t>R</a:t>
            </a:r>
            <a:r>
              <a:rPr lang="en-US" sz="2400" baseline="-25000" dirty="0">
                <a:latin typeface="Times New Roman"/>
                <a:cs typeface="Times New Roman"/>
              </a:rPr>
              <a:t>2</a:t>
            </a:r>
          </a:p>
        </p:txBody>
      </p:sp>
      <p:sp>
        <p:nvSpPr>
          <p:cNvPr id="193" name="Right Bracket 192">
            <a:extLst>
              <a:ext uri="{FF2B5EF4-FFF2-40B4-BE49-F238E27FC236}">
                <a16:creationId xmlns:a16="http://schemas.microsoft.com/office/drawing/2014/main" id="{6754246C-A7D5-5043-9A59-80900B8CE18D}"/>
              </a:ext>
            </a:extLst>
          </p:cNvPr>
          <p:cNvSpPr/>
          <p:nvPr/>
        </p:nvSpPr>
        <p:spPr>
          <a:xfrm flipH="1">
            <a:off x="3144844" y="4149915"/>
            <a:ext cx="81192" cy="213240"/>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4" name="Straight Connector 193">
            <a:extLst>
              <a:ext uri="{FF2B5EF4-FFF2-40B4-BE49-F238E27FC236}">
                <a16:creationId xmlns:a16="http://schemas.microsoft.com/office/drawing/2014/main" id="{ED099C0A-8C79-7648-8260-9F5469CF2C38}"/>
              </a:ext>
            </a:extLst>
          </p:cNvPr>
          <p:cNvCxnSpPr>
            <a:cxnSpLocks/>
            <a:stCxn id="195" idx="2"/>
            <a:endCxn id="196" idx="2"/>
          </p:cNvCxnSpPr>
          <p:nvPr/>
        </p:nvCxnSpPr>
        <p:spPr>
          <a:xfrm>
            <a:off x="2142465" y="4464125"/>
            <a:ext cx="1002379" cy="82599"/>
          </a:xfrm>
          <a:prstGeom prst="line">
            <a:avLst/>
          </a:prstGeom>
          <a:ln w="9525">
            <a:solidFill>
              <a:schemeClr val="tx1"/>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95" name="Right Bracket 194">
            <a:extLst>
              <a:ext uri="{FF2B5EF4-FFF2-40B4-BE49-F238E27FC236}">
                <a16:creationId xmlns:a16="http://schemas.microsoft.com/office/drawing/2014/main" id="{670F945F-0506-4A4F-8309-60794D7ECEC1}"/>
              </a:ext>
            </a:extLst>
          </p:cNvPr>
          <p:cNvSpPr/>
          <p:nvPr/>
        </p:nvSpPr>
        <p:spPr>
          <a:xfrm>
            <a:off x="2065780" y="4332139"/>
            <a:ext cx="76685" cy="263972"/>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6" name="Right Bracket 195">
            <a:extLst>
              <a:ext uri="{FF2B5EF4-FFF2-40B4-BE49-F238E27FC236}">
                <a16:creationId xmlns:a16="http://schemas.microsoft.com/office/drawing/2014/main" id="{65DF4875-1383-E24A-86E0-D8C4AD9C10E7}"/>
              </a:ext>
            </a:extLst>
          </p:cNvPr>
          <p:cNvSpPr/>
          <p:nvPr/>
        </p:nvSpPr>
        <p:spPr>
          <a:xfrm flipH="1">
            <a:off x="3144844" y="4440104"/>
            <a:ext cx="81192" cy="213240"/>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0" name="Right Bracket 199">
            <a:extLst>
              <a:ext uri="{FF2B5EF4-FFF2-40B4-BE49-F238E27FC236}">
                <a16:creationId xmlns:a16="http://schemas.microsoft.com/office/drawing/2014/main" id="{9DBA0204-36C2-784A-B26A-44A562868FEB}"/>
              </a:ext>
            </a:extLst>
          </p:cNvPr>
          <p:cNvSpPr/>
          <p:nvPr/>
        </p:nvSpPr>
        <p:spPr>
          <a:xfrm flipH="1">
            <a:off x="3144392" y="1670074"/>
            <a:ext cx="77476" cy="496281"/>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1" name="Right Bracket 200">
            <a:extLst>
              <a:ext uri="{FF2B5EF4-FFF2-40B4-BE49-F238E27FC236}">
                <a16:creationId xmlns:a16="http://schemas.microsoft.com/office/drawing/2014/main" id="{D12C2DF0-516E-8148-8D5B-09B5F62BF82F}"/>
              </a:ext>
            </a:extLst>
          </p:cNvPr>
          <p:cNvSpPr/>
          <p:nvPr/>
        </p:nvSpPr>
        <p:spPr>
          <a:xfrm flipH="1">
            <a:off x="3144391" y="2196686"/>
            <a:ext cx="76685" cy="529587"/>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3" name="Straight Connector 202">
            <a:extLst>
              <a:ext uri="{FF2B5EF4-FFF2-40B4-BE49-F238E27FC236}">
                <a16:creationId xmlns:a16="http://schemas.microsoft.com/office/drawing/2014/main" id="{64EDF5DC-E093-E14F-8D09-52BD50FFEF43}"/>
              </a:ext>
            </a:extLst>
          </p:cNvPr>
          <p:cNvCxnSpPr>
            <a:cxnSpLocks/>
            <a:stCxn id="88" idx="2"/>
            <a:endCxn id="200" idx="2"/>
          </p:cNvCxnSpPr>
          <p:nvPr/>
        </p:nvCxnSpPr>
        <p:spPr>
          <a:xfrm flipV="1">
            <a:off x="2142465" y="1918215"/>
            <a:ext cx="1001927" cy="1144924"/>
          </a:xfrm>
          <a:prstGeom prst="line">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6FD74CA5-254C-F740-ABE9-CA1D0ADADA5C}"/>
              </a:ext>
            </a:extLst>
          </p:cNvPr>
          <p:cNvCxnSpPr>
            <a:cxnSpLocks/>
            <a:stCxn id="127" idx="2"/>
            <a:endCxn id="201" idx="2"/>
          </p:cNvCxnSpPr>
          <p:nvPr/>
        </p:nvCxnSpPr>
        <p:spPr>
          <a:xfrm flipV="1">
            <a:off x="2142465" y="2461480"/>
            <a:ext cx="1001926" cy="1546190"/>
          </a:xfrm>
          <a:prstGeom prst="line">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05" name="Right Bracket 204">
            <a:extLst>
              <a:ext uri="{FF2B5EF4-FFF2-40B4-BE49-F238E27FC236}">
                <a16:creationId xmlns:a16="http://schemas.microsoft.com/office/drawing/2014/main" id="{B58C4B68-FBD7-8E4A-B792-78E32FDEA4C5}"/>
              </a:ext>
            </a:extLst>
          </p:cNvPr>
          <p:cNvSpPr/>
          <p:nvPr/>
        </p:nvSpPr>
        <p:spPr>
          <a:xfrm flipH="1">
            <a:off x="3146166" y="2756604"/>
            <a:ext cx="79483" cy="544738"/>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7" name="Rectangle 206">
            <a:extLst>
              <a:ext uri="{FF2B5EF4-FFF2-40B4-BE49-F238E27FC236}">
                <a16:creationId xmlns:a16="http://schemas.microsoft.com/office/drawing/2014/main" id="{F36E1D09-44FC-AB4D-B0A3-D1020727656D}"/>
              </a:ext>
            </a:extLst>
          </p:cNvPr>
          <p:cNvSpPr/>
          <p:nvPr/>
        </p:nvSpPr>
        <p:spPr>
          <a:xfrm>
            <a:off x="3303415" y="2757500"/>
            <a:ext cx="423244" cy="561280"/>
          </a:xfrm>
          <a:prstGeom prst="rect">
            <a:avLst/>
          </a:prstGeom>
          <a:solidFill>
            <a:srgbClr val="FFCBE2">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A856FDAC-9CFF-A745-89DD-3D35CE060552}"/>
              </a:ext>
            </a:extLst>
          </p:cNvPr>
          <p:cNvSpPr/>
          <p:nvPr/>
        </p:nvSpPr>
        <p:spPr>
          <a:xfrm>
            <a:off x="3296924" y="2196058"/>
            <a:ext cx="429086" cy="561441"/>
          </a:xfrm>
          <a:prstGeom prst="rect">
            <a:avLst/>
          </a:prstGeom>
          <a:solidFill>
            <a:srgbClr val="3366FF">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49E9FA43-4CED-0442-BC37-CE340D83E360}"/>
              </a:ext>
            </a:extLst>
          </p:cNvPr>
          <p:cNvSpPr/>
          <p:nvPr/>
        </p:nvSpPr>
        <p:spPr>
          <a:xfrm>
            <a:off x="3285614" y="1616288"/>
            <a:ext cx="450828" cy="579770"/>
          </a:xfrm>
          <a:prstGeom prst="rect">
            <a:avLst/>
          </a:prstGeom>
          <a:solidFill>
            <a:srgbClr val="CCFFCC">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ight Bracket 209">
            <a:extLst>
              <a:ext uri="{FF2B5EF4-FFF2-40B4-BE49-F238E27FC236}">
                <a16:creationId xmlns:a16="http://schemas.microsoft.com/office/drawing/2014/main" id="{588F8DA3-0883-9A48-B869-6087E88790B3}"/>
              </a:ext>
            </a:extLst>
          </p:cNvPr>
          <p:cNvSpPr/>
          <p:nvPr/>
        </p:nvSpPr>
        <p:spPr>
          <a:xfrm flipH="1">
            <a:off x="3144458" y="4712538"/>
            <a:ext cx="81192" cy="213240"/>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1" name="Right Bracket 210">
            <a:extLst>
              <a:ext uri="{FF2B5EF4-FFF2-40B4-BE49-F238E27FC236}">
                <a16:creationId xmlns:a16="http://schemas.microsoft.com/office/drawing/2014/main" id="{9922309A-EC4C-BA4E-93C5-4EC04C8F51D2}"/>
              </a:ext>
            </a:extLst>
          </p:cNvPr>
          <p:cNvSpPr/>
          <p:nvPr/>
        </p:nvSpPr>
        <p:spPr>
          <a:xfrm flipH="1">
            <a:off x="3144392" y="4978554"/>
            <a:ext cx="88234" cy="530215"/>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4" name="Straight Connector 213">
            <a:extLst>
              <a:ext uri="{FF2B5EF4-FFF2-40B4-BE49-F238E27FC236}">
                <a16:creationId xmlns:a16="http://schemas.microsoft.com/office/drawing/2014/main" id="{E33E474F-5BC4-FD46-803C-EE11339A9446}"/>
              </a:ext>
            </a:extLst>
          </p:cNvPr>
          <p:cNvCxnSpPr>
            <a:cxnSpLocks/>
            <a:stCxn id="173" idx="0"/>
            <a:endCxn id="171" idx="2"/>
          </p:cNvCxnSpPr>
          <p:nvPr/>
        </p:nvCxnSpPr>
        <p:spPr>
          <a:xfrm flipV="1">
            <a:off x="6184773" y="2505973"/>
            <a:ext cx="563633" cy="521234"/>
          </a:xfrm>
          <a:prstGeom prst="line">
            <a:avLst/>
          </a:prstGeom>
          <a:ln>
            <a:solidFill>
              <a:srgbClr val="FF0000"/>
            </a:solidFill>
            <a:prstDash val="dash"/>
            <a:tailEnd type="none"/>
          </a:ln>
        </p:spPr>
        <p:style>
          <a:lnRef idx="1">
            <a:schemeClr val="dk1"/>
          </a:lnRef>
          <a:fillRef idx="0">
            <a:schemeClr val="dk1"/>
          </a:fillRef>
          <a:effectRef idx="0">
            <a:schemeClr val="dk1"/>
          </a:effectRef>
          <a:fontRef idx="minor">
            <a:schemeClr val="tx1"/>
          </a:fontRef>
        </p:style>
      </p:cxnSp>
      <p:graphicFrame>
        <p:nvGraphicFramePr>
          <p:cNvPr id="87" name="Table 86">
            <a:extLst>
              <a:ext uri="{FF2B5EF4-FFF2-40B4-BE49-F238E27FC236}">
                <a16:creationId xmlns:a16="http://schemas.microsoft.com/office/drawing/2014/main" id="{D91A0234-E976-D04D-A251-42D26BF8A55C}"/>
              </a:ext>
            </a:extLst>
          </p:cNvPr>
          <p:cNvGraphicFramePr>
            <a:graphicFrameLocks noGrp="1"/>
          </p:cNvGraphicFramePr>
          <p:nvPr>
            <p:extLst>
              <p:ext uri="{D42A27DB-BD31-4B8C-83A1-F6EECF244321}">
                <p14:modId xmlns:p14="http://schemas.microsoft.com/office/powerpoint/2010/main" val="3563336667"/>
              </p:ext>
            </p:extLst>
          </p:nvPr>
        </p:nvGraphicFramePr>
        <p:xfrm>
          <a:off x="3286090" y="1339624"/>
          <a:ext cx="665263" cy="1979157"/>
        </p:xfrm>
        <a:graphic>
          <a:graphicData uri="http://schemas.openxmlformats.org/drawingml/2006/table">
            <a:tbl>
              <a:tblPr firstRow="1" bandRow="1">
                <a:tableStyleId>{5C22544A-7EE6-4342-B048-85BDC9FD1C3A}</a:tableStyleId>
              </a:tblPr>
              <a:tblGrid>
                <a:gridCol w="213403">
                  <a:extLst>
                    <a:ext uri="{9D8B030D-6E8A-4147-A177-3AD203B41FA5}">
                      <a16:colId xmlns:a16="http://schemas.microsoft.com/office/drawing/2014/main" val="20000"/>
                    </a:ext>
                  </a:extLst>
                </a:gridCol>
                <a:gridCol w="225930">
                  <a:extLst>
                    <a:ext uri="{9D8B030D-6E8A-4147-A177-3AD203B41FA5}">
                      <a16:colId xmlns:a16="http://schemas.microsoft.com/office/drawing/2014/main" val="20001"/>
                    </a:ext>
                  </a:extLst>
                </a:gridCol>
                <a:gridCol w="225930">
                  <a:extLst>
                    <a:ext uri="{9D8B030D-6E8A-4147-A177-3AD203B41FA5}">
                      <a16:colId xmlns:a16="http://schemas.microsoft.com/office/drawing/2014/main" val="20002"/>
                    </a:ext>
                  </a:extLst>
                </a:gridCol>
              </a:tblGrid>
              <a:tr h="284080">
                <a:tc>
                  <a:txBody>
                    <a:bodyPr/>
                    <a:lstStyle/>
                    <a:p>
                      <a:pPr algn="ctr"/>
                      <a:r>
                        <a:rPr lang="en-US" sz="18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8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800" i="1" dirty="0">
                          <a:solidFill>
                            <a:srgbClr val="000000"/>
                          </a:solidFill>
                          <a:latin typeface="Times New Roman"/>
                          <a:cs typeface="Times New Roman"/>
                        </a:rPr>
                        <a:t>E</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4080">
                <a:tc>
                  <a:txBody>
                    <a:bodyPr/>
                    <a:lstStyle/>
                    <a:p>
                      <a:pPr algn="ctr"/>
                      <a:r>
                        <a:rPr lang="en-US" sz="18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4080">
                <a:tc>
                  <a:txBody>
                    <a:bodyPr/>
                    <a:lstStyle/>
                    <a:p>
                      <a:pPr algn="ctr"/>
                      <a:r>
                        <a:rPr lang="en-US" sz="18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4080">
                <a:tc>
                  <a:txBody>
                    <a:bodyPr/>
                    <a:lstStyle/>
                    <a:p>
                      <a:pPr algn="ctr"/>
                      <a:r>
                        <a:rPr lang="en-US" sz="18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84080">
                <a:tc>
                  <a:txBody>
                    <a:bodyPr/>
                    <a:lstStyle/>
                    <a:p>
                      <a:pPr algn="ctr"/>
                      <a:r>
                        <a:rPr lang="en-US" sz="18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4080">
                <a:tc>
                  <a:txBody>
                    <a:bodyPr/>
                    <a:lstStyle/>
                    <a:p>
                      <a:pPr algn="ctr"/>
                      <a:r>
                        <a:rPr lang="en-US" sz="18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74677">
                <a:tc>
                  <a:txBody>
                    <a:bodyPr/>
                    <a:lstStyle/>
                    <a:p>
                      <a:pPr algn="ctr"/>
                      <a:r>
                        <a:rPr lang="en-US" sz="18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8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8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86" name="Table 85">
            <a:extLst>
              <a:ext uri="{FF2B5EF4-FFF2-40B4-BE49-F238E27FC236}">
                <a16:creationId xmlns:a16="http://schemas.microsoft.com/office/drawing/2014/main" id="{4B09345A-55F3-7740-B3CD-19D0DE863B7E}"/>
              </a:ext>
            </a:extLst>
          </p:cNvPr>
          <p:cNvGraphicFramePr>
            <a:graphicFrameLocks noGrp="1"/>
          </p:cNvGraphicFramePr>
          <p:nvPr>
            <p:extLst>
              <p:ext uri="{D42A27DB-BD31-4B8C-83A1-F6EECF244321}">
                <p14:modId xmlns:p14="http://schemas.microsoft.com/office/powerpoint/2010/main" val="1041853978"/>
              </p:ext>
            </p:extLst>
          </p:nvPr>
        </p:nvGraphicFramePr>
        <p:xfrm>
          <a:off x="764134" y="2153976"/>
          <a:ext cx="1275062" cy="2463081"/>
        </p:xfrm>
        <a:graphic>
          <a:graphicData uri="http://schemas.openxmlformats.org/drawingml/2006/table">
            <a:tbl>
              <a:tblPr firstRow="1" bandRow="1">
                <a:tableStyleId>{5C22544A-7EE6-4342-B048-85BDC9FD1C3A}</a:tableStyleId>
              </a:tblPr>
              <a:tblGrid>
                <a:gridCol w="207862">
                  <a:extLst>
                    <a:ext uri="{9D8B030D-6E8A-4147-A177-3AD203B41FA5}">
                      <a16:colId xmlns:a16="http://schemas.microsoft.com/office/drawing/2014/main" val="20000"/>
                    </a:ext>
                  </a:extLst>
                </a:gridCol>
                <a:gridCol w="195988">
                  <a:extLst>
                    <a:ext uri="{9D8B030D-6E8A-4147-A177-3AD203B41FA5}">
                      <a16:colId xmlns:a16="http://schemas.microsoft.com/office/drawing/2014/main" val="20001"/>
                    </a:ext>
                  </a:extLst>
                </a:gridCol>
                <a:gridCol w="207493">
                  <a:extLst>
                    <a:ext uri="{9D8B030D-6E8A-4147-A177-3AD203B41FA5}">
                      <a16:colId xmlns:a16="http://schemas.microsoft.com/office/drawing/2014/main" val="20002"/>
                    </a:ext>
                  </a:extLst>
                </a:gridCol>
                <a:gridCol w="207493">
                  <a:extLst>
                    <a:ext uri="{9D8B030D-6E8A-4147-A177-3AD203B41FA5}">
                      <a16:colId xmlns:a16="http://schemas.microsoft.com/office/drawing/2014/main" val="20003"/>
                    </a:ext>
                  </a:extLst>
                </a:gridCol>
                <a:gridCol w="218998">
                  <a:extLst>
                    <a:ext uri="{9D8B030D-6E8A-4147-A177-3AD203B41FA5}">
                      <a16:colId xmlns:a16="http://schemas.microsoft.com/office/drawing/2014/main" val="20004"/>
                    </a:ext>
                  </a:extLst>
                </a:gridCol>
                <a:gridCol w="237228">
                  <a:extLst>
                    <a:ext uri="{9D8B030D-6E8A-4147-A177-3AD203B41FA5}">
                      <a16:colId xmlns:a16="http://schemas.microsoft.com/office/drawing/2014/main" val="20005"/>
                    </a:ext>
                  </a:extLst>
                </a:gridCol>
              </a:tblGrid>
              <a:tr h="302321">
                <a:tc>
                  <a:txBody>
                    <a:bodyPr/>
                    <a:lstStyle/>
                    <a:p>
                      <a:pPr algn="ctr"/>
                      <a:endParaRPr lang="en-US" sz="1900" i="1" dirty="0">
                        <a:solidFill>
                          <a:srgbClr val="000000"/>
                        </a:solidFill>
                        <a:latin typeface="Times New Roman"/>
                        <a:cs typeface="Times New Roman"/>
                      </a:endParaRPr>
                    </a:p>
                  </a:txBody>
                  <a:tcPr marL="0" marR="0" marT="0" marB="0">
                    <a:lnL w="381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i="1" dirty="0">
                          <a:solidFill>
                            <a:srgbClr val="000000"/>
                          </a:solidFill>
                          <a:latin typeface="Times New Roman"/>
                          <a:cs typeface="Times New Roman"/>
                        </a:rPr>
                        <a:t>D</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i="1" dirty="0">
                          <a:solidFill>
                            <a:srgbClr val="000000"/>
                          </a:solidFill>
                          <a:latin typeface="Times New Roman"/>
                          <a:cs typeface="Times New Roman"/>
                        </a:rPr>
                        <a:t>G</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08680">
                <a:tc>
                  <a:txBody>
                    <a:bodyPr/>
                    <a:lstStyle/>
                    <a:p>
                      <a:pPr algn="ctr"/>
                      <a:r>
                        <a:rPr lang="en-US" sz="1900" i="1" dirty="0">
                          <a:solidFill>
                            <a:srgbClr val="000000"/>
                          </a:solidFill>
                          <a:latin typeface="Times New Roman"/>
                          <a:cs typeface="Times New Roman"/>
                        </a:rPr>
                        <a:t>t</a:t>
                      </a:r>
                      <a:r>
                        <a:rPr lang="en-US" sz="1900" i="0" baseline="-25000" dirty="0">
                          <a:solidFill>
                            <a:srgbClr val="000000"/>
                          </a:solidFill>
                          <a:latin typeface="Times New Roman"/>
                          <a:cs typeface="Times New Roman"/>
                        </a:rPr>
                        <a:t>1</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08680">
                <a:tc>
                  <a:txBody>
                    <a:bodyPr/>
                    <a:lstStyle/>
                    <a:p>
                      <a:pPr algn="ctr"/>
                      <a:r>
                        <a:rPr lang="en-US" sz="1900" i="1" dirty="0">
                          <a:solidFill>
                            <a:srgbClr val="000000"/>
                          </a:solidFill>
                          <a:latin typeface="Times New Roman"/>
                          <a:cs typeface="Times New Roman"/>
                        </a:rPr>
                        <a:t>t</a:t>
                      </a:r>
                      <a:r>
                        <a:rPr lang="en-US" sz="1900" i="0" baseline="-25000" dirty="0">
                          <a:solidFill>
                            <a:srgbClr val="000000"/>
                          </a:solidFill>
                          <a:latin typeface="Times New Roman"/>
                          <a:cs typeface="Times New Roman"/>
                        </a:rPr>
                        <a:t>2</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08680">
                <a:tc>
                  <a:txBody>
                    <a:bodyPr/>
                    <a:lstStyle/>
                    <a:p>
                      <a:pPr algn="ctr"/>
                      <a:r>
                        <a:rPr lang="en-US" sz="1900" i="1" dirty="0">
                          <a:solidFill>
                            <a:srgbClr val="000000"/>
                          </a:solidFill>
                          <a:latin typeface="Times New Roman"/>
                          <a:cs typeface="Times New Roman"/>
                        </a:rPr>
                        <a:t>t</a:t>
                      </a:r>
                      <a:r>
                        <a:rPr lang="en-US" sz="1900" i="0" baseline="-25000" dirty="0">
                          <a:solidFill>
                            <a:srgbClr val="000000"/>
                          </a:solidFill>
                          <a:latin typeface="Times New Roman"/>
                          <a:cs typeface="Times New Roman"/>
                        </a:rPr>
                        <a:t>3</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308680">
                <a:tc>
                  <a:txBody>
                    <a:bodyPr/>
                    <a:lstStyle/>
                    <a:p>
                      <a:pPr algn="ctr"/>
                      <a:r>
                        <a:rPr lang="en-US" sz="1900" i="1" dirty="0">
                          <a:solidFill>
                            <a:srgbClr val="000000"/>
                          </a:solidFill>
                          <a:latin typeface="Times New Roman"/>
                          <a:cs typeface="Times New Roman"/>
                        </a:rPr>
                        <a:t>t</a:t>
                      </a:r>
                      <a:r>
                        <a:rPr lang="en-US" sz="1900" i="0" baseline="-25000" dirty="0">
                          <a:solidFill>
                            <a:srgbClr val="000000"/>
                          </a:solidFill>
                          <a:latin typeface="Times New Roman"/>
                          <a:cs typeface="Times New Roman"/>
                        </a:rPr>
                        <a:t>4</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308680">
                <a:tc>
                  <a:txBody>
                    <a:bodyPr/>
                    <a:lstStyle/>
                    <a:p>
                      <a:pPr algn="ctr"/>
                      <a:r>
                        <a:rPr lang="en-US" sz="1900" i="1" dirty="0">
                          <a:solidFill>
                            <a:srgbClr val="000000"/>
                          </a:solidFill>
                          <a:latin typeface="Times New Roman"/>
                          <a:cs typeface="Times New Roman"/>
                        </a:rPr>
                        <a:t>t</a:t>
                      </a:r>
                      <a:r>
                        <a:rPr lang="en-US" sz="1900" i="0" baseline="-25000" dirty="0">
                          <a:solidFill>
                            <a:srgbClr val="000000"/>
                          </a:solidFill>
                          <a:latin typeface="Times New Roman"/>
                          <a:cs typeface="Times New Roman"/>
                        </a:rPr>
                        <a:t>5</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308680">
                <a:tc>
                  <a:txBody>
                    <a:bodyPr/>
                    <a:lstStyle/>
                    <a:p>
                      <a:pPr algn="ctr"/>
                      <a:r>
                        <a:rPr lang="en-US" sz="1900" i="1" dirty="0">
                          <a:solidFill>
                            <a:srgbClr val="000000"/>
                          </a:solidFill>
                          <a:latin typeface="Times New Roman"/>
                          <a:cs typeface="Times New Roman"/>
                        </a:rPr>
                        <a:t>t</a:t>
                      </a:r>
                      <a:r>
                        <a:rPr lang="en-US" sz="1900" i="0" baseline="-25000" dirty="0">
                          <a:solidFill>
                            <a:srgbClr val="000000"/>
                          </a:solidFill>
                          <a:latin typeface="Times New Roman"/>
                          <a:cs typeface="Times New Roman"/>
                        </a:rPr>
                        <a:t>6</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308680">
                <a:tc>
                  <a:txBody>
                    <a:bodyPr/>
                    <a:lstStyle/>
                    <a:p>
                      <a:pPr algn="ctr"/>
                      <a:r>
                        <a:rPr lang="en-US" sz="1900" i="1" dirty="0">
                          <a:solidFill>
                            <a:srgbClr val="000000"/>
                          </a:solidFill>
                          <a:latin typeface="Times New Roman"/>
                          <a:cs typeface="Times New Roman"/>
                        </a:rPr>
                        <a:t>t</a:t>
                      </a:r>
                      <a:r>
                        <a:rPr lang="en-US" sz="1900" i="0" baseline="-25000" dirty="0">
                          <a:solidFill>
                            <a:srgbClr val="000000"/>
                          </a:solidFill>
                          <a:latin typeface="Times New Roman"/>
                          <a:cs typeface="Times New Roman"/>
                        </a:rPr>
                        <a:t>7</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dirty="0">
                          <a:solidFill>
                            <a:srgbClr val="000000"/>
                          </a:solidFill>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192" name="Table 191">
            <a:extLst>
              <a:ext uri="{FF2B5EF4-FFF2-40B4-BE49-F238E27FC236}">
                <a16:creationId xmlns:a16="http://schemas.microsoft.com/office/drawing/2014/main" id="{EDE1E176-28E6-A84F-BDE8-A796FD87F80E}"/>
              </a:ext>
            </a:extLst>
          </p:cNvPr>
          <p:cNvGraphicFramePr>
            <a:graphicFrameLocks noGrp="1"/>
          </p:cNvGraphicFramePr>
          <p:nvPr>
            <p:extLst>
              <p:ext uri="{D42A27DB-BD31-4B8C-83A1-F6EECF244321}">
                <p14:modId xmlns:p14="http://schemas.microsoft.com/office/powerpoint/2010/main" val="2555485659"/>
              </p:ext>
            </p:extLst>
          </p:nvPr>
        </p:nvGraphicFramePr>
        <p:xfrm>
          <a:off x="3285615" y="3579295"/>
          <a:ext cx="647363" cy="1923738"/>
        </p:xfrm>
        <a:graphic>
          <a:graphicData uri="http://schemas.openxmlformats.org/drawingml/2006/table">
            <a:tbl>
              <a:tblPr firstRow="1" bandRow="1">
                <a:tableStyleId>{5C22544A-7EE6-4342-B048-85BDC9FD1C3A}</a:tableStyleId>
              </a:tblPr>
              <a:tblGrid>
                <a:gridCol w="207661">
                  <a:extLst>
                    <a:ext uri="{9D8B030D-6E8A-4147-A177-3AD203B41FA5}">
                      <a16:colId xmlns:a16="http://schemas.microsoft.com/office/drawing/2014/main" val="20000"/>
                    </a:ext>
                  </a:extLst>
                </a:gridCol>
                <a:gridCol w="219851">
                  <a:extLst>
                    <a:ext uri="{9D8B030D-6E8A-4147-A177-3AD203B41FA5}">
                      <a16:colId xmlns:a16="http://schemas.microsoft.com/office/drawing/2014/main" val="20001"/>
                    </a:ext>
                  </a:extLst>
                </a:gridCol>
                <a:gridCol w="219851">
                  <a:extLst>
                    <a:ext uri="{9D8B030D-6E8A-4147-A177-3AD203B41FA5}">
                      <a16:colId xmlns:a16="http://schemas.microsoft.com/office/drawing/2014/main" val="20002"/>
                    </a:ext>
                  </a:extLst>
                </a:gridCol>
              </a:tblGrid>
              <a:tr h="276437">
                <a:tc>
                  <a:txBody>
                    <a:bodyPr/>
                    <a:lstStyle/>
                    <a:p>
                      <a:pPr algn="ctr"/>
                      <a:r>
                        <a:rPr lang="en-US" sz="1700" i="1" dirty="0">
                          <a:solidFill>
                            <a:srgbClr val="000000"/>
                          </a:solidFill>
                          <a:latin typeface="Times New Roman"/>
                          <a:cs typeface="Times New Roman"/>
                        </a:rPr>
                        <a:t>A</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700" i="1" dirty="0">
                          <a:solidFill>
                            <a:srgbClr val="000000"/>
                          </a:solidFill>
                          <a:latin typeface="Times New Roman"/>
                          <a:cs typeface="Times New Roman"/>
                        </a:rPr>
                        <a:t>B</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i="1" dirty="0">
                          <a:solidFill>
                            <a:srgbClr val="000000"/>
                          </a:solidFill>
                          <a:latin typeface="Times New Roman"/>
                          <a:cs typeface="Times New Roman"/>
                        </a:rPr>
                        <a:t>F</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6437">
                <a:tc>
                  <a:txBody>
                    <a:bodyPr/>
                    <a:lstStyle/>
                    <a:p>
                      <a:pPr algn="ctr"/>
                      <a:r>
                        <a:rPr lang="en-US" sz="1700" dirty="0">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6437">
                <a:tc>
                  <a:txBody>
                    <a:bodyPr/>
                    <a:lstStyle/>
                    <a:p>
                      <a:pPr algn="ctr"/>
                      <a:r>
                        <a:rPr lang="en-US" sz="1700" dirty="0">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6437">
                <a:tc>
                  <a:txBody>
                    <a:bodyPr/>
                    <a:lstStyle/>
                    <a:p>
                      <a:pPr algn="ctr"/>
                      <a:r>
                        <a:rPr lang="en-US" sz="1700" dirty="0">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6437">
                <a:tc>
                  <a:txBody>
                    <a:bodyPr/>
                    <a:lstStyle/>
                    <a:p>
                      <a:pPr algn="ctr"/>
                      <a:r>
                        <a:rPr lang="en-US" sz="1700" dirty="0">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6437">
                <a:tc>
                  <a:txBody>
                    <a:bodyPr/>
                    <a:lstStyle/>
                    <a:p>
                      <a:pPr algn="ctr"/>
                      <a:r>
                        <a:rPr lang="en-US" sz="1700" dirty="0">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5116">
                <a:tc>
                  <a:txBody>
                    <a:bodyPr/>
                    <a:lstStyle/>
                    <a:p>
                      <a:pPr algn="ctr"/>
                      <a:r>
                        <a:rPr lang="en-US" sz="1700" dirty="0">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215" name="TextBox 107">
            <a:extLst>
              <a:ext uri="{FF2B5EF4-FFF2-40B4-BE49-F238E27FC236}">
                <a16:creationId xmlns:a16="http://schemas.microsoft.com/office/drawing/2014/main" id="{7CC799D9-1B63-6E4B-9735-4218D30BDD96}"/>
              </a:ext>
            </a:extLst>
          </p:cNvPr>
          <p:cNvSpPr txBox="1">
            <a:spLocks noChangeArrowheads="1"/>
          </p:cNvSpPr>
          <p:nvPr/>
        </p:nvSpPr>
        <p:spPr bwMode="auto">
          <a:xfrm>
            <a:off x="5899029" y="3437179"/>
            <a:ext cx="628534" cy="276999"/>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3</a:t>
            </a:r>
          </a:p>
        </p:txBody>
      </p:sp>
      <p:sp>
        <p:nvSpPr>
          <p:cNvPr id="59" name="Content Placeholder 2">
            <a:extLst>
              <a:ext uri="{FF2B5EF4-FFF2-40B4-BE49-F238E27FC236}">
                <a16:creationId xmlns:a16="http://schemas.microsoft.com/office/drawing/2014/main" id="{04B2C8B4-160D-3445-B936-46E1D4F531AC}"/>
              </a:ext>
            </a:extLst>
          </p:cNvPr>
          <p:cNvSpPr>
            <a:spLocks noGrp="1"/>
          </p:cNvSpPr>
          <p:nvPr>
            <p:ph sz="half" idx="1"/>
          </p:nvPr>
        </p:nvSpPr>
        <p:spPr>
          <a:xfrm>
            <a:off x="4530973" y="4242898"/>
            <a:ext cx="3089031" cy="1196608"/>
          </a:xfrm>
        </p:spPr>
        <p:txBody>
          <a:bodyPr/>
          <a:lstStyle/>
          <a:p>
            <a:pPr marL="0" indent="0">
              <a:buNone/>
            </a:pPr>
            <a:r>
              <a:rPr lang="en-US" sz="2000" dirty="0"/>
              <a:t>Huge savings in</a:t>
            </a:r>
          </a:p>
          <a:p>
            <a:pPr marL="514350" indent="-514350">
              <a:buFont typeface="+mj-lt"/>
              <a:buAutoNum type="arabicPeriod"/>
            </a:pPr>
            <a:r>
              <a:rPr lang="en-US" sz="2000" dirty="0"/>
              <a:t>Memory</a:t>
            </a:r>
          </a:p>
          <a:p>
            <a:pPr marL="514350" indent="-514350">
              <a:buFont typeface="+mj-lt"/>
              <a:buAutoNum type="arabicPeriod"/>
            </a:pPr>
            <a:r>
              <a:rPr lang="en-US" sz="2000" dirty="0"/>
              <a:t>Propagation speed</a:t>
            </a:r>
          </a:p>
        </p:txBody>
      </p:sp>
    </p:spTree>
    <p:custDataLst>
      <p:tags r:id="rId1"/>
    </p:custDataLst>
    <p:extLst>
      <p:ext uri="{BB962C8B-B14F-4D97-AF65-F5344CB8AC3E}">
        <p14:creationId xmlns:p14="http://schemas.microsoft.com/office/powerpoint/2010/main" val="7961148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 fill="hold"/>
                                        <p:tgtEl>
                                          <p:spTgt spid="176"/>
                                        </p:tgtEl>
                                        <p:attrNameLst>
                                          <p:attrName>stroke.color</p:attrName>
                                        </p:attrNameLst>
                                      </p:cBhvr>
                                      <p:to>
                                        <a:srgbClr val="FF2600"/>
                                      </p:to>
                                    </p:animClr>
                                    <p:set>
                                      <p:cBhvr>
                                        <p:cTn id="7" dur="10" fill="hold"/>
                                        <p:tgtEl>
                                          <p:spTgt spid="176"/>
                                        </p:tgtEl>
                                        <p:attrNameLst>
                                          <p:attrName>stroke.on</p:attrName>
                                        </p:attrNameLst>
                                      </p:cBhvr>
                                      <p:to>
                                        <p:strVal val="true"/>
                                      </p:to>
                                    </p:set>
                                  </p:childTnLst>
                                </p:cTn>
                              </p:par>
                              <p:par>
                                <p:cTn id="8" presetID="1"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0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0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9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9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9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1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1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9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4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4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9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67"/>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77"/>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2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9">
                                            <p:txEl>
                                              <p:pRg st="0" end="0"/>
                                            </p:txEl>
                                          </p:spTgt>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59">
                                            <p:txEl>
                                              <p:pRg st="1" end="1"/>
                                            </p:txEl>
                                          </p:spTgt>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7" grpId="0" animBg="1"/>
      <p:bldP spid="84" grpId="0" animBg="1"/>
      <p:bldP spid="82" grpId="0" animBg="1"/>
      <p:bldP spid="83" grpId="0" animBg="1"/>
      <p:bldP spid="88" grpId="0" animBg="1"/>
      <p:bldP spid="127" grpId="0" animBg="1"/>
      <p:bldP spid="133" grpId="0" animBg="1"/>
      <p:bldP spid="167" grpId="0"/>
      <p:bldP spid="193" grpId="0" animBg="1"/>
      <p:bldP spid="195" grpId="0" animBg="1"/>
      <p:bldP spid="196" grpId="0" animBg="1"/>
      <p:bldP spid="200" grpId="0" animBg="1"/>
      <p:bldP spid="201" grpId="0" animBg="1"/>
      <p:bldP spid="205" grpId="0" animBg="1"/>
      <p:bldP spid="210" grpId="0" animBg="1"/>
      <p:bldP spid="211" grpId="0" animBg="1"/>
      <p:bldP spid="5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FC27E78-67F8-EB4A-BA1F-994C34ACC245}"/>
              </a:ext>
            </a:extLst>
          </p:cNvPr>
          <p:cNvGraphicFramePr>
            <a:graphicFrameLocks noGrp="1"/>
          </p:cNvGraphicFramePr>
          <p:nvPr>
            <p:extLst>
              <p:ext uri="{D42A27DB-BD31-4B8C-83A1-F6EECF244321}">
                <p14:modId xmlns:p14="http://schemas.microsoft.com/office/powerpoint/2010/main" val="1245067128"/>
              </p:ext>
            </p:extLst>
          </p:nvPr>
        </p:nvGraphicFramePr>
        <p:xfrm>
          <a:off x="6913595" y="3915318"/>
          <a:ext cx="1952910" cy="1231993"/>
        </p:xfrm>
        <a:graphic>
          <a:graphicData uri="http://schemas.openxmlformats.org/drawingml/2006/table">
            <a:tbl>
              <a:tblPr firstRow="1" bandRow="1">
                <a:tableStyleId>{2D5ABB26-0587-4C30-8999-92F81FD0307C}</a:tableStyleId>
              </a:tblPr>
              <a:tblGrid>
                <a:gridCol w="976455">
                  <a:extLst>
                    <a:ext uri="{9D8B030D-6E8A-4147-A177-3AD203B41FA5}">
                      <a16:colId xmlns:a16="http://schemas.microsoft.com/office/drawing/2014/main" val="420466992"/>
                    </a:ext>
                  </a:extLst>
                </a:gridCol>
                <a:gridCol w="976455">
                  <a:extLst>
                    <a:ext uri="{9D8B030D-6E8A-4147-A177-3AD203B41FA5}">
                      <a16:colId xmlns:a16="http://schemas.microsoft.com/office/drawing/2014/main" val="3602636522"/>
                    </a:ext>
                  </a:extLst>
                </a:gridCol>
              </a:tblGrid>
              <a:tr h="367948">
                <a:tc gridSpan="2">
                  <a:txBody>
                    <a:bodyPr/>
                    <a:lstStyle/>
                    <a:p>
                      <a:pPr algn="ctr"/>
                      <a:r>
                        <a:rPr lang="en-US" sz="1400" dirty="0"/>
                        <a:t>Avg. number of</a:t>
                      </a:r>
                      <a:br>
                        <a:rPr lang="en-US" sz="1400" dirty="0"/>
                      </a:br>
                      <a:r>
                        <a:rPr lang="en-US" sz="1400" dirty="0"/>
                        <a:t>non-trivial </a:t>
                      </a:r>
                      <a:r>
                        <a:rPr lang="en-US" sz="1400" dirty="0" err="1"/>
                        <a:t>subscopes</a:t>
                      </a:r>
                      <a:endParaRPr lang="en-US" sz="1400" dirty="0"/>
                    </a:p>
                  </a:txBody>
                  <a:tcPr marL="140242" marR="140242" marT="70121" marB="701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299893430"/>
                  </a:ext>
                </a:extLst>
              </a:tr>
              <a:tr h="409369">
                <a:tc>
                  <a:txBody>
                    <a:bodyPr/>
                    <a:lstStyle/>
                    <a:p>
                      <a:r>
                        <a:rPr lang="en-US" sz="1200" dirty="0"/>
                        <a:t>Original dual</a:t>
                      </a:r>
                    </a:p>
                  </a:txBody>
                  <a:tcPr marL="59564" marR="59564" marT="29781" marB="297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200" dirty="0"/>
                        <a:t>Minimal dual</a:t>
                      </a:r>
                    </a:p>
                  </a:txBody>
                  <a:tcPr marL="59564" marR="59564" marT="29781" marB="297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5955148"/>
                  </a:ext>
                </a:extLst>
              </a:tr>
              <a:tr h="255662">
                <a:tc>
                  <a:txBody>
                    <a:bodyPr/>
                    <a:lstStyle/>
                    <a:p>
                      <a:endParaRPr lang="en-US" sz="1100" dirty="0"/>
                    </a:p>
                  </a:txBody>
                  <a:tcPr marL="59564" marR="59564" marT="29781" marB="297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sz="1100" dirty="0"/>
                    </a:p>
                  </a:txBody>
                  <a:tcPr marL="59564" marR="59564" marT="29781" marB="297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1384932"/>
                  </a:ext>
                </a:extLst>
              </a:tr>
            </a:tbl>
          </a:graphicData>
        </a:graphic>
      </p:graphicFrame>
      <p:sp>
        <p:nvSpPr>
          <p:cNvPr id="5122" name="Title 1"/>
          <p:cNvSpPr>
            <a:spLocks noGrp="1"/>
          </p:cNvSpPr>
          <p:nvPr>
            <p:ph type="title"/>
          </p:nvPr>
        </p:nvSpPr>
        <p:spPr/>
        <p:txBody>
          <a:bodyPr/>
          <a:lstStyle/>
          <a:p>
            <a:r>
              <a:rPr lang="en-US" sz="4000" dirty="0">
                <a:latin typeface="Helvetica" charset="0"/>
                <a:ea typeface="宋体" charset="0"/>
                <a:cs typeface="宋体" charset="0"/>
              </a:rPr>
              <a:t>Using the Minimal Dual Graph</a:t>
            </a:r>
          </a:p>
        </p:txBody>
      </p:sp>
      <p:sp>
        <p:nvSpPr>
          <p:cNvPr id="5124" name="Date Placeholder 3"/>
          <p:cNvSpPr>
            <a:spLocks noGrp="1"/>
          </p:cNvSpPr>
          <p:nvPr>
            <p:ph type="dt"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t>8/31/18</a:t>
            </a:r>
            <a:endParaRPr lang="en-US" altLang="zh-CN" dirty="0"/>
          </a:p>
        </p:txBody>
      </p:sp>
      <p:sp>
        <p:nvSpPr>
          <p:cNvPr id="5125" name="Footer Placeholder 4"/>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5126"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05ABA195-DFBA-AD41-BE4D-4F72044A4AD6}" type="slidenum">
              <a:rPr lang="en-US" altLang="zh-CN"/>
              <a:pPr/>
              <a:t>6</a:t>
            </a:fld>
            <a:endParaRPr lang="en-US" altLang="zh-CN"/>
          </a:p>
        </p:txBody>
      </p:sp>
      <p:sp>
        <p:nvSpPr>
          <p:cNvPr id="89" name="TextBox 197"/>
          <p:cNvSpPr txBox="1">
            <a:spLocks noChangeArrowheads="1"/>
          </p:cNvSpPr>
          <p:nvPr/>
        </p:nvSpPr>
        <p:spPr bwMode="auto">
          <a:xfrm>
            <a:off x="1687853" y="5175994"/>
            <a:ext cx="552897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algn="ctr"/>
            <a:r>
              <a:rPr lang="en-US" sz="2800" dirty="0">
                <a:solidFill>
                  <a:srgbClr val="3A65BC"/>
                </a:solidFill>
                <a:latin typeface="Helvetica" charset="0"/>
              </a:rPr>
              <a:t>Minimal dual graph</a:t>
            </a:r>
            <a:r>
              <a:rPr lang="en-US" sz="2800" dirty="0">
                <a:latin typeface="Helvetica" charset="0"/>
              </a:rPr>
              <a:t> </a:t>
            </a:r>
            <a:r>
              <a:rPr lang="en-US" dirty="0">
                <a:solidFill>
                  <a:srgbClr val="E46C0A"/>
                </a:solidFill>
              </a:rPr>
              <a:t>[Janssen et al.,1989]</a:t>
            </a:r>
          </a:p>
        </p:txBody>
      </p:sp>
      <p:sp>
        <p:nvSpPr>
          <p:cNvPr id="66" name="TextBox 107"/>
          <p:cNvSpPr txBox="1">
            <a:spLocks noChangeArrowheads="1"/>
          </p:cNvSpPr>
          <p:nvPr/>
        </p:nvSpPr>
        <p:spPr bwMode="auto">
          <a:xfrm>
            <a:off x="2539798" y="4693963"/>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2</a:t>
            </a:r>
          </a:p>
        </p:txBody>
      </p:sp>
      <p:sp>
        <p:nvSpPr>
          <p:cNvPr id="69" name="AutoShape 11"/>
          <p:cNvSpPr>
            <a:spLocks noChangeArrowheads="1"/>
          </p:cNvSpPr>
          <p:nvPr/>
        </p:nvSpPr>
        <p:spPr bwMode="auto">
          <a:xfrm rot="10800000" flipH="1" flipV="1">
            <a:off x="3633630" y="3615688"/>
            <a:ext cx="1102920" cy="329184"/>
          </a:xfrm>
          <a:prstGeom prst="roundRect">
            <a:avLst>
              <a:gd name="adj" fmla="val 50000"/>
            </a:avLst>
          </a:prstGeom>
          <a:noFill/>
          <a:ln w="9525">
            <a:solidFill>
              <a:srgbClr val="000000"/>
            </a:solidFill>
            <a:round/>
            <a:headEnd/>
            <a:tailEnd/>
          </a:ln>
        </p:spPr>
        <p:txBody>
          <a:bodyPr wrap="none" lIns="0" tIns="0" rIns="0" bIns="45720" anchor="ctr" anchorCtr="1"/>
          <a:lstStyle/>
          <a:p>
            <a:pPr algn="ctr">
              <a:defRPr/>
            </a:pPr>
            <a:r>
              <a:rPr lang="en-US" i="1" dirty="0">
                <a:latin typeface="Times New Roman"/>
                <a:ea typeface="宋体" pitchFamily="2" charset="-122"/>
                <a:cs typeface="Times New Roman"/>
              </a:rPr>
              <a:t>A,B,C,D,G</a:t>
            </a:r>
          </a:p>
        </p:txBody>
      </p:sp>
      <p:sp>
        <p:nvSpPr>
          <p:cNvPr id="90" name="AutoShape 11"/>
          <p:cNvSpPr>
            <a:spLocks noChangeArrowheads="1"/>
          </p:cNvSpPr>
          <p:nvPr/>
        </p:nvSpPr>
        <p:spPr bwMode="auto">
          <a:xfrm rot="10800000" flipH="1" flipV="1">
            <a:off x="2393461" y="4388356"/>
            <a:ext cx="685800" cy="326898"/>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A,B,E</a:t>
            </a:r>
          </a:p>
        </p:txBody>
      </p:sp>
      <p:sp>
        <p:nvSpPr>
          <p:cNvPr id="91" name="AutoShape 11"/>
          <p:cNvSpPr>
            <a:spLocks noChangeArrowheads="1"/>
          </p:cNvSpPr>
          <p:nvPr/>
        </p:nvSpPr>
        <p:spPr bwMode="auto">
          <a:xfrm rot="10800000" flipH="1" flipV="1">
            <a:off x="3363867" y="4387213"/>
            <a:ext cx="6858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A,B,F</a:t>
            </a:r>
          </a:p>
        </p:txBody>
      </p:sp>
      <p:sp>
        <p:nvSpPr>
          <p:cNvPr id="92" name="AutoShape 11"/>
          <p:cNvSpPr>
            <a:spLocks noChangeArrowheads="1"/>
          </p:cNvSpPr>
          <p:nvPr/>
        </p:nvSpPr>
        <p:spPr bwMode="auto">
          <a:xfrm rot="10800000" flipH="1" flipV="1">
            <a:off x="5304678" y="4387213"/>
            <a:ext cx="77724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C,F</a:t>
            </a:r>
          </a:p>
        </p:txBody>
      </p:sp>
      <p:sp>
        <p:nvSpPr>
          <p:cNvPr id="93" name="AutoShape 11"/>
          <p:cNvSpPr>
            <a:spLocks noChangeArrowheads="1"/>
          </p:cNvSpPr>
          <p:nvPr/>
        </p:nvSpPr>
        <p:spPr bwMode="auto">
          <a:xfrm rot="10800000" flipH="1" flipV="1">
            <a:off x="4334273" y="4387213"/>
            <a:ext cx="6858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B,E,G</a:t>
            </a:r>
          </a:p>
        </p:txBody>
      </p:sp>
      <p:cxnSp>
        <p:nvCxnSpPr>
          <p:cNvPr id="94" name="Straight Connector 93"/>
          <p:cNvCxnSpPr>
            <a:stCxn id="90" idx="0"/>
            <a:endCxn id="69" idx="1"/>
          </p:cNvCxnSpPr>
          <p:nvPr/>
        </p:nvCxnSpPr>
        <p:spPr>
          <a:xfrm flipV="1">
            <a:off x="2736361" y="3780280"/>
            <a:ext cx="897269" cy="608076"/>
          </a:xfrm>
          <a:prstGeom prst="line">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cxnSp>
      <p:cxnSp>
        <p:nvCxnSpPr>
          <p:cNvPr id="95" name="Straight Connector 94"/>
          <p:cNvCxnSpPr>
            <a:stCxn id="91" idx="0"/>
            <a:endCxn id="69" idx="2"/>
          </p:cNvCxnSpPr>
          <p:nvPr/>
        </p:nvCxnSpPr>
        <p:spPr>
          <a:xfrm flipV="1">
            <a:off x="3706767" y="3944872"/>
            <a:ext cx="478323" cy="44234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96" name="Straight Connector 95"/>
          <p:cNvCxnSpPr>
            <a:stCxn id="92" idx="0"/>
            <a:endCxn id="69" idx="3"/>
          </p:cNvCxnSpPr>
          <p:nvPr/>
        </p:nvCxnSpPr>
        <p:spPr>
          <a:xfrm flipH="1" flipV="1">
            <a:off x="4736550" y="3780280"/>
            <a:ext cx="956748" cy="606933"/>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97" name="TextBox 107"/>
          <p:cNvSpPr txBox="1">
            <a:spLocks noChangeArrowheads="1"/>
          </p:cNvSpPr>
          <p:nvPr/>
        </p:nvSpPr>
        <p:spPr bwMode="auto">
          <a:xfrm>
            <a:off x="2751169" y="3945646"/>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A,B</a:t>
            </a:r>
            <a:endParaRPr lang="en-US" i="1" baseline="-25000" dirty="0">
              <a:latin typeface="Times New Roman"/>
              <a:cs typeface="Times New Roman"/>
            </a:endParaRPr>
          </a:p>
        </p:txBody>
      </p:sp>
      <p:sp>
        <p:nvSpPr>
          <p:cNvPr id="98" name="TextBox 107"/>
          <p:cNvSpPr txBox="1">
            <a:spLocks noChangeArrowheads="1"/>
          </p:cNvSpPr>
          <p:nvPr/>
        </p:nvSpPr>
        <p:spPr bwMode="auto">
          <a:xfrm>
            <a:off x="3607180" y="3944872"/>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A,B</a:t>
            </a:r>
            <a:endParaRPr lang="en-US" i="1" baseline="-25000" dirty="0">
              <a:latin typeface="Times New Roman"/>
              <a:cs typeface="Times New Roman"/>
            </a:endParaRPr>
          </a:p>
        </p:txBody>
      </p:sp>
      <p:sp>
        <p:nvSpPr>
          <p:cNvPr id="99" name="TextBox 107"/>
          <p:cNvSpPr txBox="1">
            <a:spLocks noChangeArrowheads="1"/>
          </p:cNvSpPr>
          <p:nvPr/>
        </p:nvSpPr>
        <p:spPr bwMode="auto">
          <a:xfrm>
            <a:off x="5321758" y="3944872"/>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C</a:t>
            </a:r>
            <a:endParaRPr lang="en-US" i="1" baseline="-25000" dirty="0">
              <a:latin typeface="Times New Roman"/>
              <a:cs typeface="Times New Roman"/>
            </a:endParaRPr>
          </a:p>
        </p:txBody>
      </p:sp>
      <p:cxnSp>
        <p:nvCxnSpPr>
          <p:cNvPr id="100" name="Straight Connector 99"/>
          <p:cNvCxnSpPr>
            <a:stCxn id="91" idx="1"/>
            <a:endCxn id="90" idx="3"/>
          </p:cNvCxnSpPr>
          <p:nvPr/>
        </p:nvCxnSpPr>
        <p:spPr>
          <a:xfrm flipH="1">
            <a:off x="3079261" y="4551805"/>
            <a:ext cx="284606" cy="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101" name="TextBox 107"/>
          <p:cNvSpPr txBox="1">
            <a:spLocks noChangeArrowheads="1"/>
          </p:cNvSpPr>
          <p:nvPr/>
        </p:nvSpPr>
        <p:spPr bwMode="auto">
          <a:xfrm>
            <a:off x="3057177" y="4511604"/>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A,B</a:t>
            </a:r>
            <a:endParaRPr lang="en-US" i="1" baseline="-25000" dirty="0">
              <a:latin typeface="Times New Roman"/>
              <a:cs typeface="Times New Roman"/>
            </a:endParaRPr>
          </a:p>
        </p:txBody>
      </p:sp>
      <p:sp>
        <p:nvSpPr>
          <p:cNvPr id="102" name="TextBox 107"/>
          <p:cNvSpPr txBox="1">
            <a:spLocks noChangeArrowheads="1"/>
          </p:cNvSpPr>
          <p:nvPr/>
        </p:nvSpPr>
        <p:spPr bwMode="auto">
          <a:xfrm>
            <a:off x="3570737" y="4693963"/>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3</a:t>
            </a:r>
          </a:p>
        </p:txBody>
      </p:sp>
      <p:sp>
        <p:nvSpPr>
          <p:cNvPr id="103" name="TextBox 107"/>
          <p:cNvSpPr txBox="1">
            <a:spLocks noChangeArrowheads="1"/>
          </p:cNvSpPr>
          <p:nvPr/>
        </p:nvSpPr>
        <p:spPr bwMode="auto">
          <a:xfrm>
            <a:off x="4687874" y="4693963"/>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4</a:t>
            </a:r>
          </a:p>
        </p:txBody>
      </p:sp>
      <p:sp>
        <p:nvSpPr>
          <p:cNvPr id="104" name="TextBox 107"/>
          <p:cNvSpPr txBox="1">
            <a:spLocks noChangeArrowheads="1"/>
          </p:cNvSpPr>
          <p:nvPr/>
        </p:nvSpPr>
        <p:spPr bwMode="auto">
          <a:xfrm>
            <a:off x="5705878" y="4693963"/>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5</a:t>
            </a:r>
          </a:p>
        </p:txBody>
      </p:sp>
      <p:cxnSp>
        <p:nvCxnSpPr>
          <p:cNvPr id="105" name="Curved Connector 104"/>
          <p:cNvCxnSpPr>
            <a:stCxn id="90" idx="2"/>
            <a:endCxn id="93" idx="2"/>
          </p:cNvCxnSpPr>
          <p:nvPr/>
        </p:nvCxnSpPr>
        <p:spPr>
          <a:xfrm rot="16200000" flipH="1">
            <a:off x="3706196" y="3745419"/>
            <a:ext cx="1143" cy="1940812"/>
          </a:xfrm>
          <a:prstGeom prst="curvedConnector3">
            <a:avLst>
              <a:gd name="adj1" fmla="val 36887139"/>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sp>
        <p:nvSpPr>
          <p:cNvPr id="106" name="TextBox 107"/>
          <p:cNvSpPr txBox="1">
            <a:spLocks noChangeArrowheads="1"/>
          </p:cNvSpPr>
          <p:nvPr/>
        </p:nvSpPr>
        <p:spPr bwMode="auto">
          <a:xfrm>
            <a:off x="3129093" y="4841363"/>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B,E</a:t>
            </a:r>
            <a:endParaRPr lang="en-US" i="1" baseline="-25000" dirty="0">
              <a:latin typeface="Times New Roman"/>
              <a:cs typeface="Times New Roman"/>
            </a:endParaRPr>
          </a:p>
        </p:txBody>
      </p:sp>
      <p:cxnSp>
        <p:nvCxnSpPr>
          <p:cNvPr id="107" name="Curved Connector 106"/>
          <p:cNvCxnSpPr>
            <a:stCxn id="91" idx="2"/>
            <a:endCxn id="92" idx="2"/>
          </p:cNvCxnSpPr>
          <p:nvPr/>
        </p:nvCxnSpPr>
        <p:spPr>
          <a:xfrm rot="16200000" flipH="1">
            <a:off x="4700032" y="3723131"/>
            <a:ext cx="12700" cy="1986531"/>
          </a:xfrm>
          <a:prstGeom prst="curvedConnector3">
            <a:avLst>
              <a:gd name="adj1" fmla="val 3466898"/>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sp>
        <p:nvSpPr>
          <p:cNvPr id="108" name="TextBox 107"/>
          <p:cNvSpPr txBox="1">
            <a:spLocks noChangeArrowheads="1"/>
          </p:cNvSpPr>
          <p:nvPr/>
        </p:nvSpPr>
        <p:spPr bwMode="auto">
          <a:xfrm>
            <a:off x="5064829" y="4809798"/>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F</a:t>
            </a:r>
            <a:endParaRPr lang="en-US" i="1" baseline="-25000" dirty="0">
              <a:latin typeface="Times New Roman"/>
              <a:cs typeface="Times New Roman"/>
            </a:endParaRPr>
          </a:p>
        </p:txBody>
      </p:sp>
      <p:cxnSp>
        <p:nvCxnSpPr>
          <p:cNvPr id="109" name="Straight Connector 108"/>
          <p:cNvCxnSpPr>
            <a:stCxn id="93" idx="0"/>
            <a:endCxn id="69" idx="2"/>
          </p:cNvCxnSpPr>
          <p:nvPr/>
        </p:nvCxnSpPr>
        <p:spPr>
          <a:xfrm flipH="1" flipV="1">
            <a:off x="4185090" y="3944872"/>
            <a:ext cx="492083" cy="442341"/>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110" name="TextBox 107"/>
          <p:cNvSpPr txBox="1">
            <a:spLocks noChangeArrowheads="1"/>
          </p:cNvSpPr>
          <p:nvPr/>
        </p:nvSpPr>
        <p:spPr bwMode="auto">
          <a:xfrm>
            <a:off x="4485932" y="3997002"/>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B,G</a:t>
            </a:r>
            <a:endParaRPr lang="en-US" i="1" baseline="-25000" dirty="0">
              <a:latin typeface="Times New Roman"/>
              <a:cs typeface="Times New Roman"/>
            </a:endParaRPr>
          </a:p>
        </p:txBody>
      </p:sp>
      <p:cxnSp>
        <p:nvCxnSpPr>
          <p:cNvPr id="111" name="Straight Connector 110"/>
          <p:cNvCxnSpPr>
            <a:stCxn id="93" idx="1"/>
            <a:endCxn id="91" idx="3"/>
          </p:cNvCxnSpPr>
          <p:nvPr/>
        </p:nvCxnSpPr>
        <p:spPr>
          <a:xfrm flipH="1">
            <a:off x="4049667" y="4551805"/>
            <a:ext cx="284606" cy="0"/>
          </a:xfrm>
          <a:prstGeom prst="line">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cxnSp>
      <p:sp>
        <p:nvSpPr>
          <p:cNvPr id="112" name="TextBox 107"/>
          <p:cNvSpPr txBox="1">
            <a:spLocks noChangeArrowheads="1"/>
          </p:cNvSpPr>
          <p:nvPr/>
        </p:nvSpPr>
        <p:spPr bwMode="auto">
          <a:xfrm>
            <a:off x="4120288" y="4308164"/>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B</a:t>
            </a:r>
            <a:endParaRPr lang="en-US" i="1" baseline="-25000" dirty="0">
              <a:latin typeface="Times New Roman"/>
              <a:cs typeface="Times New Roman"/>
            </a:endParaRPr>
          </a:p>
        </p:txBody>
      </p:sp>
      <p:grpSp>
        <p:nvGrpSpPr>
          <p:cNvPr id="4" name="Group 3">
            <a:extLst>
              <a:ext uri="{FF2B5EF4-FFF2-40B4-BE49-F238E27FC236}">
                <a16:creationId xmlns:a16="http://schemas.microsoft.com/office/drawing/2014/main" id="{CA2264E7-AE15-F944-AC54-21A8CD9A98E0}"/>
              </a:ext>
            </a:extLst>
          </p:cNvPr>
          <p:cNvGrpSpPr/>
          <p:nvPr/>
        </p:nvGrpSpPr>
        <p:grpSpPr>
          <a:xfrm>
            <a:off x="4590213" y="1102829"/>
            <a:ext cx="3845817" cy="2540981"/>
            <a:chOff x="4590213" y="1102829"/>
            <a:chExt cx="3845817" cy="2540981"/>
          </a:xfrm>
        </p:grpSpPr>
        <p:sp>
          <p:nvSpPr>
            <p:cNvPr id="113" name="TextBox 197"/>
            <p:cNvSpPr txBox="1">
              <a:spLocks noChangeArrowheads="1"/>
            </p:cNvSpPr>
            <p:nvPr/>
          </p:nvSpPr>
          <p:spPr bwMode="auto">
            <a:xfrm>
              <a:off x="4912730" y="3119935"/>
              <a:ext cx="3048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algn="ctr" eaLnBrk="1" hangingPunct="1"/>
              <a:r>
                <a:rPr lang="en-US" sz="2800" dirty="0">
                  <a:solidFill>
                    <a:srgbClr val="3A65BC"/>
                  </a:solidFill>
                  <a:latin typeface="Helvetica" charset="0"/>
                </a:rPr>
                <a:t>Dual graph</a:t>
              </a:r>
              <a:r>
                <a:rPr lang="en-US" dirty="0"/>
                <a:t> </a:t>
              </a:r>
            </a:p>
          </p:txBody>
        </p:sp>
        <p:sp>
          <p:nvSpPr>
            <p:cNvPr id="114" name="TextBox 107"/>
            <p:cNvSpPr txBox="1">
              <a:spLocks noChangeArrowheads="1"/>
            </p:cNvSpPr>
            <p:nvPr/>
          </p:nvSpPr>
          <p:spPr bwMode="auto">
            <a:xfrm>
              <a:off x="4736550" y="2518182"/>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2</a:t>
              </a:r>
            </a:p>
          </p:txBody>
        </p:sp>
        <p:sp>
          <p:nvSpPr>
            <p:cNvPr id="115" name="TextBox 107"/>
            <p:cNvSpPr txBox="1">
              <a:spLocks noChangeArrowheads="1"/>
            </p:cNvSpPr>
            <p:nvPr/>
          </p:nvSpPr>
          <p:spPr bwMode="auto">
            <a:xfrm>
              <a:off x="6082946" y="1102829"/>
              <a:ext cx="533400" cy="276225"/>
            </a:xfrm>
            <a:prstGeom prst="rect">
              <a:avLst/>
            </a:prstGeom>
            <a:noFill/>
            <a:ln w="9525">
              <a:noFill/>
              <a:miter lim="800000"/>
              <a:headEnd/>
              <a:tailEnd/>
            </a:ln>
          </p:spPr>
          <p:txBody>
            <a:bodyPr lIns="0" tIns="0" rIns="0" bIns="0">
              <a:spAutoFit/>
            </a:bodyPr>
            <a:lstStyle/>
            <a:p>
              <a:pPr algn="ctr"/>
              <a:r>
                <a:rPr lang="en-US" i="1" dirty="0">
                  <a:latin typeface="Times New Roman"/>
                  <a:cs typeface="Times New Roman"/>
                </a:rPr>
                <a:t>R</a:t>
              </a:r>
              <a:r>
                <a:rPr lang="en-US" baseline="-25000" dirty="0">
                  <a:latin typeface="Times New Roman"/>
                  <a:cs typeface="Times New Roman"/>
                </a:rPr>
                <a:t>1</a:t>
              </a:r>
            </a:p>
          </p:txBody>
        </p:sp>
        <p:sp>
          <p:nvSpPr>
            <p:cNvPr id="116" name="AutoShape 11"/>
            <p:cNvSpPr>
              <a:spLocks noChangeArrowheads="1"/>
            </p:cNvSpPr>
            <p:nvPr/>
          </p:nvSpPr>
          <p:spPr bwMode="auto">
            <a:xfrm rot="10800000" flipH="1" flipV="1">
              <a:off x="5830382" y="1439907"/>
              <a:ext cx="1102920" cy="329184"/>
            </a:xfrm>
            <a:prstGeom prst="roundRect">
              <a:avLst>
                <a:gd name="adj" fmla="val 50000"/>
              </a:avLst>
            </a:prstGeom>
            <a:noFill/>
            <a:ln w="9525">
              <a:solidFill>
                <a:srgbClr val="000000"/>
              </a:solidFill>
              <a:round/>
              <a:headEnd/>
              <a:tailEnd/>
            </a:ln>
          </p:spPr>
          <p:txBody>
            <a:bodyPr wrap="none" lIns="0" tIns="0" rIns="0" bIns="45720" anchor="ctr" anchorCtr="1"/>
            <a:lstStyle/>
            <a:p>
              <a:pPr algn="ctr">
                <a:defRPr/>
              </a:pPr>
              <a:r>
                <a:rPr lang="en-US" i="1" dirty="0">
                  <a:latin typeface="Times New Roman"/>
                  <a:ea typeface="宋体" pitchFamily="2" charset="-122"/>
                  <a:cs typeface="Times New Roman"/>
                </a:rPr>
                <a:t>A,B,C,D,G</a:t>
              </a:r>
            </a:p>
          </p:txBody>
        </p:sp>
        <p:sp>
          <p:nvSpPr>
            <p:cNvPr id="117" name="AutoShape 11"/>
            <p:cNvSpPr>
              <a:spLocks noChangeArrowheads="1"/>
            </p:cNvSpPr>
            <p:nvPr/>
          </p:nvSpPr>
          <p:spPr bwMode="auto">
            <a:xfrm rot="10800000" flipH="1" flipV="1">
              <a:off x="4590213" y="2212575"/>
              <a:ext cx="685800" cy="326898"/>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A,B,E</a:t>
              </a:r>
            </a:p>
          </p:txBody>
        </p:sp>
        <p:sp>
          <p:nvSpPr>
            <p:cNvPr id="118" name="AutoShape 11"/>
            <p:cNvSpPr>
              <a:spLocks noChangeArrowheads="1"/>
            </p:cNvSpPr>
            <p:nvPr/>
          </p:nvSpPr>
          <p:spPr bwMode="auto">
            <a:xfrm rot="10800000" flipH="1" flipV="1">
              <a:off x="5560619" y="2211432"/>
              <a:ext cx="6858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A,B,F</a:t>
              </a:r>
            </a:p>
          </p:txBody>
        </p:sp>
        <p:sp>
          <p:nvSpPr>
            <p:cNvPr id="119" name="AutoShape 11"/>
            <p:cNvSpPr>
              <a:spLocks noChangeArrowheads="1"/>
            </p:cNvSpPr>
            <p:nvPr/>
          </p:nvSpPr>
          <p:spPr bwMode="auto">
            <a:xfrm rot="10800000" flipH="1" flipV="1">
              <a:off x="7501430" y="2211432"/>
              <a:ext cx="77724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C,F</a:t>
              </a:r>
            </a:p>
          </p:txBody>
        </p:sp>
        <p:sp>
          <p:nvSpPr>
            <p:cNvPr id="120" name="AutoShape 11"/>
            <p:cNvSpPr>
              <a:spLocks noChangeArrowheads="1"/>
            </p:cNvSpPr>
            <p:nvPr/>
          </p:nvSpPr>
          <p:spPr bwMode="auto">
            <a:xfrm rot="10800000" flipH="1" flipV="1">
              <a:off x="6531025" y="2211432"/>
              <a:ext cx="6858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B,E,G</a:t>
              </a:r>
            </a:p>
          </p:txBody>
        </p:sp>
        <p:cxnSp>
          <p:nvCxnSpPr>
            <p:cNvPr id="121" name="Straight Connector 120"/>
            <p:cNvCxnSpPr>
              <a:stCxn id="117" idx="0"/>
              <a:endCxn id="116" idx="1"/>
            </p:cNvCxnSpPr>
            <p:nvPr/>
          </p:nvCxnSpPr>
          <p:spPr>
            <a:xfrm flipV="1">
              <a:off x="4933113" y="1604499"/>
              <a:ext cx="897269" cy="608076"/>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122" name="Straight Connector 121"/>
            <p:cNvCxnSpPr>
              <a:stCxn id="118" idx="0"/>
              <a:endCxn id="116" idx="2"/>
            </p:cNvCxnSpPr>
            <p:nvPr/>
          </p:nvCxnSpPr>
          <p:spPr>
            <a:xfrm flipV="1">
              <a:off x="5903519" y="1769091"/>
              <a:ext cx="478323" cy="44234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123" name="Straight Connector 122"/>
            <p:cNvCxnSpPr>
              <a:stCxn id="119" idx="0"/>
              <a:endCxn id="116" idx="3"/>
            </p:cNvCxnSpPr>
            <p:nvPr/>
          </p:nvCxnSpPr>
          <p:spPr>
            <a:xfrm flipH="1" flipV="1">
              <a:off x="6933302" y="1604499"/>
              <a:ext cx="956748" cy="606933"/>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124" name="TextBox 107"/>
            <p:cNvSpPr txBox="1">
              <a:spLocks noChangeArrowheads="1"/>
            </p:cNvSpPr>
            <p:nvPr/>
          </p:nvSpPr>
          <p:spPr bwMode="auto">
            <a:xfrm>
              <a:off x="4947921" y="1769865"/>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A,B</a:t>
              </a:r>
              <a:endParaRPr lang="en-US" i="1" baseline="-25000" dirty="0">
                <a:latin typeface="Times New Roman"/>
                <a:cs typeface="Times New Roman"/>
              </a:endParaRPr>
            </a:p>
          </p:txBody>
        </p:sp>
        <p:sp>
          <p:nvSpPr>
            <p:cNvPr id="125" name="TextBox 107"/>
            <p:cNvSpPr txBox="1">
              <a:spLocks noChangeArrowheads="1"/>
            </p:cNvSpPr>
            <p:nvPr/>
          </p:nvSpPr>
          <p:spPr bwMode="auto">
            <a:xfrm>
              <a:off x="5803932" y="1769091"/>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A,B</a:t>
              </a:r>
              <a:endParaRPr lang="en-US" i="1" baseline="-25000" dirty="0">
                <a:latin typeface="Times New Roman"/>
                <a:cs typeface="Times New Roman"/>
              </a:endParaRPr>
            </a:p>
          </p:txBody>
        </p:sp>
        <p:sp>
          <p:nvSpPr>
            <p:cNvPr id="126" name="TextBox 107"/>
            <p:cNvSpPr txBox="1">
              <a:spLocks noChangeArrowheads="1"/>
            </p:cNvSpPr>
            <p:nvPr/>
          </p:nvSpPr>
          <p:spPr bwMode="auto">
            <a:xfrm>
              <a:off x="7518510" y="1769091"/>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C</a:t>
              </a:r>
              <a:endParaRPr lang="en-US" i="1" baseline="-25000" dirty="0">
                <a:latin typeface="Times New Roman"/>
                <a:cs typeface="Times New Roman"/>
              </a:endParaRPr>
            </a:p>
          </p:txBody>
        </p:sp>
        <p:cxnSp>
          <p:nvCxnSpPr>
            <p:cNvPr id="129" name="Straight Connector 128"/>
            <p:cNvCxnSpPr>
              <a:stCxn id="118" idx="1"/>
              <a:endCxn id="117" idx="3"/>
            </p:cNvCxnSpPr>
            <p:nvPr/>
          </p:nvCxnSpPr>
          <p:spPr>
            <a:xfrm flipH="1">
              <a:off x="5276013" y="2376024"/>
              <a:ext cx="284606" cy="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130" name="TextBox 107"/>
            <p:cNvSpPr txBox="1">
              <a:spLocks noChangeArrowheads="1"/>
            </p:cNvSpPr>
            <p:nvPr/>
          </p:nvSpPr>
          <p:spPr bwMode="auto">
            <a:xfrm>
              <a:off x="5253929" y="2335823"/>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A,B</a:t>
              </a:r>
              <a:endParaRPr lang="en-US" i="1" baseline="-25000" dirty="0">
                <a:latin typeface="Times New Roman"/>
                <a:cs typeface="Times New Roman"/>
              </a:endParaRPr>
            </a:p>
          </p:txBody>
        </p:sp>
        <p:sp>
          <p:nvSpPr>
            <p:cNvPr id="132" name="TextBox 107"/>
            <p:cNvSpPr txBox="1">
              <a:spLocks noChangeArrowheads="1"/>
            </p:cNvSpPr>
            <p:nvPr/>
          </p:nvSpPr>
          <p:spPr bwMode="auto">
            <a:xfrm>
              <a:off x="5767489" y="2518182"/>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3</a:t>
              </a:r>
            </a:p>
          </p:txBody>
        </p:sp>
        <p:sp>
          <p:nvSpPr>
            <p:cNvPr id="134" name="TextBox 107"/>
            <p:cNvSpPr txBox="1">
              <a:spLocks noChangeArrowheads="1"/>
            </p:cNvSpPr>
            <p:nvPr/>
          </p:nvSpPr>
          <p:spPr bwMode="auto">
            <a:xfrm>
              <a:off x="6884626" y="2518182"/>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4</a:t>
              </a:r>
            </a:p>
          </p:txBody>
        </p:sp>
        <p:sp>
          <p:nvSpPr>
            <p:cNvPr id="135" name="TextBox 107"/>
            <p:cNvSpPr txBox="1">
              <a:spLocks noChangeArrowheads="1"/>
            </p:cNvSpPr>
            <p:nvPr/>
          </p:nvSpPr>
          <p:spPr bwMode="auto">
            <a:xfrm>
              <a:off x="7902630" y="2518182"/>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5</a:t>
              </a:r>
            </a:p>
          </p:txBody>
        </p:sp>
        <p:cxnSp>
          <p:nvCxnSpPr>
            <p:cNvPr id="136" name="Curved Connector 135"/>
            <p:cNvCxnSpPr>
              <a:stCxn id="117" idx="2"/>
              <a:endCxn id="120" idx="2"/>
            </p:cNvCxnSpPr>
            <p:nvPr/>
          </p:nvCxnSpPr>
          <p:spPr>
            <a:xfrm rot="16200000" flipH="1">
              <a:off x="5902948" y="1569638"/>
              <a:ext cx="1143" cy="1940812"/>
            </a:xfrm>
            <a:prstGeom prst="curvedConnector3">
              <a:avLst>
                <a:gd name="adj1" fmla="val 36887139"/>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sp>
          <p:nvSpPr>
            <p:cNvPr id="137" name="TextBox 107"/>
            <p:cNvSpPr txBox="1">
              <a:spLocks noChangeArrowheads="1"/>
            </p:cNvSpPr>
            <p:nvPr/>
          </p:nvSpPr>
          <p:spPr bwMode="auto">
            <a:xfrm>
              <a:off x="5265885" y="2875442"/>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B,E</a:t>
              </a:r>
              <a:endParaRPr lang="en-US" i="1" baseline="-25000" dirty="0">
                <a:latin typeface="Times New Roman"/>
                <a:cs typeface="Times New Roman"/>
              </a:endParaRPr>
            </a:p>
          </p:txBody>
        </p:sp>
        <p:cxnSp>
          <p:nvCxnSpPr>
            <p:cNvPr id="138" name="Curved Connector 137"/>
            <p:cNvCxnSpPr>
              <a:stCxn id="118" idx="2"/>
              <a:endCxn id="119" idx="2"/>
            </p:cNvCxnSpPr>
            <p:nvPr/>
          </p:nvCxnSpPr>
          <p:spPr>
            <a:xfrm rot="16200000" flipH="1">
              <a:off x="6896784" y="1547350"/>
              <a:ext cx="12700" cy="1986531"/>
            </a:xfrm>
            <a:prstGeom prst="curvedConnector3">
              <a:avLst>
                <a:gd name="adj1" fmla="val 3466898"/>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sp>
          <p:nvSpPr>
            <p:cNvPr id="139" name="TextBox 107"/>
            <p:cNvSpPr txBox="1">
              <a:spLocks noChangeArrowheads="1"/>
            </p:cNvSpPr>
            <p:nvPr/>
          </p:nvSpPr>
          <p:spPr bwMode="auto">
            <a:xfrm>
              <a:off x="7261581" y="2634017"/>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F</a:t>
              </a:r>
              <a:endParaRPr lang="en-US" i="1" baseline="-25000" dirty="0">
                <a:latin typeface="Times New Roman"/>
                <a:cs typeface="Times New Roman"/>
              </a:endParaRPr>
            </a:p>
          </p:txBody>
        </p:sp>
        <p:cxnSp>
          <p:nvCxnSpPr>
            <p:cNvPr id="140" name="Straight Connector 139"/>
            <p:cNvCxnSpPr>
              <a:stCxn id="120" idx="0"/>
              <a:endCxn id="116" idx="2"/>
            </p:cNvCxnSpPr>
            <p:nvPr/>
          </p:nvCxnSpPr>
          <p:spPr>
            <a:xfrm flipH="1" flipV="1">
              <a:off x="6381842" y="1769091"/>
              <a:ext cx="492083" cy="442341"/>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141" name="TextBox 107"/>
            <p:cNvSpPr txBox="1">
              <a:spLocks noChangeArrowheads="1"/>
            </p:cNvSpPr>
            <p:nvPr/>
          </p:nvSpPr>
          <p:spPr bwMode="auto">
            <a:xfrm>
              <a:off x="6682684" y="1821221"/>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B,G</a:t>
              </a:r>
              <a:endParaRPr lang="en-US" i="1" baseline="-25000" dirty="0">
                <a:latin typeface="Times New Roman"/>
                <a:cs typeface="Times New Roman"/>
              </a:endParaRPr>
            </a:p>
          </p:txBody>
        </p:sp>
        <p:cxnSp>
          <p:nvCxnSpPr>
            <p:cNvPr id="142" name="Straight Connector 141"/>
            <p:cNvCxnSpPr>
              <a:stCxn id="120" idx="1"/>
              <a:endCxn id="118" idx="3"/>
            </p:cNvCxnSpPr>
            <p:nvPr/>
          </p:nvCxnSpPr>
          <p:spPr>
            <a:xfrm flipH="1">
              <a:off x="6246419" y="2376024"/>
              <a:ext cx="284606" cy="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145" name="TextBox 107"/>
            <p:cNvSpPr txBox="1">
              <a:spLocks noChangeArrowheads="1"/>
            </p:cNvSpPr>
            <p:nvPr/>
          </p:nvSpPr>
          <p:spPr bwMode="auto">
            <a:xfrm>
              <a:off x="6317040" y="2132383"/>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B</a:t>
              </a:r>
              <a:endParaRPr lang="en-US" i="1" baseline="-25000" dirty="0">
                <a:latin typeface="Times New Roman"/>
                <a:cs typeface="Times New Roman"/>
              </a:endParaRPr>
            </a:p>
          </p:txBody>
        </p:sp>
      </p:grpSp>
      <p:grpSp>
        <p:nvGrpSpPr>
          <p:cNvPr id="5" name="Group 4">
            <a:extLst>
              <a:ext uri="{FF2B5EF4-FFF2-40B4-BE49-F238E27FC236}">
                <a16:creationId xmlns:a16="http://schemas.microsoft.com/office/drawing/2014/main" id="{88F8706C-0F27-A044-8A49-C7DE64F0408E}"/>
              </a:ext>
            </a:extLst>
          </p:cNvPr>
          <p:cNvGrpSpPr/>
          <p:nvPr/>
        </p:nvGrpSpPr>
        <p:grpSpPr>
          <a:xfrm>
            <a:off x="460571" y="1253781"/>
            <a:ext cx="3049587" cy="2313832"/>
            <a:chOff x="256169" y="941807"/>
            <a:chExt cx="3049587" cy="2313832"/>
          </a:xfrm>
        </p:grpSpPr>
        <p:sp>
          <p:nvSpPr>
            <p:cNvPr id="5144" name="TextBox 197"/>
            <p:cNvSpPr txBox="1">
              <a:spLocks noChangeArrowheads="1"/>
            </p:cNvSpPr>
            <p:nvPr/>
          </p:nvSpPr>
          <p:spPr bwMode="auto">
            <a:xfrm>
              <a:off x="256169" y="2731764"/>
              <a:ext cx="304958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algn="ctr" eaLnBrk="1" hangingPunct="1"/>
              <a:r>
                <a:rPr lang="en-US" sz="2800" dirty="0">
                  <a:solidFill>
                    <a:srgbClr val="3A65BC"/>
                  </a:solidFill>
                  <a:latin typeface="Helvetica" charset="0"/>
                </a:rPr>
                <a:t>Hypergraph</a:t>
              </a:r>
              <a:r>
                <a:rPr lang="en-US" dirty="0"/>
                <a:t> </a:t>
              </a:r>
            </a:p>
          </p:txBody>
        </p:sp>
        <p:sp>
          <p:nvSpPr>
            <p:cNvPr id="146" name="TextBox 107"/>
            <p:cNvSpPr txBox="1">
              <a:spLocks noChangeArrowheads="1"/>
            </p:cNvSpPr>
            <p:nvPr/>
          </p:nvSpPr>
          <p:spPr bwMode="auto">
            <a:xfrm>
              <a:off x="1087437" y="2100667"/>
              <a:ext cx="436859" cy="276999"/>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3</a:t>
              </a:r>
            </a:p>
          </p:txBody>
        </p:sp>
        <p:sp>
          <p:nvSpPr>
            <p:cNvPr id="149" name="AutoShape 11"/>
            <p:cNvSpPr>
              <a:spLocks noChangeArrowheads="1"/>
            </p:cNvSpPr>
            <p:nvPr/>
          </p:nvSpPr>
          <p:spPr bwMode="auto">
            <a:xfrm rot="10800000" flipH="1" flipV="1">
              <a:off x="530201" y="1667584"/>
              <a:ext cx="2538334" cy="360047"/>
            </a:xfrm>
            <a:prstGeom prst="roundRect">
              <a:avLst>
                <a:gd name="adj" fmla="val 50000"/>
              </a:avLst>
            </a:prstGeom>
            <a:noFill/>
            <a:ln w="9525">
              <a:solidFill>
                <a:srgbClr val="000000"/>
              </a:solidFill>
              <a:round/>
              <a:headEnd/>
              <a:tailEnd/>
            </a:ln>
          </p:spPr>
          <p:txBody>
            <a:bodyPr wrap="none" anchor="ctr"/>
            <a:lstStyle/>
            <a:p>
              <a:pPr>
                <a:defRPr/>
              </a:pPr>
              <a:endParaRPr lang="en-US" sz="1050" dirty="0">
                <a:latin typeface="Times New Roman"/>
                <a:ea typeface="宋体" pitchFamily="2" charset="-122"/>
                <a:cs typeface="Times New Roman"/>
              </a:endParaRPr>
            </a:p>
          </p:txBody>
        </p:sp>
        <p:sp>
          <p:nvSpPr>
            <p:cNvPr id="151" name="Oval 150"/>
            <p:cNvSpPr/>
            <p:nvPr/>
          </p:nvSpPr>
          <p:spPr>
            <a:xfrm>
              <a:off x="1778881" y="1705355"/>
              <a:ext cx="270436" cy="239232"/>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i="1" dirty="0">
                  <a:solidFill>
                    <a:schemeClr val="tx1"/>
                  </a:solidFill>
                  <a:latin typeface="Times New Roman"/>
                  <a:cs typeface="Times New Roman"/>
                </a:rPr>
                <a:t>B</a:t>
              </a:r>
            </a:p>
          </p:txBody>
        </p:sp>
        <p:sp>
          <p:nvSpPr>
            <p:cNvPr id="152" name="Oval 151"/>
            <p:cNvSpPr/>
            <p:nvPr/>
          </p:nvSpPr>
          <p:spPr>
            <a:xfrm>
              <a:off x="2635818" y="1705354"/>
              <a:ext cx="270436" cy="239232"/>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i="1" dirty="0">
                  <a:solidFill>
                    <a:schemeClr val="tx1"/>
                  </a:solidFill>
                  <a:latin typeface="Times New Roman"/>
                  <a:cs typeface="Times New Roman"/>
                </a:rPr>
                <a:t>C</a:t>
              </a:r>
            </a:p>
          </p:txBody>
        </p:sp>
        <p:sp>
          <p:nvSpPr>
            <p:cNvPr id="153" name="Oval 152"/>
            <p:cNvSpPr/>
            <p:nvPr/>
          </p:nvSpPr>
          <p:spPr>
            <a:xfrm>
              <a:off x="605157" y="1705355"/>
              <a:ext cx="270436" cy="239232"/>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i="1" dirty="0">
                  <a:solidFill>
                    <a:schemeClr val="tx1"/>
                  </a:solidFill>
                  <a:latin typeface="Times New Roman"/>
                  <a:cs typeface="Times New Roman"/>
                </a:rPr>
                <a:t>D</a:t>
              </a:r>
            </a:p>
          </p:txBody>
        </p:sp>
        <p:sp>
          <p:nvSpPr>
            <p:cNvPr id="154" name="Oval 153"/>
            <p:cNvSpPr/>
            <p:nvPr/>
          </p:nvSpPr>
          <p:spPr>
            <a:xfrm>
              <a:off x="1494116" y="1117980"/>
              <a:ext cx="270436" cy="239232"/>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i="1" dirty="0">
                  <a:solidFill>
                    <a:schemeClr val="tx1"/>
                  </a:solidFill>
                  <a:latin typeface="Times New Roman"/>
                  <a:cs typeface="Times New Roman"/>
                </a:rPr>
                <a:t>E</a:t>
              </a:r>
            </a:p>
          </p:txBody>
        </p:sp>
        <p:sp>
          <p:nvSpPr>
            <p:cNvPr id="155" name="Oval 154"/>
            <p:cNvSpPr/>
            <p:nvPr/>
          </p:nvSpPr>
          <p:spPr>
            <a:xfrm>
              <a:off x="1209352" y="1705355"/>
              <a:ext cx="270436" cy="239232"/>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i="1" dirty="0">
                  <a:solidFill>
                    <a:schemeClr val="tx1"/>
                  </a:solidFill>
                  <a:latin typeface="Times New Roman"/>
                  <a:cs typeface="Times New Roman"/>
                </a:rPr>
                <a:t>A</a:t>
              </a:r>
            </a:p>
          </p:txBody>
        </p:sp>
        <p:sp>
          <p:nvSpPr>
            <p:cNvPr id="156" name="TextBox 107"/>
            <p:cNvSpPr txBox="1">
              <a:spLocks noChangeArrowheads="1"/>
            </p:cNvSpPr>
            <p:nvPr/>
          </p:nvSpPr>
          <p:spPr bwMode="auto">
            <a:xfrm>
              <a:off x="2111430" y="2219020"/>
              <a:ext cx="436859" cy="276999"/>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5</a:t>
              </a:r>
            </a:p>
          </p:txBody>
        </p:sp>
        <p:sp>
          <p:nvSpPr>
            <p:cNvPr id="157" name="TextBox 107"/>
            <p:cNvSpPr txBox="1">
              <a:spLocks noChangeArrowheads="1"/>
            </p:cNvSpPr>
            <p:nvPr/>
          </p:nvSpPr>
          <p:spPr bwMode="auto">
            <a:xfrm>
              <a:off x="664031" y="1366691"/>
              <a:ext cx="436859" cy="276999"/>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1</a:t>
              </a:r>
            </a:p>
          </p:txBody>
        </p:sp>
        <p:sp>
          <p:nvSpPr>
            <p:cNvPr id="158" name="TextBox 107"/>
            <p:cNvSpPr txBox="1">
              <a:spLocks noChangeArrowheads="1"/>
            </p:cNvSpPr>
            <p:nvPr/>
          </p:nvSpPr>
          <p:spPr bwMode="auto">
            <a:xfrm>
              <a:off x="2090377" y="1108364"/>
              <a:ext cx="436859" cy="276999"/>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4</a:t>
              </a:r>
            </a:p>
          </p:txBody>
        </p:sp>
        <p:sp>
          <p:nvSpPr>
            <p:cNvPr id="159" name="Oval 158"/>
            <p:cNvSpPr/>
            <p:nvPr/>
          </p:nvSpPr>
          <p:spPr>
            <a:xfrm>
              <a:off x="1521489" y="2199028"/>
              <a:ext cx="270436" cy="239232"/>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i="1" dirty="0">
                  <a:solidFill>
                    <a:schemeClr val="tx1"/>
                  </a:solidFill>
                  <a:latin typeface="Times New Roman"/>
                  <a:cs typeface="Times New Roman"/>
                </a:rPr>
                <a:t>F</a:t>
              </a:r>
            </a:p>
          </p:txBody>
        </p:sp>
        <p:sp>
          <p:nvSpPr>
            <p:cNvPr id="160" name="Freeform 159"/>
            <p:cNvSpPr/>
            <p:nvPr/>
          </p:nvSpPr>
          <p:spPr>
            <a:xfrm>
              <a:off x="1170262" y="1699694"/>
              <a:ext cx="930086" cy="864303"/>
            </a:xfrm>
            <a:custGeom>
              <a:avLst/>
              <a:gdLst>
                <a:gd name="connsiteX0" fmla="*/ 0 w 1329764"/>
                <a:gd name="connsiteY0" fmla="*/ 14941 h 1120589"/>
                <a:gd name="connsiteX1" fmla="*/ 1329764 w 1329764"/>
                <a:gd name="connsiteY1" fmla="*/ 0 h 1120589"/>
                <a:gd name="connsiteX2" fmla="*/ 702235 w 1329764"/>
                <a:gd name="connsiteY2" fmla="*/ 1120589 h 1120589"/>
                <a:gd name="connsiteX3" fmla="*/ 0 w 1329764"/>
                <a:gd name="connsiteY3" fmla="*/ 14941 h 1120589"/>
                <a:gd name="connsiteX0" fmla="*/ 0 w 1329764"/>
                <a:gd name="connsiteY0" fmla="*/ 14941 h 1120589"/>
                <a:gd name="connsiteX1" fmla="*/ 1329764 w 1329764"/>
                <a:gd name="connsiteY1" fmla="*/ 0 h 1120589"/>
                <a:gd name="connsiteX2" fmla="*/ 702235 w 1329764"/>
                <a:gd name="connsiteY2" fmla="*/ 1120589 h 1120589"/>
                <a:gd name="connsiteX3" fmla="*/ 0 w 1329764"/>
                <a:gd name="connsiteY3" fmla="*/ 14941 h 1120589"/>
                <a:gd name="connsiteX0" fmla="*/ 0 w 1346620"/>
                <a:gd name="connsiteY0" fmla="*/ 146799 h 1252447"/>
                <a:gd name="connsiteX1" fmla="*/ 1329764 w 1346620"/>
                <a:gd name="connsiteY1" fmla="*/ 131858 h 1252447"/>
                <a:gd name="connsiteX2" fmla="*/ 702235 w 1346620"/>
                <a:gd name="connsiteY2" fmla="*/ 1252447 h 1252447"/>
                <a:gd name="connsiteX3" fmla="*/ 0 w 1346620"/>
                <a:gd name="connsiteY3" fmla="*/ 146799 h 1252447"/>
                <a:gd name="connsiteX0" fmla="*/ 0 w 1346954"/>
                <a:gd name="connsiteY0" fmla="*/ 146799 h 1317690"/>
                <a:gd name="connsiteX1" fmla="*/ 1329764 w 1346954"/>
                <a:gd name="connsiteY1" fmla="*/ 131858 h 1317690"/>
                <a:gd name="connsiteX2" fmla="*/ 702235 w 1346954"/>
                <a:gd name="connsiteY2" fmla="*/ 1252447 h 1317690"/>
                <a:gd name="connsiteX3" fmla="*/ 0 w 1346954"/>
                <a:gd name="connsiteY3" fmla="*/ 146799 h 1317690"/>
                <a:gd name="connsiteX0" fmla="*/ 25573 w 1372527"/>
                <a:gd name="connsiteY0" fmla="*/ 218659 h 1389550"/>
                <a:gd name="connsiteX1" fmla="*/ 1355337 w 1372527"/>
                <a:gd name="connsiteY1" fmla="*/ 203718 h 1389550"/>
                <a:gd name="connsiteX2" fmla="*/ 727808 w 1372527"/>
                <a:gd name="connsiteY2" fmla="*/ 1324307 h 1389550"/>
                <a:gd name="connsiteX3" fmla="*/ 25573 w 1372527"/>
                <a:gd name="connsiteY3" fmla="*/ 218659 h 1389550"/>
                <a:gd name="connsiteX0" fmla="*/ 5413 w 1352367"/>
                <a:gd name="connsiteY0" fmla="*/ 224904 h 1395795"/>
                <a:gd name="connsiteX1" fmla="*/ 1335177 w 1352367"/>
                <a:gd name="connsiteY1" fmla="*/ 209963 h 1395795"/>
                <a:gd name="connsiteX2" fmla="*/ 707648 w 1352367"/>
                <a:gd name="connsiteY2" fmla="*/ 1330552 h 1395795"/>
                <a:gd name="connsiteX3" fmla="*/ 5413 w 1352367"/>
                <a:gd name="connsiteY3" fmla="*/ 224904 h 1395795"/>
                <a:gd name="connsiteX0" fmla="*/ 6551 w 1356877"/>
                <a:gd name="connsiteY0" fmla="*/ 224904 h 1330577"/>
                <a:gd name="connsiteX1" fmla="*/ 1336315 w 1356877"/>
                <a:gd name="connsiteY1" fmla="*/ 209963 h 1330577"/>
                <a:gd name="connsiteX2" fmla="*/ 708786 w 1356877"/>
                <a:gd name="connsiteY2" fmla="*/ 1330552 h 1330577"/>
                <a:gd name="connsiteX3" fmla="*/ 6551 w 1356877"/>
                <a:gd name="connsiteY3" fmla="*/ 224904 h 1330577"/>
                <a:gd name="connsiteX0" fmla="*/ 9267 w 1268570"/>
                <a:gd name="connsiteY0" fmla="*/ 73135 h 1179354"/>
                <a:gd name="connsiteX1" fmla="*/ 1249384 w 1268570"/>
                <a:gd name="connsiteY1" fmla="*/ 222547 h 1179354"/>
                <a:gd name="connsiteX2" fmla="*/ 711502 w 1268570"/>
                <a:gd name="connsiteY2" fmla="*/ 1178783 h 1179354"/>
                <a:gd name="connsiteX3" fmla="*/ 9267 w 1268570"/>
                <a:gd name="connsiteY3" fmla="*/ 73135 h 1179354"/>
                <a:gd name="connsiteX0" fmla="*/ 9635 w 1237587"/>
                <a:gd name="connsiteY0" fmla="*/ 126289 h 1067589"/>
                <a:gd name="connsiteX1" fmla="*/ 1219870 w 1237587"/>
                <a:gd name="connsiteY1" fmla="*/ 111348 h 1067589"/>
                <a:gd name="connsiteX2" fmla="*/ 681988 w 1237587"/>
                <a:gd name="connsiteY2" fmla="*/ 1067584 h 1067589"/>
                <a:gd name="connsiteX3" fmla="*/ 9635 w 1237587"/>
                <a:gd name="connsiteY3" fmla="*/ 126289 h 1067589"/>
                <a:gd name="connsiteX0" fmla="*/ 8170 w 1192622"/>
                <a:gd name="connsiteY0" fmla="*/ 126289 h 1067589"/>
                <a:gd name="connsiteX1" fmla="*/ 1173581 w 1192622"/>
                <a:gd name="connsiteY1" fmla="*/ 111348 h 1067589"/>
                <a:gd name="connsiteX2" fmla="*/ 680523 w 1192622"/>
                <a:gd name="connsiteY2" fmla="*/ 1067584 h 1067589"/>
                <a:gd name="connsiteX3" fmla="*/ 8170 w 1192622"/>
                <a:gd name="connsiteY3" fmla="*/ 126289 h 1067589"/>
                <a:gd name="connsiteX0" fmla="*/ 8170 w 1192622"/>
                <a:gd name="connsiteY0" fmla="*/ 154260 h 1319677"/>
                <a:gd name="connsiteX1" fmla="*/ 1173581 w 1192622"/>
                <a:gd name="connsiteY1" fmla="*/ 139319 h 1319677"/>
                <a:gd name="connsiteX2" fmla="*/ 680523 w 1192622"/>
                <a:gd name="connsiteY2" fmla="*/ 1319673 h 1319677"/>
                <a:gd name="connsiteX3" fmla="*/ 8170 w 1192622"/>
                <a:gd name="connsiteY3" fmla="*/ 154260 h 1319677"/>
                <a:gd name="connsiteX0" fmla="*/ 11834 w 1190859"/>
                <a:gd name="connsiteY0" fmla="*/ 154261 h 1319678"/>
                <a:gd name="connsiteX1" fmla="*/ 1177245 w 1190859"/>
                <a:gd name="connsiteY1" fmla="*/ 139320 h 1319678"/>
                <a:gd name="connsiteX2" fmla="*/ 609481 w 1190859"/>
                <a:gd name="connsiteY2" fmla="*/ 1319674 h 1319678"/>
                <a:gd name="connsiteX3" fmla="*/ 11834 w 1190859"/>
                <a:gd name="connsiteY3" fmla="*/ 154261 h 1319678"/>
                <a:gd name="connsiteX0" fmla="*/ 14264 w 1251923"/>
                <a:gd name="connsiteY0" fmla="*/ 108250 h 1273789"/>
                <a:gd name="connsiteX1" fmla="*/ 1239439 w 1251923"/>
                <a:gd name="connsiteY1" fmla="*/ 182956 h 1273789"/>
                <a:gd name="connsiteX2" fmla="*/ 611911 w 1251923"/>
                <a:gd name="connsiteY2" fmla="*/ 1273663 h 1273789"/>
                <a:gd name="connsiteX3" fmla="*/ 14264 w 1251923"/>
                <a:gd name="connsiteY3" fmla="*/ 108250 h 1273789"/>
                <a:gd name="connsiteX0" fmla="*/ 15606 w 1191259"/>
                <a:gd name="connsiteY0" fmla="*/ 118423 h 1253999"/>
                <a:gd name="connsiteX1" fmla="*/ 1181016 w 1191259"/>
                <a:gd name="connsiteY1" fmla="*/ 163247 h 1253999"/>
                <a:gd name="connsiteX2" fmla="*/ 553488 w 1191259"/>
                <a:gd name="connsiteY2" fmla="*/ 1253954 h 1253999"/>
                <a:gd name="connsiteX3" fmla="*/ 15606 w 1191259"/>
                <a:gd name="connsiteY3" fmla="*/ 118423 h 1253999"/>
                <a:gd name="connsiteX0" fmla="*/ 12700 w 1190809"/>
                <a:gd name="connsiteY0" fmla="*/ 112891 h 1203645"/>
                <a:gd name="connsiteX1" fmla="*/ 1178110 w 1190809"/>
                <a:gd name="connsiteY1" fmla="*/ 157715 h 1203645"/>
                <a:gd name="connsiteX2" fmla="*/ 595405 w 1190809"/>
                <a:gd name="connsiteY2" fmla="*/ 1203598 h 1203645"/>
                <a:gd name="connsiteX3" fmla="*/ 12700 w 1190809"/>
                <a:gd name="connsiteY3" fmla="*/ 112891 h 1203645"/>
                <a:gd name="connsiteX0" fmla="*/ 14582 w 1191008"/>
                <a:gd name="connsiteY0" fmla="*/ 118422 h 1253998"/>
                <a:gd name="connsiteX1" fmla="*/ 1179992 w 1191008"/>
                <a:gd name="connsiteY1" fmla="*/ 163246 h 1253998"/>
                <a:gd name="connsiteX2" fmla="*/ 567405 w 1191008"/>
                <a:gd name="connsiteY2" fmla="*/ 1253953 h 1253998"/>
                <a:gd name="connsiteX3" fmla="*/ 14582 w 1191008"/>
                <a:gd name="connsiteY3" fmla="*/ 118422 h 1253998"/>
                <a:gd name="connsiteX0" fmla="*/ 13930 w 1175656"/>
                <a:gd name="connsiteY0" fmla="*/ 133723 h 1269258"/>
                <a:gd name="connsiteX1" fmla="*/ 1164399 w 1175656"/>
                <a:gd name="connsiteY1" fmla="*/ 148665 h 1269258"/>
                <a:gd name="connsiteX2" fmla="*/ 566753 w 1175656"/>
                <a:gd name="connsiteY2" fmla="*/ 1269254 h 1269258"/>
                <a:gd name="connsiteX3" fmla="*/ 13930 w 1175656"/>
                <a:gd name="connsiteY3" fmla="*/ 133723 h 1269258"/>
                <a:gd name="connsiteX0" fmla="*/ 14365 w 1155817"/>
                <a:gd name="connsiteY0" fmla="*/ 195438 h 1211250"/>
                <a:gd name="connsiteX1" fmla="*/ 1145295 w 1155817"/>
                <a:gd name="connsiteY1" fmla="*/ 90394 h 1211250"/>
                <a:gd name="connsiteX2" fmla="*/ 547649 w 1155817"/>
                <a:gd name="connsiteY2" fmla="*/ 1210983 h 1211250"/>
                <a:gd name="connsiteX3" fmla="*/ 14365 w 1155817"/>
                <a:gd name="connsiteY3" fmla="*/ 195438 h 1211250"/>
                <a:gd name="connsiteX0" fmla="*/ 13507 w 1135732"/>
                <a:gd name="connsiteY0" fmla="*/ 124185 h 1139730"/>
                <a:gd name="connsiteX1" fmla="*/ 1124899 w 1135732"/>
                <a:gd name="connsiteY1" fmla="*/ 129129 h 1139730"/>
                <a:gd name="connsiteX2" fmla="*/ 546791 w 1135732"/>
                <a:gd name="connsiteY2" fmla="*/ 1139730 h 1139730"/>
                <a:gd name="connsiteX3" fmla="*/ 13507 w 1135732"/>
                <a:gd name="connsiteY3" fmla="*/ 124185 h 1139730"/>
                <a:gd name="connsiteX0" fmla="*/ 13507 w 1135732"/>
                <a:gd name="connsiteY0" fmla="*/ 115438 h 1060991"/>
                <a:gd name="connsiteX1" fmla="*/ 1124899 w 1135732"/>
                <a:gd name="connsiteY1" fmla="*/ 120382 h 1060991"/>
                <a:gd name="connsiteX2" fmla="*/ 546791 w 1135732"/>
                <a:gd name="connsiteY2" fmla="*/ 1060991 h 1060991"/>
                <a:gd name="connsiteX3" fmla="*/ 13507 w 1135732"/>
                <a:gd name="connsiteY3" fmla="*/ 115438 h 1060991"/>
                <a:gd name="connsiteX0" fmla="*/ 11707 w 1135626"/>
                <a:gd name="connsiteY0" fmla="*/ 124184 h 1139728"/>
                <a:gd name="connsiteX1" fmla="*/ 1123099 w 1135626"/>
                <a:gd name="connsiteY1" fmla="*/ 129128 h 1139728"/>
                <a:gd name="connsiteX2" fmla="*/ 574299 w 1135626"/>
                <a:gd name="connsiteY2" fmla="*/ 1139728 h 1139728"/>
                <a:gd name="connsiteX3" fmla="*/ 11707 w 1135626"/>
                <a:gd name="connsiteY3" fmla="*/ 124184 h 1139728"/>
              </a:gdLst>
              <a:ahLst/>
              <a:cxnLst>
                <a:cxn ang="0">
                  <a:pos x="connsiteX0" y="connsiteY0"/>
                </a:cxn>
                <a:cxn ang="0">
                  <a:pos x="connsiteX1" y="connsiteY1"/>
                </a:cxn>
                <a:cxn ang="0">
                  <a:pos x="connsiteX2" y="connsiteY2"/>
                </a:cxn>
                <a:cxn ang="0">
                  <a:pos x="connsiteX3" y="connsiteY3"/>
                </a:cxn>
              </a:cxnLst>
              <a:rect l="l" t="t" r="r" b="b"/>
              <a:pathLst>
                <a:path w="1135626" h="1139728">
                  <a:moveTo>
                    <a:pt x="11707" y="124184"/>
                  </a:moveTo>
                  <a:cubicBezTo>
                    <a:pt x="103174" y="-44249"/>
                    <a:pt x="1029334" y="-40129"/>
                    <a:pt x="1123099" y="129128"/>
                  </a:cubicBezTo>
                  <a:cubicBezTo>
                    <a:pt x="1216864" y="298385"/>
                    <a:pt x="759531" y="1140552"/>
                    <a:pt x="574299" y="1139728"/>
                  </a:cubicBezTo>
                  <a:cubicBezTo>
                    <a:pt x="389067" y="1138904"/>
                    <a:pt x="-79760" y="292617"/>
                    <a:pt x="11707" y="124184"/>
                  </a:cubicBezTo>
                  <a:close/>
                </a:path>
              </a:pathLst>
            </a:cu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TextBox 107"/>
            <p:cNvSpPr txBox="1">
              <a:spLocks noChangeArrowheads="1"/>
            </p:cNvSpPr>
            <p:nvPr/>
          </p:nvSpPr>
          <p:spPr bwMode="auto">
            <a:xfrm>
              <a:off x="1062426" y="1334772"/>
              <a:ext cx="436859" cy="276999"/>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2</a:t>
              </a:r>
            </a:p>
          </p:txBody>
        </p:sp>
        <p:sp>
          <p:nvSpPr>
            <p:cNvPr id="162" name="AutoShape 11"/>
            <p:cNvSpPr>
              <a:spLocks noChangeArrowheads="1"/>
            </p:cNvSpPr>
            <p:nvPr/>
          </p:nvSpPr>
          <p:spPr bwMode="auto">
            <a:xfrm rot="20310759">
              <a:off x="1384585" y="1981113"/>
              <a:ext cx="1636899" cy="211102"/>
            </a:xfrm>
            <a:prstGeom prst="roundRect">
              <a:avLst>
                <a:gd name="adj" fmla="val 50000"/>
              </a:avLst>
            </a:prstGeom>
            <a:noFill/>
            <a:ln w="9525">
              <a:solidFill>
                <a:srgbClr val="000000"/>
              </a:solidFill>
              <a:round/>
              <a:headEnd/>
              <a:tailEnd/>
            </a:ln>
          </p:spPr>
          <p:txBody>
            <a:bodyPr wrap="none" anchor="ctr"/>
            <a:lstStyle/>
            <a:p>
              <a:pPr>
                <a:defRPr/>
              </a:pPr>
              <a:endParaRPr lang="en-US" sz="1050" dirty="0">
                <a:latin typeface="Times New Roman"/>
                <a:ea typeface="宋体" pitchFamily="2" charset="-122"/>
                <a:cs typeface="Times New Roman"/>
              </a:endParaRPr>
            </a:p>
          </p:txBody>
        </p:sp>
        <p:sp>
          <p:nvSpPr>
            <p:cNvPr id="163" name="Freeform 162"/>
            <p:cNvSpPr/>
            <p:nvPr/>
          </p:nvSpPr>
          <p:spPr>
            <a:xfrm rot="10800000">
              <a:off x="1250457" y="1067695"/>
              <a:ext cx="753398" cy="931397"/>
            </a:xfrm>
            <a:custGeom>
              <a:avLst/>
              <a:gdLst>
                <a:gd name="connsiteX0" fmla="*/ 0 w 1329764"/>
                <a:gd name="connsiteY0" fmla="*/ 14941 h 1120589"/>
                <a:gd name="connsiteX1" fmla="*/ 1329764 w 1329764"/>
                <a:gd name="connsiteY1" fmla="*/ 0 h 1120589"/>
                <a:gd name="connsiteX2" fmla="*/ 702235 w 1329764"/>
                <a:gd name="connsiteY2" fmla="*/ 1120589 h 1120589"/>
                <a:gd name="connsiteX3" fmla="*/ 0 w 1329764"/>
                <a:gd name="connsiteY3" fmla="*/ 14941 h 1120589"/>
                <a:gd name="connsiteX0" fmla="*/ 0 w 1329764"/>
                <a:gd name="connsiteY0" fmla="*/ 14941 h 1120589"/>
                <a:gd name="connsiteX1" fmla="*/ 1329764 w 1329764"/>
                <a:gd name="connsiteY1" fmla="*/ 0 h 1120589"/>
                <a:gd name="connsiteX2" fmla="*/ 702235 w 1329764"/>
                <a:gd name="connsiteY2" fmla="*/ 1120589 h 1120589"/>
                <a:gd name="connsiteX3" fmla="*/ 0 w 1329764"/>
                <a:gd name="connsiteY3" fmla="*/ 14941 h 1120589"/>
                <a:gd name="connsiteX0" fmla="*/ 0 w 1346620"/>
                <a:gd name="connsiteY0" fmla="*/ 146799 h 1252447"/>
                <a:gd name="connsiteX1" fmla="*/ 1329764 w 1346620"/>
                <a:gd name="connsiteY1" fmla="*/ 131858 h 1252447"/>
                <a:gd name="connsiteX2" fmla="*/ 702235 w 1346620"/>
                <a:gd name="connsiteY2" fmla="*/ 1252447 h 1252447"/>
                <a:gd name="connsiteX3" fmla="*/ 0 w 1346620"/>
                <a:gd name="connsiteY3" fmla="*/ 146799 h 1252447"/>
                <a:gd name="connsiteX0" fmla="*/ 0 w 1346954"/>
                <a:gd name="connsiteY0" fmla="*/ 146799 h 1317690"/>
                <a:gd name="connsiteX1" fmla="*/ 1329764 w 1346954"/>
                <a:gd name="connsiteY1" fmla="*/ 131858 h 1317690"/>
                <a:gd name="connsiteX2" fmla="*/ 702235 w 1346954"/>
                <a:gd name="connsiteY2" fmla="*/ 1252447 h 1317690"/>
                <a:gd name="connsiteX3" fmla="*/ 0 w 1346954"/>
                <a:gd name="connsiteY3" fmla="*/ 146799 h 1317690"/>
                <a:gd name="connsiteX0" fmla="*/ 25573 w 1372527"/>
                <a:gd name="connsiteY0" fmla="*/ 218659 h 1389550"/>
                <a:gd name="connsiteX1" fmla="*/ 1355337 w 1372527"/>
                <a:gd name="connsiteY1" fmla="*/ 203718 h 1389550"/>
                <a:gd name="connsiteX2" fmla="*/ 727808 w 1372527"/>
                <a:gd name="connsiteY2" fmla="*/ 1324307 h 1389550"/>
                <a:gd name="connsiteX3" fmla="*/ 25573 w 1372527"/>
                <a:gd name="connsiteY3" fmla="*/ 218659 h 1389550"/>
                <a:gd name="connsiteX0" fmla="*/ 5413 w 1352367"/>
                <a:gd name="connsiteY0" fmla="*/ 224904 h 1395795"/>
                <a:gd name="connsiteX1" fmla="*/ 1335177 w 1352367"/>
                <a:gd name="connsiteY1" fmla="*/ 209963 h 1395795"/>
                <a:gd name="connsiteX2" fmla="*/ 707648 w 1352367"/>
                <a:gd name="connsiteY2" fmla="*/ 1330552 h 1395795"/>
                <a:gd name="connsiteX3" fmla="*/ 5413 w 1352367"/>
                <a:gd name="connsiteY3" fmla="*/ 224904 h 1395795"/>
                <a:gd name="connsiteX0" fmla="*/ 6551 w 1356877"/>
                <a:gd name="connsiteY0" fmla="*/ 224904 h 1330577"/>
                <a:gd name="connsiteX1" fmla="*/ 1336315 w 1356877"/>
                <a:gd name="connsiteY1" fmla="*/ 209963 h 1330577"/>
                <a:gd name="connsiteX2" fmla="*/ 708786 w 1356877"/>
                <a:gd name="connsiteY2" fmla="*/ 1330552 h 1330577"/>
                <a:gd name="connsiteX3" fmla="*/ 6551 w 1356877"/>
                <a:gd name="connsiteY3" fmla="*/ 224904 h 1330577"/>
                <a:gd name="connsiteX0" fmla="*/ 9267 w 1268570"/>
                <a:gd name="connsiteY0" fmla="*/ 73135 h 1179354"/>
                <a:gd name="connsiteX1" fmla="*/ 1249384 w 1268570"/>
                <a:gd name="connsiteY1" fmla="*/ 222547 h 1179354"/>
                <a:gd name="connsiteX2" fmla="*/ 711502 w 1268570"/>
                <a:gd name="connsiteY2" fmla="*/ 1178783 h 1179354"/>
                <a:gd name="connsiteX3" fmla="*/ 9267 w 1268570"/>
                <a:gd name="connsiteY3" fmla="*/ 73135 h 1179354"/>
                <a:gd name="connsiteX0" fmla="*/ 9635 w 1237587"/>
                <a:gd name="connsiteY0" fmla="*/ 126289 h 1067589"/>
                <a:gd name="connsiteX1" fmla="*/ 1219870 w 1237587"/>
                <a:gd name="connsiteY1" fmla="*/ 111348 h 1067589"/>
                <a:gd name="connsiteX2" fmla="*/ 681988 w 1237587"/>
                <a:gd name="connsiteY2" fmla="*/ 1067584 h 1067589"/>
                <a:gd name="connsiteX3" fmla="*/ 9635 w 1237587"/>
                <a:gd name="connsiteY3" fmla="*/ 126289 h 1067589"/>
                <a:gd name="connsiteX0" fmla="*/ 8170 w 1192622"/>
                <a:gd name="connsiteY0" fmla="*/ 126289 h 1067589"/>
                <a:gd name="connsiteX1" fmla="*/ 1173581 w 1192622"/>
                <a:gd name="connsiteY1" fmla="*/ 111348 h 1067589"/>
                <a:gd name="connsiteX2" fmla="*/ 680523 w 1192622"/>
                <a:gd name="connsiteY2" fmla="*/ 1067584 h 1067589"/>
                <a:gd name="connsiteX3" fmla="*/ 8170 w 1192622"/>
                <a:gd name="connsiteY3" fmla="*/ 126289 h 1067589"/>
                <a:gd name="connsiteX0" fmla="*/ 8170 w 1192622"/>
                <a:gd name="connsiteY0" fmla="*/ 154260 h 1319677"/>
                <a:gd name="connsiteX1" fmla="*/ 1173581 w 1192622"/>
                <a:gd name="connsiteY1" fmla="*/ 139319 h 1319677"/>
                <a:gd name="connsiteX2" fmla="*/ 680523 w 1192622"/>
                <a:gd name="connsiteY2" fmla="*/ 1319673 h 1319677"/>
                <a:gd name="connsiteX3" fmla="*/ 8170 w 1192622"/>
                <a:gd name="connsiteY3" fmla="*/ 154260 h 1319677"/>
                <a:gd name="connsiteX0" fmla="*/ 11834 w 1190859"/>
                <a:gd name="connsiteY0" fmla="*/ 154261 h 1319678"/>
                <a:gd name="connsiteX1" fmla="*/ 1177245 w 1190859"/>
                <a:gd name="connsiteY1" fmla="*/ 139320 h 1319678"/>
                <a:gd name="connsiteX2" fmla="*/ 609481 w 1190859"/>
                <a:gd name="connsiteY2" fmla="*/ 1319674 h 1319678"/>
                <a:gd name="connsiteX3" fmla="*/ 11834 w 1190859"/>
                <a:gd name="connsiteY3" fmla="*/ 154261 h 1319678"/>
                <a:gd name="connsiteX0" fmla="*/ 14264 w 1251923"/>
                <a:gd name="connsiteY0" fmla="*/ 108250 h 1273789"/>
                <a:gd name="connsiteX1" fmla="*/ 1239439 w 1251923"/>
                <a:gd name="connsiteY1" fmla="*/ 182956 h 1273789"/>
                <a:gd name="connsiteX2" fmla="*/ 611911 w 1251923"/>
                <a:gd name="connsiteY2" fmla="*/ 1273663 h 1273789"/>
                <a:gd name="connsiteX3" fmla="*/ 14264 w 1251923"/>
                <a:gd name="connsiteY3" fmla="*/ 108250 h 1273789"/>
                <a:gd name="connsiteX0" fmla="*/ 15606 w 1191259"/>
                <a:gd name="connsiteY0" fmla="*/ 118423 h 1253999"/>
                <a:gd name="connsiteX1" fmla="*/ 1181016 w 1191259"/>
                <a:gd name="connsiteY1" fmla="*/ 163247 h 1253999"/>
                <a:gd name="connsiteX2" fmla="*/ 553488 w 1191259"/>
                <a:gd name="connsiteY2" fmla="*/ 1253954 h 1253999"/>
                <a:gd name="connsiteX3" fmla="*/ 15606 w 1191259"/>
                <a:gd name="connsiteY3" fmla="*/ 118423 h 1253999"/>
                <a:gd name="connsiteX0" fmla="*/ 12700 w 1190809"/>
                <a:gd name="connsiteY0" fmla="*/ 112891 h 1203645"/>
                <a:gd name="connsiteX1" fmla="*/ 1178110 w 1190809"/>
                <a:gd name="connsiteY1" fmla="*/ 157715 h 1203645"/>
                <a:gd name="connsiteX2" fmla="*/ 595405 w 1190809"/>
                <a:gd name="connsiteY2" fmla="*/ 1203598 h 1203645"/>
                <a:gd name="connsiteX3" fmla="*/ 12700 w 1190809"/>
                <a:gd name="connsiteY3" fmla="*/ 112891 h 1203645"/>
                <a:gd name="connsiteX0" fmla="*/ 14582 w 1191008"/>
                <a:gd name="connsiteY0" fmla="*/ 118422 h 1253998"/>
                <a:gd name="connsiteX1" fmla="*/ 1179992 w 1191008"/>
                <a:gd name="connsiteY1" fmla="*/ 163246 h 1253998"/>
                <a:gd name="connsiteX2" fmla="*/ 567405 w 1191008"/>
                <a:gd name="connsiteY2" fmla="*/ 1253953 h 1253998"/>
                <a:gd name="connsiteX3" fmla="*/ 14582 w 1191008"/>
                <a:gd name="connsiteY3" fmla="*/ 118422 h 1253998"/>
                <a:gd name="connsiteX0" fmla="*/ 13930 w 1175656"/>
                <a:gd name="connsiteY0" fmla="*/ 133723 h 1269258"/>
                <a:gd name="connsiteX1" fmla="*/ 1164399 w 1175656"/>
                <a:gd name="connsiteY1" fmla="*/ 148665 h 1269258"/>
                <a:gd name="connsiteX2" fmla="*/ 566753 w 1175656"/>
                <a:gd name="connsiteY2" fmla="*/ 1269254 h 1269258"/>
                <a:gd name="connsiteX3" fmla="*/ 13930 w 1175656"/>
                <a:gd name="connsiteY3" fmla="*/ 133723 h 1269258"/>
                <a:gd name="connsiteX0" fmla="*/ 10951 w 1101624"/>
                <a:gd name="connsiteY0" fmla="*/ 118226 h 1253804"/>
                <a:gd name="connsiteX1" fmla="*/ 1089032 w 1101624"/>
                <a:gd name="connsiteY1" fmla="*/ 163457 h 1253804"/>
                <a:gd name="connsiteX2" fmla="*/ 563774 w 1101624"/>
                <a:gd name="connsiteY2" fmla="*/ 1253757 h 1253804"/>
                <a:gd name="connsiteX3" fmla="*/ 10951 w 1101624"/>
                <a:gd name="connsiteY3" fmla="*/ 118226 h 1253804"/>
                <a:gd name="connsiteX0" fmla="*/ 12988 w 1000220"/>
                <a:gd name="connsiteY0" fmla="*/ 129943 h 1235189"/>
                <a:gd name="connsiteX1" fmla="*/ 991536 w 1000220"/>
                <a:gd name="connsiteY1" fmla="*/ 144885 h 1235189"/>
                <a:gd name="connsiteX2" fmla="*/ 466278 w 1000220"/>
                <a:gd name="connsiteY2" fmla="*/ 1235185 h 1235189"/>
                <a:gd name="connsiteX3" fmla="*/ 12988 w 1000220"/>
                <a:gd name="connsiteY3" fmla="*/ 129943 h 1235189"/>
                <a:gd name="connsiteX0" fmla="*/ 10652 w 999876"/>
                <a:gd name="connsiteY0" fmla="*/ 127422 h 1212477"/>
                <a:gd name="connsiteX1" fmla="*/ 989200 w 999876"/>
                <a:gd name="connsiteY1" fmla="*/ 142364 h 1212477"/>
                <a:gd name="connsiteX2" fmla="*/ 500136 w 999876"/>
                <a:gd name="connsiteY2" fmla="*/ 1212471 h 1212477"/>
                <a:gd name="connsiteX3" fmla="*/ 10652 w 999876"/>
                <a:gd name="connsiteY3" fmla="*/ 127422 h 1212477"/>
                <a:gd name="connsiteX0" fmla="*/ 7887 w 926290"/>
                <a:gd name="connsiteY0" fmla="*/ 122099 h 1207162"/>
                <a:gd name="connsiteX1" fmla="*/ 914047 w 926290"/>
                <a:gd name="connsiteY1" fmla="*/ 147137 h 1207162"/>
                <a:gd name="connsiteX2" fmla="*/ 497371 w 926290"/>
                <a:gd name="connsiteY2" fmla="*/ 1207148 h 1207162"/>
                <a:gd name="connsiteX3" fmla="*/ 7887 w 926290"/>
                <a:gd name="connsiteY3" fmla="*/ 122099 h 1207162"/>
                <a:gd name="connsiteX0" fmla="*/ 9074 w 851944"/>
                <a:gd name="connsiteY0" fmla="*/ 139428 h 1184096"/>
                <a:gd name="connsiteX1" fmla="*/ 842846 w 851944"/>
                <a:gd name="connsiteY1" fmla="*/ 124081 h 1184096"/>
                <a:gd name="connsiteX2" fmla="*/ 426170 w 851944"/>
                <a:gd name="connsiteY2" fmla="*/ 1184092 h 1184096"/>
                <a:gd name="connsiteX3" fmla="*/ 9074 w 851944"/>
                <a:gd name="connsiteY3" fmla="*/ 139428 h 1184096"/>
                <a:gd name="connsiteX0" fmla="*/ 9074 w 851944"/>
                <a:gd name="connsiteY0" fmla="*/ 129349 h 1093249"/>
                <a:gd name="connsiteX1" fmla="*/ 842846 w 851944"/>
                <a:gd name="connsiteY1" fmla="*/ 114002 h 1093249"/>
                <a:gd name="connsiteX2" fmla="*/ 426170 w 851944"/>
                <a:gd name="connsiteY2" fmla="*/ 1093244 h 1093249"/>
                <a:gd name="connsiteX3" fmla="*/ 9074 w 851944"/>
                <a:gd name="connsiteY3" fmla="*/ 129349 h 1093249"/>
                <a:gd name="connsiteX0" fmla="*/ 10087 w 852025"/>
                <a:gd name="connsiteY0" fmla="*/ 138446 h 1175271"/>
                <a:gd name="connsiteX1" fmla="*/ 843859 w 852025"/>
                <a:gd name="connsiteY1" fmla="*/ 123099 h 1175271"/>
                <a:gd name="connsiteX2" fmla="*/ 410845 w 852025"/>
                <a:gd name="connsiteY2" fmla="*/ 1175266 h 1175271"/>
                <a:gd name="connsiteX3" fmla="*/ 10087 w 852025"/>
                <a:gd name="connsiteY3" fmla="*/ 138446 h 1175271"/>
              </a:gdLst>
              <a:ahLst/>
              <a:cxnLst>
                <a:cxn ang="0">
                  <a:pos x="connsiteX0" y="connsiteY0"/>
                </a:cxn>
                <a:cxn ang="0">
                  <a:pos x="connsiteX1" y="connsiteY1"/>
                </a:cxn>
                <a:cxn ang="0">
                  <a:pos x="connsiteX2" y="connsiteY2"/>
                </a:cxn>
                <a:cxn ang="0">
                  <a:pos x="connsiteX3" y="connsiteY3"/>
                </a:cxn>
              </a:cxnLst>
              <a:rect l="l" t="t" r="r" b="b"/>
              <a:pathLst>
                <a:path w="852025" h="1175271">
                  <a:moveTo>
                    <a:pt x="10087" y="138446"/>
                  </a:moveTo>
                  <a:cubicBezTo>
                    <a:pt x="82256" y="-36915"/>
                    <a:pt x="777066" y="-49704"/>
                    <a:pt x="843859" y="123099"/>
                  </a:cubicBezTo>
                  <a:cubicBezTo>
                    <a:pt x="910652" y="295902"/>
                    <a:pt x="549807" y="1172708"/>
                    <a:pt x="410845" y="1175266"/>
                  </a:cubicBezTo>
                  <a:cubicBezTo>
                    <a:pt x="271883" y="1177824"/>
                    <a:pt x="-62082" y="313807"/>
                    <a:pt x="10087" y="138446"/>
                  </a:cubicBezTo>
                  <a:close/>
                </a:path>
              </a:pathLst>
            </a:cu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2178969" y="1693303"/>
              <a:ext cx="270436" cy="239232"/>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i="1" dirty="0">
                  <a:solidFill>
                    <a:schemeClr val="tx1"/>
                  </a:solidFill>
                  <a:latin typeface="Times New Roman"/>
                  <a:cs typeface="Times New Roman"/>
                </a:rPr>
                <a:t>G</a:t>
              </a:r>
            </a:p>
          </p:txBody>
        </p:sp>
        <p:sp>
          <p:nvSpPr>
            <p:cNvPr id="165" name="Freeform 164"/>
            <p:cNvSpPr/>
            <p:nvPr/>
          </p:nvSpPr>
          <p:spPr>
            <a:xfrm rot="8136815">
              <a:off x="1596910" y="941807"/>
              <a:ext cx="653686" cy="1177007"/>
            </a:xfrm>
            <a:custGeom>
              <a:avLst/>
              <a:gdLst>
                <a:gd name="connsiteX0" fmla="*/ 0 w 1329764"/>
                <a:gd name="connsiteY0" fmla="*/ 14941 h 1120589"/>
                <a:gd name="connsiteX1" fmla="*/ 1329764 w 1329764"/>
                <a:gd name="connsiteY1" fmla="*/ 0 h 1120589"/>
                <a:gd name="connsiteX2" fmla="*/ 702235 w 1329764"/>
                <a:gd name="connsiteY2" fmla="*/ 1120589 h 1120589"/>
                <a:gd name="connsiteX3" fmla="*/ 0 w 1329764"/>
                <a:gd name="connsiteY3" fmla="*/ 14941 h 1120589"/>
                <a:gd name="connsiteX0" fmla="*/ 0 w 1329764"/>
                <a:gd name="connsiteY0" fmla="*/ 14941 h 1120589"/>
                <a:gd name="connsiteX1" fmla="*/ 1329764 w 1329764"/>
                <a:gd name="connsiteY1" fmla="*/ 0 h 1120589"/>
                <a:gd name="connsiteX2" fmla="*/ 702235 w 1329764"/>
                <a:gd name="connsiteY2" fmla="*/ 1120589 h 1120589"/>
                <a:gd name="connsiteX3" fmla="*/ 0 w 1329764"/>
                <a:gd name="connsiteY3" fmla="*/ 14941 h 1120589"/>
                <a:gd name="connsiteX0" fmla="*/ 0 w 1346620"/>
                <a:gd name="connsiteY0" fmla="*/ 146799 h 1252447"/>
                <a:gd name="connsiteX1" fmla="*/ 1329764 w 1346620"/>
                <a:gd name="connsiteY1" fmla="*/ 131858 h 1252447"/>
                <a:gd name="connsiteX2" fmla="*/ 702235 w 1346620"/>
                <a:gd name="connsiteY2" fmla="*/ 1252447 h 1252447"/>
                <a:gd name="connsiteX3" fmla="*/ 0 w 1346620"/>
                <a:gd name="connsiteY3" fmla="*/ 146799 h 1252447"/>
                <a:gd name="connsiteX0" fmla="*/ 0 w 1346954"/>
                <a:gd name="connsiteY0" fmla="*/ 146799 h 1317690"/>
                <a:gd name="connsiteX1" fmla="*/ 1329764 w 1346954"/>
                <a:gd name="connsiteY1" fmla="*/ 131858 h 1317690"/>
                <a:gd name="connsiteX2" fmla="*/ 702235 w 1346954"/>
                <a:gd name="connsiteY2" fmla="*/ 1252447 h 1317690"/>
                <a:gd name="connsiteX3" fmla="*/ 0 w 1346954"/>
                <a:gd name="connsiteY3" fmla="*/ 146799 h 1317690"/>
                <a:gd name="connsiteX0" fmla="*/ 25573 w 1372527"/>
                <a:gd name="connsiteY0" fmla="*/ 218659 h 1389550"/>
                <a:gd name="connsiteX1" fmla="*/ 1355337 w 1372527"/>
                <a:gd name="connsiteY1" fmla="*/ 203718 h 1389550"/>
                <a:gd name="connsiteX2" fmla="*/ 727808 w 1372527"/>
                <a:gd name="connsiteY2" fmla="*/ 1324307 h 1389550"/>
                <a:gd name="connsiteX3" fmla="*/ 25573 w 1372527"/>
                <a:gd name="connsiteY3" fmla="*/ 218659 h 1389550"/>
                <a:gd name="connsiteX0" fmla="*/ 5413 w 1352367"/>
                <a:gd name="connsiteY0" fmla="*/ 224904 h 1395795"/>
                <a:gd name="connsiteX1" fmla="*/ 1335177 w 1352367"/>
                <a:gd name="connsiteY1" fmla="*/ 209963 h 1395795"/>
                <a:gd name="connsiteX2" fmla="*/ 707648 w 1352367"/>
                <a:gd name="connsiteY2" fmla="*/ 1330552 h 1395795"/>
                <a:gd name="connsiteX3" fmla="*/ 5413 w 1352367"/>
                <a:gd name="connsiteY3" fmla="*/ 224904 h 1395795"/>
                <a:gd name="connsiteX0" fmla="*/ 6551 w 1356877"/>
                <a:gd name="connsiteY0" fmla="*/ 224904 h 1330577"/>
                <a:gd name="connsiteX1" fmla="*/ 1336315 w 1356877"/>
                <a:gd name="connsiteY1" fmla="*/ 209963 h 1330577"/>
                <a:gd name="connsiteX2" fmla="*/ 708786 w 1356877"/>
                <a:gd name="connsiteY2" fmla="*/ 1330552 h 1330577"/>
                <a:gd name="connsiteX3" fmla="*/ 6551 w 1356877"/>
                <a:gd name="connsiteY3" fmla="*/ 224904 h 1330577"/>
                <a:gd name="connsiteX0" fmla="*/ 9267 w 1268570"/>
                <a:gd name="connsiteY0" fmla="*/ 73135 h 1179354"/>
                <a:gd name="connsiteX1" fmla="*/ 1249384 w 1268570"/>
                <a:gd name="connsiteY1" fmla="*/ 222547 h 1179354"/>
                <a:gd name="connsiteX2" fmla="*/ 711502 w 1268570"/>
                <a:gd name="connsiteY2" fmla="*/ 1178783 h 1179354"/>
                <a:gd name="connsiteX3" fmla="*/ 9267 w 1268570"/>
                <a:gd name="connsiteY3" fmla="*/ 73135 h 1179354"/>
                <a:gd name="connsiteX0" fmla="*/ 9635 w 1237587"/>
                <a:gd name="connsiteY0" fmla="*/ 126289 h 1067589"/>
                <a:gd name="connsiteX1" fmla="*/ 1219870 w 1237587"/>
                <a:gd name="connsiteY1" fmla="*/ 111348 h 1067589"/>
                <a:gd name="connsiteX2" fmla="*/ 681988 w 1237587"/>
                <a:gd name="connsiteY2" fmla="*/ 1067584 h 1067589"/>
                <a:gd name="connsiteX3" fmla="*/ 9635 w 1237587"/>
                <a:gd name="connsiteY3" fmla="*/ 126289 h 1067589"/>
                <a:gd name="connsiteX0" fmla="*/ 8170 w 1192622"/>
                <a:gd name="connsiteY0" fmla="*/ 126289 h 1067589"/>
                <a:gd name="connsiteX1" fmla="*/ 1173581 w 1192622"/>
                <a:gd name="connsiteY1" fmla="*/ 111348 h 1067589"/>
                <a:gd name="connsiteX2" fmla="*/ 680523 w 1192622"/>
                <a:gd name="connsiteY2" fmla="*/ 1067584 h 1067589"/>
                <a:gd name="connsiteX3" fmla="*/ 8170 w 1192622"/>
                <a:gd name="connsiteY3" fmla="*/ 126289 h 1067589"/>
                <a:gd name="connsiteX0" fmla="*/ 8170 w 1192622"/>
                <a:gd name="connsiteY0" fmla="*/ 154260 h 1319677"/>
                <a:gd name="connsiteX1" fmla="*/ 1173581 w 1192622"/>
                <a:gd name="connsiteY1" fmla="*/ 139319 h 1319677"/>
                <a:gd name="connsiteX2" fmla="*/ 680523 w 1192622"/>
                <a:gd name="connsiteY2" fmla="*/ 1319673 h 1319677"/>
                <a:gd name="connsiteX3" fmla="*/ 8170 w 1192622"/>
                <a:gd name="connsiteY3" fmla="*/ 154260 h 1319677"/>
                <a:gd name="connsiteX0" fmla="*/ 11834 w 1190859"/>
                <a:gd name="connsiteY0" fmla="*/ 154261 h 1319678"/>
                <a:gd name="connsiteX1" fmla="*/ 1177245 w 1190859"/>
                <a:gd name="connsiteY1" fmla="*/ 139320 h 1319678"/>
                <a:gd name="connsiteX2" fmla="*/ 609481 w 1190859"/>
                <a:gd name="connsiteY2" fmla="*/ 1319674 h 1319678"/>
                <a:gd name="connsiteX3" fmla="*/ 11834 w 1190859"/>
                <a:gd name="connsiteY3" fmla="*/ 154261 h 1319678"/>
                <a:gd name="connsiteX0" fmla="*/ 14264 w 1251923"/>
                <a:gd name="connsiteY0" fmla="*/ 108250 h 1273789"/>
                <a:gd name="connsiteX1" fmla="*/ 1239439 w 1251923"/>
                <a:gd name="connsiteY1" fmla="*/ 182956 h 1273789"/>
                <a:gd name="connsiteX2" fmla="*/ 611911 w 1251923"/>
                <a:gd name="connsiteY2" fmla="*/ 1273663 h 1273789"/>
                <a:gd name="connsiteX3" fmla="*/ 14264 w 1251923"/>
                <a:gd name="connsiteY3" fmla="*/ 108250 h 1273789"/>
                <a:gd name="connsiteX0" fmla="*/ 15606 w 1191259"/>
                <a:gd name="connsiteY0" fmla="*/ 118423 h 1253999"/>
                <a:gd name="connsiteX1" fmla="*/ 1181016 w 1191259"/>
                <a:gd name="connsiteY1" fmla="*/ 163247 h 1253999"/>
                <a:gd name="connsiteX2" fmla="*/ 553488 w 1191259"/>
                <a:gd name="connsiteY2" fmla="*/ 1253954 h 1253999"/>
                <a:gd name="connsiteX3" fmla="*/ 15606 w 1191259"/>
                <a:gd name="connsiteY3" fmla="*/ 118423 h 1253999"/>
                <a:gd name="connsiteX0" fmla="*/ 12700 w 1190809"/>
                <a:gd name="connsiteY0" fmla="*/ 112891 h 1203645"/>
                <a:gd name="connsiteX1" fmla="*/ 1178110 w 1190809"/>
                <a:gd name="connsiteY1" fmla="*/ 157715 h 1203645"/>
                <a:gd name="connsiteX2" fmla="*/ 595405 w 1190809"/>
                <a:gd name="connsiteY2" fmla="*/ 1203598 h 1203645"/>
                <a:gd name="connsiteX3" fmla="*/ 12700 w 1190809"/>
                <a:gd name="connsiteY3" fmla="*/ 112891 h 1203645"/>
                <a:gd name="connsiteX0" fmla="*/ 14582 w 1191008"/>
                <a:gd name="connsiteY0" fmla="*/ 118422 h 1253998"/>
                <a:gd name="connsiteX1" fmla="*/ 1179992 w 1191008"/>
                <a:gd name="connsiteY1" fmla="*/ 163246 h 1253998"/>
                <a:gd name="connsiteX2" fmla="*/ 567405 w 1191008"/>
                <a:gd name="connsiteY2" fmla="*/ 1253953 h 1253998"/>
                <a:gd name="connsiteX3" fmla="*/ 14582 w 1191008"/>
                <a:gd name="connsiteY3" fmla="*/ 118422 h 1253998"/>
                <a:gd name="connsiteX0" fmla="*/ 13930 w 1175656"/>
                <a:gd name="connsiteY0" fmla="*/ 133723 h 1269258"/>
                <a:gd name="connsiteX1" fmla="*/ 1164399 w 1175656"/>
                <a:gd name="connsiteY1" fmla="*/ 148665 h 1269258"/>
                <a:gd name="connsiteX2" fmla="*/ 566753 w 1175656"/>
                <a:gd name="connsiteY2" fmla="*/ 1269254 h 1269258"/>
                <a:gd name="connsiteX3" fmla="*/ 13930 w 1175656"/>
                <a:gd name="connsiteY3" fmla="*/ 133723 h 1269258"/>
                <a:gd name="connsiteX0" fmla="*/ 10951 w 1101624"/>
                <a:gd name="connsiteY0" fmla="*/ 118226 h 1253804"/>
                <a:gd name="connsiteX1" fmla="*/ 1089032 w 1101624"/>
                <a:gd name="connsiteY1" fmla="*/ 163457 h 1253804"/>
                <a:gd name="connsiteX2" fmla="*/ 563774 w 1101624"/>
                <a:gd name="connsiteY2" fmla="*/ 1253757 h 1253804"/>
                <a:gd name="connsiteX3" fmla="*/ 10951 w 1101624"/>
                <a:gd name="connsiteY3" fmla="*/ 118226 h 1253804"/>
                <a:gd name="connsiteX0" fmla="*/ 12988 w 1000220"/>
                <a:gd name="connsiteY0" fmla="*/ 129943 h 1235189"/>
                <a:gd name="connsiteX1" fmla="*/ 991536 w 1000220"/>
                <a:gd name="connsiteY1" fmla="*/ 144885 h 1235189"/>
                <a:gd name="connsiteX2" fmla="*/ 466278 w 1000220"/>
                <a:gd name="connsiteY2" fmla="*/ 1235185 h 1235189"/>
                <a:gd name="connsiteX3" fmla="*/ 12988 w 1000220"/>
                <a:gd name="connsiteY3" fmla="*/ 129943 h 1235189"/>
                <a:gd name="connsiteX0" fmla="*/ 10652 w 999876"/>
                <a:gd name="connsiteY0" fmla="*/ 127422 h 1212477"/>
                <a:gd name="connsiteX1" fmla="*/ 989200 w 999876"/>
                <a:gd name="connsiteY1" fmla="*/ 142364 h 1212477"/>
                <a:gd name="connsiteX2" fmla="*/ 500136 w 999876"/>
                <a:gd name="connsiteY2" fmla="*/ 1212471 h 1212477"/>
                <a:gd name="connsiteX3" fmla="*/ 10652 w 999876"/>
                <a:gd name="connsiteY3" fmla="*/ 127422 h 1212477"/>
                <a:gd name="connsiteX0" fmla="*/ 7887 w 926290"/>
                <a:gd name="connsiteY0" fmla="*/ 122099 h 1207162"/>
                <a:gd name="connsiteX1" fmla="*/ 914047 w 926290"/>
                <a:gd name="connsiteY1" fmla="*/ 147137 h 1207162"/>
                <a:gd name="connsiteX2" fmla="*/ 497371 w 926290"/>
                <a:gd name="connsiteY2" fmla="*/ 1207148 h 1207162"/>
                <a:gd name="connsiteX3" fmla="*/ 7887 w 926290"/>
                <a:gd name="connsiteY3" fmla="*/ 122099 h 1207162"/>
                <a:gd name="connsiteX0" fmla="*/ 9074 w 851944"/>
                <a:gd name="connsiteY0" fmla="*/ 139428 h 1184096"/>
                <a:gd name="connsiteX1" fmla="*/ 842846 w 851944"/>
                <a:gd name="connsiteY1" fmla="*/ 124081 h 1184096"/>
                <a:gd name="connsiteX2" fmla="*/ 426170 w 851944"/>
                <a:gd name="connsiteY2" fmla="*/ 1184092 h 1184096"/>
                <a:gd name="connsiteX3" fmla="*/ 9074 w 851944"/>
                <a:gd name="connsiteY3" fmla="*/ 139428 h 1184096"/>
                <a:gd name="connsiteX0" fmla="*/ 9074 w 851944"/>
                <a:gd name="connsiteY0" fmla="*/ 129349 h 1093249"/>
                <a:gd name="connsiteX1" fmla="*/ 842846 w 851944"/>
                <a:gd name="connsiteY1" fmla="*/ 114002 h 1093249"/>
                <a:gd name="connsiteX2" fmla="*/ 426170 w 851944"/>
                <a:gd name="connsiteY2" fmla="*/ 1093244 h 1093249"/>
                <a:gd name="connsiteX3" fmla="*/ 9074 w 851944"/>
                <a:gd name="connsiteY3" fmla="*/ 129349 h 1093249"/>
                <a:gd name="connsiteX0" fmla="*/ 10087 w 852025"/>
                <a:gd name="connsiteY0" fmla="*/ 138446 h 1175271"/>
                <a:gd name="connsiteX1" fmla="*/ 843859 w 852025"/>
                <a:gd name="connsiteY1" fmla="*/ 123099 h 1175271"/>
                <a:gd name="connsiteX2" fmla="*/ 410845 w 852025"/>
                <a:gd name="connsiteY2" fmla="*/ 1175266 h 1175271"/>
                <a:gd name="connsiteX3" fmla="*/ 10087 w 852025"/>
                <a:gd name="connsiteY3" fmla="*/ 138446 h 1175271"/>
              </a:gdLst>
              <a:ahLst/>
              <a:cxnLst>
                <a:cxn ang="0">
                  <a:pos x="connsiteX0" y="connsiteY0"/>
                </a:cxn>
                <a:cxn ang="0">
                  <a:pos x="connsiteX1" y="connsiteY1"/>
                </a:cxn>
                <a:cxn ang="0">
                  <a:pos x="connsiteX2" y="connsiteY2"/>
                </a:cxn>
                <a:cxn ang="0">
                  <a:pos x="connsiteX3" y="connsiteY3"/>
                </a:cxn>
              </a:cxnLst>
              <a:rect l="l" t="t" r="r" b="b"/>
              <a:pathLst>
                <a:path w="852025" h="1175271">
                  <a:moveTo>
                    <a:pt x="10087" y="138446"/>
                  </a:moveTo>
                  <a:cubicBezTo>
                    <a:pt x="82256" y="-36915"/>
                    <a:pt x="777066" y="-49704"/>
                    <a:pt x="843859" y="123099"/>
                  </a:cubicBezTo>
                  <a:cubicBezTo>
                    <a:pt x="910652" y="295902"/>
                    <a:pt x="549807" y="1172708"/>
                    <a:pt x="410845" y="1175266"/>
                  </a:cubicBezTo>
                  <a:cubicBezTo>
                    <a:pt x="271883" y="1177824"/>
                    <a:pt x="-62082" y="313807"/>
                    <a:pt x="10087" y="138446"/>
                  </a:cubicBezTo>
                  <a:close/>
                </a:path>
              </a:pathLst>
            </a:cu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5F3CC9BA-63D0-FA42-97B6-C39EAFFD9A46}"/>
              </a:ext>
            </a:extLst>
          </p:cNvPr>
          <p:cNvSpPr/>
          <p:nvPr/>
        </p:nvSpPr>
        <p:spPr>
          <a:xfrm>
            <a:off x="8038294" y="4724105"/>
            <a:ext cx="818590" cy="369332"/>
          </a:xfrm>
          <a:prstGeom prst="rect">
            <a:avLst/>
          </a:prstGeom>
        </p:spPr>
        <p:txBody>
          <a:bodyPr wrap="square">
            <a:spAutoFit/>
          </a:bodyPr>
          <a:lstStyle/>
          <a:p>
            <a:r>
              <a:rPr lang="en-US" dirty="0">
                <a:solidFill>
                  <a:srgbClr val="FF0000"/>
                </a:solidFill>
              </a:rPr>
              <a:t>264.3</a:t>
            </a:r>
          </a:p>
        </p:txBody>
      </p:sp>
      <p:sp>
        <p:nvSpPr>
          <p:cNvPr id="88" name="Rectangle 87">
            <a:extLst>
              <a:ext uri="{FF2B5EF4-FFF2-40B4-BE49-F238E27FC236}">
                <a16:creationId xmlns:a16="http://schemas.microsoft.com/office/drawing/2014/main" id="{AA186AA7-7550-CF46-9513-0295FB59FDDC}"/>
              </a:ext>
            </a:extLst>
          </p:cNvPr>
          <p:cNvSpPr/>
          <p:nvPr/>
        </p:nvSpPr>
        <p:spPr>
          <a:xfrm>
            <a:off x="7040249" y="4724105"/>
            <a:ext cx="720127" cy="369332"/>
          </a:xfrm>
          <a:prstGeom prst="rect">
            <a:avLst/>
          </a:prstGeom>
        </p:spPr>
        <p:txBody>
          <a:bodyPr wrap="square">
            <a:spAutoFit/>
          </a:bodyPr>
          <a:lstStyle/>
          <a:p>
            <a:r>
              <a:rPr lang="en-US" dirty="0">
                <a:latin typeface="SFRM1000"/>
              </a:rPr>
              <a:t>399.5</a:t>
            </a:r>
            <a:endParaRPr lang="en-US" dirty="0"/>
          </a:p>
        </p:txBody>
      </p:sp>
      <p:sp>
        <p:nvSpPr>
          <p:cNvPr id="127" name="TextBox 107">
            <a:extLst>
              <a:ext uri="{FF2B5EF4-FFF2-40B4-BE49-F238E27FC236}">
                <a16:creationId xmlns:a16="http://schemas.microsoft.com/office/drawing/2014/main" id="{4D057768-E0E3-D740-BAF5-0482BAA104F9}"/>
              </a:ext>
            </a:extLst>
          </p:cNvPr>
          <p:cNvSpPr txBox="1">
            <a:spLocks noChangeArrowheads="1"/>
          </p:cNvSpPr>
          <p:nvPr/>
        </p:nvSpPr>
        <p:spPr bwMode="auto">
          <a:xfrm>
            <a:off x="3927891" y="3296083"/>
            <a:ext cx="533400" cy="276225"/>
          </a:xfrm>
          <a:prstGeom prst="rect">
            <a:avLst/>
          </a:prstGeom>
          <a:noFill/>
          <a:ln w="9525">
            <a:noFill/>
            <a:miter lim="800000"/>
            <a:headEnd/>
            <a:tailEnd/>
          </a:ln>
        </p:spPr>
        <p:txBody>
          <a:bodyPr wrap="square" lIns="0" tIns="0" rIns="0" bIns="0">
            <a:spAutoFit/>
          </a:bodyPr>
          <a:lstStyle/>
          <a:p>
            <a:pPr algn="ctr"/>
            <a:r>
              <a:rPr lang="en-US" i="1" dirty="0">
                <a:latin typeface="Times New Roman"/>
                <a:cs typeface="Times New Roman"/>
              </a:rPr>
              <a:t>R</a:t>
            </a:r>
            <a:r>
              <a:rPr lang="en-US" baseline="-25000" dirty="0">
                <a:latin typeface="Times New Roman"/>
                <a:cs typeface="Times New Roman"/>
              </a:rPr>
              <a:t>1</a:t>
            </a:r>
          </a:p>
        </p:txBody>
      </p:sp>
    </p:spTree>
    <p:custDataLst>
      <p:tags r:id="rId1"/>
    </p:custDataLst>
    <p:extLst>
      <p:ext uri="{BB962C8B-B14F-4D97-AF65-F5344CB8AC3E}">
        <p14:creationId xmlns:p14="http://schemas.microsoft.com/office/powerpoint/2010/main" val="8886216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7"/>
                                        </p:tgtEl>
                                      </p:cBhvr>
                                    </p:animEffect>
                                    <p:set>
                                      <p:cBhvr>
                                        <p:cTn id="7" dur="1" fill="hold">
                                          <p:stCondLst>
                                            <p:cond delay="499"/>
                                          </p:stCondLst>
                                        </p:cTn>
                                        <p:tgtEl>
                                          <p:spTgt spid="97"/>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94"/>
                                        </p:tgtEl>
                                      </p:cBhvr>
                                    </p:animEffect>
                                    <p:set>
                                      <p:cBhvr>
                                        <p:cTn id="10" dur="1" fill="hold">
                                          <p:stCondLst>
                                            <p:cond delay="499"/>
                                          </p:stCondLst>
                                        </p:cTn>
                                        <p:tgtEl>
                                          <p:spTgt spid="9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112"/>
                                        </p:tgtEl>
                                      </p:cBhvr>
                                    </p:animEffect>
                                    <p:set>
                                      <p:cBhvr>
                                        <p:cTn id="15" dur="1" fill="hold">
                                          <p:stCondLst>
                                            <p:cond delay="499"/>
                                          </p:stCondLst>
                                        </p:cTn>
                                        <p:tgtEl>
                                          <p:spTgt spid="112"/>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111"/>
                                        </p:tgtEl>
                                      </p:cBhvr>
                                    </p:animEffect>
                                    <p:set>
                                      <p:cBhvr>
                                        <p:cTn id="18" dur="1" fill="hold">
                                          <p:stCondLst>
                                            <p:cond delay="499"/>
                                          </p:stCondLst>
                                        </p:cTn>
                                        <p:tgtEl>
                                          <p:spTgt spid="1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2" grpId="0"/>
      <p:bldP spid="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C90862B9-E05D-6549-8022-604CD321C1F0}"/>
              </a:ext>
            </a:extLst>
          </p:cNvPr>
          <p:cNvSpPr/>
          <p:nvPr/>
        </p:nvSpPr>
        <p:spPr>
          <a:xfrm>
            <a:off x="1984712" y="3946874"/>
            <a:ext cx="931207" cy="1062005"/>
          </a:xfrm>
          <a:prstGeom prst="rect">
            <a:avLst/>
          </a:prstGeom>
          <a:solidFill>
            <a:srgbClr val="CCFFCC">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EDBCBE6-3B22-2F43-803E-085F98C5A5F3}"/>
              </a:ext>
            </a:extLst>
          </p:cNvPr>
          <p:cNvSpPr/>
          <p:nvPr/>
        </p:nvSpPr>
        <p:spPr>
          <a:xfrm>
            <a:off x="3444240" y="3921760"/>
            <a:ext cx="579121" cy="497841"/>
          </a:xfrm>
          <a:prstGeom prst="rect">
            <a:avLst/>
          </a:prstGeom>
          <a:solidFill>
            <a:srgbClr val="CCFFCC">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684F468-22A0-FA49-9B69-345C830990C5}"/>
              </a:ext>
            </a:extLst>
          </p:cNvPr>
          <p:cNvSpPr/>
          <p:nvPr/>
        </p:nvSpPr>
        <p:spPr>
          <a:xfrm>
            <a:off x="4460627" y="3921761"/>
            <a:ext cx="548254" cy="243840"/>
          </a:xfrm>
          <a:prstGeom prst="rect">
            <a:avLst/>
          </a:prstGeom>
          <a:solidFill>
            <a:srgbClr val="CCFFCC">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DC8A13FC-83F1-2A45-85DE-4546CC6D0191}"/>
              </a:ext>
            </a:extLst>
          </p:cNvPr>
          <p:cNvSpPr/>
          <p:nvPr/>
        </p:nvSpPr>
        <p:spPr>
          <a:xfrm>
            <a:off x="1984620" y="4995520"/>
            <a:ext cx="921140" cy="551840"/>
          </a:xfrm>
          <a:prstGeom prst="rect">
            <a:avLst/>
          </a:prstGeom>
          <a:solidFill>
            <a:srgbClr val="3366FF">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F3BCC84-C1DB-D74F-AA54-6834ECE763AD}"/>
              </a:ext>
            </a:extLst>
          </p:cNvPr>
          <p:cNvSpPr/>
          <p:nvPr/>
        </p:nvSpPr>
        <p:spPr>
          <a:xfrm>
            <a:off x="3461451" y="4419601"/>
            <a:ext cx="561909" cy="487679"/>
          </a:xfrm>
          <a:prstGeom prst="rect">
            <a:avLst/>
          </a:prstGeom>
          <a:solidFill>
            <a:srgbClr val="3366FF">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411EBC2-804C-684C-8E73-A5B78CB1CEC8}"/>
              </a:ext>
            </a:extLst>
          </p:cNvPr>
          <p:cNvSpPr/>
          <p:nvPr/>
        </p:nvSpPr>
        <p:spPr>
          <a:xfrm>
            <a:off x="4446973" y="4159587"/>
            <a:ext cx="561908" cy="260014"/>
          </a:xfrm>
          <a:prstGeom prst="rect">
            <a:avLst/>
          </a:prstGeom>
          <a:solidFill>
            <a:srgbClr val="3366FF">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9170174E-C3E5-9D4F-9198-5BE98AEB9E95}"/>
              </a:ext>
            </a:extLst>
          </p:cNvPr>
          <p:cNvGraphicFramePr>
            <a:graphicFrameLocks noGrp="1"/>
          </p:cNvGraphicFramePr>
          <p:nvPr>
            <p:extLst>
              <p:ext uri="{D42A27DB-BD31-4B8C-83A1-F6EECF244321}">
                <p14:modId xmlns:p14="http://schemas.microsoft.com/office/powerpoint/2010/main" val="181627516"/>
              </p:ext>
            </p:extLst>
          </p:nvPr>
        </p:nvGraphicFramePr>
        <p:xfrm>
          <a:off x="3451292" y="3683936"/>
          <a:ext cx="571977" cy="1701631"/>
        </p:xfrm>
        <a:graphic>
          <a:graphicData uri="http://schemas.openxmlformats.org/drawingml/2006/table">
            <a:tbl>
              <a:tblPr firstRow="1" bandRow="1">
                <a:tableStyleId>{5C22544A-7EE6-4342-B048-85BDC9FD1C3A}</a:tableStyleId>
              </a:tblPr>
              <a:tblGrid>
                <a:gridCol w="183479">
                  <a:extLst>
                    <a:ext uri="{9D8B030D-6E8A-4147-A177-3AD203B41FA5}">
                      <a16:colId xmlns:a16="http://schemas.microsoft.com/office/drawing/2014/main" val="20000"/>
                    </a:ext>
                  </a:extLst>
                </a:gridCol>
                <a:gridCol w="194249">
                  <a:extLst>
                    <a:ext uri="{9D8B030D-6E8A-4147-A177-3AD203B41FA5}">
                      <a16:colId xmlns:a16="http://schemas.microsoft.com/office/drawing/2014/main" val="20001"/>
                    </a:ext>
                  </a:extLst>
                </a:gridCol>
                <a:gridCol w="194249">
                  <a:extLst>
                    <a:ext uri="{9D8B030D-6E8A-4147-A177-3AD203B41FA5}">
                      <a16:colId xmlns:a16="http://schemas.microsoft.com/office/drawing/2014/main" val="20002"/>
                    </a:ext>
                  </a:extLst>
                </a:gridCol>
              </a:tblGrid>
              <a:tr h="244245">
                <a:tc>
                  <a:txBody>
                    <a:bodyPr/>
                    <a:lstStyle/>
                    <a:p>
                      <a:pPr algn="ctr"/>
                      <a:r>
                        <a:rPr lang="en-US" sz="15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5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500" i="1" dirty="0">
                          <a:solidFill>
                            <a:srgbClr val="000000"/>
                          </a:solidFill>
                          <a:latin typeface="Times New Roman"/>
                          <a:cs typeface="Times New Roman"/>
                        </a:rPr>
                        <a:t>E</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44245">
                <a:tc>
                  <a:txBody>
                    <a:bodyPr/>
                    <a:lstStyle/>
                    <a:p>
                      <a:pPr algn="ctr"/>
                      <a:r>
                        <a:rPr lang="en-US" sz="15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5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5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4245">
                <a:tc>
                  <a:txBody>
                    <a:bodyPr/>
                    <a:lstStyle/>
                    <a:p>
                      <a:pPr algn="ctr"/>
                      <a:r>
                        <a:rPr lang="en-US" sz="15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5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5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4245">
                <a:tc>
                  <a:txBody>
                    <a:bodyPr/>
                    <a:lstStyle/>
                    <a:p>
                      <a:pPr algn="ctr"/>
                      <a:r>
                        <a:rPr lang="en-US" sz="15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5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5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44245">
                <a:tc>
                  <a:txBody>
                    <a:bodyPr/>
                    <a:lstStyle/>
                    <a:p>
                      <a:pPr algn="ctr"/>
                      <a:r>
                        <a:rPr lang="en-US" sz="15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5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5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44245">
                <a:tc>
                  <a:txBody>
                    <a:bodyPr/>
                    <a:lstStyle/>
                    <a:p>
                      <a:pPr algn="ctr"/>
                      <a:r>
                        <a:rPr lang="en-US" sz="15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5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5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36161">
                <a:tc>
                  <a:txBody>
                    <a:bodyPr/>
                    <a:lstStyle/>
                    <a:p>
                      <a:pPr algn="ctr"/>
                      <a:r>
                        <a:rPr lang="en-US" sz="15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5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5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10" name="Table 9">
            <a:extLst>
              <a:ext uri="{FF2B5EF4-FFF2-40B4-BE49-F238E27FC236}">
                <a16:creationId xmlns:a16="http://schemas.microsoft.com/office/drawing/2014/main" id="{AE315B48-B4D4-0246-90D0-64F2D7ABE13C}"/>
              </a:ext>
            </a:extLst>
          </p:cNvPr>
          <p:cNvGraphicFramePr>
            <a:graphicFrameLocks noGrp="1"/>
          </p:cNvGraphicFramePr>
          <p:nvPr>
            <p:extLst>
              <p:ext uri="{D42A27DB-BD31-4B8C-83A1-F6EECF244321}">
                <p14:modId xmlns:p14="http://schemas.microsoft.com/office/powerpoint/2010/main" val="1379182643"/>
              </p:ext>
            </p:extLst>
          </p:nvPr>
        </p:nvGraphicFramePr>
        <p:xfrm>
          <a:off x="4455805" y="3683936"/>
          <a:ext cx="556588" cy="1654644"/>
        </p:xfrm>
        <a:graphic>
          <a:graphicData uri="http://schemas.openxmlformats.org/drawingml/2006/table">
            <a:tbl>
              <a:tblPr firstRow="1" bandRow="1">
                <a:tableStyleId>{5C22544A-7EE6-4342-B048-85BDC9FD1C3A}</a:tableStyleId>
              </a:tblPr>
              <a:tblGrid>
                <a:gridCol w="178542">
                  <a:extLst>
                    <a:ext uri="{9D8B030D-6E8A-4147-A177-3AD203B41FA5}">
                      <a16:colId xmlns:a16="http://schemas.microsoft.com/office/drawing/2014/main" val="20000"/>
                    </a:ext>
                  </a:extLst>
                </a:gridCol>
                <a:gridCol w="189023">
                  <a:extLst>
                    <a:ext uri="{9D8B030D-6E8A-4147-A177-3AD203B41FA5}">
                      <a16:colId xmlns:a16="http://schemas.microsoft.com/office/drawing/2014/main" val="20001"/>
                    </a:ext>
                  </a:extLst>
                </a:gridCol>
                <a:gridCol w="189023">
                  <a:extLst>
                    <a:ext uri="{9D8B030D-6E8A-4147-A177-3AD203B41FA5}">
                      <a16:colId xmlns:a16="http://schemas.microsoft.com/office/drawing/2014/main" val="20002"/>
                    </a:ext>
                  </a:extLst>
                </a:gridCol>
              </a:tblGrid>
              <a:tr h="237674">
                <a:tc>
                  <a:txBody>
                    <a:bodyPr/>
                    <a:lstStyle/>
                    <a:p>
                      <a:pPr algn="ctr"/>
                      <a:r>
                        <a:rPr lang="en-US" sz="1500" i="1" dirty="0">
                          <a:solidFill>
                            <a:srgbClr val="000000"/>
                          </a:solidFill>
                          <a:latin typeface="Times New Roman"/>
                          <a:cs typeface="Times New Roman"/>
                        </a:rPr>
                        <a:t>A</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500" i="1" dirty="0">
                          <a:solidFill>
                            <a:srgbClr val="000000"/>
                          </a:solidFill>
                          <a:latin typeface="Times New Roman"/>
                          <a:cs typeface="Times New Roman"/>
                        </a:rPr>
                        <a:t>B</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i="1" dirty="0">
                          <a:solidFill>
                            <a:srgbClr val="000000"/>
                          </a:solidFill>
                          <a:latin typeface="Times New Roman"/>
                          <a:cs typeface="Times New Roman"/>
                        </a:rPr>
                        <a:t>F</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7674">
                <a:tc>
                  <a:txBody>
                    <a:bodyPr/>
                    <a:lstStyle/>
                    <a:p>
                      <a:pPr algn="ctr"/>
                      <a:r>
                        <a:rPr lang="en-US" sz="1500" dirty="0">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7674">
                <a:tc>
                  <a:txBody>
                    <a:bodyPr/>
                    <a:lstStyle/>
                    <a:p>
                      <a:pPr algn="ctr"/>
                      <a:r>
                        <a:rPr lang="en-US" sz="1500" dirty="0">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674">
                <a:tc>
                  <a:txBody>
                    <a:bodyPr/>
                    <a:lstStyle/>
                    <a:p>
                      <a:pPr algn="ctr"/>
                      <a:r>
                        <a:rPr lang="en-US" sz="1500" dirty="0">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7674">
                <a:tc>
                  <a:txBody>
                    <a:bodyPr/>
                    <a:lstStyle/>
                    <a:p>
                      <a:pPr algn="ctr"/>
                      <a:r>
                        <a:rPr lang="en-US" sz="1500" dirty="0">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674">
                <a:tc>
                  <a:txBody>
                    <a:bodyPr/>
                    <a:lstStyle/>
                    <a:p>
                      <a:pPr algn="ctr"/>
                      <a:r>
                        <a:rPr lang="en-US" sz="1500" dirty="0">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7940">
                <a:tc>
                  <a:txBody>
                    <a:bodyPr/>
                    <a:lstStyle/>
                    <a:p>
                      <a:pPr algn="ctr"/>
                      <a:r>
                        <a:rPr lang="en-US" sz="1500" dirty="0">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9" name="Table 8">
            <a:extLst>
              <a:ext uri="{FF2B5EF4-FFF2-40B4-BE49-F238E27FC236}">
                <a16:creationId xmlns:a16="http://schemas.microsoft.com/office/drawing/2014/main" id="{F1D08E46-2872-7642-9DCE-8FD1331238C0}"/>
              </a:ext>
            </a:extLst>
          </p:cNvPr>
          <p:cNvGraphicFramePr>
            <a:graphicFrameLocks noGrp="1"/>
          </p:cNvGraphicFramePr>
          <p:nvPr>
            <p:extLst>
              <p:ext uri="{D42A27DB-BD31-4B8C-83A1-F6EECF244321}">
                <p14:modId xmlns:p14="http://schemas.microsoft.com/office/powerpoint/2010/main" val="2103298352"/>
              </p:ext>
            </p:extLst>
          </p:nvPr>
        </p:nvGraphicFramePr>
        <p:xfrm>
          <a:off x="1809331" y="3683936"/>
          <a:ext cx="1096267" cy="2117700"/>
        </p:xfrm>
        <a:graphic>
          <a:graphicData uri="http://schemas.openxmlformats.org/drawingml/2006/table">
            <a:tbl>
              <a:tblPr firstRow="1" bandRow="1">
                <a:tableStyleId>{5C22544A-7EE6-4342-B048-85BDC9FD1C3A}</a:tableStyleId>
              </a:tblPr>
              <a:tblGrid>
                <a:gridCol w="178715">
                  <a:extLst>
                    <a:ext uri="{9D8B030D-6E8A-4147-A177-3AD203B41FA5}">
                      <a16:colId xmlns:a16="http://schemas.microsoft.com/office/drawing/2014/main" val="20000"/>
                    </a:ext>
                  </a:extLst>
                </a:gridCol>
                <a:gridCol w="168506">
                  <a:extLst>
                    <a:ext uri="{9D8B030D-6E8A-4147-A177-3AD203B41FA5}">
                      <a16:colId xmlns:a16="http://schemas.microsoft.com/office/drawing/2014/main" val="20001"/>
                    </a:ext>
                  </a:extLst>
                </a:gridCol>
                <a:gridCol w="178397">
                  <a:extLst>
                    <a:ext uri="{9D8B030D-6E8A-4147-A177-3AD203B41FA5}">
                      <a16:colId xmlns:a16="http://schemas.microsoft.com/office/drawing/2014/main" val="20002"/>
                    </a:ext>
                  </a:extLst>
                </a:gridCol>
                <a:gridCol w="178397">
                  <a:extLst>
                    <a:ext uri="{9D8B030D-6E8A-4147-A177-3AD203B41FA5}">
                      <a16:colId xmlns:a16="http://schemas.microsoft.com/office/drawing/2014/main" val="20003"/>
                    </a:ext>
                  </a:extLst>
                </a:gridCol>
                <a:gridCol w="188289">
                  <a:extLst>
                    <a:ext uri="{9D8B030D-6E8A-4147-A177-3AD203B41FA5}">
                      <a16:colId xmlns:a16="http://schemas.microsoft.com/office/drawing/2014/main" val="20004"/>
                    </a:ext>
                  </a:extLst>
                </a:gridCol>
                <a:gridCol w="203963">
                  <a:extLst>
                    <a:ext uri="{9D8B030D-6E8A-4147-A177-3AD203B41FA5}">
                      <a16:colId xmlns:a16="http://schemas.microsoft.com/office/drawing/2014/main" val="20005"/>
                    </a:ext>
                  </a:extLst>
                </a:gridCol>
              </a:tblGrid>
              <a:tr h="259928">
                <a:tc>
                  <a:txBody>
                    <a:bodyPr/>
                    <a:lstStyle/>
                    <a:p>
                      <a:pPr algn="ctr"/>
                      <a:endParaRPr lang="en-US" sz="1600" i="1" dirty="0">
                        <a:solidFill>
                          <a:srgbClr val="000000"/>
                        </a:solidFill>
                        <a:latin typeface="Times New Roman"/>
                        <a:cs typeface="Times New Roman"/>
                      </a:endParaRPr>
                    </a:p>
                  </a:txBody>
                  <a:tcPr marL="0" marR="0" marT="0" marB="0">
                    <a:lnL w="381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D</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G</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65396">
                <a:tc>
                  <a:txBody>
                    <a:bodyPr/>
                    <a:lstStyle/>
                    <a:p>
                      <a:pPr algn="ctr"/>
                      <a:r>
                        <a:rPr lang="en-US" sz="1600" i="1" dirty="0">
                          <a:solidFill>
                            <a:srgbClr val="000000"/>
                          </a:solidFill>
                          <a:latin typeface="Times New Roman"/>
                          <a:cs typeface="Times New Roman"/>
                        </a:rPr>
                        <a:t>t</a:t>
                      </a:r>
                      <a:r>
                        <a:rPr lang="en-US" sz="1600" i="0" baseline="-25000" dirty="0">
                          <a:solidFill>
                            <a:srgbClr val="000000"/>
                          </a:solidFill>
                          <a:latin typeface="Times New Roman"/>
                          <a:cs typeface="Times New Roman"/>
                        </a:rPr>
                        <a:t>1</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65396">
                <a:tc>
                  <a:txBody>
                    <a:bodyPr/>
                    <a:lstStyle/>
                    <a:p>
                      <a:pPr algn="ctr"/>
                      <a:r>
                        <a:rPr lang="en-US" sz="1600" i="1" dirty="0">
                          <a:solidFill>
                            <a:srgbClr val="000000"/>
                          </a:solidFill>
                          <a:latin typeface="Times New Roman"/>
                          <a:cs typeface="Times New Roman"/>
                        </a:rPr>
                        <a:t>t</a:t>
                      </a:r>
                      <a:r>
                        <a:rPr lang="en-US" sz="1600" i="0" baseline="-25000" dirty="0">
                          <a:solidFill>
                            <a:srgbClr val="000000"/>
                          </a:solidFill>
                          <a:latin typeface="Times New Roman"/>
                          <a:cs typeface="Times New Roman"/>
                        </a:rPr>
                        <a:t>2</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65396">
                <a:tc>
                  <a:txBody>
                    <a:bodyPr/>
                    <a:lstStyle/>
                    <a:p>
                      <a:pPr algn="ctr"/>
                      <a:r>
                        <a:rPr lang="en-US" sz="1600" i="1" dirty="0">
                          <a:solidFill>
                            <a:srgbClr val="000000"/>
                          </a:solidFill>
                          <a:latin typeface="Times New Roman"/>
                          <a:cs typeface="Times New Roman"/>
                        </a:rPr>
                        <a:t>t</a:t>
                      </a:r>
                      <a:r>
                        <a:rPr lang="en-US" sz="1600" i="0" baseline="-25000" dirty="0">
                          <a:solidFill>
                            <a:srgbClr val="000000"/>
                          </a:solidFill>
                          <a:latin typeface="Times New Roman"/>
                          <a:cs typeface="Times New Roman"/>
                        </a:rPr>
                        <a:t>3</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65396">
                <a:tc>
                  <a:txBody>
                    <a:bodyPr/>
                    <a:lstStyle/>
                    <a:p>
                      <a:pPr algn="ctr"/>
                      <a:r>
                        <a:rPr lang="en-US" sz="1600" i="1" dirty="0">
                          <a:solidFill>
                            <a:srgbClr val="000000"/>
                          </a:solidFill>
                          <a:latin typeface="Times New Roman"/>
                          <a:cs typeface="Times New Roman"/>
                        </a:rPr>
                        <a:t>t</a:t>
                      </a:r>
                      <a:r>
                        <a:rPr lang="en-US" sz="1600" i="0" baseline="-25000" dirty="0">
                          <a:solidFill>
                            <a:srgbClr val="000000"/>
                          </a:solidFill>
                          <a:latin typeface="Times New Roman"/>
                          <a:cs typeface="Times New Roman"/>
                        </a:rPr>
                        <a:t>4</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65396">
                <a:tc>
                  <a:txBody>
                    <a:bodyPr/>
                    <a:lstStyle/>
                    <a:p>
                      <a:pPr algn="ctr"/>
                      <a:r>
                        <a:rPr lang="en-US" sz="1600" i="1" dirty="0">
                          <a:solidFill>
                            <a:srgbClr val="000000"/>
                          </a:solidFill>
                          <a:latin typeface="Times New Roman"/>
                          <a:cs typeface="Times New Roman"/>
                        </a:rPr>
                        <a:t>t</a:t>
                      </a:r>
                      <a:r>
                        <a:rPr lang="en-US" sz="1600" i="0" baseline="-25000" dirty="0">
                          <a:solidFill>
                            <a:srgbClr val="000000"/>
                          </a:solidFill>
                          <a:latin typeface="Times New Roman"/>
                          <a:cs typeface="Times New Roman"/>
                        </a:rPr>
                        <a:t>5</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65396">
                <a:tc>
                  <a:txBody>
                    <a:bodyPr/>
                    <a:lstStyle/>
                    <a:p>
                      <a:pPr algn="ctr"/>
                      <a:r>
                        <a:rPr lang="en-US" sz="1600" i="1" dirty="0">
                          <a:solidFill>
                            <a:srgbClr val="000000"/>
                          </a:solidFill>
                          <a:latin typeface="Times New Roman"/>
                          <a:cs typeface="Times New Roman"/>
                        </a:rPr>
                        <a:t>t</a:t>
                      </a:r>
                      <a:r>
                        <a:rPr lang="en-US" sz="1600" i="0" baseline="-25000" dirty="0">
                          <a:solidFill>
                            <a:srgbClr val="000000"/>
                          </a:solidFill>
                          <a:latin typeface="Times New Roman"/>
                          <a:cs typeface="Times New Roman"/>
                        </a:rPr>
                        <a:t>6</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65396">
                <a:tc>
                  <a:txBody>
                    <a:bodyPr/>
                    <a:lstStyle/>
                    <a:p>
                      <a:pPr algn="ctr"/>
                      <a:r>
                        <a:rPr lang="en-US" sz="1600" i="1" dirty="0">
                          <a:solidFill>
                            <a:srgbClr val="000000"/>
                          </a:solidFill>
                          <a:latin typeface="Times New Roman"/>
                          <a:cs typeface="Times New Roman"/>
                        </a:rPr>
                        <a:t>t</a:t>
                      </a:r>
                      <a:r>
                        <a:rPr lang="en-US" sz="1600" i="0" baseline="-25000" dirty="0">
                          <a:solidFill>
                            <a:srgbClr val="000000"/>
                          </a:solidFill>
                          <a:latin typeface="Times New Roman"/>
                          <a:cs typeface="Times New Roman"/>
                        </a:rPr>
                        <a:t>7</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rgbClr val="000000"/>
                          </a:solidFill>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5122" name="Title 1"/>
          <p:cNvSpPr>
            <a:spLocks noGrp="1"/>
          </p:cNvSpPr>
          <p:nvPr>
            <p:ph type="title"/>
          </p:nvPr>
        </p:nvSpPr>
        <p:spPr/>
        <p:txBody>
          <a:bodyPr/>
          <a:lstStyle/>
          <a:p>
            <a:r>
              <a:rPr lang="en-US" dirty="0">
                <a:latin typeface="Helvetica" charset="0"/>
                <a:ea typeface="宋体" charset="0"/>
                <a:cs typeface="宋体" charset="0"/>
              </a:rPr>
              <a:t>GAC is fast.  Use it.</a:t>
            </a:r>
          </a:p>
        </p:txBody>
      </p:sp>
      <p:sp>
        <p:nvSpPr>
          <p:cNvPr id="5124" name="Date Placeholder 3"/>
          <p:cNvSpPr>
            <a:spLocks noGrp="1"/>
          </p:cNvSpPr>
          <p:nvPr>
            <p:ph type="dt"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t>8/31/18</a:t>
            </a:r>
            <a:endParaRPr lang="en-US" altLang="zh-CN" dirty="0"/>
          </a:p>
        </p:txBody>
      </p:sp>
      <p:sp>
        <p:nvSpPr>
          <p:cNvPr id="5125" name="Footer Placeholder 4"/>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5126"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05ABA195-DFBA-AD41-BE4D-4F72044A4AD6}" type="slidenum">
              <a:rPr lang="en-US" altLang="zh-CN"/>
              <a:pPr/>
              <a:t>7</a:t>
            </a:fld>
            <a:endParaRPr lang="en-US" altLang="zh-CN"/>
          </a:p>
        </p:txBody>
      </p:sp>
      <p:sp>
        <p:nvSpPr>
          <p:cNvPr id="7" name="Content Placeholder 2">
            <a:extLst>
              <a:ext uri="{FF2B5EF4-FFF2-40B4-BE49-F238E27FC236}">
                <a16:creationId xmlns:a16="http://schemas.microsoft.com/office/drawing/2014/main" id="{C08A3FE3-3BE7-DD4D-ADFC-5D59D6A24CAF}"/>
              </a:ext>
            </a:extLst>
          </p:cNvPr>
          <p:cNvSpPr>
            <a:spLocks noGrp="1"/>
          </p:cNvSpPr>
          <p:nvPr>
            <p:ph sz="half" idx="1"/>
          </p:nvPr>
        </p:nvSpPr>
        <p:spPr>
          <a:xfrm>
            <a:off x="691660" y="1295676"/>
            <a:ext cx="8088925" cy="4200884"/>
          </a:xfrm>
        </p:spPr>
        <p:txBody>
          <a:bodyPr/>
          <a:lstStyle/>
          <a:p>
            <a:r>
              <a:rPr lang="en-US" sz="2400" dirty="0"/>
              <a:t>Modern GAC algorithms are </a:t>
            </a:r>
            <a:r>
              <a:rPr lang="en-US" sz="2400" i="1" dirty="0"/>
              <a:t>fast</a:t>
            </a:r>
            <a:r>
              <a:rPr lang="en-US" sz="2400" dirty="0"/>
              <a:t> and low-memory</a:t>
            </a:r>
          </a:p>
          <a:p>
            <a:pPr lvl="1"/>
            <a:r>
              <a:rPr lang="en-US" sz="2000" dirty="0"/>
              <a:t>Compact Table, </a:t>
            </a:r>
            <a:r>
              <a:rPr lang="en-US" sz="2000" dirty="0" err="1"/>
              <a:t>STRBit</a:t>
            </a:r>
            <a:endParaRPr lang="en-US" sz="2000" dirty="0"/>
          </a:p>
          <a:p>
            <a:r>
              <a:rPr lang="en-US" sz="2400" dirty="0"/>
              <a:t>… and sometimes sufficient for enforcing </a:t>
            </a:r>
            <a:r>
              <a:rPr lang="en-US" sz="2400" dirty="0" err="1"/>
              <a:t>fPWC</a:t>
            </a:r>
            <a:endParaRPr lang="en-US" sz="2400" dirty="0"/>
          </a:p>
          <a:p>
            <a:pPr lvl="1">
              <a:tabLst>
                <a:tab pos="7816850" algn="r"/>
              </a:tabLst>
            </a:pPr>
            <a:r>
              <a:rPr lang="en-US" sz="2000" dirty="0"/>
              <a:t>Case 1: </a:t>
            </a:r>
            <a:r>
              <a:rPr lang="en-US" sz="2000" dirty="0" err="1"/>
              <a:t>Subscopes</a:t>
            </a:r>
            <a:r>
              <a:rPr lang="en-US" sz="2000" dirty="0"/>
              <a:t> with a single variable 	</a:t>
            </a:r>
            <a:r>
              <a:rPr lang="en-US" sz="1600" dirty="0">
                <a:solidFill>
                  <a:srgbClr val="E46C0A"/>
                </a:solidFill>
              </a:rPr>
              <a:t>[Lecoutre et al., 2016]</a:t>
            </a:r>
            <a:endParaRPr lang="en-US" dirty="0"/>
          </a:p>
          <a:p>
            <a:pPr lvl="1"/>
            <a:r>
              <a:rPr lang="en-US" sz="2000" dirty="0"/>
              <a:t>Case 2: Blocks whose signature contains a variable-value pair removed by a GAC algorithm</a:t>
            </a:r>
          </a:p>
          <a:p>
            <a:pPr marL="914400" lvl="2" indent="0">
              <a:buNone/>
            </a:pPr>
            <a:endParaRPr lang="en-US" sz="1600" dirty="0"/>
          </a:p>
        </p:txBody>
      </p:sp>
      <p:sp>
        <p:nvSpPr>
          <p:cNvPr id="3" name="TextBox 2">
            <a:extLst>
              <a:ext uri="{FF2B5EF4-FFF2-40B4-BE49-F238E27FC236}">
                <a16:creationId xmlns:a16="http://schemas.microsoft.com/office/drawing/2014/main" id="{E0379E02-07B6-114C-9887-D4C9D0AC4767}"/>
              </a:ext>
            </a:extLst>
          </p:cNvPr>
          <p:cNvSpPr txBox="1"/>
          <p:nvPr/>
        </p:nvSpPr>
        <p:spPr>
          <a:xfrm flipH="1">
            <a:off x="5266659" y="3724721"/>
            <a:ext cx="3766818" cy="1877437"/>
          </a:xfrm>
          <a:prstGeom prst="rect">
            <a:avLst/>
          </a:prstGeom>
          <a:noFill/>
        </p:spPr>
        <p:txBody>
          <a:bodyPr wrap="square" rtlCol="0">
            <a:spAutoFit/>
          </a:bodyPr>
          <a:lstStyle/>
          <a:p>
            <a:pPr marL="342900" indent="-342900">
              <a:buFont typeface="+mj-lt"/>
              <a:buAutoNum type="arabicPeriod"/>
            </a:pPr>
            <a:r>
              <a:rPr lang="en-US" sz="1600" dirty="0">
                <a:solidFill>
                  <a:schemeClr val="tx1">
                    <a:lumMod val="75000"/>
                    <a:lumOff val="25000"/>
                  </a:schemeClr>
                </a:solidFill>
              </a:rPr>
              <a:t>GAC removes</a:t>
            </a:r>
            <a:r>
              <a:rPr lang="en-US" sz="1600" dirty="0"/>
              <a:t> </a:t>
            </a:r>
            <a:r>
              <a:rPr lang="en-US" sz="1600" dirty="0">
                <a:solidFill>
                  <a:srgbClr val="FF0000"/>
                </a:solidFill>
              </a:rPr>
              <a:t>〈</a:t>
            </a:r>
            <a:r>
              <a:rPr lang="en-US" sz="1600" i="1" dirty="0">
                <a:solidFill>
                  <a:srgbClr val="FF0000"/>
                </a:solidFill>
              </a:rPr>
              <a:t>A</a:t>
            </a:r>
            <a:r>
              <a:rPr lang="en-US" sz="1600" dirty="0">
                <a:solidFill>
                  <a:srgbClr val="FF0000"/>
                </a:solidFill>
              </a:rPr>
              <a:t>,0〉</a:t>
            </a:r>
          </a:p>
          <a:p>
            <a:pPr marL="342900" indent="-342900">
              <a:buFont typeface="+mj-lt"/>
              <a:buAutoNum type="arabicPeriod"/>
            </a:pPr>
            <a:r>
              <a:rPr lang="en-US" sz="1600" dirty="0">
                <a:solidFill>
                  <a:schemeClr val="tx1">
                    <a:lumMod val="75000"/>
                    <a:lumOff val="25000"/>
                  </a:schemeClr>
                </a:solidFill>
              </a:rPr>
              <a:t>GAC filters all tuples with </a:t>
            </a:r>
            <a:r>
              <a:rPr lang="en-US" sz="1600" dirty="0">
                <a:solidFill>
                  <a:srgbClr val="FF0000"/>
                </a:solidFill>
              </a:rPr>
              <a:t>〈</a:t>
            </a:r>
            <a:r>
              <a:rPr lang="en-US" sz="1600" i="1" dirty="0">
                <a:solidFill>
                  <a:srgbClr val="FF0000"/>
                </a:solidFill>
              </a:rPr>
              <a:t>A</a:t>
            </a:r>
            <a:r>
              <a:rPr lang="en-US" sz="1600" dirty="0">
                <a:solidFill>
                  <a:srgbClr val="FF0000"/>
                </a:solidFill>
              </a:rPr>
              <a:t>,0〉</a:t>
            </a:r>
          </a:p>
          <a:p>
            <a:pPr marL="342900" indent="-342900">
              <a:buFont typeface="+mj-lt"/>
              <a:buAutoNum type="arabicPeriod"/>
            </a:pPr>
            <a:r>
              <a:rPr lang="en-US" sz="1600" dirty="0">
                <a:solidFill>
                  <a:schemeClr val="tx1">
                    <a:lumMod val="75000"/>
                    <a:lumOff val="25000"/>
                  </a:schemeClr>
                </a:solidFill>
              </a:rPr>
              <a:t>Consequently, blocks</a:t>
            </a:r>
          </a:p>
          <a:p>
            <a:pPr marL="742950" lvl="1" indent="-285750">
              <a:buFont typeface="Arial" panose="020B0604020202020204" pitchFamily="34" charset="0"/>
              <a:buChar char="•"/>
            </a:pPr>
            <a:r>
              <a:rPr lang="en-US" sz="1600" dirty="0">
                <a:solidFill>
                  <a:srgbClr val="FF0000"/>
                </a:solidFill>
              </a:rPr>
              <a:t>{〈</a:t>
            </a:r>
            <a:r>
              <a:rPr lang="en-US" sz="1600" i="1" dirty="0">
                <a:solidFill>
                  <a:srgbClr val="FF0000"/>
                </a:solidFill>
              </a:rPr>
              <a:t>A</a:t>
            </a:r>
            <a:r>
              <a:rPr lang="en-US" sz="1600" dirty="0">
                <a:solidFill>
                  <a:srgbClr val="FF0000"/>
                </a:solidFill>
              </a:rPr>
              <a:t>,0〉,〈</a:t>
            </a:r>
            <a:r>
              <a:rPr lang="en-US" sz="1600" i="1" dirty="0">
                <a:solidFill>
                  <a:srgbClr val="FF0000"/>
                </a:solidFill>
              </a:rPr>
              <a:t>B</a:t>
            </a:r>
            <a:r>
              <a:rPr lang="en-US" sz="1600" dirty="0">
                <a:solidFill>
                  <a:srgbClr val="FF0000"/>
                </a:solidFill>
              </a:rPr>
              <a:t>,0〉} </a:t>
            </a:r>
            <a:r>
              <a:rPr lang="en-US" sz="1600" dirty="0">
                <a:solidFill>
                  <a:schemeClr val="tx1">
                    <a:lumMod val="75000"/>
                    <a:lumOff val="25000"/>
                  </a:schemeClr>
                </a:solidFill>
              </a:rPr>
              <a:t>and </a:t>
            </a:r>
          </a:p>
          <a:p>
            <a:pPr marL="742950" lvl="1" indent="-285750">
              <a:buFont typeface="Arial" panose="020B0604020202020204" pitchFamily="34" charset="0"/>
              <a:buChar char="•"/>
            </a:pPr>
            <a:r>
              <a:rPr lang="en-US" sz="1600" dirty="0">
                <a:solidFill>
                  <a:srgbClr val="FF0000"/>
                </a:solidFill>
              </a:rPr>
              <a:t>{〈</a:t>
            </a:r>
            <a:r>
              <a:rPr lang="en-US" sz="1600" i="1" dirty="0">
                <a:solidFill>
                  <a:srgbClr val="FF0000"/>
                </a:solidFill>
              </a:rPr>
              <a:t>A</a:t>
            </a:r>
            <a:r>
              <a:rPr lang="en-US" sz="1600" dirty="0">
                <a:solidFill>
                  <a:srgbClr val="FF0000"/>
                </a:solidFill>
              </a:rPr>
              <a:t>,0〉,〈</a:t>
            </a:r>
            <a:r>
              <a:rPr lang="en-US" sz="1600" i="1" dirty="0">
                <a:solidFill>
                  <a:srgbClr val="FF0000"/>
                </a:solidFill>
              </a:rPr>
              <a:t>B</a:t>
            </a:r>
            <a:r>
              <a:rPr lang="en-US" sz="1600" dirty="0">
                <a:solidFill>
                  <a:srgbClr val="FF0000"/>
                </a:solidFill>
              </a:rPr>
              <a:t>,1〉} </a:t>
            </a:r>
          </a:p>
          <a:p>
            <a:r>
              <a:rPr lang="en-US" sz="1600" dirty="0">
                <a:solidFill>
                  <a:schemeClr val="tx1">
                    <a:lumMod val="75000"/>
                    <a:lumOff val="25000"/>
                  </a:schemeClr>
                </a:solidFill>
              </a:rPr>
              <a:t>      are removed</a:t>
            </a:r>
          </a:p>
          <a:p>
            <a:endParaRPr lang="en-US" sz="1600" dirty="0">
              <a:solidFill>
                <a:srgbClr val="FF0000"/>
              </a:solidFill>
            </a:endParaRPr>
          </a:p>
        </p:txBody>
      </p:sp>
      <p:sp>
        <p:nvSpPr>
          <p:cNvPr id="21" name="Right Bracket 20">
            <a:extLst>
              <a:ext uri="{FF2B5EF4-FFF2-40B4-BE49-F238E27FC236}">
                <a16:creationId xmlns:a16="http://schemas.microsoft.com/office/drawing/2014/main" id="{66051F09-27D2-6347-A0DB-C67228BB9D3B}"/>
              </a:ext>
            </a:extLst>
          </p:cNvPr>
          <p:cNvSpPr/>
          <p:nvPr/>
        </p:nvSpPr>
        <p:spPr>
          <a:xfrm>
            <a:off x="2943967" y="3946875"/>
            <a:ext cx="76685" cy="1010330"/>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Right Bracket 39">
            <a:extLst>
              <a:ext uri="{FF2B5EF4-FFF2-40B4-BE49-F238E27FC236}">
                <a16:creationId xmlns:a16="http://schemas.microsoft.com/office/drawing/2014/main" id="{6DADC608-2A15-8A4E-8FD5-B84F8DFAB0AD}"/>
              </a:ext>
            </a:extLst>
          </p:cNvPr>
          <p:cNvSpPr/>
          <p:nvPr/>
        </p:nvSpPr>
        <p:spPr>
          <a:xfrm flipH="1">
            <a:off x="3336238" y="3979048"/>
            <a:ext cx="78100" cy="430393"/>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450596B1-75E2-DF48-9D21-03429B59BE61}"/>
              </a:ext>
            </a:extLst>
          </p:cNvPr>
          <p:cNvCxnSpPr>
            <a:cxnSpLocks/>
            <a:stCxn id="21" idx="2"/>
            <a:endCxn id="40" idx="2"/>
          </p:cNvCxnSpPr>
          <p:nvPr/>
        </p:nvCxnSpPr>
        <p:spPr>
          <a:xfrm flipV="1">
            <a:off x="3020652" y="4194245"/>
            <a:ext cx="315586" cy="257795"/>
          </a:xfrm>
          <a:prstGeom prst="line">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72" name="Right Bracket 71">
            <a:extLst>
              <a:ext uri="{FF2B5EF4-FFF2-40B4-BE49-F238E27FC236}">
                <a16:creationId xmlns:a16="http://schemas.microsoft.com/office/drawing/2014/main" id="{BBCA2392-5C88-9742-96B7-50A340FEC83D}"/>
              </a:ext>
            </a:extLst>
          </p:cNvPr>
          <p:cNvSpPr/>
          <p:nvPr/>
        </p:nvSpPr>
        <p:spPr>
          <a:xfrm>
            <a:off x="2943967" y="5018165"/>
            <a:ext cx="73553" cy="498715"/>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Right Bracket 72">
            <a:extLst>
              <a:ext uri="{FF2B5EF4-FFF2-40B4-BE49-F238E27FC236}">
                <a16:creationId xmlns:a16="http://schemas.microsoft.com/office/drawing/2014/main" id="{B363867C-500D-B849-B793-1A972912D95F}"/>
              </a:ext>
            </a:extLst>
          </p:cNvPr>
          <p:cNvSpPr/>
          <p:nvPr/>
        </p:nvSpPr>
        <p:spPr>
          <a:xfrm>
            <a:off x="4050641" y="4441880"/>
            <a:ext cx="64558" cy="455240"/>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Right Bracket 73">
            <a:extLst>
              <a:ext uri="{FF2B5EF4-FFF2-40B4-BE49-F238E27FC236}">
                <a16:creationId xmlns:a16="http://schemas.microsoft.com/office/drawing/2014/main" id="{ED0374B7-6FEC-E94F-A823-33CC4C0B8F30}"/>
              </a:ext>
            </a:extLst>
          </p:cNvPr>
          <p:cNvSpPr/>
          <p:nvPr/>
        </p:nvSpPr>
        <p:spPr>
          <a:xfrm>
            <a:off x="4050641" y="3954201"/>
            <a:ext cx="64558" cy="436879"/>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Right Bracket 74">
            <a:extLst>
              <a:ext uri="{FF2B5EF4-FFF2-40B4-BE49-F238E27FC236}">
                <a16:creationId xmlns:a16="http://schemas.microsoft.com/office/drawing/2014/main" id="{89ADF29F-0F35-DE41-ADF9-526DBD894321}"/>
              </a:ext>
            </a:extLst>
          </p:cNvPr>
          <p:cNvSpPr/>
          <p:nvPr/>
        </p:nvSpPr>
        <p:spPr>
          <a:xfrm flipH="1">
            <a:off x="3336238" y="4452040"/>
            <a:ext cx="78100" cy="430393"/>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6C6FD060-5B6A-FE4B-9445-5B17795FFD56}"/>
              </a:ext>
            </a:extLst>
          </p:cNvPr>
          <p:cNvCxnSpPr>
            <a:cxnSpLocks/>
            <a:stCxn id="72" idx="2"/>
            <a:endCxn id="75" idx="2"/>
          </p:cNvCxnSpPr>
          <p:nvPr/>
        </p:nvCxnSpPr>
        <p:spPr>
          <a:xfrm flipV="1">
            <a:off x="3017520" y="4667237"/>
            <a:ext cx="318718" cy="600286"/>
          </a:xfrm>
          <a:prstGeom prst="line">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5EF59CD-66E3-5F40-A389-C9CC5F49D0EA}"/>
              </a:ext>
            </a:extLst>
          </p:cNvPr>
          <p:cNvCxnSpPr>
            <a:cxnSpLocks/>
            <a:stCxn id="74" idx="2"/>
            <a:endCxn id="85" idx="2"/>
          </p:cNvCxnSpPr>
          <p:nvPr/>
        </p:nvCxnSpPr>
        <p:spPr>
          <a:xfrm flipV="1">
            <a:off x="4115199" y="4048760"/>
            <a:ext cx="253600" cy="123881"/>
          </a:xfrm>
          <a:prstGeom prst="line">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134F135C-24D9-8742-A678-57F3459E390D}"/>
              </a:ext>
            </a:extLst>
          </p:cNvPr>
          <p:cNvCxnSpPr>
            <a:cxnSpLocks/>
            <a:stCxn id="73" idx="2"/>
            <a:endCxn id="88" idx="2"/>
          </p:cNvCxnSpPr>
          <p:nvPr/>
        </p:nvCxnSpPr>
        <p:spPr>
          <a:xfrm flipV="1">
            <a:off x="4115199" y="4279899"/>
            <a:ext cx="253600" cy="389601"/>
          </a:xfrm>
          <a:prstGeom prst="line">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5" name="Right Bracket 84">
            <a:extLst>
              <a:ext uri="{FF2B5EF4-FFF2-40B4-BE49-F238E27FC236}">
                <a16:creationId xmlns:a16="http://schemas.microsoft.com/office/drawing/2014/main" id="{D60234B4-CFC3-4542-96A3-AD457F2C4FA0}"/>
              </a:ext>
            </a:extLst>
          </p:cNvPr>
          <p:cNvSpPr/>
          <p:nvPr/>
        </p:nvSpPr>
        <p:spPr>
          <a:xfrm flipH="1">
            <a:off x="4368799" y="3952240"/>
            <a:ext cx="50799" cy="193040"/>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Right Bracket 87">
            <a:extLst>
              <a:ext uri="{FF2B5EF4-FFF2-40B4-BE49-F238E27FC236}">
                <a16:creationId xmlns:a16="http://schemas.microsoft.com/office/drawing/2014/main" id="{1F799653-2299-F547-B6ED-E2637E2ADF4C}"/>
              </a:ext>
            </a:extLst>
          </p:cNvPr>
          <p:cNvSpPr/>
          <p:nvPr/>
        </p:nvSpPr>
        <p:spPr>
          <a:xfrm flipH="1">
            <a:off x="4368799" y="4183379"/>
            <a:ext cx="50799" cy="193040"/>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420614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mph" presetSubtype="2" fill="hold" nodeType="withEffect">
                                  <p:stCondLst>
                                    <p:cond delay="0"/>
                                  </p:stCondLst>
                                  <p:childTnLst>
                                    <p:animClr clrSpc="rgb" dir="cw">
                                      <p:cBhvr>
                                        <p:cTn id="12" dur="2000" fill="hold"/>
                                        <p:tgtEl>
                                          <p:spTgt spid="66"/>
                                        </p:tgtEl>
                                        <p:attrNameLst>
                                          <p:attrName>fillcolor</p:attrName>
                                        </p:attrNameLst>
                                      </p:cBhvr>
                                      <p:to>
                                        <a:srgbClr val="FF2600"/>
                                      </p:to>
                                    </p:animClr>
                                    <p:set>
                                      <p:cBhvr>
                                        <p:cTn id="13" dur="2000" fill="hold"/>
                                        <p:tgtEl>
                                          <p:spTgt spid="66"/>
                                        </p:tgtEl>
                                        <p:attrNameLst>
                                          <p:attrName>fill.type</p:attrName>
                                        </p:attrNameLst>
                                      </p:cBhvr>
                                      <p:to>
                                        <p:strVal val="solid"/>
                                      </p:to>
                                    </p:set>
                                    <p:set>
                                      <p:cBhvr>
                                        <p:cTn id="14" dur="2000" fill="hold"/>
                                        <p:tgtEl>
                                          <p:spTgt spid="66"/>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69"/>
                                        </p:tgtEl>
                                        <p:attrNameLst>
                                          <p:attrName>fillcolor</p:attrName>
                                        </p:attrNameLst>
                                      </p:cBhvr>
                                      <p:to>
                                        <a:srgbClr val="FF2600"/>
                                      </p:to>
                                    </p:animClr>
                                    <p:set>
                                      <p:cBhvr>
                                        <p:cTn id="17" dur="2000" fill="hold"/>
                                        <p:tgtEl>
                                          <p:spTgt spid="69"/>
                                        </p:tgtEl>
                                        <p:attrNameLst>
                                          <p:attrName>fill.type</p:attrName>
                                        </p:attrNameLst>
                                      </p:cBhvr>
                                      <p:to>
                                        <p:strVal val="solid"/>
                                      </p:to>
                                    </p:set>
                                    <p:set>
                                      <p:cBhvr>
                                        <p:cTn id="18" dur="2000" fill="hold"/>
                                        <p:tgtEl>
                                          <p:spTgt spid="6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67"/>
                                        </p:tgtEl>
                                        <p:attrNameLst>
                                          <p:attrName>fillcolor</p:attrName>
                                        </p:attrNameLst>
                                      </p:cBhvr>
                                      <p:to>
                                        <a:srgbClr val="FF2600"/>
                                      </p:to>
                                    </p:animClr>
                                    <p:set>
                                      <p:cBhvr>
                                        <p:cTn id="21" dur="2000" fill="hold"/>
                                        <p:tgtEl>
                                          <p:spTgt spid="67"/>
                                        </p:tgtEl>
                                        <p:attrNameLst>
                                          <p:attrName>fill.type</p:attrName>
                                        </p:attrNameLst>
                                      </p:cBhvr>
                                      <p:to>
                                        <p:strVal val="solid"/>
                                      </p:to>
                                    </p:set>
                                    <p:set>
                                      <p:cBhvr>
                                        <p:cTn id="22" dur="2000" fill="hold"/>
                                        <p:tgtEl>
                                          <p:spTgt spid="67"/>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2000" fill="hold"/>
                                        <p:tgtEl>
                                          <p:spTgt spid="70"/>
                                        </p:tgtEl>
                                        <p:attrNameLst>
                                          <p:attrName>fillcolor</p:attrName>
                                        </p:attrNameLst>
                                      </p:cBhvr>
                                      <p:to>
                                        <a:srgbClr val="FF2600"/>
                                      </p:to>
                                    </p:animClr>
                                    <p:set>
                                      <p:cBhvr>
                                        <p:cTn id="25" dur="2000" fill="hold"/>
                                        <p:tgtEl>
                                          <p:spTgt spid="70"/>
                                        </p:tgtEl>
                                        <p:attrNameLst>
                                          <p:attrName>fill.type</p:attrName>
                                        </p:attrNameLst>
                                      </p:cBhvr>
                                      <p:to>
                                        <p:strVal val="solid"/>
                                      </p:to>
                                    </p:set>
                                    <p:set>
                                      <p:cBhvr>
                                        <p:cTn id="26" dur="2000" fill="hold"/>
                                        <p:tgtEl>
                                          <p:spTgt spid="70"/>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2000" fill="hold"/>
                                        <p:tgtEl>
                                          <p:spTgt spid="68"/>
                                        </p:tgtEl>
                                        <p:attrNameLst>
                                          <p:attrName>fillcolor</p:attrName>
                                        </p:attrNameLst>
                                      </p:cBhvr>
                                      <p:to>
                                        <a:srgbClr val="FF2600"/>
                                      </p:to>
                                    </p:animClr>
                                    <p:set>
                                      <p:cBhvr>
                                        <p:cTn id="29" dur="2000" fill="hold"/>
                                        <p:tgtEl>
                                          <p:spTgt spid="68"/>
                                        </p:tgtEl>
                                        <p:attrNameLst>
                                          <p:attrName>fill.type</p:attrName>
                                        </p:attrNameLst>
                                      </p:cBhvr>
                                      <p:to>
                                        <p:strVal val="solid"/>
                                      </p:to>
                                    </p:set>
                                    <p:set>
                                      <p:cBhvr>
                                        <p:cTn id="30" dur="2000" fill="hold"/>
                                        <p:tgtEl>
                                          <p:spTgt spid="68"/>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71"/>
                                        </p:tgtEl>
                                        <p:attrNameLst>
                                          <p:attrName>fillcolor</p:attrName>
                                        </p:attrNameLst>
                                      </p:cBhvr>
                                      <p:to>
                                        <a:srgbClr val="FF2600"/>
                                      </p:to>
                                    </p:animClr>
                                    <p:set>
                                      <p:cBhvr>
                                        <p:cTn id="33" dur="2000" fill="hold"/>
                                        <p:tgtEl>
                                          <p:spTgt spid="71"/>
                                        </p:tgtEl>
                                        <p:attrNameLst>
                                          <p:attrName>fill.type</p:attrName>
                                        </p:attrNameLst>
                                      </p:cBhvr>
                                      <p:to>
                                        <p:strVal val="solid"/>
                                      </p:to>
                                    </p:set>
                                    <p:set>
                                      <p:cBhvr>
                                        <p:cTn id="34" dur="2000" fill="hold"/>
                                        <p:tgtEl>
                                          <p:spTgt spid="71"/>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3AD0-1165-AE42-8970-7B076FDFA0D9}"/>
              </a:ext>
            </a:extLst>
          </p:cNvPr>
          <p:cNvSpPr>
            <a:spLocks noGrp="1"/>
          </p:cNvSpPr>
          <p:nvPr>
            <p:ph type="title"/>
          </p:nvPr>
        </p:nvSpPr>
        <p:spPr/>
        <p:txBody>
          <a:bodyPr/>
          <a:lstStyle/>
          <a:p>
            <a:r>
              <a:rPr lang="en-US" dirty="0"/>
              <a:t>Bringing It All Together</a:t>
            </a:r>
          </a:p>
        </p:txBody>
      </p:sp>
      <p:sp>
        <p:nvSpPr>
          <p:cNvPr id="5" name="Date Placeholder 4">
            <a:extLst>
              <a:ext uri="{FF2B5EF4-FFF2-40B4-BE49-F238E27FC236}">
                <a16:creationId xmlns:a16="http://schemas.microsoft.com/office/drawing/2014/main" id="{6C99FA54-0DE4-6941-9D0C-0CCFB7E55CD9}"/>
              </a:ext>
            </a:extLst>
          </p:cNvPr>
          <p:cNvSpPr>
            <a:spLocks noGrp="1"/>
          </p:cNvSpPr>
          <p:nvPr>
            <p:ph type="dt" sz="half" idx="10"/>
          </p:nvPr>
        </p:nvSpPr>
        <p:spPr/>
        <p:txBody>
          <a:bodyPr/>
          <a:lstStyle/>
          <a:p>
            <a:r>
              <a:rPr lang="en-US" dirty="0"/>
              <a:t>8/31/18</a:t>
            </a:r>
            <a:endParaRPr lang="en-US" altLang="zh-CN" dirty="0"/>
          </a:p>
        </p:txBody>
      </p:sp>
      <p:sp>
        <p:nvSpPr>
          <p:cNvPr id="6" name="Footer Placeholder 5">
            <a:extLst>
              <a:ext uri="{FF2B5EF4-FFF2-40B4-BE49-F238E27FC236}">
                <a16:creationId xmlns:a16="http://schemas.microsoft.com/office/drawing/2014/main" id="{0EB4A1BF-3033-EA41-BFFA-0B911593C1C8}"/>
              </a:ext>
            </a:extLst>
          </p:cNvPr>
          <p:cNvSpPr>
            <a:spLocks noGrp="1"/>
          </p:cNvSpPr>
          <p:nvPr>
            <p:ph type="ftr" sz="quarter" idx="11"/>
          </p:nvPr>
        </p:nvSpPr>
        <p:spPr/>
        <p:txBody>
          <a:bodyPr/>
          <a:lstStyle/>
          <a:p>
            <a:pPr>
              <a:defRPr/>
            </a:pPr>
            <a:r>
              <a:rPr lang="en-US" altLang="zh-CN" dirty="0"/>
              <a:t>CP 2018</a:t>
            </a:r>
          </a:p>
        </p:txBody>
      </p:sp>
      <p:sp>
        <p:nvSpPr>
          <p:cNvPr id="7" name="Slide Number Placeholder 6">
            <a:extLst>
              <a:ext uri="{FF2B5EF4-FFF2-40B4-BE49-F238E27FC236}">
                <a16:creationId xmlns:a16="http://schemas.microsoft.com/office/drawing/2014/main" id="{0631E312-83E2-BB4A-8A23-A62D25F3849A}"/>
              </a:ext>
            </a:extLst>
          </p:cNvPr>
          <p:cNvSpPr>
            <a:spLocks noGrp="1"/>
          </p:cNvSpPr>
          <p:nvPr>
            <p:ph type="sldNum" sz="quarter" idx="12"/>
          </p:nvPr>
        </p:nvSpPr>
        <p:spPr/>
        <p:txBody>
          <a:bodyPr/>
          <a:lstStyle/>
          <a:p>
            <a:fld id="{28D80898-5231-AD4F-B2EE-D8C924E4E774}" type="slidenum">
              <a:rPr lang="en-US" altLang="zh-CN" smtClean="0"/>
              <a:pPr/>
              <a:t>8</a:t>
            </a:fld>
            <a:endParaRPr lang="en-US" altLang="zh-CN"/>
          </a:p>
        </p:txBody>
      </p:sp>
      <p:sp>
        <p:nvSpPr>
          <p:cNvPr id="8" name="Content Placeholder 7">
            <a:extLst>
              <a:ext uri="{FF2B5EF4-FFF2-40B4-BE49-F238E27FC236}">
                <a16:creationId xmlns:a16="http://schemas.microsoft.com/office/drawing/2014/main" id="{911564CD-FBA2-F94A-8617-5E293C9BA41C}"/>
              </a:ext>
            </a:extLst>
          </p:cNvPr>
          <p:cNvSpPr txBox="1">
            <a:spLocks noGrp="1"/>
          </p:cNvSpPr>
          <p:nvPr>
            <p:ph sz="half" idx="1"/>
          </p:nvPr>
        </p:nvSpPr>
        <p:spPr>
          <a:xfrm>
            <a:off x="533400" y="1265238"/>
            <a:ext cx="8153400" cy="954107"/>
          </a:xfrm>
          <a:prstGeom prst="rect">
            <a:avLst/>
          </a:prstGeom>
          <a:noFill/>
        </p:spPr>
        <p:txBody>
          <a:bodyPr wrap="square" rtlCol="0">
            <a:spAutoFit/>
          </a:bodyPr>
          <a:lstStyle/>
          <a:p>
            <a:pPr marL="1835150" indent="-1828800">
              <a:buNone/>
            </a:pPr>
            <a:r>
              <a:rPr lang="en-US" dirty="0"/>
              <a:t>Challenge: A new algorithm integrating all of these techniques</a:t>
            </a:r>
          </a:p>
        </p:txBody>
      </p:sp>
      <p:sp>
        <p:nvSpPr>
          <p:cNvPr id="9" name="Content Placeholder 2">
            <a:extLst>
              <a:ext uri="{FF2B5EF4-FFF2-40B4-BE49-F238E27FC236}">
                <a16:creationId xmlns:a16="http://schemas.microsoft.com/office/drawing/2014/main" id="{F8CA2BC0-72C4-CF47-BEED-EECBD0BF98BE}"/>
              </a:ext>
            </a:extLst>
          </p:cNvPr>
          <p:cNvSpPr txBox="1">
            <a:spLocks/>
          </p:cNvSpPr>
          <p:nvPr/>
        </p:nvSpPr>
        <p:spPr bwMode="auto">
          <a:xfrm>
            <a:off x="712038" y="2532122"/>
            <a:ext cx="7796123" cy="3400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18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18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1800">
                <a:solidFill>
                  <a:schemeClr val="tx1"/>
                </a:solidFill>
                <a:latin typeface="+mn-lt"/>
                <a:ea typeface="+mn-ea"/>
              </a:defRPr>
            </a:lvl6pPr>
            <a:lvl7pPr marL="2971800" indent="-228600" algn="l" rtl="0" fontAlgn="base">
              <a:spcBef>
                <a:spcPct val="20000"/>
              </a:spcBef>
              <a:spcAft>
                <a:spcPct val="0"/>
              </a:spcAft>
              <a:buClr>
                <a:srgbClr val="3A65BC"/>
              </a:buClr>
              <a:buChar char="»"/>
              <a:defRPr sz="1800">
                <a:solidFill>
                  <a:schemeClr val="tx1"/>
                </a:solidFill>
                <a:latin typeface="+mn-lt"/>
                <a:ea typeface="+mn-ea"/>
              </a:defRPr>
            </a:lvl7pPr>
            <a:lvl8pPr marL="3429000" indent="-228600" algn="l" rtl="0" fontAlgn="base">
              <a:spcBef>
                <a:spcPct val="20000"/>
              </a:spcBef>
              <a:spcAft>
                <a:spcPct val="0"/>
              </a:spcAft>
              <a:buClr>
                <a:srgbClr val="3A65BC"/>
              </a:buClr>
              <a:buChar char="»"/>
              <a:defRPr sz="1800">
                <a:solidFill>
                  <a:schemeClr val="tx1"/>
                </a:solidFill>
                <a:latin typeface="+mn-lt"/>
                <a:ea typeface="+mn-ea"/>
              </a:defRPr>
            </a:lvl8pPr>
            <a:lvl9pPr marL="3886200" indent="-228600" algn="l" rtl="0" fontAlgn="base">
              <a:spcBef>
                <a:spcPct val="20000"/>
              </a:spcBef>
              <a:spcAft>
                <a:spcPct val="0"/>
              </a:spcAft>
              <a:buClr>
                <a:srgbClr val="3A65BC"/>
              </a:buClr>
              <a:buChar char="»"/>
              <a:defRPr sz="1800">
                <a:solidFill>
                  <a:schemeClr val="tx1"/>
                </a:solidFill>
                <a:latin typeface="+mn-lt"/>
                <a:ea typeface="+mn-ea"/>
              </a:defRPr>
            </a:lvl9pPr>
          </a:lstStyle>
          <a:p>
            <a:r>
              <a:rPr lang="en-US" sz="2000" kern="0" dirty="0"/>
              <a:t>Use CT to enforce GAC</a:t>
            </a:r>
          </a:p>
          <a:p>
            <a:r>
              <a:rPr lang="en-US" sz="2000" kern="0" dirty="0"/>
              <a:t>Detect </a:t>
            </a:r>
            <a:r>
              <a:rPr lang="en-US" sz="2000" i="1" kern="0" dirty="0"/>
              <a:t>blocks</a:t>
            </a:r>
            <a:r>
              <a:rPr lang="en-US" sz="2000" kern="0" dirty="0"/>
              <a:t> of tuples annihilated by CT</a:t>
            </a:r>
            <a:endParaRPr lang="en-US" sz="1100" kern="0" dirty="0"/>
          </a:p>
          <a:p>
            <a:pPr lvl="1"/>
            <a:r>
              <a:rPr lang="en-US" sz="1800" kern="0" dirty="0"/>
              <a:t>Dynamically determine blocks at run-time</a:t>
            </a:r>
          </a:p>
          <a:p>
            <a:r>
              <a:rPr lang="en-US" sz="2000" kern="0" dirty="0"/>
              <a:t>After CT runs</a:t>
            </a:r>
          </a:p>
          <a:p>
            <a:pPr lvl="1"/>
            <a:r>
              <a:rPr lang="en-US" sz="1800" kern="0" dirty="0"/>
              <a:t>Check modified constraints for blocks with no living tuples</a:t>
            </a:r>
          </a:p>
          <a:p>
            <a:pPr lvl="1"/>
            <a:r>
              <a:rPr lang="en-US" sz="1800" kern="0" dirty="0"/>
              <a:t>Propagate dead blocks to incident relations via </a:t>
            </a:r>
            <a:r>
              <a:rPr lang="en-US" sz="1800" kern="0" dirty="0" err="1"/>
              <a:t>subscopes</a:t>
            </a:r>
            <a:endParaRPr lang="en-US" sz="1800" kern="0" dirty="0"/>
          </a:p>
          <a:p>
            <a:r>
              <a:rPr lang="en-US" sz="2000" kern="0" dirty="0"/>
              <a:t>Repeat until fixpoint or failure</a:t>
            </a:r>
          </a:p>
          <a:p>
            <a:pPr marL="914400" lvl="2" indent="0">
              <a:buFontTx/>
              <a:buNone/>
            </a:pPr>
            <a:endParaRPr lang="en-US" sz="1800" kern="0" dirty="0"/>
          </a:p>
        </p:txBody>
      </p:sp>
    </p:spTree>
    <p:extLst>
      <p:ext uri="{BB962C8B-B14F-4D97-AF65-F5344CB8AC3E}">
        <p14:creationId xmlns:p14="http://schemas.microsoft.com/office/powerpoint/2010/main" val="373829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BD7BC5-B984-3C49-B75C-4FBF468EBD80}"/>
              </a:ext>
            </a:extLst>
          </p:cNvPr>
          <p:cNvSpPr/>
          <p:nvPr/>
        </p:nvSpPr>
        <p:spPr>
          <a:xfrm>
            <a:off x="4719145" y="1484723"/>
            <a:ext cx="2536733" cy="4348517"/>
          </a:xfrm>
          <a:prstGeom prst="rect">
            <a:avLst/>
          </a:prstGeom>
          <a:solidFill>
            <a:srgbClr val="66FFFF">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BA771C9-73F2-964D-9307-24F6579936AE}"/>
              </a:ext>
            </a:extLst>
          </p:cNvPr>
          <p:cNvSpPr/>
          <p:nvPr/>
        </p:nvSpPr>
        <p:spPr>
          <a:xfrm>
            <a:off x="371812" y="1436791"/>
            <a:ext cx="2824687" cy="2559463"/>
          </a:xfrm>
          <a:prstGeom prst="rect">
            <a:avLst/>
          </a:prstGeom>
          <a:solidFill>
            <a:srgbClr val="FFCC66">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3EC9374-8D38-764A-BDB7-563071A17A94}"/>
              </a:ext>
            </a:extLst>
          </p:cNvPr>
          <p:cNvSpPr/>
          <p:nvPr/>
        </p:nvSpPr>
        <p:spPr>
          <a:xfrm>
            <a:off x="3451035" y="1484723"/>
            <a:ext cx="1073840" cy="2243201"/>
          </a:xfrm>
          <a:prstGeom prst="rect">
            <a:avLst/>
          </a:prstGeom>
          <a:solidFill>
            <a:srgbClr val="B5C8FF">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p:cNvSpPr>
            <a:spLocks noGrp="1"/>
          </p:cNvSpPr>
          <p:nvPr>
            <p:ph type="title"/>
          </p:nvPr>
        </p:nvSpPr>
        <p:spPr>
          <a:effectLst/>
        </p:spPr>
        <p:txBody>
          <a:bodyPr/>
          <a:lstStyle/>
          <a:p>
            <a:r>
              <a:rPr lang="en-US" dirty="0">
                <a:latin typeface="Helvetica" charset="0"/>
                <a:ea typeface="宋体" charset="0"/>
                <a:cs typeface="宋体" charset="0"/>
              </a:rPr>
              <a:t>Data Structures</a:t>
            </a:r>
            <a:endParaRPr lang="en-US" cap="small" dirty="0">
              <a:solidFill>
                <a:srgbClr val="FF0000"/>
              </a:solidFill>
              <a:latin typeface="Helvetica" charset="0"/>
              <a:ea typeface="宋体" charset="0"/>
              <a:cs typeface="宋体" charset="0"/>
            </a:endParaRPr>
          </a:p>
        </p:txBody>
      </p:sp>
      <p:sp>
        <p:nvSpPr>
          <p:cNvPr id="12291" name="Date Placeholder 3"/>
          <p:cNvSpPr>
            <a:spLocks noGrp="1"/>
          </p:cNvSpPr>
          <p:nvPr>
            <p:ph type="dt" sz="quarter" idx="10"/>
          </p:nvPr>
        </p:nvSpPr>
        <p:spPr>
          <a:noFill/>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t>8/31/18</a:t>
            </a:r>
            <a:endParaRPr lang="en-US" altLang="zh-CN" dirty="0"/>
          </a:p>
        </p:txBody>
      </p:sp>
      <p:sp>
        <p:nvSpPr>
          <p:cNvPr id="12292" name="Footer Placeholder 4"/>
          <p:cNvSpPr>
            <a:spLocks noGrp="1"/>
          </p:cNvSpPr>
          <p:nvPr>
            <p:ph type="ftr" sz="quarter" idx="11"/>
          </p:nvPr>
        </p:nvSpPr>
        <p:spPr>
          <a:noFill/>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t>CP 2018</a:t>
            </a:r>
          </a:p>
        </p:txBody>
      </p:sp>
      <p:sp>
        <p:nvSpPr>
          <p:cNvPr id="12293" name="Slide Number Placeholder 5"/>
          <p:cNvSpPr>
            <a:spLocks noGrp="1"/>
          </p:cNvSpPr>
          <p:nvPr>
            <p:ph type="sldNum" sz="quarter" idx="12"/>
          </p:nvPr>
        </p:nvSpPr>
        <p:spPr>
          <a:noFill/>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963660E5-0AFE-664F-8358-156ECE02A2D0}" type="slidenum">
              <a:rPr lang="en-US" altLang="zh-CN"/>
              <a:pPr/>
              <a:t>9</a:t>
            </a:fld>
            <a:endParaRPr lang="en-US" altLang="zh-CN"/>
          </a:p>
        </p:txBody>
      </p:sp>
      <p:graphicFrame>
        <p:nvGraphicFramePr>
          <p:cNvPr id="13" name="Table 12">
            <a:extLst>
              <a:ext uri="{FF2B5EF4-FFF2-40B4-BE49-F238E27FC236}">
                <a16:creationId xmlns:a16="http://schemas.microsoft.com/office/drawing/2014/main" id="{C7A2948D-2FF0-344C-91BB-92354E5EF39D}"/>
              </a:ext>
            </a:extLst>
          </p:cNvPr>
          <p:cNvGraphicFramePr>
            <a:graphicFrameLocks noGrp="1"/>
          </p:cNvGraphicFramePr>
          <p:nvPr>
            <p:extLst>
              <p:ext uri="{D42A27DB-BD31-4B8C-83A1-F6EECF244321}">
                <p14:modId xmlns:p14="http://schemas.microsoft.com/office/powerpoint/2010/main" val="56102517"/>
              </p:ext>
            </p:extLst>
          </p:nvPr>
        </p:nvGraphicFramePr>
        <p:xfrm>
          <a:off x="492897" y="1549539"/>
          <a:ext cx="851041" cy="2325482"/>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74143">
                  <a:extLst>
                    <a:ext uri="{9D8B030D-6E8A-4147-A177-3AD203B41FA5}">
                      <a16:colId xmlns:a16="http://schemas.microsoft.com/office/drawing/2014/main" val="20002"/>
                    </a:ext>
                  </a:extLst>
                </a:gridCol>
                <a:gridCol w="174143">
                  <a:extLst>
                    <a:ext uri="{9D8B030D-6E8A-4147-A177-3AD203B41FA5}">
                      <a16:colId xmlns:a16="http://schemas.microsoft.com/office/drawing/2014/main" val="20003"/>
                    </a:ext>
                  </a:extLst>
                </a:gridCol>
                <a:gridCol w="185737">
                  <a:extLst>
                    <a:ext uri="{9D8B030D-6E8A-4147-A177-3AD203B41FA5}">
                      <a16:colId xmlns:a16="http://schemas.microsoft.com/office/drawing/2014/main" val="20004"/>
                    </a:ext>
                  </a:extLst>
                </a:gridCol>
                <a:gridCol w="174143">
                  <a:extLst>
                    <a:ext uri="{9D8B030D-6E8A-4147-A177-3AD203B41FA5}">
                      <a16:colId xmlns:a16="http://schemas.microsoft.com/office/drawing/2014/main" val="20005"/>
                    </a:ext>
                  </a:extLst>
                </a:gridCol>
              </a:tblGrid>
              <a:tr h="302368">
                <a:tc>
                  <a:txBody>
                    <a:bodyPr/>
                    <a:lstStyle/>
                    <a:p>
                      <a:pPr algn="ctr"/>
                      <a:endParaRPr lang="en-US" sz="8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D</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55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2</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3</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4</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5</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555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dirty="0">
                          <a:latin typeface="Times New Roman"/>
                          <a:cs typeface="Times New Roman"/>
                        </a:rPr>
                        <a:t>t</a:t>
                      </a:r>
                      <a:r>
                        <a:rPr lang="en-US" sz="1300" i="0" baseline="-25000" dirty="0">
                          <a:latin typeface="Times New Roman"/>
                          <a:cs typeface="Times New Roman"/>
                        </a:rPr>
                        <a:t>6</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44994">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449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latin typeface="Times New Roman"/>
                          <a:cs typeface="Times New Roman"/>
                        </a:rPr>
                        <a:t>t</a:t>
                      </a:r>
                      <a:r>
                        <a:rPr lang="en-US" sz="1300" i="0" baseline="-25000" dirty="0">
                          <a:latin typeface="Times New Roman"/>
                          <a:cs typeface="Times New Roman"/>
                        </a:rPr>
                        <a:t>8</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14" name="TextBox 13">
            <a:extLst>
              <a:ext uri="{FF2B5EF4-FFF2-40B4-BE49-F238E27FC236}">
                <a16:creationId xmlns:a16="http://schemas.microsoft.com/office/drawing/2014/main" id="{433DBA9F-42FC-DF4F-B060-399DFBA74C23}"/>
              </a:ext>
            </a:extLst>
          </p:cNvPr>
          <p:cNvSpPr txBox="1"/>
          <p:nvPr/>
        </p:nvSpPr>
        <p:spPr>
          <a:xfrm>
            <a:off x="258091" y="1532002"/>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1</a:t>
            </a:r>
          </a:p>
        </p:txBody>
      </p:sp>
      <p:graphicFrame>
        <p:nvGraphicFramePr>
          <p:cNvPr id="33" name="Table 32">
            <a:extLst>
              <a:ext uri="{FF2B5EF4-FFF2-40B4-BE49-F238E27FC236}">
                <a16:creationId xmlns:a16="http://schemas.microsoft.com/office/drawing/2014/main" id="{431A0A4C-74A7-D14D-9261-C92940DB1B92}"/>
              </a:ext>
            </a:extLst>
          </p:cNvPr>
          <p:cNvGraphicFramePr>
            <a:graphicFrameLocks noGrp="1"/>
          </p:cNvGraphicFramePr>
          <p:nvPr>
            <p:extLst>
              <p:ext uri="{D42A27DB-BD31-4B8C-83A1-F6EECF244321}">
                <p14:modId xmlns:p14="http://schemas.microsoft.com/office/powerpoint/2010/main" val="3616091489"/>
              </p:ext>
            </p:extLst>
          </p:nvPr>
        </p:nvGraphicFramePr>
        <p:xfrm>
          <a:off x="3571542" y="1583857"/>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1</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36" name="Table 35">
            <a:extLst>
              <a:ext uri="{FF2B5EF4-FFF2-40B4-BE49-F238E27FC236}">
                <a16:creationId xmlns:a16="http://schemas.microsoft.com/office/drawing/2014/main" id="{591C3663-E9AD-7646-B0E7-4C2BB063AD30}"/>
              </a:ext>
            </a:extLst>
          </p:cNvPr>
          <p:cNvGraphicFramePr>
            <a:graphicFrameLocks noGrp="1"/>
          </p:cNvGraphicFramePr>
          <p:nvPr>
            <p:extLst>
              <p:ext uri="{D42A27DB-BD31-4B8C-83A1-F6EECF244321}">
                <p14:modId xmlns:p14="http://schemas.microsoft.com/office/powerpoint/2010/main" val="1555350606"/>
              </p:ext>
            </p:extLst>
          </p:nvPr>
        </p:nvGraphicFramePr>
        <p:xfrm>
          <a:off x="3889322" y="1583858"/>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2</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789959245"/>
                  </a:ext>
                </a:extLst>
              </a:tr>
            </a:tbl>
          </a:graphicData>
        </a:graphic>
      </p:graphicFrame>
      <p:graphicFrame>
        <p:nvGraphicFramePr>
          <p:cNvPr id="37" name="Table 36">
            <a:extLst>
              <a:ext uri="{FF2B5EF4-FFF2-40B4-BE49-F238E27FC236}">
                <a16:creationId xmlns:a16="http://schemas.microsoft.com/office/drawing/2014/main" id="{F7D827F8-A969-2743-8193-2917E2960FB3}"/>
              </a:ext>
            </a:extLst>
          </p:cNvPr>
          <p:cNvGraphicFramePr>
            <a:graphicFrameLocks noGrp="1"/>
          </p:cNvGraphicFramePr>
          <p:nvPr>
            <p:extLst>
              <p:ext uri="{D42A27DB-BD31-4B8C-83A1-F6EECF244321}">
                <p14:modId xmlns:p14="http://schemas.microsoft.com/office/powerpoint/2010/main" val="1218744268"/>
              </p:ext>
            </p:extLst>
          </p:nvPr>
        </p:nvGraphicFramePr>
        <p:xfrm>
          <a:off x="4207101" y="1583857"/>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3</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75427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86897152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745704790"/>
                  </a:ext>
                </a:extLst>
              </a:tr>
            </a:tbl>
          </a:graphicData>
        </a:graphic>
      </p:graphicFrame>
      <p:graphicFrame>
        <p:nvGraphicFramePr>
          <p:cNvPr id="38" name="Table 37">
            <a:extLst>
              <a:ext uri="{FF2B5EF4-FFF2-40B4-BE49-F238E27FC236}">
                <a16:creationId xmlns:a16="http://schemas.microsoft.com/office/drawing/2014/main" id="{A119BFB6-D16B-5047-95F9-4C6099E20155}"/>
              </a:ext>
            </a:extLst>
          </p:cNvPr>
          <p:cNvGraphicFramePr>
            <a:graphicFrameLocks noGrp="1"/>
          </p:cNvGraphicFramePr>
          <p:nvPr>
            <p:extLst>
              <p:ext uri="{D42A27DB-BD31-4B8C-83A1-F6EECF244321}">
                <p14:modId xmlns:p14="http://schemas.microsoft.com/office/powerpoint/2010/main" val="2824422890"/>
              </p:ext>
            </p:extLst>
          </p:nvPr>
        </p:nvGraphicFramePr>
        <p:xfrm>
          <a:off x="4795995" y="1544307"/>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A,</a:t>
                      </a:r>
                      <a:r>
                        <a:rPr lang="en-US" sz="900" i="0" dirty="0">
                          <a:solidFill>
                            <a:srgbClr val="000000"/>
                          </a:solidFill>
                          <a:latin typeface="Times New Roman"/>
                          <a:cs typeface="Times New Roman"/>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41" name="Table 40">
            <a:extLst>
              <a:ext uri="{FF2B5EF4-FFF2-40B4-BE49-F238E27FC236}">
                <a16:creationId xmlns:a16="http://schemas.microsoft.com/office/drawing/2014/main" id="{5F5F4E33-9641-DD42-B458-45EC60B2501C}"/>
              </a:ext>
            </a:extLst>
          </p:cNvPr>
          <p:cNvGraphicFramePr>
            <a:graphicFrameLocks noGrp="1"/>
          </p:cNvGraphicFramePr>
          <p:nvPr>
            <p:extLst>
              <p:ext uri="{D42A27DB-BD31-4B8C-83A1-F6EECF244321}">
                <p14:modId xmlns:p14="http://schemas.microsoft.com/office/powerpoint/2010/main" val="2244260286"/>
              </p:ext>
            </p:extLst>
          </p:nvPr>
        </p:nvGraphicFramePr>
        <p:xfrm>
          <a:off x="5147970" y="1544307"/>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A,</a:t>
                      </a:r>
                      <a:r>
                        <a:rPr lang="en-US" sz="900" i="0" dirty="0">
                          <a:solidFill>
                            <a:srgbClr val="000000"/>
                          </a:solidFill>
                          <a:latin typeface="Times New Roman"/>
                          <a:cs typeface="Times New Roman"/>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42" name="Table 41">
            <a:extLst>
              <a:ext uri="{FF2B5EF4-FFF2-40B4-BE49-F238E27FC236}">
                <a16:creationId xmlns:a16="http://schemas.microsoft.com/office/drawing/2014/main" id="{C4D4DE27-E4BE-524D-9E37-A3F18FC32B45}"/>
              </a:ext>
            </a:extLst>
          </p:cNvPr>
          <p:cNvGraphicFramePr>
            <a:graphicFrameLocks noGrp="1"/>
          </p:cNvGraphicFramePr>
          <p:nvPr>
            <p:extLst>
              <p:ext uri="{D42A27DB-BD31-4B8C-83A1-F6EECF244321}">
                <p14:modId xmlns:p14="http://schemas.microsoft.com/office/powerpoint/2010/main" val="2234840980"/>
              </p:ext>
            </p:extLst>
          </p:nvPr>
        </p:nvGraphicFramePr>
        <p:xfrm>
          <a:off x="5477399" y="1544307"/>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A,</a:t>
                      </a:r>
                      <a:r>
                        <a:rPr lang="en-US" sz="900" i="0" dirty="0">
                          <a:solidFill>
                            <a:srgbClr val="000000"/>
                          </a:solidFill>
                          <a:latin typeface="Times New Roman"/>
                          <a:cs typeface="Times New Roman"/>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43" name="Table 42">
            <a:extLst>
              <a:ext uri="{FF2B5EF4-FFF2-40B4-BE49-F238E27FC236}">
                <a16:creationId xmlns:a16="http://schemas.microsoft.com/office/drawing/2014/main" id="{F3AD5D36-7BFB-384F-BB9D-6A4DC44AFF70}"/>
              </a:ext>
            </a:extLst>
          </p:cNvPr>
          <p:cNvGraphicFramePr>
            <a:graphicFrameLocks noGrp="1"/>
          </p:cNvGraphicFramePr>
          <p:nvPr>
            <p:extLst>
              <p:ext uri="{D42A27DB-BD31-4B8C-83A1-F6EECF244321}">
                <p14:modId xmlns:p14="http://schemas.microsoft.com/office/powerpoint/2010/main" val="1403887665"/>
              </p:ext>
            </p:extLst>
          </p:nvPr>
        </p:nvGraphicFramePr>
        <p:xfrm>
          <a:off x="4795995" y="3727924"/>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C,</a:t>
                      </a:r>
                      <a:r>
                        <a:rPr lang="en-US" sz="900" i="0" dirty="0">
                          <a:solidFill>
                            <a:srgbClr val="000000"/>
                          </a:solidFill>
                          <a:latin typeface="Times New Roman"/>
                          <a:cs typeface="Times New Roman"/>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44" name="Table 43">
            <a:extLst>
              <a:ext uri="{FF2B5EF4-FFF2-40B4-BE49-F238E27FC236}">
                <a16:creationId xmlns:a16="http://schemas.microsoft.com/office/drawing/2014/main" id="{0352E242-2EF2-164C-AEE0-FB90BF73DA79}"/>
              </a:ext>
            </a:extLst>
          </p:cNvPr>
          <p:cNvGraphicFramePr>
            <a:graphicFrameLocks noGrp="1"/>
          </p:cNvGraphicFramePr>
          <p:nvPr>
            <p:extLst>
              <p:ext uri="{D42A27DB-BD31-4B8C-83A1-F6EECF244321}">
                <p14:modId xmlns:p14="http://schemas.microsoft.com/office/powerpoint/2010/main" val="2719949167"/>
              </p:ext>
            </p:extLst>
          </p:nvPr>
        </p:nvGraphicFramePr>
        <p:xfrm>
          <a:off x="5149454" y="3727924"/>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C,</a:t>
                      </a:r>
                      <a:r>
                        <a:rPr lang="en-US" sz="900" i="0" dirty="0">
                          <a:solidFill>
                            <a:srgbClr val="000000"/>
                          </a:solidFill>
                          <a:latin typeface="Times New Roman"/>
                          <a:cs typeface="Times New Roman"/>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3" name="TextBox 2">
            <a:extLst>
              <a:ext uri="{FF2B5EF4-FFF2-40B4-BE49-F238E27FC236}">
                <a16:creationId xmlns:a16="http://schemas.microsoft.com/office/drawing/2014/main" id="{85508F54-5F2E-D24B-8211-F1FD77B1BBD2}"/>
              </a:ext>
            </a:extLst>
          </p:cNvPr>
          <p:cNvSpPr txBox="1"/>
          <p:nvPr/>
        </p:nvSpPr>
        <p:spPr>
          <a:xfrm>
            <a:off x="3334859" y="1176948"/>
            <a:ext cx="1229504" cy="307777"/>
          </a:xfrm>
          <a:prstGeom prst="rect">
            <a:avLst/>
          </a:prstGeom>
          <a:noFill/>
        </p:spPr>
        <p:txBody>
          <a:bodyPr wrap="none" rtlCol="0">
            <a:spAutoFit/>
          </a:bodyPr>
          <a:lstStyle/>
          <a:p>
            <a:r>
              <a:rPr lang="en-US" sz="1400" dirty="0"/>
              <a:t>Living Tuples</a:t>
            </a:r>
          </a:p>
        </p:txBody>
      </p:sp>
      <p:sp>
        <p:nvSpPr>
          <p:cNvPr id="45" name="TextBox 44">
            <a:extLst>
              <a:ext uri="{FF2B5EF4-FFF2-40B4-BE49-F238E27FC236}">
                <a16:creationId xmlns:a16="http://schemas.microsoft.com/office/drawing/2014/main" id="{1CE1C451-5168-AD42-8D2D-B01DCF30A485}"/>
              </a:ext>
            </a:extLst>
          </p:cNvPr>
          <p:cNvSpPr txBox="1"/>
          <p:nvPr/>
        </p:nvSpPr>
        <p:spPr>
          <a:xfrm>
            <a:off x="5147970" y="1176948"/>
            <a:ext cx="1521570" cy="338554"/>
          </a:xfrm>
          <a:prstGeom prst="rect">
            <a:avLst/>
          </a:prstGeom>
          <a:noFill/>
        </p:spPr>
        <p:txBody>
          <a:bodyPr wrap="none" rtlCol="0">
            <a:spAutoFit/>
          </a:bodyPr>
          <a:lstStyle/>
          <a:p>
            <a:r>
              <a:rPr lang="en-US" sz="1400" dirty="0"/>
              <a:t>Supports (for </a:t>
            </a:r>
            <a:r>
              <a:rPr lang="en-US" sz="1600" i="1" dirty="0">
                <a:latin typeface="Times New Roman" panose="02020603050405020304" pitchFamily="18" charset="0"/>
                <a:cs typeface="Times New Roman" panose="02020603050405020304" pitchFamily="18" charset="0"/>
              </a:rPr>
              <a:t>R</a:t>
            </a:r>
            <a:r>
              <a:rPr lang="en-US" sz="1600" baseline="-25000" dirty="0">
                <a:latin typeface="Times New Roman" panose="02020603050405020304" pitchFamily="18" charset="0"/>
                <a:cs typeface="Times New Roman" panose="02020603050405020304" pitchFamily="18" charset="0"/>
              </a:rPr>
              <a:t>1</a:t>
            </a:r>
            <a:r>
              <a:rPr lang="en-US" sz="1400" dirty="0"/>
              <a:t>)</a:t>
            </a:r>
          </a:p>
        </p:txBody>
      </p:sp>
      <p:graphicFrame>
        <p:nvGraphicFramePr>
          <p:cNvPr id="46" name="Table 45">
            <a:extLst>
              <a:ext uri="{FF2B5EF4-FFF2-40B4-BE49-F238E27FC236}">
                <a16:creationId xmlns:a16="http://schemas.microsoft.com/office/drawing/2014/main" id="{DAB7B1CB-721A-6646-ACED-FF189AA273ED}"/>
              </a:ext>
            </a:extLst>
          </p:cNvPr>
          <p:cNvGraphicFramePr>
            <a:graphicFrameLocks noGrp="1"/>
          </p:cNvGraphicFramePr>
          <p:nvPr>
            <p:extLst>
              <p:ext uri="{D42A27DB-BD31-4B8C-83A1-F6EECF244321}">
                <p14:modId xmlns:p14="http://schemas.microsoft.com/office/powerpoint/2010/main" val="2021768220"/>
              </p:ext>
            </p:extLst>
          </p:nvPr>
        </p:nvGraphicFramePr>
        <p:xfrm>
          <a:off x="5481894" y="3727924"/>
          <a:ext cx="193473" cy="1967906"/>
        </p:xfrm>
        <a:graphic>
          <a:graphicData uri="http://schemas.openxmlformats.org/drawingml/2006/table">
            <a:tbl>
              <a:tblPr firstRow="1" bandRow="1">
                <a:tableStyleId>{5C22544A-7EE6-4342-B048-85BDC9FD1C3A}</a:tableStyleId>
              </a:tblPr>
              <a:tblGrid>
                <a:gridCol w="193473">
                  <a:extLst>
                    <a:ext uri="{9D8B030D-6E8A-4147-A177-3AD203B41FA5}">
                      <a16:colId xmlns:a16="http://schemas.microsoft.com/office/drawing/2014/main" val="20002"/>
                    </a:ext>
                  </a:extLst>
                </a:gridCol>
              </a:tblGrid>
              <a:tr h="253886">
                <a:tc>
                  <a:txBody>
                    <a:bodyPr/>
                    <a:lstStyle/>
                    <a:p>
                      <a:pPr algn="ctr"/>
                      <a:r>
                        <a:rPr lang="en-US" sz="900" i="1" dirty="0">
                          <a:solidFill>
                            <a:srgbClr val="000000"/>
                          </a:solidFill>
                          <a:latin typeface="Times New Roman"/>
                          <a:cs typeface="Times New Roman"/>
                        </a:rPr>
                        <a:t>C,</a:t>
                      </a:r>
                      <a:r>
                        <a:rPr lang="en-US" sz="900" i="0" dirty="0">
                          <a:solidFill>
                            <a:srgbClr val="000000"/>
                          </a:solidFill>
                          <a:latin typeface="Times New Roman"/>
                          <a:cs typeface="Times New Roman"/>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455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455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455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455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455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455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063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063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48" name="Table 47">
            <a:extLst>
              <a:ext uri="{FF2B5EF4-FFF2-40B4-BE49-F238E27FC236}">
                <a16:creationId xmlns:a16="http://schemas.microsoft.com/office/drawing/2014/main" id="{9B297B02-1575-004F-B561-D990FD1EAF73}"/>
              </a:ext>
            </a:extLst>
          </p:cNvPr>
          <p:cNvGraphicFramePr>
            <a:graphicFrameLocks noGrp="1"/>
          </p:cNvGraphicFramePr>
          <p:nvPr>
            <p:extLst>
              <p:ext uri="{D42A27DB-BD31-4B8C-83A1-F6EECF244321}">
                <p14:modId xmlns:p14="http://schemas.microsoft.com/office/powerpoint/2010/main" val="2885301204"/>
              </p:ext>
            </p:extLst>
          </p:nvPr>
        </p:nvGraphicFramePr>
        <p:xfrm>
          <a:off x="6192876" y="1538288"/>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B,</a:t>
                      </a:r>
                      <a:r>
                        <a:rPr lang="en-US" sz="900" i="0" dirty="0">
                          <a:solidFill>
                            <a:srgbClr val="000000"/>
                          </a:solidFill>
                          <a:latin typeface="Times New Roman"/>
                          <a:cs typeface="Times New Roman"/>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49" name="Table 48">
            <a:extLst>
              <a:ext uri="{FF2B5EF4-FFF2-40B4-BE49-F238E27FC236}">
                <a16:creationId xmlns:a16="http://schemas.microsoft.com/office/drawing/2014/main" id="{96A00294-CFC6-A341-A179-7848A9AE60E0}"/>
              </a:ext>
            </a:extLst>
          </p:cNvPr>
          <p:cNvGraphicFramePr>
            <a:graphicFrameLocks noGrp="1"/>
          </p:cNvGraphicFramePr>
          <p:nvPr>
            <p:extLst>
              <p:ext uri="{D42A27DB-BD31-4B8C-83A1-F6EECF244321}">
                <p14:modId xmlns:p14="http://schemas.microsoft.com/office/powerpoint/2010/main" val="154808435"/>
              </p:ext>
            </p:extLst>
          </p:nvPr>
        </p:nvGraphicFramePr>
        <p:xfrm>
          <a:off x="6544851" y="1538288"/>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B,</a:t>
                      </a:r>
                      <a:r>
                        <a:rPr lang="en-US" sz="900" i="0" dirty="0">
                          <a:solidFill>
                            <a:srgbClr val="000000"/>
                          </a:solidFill>
                          <a:latin typeface="Times New Roman"/>
                          <a:cs typeface="Times New Roman"/>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50" name="Table 49">
            <a:extLst>
              <a:ext uri="{FF2B5EF4-FFF2-40B4-BE49-F238E27FC236}">
                <a16:creationId xmlns:a16="http://schemas.microsoft.com/office/drawing/2014/main" id="{AD8872AD-71AA-DF4B-81A5-B64C704DC515}"/>
              </a:ext>
            </a:extLst>
          </p:cNvPr>
          <p:cNvGraphicFramePr>
            <a:graphicFrameLocks noGrp="1"/>
          </p:cNvGraphicFramePr>
          <p:nvPr>
            <p:extLst>
              <p:ext uri="{D42A27DB-BD31-4B8C-83A1-F6EECF244321}">
                <p14:modId xmlns:p14="http://schemas.microsoft.com/office/powerpoint/2010/main" val="2223671700"/>
              </p:ext>
            </p:extLst>
          </p:nvPr>
        </p:nvGraphicFramePr>
        <p:xfrm>
          <a:off x="6192876" y="3727924"/>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D,</a:t>
                      </a:r>
                      <a:r>
                        <a:rPr lang="en-US" sz="900" i="0" dirty="0">
                          <a:solidFill>
                            <a:srgbClr val="000000"/>
                          </a:solidFill>
                          <a:latin typeface="Times New Roman"/>
                          <a:cs typeface="Times New Roman"/>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52" name="Table 51">
            <a:extLst>
              <a:ext uri="{FF2B5EF4-FFF2-40B4-BE49-F238E27FC236}">
                <a16:creationId xmlns:a16="http://schemas.microsoft.com/office/drawing/2014/main" id="{A0C3A0E2-2F47-9846-8008-88A99DCC75EE}"/>
              </a:ext>
            </a:extLst>
          </p:cNvPr>
          <p:cNvGraphicFramePr>
            <a:graphicFrameLocks noGrp="1"/>
          </p:cNvGraphicFramePr>
          <p:nvPr>
            <p:extLst>
              <p:ext uri="{D42A27DB-BD31-4B8C-83A1-F6EECF244321}">
                <p14:modId xmlns:p14="http://schemas.microsoft.com/office/powerpoint/2010/main" val="4048431603"/>
              </p:ext>
            </p:extLst>
          </p:nvPr>
        </p:nvGraphicFramePr>
        <p:xfrm>
          <a:off x="6546335" y="3727924"/>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D,</a:t>
                      </a:r>
                      <a:r>
                        <a:rPr lang="en-US" sz="900" i="0" dirty="0">
                          <a:solidFill>
                            <a:srgbClr val="000000"/>
                          </a:solidFill>
                          <a:latin typeface="Times New Roman"/>
                          <a:cs typeface="Times New Roman"/>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54" name="Table 53">
            <a:extLst>
              <a:ext uri="{FF2B5EF4-FFF2-40B4-BE49-F238E27FC236}">
                <a16:creationId xmlns:a16="http://schemas.microsoft.com/office/drawing/2014/main" id="{314C42B2-5335-5241-B31F-F3904DFCD852}"/>
              </a:ext>
            </a:extLst>
          </p:cNvPr>
          <p:cNvGraphicFramePr>
            <a:graphicFrameLocks noGrp="1"/>
          </p:cNvGraphicFramePr>
          <p:nvPr>
            <p:extLst>
              <p:ext uri="{D42A27DB-BD31-4B8C-83A1-F6EECF244321}">
                <p14:modId xmlns:p14="http://schemas.microsoft.com/office/powerpoint/2010/main" val="955660779"/>
              </p:ext>
            </p:extLst>
          </p:nvPr>
        </p:nvGraphicFramePr>
        <p:xfrm>
          <a:off x="6899795" y="3727924"/>
          <a:ext cx="193473" cy="1967906"/>
        </p:xfrm>
        <a:graphic>
          <a:graphicData uri="http://schemas.openxmlformats.org/drawingml/2006/table">
            <a:tbl>
              <a:tblPr firstRow="1" bandRow="1">
                <a:tableStyleId>{5C22544A-7EE6-4342-B048-85BDC9FD1C3A}</a:tableStyleId>
              </a:tblPr>
              <a:tblGrid>
                <a:gridCol w="193473">
                  <a:extLst>
                    <a:ext uri="{9D8B030D-6E8A-4147-A177-3AD203B41FA5}">
                      <a16:colId xmlns:a16="http://schemas.microsoft.com/office/drawing/2014/main" val="20002"/>
                    </a:ext>
                  </a:extLst>
                </a:gridCol>
              </a:tblGrid>
              <a:tr h="253886">
                <a:tc>
                  <a:txBody>
                    <a:bodyPr/>
                    <a:lstStyle/>
                    <a:p>
                      <a:pPr algn="ctr"/>
                      <a:r>
                        <a:rPr lang="en-US" sz="900" i="1" dirty="0">
                          <a:solidFill>
                            <a:srgbClr val="000000"/>
                          </a:solidFill>
                          <a:latin typeface="Times New Roman"/>
                          <a:cs typeface="Times New Roman"/>
                        </a:rPr>
                        <a:t>D,</a:t>
                      </a:r>
                      <a:r>
                        <a:rPr lang="en-US" sz="900" i="0" dirty="0">
                          <a:solidFill>
                            <a:srgbClr val="000000"/>
                          </a:solidFill>
                          <a:latin typeface="Times New Roman"/>
                          <a:cs typeface="Times New Roman"/>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455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455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455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455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455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455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063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063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55" name="TextBox 54">
            <a:extLst>
              <a:ext uri="{FF2B5EF4-FFF2-40B4-BE49-F238E27FC236}">
                <a16:creationId xmlns:a16="http://schemas.microsoft.com/office/drawing/2014/main" id="{8FFF59DC-2420-2748-B335-60BC139DF09D}"/>
              </a:ext>
            </a:extLst>
          </p:cNvPr>
          <p:cNvSpPr txBox="1"/>
          <p:nvPr/>
        </p:nvSpPr>
        <p:spPr>
          <a:xfrm>
            <a:off x="7403936" y="1171177"/>
            <a:ext cx="1638514"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Block {〈</a:t>
            </a:r>
            <a:r>
              <a:rPr lang="en-US" sz="1200" i="1" dirty="0">
                <a:latin typeface="Times New Roman" panose="02020603050405020304" pitchFamily="18" charset="0"/>
                <a:cs typeface="Times New Roman" panose="02020603050405020304" pitchFamily="18" charset="0"/>
              </a:rPr>
              <a:t>A</a:t>
            </a:r>
            <a:r>
              <a:rPr lang="en-US" sz="1200" dirty="0">
                <a:latin typeface="Times New Roman" panose="02020603050405020304" pitchFamily="18" charset="0"/>
                <a:cs typeface="Times New Roman" panose="02020603050405020304" pitchFamily="18" charset="0"/>
              </a:rPr>
              <a:t>,0</a:t>
            </a:r>
            <a:r>
              <a:rPr lang="en-US" sz="1400" dirty="0">
                <a:latin typeface="Times New Roman" panose="02020603050405020304" pitchFamily="18" charset="0"/>
                <a:cs typeface="Times New Roman" panose="02020603050405020304" pitchFamily="18" charset="0"/>
              </a:rPr>
              <a:t>〉,〈</a:t>
            </a:r>
            <a:r>
              <a:rPr lang="en-US" sz="1200" i="1" dirty="0">
                <a:latin typeface="Times New Roman" panose="02020603050405020304" pitchFamily="18" charset="0"/>
                <a:cs typeface="Times New Roman" panose="02020603050405020304" pitchFamily="18" charset="0"/>
              </a:rPr>
              <a:t>B</a:t>
            </a:r>
            <a:r>
              <a:rPr lang="en-US" sz="1200" dirty="0">
                <a:latin typeface="Times New Roman" panose="02020603050405020304" pitchFamily="18" charset="0"/>
                <a:cs typeface="Times New Roman" panose="02020603050405020304" pitchFamily="18" charset="0"/>
              </a:rPr>
              <a:t>,1</a:t>
            </a:r>
            <a:r>
              <a:rPr lang="en-US" sz="1400" dirty="0">
                <a:latin typeface="Times New Roman" panose="02020603050405020304" pitchFamily="18" charset="0"/>
                <a:cs typeface="Times New Roman" panose="02020603050405020304" pitchFamily="18" charset="0"/>
              </a:rPr>
              <a:t>〉} in </a:t>
            </a:r>
            <a:r>
              <a:rPr lang="en-US" sz="1400" i="1" dirty="0">
                <a:latin typeface="Times New Roman" panose="02020603050405020304" pitchFamily="18" charset="0"/>
                <a:cs typeface="Times New Roman" panose="02020603050405020304" pitchFamily="18" charset="0"/>
              </a:rPr>
              <a:t>R</a:t>
            </a:r>
            <a:r>
              <a:rPr lang="en-US" sz="1400" baseline="-25000" dirty="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p:txBody>
      </p:sp>
      <p:graphicFrame>
        <p:nvGraphicFramePr>
          <p:cNvPr id="56" name="Table 55">
            <a:extLst>
              <a:ext uri="{FF2B5EF4-FFF2-40B4-BE49-F238E27FC236}">
                <a16:creationId xmlns:a16="http://schemas.microsoft.com/office/drawing/2014/main" id="{B0BE409A-B3E1-7145-BF3B-1422E1C9A6C6}"/>
              </a:ext>
            </a:extLst>
          </p:cNvPr>
          <p:cNvGraphicFramePr>
            <a:graphicFrameLocks noGrp="1"/>
          </p:cNvGraphicFramePr>
          <p:nvPr>
            <p:extLst>
              <p:ext uri="{D42A27DB-BD31-4B8C-83A1-F6EECF244321}">
                <p14:modId xmlns:p14="http://schemas.microsoft.com/office/powerpoint/2010/main" val="3764053652"/>
              </p:ext>
            </p:extLst>
          </p:nvPr>
        </p:nvGraphicFramePr>
        <p:xfrm>
          <a:off x="8646314" y="2409925"/>
          <a:ext cx="279749" cy="1982185"/>
        </p:xfrm>
        <a:graphic>
          <a:graphicData uri="http://schemas.openxmlformats.org/drawingml/2006/table">
            <a:tbl>
              <a:tblPr firstRow="1" bandRow="1">
                <a:tableStyleId>{5C22544A-7EE6-4342-B048-85BDC9FD1C3A}</a:tableStyleId>
              </a:tblPr>
              <a:tblGrid>
                <a:gridCol w="279749">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Block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61" name="TextBox 60">
            <a:extLst>
              <a:ext uri="{FF2B5EF4-FFF2-40B4-BE49-F238E27FC236}">
                <a16:creationId xmlns:a16="http://schemas.microsoft.com/office/drawing/2014/main" id="{92A1DD08-E93C-5444-AA67-0B405D4190DF}"/>
              </a:ext>
            </a:extLst>
          </p:cNvPr>
          <p:cNvSpPr txBox="1"/>
          <p:nvPr/>
        </p:nvSpPr>
        <p:spPr>
          <a:xfrm>
            <a:off x="1343938" y="1171177"/>
            <a:ext cx="701795" cy="307777"/>
          </a:xfrm>
          <a:prstGeom prst="rect">
            <a:avLst/>
          </a:prstGeom>
          <a:noFill/>
        </p:spPr>
        <p:txBody>
          <a:bodyPr wrap="none" rtlCol="0">
            <a:spAutoFit/>
          </a:bodyPr>
          <a:lstStyle/>
          <a:p>
            <a:r>
              <a:rPr lang="en-US" sz="1400" dirty="0"/>
              <a:t>Tables</a:t>
            </a:r>
          </a:p>
        </p:txBody>
      </p:sp>
      <p:graphicFrame>
        <p:nvGraphicFramePr>
          <p:cNvPr id="64" name="Table 63">
            <a:extLst>
              <a:ext uri="{FF2B5EF4-FFF2-40B4-BE49-F238E27FC236}">
                <a16:creationId xmlns:a16="http://schemas.microsoft.com/office/drawing/2014/main" id="{D724860C-07A9-294B-9C4D-429DBBC4698D}"/>
              </a:ext>
            </a:extLst>
          </p:cNvPr>
          <p:cNvGraphicFramePr>
            <a:graphicFrameLocks noGrp="1"/>
          </p:cNvGraphicFramePr>
          <p:nvPr>
            <p:extLst>
              <p:ext uri="{D42A27DB-BD31-4B8C-83A1-F6EECF244321}">
                <p14:modId xmlns:p14="http://schemas.microsoft.com/office/powerpoint/2010/main" val="596751981"/>
              </p:ext>
            </p:extLst>
          </p:nvPr>
        </p:nvGraphicFramePr>
        <p:xfrm>
          <a:off x="7861873" y="2409926"/>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A,</a:t>
                      </a:r>
                      <a:r>
                        <a:rPr lang="en-US" sz="900" i="0" dirty="0">
                          <a:solidFill>
                            <a:srgbClr val="000000"/>
                          </a:solidFill>
                          <a:latin typeface="Times New Roman"/>
                          <a:cs typeface="Times New Roman"/>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65" name="Table 64">
            <a:extLst>
              <a:ext uri="{FF2B5EF4-FFF2-40B4-BE49-F238E27FC236}">
                <a16:creationId xmlns:a16="http://schemas.microsoft.com/office/drawing/2014/main" id="{6BB295E3-39C5-2A4D-8F8D-267DA2736463}"/>
              </a:ext>
            </a:extLst>
          </p:cNvPr>
          <p:cNvGraphicFramePr>
            <a:graphicFrameLocks noGrp="1"/>
          </p:cNvGraphicFramePr>
          <p:nvPr>
            <p:extLst>
              <p:ext uri="{D42A27DB-BD31-4B8C-83A1-F6EECF244321}">
                <p14:modId xmlns:p14="http://schemas.microsoft.com/office/powerpoint/2010/main" val="3332444875"/>
              </p:ext>
            </p:extLst>
          </p:nvPr>
        </p:nvGraphicFramePr>
        <p:xfrm>
          <a:off x="8153055" y="2405630"/>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B,</a:t>
                      </a:r>
                      <a:r>
                        <a:rPr lang="en-US" sz="900" i="0" dirty="0">
                          <a:solidFill>
                            <a:srgbClr val="000000"/>
                          </a:solidFill>
                          <a:latin typeface="Times New Roman"/>
                          <a:cs typeface="Times New Roman"/>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66" name="Table 65">
            <a:extLst>
              <a:ext uri="{FF2B5EF4-FFF2-40B4-BE49-F238E27FC236}">
                <a16:creationId xmlns:a16="http://schemas.microsoft.com/office/drawing/2014/main" id="{B80E2A9B-95F0-484B-A271-E18FF5261CC3}"/>
              </a:ext>
            </a:extLst>
          </p:cNvPr>
          <p:cNvGraphicFramePr>
            <a:graphicFrameLocks noGrp="1"/>
          </p:cNvGraphicFramePr>
          <p:nvPr>
            <p:extLst>
              <p:ext uri="{D42A27DB-BD31-4B8C-83A1-F6EECF244321}">
                <p14:modId xmlns:p14="http://schemas.microsoft.com/office/powerpoint/2010/main" val="3696291670"/>
              </p:ext>
            </p:extLst>
          </p:nvPr>
        </p:nvGraphicFramePr>
        <p:xfrm>
          <a:off x="7547599" y="2409925"/>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1</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10" name="Left Brace 9">
            <a:extLst>
              <a:ext uri="{FF2B5EF4-FFF2-40B4-BE49-F238E27FC236}">
                <a16:creationId xmlns:a16="http://schemas.microsoft.com/office/drawing/2014/main" id="{AE4DA829-CF79-8741-A24E-66AC7F171272}"/>
              </a:ext>
            </a:extLst>
          </p:cNvPr>
          <p:cNvSpPr/>
          <p:nvPr/>
        </p:nvSpPr>
        <p:spPr>
          <a:xfrm rot="5400000">
            <a:off x="7840932" y="1758831"/>
            <a:ext cx="220327" cy="99238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B1818F8F-E1A3-3D48-902A-810B8D6B72B1}"/>
              </a:ext>
            </a:extLst>
          </p:cNvPr>
          <p:cNvSpPr txBox="1"/>
          <p:nvPr/>
        </p:nvSpPr>
        <p:spPr>
          <a:xfrm>
            <a:off x="7140009" y="1882075"/>
            <a:ext cx="1638514" cy="307777"/>
          </a:xfrm>
          <a:prstGeom prst="rect">
            <a:avLst/>
          </a:prstGeom>
          <a:noFill/>
        </p:spPr>
        <p:txBody>
          <a:bodyPr wrap="square" rtlCol="0">
            <a:spAutoFit/>
          </a:bodyPr>
          <a:lstStyle/>
          <a:p>
            <a:pPr algn="ctr"/>
            <a:r>
              <a:rPr lang="en-US" sz="1400" dirty="0"/>
              <a:t>&amp;</a:t>
            </a:r>
          </a:p>
        </p:txBody>
      </p:sp>
      <p:sp>
        <p:nvSpPr>
          <p:cNvPr id="11" name="Equal 10">
            <a:extLst>
              <a:ext uri="{FF2B5EF4-FFF2-40B4-BE49-F238E27FC236}">
                <a16:creationId xmlns:a16="http://schemas.microsoft.com/office/drawing/2014/main" id="{001EBE62-1286-E240-BA46-307173831EA2}"/>
              </a:ext>
            </a:extLst>
          </p:cNvPr>
          <p:cNvSpPr/>
          <p:nvPr/>
        </p:nvSpPr>
        <p:spPr>
          <a:xfrm>
            <a:off x="8373993" y="3253756"/>
            <a:ext cx="242771" cy="242771"/>
          </a:xfrm>
          <a:prstGeom prst="mathEqual">
            <a:avLst/>
          </a:prstGeom>
          <a:solidFill>
            <a:schemeClr val="bg2">
              <a:lumMod val="40000"/>
              <a:lumOff val="60000"/>
              <a:alpha val="69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2" name="Table 11">
            <a:extLst>
              <a:ext uri="{FF2B5EF4-FFF2-40B4-BE49-F238E27FC236}">
                <a16:creationId xmlns:a16="http://schemas.microsoft.com/office/drawing/2014/main" id="{C70FCE1E-D7DD-3447-B64C-7C7D880BAA5C}"/>
              </a:ext>
            </a:extLst>
          </p:cNvPr>
          <p:cNvGraphicFramePr>
            <a:graphicFrameLocks noGrp="1"/>
          </p:cNvGraphicFramePr>
          <p:nvPr/>
        </p:nvGraphicFramePr>
        <p:xfrm>
          <a:off x="679269" y="-1619794"/>
          <a:ext cx="208280" cy="365760"/>
        </p:xfrm>
        <a:graphic>
          <a:graphicData uri="http://schemas.openxmlformats.org/drawingml/2006/table">
            <a:tbl>
              <a:tblPr/>
              <a:tblGrid>
                <a:gridCol w="208280">
                  <a:extLst>
                    <a:ext uri="{9D8B030D-6E8A-4147-A177-3AD203B41FA5}">
                      <a16:colId xmlns:a16="http://schemas.microsoft.com/office/drawing/2014/main" val="1008382453"/>
                    </a:ext>
                  </a:extLst>
                </a:gridCol>
              </a:tblGrid>
              <a:tr h="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89912578"/>
                  </a:ext>
                </a:extLst>
              </a:tr>
            </a:tbl>
          </a:graphicData>
        </a:graphic>
      </p:graphicFrame>
      <p:graphicFrame>
        <p:nvGraphicFramePr>
          <p:cNvPr id="68" name="Table 67">
            <a:extLst>
              <a:ext uri="{FF2B5EF4-FFF2-40B4-BE49-F238E27FC236}">
                <a16:creationId xmlns:a16="http://schemas.microsoft.com/office/drawing/2014/main" id="{37F9F418-77E5-0749-8BF3-0C01A4CEB64B}"/>
              </a:ext>
            </a:extLst>
          </p:cNvPr>
          <p:cNvGraphicFramePr>
            <a:graphicFrameLocks noGrp="1"/>
          </p:cNvGraphicFramePr>
          <p:nvPr>
            <p:extLst>
              <p:ext uri="{D42A27DB-BD31-4B8C-83A1-F6EECF244321}">
                <p14:modId xmlns:p14="http://schemas.microsoft.com/office/powerpoint/2010/main" val="1668829784"/>
              </p:ext>
            </p:extLst>
          </p:nvPr>
        </p:nvGraphicFramePr>
        <p:xfrm>
          <a:off x="1529477" y="1553082"/>
          <a:ext cx="708872" cy="2091188"/>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84199">
                  <a:extLst>
                    <a:ext uri="{9D8B030D-6E8A-4147-A177-3AD203B41FA5}">
                      <a16:colId xmlns:a16="http://schemas.microsoft.com/office/drawing/2014/main" val="20002"/>
                    </a:ext>
                  </a:extLst>
                </a:gridCol>
                <a:gridCol w="184199">
                  <a:extLst>
                    <a:ext uri="{9D8B030D-6E8A-4147-A177-3AD203B41FA5}">
                      <a16:colId xmlns:a16="http://schemas.microsoft.com/office/drawing/2014/main" val="20003"/>
                    </a:ext>
                  </a:extLst>
                </a:gridCol>
                <a:gridCol w="197599">
                  <a:extLst>
                    <a:ext uri="{9D8B030D-6E8A-4147-A177-3AD203B41FA5}">
                      <a16:colId xmlns:a16="http://schemas.microsoft.com/office/drawing/2014/main" val="20004"/>
                    </a:ext>
                  </a:extLst>
                </a:gridCol>
              </a:tblGrid>
              <a:tr h="302394">
                <a:tc>
                  <a:txBody>
                    <a:bodyPr/>
                    <a:lstStyle/>
                    <a:p>
                      <a:pPr algn="ctr"/>
                      <a:endParaRPr lang="en-US" sz="7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F</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5542">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555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2</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3</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107560473"/>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4</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5</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6</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3929748"/>
                  </a:ext>
                </a:extLst>
              </a:tr>
            </a:tbl>
          </a:graphicData>
        </a:graphic>
      </p:graphicFrame>
      <p:graphicFrame>
        <p:nvGraphicFramePr>
          <p:cNvPr id="69" name="Table 68">
            <a:extLst>
              <a:ext uri="{FF2B5EF4-FFF2-40B4-BE49-F238E27FC236}">
                <a16:creationId xmlns:a16="http://schemas.microsoft.com/office/drawing/2014/main" id="{B4F24DB9-6572-A842-A144-A8B5C6E3D682}"/>
              </a:ext>
            </a:extLst>
          </p:cNvPr>
          <p:cNvGraphicFramePr>
            <a:graphicFrameLocks noGrp="1"/>
          </p:cNvGraphicFramePr>
          <p:nvPr>
            <p:extLst>
              <p:ext uri="{D42A27DB-BD31-4B8C-83A1-F6EECF244321}">
                <p14:modId xmlns:p14="http://schemas.microsoft.com/office/powerpoint/2010/main" val="1487860294"/>
              </p:ext>
            </p:extLst>
          </p:nvPr>
        </p:nvGraphicFramePr>
        <p:xfrm>
          <a:off x="2415879" y="1552903"/>
          <a:ext cx="676898" cy="2091015"/>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74143">
                  <a:extLst>
                    <a:ext uri="{9D8B030D-6E8A-4147-A177-3AD203B41FA5}">
                      <a16:colId xmlns:a16="http://schemas.microsoft.com/office/drawing/2014/main" val="20002"/>
                    </a:ext>
                  </a:extLst>
                </a:gridCol>
                <a:gridCol w="174143">
                  <a:extLst>
                    <a:ext uri="{9D8B030D-6E8A-4147-A177-3AD203B41FA5}">
                      <a16:colId xmlns:a16="http://schemas.microsoft.com/office/drawing/2014/main" val="20003"/>
                    </a:ext>
                  </a:extLst>
                </a:gridCol>
                <a:gridCol w="185737">
                  <a:extLst>
                    <a:ext uri="{9D8B030D-6E8A-4147-A177-3AD203B41FA5}">
                      <a16:colId xmlns:a16="http://schemas.microsoft.com/office/drawing/2014/main" val="20004"/>
                    </a:ext>
                  </a:extLst>
                </a:gridCol>
              </a:tblGrid>
              <a:tr h="302368">
                <a:tc>
                  <a:txBody>
                    <a:bodyPr/>
                    <a:lstStyle/>
                    <a:p>
                      <a:pPr algn="ctr"/>
                      <a:endParaRPr lang="en-US" sz="8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B</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E</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2</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4437248"/>
                  </a:ext>
                </a:extLst>
              </a:tr>
              <a:tr h="2555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3</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4</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205070953"/>
                  </a:ext>
                </a:extLst>
              </a:tr>
              <a:tr h="255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5</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85910159"/>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6</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8" name="TextBox 17">
            <a:extLst>
              <a:ext uri="{FF2B5EF4-FFF2-40B4-BE49-F238E27FC236}">
                <a16:creationId xmlns:a16="http://schemas.microsoft.com/office/drawing/2014/main" id="{D885237C-F89E-334D-9E03-09BCD92F0B3F}"/>
              </a:ext>
            </a:extLst>
          </p:cNvPr>
          <p:cNvSpPr txBox="1"/>
          <p:nvPr/>
        </p:nvSpPr>
        <p:spPr>
          <a:xfrm>
            <a:off x="1267848" y="1534180"/>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2</a:t>
            </a:r>
          </a:p>
        </p:txBody>
      </p:sp>
      <p:sp>
        <p:nvSpPr>
          <p:cNvPr id="20" name="TextBox 19">
            <a:extLst>
              <a:ext uri="{FF2B5EF4-FFF2-40B4-BE49-F238E27FC236}">
                <a16:creationId xmlns:a16="http://schemas.microsoft.com/office/drawing/2014/main" id="{AAC9754D-D915-C946-9D93-365CA0F22A97}"/>
              </a:ext>
            </a:extLst>
          </p:cNvPr>
          <p:cNvSpPr txBox="1"/>
          <p:nvPr/>
        </p:nvSpPr>
        <p:spPr>
          <a:xfrm>
            <a:off x="2180905" y="1546484"/>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3</a:t>
            </a:r>
          </a:p>
        </p:txBody>
      </p:sp>
    </p:spTree>
    <p:extLst>
      <p:ext uri="{BB962C8B-B14F-4D97-AF65-F5344CB8AC3E}">
        <p14:creationId xmlns:p14="http://schemas.microsoft.com/office/powerpoint/2010/main" val="3161435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0.3|4.3|26.5"/>
</p:tagLst>
</file>

<file path=ppt/tags/tag2.xml><?xml version="1.0" encoding="utf-8"?>
<p:tagLst xmlns:a="http://schemas.openxmlformats.org/drawingml/2006/main" xmlns:r="http://schemas.openxmlformats.org/officeDocument/2006/relationships" xmlns:p="http://schemas.openxmlformats.org/presentationml/2006/main">
  <p:tag name="TIMING" val="|20.3|4.3|26.5"/>
</p:tagLst>
</file>

<file path=ppt/tags/tag3.xml><?xml version="1.0" encoding="utf-8"?>
<p:tagLst xmlns:a="http://schemas.openxmlformats.org/drawingml/2006/main" xmlns:r="http://schemas.openxmlformats.org/officeDocument/2006/relationships" xmlns:p="http://schemas.openxmlformats.org/presentationml/2006/main">
  <p:tag name="TIMING" val="|20.3|4.3|26.5"/>
</p:tagLst>
</file>

<file path=ppt/tags/tag4.xml><?xml version="1.0" encoding="utf-8"?>
<p:tagLst xmlns:a="http://schemas.openxmlformats.org/drawingml/2006/main" xmlns:r="http://schemas.openxmlformats.org/officeDocument/2006/relationships" xmlns:p="http://schemas.openxmlformats.org/presentationml/2006/main">
  <p:tag name="TIMING" val="|25|3.9|33.9|1.3|33.3|7.6|5.5"/>
</p:tagLst>
</file>

<file path=ppt/theme/theme1.xml><?xml version="1.0" encoding="utf-8"?>
<a:theme xmlns:a="http://schemas.openxmlformats.org/drawingml/2006/main" name="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Helvetica"/>
        <a:ea typeface="宋体"/>
        <a:cs typeface=""/>
      </a:majorFont>
      <a:minorFont>
        <a:latin typeface="Helvetic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\\cse-profile\Redirect\choueiry\Application Data\Microsoft\Templates\Presentation1.pot</Template>
  <TotalTime>35093</TotalTime>
  <Words>2901</Words>
  <Application>Microsoft Macintosh PowerPoint</Application>
  <PresentationFormat>On-screen Show (4:3)</PresentationFormat>
  <Paragraphs>1681</Paragraphs>
  <Slides>23</Slides>
  <Notes>22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宋体</vt:lpstr>
      <vt:lpstr>Arial</vt:lpstr>
      <vt:lpstr>Helvetica</vt:lpstr>
      <vt:lpstr>SFRM1000</vt:lpstr>
      <vt:lpstr>Times New Roman</vt:lpstr>
      <vt:lpstr>Zapf Dingbats</vt:lpstr>
      <vt:lpstr>Presentation1</vt:lpstr>
      <vt:lpstr>PowerPoint Presentation</vt:lpstr>
      <vt:lpstr>Outline</vt:lpstr>
      <vt:lpstr>Definitions</vt:lpstr>
      <vt:lpstr>Piecewise Functional Constraints</vt:lpstr>
      <vt:lpstr>Focus on Subscopes (not relation pairs)</vt:lpstr>
      <vt:lpstr>Using the Minimal Dual Graph</vt:lpstr>
      <vt:lpstr>GAC is fast.  Use it.</vt:lpstr>
      <vt:lpstr>Bringing It All Together</vt:lpstr>
      <vt:lpstr>Data Structures</vt:lpstr>
      <vt:lpstr>Brief Example</vt:lpstr>
      <vt:lpstr>Brief Example</vt:lpstr>
      <vt:lpstr>Brief Example</vt:lpstr>
      <vt:lpstr>Brief Example</vt:lpstr>
      <vt:lpstr>A Few Notes</vt:lpstr>
      <vt:lpstr>Experimental Setup</vt:lpstr>
      <vt:lpstr>PW-CT vs GAC (dom/ddeg)</vt:lpstr>
      <vt:lpstr>PW-CT vs PWC’s (dom/ddeg)</vt:lpstr>
      <vt:lpstr>PW-CT vs GAC (dom/wdeg)</vt:lpstr>
      <vt:lpstr>PW-CT vs PWC’s (dom/wdeg)</vt:lpstr>
      <vt:lpstr>Detailed Results</vt:lpstr>
      <vt:lpstr>Detailed Results (II)</vt:lpstr>
      <vt:lpstr>Conclusions</vt:lpstr>
      <vt:lpstr>Thank you for listening</vt:lpstr>
    </vt:vector>
  </TitlesOfParts>
  <Company>University of Nebraska - Lincoln</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Revising Neighborhood Inverse Consistency on Binary CSPs</dc:title>
  <dc:creator>Robert Woodward;Shant Karakashian;Berthe Y. Choueiry;Christian Bessiere</dc:creator>
  <cp:keywords>CP 2012</cp:keywords>
  <cp:lastModifiedBy>aschneid@huskers.unl.edu</cp:lastModifiedBy>
  <cp:revision>1057</cp:revision>
  <dcterms:created xsi:type="dcterms:W3CDTF">2012-10-09T03:30:18Z</dcterms:created>
  <dcterms:modified xsi:type="dcterms:W3CDTF">2018-08-31T06:55:03Z</dcterms:modified>
</cp:coreProperties>
</file>