
<file path=[Content_Types].xml><?xml version="1.0" encoding="utf-8"?>
<Types xmlns="http://schemas.openxmlformats.org/package/2006/content-types">
  <Override PartName="/ppt/notesSlides/notesSlide5.xml" ContentType="application/vnd.openxmlformats-officedocument.presentationml.notesSlide+xml"/>
  <Override PartName="/ppt/slideLayouts/slideLayout1.xml" ContentType="application/vnd.openxmlformats-officedocument.presentationml.slideLayout+xml"/>
  <Default Extension="rels" ContentType="application/vnd.openxmlformats-package.relationships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Override PartName="/ppt/notesSlides/notesSlide3.xml" ContentType="application/vnd.openxmlformats-officedocument.presentationml.notes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notesSlides/notesSlide6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notesSlides/notesSlide4.xml" ContentType="application/vnd.openxmlformats-officedocument.presentationml.notesSlide+xml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notesSlides/notesSlide2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notesSlides/notesSlide7.xml" ContentType="application/vnd.openxmlformats-officedocument.presentationml.notesSlide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notesMasterIdLst>
    <p:notesMasterId r:id="rId14"/>
  </p:notesMasterIdLst>
  <p:sldIdLst>
    <p:sldId id="256" r:id="rId2"/>
    <p:sldId id="263" r:id="rId3"/>
    <p:sldId id="265" r:id="rId4"/>
    <p:sldId id="267" r:id="rId5"/>
    <p:sldId id="266" r:id="rId6"/>
    <p:sldId id="269" r:id="rId7"/>
    <p:sldId id="257" r:id="rId8"/>
    <p:sldId id="271" r:id="rId9"/>
    <p:sldId id="260" r:id="rId10"/>
    <p:sldId id="261" r:id="rId11"/>
    <p:sldId id="262" r:id="rId12"/>
    <p:sldId id="264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>
          <a:srgbClr val="FF0000"/>
        </p14:laserClr>
      </p:ext>
      <p:ext uri="{2FDB2607-1784-4EEB-B798-7EB5836EED8A}">
        <p14:showMediaCtrls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"/>
      </p:ext>
    </p:extLst>
  </p:showPr>
  <p:clrMru>
    <a:srgbClr val="FF6666"/>
    <a:srgbClr val="FF5C00"/>
    <a:srgbClr val="0070C0"/>
    <a:srgbClr val="FFFFFF"/>
    <a:srgbClr val="91D7F8"/>
  </p:clrMru>
  <p:extLst>
    <p:ext uri="{E76CE94A-603C-4142-B9EB-6D1370010A27}">
      <p14:discardImageEditData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55822" autoAdjust="0"/>
  </p:normalViewPr>
  <p:slideViewPr>
    <p:cSldViewPr snapToGrid="0">
      <p:cViewPr varScale="1">
        <p:scale>
          <a:sx n="51" d="100"/>
          <a:sy n="51" d="100"/>
        </p:scale>
        <p:origin x="-173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7716063" cy="77716063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A2893D-5F1E-4F52-943B-932F1F81ECBD}" type="datetimeFigureOut">
              <a:rPr lang="en-US" smtClean="0"/>
              <a:pPr/>
              <a:t>8/1/11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70B686-F791-4EA8-8550-ADD2785CB6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6667714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70B686-F791-4EA8-8550-ADD2785CB6DD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1525651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70B686-F791-4EA8-8550-ADD2785CB6DD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8322790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70B686-F791-4EA8-8550-ADD2785CB6DD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4DADC7-4E24-4A89-8BF3-39E45767007F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70B686-F791-4EA8-8550-ADD2785CB6DD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70B686-F791-4EA8-8550-ADD2785CB6DD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70B686-F791-4EA8-8550-ADD2785CB6DD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52A2F-B075-40B8-ACB9-D0640864DCDA}" type="datetime1">
              <a:rPr lang="en-US" smtClean="0"/>
              <a:pPr/>
              <a:t>8/1/11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SARA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9DEE7-48CD-4A07-9129-34E0670CF0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42A78-7F99-4BF2-A5FE-08CAA4104FCE}" type="datetime1">
              <a:rPr lang="en-US" smtClean="0"/>
              <a:pPr/>
              <a:t>8/1/11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SARA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9DEE7-48CD-4A07-9129-34E0670CF0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12F8A-884A-448B-8CC0-1B85EF1882C7}" type="datetime1">
              <a:rPr lang="en-US" smtClean="0"/>
              <a:pPr/>
              <a:t>8/1/11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SARA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9DEE7-48CD-4A07-9129-34E0670CF0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B362F-A176-479D-93D9-5B6A261FB28F}" type="datetime1">
              <a:rPr lang="en-US" smtClean="0"/>
              <a:pPr/>
              <a:t>8/1/11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SARA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9DEE7-48CD-4A07-9129-34E0670CF0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D7342-DFB1-4F78-B6A8-AEC9D3A9B2FC}" type="datetime1">
              <a:rPr lang="en-US" smtClean="0"/>
              <a:pPr/>
              <a:t>8/1/11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SARA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9DEE7-48CD-4A07-9129-34E0670CF0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3B41B-CA68-4CAD-A6B2-A2FCFCEA5A08}" type="datetime1">
              <a:rPr lang="en-US" smtClean="0"/>
              <a:pPr/>
              <a:t>8/1/11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SARA 2011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9DEE7-48CD-4A07-9129-34E0670CF0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3A0D9-F6F5-4BC1-9316-3B9E27EAFE72}" type="datetime1">
              <a:rPr lang="en-US" smtClean="0"/>
              <a:pPr/>
              <a:t>8/1/11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SARA 2011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9DEE7-48CD-4A07-9129-34E0670CF0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FDF71-F9F8-49B1-BC83-49ED63B4CD43}" type="datetime1">
              <a:rPr lang="en-US" smtClean="0"/>
              <a:pPr/>
              <a:t>8/1/11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SARA 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9DEE7-48CD-4A07-9129-34E0670CF0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10310-AF4B-4F34-B07C-D9EBE024DC84}" type="datetime1">
              <a:rPr lang="en-US" smtClean="0"/>
              <a:pPr/>
              <a:t>8/1/11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SARA 2011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9DEE7-48CD-4A07-9129-34E0670CF0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E55B1-F39F-4E53-BBF3-46C465DB9F5A}" type="datetime1">
              <a:rPr lang="en-US" smtClean="0"/>
              <a:pPr/>
              <a:t>8/1/11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SARA 2011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9DEE7-48CD-4A07-9129-34E0670CF0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9615B-BCD0-4F3F-97D7-8238987C9DDD}" type="datetime1">
              <a:rPr lang="en-US" smtClean="0"/>
              <a:pPr/>
              <a:t>8/1/11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SARA 2011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9DEE7-48CD-4A07-9129-34E0670CF0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F6EFA8-8912-4AF1-94DB-6310584C3ECA}" type="datetime1">
              <a:rPr lang="en-US" smtClean="0"/>
              <a:pPr/>
              <a:t>8/1/11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SARA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F9DEE7-48CD-4A07-9129-34E0670CF01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70C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066800"/>
            <a:ext cx="9144000" cy="1470025"/>
          </a:xfrm>
        </p:spPr>
        <p:txBody>
          <a:bodyPr>
            <a:noAutofit/>
          </a:bodyPr>
          <a:lstStyle/>
          <a:p>
            <a:r>
              <a:rPr lang="en-US" sz="4800" dirty="0" smtClean="0"/>
              <a:t>Reformulating R(*,</a:t>
            </a:r>
            <a:r>
              <a:rPr lang="en-US" sz="4800" i="1" dirty="0" smtClean="0"/>
              <a:t>m</a:t>
            </a:r>
            <a:r>
              <a:rPr lang="en-US" sz="4800" dirty="0" smtClean="0"/>
              <a:t>)C</a:t>
            </a:r>
            <a:br>
              <a:rPr lang="en-US" sz="4800" dirty="0" smtClean="0"/>
            </a:br>
            <a:r>
              <a:rPr lang="en-US" sz="4800" dirty="0" smtClean="0"/>
              <a:t>with Tree Decomposition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3048000"/>
            <a:ext cx="8839200" cy="17526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tx1"/>
                </a:solidFill>
              </a:rPr>
              <a:t>Shant Karakashian, </a:t>
            </a:r>
            <a:r>
              <a:rPr lang="en-US" sz="2400" u="sng" dirty="0" smtClean="0">
                <a:solidFill>
                  <a:schemeClr val="tx1"/>
                </a:solidFill>
              </a:rPr>
              <a:t>Robert J</a:t>
            </a:r>
            <a:r>
              <a:rPr lang="en-US" sz="2400" u="sng" dirty="0">
                <a:solidFill>
                  <a:schemeClr val="tx1"/>
                </a:solidFill>
              </a:rPr>
              <a:t>. Woodward</a:t>
            </a:r>
            <a:r>
              <a:rPr lang="en-US" sz="2400" dirty="0" smtClean="0">
                <a:solidFill>
                  <a:schemeClr val="tx1"/>
                </a:solidFill>
              </a:rPr>
              <a:t>, Berthe Y</a:t>
            </a:r>
            <a:r>
              <a:rPr lang="en-US" sz="2400" dirty="0">
                <a:solidFill>
                  <a:schemeClr val="tx1"/>
                </a:solidFill>
              </a:rPr>
              <a:t>. </a:t>
            </a:r>
            <a:r>
              <a:rPr lang="en-US" sz="2400" dirty="0" smtClean="0">
                <a:solidFill>
                  <a:schemeClr val="tx1"/>
                </a:solidFill>
              </a:rPr>
              <a:t>Choueiry</a:t>
            </a:r>
            <a:endParaRPr lang="en-US" sz="2800" dirty="0" smtClean="0">
              <a:solidFill>
                <a:schemeClr val="tx1"/>
              </a:solidFill>
            </a:endParaRPr>
          </a:p>
          <a:p>
            <a:endParaRPr lang="en-US" sz="1400" dirty="0">
              <a:solidFill>
                <a:schemeClr val="tx1"/>
              </a:solidFill>
            </a:endParaRPr>
          </a:p>
          <a:p>
            <a:r>
              <a:rPr lang="en-US" sz="2000" dirty="0" smtClean="0">
                <a:solidFill>
                  <a:schemeClr val="tx1"/>
                </a:solidFill>
              </a:rPr>
              <a:t>Constraint Systems Laboratory</a:t>
            </a:r>
          </a:p>
          <a:p>
            <a:r>
              <a:rPr lang="en-US" sz="2000" dirty="0" smtClean="0">
                <a:solidFill>
                  <a:schemeClr val="tx1"/>
                </a:solidFill>
              </a:rPr>
              <a:t>University of Nebraska-Lincoln</a:t>
            </a:r>
            <a:endParaRPr lang="en-US" sz="2400" dirty="0" smtClean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5181600"/>
            <a:ext cx="8458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Acknowledgements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Experiments conducted at UNL’s Holland Computing Center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NSF Grant No. RI-111795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2491-F969-4694-B3E2-F681347291BF}" type="datetime1">
              <a:rPr lang="en-US" smtClean="0"/>
              <a:pPr/>
              <a:t>8/1/11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SARA 2011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9DEE7-48CD-4A07-9129-34E0670CF01C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/>
        </p:spPr>
        <p:txBody>
          <a:bodyPr>
            <a:normAutofit fontScale="90000"/>
          </a:bodyPr>
          <a:lstStyle/>
          <a:p>
            <a:r>
              <a:rPr lang="en-US" sz="4000" dirty="0" smtClean="0"/>
              <a:t>T-R(*,</a:t>
            </a:r>
            <a:r>
              <a:rPr lang="en-US" sz="4000" i="1" dirty="0" err="1" smtClean="0"/>
              <a:t>m</a:t>
            </a:r>
            <a:r>
              <a:rPr lang="en-US" sz="4000" dirty="0" err="1" smtClean="0"/>
              <a:t>,</a:t>
            </a:r>
            <a:r>
              <a:rPr lang="en-US" sz="4000" i="1" dirty="0" err="1" smtClean="0"/>
              <a:t>z</a:t>
            </a:r>
            <a:r>
              <a:rPr lang="en-US" sz="4000" dirty="0" err="1" smtClean="0"/>
              <a:t>)C</a:t>
            </a:r>
            <a:r>
              <a:rPr lang="en-US" sz="4000" dirty="0" smtClean="0"/>
              <a:t> Strictly Stronger than R(*,</a:t>
            </a:r>
            <a:r>
              <a:rPr lang="en-US" sz="4000" i="1" dirty="0" smtClean="0"/>
              <a:t>m</a:t>
            </a:r>
            <a:r>
              <a:rPr lang="en-US" sz="4000" dirty="0" smtClean="0"/>
              <a:t>)C</a:t>
            </a:r>
            <a:endParaRPr lang="en-US" dirty="0"/>
          </a:p>
        </p:txBody>
      </p:sp>
      <p:sp>
        <p:nvSpPr>
          <p:cNvPr id="3" name="Oval 2"/>
          <p:cNvSpPr/>
          <p:nvPr/>
        </p:nvSpPr>
        <p:spPr>
          <a:xfrm>
            <a:off x="5306964" y="1992062"/>
            <a:ext cx="640080" cy="274320"/>
          </a:xfrm>
          <a:prstGeom prst="ellipse">
            <a:avLst/>
          </a:prstGeom>
          <a:solidFill>
            <a:schemeClr val="lt1">
              <a:alpha val="48000"/>
            </a:schemeClr>
          </a:solidFill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AD</a:t>
            </a:r>
            <a:endParaRPr lang="en-US" dirty="0"/>
          </a:p>
        </p:txBody>
      </p:sp>
      <p:cxnSp>
        <p:nvCxnSpPr>
          <p:cNvPr id="4" name="Straight Connector 3"/>
          <p:cNvCxnSpPr>
            <a:stCxn id="3" idx="6"/>
            <a:endCxn id="6" idx="2"/>
          </p:cNvCxnSpPr>
          <p:nvPr/>
        </p:nvCxnSpPr>
        <p:spPr>
          <a:xfrm>
            <a:off x="5947044" y="2129222"/>
            <a:ext cx="1032022" cy="0"/>
          </a:xfrm>
          <a:prstGeom prst="line">
            <a:avLst/>
          </a:prstGeom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" name="Oval 4"/>
          <p:cNvSpPr/>
          <p:nvPr/>
        </p:nvSpPr>
        <p:spPr>
          <a:xfrm>
            <a:off x="5320123" y="2821237"/>
            <a:ext cx="640080" cy="274320"/>
          </a:xfrm>
          <a:prstGeom prst="ellipse">
            <a:avLst/>
          </a:prstGeom>
          <a:solidFill>
            <a:schemeClr val="lt1">
              <a:alpha val="48000"/>
            </a:schemeClr>
          </a:solidFill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ABC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6979066" y="1992062"/>
            <a:ext cx="640080" cy="274320"/>
          </a:xfrm>
          <a:prstGeom prst="ellipse">
            <a:avLst/>
          </a:prstGeom>
          <a:solidFill>
            <a:schemeClr val="lt1">
              <a:alpha val="48000"/>
            </a:schemeClr>
          </a:solidFill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ED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6977742" y="2821237"/>
            <a:ext cx="640080" cy="274320"/>
          </a:xfrm>
          <a:prstGeom prst="ellipse">
            <a:avLst/>
          </a:prstGeom>
          <a:solidFill>
            <a:schemeClr val="lt1">
              <a:alpha val="48000"/>
            </a:schemeClr>
          </a:solidFill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BCE</a:t>
            </a:r>
            <a:endParaRPr lang="en-US" dirty="0"/>
          </a:p>
        </p:txBody>
      </p:sp>
      <p:cxnSp>
        <p:nvCxnSpPr>
          <p:cNvPr id="8" name="Straight Connector 7"/>
          <p:cNvCxnSpPr>
            <a:stCxn id="3" idx="4"/>
            <a:endCxn id="5" idx="0"/>
          </p:cNvCxnSpPr>
          <p:nvPr/>
        </p:nvCxnSpPr>
        <p:spPr>
          <a:xfrm rot="16200000" flipH="1">
            <a:off x="5356156" y="2537229"/>
            <a:ext cx="554855" cy="13159"/>
          </a:xfrm>
          <a:prstGeom prst="line">
            <a:avLst/>
          </a:prstGeom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stCxn id="5" idx="6"/>
            <a:endCxn id="7" idx="2"/>
          </p:cNvCxnSpPr>
          <p:nvPr/>
        </p:nvCxnSpPr>
        <p:spPr>
          <a:xfrm>
            <a:off x="5960203" y="2958397"/>
            <a:ext cx="1017539" cy="0"/>
          </a:xfrm>
          <a:prstGeom prst="line">
            <a:avLst/>
          </a:prstGeom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6" idx="4"/>
            <a:endCxn id="7" idx="0"/>
          </p:cNvCxnSpPr>
          <p:nvPr/>
        </p:nvCxnSpPr>
        <p:spPr>
          <a:xfrm rot="5400000">
            <a:off x="7021017" y="2543147"/>
            <a:ext cx="554855" cy="1324"/>
          </a:xfrm>
          <a:prstGeom prst="line">
            <a:avLst/>
          </a:prstGeom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953000" y="1841500"/>
            <a:ext cx="475981" cy="46166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R</a:t>
            </a:r>
            <a:r>
              <a:rPr lang="en-US" sz="2400" baseline="-25000" dirty="0" smtClean="0"/>
              <a:t>1</a:t>
            </a:r>
            <a:endParaRPr lang="en-US" sz="2400" baseline="-25000" dirty="0"/>
          </a:p>
        </p:txBody>
      </p:sp>
      <p:sp>
        <p:nvSpPr>
          <p:cNvPr id="12" name="TextBox 11"/>
          <p:cNvSpPr txBox="1"/>
          <p:nvPr/>
        </p:nvSpPr>
        <p:spPr>
          <a:xfrm>
            <a:off x="4953000" y="2738735"/>
            <a:ext cx="475981" cy="46166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R</a:t>
            </a:r>
            <a:r>
              <a:rPr lang="en-US" sz="2400" baseline="-25000" dirty="0" smtClean="0"/>
              <a:t>2</a:t>
            </a:r>
            <a:endParaRPr lang="en-US" sz="2400" baseline="-25000" dirty="0"/>
          </a:p>
        </p:txBody>
      </p:sp>
      <p:sp>
        <p:nvSpPr>
          <p:cNvPr id="13" name="TextBox 12"/>
          <p:cNvSpPr txBox="1"/>
          <p:nvPr/>
        </p:nvSpPr>
        <p:spPr>
          <a:xfrm>
            <a:off x="7522028" y="1906816"/>
            <a:ext cx="475981" cy="46166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R</a:t>
            </a:r>
            <a:r>
              <a:rPr lang="en-US" sz="2400" baseline="-25000" dirty="0"/>
              <a:t>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519037" y="2727851"/>
            <a:ext cx="475981" cy="46166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R</a:t>
            </a:r>
            <a:r>
              <a:rPr lang="en-US" sz="2400" baseline="-25000" dirty="0" smtClean="0"/>
              <a:t>3</a:t>
            </a:r>
            <a:endParaRPr lang="en-US" sz="2400" baseline="-25000" dirty="0"/>
          </a:p>
        </p:txBody>
      </p:sp>
      <p:sp>
        <p:nvSpPr>
          <p:cNvPr id="15" name="Oval 14"/>
          <p:cNvSpPr/>
          <p:nvPr/>
        </p:nvSpPr>
        <p:spPr>
          <a:xfrm>
            <a:off x="5306964" y="4620962"/>
            <a:ext cx="640080" cy="274320"/>
          </a:xfrm>
          <a:prstGeom prst="ellipse">
            <a:avLst/>
          </a:prstGeom>
          <a:solidFill>
            <a:schemeClr val="lt1">
              <a:alpha val="48000"/>
            </a:schemeClr>
          </a:solidFill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AD</a:t>
            </a:r>
            <a:endParaRPr lang="en-US" dirty="0"/>
          </a:p>
        </p:txBody>
      </p:sp>
      <p:cxnSp>
        <p:nvCxnSpPr>
          <p:cNvPr id="16" name="Straight Connector 15"/>
          <p:cNvCxnSpPr>
            <a:stCxn id="15" idx="6"/>
            <a:endCxn id="18" idx="2"/>
          </p:cNvCxnSpPr>
          <p:nvPr/>
        </p:nvCxnSpPr>
        <p:spPr>
          <a:xfrm>
            <a:off x="5947044" y="4758122"/>
            <a:ext cx="1032022" cy="0"/>
          </a:xfrm>
          <a:prstGeom prst="line">
            <a:avLst/>
          </a:prstGeom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5320123" y="5539037"/>
            <a:ext cx="640080" cy="274320"/>
          </a:xfrm>
          <a:prstGeom prst="ellipse">
            <a:avLst/>
          </a:prstGeom>
          <a:solidFill>
            <a:schemeClr val="lt1">
              <a:alpha val="48000"/>
            </a:schemeClr>
          </a:solidFill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ABC</a:t>
            </a:r>
            <a:endParaRPr lang="en-US" dirty="0"/>
          </a:p>
        </p:txBody>
      </p:sp>
      <p:sp>
        <p:nvSpPr>
          <p:cNvPr id="18" name="Oval 17"/>
          <p:cNvSpPr/>
          <p:nvPr/>
        </p:nvSpPr>
        <p:spPr>
          <a:xfrm>
            <a:off x="6979066" y="4620962"/>
            <a:ext cx="640080" cy="274320"/>
          </a:xfrm>
          <a:prstGeom prst="ellipse">
            <a:avLst/>
          </a:prstGeom>
          <a:solidFill>
            <a:schemeClr val="lt1">
              <a:alpha val="48000"/>
            </a:schemeClr>
          </a:solidFill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ED</a:t>
            </a:r>
            <a:endParaRPr lang="en-US" dirty="0"/>
          </a:p>
        </p:txBody>
      </p:sp>
      <p:sp>
        <p:nvSpPr>
          <p:cNvPr id="19" name="Oval 18"/>
          <p:cNvSpPr/>
          <p:nvPr/>
        </p:nvSpPr>
        <p:spPr>
          <a:xfrm>
            <a:off x="6977742" y="5539037"/>
            <a:ext cx="640080" cy="274320"/>
          </a:xfrm>
          <a:prstGeom prst="ellipse">
            <a:avLst/>
          </a:prstGeom>
          <a:solidFill>
            <a:schemeClr val="lt1">
              <a:alpha val="48000"/>
            </a:schemeClr>
          </a:solidFill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BCE</a:t>
            </a:r>
            <a:endParaRPr lang="en-US" dirty="0"/>
          </a:p>
        </p:txBody>
      </p:sp>
      <p:sp>
        <p:nvSpPr>
          <p:cNvPr id="20" name="Oval 19"/>
          <p:cNvSpPr/>
          <p:nvPr/>
        </p:nvSpPr>
        <p:spPr>
          <a:xfrm>
            <a:off x="6164942" y="5116262"/>
            <a:ext cx="640080" cy="274320"/>
          </a:xfrm>
          <a:prstGeom prst="ellipse">
            <a:avLst/>
          </a:prstGeom>
          <a:solidFill>
            <a:schemeClr val="lt1">
              <a:alpha val="48000"/>
            </a:schemeClr>
          </a:solidFill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AE</a:t>
            </a:r>
            <a:endParaRPr lang="en-US" dirty="0"/>
          </a:p>
        </p:txBody>
      </p:sp>
      <p:cxnSp>
        <p:nvCxnSpPr>
          <p:cNvPr id="21" name="Straight Connector 20"/>
          <p:cNvCxnSpPr>
            <a:stCxn id="15" idx="4"/>
            <a:endCxn id="17" idx="0"/>
          </p:cNvCxnSpPr>
          <p:nvPr/>
        </p:nvCxnSpPr>
        <p:spPr>
          <a:xfrm rot="16200000" flipH="1">
            <a:off x="5311706" y="5210579"/>
            <a:ext cx="643755" cy="13159"/>
          </a:xfrm>
          <a:prstGeom prst="line">
            <a:avLst/>
          </a:prstGeom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7" idx="6"/>
            <a:endCxn id="19" idx="2"/>
          </p:cNvCxnSpPr>
          <p:nvPr/>
        </p:nvCxnSpPr>
        <p:spPr>
          <a:xfrm>
            <a:off x="5960203" y="5676197"/>
            <a:ext cx="1017539" cy="0"/>
          </a:xfrm>
          <a:prstGeom prst="line">
            <a:avLst/>
          </a:prstGeom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8" idx="4"/>
            <a:endCxn id="19" idx="0"/>
          </p:cNvCxnSpPr>
          <p:nvPr/>
        </p:nvCxnSpPr>
        <p:spPr>
          <a:xfrm rot="5400000">
            <a:off x="6976567" y="5216497"/>
            <a:ext cx="643755" cy="1324"/>
          </a:xfrm>
          <a:prstGeom prst="line">
            <a:avLst/>
          </a:prstGeom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15" idx="5"/>
            <a:endCxn id="20" idx="1"/>
          </p:cNvCxnSpPr>
          <p:nvPr/>
        </p:nvCxnSpPr>
        <p:spPr>
          <a:xfrm rot="16200000" flipH="1">
            <a:off x="5905330" y="4803085"/>
            <a:ext cx="301326" cy="405374"/>
          </a:xfrm>
          <a:prstGeom prst="line">
            <a:avLst/>
          </a:prstGeom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17" idx="7"/>
            <a:endCxn id="20" idx="3"/>
          </p:cNvCxnSpPr>
          <p:nvPr/>
        </p:nvCxnSpPr>
        <p:spPr>
          <a:xfrm rot="5400000" flipH="1" flipV="1">
            <a:off x="5948172" y="5268703"/>
            <a:ext cx="228801" cy="392215"/>
          </a:xfrm>
          <a:prstGeom prst="line">
            <a:avLst/>
          </a:prstGeom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20" idx="7"/>
            <a:endCxn id="18" idx="3"/>
          </p:cNvCxnSpPr>
          <p:nvPr/>
        </p:nvCxnSpPr>
        <p:spPr>
          <a:xfrm rot="5400000" flipH="1" flipV="1">
            <a:off x="6741381" y="4825012"/>
            <a:ext cx="301326" cy="361520"/>
          </a:xfrm>
          <a:prstGeom prst="line">
            <a:avLst/>
          </a:prstGeom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19" idx="1"/>
            <a:endCxn id="20" idx="5"/>
          </p:cNvCxnSpPr>
          <p:nvPr/>
        </p:nvCxnSpPr>
        <p:spPr>
          <a:xfrm rot="16200000" flipV="1">
            <a:off x="6776982" y="5284712"/>
            <a:ext cx="228801" cy="360196"/>
          </a:xfrm>
          <a:prstGeom prst="line">
            <a:avLst/>
          </a:prstGeom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4927600" y="4457700"/>
            <a:ext cx="475981" cy="46166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R</a:t>
            </a:r>
            <a:r>
              <a:rPr lang="en-US" sz="2400" baseline="-25000" dirty="0" smtClean="0"/>
              <a:t>1</a:t>
            </a:r>
            <a:endParaRPr lang="en-US" sz="2400" baseline="-25000" dirty="0"/>
          </a:p>
        </p:txBody>
      </p:sp>
      <p:sp>
        <p:nvSpPr>
          <p:cNvPr id="29" name="TextBox 28"/>
          <p:cNvSpPr txBox="1"/>
          <p:nvPr/>
        </p:nvSpPr>
        <p:spPr>
          <a:xfrm>
            <a:off x="4953000" y="5456535"/>
            <a:ext cx="475981" cy="46166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R</a:t>
            </a:r>
            <a:r>
              <a:rPr lang="en-US" sz="2400" baseline="-25000" dirty="0" smtClean="0"/>
              <a:t>2</a:t>
            </a:r>
            <a:endParaRPr lang="en-US" sz="2400" baseline="-25000" dirty="0"/>
          </a:p>
        </p:txBody>
      </p:sp>
      <p:sp>
        <p:nvSpPr>
          <p:cNvPr id="30" name="TextBox 29"/>
          <p:cNvSpPr txBox="1"/>
          <p:nvPr/>
        </p:nvSpPr>
        <p:spPr>
          <a:xfrm>
            <a:off x="7585528" y="4446816"/>
            <a:ext cx="475981" cy="46166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R</a:t>
            </a:r>
            <a:r>
              <a:rPr lang="en-US" sz="2400" baseline="-25000" dirty="0"/>
              <a:t>4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582537" y="5445651"/>
            <a:ext cx="475981" cy="46166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R</a:t>
            </a:r>
            <a:r>
              <a:rPr lang="en-US" sz="2400" baseline="-25000" dirty="0" smtClean="0"/>
              <a:t>3</a:t>
            </a:r>
            <a:endParaRPr lang="en-US" sz="2400" baseline="-25000" dirty="0"/>
          </a:p>
        </p:txBody>
      </p:sp>
      <p:sp>
        <p:nvSpPr>
          <p:cNvPr id="32" name="TextBox 31"/>
          <p:cNvSpPr txBox="1"/>
          <p:nvPr/>
        </p:nvSpPr>
        <p:spPr>
          <a:xfrm>
            <a:off x="5758542" y="4914900"/>
            <a:ext cx="475981" cy="46166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R</a:t>
            </a:r>
            <a:r>
              <a:rPr lang="en-US" sz="2400" baseline="-25000" dirty="0" smtClean="0"/>
              <a:t>5</a:t>
            </a:r>
            <a:endParaRPr lang="en-US" sz="2400" baseline="-25000" dirty="0"/>
          </a:p>
        </p:txBody>
      </p:sp>
      <p:sp>
        <p:nvSpPr>
          <p:cNvPr id="33" name="TextBox 32"/>
          <p:cNvSpPr txBox="1"/>
          <p:nvPr/>
        </p:nvSpPr>
        <p:spPr>
          <a:xfrm>
            <a:off x="228600" y="1320800"/>
            <a:ext cx="5588000" cy="46166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Let A, B, C, D and E be Boolean variables </a:t>
            </a:r>
            <a:endParaRPr lang="en-US" sz="2400" baseline="-25000" dirty="0"/>
          </a:p>
        </p:txBody>
      </p:sp>
      <p:sp>
        <p:nvSpPr>
          <p:cNvPr id="34" name="TextBox 33"/>
          <p:cNvSpPr txBox="1"/>
          <p:nvPr/>
        </p:nvSpPr>
        <p:spPr>
          <a:xfrm>
            <a:off x="584200" y="2349500"/>
            <a:ext cx="622300" cy="1107996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txBody>
          <a:bodyPr wrap="square" lIns="0" tIns="0" rIns="0" bIns="0" rtlCol="0" anchor="ctr" anchorCtr="1">
            <a:spAutoFit/>
          </a:bodyPr>
          <a:lstStyle/>
          <a:p>
            <a:pPr algn="ctr"/>
            <a:r>
              <a:rPr lang="en-US" sz="2400" dirty="0" smtClean="0"/>
              <a:t>A D</a:t>
            </a:r>
          </a:p>
          <a:p>
            <a:pPr algn="ctr"/>
            <a:r>
              <a:rPr lang="en-US" sz="2400" dirty="0" smtClean="0"/>
              <a:t>0 0</a:t>
            </a:r>
          </a:p>
          <a:p>
            <a:pPr algn="ctr"/>
            <a:r>
              <a:rPr lang="en-US" sz="2400" dirty="0" smtClean="0"/>
              <a:t>1 1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346200" y="2349500"/>
            <a:ext cx="838200" cy="1107996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txBody>
          <a:bodyPr wrap="square" lIns="0" tIns="0" rIns="0" bIns="0" rtlCol="0" anchor="ctr" anchorCtr="1">
            <a:spAutoFit/>
          </a:bodyPr>
          <a:lstStyle/>
          <a:p>
            <a:pPr algn="ctr"/>
            <a:r>
              <a:rPr lang="en-US" sz="2400" dirty="0" smtClean="0"/>
              <a:t>A B </a:t>
            </a:r>
            <a:r>
              <a:rPr lang="en-US" sz="2400" dirty="0"/>
              <a:t>C</a:t>
            </a:r>
            <a:endParaRPr lang="en-US" sz="2400" dirty="0" smtClean="0"/>
          </a:p>
          <a:p>
            <a:pPr algn="ctr"/>
            <a:r>
              <a:rPr lang="en-US" sz="2400" dirty="0" smtClean="0"/>
              <a:t>0 0 0</a:t>
            </a:r>
          </a:p>
          <a:p>
            <a:pPr algn="ctr"/>
            <a:r>
              <a:rPr lang="en-US" sz="2400" dirty="0" smtClean="0"/>
              <a:t>1 1 1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05756" y="1892300"/>
            <a:ext cx="475981" cy="46166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R</a:t>
            </a:r>
            <a:r>
              <a:rPr lang="en-US" sz="2400" baseline="-25000" dirty="0" smtClean="0"/>
              <a:t>1</a:t>
            </a:r>
            <a:endParaRPr lang="en-US" sz="2400" baseline="-25000" dirty="0"/>
          </a:p>
        </p:txBody>
      </p:sp>
      <p:sp>
        <p:nvSpPr>
          <p:cNvPr id="37" name="TextBox 36"/>
          <p:cNvSpPr txBox="1"/>
          <p:nvPr/>
        </p:nvSpPr>
        <p:spPr>
          <a:xfrm>
            <a:off x="1498600" y="1892300"/>
            <a:ext cx="475981" cy="46166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R</a:t>
            </a:r>
            <a:r>
              <a:rPr lang="en-US" sz="2400" baseline="-25000" dirty="0" smtClean="0"/>
              <a:t>2</a:t>
            </a:r>
            <a:endParaRPr lang="en-US" sz="2400" baseline="-25000" dirty="0"/>
          </a:p>
        </p:txBody>
      </p:sp>
      <p:sp>
        <p:nvSpPr>
          <p:cNvPr id="38" name="TextBox 37"/>
          <p:cNvSpPr txBox="1"/>
          <p:nvPr/>
        </p:nvSpPr>
        <p:spPr>
          <a:xfrm>
            <a:off x="2324100" y="2349500"/>
            <a:ext cx="838200" cy="1107996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txBody>
          <a:bodyPr wrap="square" lIns="0" tIns="0" rIns="0" bIns="0" rtlCol="0" anchor="ctr" anchorCtr="1">
            <a:spAutoFit/>
          </a:bodyPr>
          <a:lstStyle/>
          <a:p>
            <a:pPr algn="ctr"/>
            <a:r>
              <a:rPr lang="en-US" sz="2400" dirty="0" smtClean="0"/>
              <a:t>B C E</a:t>
            </a:r>
          </a:p>
          <a:p>
            <a:pPr algn="ctr"/>
            <a:r>
              <a:rPr lang="en-US" sz="2400" dirty="0" smtClean="0"/>
              <a:t>0 0 0</a:t>
            </a:r>
          </a:p>
          <a:p>
            <a:pPr algn="ctr"/>
            <a:r>
              <a:rPr lang="en-US" sz="2400" dirty="0" smtClean="0"/>
              <a:t>1 1 1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2476500" y="1892300"/>
            <a:ext cx="475981" cy="46166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R</a:t>
            </a:r>
            <a:r>
              <a:rPr lang="en-US" sz="2400" baseline="-25000" dirty="0"/>
              <a:t>3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3289300" y="2349500"/>
            <a:ext cx="571500" cy="1107996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txBody>
          <a:bodyPr wrap="square" lIns="0" tIns="0" rIns="0" bIns="0" rtlCol="0" anchor="ctr" anchorCtr="1">
            <a:spAutoFit/>
          </a:bodyPr>
          <a:lstStyle/>
          <a:p>
            <a:pPr algn="ctr"/>
            <a:r>
              <a:rPr lang="en-US" sz="2400" dirty="0" smtClean="0"/>
              <a:t>E D</a:t>
            </a:r>
          </a:p>
          <a:p>
            <a:pPr algn="ctr"/>
            <a:r>
              <a:rPr lang="en-US" sz="2400" dirty="0" smtClean="0"/>
              <a:t>0 0</a:t>
            </a:r>
          </a:p>
          <a:p>
            <a:pPr algn="ctr"/>
            <a:r>
              <a:rPr lang="en-US" sz="2400" dirty="0" smtClean="0"/>
              <a:t>1 1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347356" y="1892300"/>
            <a:ext cx="475981" cy="46166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R</a:t>
            </a:r>
            <a:r>
              <a:rPr lang="en-US" sz="2400" baseline="-25000" dirty="0"/>
              <a:t>4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4445000" y="3200400"/>
            <a:ext cx="4343400" cy="830997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Assignment A=0 &amp; E=1 is valid </a:t>
            </a:r>
          </a:p>
          <a:p>
            <a:r>
              <a:rPr lang="en-US" sz="2400" dirty="0" smtClean="0"/>
              <a:t>Does not violate R(*,2)C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4191001" y="5913735"/>
            <a:ext cx="4971287" cy="46166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Assignment A=0 &amp; E = 1 is </a:t>
            </a:r>
            <a:r>
              <a:rPr lang="en-US" sz="2400" b="1" dirty="0" smtClean="0"/>
              <a:t>inconsistent</a:t>
            </a:r>
            <a:endParaRPr lang="en-US" sz="2400" baseline="-25000" dirty="0"/>
          </a:p>
        </p:txBody>
      </p:sp>
      <p:sp>
        <p:nvSpPr>
          <p:cNvPr id="44" name="TextBox 43"/>
          <p:cNvSpPr txBox="1"/>
          <p:nvPr/>
        </p:nvSpPr>
        <p:spPr>
          <a:xfrm>
            <a:off x="3276600" y="4622800"/>
            <a:ext cx="596900" cy="1107996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txBody>
          <a:bodyPr wrap="square" lIns="0" tIns="0" rIns="0" bIns="0" rtlCol="0" anchor="ctr" anchorCtr="1">
            <a:spAutoFit/>
          </a:bodyPr>
          <a:lstStyle/>
          <a:p>
            <a:pPr algn="ctr"/>
            <a:r>
              <a:rPr lang="en-US" sz="2400" dirty="0" smtClean="0"/>
              <a:t>A E</a:t>
            </a:r>
          </a:p>
          <a:p>
            <a:pPr algn="ctr"/>
            <a:r>
              <a:rPr lang="en-US" sz="2400" dirty="0" smtClean="0"/>
              <a:t>0 0</a:t>
            </a:r>
          </a:p>
          <a:p>
            <a:pPr algn="ctr"/>
            <a:r>
              <a:rPr lang="en-US" sz="2400" dirty="0" smtClean="0"/>
              <a:t>1 1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3321956" y="4165600"/>
            <a:ext cx="475981" cy="46166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R</a:t>
            </a:r>
            <a:r>
              <a:rPr lang="en-US" sz="2400" baseline="-25000" dirty="0" smtClean="0"/>
              <a:t>5</a:t>
            </a:r>
            <a:endParaRPr lang="en-US" sz="2400" baseline="-25000" dirty="0"/>
          </a:p>
        </p:txBody>
      </p:sp>
      <p:sp>
        <p:nvSpPr>
          <p:cNvPr id="46" name="Date Placeholder 45"/>
          <p:cNvSpPr>
            <a:spLocks noGrp="1"/>
          </p:cNvSpPr>
          <p:nvPr>
            <p:ph type="dt" sz="half" idx="10"/>
          </p:nvPr>
        </p:nvSpPr>
        <p:spPr>
          <a:effectLst/>
        </p:spPr>
        <p:txBody>
          <a:bodyPr/>
          <a:lstStyle/>
          <a:p>
            <a:fld id="{84E5C25C-8925-45E3-A240-F46C45C19368}" type="datetime1">
              <a:rPr lang="en-US" smtClean="0"/>
              <a:pPr/>
              <a:t>8/1/11</a:t>
            </a:fld>
            <a:endParaRPr lang="en-US"/>
          </a:p>
        </p:txBody>
      </p:sp>
      <p:sp>
        <p:nvSpPr>
          <p:cNvPr id="47" name="Footer Placeholder 46"/>
          <p:cNvSpPr>
            <a:spLocks noGrp="1"/>
          </p:cNvSpPr>
          <p:nvPr>
            <p:ph type="ftr" sz="quarter" idx="11"/>
          </p:nvPr>
        </p:nvSpPr>
        <p:spPr>
          <a:effectLst/>
        </p:spPr>
        <p:txBody>
          <a:bodyPr/>
          <a:lstStyle/>
          <a:p>
            <a:r>
              <a:rPr lang="en-US" smtClean="0"/>
              <a:t>SARA 2011</a:t>
            </a:r>
            <a:endParaRPr lang="en-US"/>
          </a:p>
        </p:txBody>
      </p:sp>
      <p:sp>
        <p:nvSpPr>
          <p:cNvPr id="48" name="Slide Number Placeholder 47"/>
          <p:cNvSpPr>
            <a:spLocks noGrp="1"/>
          </p:cNvSpPr>
          <p:nvPr>
            <p:ph type="sldNum" sz="quarter" idx="12"/>
          </p:nvPr>
        </p:nvSpPr>
        <p:spPr>
          <a:effectLst/>
        </p:spPr>
        <p:txBody>
          <a:bodyPr/>
          <a:lstStyle/>
          <a:p>
            <a:fld id="{2DF9DEE7-48CD-4A07-9129-34E0670CF01C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034898"/>
          </a:xfrm>
          <a:effectLst/>
        </p:spPr>
        <p:txBody>
          <a:bodyPr/>
          <a:lstStyle/>
          <a:p>
            <a:r>
              <a:rPr lang="en-US" dirty="0" smtClean="0"/>
              <a:t>Experimental Results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554163"/>
            <a:ext cx="8229600" cy="1448857"/>
          </a:xfrm>
          <a:effectLst/>
        </p:spPr>
        <p:txBody>
          <a:bodyPr>
            <a:normAutofit/>
          </a:bodyPr>
          <a:lstStyle/>
          <a:p>
            <a:r>
              <a:rPr lang="en-US" sz="2000" dirty="0" smtClean="0"/>
              <a:t>Experiments for finding all solutions with BTD maintaining </a:t>
            </a:r>
          </a:p>
          <a:p>
            <a:pPr algn="ctr">
              <a:buNone/>
            </a:pPr>
            <a:r>
              <a:rPr lang="en-US" sz="2000" dirty="0" smtClean="0"/>
              <a:t>	</a:t>
            </a:r>
            <a:r>
              <a:rPr lang="en-US" sz="2000" dirty="0" err="1" smtClean="0"/>
              <a:t>wR</a:t>
            </a:r>
            <a:r>
              <a:rPr lang="en-US" sz="2000" dirty="0" smtClean="0"/>
              <a:t>(*,best(2,3,4))C and T-</a:t>
            </a:r>
            <a:r>
              <a:rPr lang="en-US" sz="2000" dirty="0" err="1" smtClean="0"/>
              <a:t>wR</a:t>
            </a:r>
            <a:r>
              <a:rPr lang="en-US" sz="2000" dirty="0" smtClean="0"/>
              <a:t>(*,best(2,3,4), best(5,7,9))</a:t>
            </a:r>
          </a:p>
          <a:p>
            <a:r>
              <a:rPr lang="en-US" sz="2000" dirty="0" smtClean="0"/>
              <a:t>Results shown demonstrate the benefits of </a:t>
            </a:r>
            <a:r>
              <a:rPr lang="en-US" sz="2000" dirty="0" err="1" smtClean="0"/>
              <a:t>ProcessMQ</a:t>
            </a:r>
            <a:r>
              <a:rPr lang="en-US" sz="2000" dirty="0" smtClean="0"/>
              <a:t>  &amp;  T-</a:t>
            </a:r>
            <a:r>
              <a:rPr lang="en-US" sz="2000" dirty="0" err="1" smtClean="0"/>
              <a:t>wR</a:t>
            </a:r>
            <a:r>
              <a:rPr lang="en-US" sz="2000" dirty="0" smtClean="0"/>
              <a:t>(*,</a:t>
            </a:r>
            <a:r>
              <a:rPr lang="en-US" sz="2000" dirty="0" err="1" smtClean="0"/>
              <a:t>m,z)C</a:t>
            </a:r>
            <a:endParaRPr lang="en-US" sz="1600" dirty="0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9305418"/>
              </p:ext>
            </p:extLst>
          </p:nvPr>
        </p:nvGraphicFramePr>
        <p:xfrm>
          <a:off x="152401" y="2998871"/>
          <a:ext cx="8610599" cy="3782929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663290"/>
                <a:gridCol w="634983"/>
                <a:gridCol w="755911"/>
                <a:gridCol w="727653"/>
                <a:gridCol w="485362"/>
                <a:gridCol w="1328418"/>
                <a:gridCol w="1412233"/>
                <a:gridCol w="1602749"/>
              </a:tblGrid>
              <a:tr h="579543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Benchmark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#ins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#</a:t>
                      </a:r>
                      <a:r>
                        <a:rPr lang="en-US" sz="1800" dirty="0" err="1" smtClean="0"/>
                        <a:t>vars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err="1" smtClean="0"/>
                        <a:t>tw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err="1" smtClean="0"/>
                        <a:t>ProcessQ</a:t>
                      </a:r>
                      <a:endParaRPr lang="en-US" sz="1800" dirty="0" smtClean="0"/>
                    </a:p>
                    <a:p>
                      <a:r>
                        <a:rPr lang="en-US" sz="1800" dirty="0" err="1" smtClean="0"/>
                        <a:t>wR</a:t>
                      </a:r>
                      <a:r>
                        <a:rPr lang="en-US" sz="1800" dirty="0" smtClean="0"/>
                        <a:t>(*,best)C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err="1" smtClean="0"/>
                        <a:t>ProcessMQ</a:t>
                      </a:r>
                      <a:endParaRPr lang="en-US" sz="1800" dirty="0" smtClean="0"/>
                    </a:p>
                    <a:p>
                      <a:r>
                        <a:rPr lang="en-US" sz="1800" dirty="0" err="1" smtClean="0"/>
                        <a:t>wR</a:t>
                      </a:r>
                      <a:r>
                        <a:rPr lang="en-US" sz="1800" dirty="0" smtClean="0"/>
                        <a:t>(*,best)C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err="1" smtClean="0"/>
                        <a:t>ProcessQ</a:t>
                      </a:r>
                      <a:endParaRPr lang="en-US" sz="1800" dirty="0" smtClean="0"/>
                    </a:p>
                    <a:p>
                      <a:r>
                        <a:rPr lang="en-US" sz="1800" dirty="0" smtClean="0"/>
                        <a:t>T-</a:t>
                      </a:r>
                      <a:r>
                        <a:rPr lang="en-US" sz="1800" dirty="0" err="1" smtClean="0"/>
                        <a:t>wR</a:t>
                      </a:r>
                      <a:r>
                        <a:rPr lang="en-US" sz="1800" dirty="0" smtClean="0"/>
                        <a:t>(*,</a:t>
                      </a:r>
                      <a:r>
                        <a:rPr lang="en-US" sz="1800" dirty="0" err="1" smtClean="0"/>
                        <a:t>b,b</a:t>
                      </a:r>
                      <a:r>
                        <a:rPr lang="en-US" sz="1800" dirty="0" smtClean="0"/>
                        <a:t>)C</a:t>
                      </a:r>
                    </a:p>
                  </a:txBody>
                  <a:tcPr/>
                </a:tc>
              </a:tr>
              <a:tr h="33576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/>
                        <a:t>aim-200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/>
                        <a:t>24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/>
                        <a:t>200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/>
                        <a:t>104.92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smtClean="0"/>
                        <a:t>#C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/>
                        <a:t>17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/>
                        <a:t>17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u="sng" strike="noStrike" dirty="0"/>
                        <a:t>22</a:t>
                      </a:r>
                      <a:endParaRPr lang="en-US" sz="2000" b="1" i="0" u="sng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35767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baseline="0" dirty="0" err="1" smtClean="0"/>
                        <a:t>t</a:t>
                      </a:r>
                      <a:r>
                        <a:rPr lang="en-US" sz="2000" u="none" strike="noStrike" baseline="-25000" dirty="0" err="1" smtClean="0"/>
                        <a:t>avg</a:t>
                      </a:r>
                      <a:endParaRPr lang="en-US" sz="2000" b="0" i="0" u="none" strike="noStrike" baseline="-2500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/>
                        <a:t>246.35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/>
                        <a:t>252.48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u="sng" strike="noStrike" dirty="0"/>
                        <a:t>238.99</a:t>
                      </a:r>
                      <a:endParaRPr lang="en-US" sz="2000" b="1" i="0" u="sng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35767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baseline="0" dirty="0" err="1" smtClean="0"/>
                        <a:t>t</a:t>
                      </a:r>
                      <a:r>
                        <a:rPr lang="en-US" sz="2000" u="none" strike="noStrike" baseline="-25000" dirty="0" err="1" smtClean="0"/>
                        <a:t>max</a:t>
                      </a:r>
                      <a:endParaRPr lang="en-US" sz="2000" b="0" i="0" u="none" strike="noStrike" baseline="3000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/>
                        <a:t>3,352.54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/>
                        <a:t>3,452.98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u="sng" strike="noStrike" dirty="0"/>
                        <a:t>1,540.94</a:t>
                      </a:r>
                      <a:endParaRPr lang="en-US" sz="2000" b="1" i="0" u="sng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3576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err="1" smtClean="0"/>
                        <a:t>ogdVg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 smtClean="0"/>
                        <a:t>59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 smtClean="0"/>
                        <a:t>134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 smtClean="0"/>
                        <a:t>85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smtClean="0"/>
                        <a:t>#C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35767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baseline="0" dirty="0" err="1" smtClean="0"/>
                        <a:t>t</a:t>
                      </a:r>
                      <a:r>
                        <a:rPr lang="en-US" sz="2000" u="none" strike="noStrike" baseline="-25000" dirty="0" err="1" smtClean="0"/>
                        <a:t>avg</a:t>
                      </a:r>
                      <a:endParaRPr lang="en-US" sz="2000" b="0" i="0" u="none" strike="noStrike" baseline="-2500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283.27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242.06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266.74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35767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baseline="0" dirty="0" err="1" smtClean="0"/>
                        <a:t>t</a:t>
                      </a:r>
                      <a:r>
                        <a:rPr lang="en-US" sz="2000" u="none" strike="noStrike" baseline="-25000" dirty="0" err="1" smtClean="0"/>
                        <a:t>max</a:t>
                      </a:r>
                      <a:endParaRPr lang="en-US" sz="2000" b="0" i="0" u="none" strike="noStrike" baseline="3000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1,834.11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1,508.27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1,720.97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3576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/>
                        <a:t>rand-3-20-20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/>
                        <a:t>50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/>
                        <a:t>20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/>
                        <a:t>13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smtClean="0"/>
                        <a:t>#C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/>
                        <a:t>13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u="sng" strike="noStrike" dirty="0"/>
                        <a:t>14</a:t>
                      </a:r>
                      <a:endParaRPr lang="en-US" sz="2000" b="1" i="0" u="sng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-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58765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baseline="0" dirty="0" err="1" smtClean="0"/>
                        <a:t>t</a:t>
                      </a:r>
                      <a:r>
                        <a:rPr lang="en-US" sz="2000" u="none" strike="noStrike" baseline="-25000" dirty="0" err="1" smtClean="0"/>
                        <a:t>avg</a:t>
                      </a:r>
                      <a:endParaRPr lang="en-US" sz="2000" b="0" i="0" u="none" strike="noStrike" baseline="-2500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/>
                        <a:t>2,191.56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u="sng" strike="noStrike" dirty="0"/>
                        <a:t>1,949.87</a:t>
                      </a:r>
                      <a:endParaRPr lang="en-US" sz="2000" b="1" i="0" u="sng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 smtClean="0"/>
                        <a:t>-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58765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baseline="0" dirty="0" err="1" smtClean="0"/>
                        <a:t>t</a:t>
                      </a:r>
                      <a:r>
                        <a:rPr lang="en-US" sz="2000" u="none" strike="noStrike" baseline="-25000" dirty="0" err="1" smtClean="0"/>
                        <a:t>max</a:t>
                      </a:r>
                      <a:endParaRPr lang="en-US" sz="2000" b="0" i="0" u="none" strike="noStrike" baseline="3000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/>
                        <a:t>3,481.04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u="sng" strike="noStrike" dirty="0"/>
                        <a:t>3,145.77</a:t>
                      </a:r>
                      <a:endParaRPr lang="en-US" sz="2000" b="1" i="0" u="sng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 smtClean="0"/>
                        <a:t>-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Rounded Rectangle 5"/>
          <p:cNvSpPr/>
          <p:nvPr/>
        </p:nvSpPr>
        <p:spPr>
          <a:xfrm>
            <a:off x="4509868" y="4648200"/>
            <a:ext cx="2971800" cy="2181664"/>
          </a:xfrm>
          <a:prstGeom prst="roundRect">
            <a:avLst>
              <a:gd name="adj" fmla="val 8620"/>
            </a:avLst>
          </a:prstGeom>
          <a:noFill/>
          <a:ln w="50800"/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4495800" y="3657600"/>
            <a:ext cx="4343400" cy="1038664"/>
          </a:xfrm>
          <a:prstGeom prst="roundRect">
            <a:avLst>
              <a:gd name="adj" fmla="val 8620"/>
            </a:avLst>
          </a:prstGeom>
          <a:noFill/>
          <a:ln w="50800"/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6096000" y="4634132"/>
            <a:ext cx="2819400" cy="2181664"/>
          </a:xfrm>
          <a:prstGeom prst="roundRect">
            <a:avLst>
              <a:gd name="adj" fmla="val 8620"/>
            </a:avLst>
          </a:prstGeom>
          <a:noFill/>
          <a:ln w="50800"/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effectLst/>
        </p:spPr>
        <p:txBody>
          <a:bodyPr/>
          <a:lstStyle/>
          <a:p>
            <a:fld id="{3430487C-E155-4882-9D8C-4584C094EA10}" type="datetime1">
              <a:rPr lang="en-US" smtClean="0"/>
              <a:pPr/>
              <a:t>8/1/11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effectLst/>
        </p:spPr>
        <p:txBody>
          <a:bodyPr/>
          <a:lstStyle/>
          <a:p>
            <a:r>
              <a:rPr lang="en-US" smtClean="0"/>
              <a:t>SARA 2011</a:t>
            </a: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>
          <a:effectLst/>
        </p:spPr>
        <p:txBody>
          <a:bodyPr/>
          <a:lstStyle/>
          <a:p>
            <a:fld id="{2DF9DEE7-48CD-4A07-9129-34E0670CF01C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Contributions</a:t>
            </a:r>
          </a:p>
          <a:p>
            <a:pPr lvl="1"/>
            <a:r>
              <a:rPr lang="en-US" dirty="0" smtClean="0"/>
              <a:t>Reformulated R(*,</a:t>
            </a:r>
            <a:r>
              <a:rPr lang="en-US" i="1" dirty="0" smtClean="0"/>
              <a:t>m</a:t>
            </a:r>
            <a:r>
              <a:rPr lang="en-US" dirty="0" smtClean="0"/>
              <a:t>)C algorithm</a:t>
            </a:r>
          </a:p>
          <a:p>
            <a:pPr lvl="1"/>
            <a:r>
              <a:rPr lang="en-US" dirty="0" smtClean="0"/>
              <a:t>New relational consistency property T-R(*,</a:t>
            </a:r>
            <a:r>
              <a:rPr lang="en-US" i="1" dirty="0" err="1" smtClean="0"/>
              <a:t>m</a:t>
            </a:r>
            <a:r>
              <a:rPr lang="en-US" dirty="0" err="1" smtClean="0"/>
              <a:t>,</a:t>
            </a:r>
            <a:r>
              <a:rPr lang="en-US" i="1" dirty="0" err="1" smtClean="0"/>
              <a:t>z</a:t>
            </a:r>
            <a:r>
              <a:rPr lang="en-US" dirty="0" err="1" smtClean="0"/>
              <a:t>)C</a:t>
            </a:r>
            <a:endParaRPr lang="en-US" dirty="0" smtClean="0"/>
          </a:p>
          <a:p>
            <a:pPr lvl="1"/>
            <a:r>
              <a:rPr lang="en-US" dirty="0" smtClean="0"/>
              <a:t>Experimental analysis</a:t>
            </a:r>
          </a:p>
          <a:p>
            <a:r>
              <a:rPr lang="en-US" dirty="0" smtClean="0"/>
              <a:t>Future work</a:t>
            </a:r>
          </a:p>
          <a:p>
            <a:pPr lvl="1"/>
            <a:r>
              <a:rPr lang="en-US" dirty="0" smtClean="0"/>
              <a:t>Study impact of choice of parameters </a:t>
            </a:r>
            <a:r>
              <a:rPr lang="en-US" i="1" dirty="0" err="1" smtClean="0"/>
              <a:t>z</a:t>
            </a:r>
            <a:r>
              <a:rPr lang="en-US" dirty="0" smtClean="0"/>
              <a:t>, </a:t>
            </a:r>
            <a:r>
              <a:rPr lang="en-US" i="1" dirty="0" err="1" smtClean="0"/>
              <a:t>m</a:t>
            </a:r>
            <a:endParaRPr lang="en-US" i="1" dirty="0" smtClean="0"/>
          </a:p>
          <a:p>
            <a:pPr lvl="1"/>
            <a:r>
              <a:rPr lang="en-US" dirty="0" smtClean="0"/>
              <a:t>Develop strategies for dynamically choosing </a:t>
            </a:r>
            <a:r>
              <a:rPr lang="en-US" i="1" dirty="0" smtClean="0"/>
              <a:t>z</a:t>
            </a:r>
            <a:r>
              <a:rPr lang="en-US" dirty="0" smtClean="0"/>
              <a:t>, </a:t>
            </a:r>
            <a:r>
              <a:rPr lang="en-US" i="1" dirty="0" smtClean="0"/>
              <a:t>m</a:t>
            </a:r>
            <a:r>
              <a:rPr lang="en-US" dirty="0" smtClean="0"/>
              <a:t> as a function of the size of clusters &amp; separators</a:t>
            </a:r>
          </a:p>
          <a:p>
            <a:pPr lvl="1">
              <a:buNone/>
            </a:pP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AB98C-FB90-4E0C-98BF-3C2BE834E0BC}" type="datetime1">
              <a:rPr lang="en-US" smtClean="0"/>
              <a:pPr/>
              <a:t>8/1/11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SARA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9DEE7-48CD-4A07-9129-34E0670CF01C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524161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Introduction</a:t>
            </a:r>
          </a:p>
          <a:p>
            <a:r>
              <a:rPr lang="en-US" dirty="0" smtClean="0"/>
              <a:t>R(*,</a:t>
            </a:r>
            <a:r>
              <a:rPr lang="en-US" i="1" dirty="0" smtClean="0"/>
              <a:t>m</a:t>
            </a:r>
            <a:r>
              <a:rPr lang="en-US" dirty="0" smtClean="0"/>
              <a:t>)C Property &amp; Algorithm</a:t>
            </a:r>
          </a:p>
          <a:p>
            <a:r>
              <a:rPr lang="en-US" dirty="0" smtClean="0"/>
              <a:t>Exploit Tree Decomposition to</a:t>
            </a:r>
          </a:p>
          <a:p>
            <a:pPr lvl="1"/>
            <a:r>
              <a:rPr lang="en-US" dirty="0" smtClean="0"/>
              <a:t>Avoid useless update &amp; reduce propagation effort</a:t>
            </a:r>
          </a:p>
          <a:p>
            <a:pPr lvl="2">
              <a:buFont typeface="Lucida Grande"/>
              <a:buChar char="↪"/>
            </a:pPr>
            <a:r>
              <a:rPr lang="en-US" dirty="0" smtClean="0"/>
              <a:t> Update queue:  </a:t>
            </a:r>
            <a:r>
              <a:rPr lang="en-US" cap="small" dirty="0" err="1" smtClean="0"/>
              <a:t>ProcessQ</a:t>
            </a:r>
            <a:r>
              <a:rPr lang="en-US" dirty="0" smtClean="0"/>
              <a:t> </a:t>
            </a:r>
            <a:r>
              <a:rPr lang="en-US" sz="2824" dirty="0" smtClean="0"/>
              <a:t>⟿</a:t>
            </a:r>
            <a:r>
              <a:rPr lang="en-US" dirty="0" smtClean="0"/>
              <a:t> </a:t>
            </a:r>
            <a:r>
              <a:rPr lang="en-US" cap="small" dirty="0" err="1" smtClean="0"/>
              <a:t>ProcessMQ</a:t>
            </a:r>
            <a:endParaRPr lang="en-US" cap="small" dirty="0" smtClean="0"/>
          </a:p>
          <a:p>
            <a:pPr lvl="2">
              <a:buFont typeface="Lucida Grande"/>
              <a:buChar char="↪"/>
            </a:pPr>
            <a:r>
              <a:rPr lang="en-US" dirty="0" smtClean="0"/>
              <a:t> The two algorithms</a:t>
            </a:r>
            <a:r>
              <a:rPr lang="en-US" i="1" dirty="0" smtClean="0"/>
              <a:t> yield the same filtering</a:t>
            </a:r>
          </a:p>
          <a:p>
            <a:pPr lvl="1"/>
            <a:r>
              <a:rPr lang="en-US" dirty="0" smtClean="0"/>
              <a:t>Synthesize &amp; add new constraints to improve propagation</a:t>
            </a:r>
          </a:p>
          <a:p>
            <a:pPr lvl="2">
              <a:buFont typeface="Lucida Grande"/>
              <a:buChar char="↪"/>
            </a:pPr>
            <a:r>
              <a:rPr lang="en-US" dirty="0" smtClean="0"/>
              <a:t> Property enforced:  R(*,</a:t>
            </a:r>
            <a:r>
              <a:rPr lang="en-US" i="1" dirty="0" err="1" smtClean="0"/>
              <a:t>m</a:t>
            </a:r>
            <a:r>
              <a:rPr lang="en-US" dirty="0" err="1" smtClean="0"/>
              <a:t>)C</a:t>
            </a:r>
            <a:r>
              <a:rPr lang="en-US" dirty="0" smtClean="0"/>
              <a:t>  ⟿ T-R(*,</a:t>
            </a:r>
            <a:r>
              <a:rPr lang="en-US" i="1" dirty="0" err="1" smtClean="0"/>
              <a:t>m</a:t>
            </a:r>
            <a:r>
              <a:rPr lang="en-US" dirty="0" err="1" smtClean="0"/>
              <a:t>,</a:t>
            </a:r>
            <a:r>
              <a:rPr lang="en-US" i="1" dirty="0" err="1" smtClean="0">
                <a:solidFill>
                  <a:srgbClr val="FF0000"/>
                </a:solidFill>
              </a:rPr>
              <a:t>z</a:t>
            </a:r>
            <a:r>
              <a:rPr lang="en-US" dirty="0" err="1" smtClean="0"/>
              <a:t>)C</a:t>
            </a:r>
            <a:endParaRPr lang="en-US" dirty="0" smtClean="0"/>
          </a:p>
          <a:p>
            <a:pPr lvl="2">
              <a:buFont typeface="Lucida Grande"/>
              <a:buChar char="↪"/>
            </a:pPr>
            <a:r>
              <a:rPr lang="en-US" dirty="0" smtClean="0"/>
              <a:t> The same algorithm </a:t>
            </a:r>
            <a:r>
              <a:rPr lang="en-US" i="1" dirty="0" smtClean="0"/>
              <a:t>yields stronger filtering</a:t>
            </a:r>
            <a:endParaRPr lang="en-US" dirty="0" smtClean="0"/>
          </a:p>
          <a:p>
            <a:r>
              <a:rPr lang="en-US" dirty="0" smtClean="0"/>
              <a:t>Experimental Results</a:t>
            </a:r>
            <a:endParaRPr lang="en-US" dirty="0"/>
          </a:p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B644C-F112-4A0C-AD6F-98C34AFA1680}" type="datetime1">
              <a:rPr lang="en-US" smtClean="0"/>
              <a:pPr/>
              <a:t>8/1/11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SARA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9DEE7-48CD-4A07-9129-34E0670CF01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651877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Constraint Satisfaction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486400" cy="3530599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CSP</a:t>
            </a:r>
          </a:p>
          <a:p>
            <a:pPr lvl="1"/>
            <a:r>
              <a:rPr lang="en-US" dirty="0" smtClean="0"/>
              <a:t>Variables ( </a:t>
            </a:r>
            <a:r>
              <a:rPr lang="en-US" dirty="0" smtClean="0">
                <a:latin typeface="Brush Script MT Italic"/>
                <a:cs typeface="Brush Script MT Italic"/>
              </a:rPr>
              <a:t>V </a:t>
            </a:r>
            <a:r>
              <a:rPr lang="en-US" dirty="0" smtClean="0"/>
              <a:t>), domains</a:t>
            </a:r>
          </a:p>
          <a:p>
            <a:pPr lvl="1"/>
            <a:r>
              <a:rPr lang="en-US" dirty="0" smtClean="0"/>
              <a:t>Constraints: relations</a:t>
            </a:r>
            <a:r>
              <a:rPr lang="en-US" dirty="0" smtClean="0">
                <a:latin typeface="Handwriting - Dakota"/>
                <a:cs typeface="Handwriting - Dakota"/>
              </a:rPr>
              <a:t> </a:t>
            </a:r>
            <a:r>
              <a:rPr lang="en-US" dirty="0" smtClean="0"/>
              <a:t>( </a:t>
            </a:r>
            <a:r>
              <a:rPr lang="en-US" dirty="0" smtClean="0">
                <a:latin typeface="Brush Script MT Italic"/>
                <a:cs typeface="Brush Script MT Italic"/>
              </a:rPr>
              <a:t>R </a:t>
            </a:r>
            <a:r>
              <a:rPr lang="en-US" dirty="0" smtClean="0"/>
              <a:t>), scope</a:t>
            </a:r>
          </a:p>
          <a:p>
            <a:r>
              <a:rPr lang="en-US" dirty="0" smtClean="0"/>
              <a:t>Representation</a:t>
            </a:r>
          </a:p>
          <a:p>
            <a:pPr lvl="1"/>
            <a:r>
              <a:rPr lang="en-US" dirty="0" err="1" smtClean="0"/>
              <a:t>Hypergraph</a:t>
            </a:r>
            <a:endParaRPr lang="en-US" dirty="0" smtClean="0"/>
          </a:p>
          <a:p>
            <a:pPr lvl="1"/>
            <a:r>
              <a:rPr lang="en-US" dirty="0" smtClean="0"/>
              <a:t>Primal graph</a:t>
            </a:r>
          </a:p>
          <a:p>
            <a:pPr lvl="1"/>
            <a:r>
              <a:rPr lang="en-US" dirty="0" smtClean="0"/>
              <a:t>Dual graph</a:t>
            </a:r>
          </a:p>
          <a:p>
            <a:r>
              <a:rPr lang="en-US" dirty="0" smtClean="0"/>
              <a:t>Solved with</a:t>
            </a:r>
          </a:p>
          <a:p>
            <a:pPr lvl="1"/>
            <a:r>
              <a:rPr lang="en-US" dirty="0" smtClean="0"/>
              <a:t>Search</a:t>
            </a:r>
          </a:p>
          <a:p>
            <a:pPr lvl="1"/>
            <a:r>
              <a:rPr lang="en-US" dirty="0" smtClean="0"/>
              <a:t>Enforcing consistency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B362F-A176-479D-93D9-5B6A261FB28F}" type="datetime1">
              <a:rPr lang="en-US" smtClean="0"/>
              <a:pPr/>
              <a:t>8/1/11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SARA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9DEE7-48CD-4A07-9129-34E0670CF01C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3987163" y="1635528"/>
            <a:ext cx="25660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800" dirty="0" err="1" smtClean="0">
                <a:solidFill>
                  <a:srgbClr val="0070C0"/>
                </a:solidFill>
              </a:rPr>
              <a:t>Hypergraph</a:t>
            </a:r>
            <a:endParaRPr lang="en-US" sz="2800" dirty="0">
              <a:solidFill>
                <a:srgbClr val="0070C0"/>
              </a:solidFill>
            </a:endParaRPr>
          </a:p>
        </p:txBody>
      </p:sp>
      <p:grpSp>
        <p:nvGrpSpPr>
          <p:cNvPr id="88" name="Group 87"/>
          <p:cNvGrpSpPr/>
          <p:nvPr/>
        </p:nvGrpSpPr>
        <p:grpSpPr>
          <a:xfrm>
            <a:off x="3886200" y="4724400"/>
            <a:ext cx="4950011" cy="1600200"/>
            <a:chOff x="3886200" y="4724400"/>
            <a:chExt cx="4950011" cy="1600200"/>
          </a:xfrm>
        </p:grpSpPr>
        <p:grpSp>
          <p:nvGrpSpPr>
            <p:cNvPr id="45" name="Group 44"/>
            <p:cNvGrpSpPr/>
            <p:nvPr/>
          </p:nvGrpSpPr>
          <p:grpSpPr>
            <a:xfrm>
              <a:off x="5791202" y="4724400"/>
              <a:ext cx="3045009" cy="1600200"/>
              <a:chOff x="5791202" y="3888897"/>
              <a:chExt cx="3045009" cy="1600200"/>
            </a:xfrm>
          </p:grpSpPr>
          <p:sp>
            <p:nvSpPr>
              <p:cNvPr id="7" name="Oval 6"/>
              <p:cNvSpPr/>
              <p:nvPr/>
            </p:nvSpPr>
            <p:spPr>
              <a:xfrm>
                <a:off x="6145166" y="4039459"/>
                <a:ext cx="640080" cy="274320"/>
              </a:xfrm>
              <a:prstGeom prst="ellipse">
                <a:avLst/>
              </a:prstGeom>
              <a:solidFill>
                <a:schemeClr val="lt1">
                  <a:alpha val="48000"/>
                </a:schemeClr>
              </a:solidFill>
              <a:effectLst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dirty="0" smtClean="0"/>
                  <a:t>AEF</a:t>
                </a:r>
                <a:endParaRPr lang="en-US" dirty="0"/>
              </a:p>
            </p:txBody>
          </p:sp>
          <p:cxnSp>
            <p:nvCxnSpPr>
              <p:cNvPr id="8" name="Straight Connector 7"/>
              <p:cNvCxnSpPr>
                <a:stCxn id="7" idx="6"/>
                <a:endCxn id="10" idx="2"/>
              </p:cNvCxnSpPr>
              <p:nvPr/>
            </p:nvCxnSpPr>
            <p:spPr>
              <a:xfrm>
                <a:off x="6785246" y="4176619"/>
                <a:ext cx="1032022" cy="0"/>
              </a:xfrm>
              <a:prstGeom prst="line">
                <a:avLst/>
              </a:prstGeom>
              <a:effectLst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9" name="Oval 8"/>
              <p:cNvSpPr/>
              <p:nvPr/>
            </p:nvSpPr>
            <p:spPr>
              <a:xfrm>
                <a:off x="6158325" y="5109934"/>
                <a:ext cx="640080" cy="274320"/>
              </a:xfrm>
              <a:prstGeom prst="ellipse">
                <a:avLst/>
              </a:prstGeom>
              <a:solidFill>
                <a:schemeClr val="lt1">
                  <a:alpha val="48000"/>
                </a:schemeClr>
              </a:solidFill>
              <a:effectLst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dirty="0" smtClean="0"/>
                  <a:t>BE</a:t>
                </a:r>
                <a:endParaRPr lang="en-US" dirty="0"/>
              </a:p>
            </p:txBody>
          </p:sp>
          <p:sp>
            <p:nvSpPr>
              <p:cNvPr id="10" name="Oval 9"/>
              <p:cNvSpPr/>
              <p:nvPr/>
            </p:nvSpPr>
            <p:spPr>
              <a:xfrm>
                <a:off x="7817268" y="4039459"/>
                <a:ext cx="640080" cy="274320"/>
              </a:xfrm>
              <a:prstGeom prst="ellipse">
                <a:avLst/>
              </a:prstGeom>
              <a:solidFill>
                <a:schemeClr val="lt1">
                  <a:alpha val="48000"/>
                </a:schemeClr>
              </a:solidFill>
              <a:effectLst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dirty="0" smtClean="0"/>
                  <a:t>ADG</a:t>
                </a:r>
                <a:endParaRPr lang="en-US" dirty="0"/>
              </a:p>
            </p:txBody>
          </p:sp>
          <p:sp>
            <p:nvSpPr>
              <p:cNvPr id="11" name="Oval 10"/>
              <p:cNvSpPr/>
              <p:nvPr/>
            </p:nvSpPr>
            <p:spPr>
              <a:xfrm>
                <a:off x="7815944" y="5109934"/>
                <a:ext cx="640080" cy="274320"/>
              </a:xfrm>
              <a:prstGeom prst="ellipse">
                <a:avLst/>
              </a:prstGeom>
              <a:solidFill>
                <a:schemeClr val="lt1">
                  <a:alpha val="48000"/>
                </a:schemeClr>
              </a:solidFill>
              <a:effectLst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dirty="0" smtClean="0"/>
                  <a:t>BD</a:t>
                </a:r>
                <a:endParaRPr lang="en-US" dirty="0"/>
              </a:p>
            </p:txBody>
          </p:sp>
          <p:sp>
            <p:nvSpPr>
              <p:cNvPr id="12" name="Oval 11"/>
              <p:cNvSpPr/>
              <p:nvPr/>
            </p:nvSpPr>
            <p:spPr>
              <a:xfrm>
                <a:off x="7053944" y="4572859"/>
                <a:ext cx="640080" cy="274320"/>
              </a:xfrm>
              <a:prstGeom prst="ellipse">
                <a:avLst/>
              </a:prstGeom>
              <a:solidFill>
                <a:schemeClr val="lt1">
                  <a:alpha val="48000"/>
                </a:schemeClr>
              </a:solidFill>
              <a:effectLst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dirty="0" smtClean="0"/>
                  <a:t>AEF</a:t>
                </a:r>
                <a:endParaRPr lang="en-US" dirty="0"/>
              </a:p>
            </p:txBody>
          </p:sp>
          <p:cxnSp>
            <p:nvCxnSpPr>
              <p:cNvPr id="13" name="Straight Connector 12"/>
              <p:cNvCxnSpPr>
                <a:stCxn id="7" idx="4"/>
                <a:endCxn id="9" idx="0"/>
              </p:cNvCxnSpPr>
              <p:nvPr/>
            </p:nvCxnSpPr>
            <p:spPr>
              <a:xfrm rot="16200000" flipH="1">
                <a:off x="6073708" y="4705276"/>
                <a:ext cx="796155" cy="13159"/>
              </a:xfrm>
              <a:prstGeom prst="line">
                <a:avLst/>
              </a:prstGeom>
              <a:effectLst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>
                <a:stCxn id="9" idx="6"/>
                <a:endCxn id="11" idx="2"/>
              </p:cNvCxnSpPr>
              <p:nvPr/>
            </p:nvCxnSpPr>
            <p:spPr>
              <a:xfrm>
                <a:off x="6798405" y="5247094"/>
                <a:ext cx="1017539" cy="0"/>
              </a:xfrm>
              <a:prstGeom prst="line">
                <a:avLst/>
              </a:prstGeom>
              <a:effectLst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>
                <a:stCxn id="10" idx="4"/>
                <a:endCxn id="11" idx="0"/>
              </p:cNvCxnSpPr>
              <p:nvPr/>
            </p:nvCxnSpPr>
            <p:spPr>
              <a:xfrm rot="5400000">
                <a:off x="7738569" y="4711194"/>
                <a:ext cx="796155" cy="1324"/>
              </a:xfrm>
              <a:prstGeom prst="line">
                <a:avLst/>
              </a:prstGeom>
              <a:effectLst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>
                <a:stCxn id="7" idx="5"/>
                <a:endCxn id="12" idx="1"/>
              </p:cNvCxnSpPr>
              <p:nvPr/>
            </p:nvCxnSpPr>
            <p:spPr>
              <a:xfrm rot="16200000" flipH="1">
                <a:off x="6749882" y="4215232"/>
                <a:ext cx="339426" cy="456174"/>
              </a:xfrm>
              <a:prstGeom prst="line">
                <a:avLst/>
              </a:prstGeom>
              <a:effectLst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>
                <a:stCxn id="9" idx="7"/>
                <a:endCxn id="12" idx="3"/>
              </p:cNvCxnSpPr>
              <p:nvPr/>
            </p:nvCxnSpPr>
            <p:spPr>
              <a:xfrm rot="5400000" flipH="1" flipV="1">
                <a:off x="6754624" y="4757050"/>
                <a:ext cx="343101" cy="443015"/>
              </a:xfrm>
              <a:prstGeom prst="line">
                <a:avLst/>
              </a:prstGeom>
              <a:effectLst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>
                <a:stCxn id="12" idx="7"/>
                <a:endCxn id="10" idx="3"/>
              </p:cNvCxnSpPr>
              <p:nvPr/>
            </p:nvCxnSpPr>
            <p:spPr>
              <a:xfrm rot="5400000" flipH="1" flipV="1">
                <a:off x="7585933" y="4287959"/>
                <a:ext cx="339426" cy="310720"/>
              </a:xfrm>
              <a:prstGeom prst="line">
                <a:avLst/>
              </a:prstGeom>
              <a:effectLst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>
                <a:stCxn id="11" idx="1"/>
                <a:endCxn id="12" idx="5"/>
              </p:cNvCxnSpPr>
              <p:nvPr/>
            </p:nvCxnSpPr>
            <p:spPr>
              <a:xfrm rot="16200000" flipV="1">
                <a:off x="7583434" y="4823859"/>
                <a:ext cx="343101" cy="309396"/>
              </a:xfrm>
              <a:prstGeom prst="line">
                <a:avLst/>
              </a:prstGeom>
              <a:effectLst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0" name="TextBox 19"/>
              <p:cNvSpPr txBox="1"/>
              <p:nvPr/>
            </p:nvSpPr>
            <p:spPr>
              <a:xfrm>
                <a:off x="5791202" y="3888897"/>
                <a:ext cx="475981" cy="461665"/>
              </a:xfrm>
              <a:prstGeom prst="rect">
                <a:avLst/>
              </a:prstGeom>
              <a:noFill/>
              <a:effectLst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R</a:t>
                </a:r>
                <a:r>
                  <a:rPr lang="en-US" sz="2400" baseline="-25000" dirty="0" smtClean="0"/>
                  <a:t>1</a:t>
                </a:r>
                <a:endParaRPr lang="en-US" sz="2400" baseline="-25000" dirty="0"/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5791202" y="5027432"/>
                <a:ext cx="475981" cy="461665"/>
              </a:xfrm>
              <a:prstGeom prst="rect">
                <a:avLst/>
              </a:prstGeom>
              <a:noFill/>
              <a:effectLst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R</a:t>
                </a:r>
                <a:r>
                  <a:rPr lang="en-US" sz="2400" baseline="-25000" dirty="0" smtClean="0"/>
                  <a:t>2</a:t>
                </a:r>
                <a:endParaRPr lang="en-US" sz="2400" baseline="-25000" dirty="0"/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8360230" y="3954213"/>
                <a:ext cx="475981" cy="461665"/>
              </a:xfrm>
              <a:prstGeom prst="rect">
                <a:avLst/>
              </a:prstGeom>
              <a:noFill/>
              <a:effectLst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R</a:t>
                </a:r>
                <a:r>
                  <a:rPr lang="en-US" sz="2400" baseline="-25000" dirty="0"/>
                  <a:t>4</a:t>
                </a:r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8357239" y="5016548"/>
                <a:ext cx="475981" cy="461665"/>
              </a:xfrm>
              <a:prstGeom prst="rect">
                <a:avLst/>
              </a:prstGeom>
              <a:noFill/>
              <a:effectLst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R</a:t>
                </a:r>
                <a:r>
                  <a:rPr lang="en-US" sz="2400" baseline="-25000" dirty="0"/>
                  <a:t>5</a:t>
                </a:r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>
                <a:off x="6672944" y="4422297"/>
                <a:ext cx="475981" cy="461665"/>
              </a:xfrm>
              <a:prstGeom prst="rect">
                <a:avLst/>
              </a:prstGeom>
              <a:noFill/>
              <a:effectLst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R</a:t>
                </a:r>
                <a:r>
                  <a:rPr lang="en-US" sz="2400" baseline="-25000" dirty="0"/>
                  <a:t>3</a:t>
                </a:r>
              </a:p>
            </p:txBody>
          </p:sp>
        </p:grpSp>
        <p:sp>
          <p:nvSpPr>
            <p:cNvPr id="44" name="TextBox 43"/>
            <p:cNvSpPr txBox="1"/>
            <p:nvPr/>
          </p:nvSpPr>
          <p:spPr>
            <a:xfrm>
              <a:off x="3886200" y="5164075"/>
              <a:ext cx="256603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800" dirty="0" smtClean="0">
                  <a:solidFill>
                    <a:srgbClr val="0070C0"/>
                  </a:solidFill>
                </a:rPr>
                <a:t>Dual graph</a:t>
              </a:r>
              <a:endParaRPr lang="en-US" sz="2800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87" name="Group 86"/>
          <p:cNvGrpSpPr/>
          <p:nvPr/>
        </p:nvGrpSpPr>
        <p:grpSpPr>
          <a:xfrm>
            <a:off x="3484109" y="2824739"/>
            <a:ext cx="5496208" cy="1759996"/>
            <a:chOff x="3484109" y="2824739"/>
            <a:chExt cx="5496208" cy="1759996"/>
          </a:xfrm>
        </p:grpSpPr>
        <p:grpSp>
          <p:nvGrpSpPr>
            <p:cNvPr id="64" name="Group 63"/>
            <p:cNvGrpSpPr/>
            <p:nvPr/>
          </p:nvGrpSpPr>
          <p:grpSpPr>
            <a:xfrm>
              <a:off x="5886597" y="2824739"/>
              <a:ext cx="3093720" cy="1759996"/>
              <a:chOff x="8158012" y="2655382"/>
              <a:chExt cx="3093720" cy="1759996"/>
            </a:xfrm>
          </p:grpSpPr>
          <p:sp>
            <p:nvSpPr>
              <p:cNvPr id="46" name="Oval 45"/>
              <p:cNvSpPr/>
              <p:nvPr/>
            </p:nvSpPr>
            <p:spPr>
              <a:xfrm>
                <a:off x="8158012" y="2807782"/>
                <a:ext cx="365760" cy="365760"/>
              </a:xfrm>
              <a:prstGeom prst="ellipse">
                <a:avLst/>
              </a:prstGeom>
              <a:solidFill>
                <a:schemeClr val="lt1">
                  <a:alpha val="48000"/>
                </a:schemeClr>
              </a:solidFill>
              <a:ln>
                <a:noFill/>
              </a:ln>
              <a:effectLst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dirty="0" smtClean="0"/>
                  <a:t>F</a:t>
                </a:r>
                <a:endParaRPr lang="en-US" dirty="0"/>
              </a:p>
            </p:txBody>
          </p:sp>
          <p:sp>
            <p:nvSpPr>
              <p:cNvPr id="47" name="Oval 46"/>
              <p:cNvSpPr/>
              <p:nvPr/>
            </p:nvSpPr>
            <p:spPr>
              <a:xfrm>
                <a:off x="8158012" y="3508822"/>
                <a:ext cx="365760" cy="365760"/>
              </a:xfrm>
              <a:prstGeom prst="ellipse">
                <a:avLst/>
              </a:prstGeom>
              <a:solidFill>
                <a:schemeClr val="lt1">
                  <a:alpha val="48000"/>
                </a:schemeClr>
              </a:solidFill>
              <a:ln>
                <a:noFill/>
              </a:ln>
              <a:effectLst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dirty="0" smtClean="0"/>
                  <a:t>E</a:t>
                </a:r>
                <a:endParaRPr lang="en-US" dirty="0"/>
              </a:p>
            </p:txBody>
          </p:sp>
          <p:sp>
            <p:nvSpPr>
              <p:cNvPr id="48" name="Oval 47"/>
              <p:cNvSpPr/>
              <p:nvPr/>
            </p:nvSpPr>
            <p:spPr>
              <a:xfrm>
                <a:off x="8920012" y="3127822"/>
                <a:ext cx="365760" cy="365760"/>
              </a:xfrm>
              <a:prstGeom prst="ellipse">
                <a:avLst/>
              </a:prstGeom>
              <a:solidFill>
                <a:schemeClr val="lt1">
                  <a:alpha val="48000"/>
                </a:schemeClr>
              </a:solidFill>
              <a:ln>
                <a:noFill/>
              </a:ln>
              <a:effectLst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dirty="0" smtClean="0"/>
                  <a:t>A</a:t>
                </a:r>
                <a:endParaRPr lang="en-US" dirty="0"/>
              </a:p>
            </p:txBody>
          </p:sp>
          <p:sp>
            <p:nvSpPr>
              <p:cNvPr id="49" name="Oval 48"/>
              <p:cNvSpPr/>
              <p:nvPr/>
            </p:nvSpPr>
            <p:spPr>
              <a:xfrm>
                <a:off x="8920012" y="4049618"/>
                <a:ext cx="365760" cy="365760"/>
              </a:xfrm>
              <a:prstGeom prst="ellipse">
                <a:avLst/>
              </a:prstGeom>
              <a:solidFill>
                <a:schemeClr val="lt1">
                  <a:alpha val="48000"/>
                </a:schemeClr>
              </a:solidFill>
              <a:ln>
                <a:noFill/>
              </a:ln>
              <a:effectLst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dirty="0" smtClean="0"/>
                  <a:t>B</a:t>
                </a:r>
                <a:endParaRPr lang="en-US" dirty="0"/>
              </a:p>
            </p:txBody>
          </p:sp>
          <p:sp>
            <p:nvSpPr>
              <p:cNvPr id="50" name="Oval 49"/>
              <p:cNvSpPr/>
              <p:nvPr/>
            </p:nvSpPr>
            <p:spPr>
              <a:xfrm>
                <a:off x="9834412" y="3500978"/>
                <a:ext cx="365760" cy="365760"/>
              </a:xfrm>
              <a:prstGeom prst="ellipse">
                <a:avLst/>
              </a:prstGeom>
              <a:solidFill>
                <a:schemeClr val="lt1">
                  <a:alpha val="48000"/>
                </a:schemeClr>
              </a:solidFill>
              <a:ln>
                <a:noFill/>
              </a:ln>
              <a:effectLst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dirty="0" smtClean="0"/>
                  <a:t>C</a:t>
                </a:r>
                <a:endParaRPr lang="en-US" dirty="0"/>
              </a:p>
            </p:txBody>
          </p:sp>
          <p:sp>
            <p:nvSpPr>
              <p:cNvPr id="51" name="Oval 50"/>
              <p:cNvSpPr/>
              <p:nvPr/>
            </p:nvSpPr>
            <p:spPr>
              <a:xfrm>
                <a:off x="9849652" y="2655382"/>
                <a:ext cx="365760" cy="365760"/>
              </a:xfrm>
              <a:prstGeom prst="ellipse">
                <a:avLst/>
              </a:prstGeom>
              <a:solidFill>
                <a:schemeClr val="lt1">
                  <a:alpha val="48000"/>
                </a:schemeClr>
              </a:solidFill>
              <a:ln>
                <a:noFill/>
              </a:ln>
              <a:effectLst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dirty="0" smtClean="0"/>
                  <a:t>G</a:t>
                </a:r>
                <a:endParaRPr lang="en-US" dirty="0"/>
              </a:p>
            </p:txBody>
          </p:sp>
          <p:sp>
            <p:nvSpPr>
              <p:cNvPr id="52" name="Oval 51"/>
              <p:cNvSpPr/>
              <p:nvPr/>
            </p:nvSpPr>
            <p:spPr>
              <a:xfrm>
                <a:off x="10885972" y="3356422"/>
                <a:ext cx="365760" cy="365760"/>
              </a:xfrm>
              <a:prstGeom prst="ellipse">
                <a:avLst/>
              </a:prstGeom>
              <a:solidFill>
                <a:schemeClr val="lt1">
                  <a:alpha val="48000"/>
                </a:schemeClr>
              </a:solidFill>
              <a:ln>
                <a:noFill/>
              </a:ln>
              <a:effectLst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dirty="0" smtClean="0"/>
                  <a:t>D</a:t>
                </a:r>
                <a:endParaRPr lang="en-US" dirty="0"/>
              </a:p>
            </p:txBody>
          </p:sp>
          <p:cxnSp>
            <p:nvCxnSpPr>
              <p:cNvPr id="53" name="Straight Connector 52"/>
              <p:cNvCxnSpPr>
                <a:stCxn id="47" idx="0"/>
                <a:endCxn id="46" idx="4"/>
              </p:cNvCxnSpPr>
              <p:nvPr/>
            </p:nvCxnSpPr>
            <p:spPr>
              <a:xfrm rot="5400000" flipH="1" flipV="1">
                <a:off x="8173252" y="3341182"/>
                <a:ext cx="335280" cy="0"/>
              </a:xfrm>
              <a:prstGeom prst="line">
                <a:avLst/>
              </a:prstGeom>
              <a:effectLst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>
                <a:stCxn id="48" idx="1"/>
                <a:endCxn id="46" idx="6"/>
              </p:cNvCxnSpPr>
              <p:nvPr/>
            </p:nvCxnSpPr>
            <p:spPr>
              <a:xfrm rot="16200000" flipV="1">
                <a:off x="8653312" y="2861122"/>
                <a:ext cx="190724" cy="449804"/>
              </a:xfrm>
              <a:prstGeom prst="line">
                <a:avLst/>
              </a:prstGeom>
              <a:effectLst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/>
              <p:cNvCxnSpPr>
                <a:stCxn id="48" idx="3"/>
                <a:endCxn id="47" idx="7"/>
              </p:cNvCxnSpPr>
              <p:nvPr/>
            </p:nvCxnSpPr>
            <p:spPr>
              <a:xfrm rot="5400000">
                <a:off x="8660708" y="3249518"/>
                <a:ext cx="122368" cy="503368"/>
              </a:xfrm>
              <a:prstGeom prst="line">
                <a:avLst/>
              </a:prstGeom>
              <a:effectLst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>
                <a:stCxn id="48" idx="7"/>
                <a:endCxn id="51" idx="3"/>
              </p:cNvCxnSpPr>
              <p:nvPr/>
            </p:nvCxnSpPr>
            <p:spPr>
              <a:xfrm rot="5400000" flipH="1" flipV="1">
                <a:off x="9460808" y="2738978"/>
                <a:ext cx="213808" cy="671008"/>
              </a:xfrm>
              <a:prstGeom prst="line">
                <a:avLst/>
              </a:prstGeom>
              <a:effectLst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/>
              <p:cNvCxnSpPr>
                <a:stCxn id="51" idx="5"/>
                <a:endCxn id="52" idx="1"/>
              </p:cNvCxnSpPr>
              <p:nvPr/>
            </p:nvCxnSpPr>
            <p:spPr>
              <a:xfrm rot="16200000" flipH="1">
                <a:off x="10329488" y="2799938"/>
                <a:ext cx="442408" cy="777688"/>
              </a:xfrm>
              <a:prstGeom prst="line">
                <a:avLst/>
              </a:prstGeom>
              <a:effectLst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>
                <a:stCxn id="50" idx="2"/>
                <a:endCxn id="48" idx="5"/>
              </p:cNvCxnSpPr>
              <p:nvPr/>
            </p:nvCxnSpPr>
            <p:spPr>
              <a:xfrm rot="10800000">
                <a:off x="9232208" y="3440018"/>
                <a:ext cx="602204" cy="243840"/>
              </a:xfrm>
              <a:prstGeom prst="line">
                <a:avLst/>
              </a:prstGeom>
              <a:effectLst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>
                <a:stCxn id="50" idx="3"/>
                <a:endCxn id="49" idx="7"/>
              </p:cNvCxnSpPr>
              <p:nvPr/>
            </p:nvCxnSpPr>
            <p:spPr>
              <a:xfrm rot="5400000">
                <a:off x="9415088" y="3630294"/>
                <a:ext cx="290008" cy="655768"/>
              </a:xfrm>
              <a:prstGeom prst="line">
                <a:avLst/>
              </a:prstGeom>
              <a:effectLst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>
                <a:stCxn id="49" idx="2"/>
                <a:endCxn id="47" idx="5"/>
              </p:cNvCxnSpPr>
              <p:nvPr/>
            </p:nvCxnSpPr>
            <p:spPr>
              <a:xfrm rot="10800000">
                <a:off x="8470208" y="3821018"/>
                <a:ext cx="449804" cy="411480"/>
              </a:xfrm>
              <a:prstGeom prst="line">
                <a:avLst/>
              </a:prstGeom>
              <a:effectLst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/>
              <p:cNvCxnSpPr>
                <a:stCxn id="49" idx="0"/>
                <a:endCxn id="48" idx="4"/>
              </p:cNvCxnSpPr>
              <p:nvPr/>
            </p:nvCxnSpPr>
            <p:spPr>
              <a:xfrm rot="5400000" flipH="1" flipV="1">
                <a:off x="8824874" y="3771600"/>
                <a:ext cx="556036" cy="0"/>
              </a:xfrm>
              <a:prstGeom prst="line">
                <a:avLst/>
              </a:prstGeom>
              <a:effectLst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/>
              <p:cNvCxnSpPr>
                <a:stCxn id="48" idx="6"/>
                <a:endCxn id="52" idx="2"/>
              </p:cNvCxnSpPr>
              <p:nvPr/>
            </p:nvCxnSpPr>
            <p:spPr>
              <a:xfrm>
                <a:off x="9285772" y="3310702"/>
                <a:ext cx="1600200" cy="228600"/>
              </a:xfrm>
              <a:prstGeom prst="line">
                <a:avLst/>
              </a:prstGeom>
              <a:effectLst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/>
              <p:cNvCxnSpPr>
                <a:stCxn id="49" idx="5"/>
                <a:endCxn id="52" idx="3"/>
              </p:cNvCxnSpPr>
              <p:nvPr/>
            </p:nvCxnSpPr>
            <p:spPr>
              <a:xfrm rot="5400000" flipH="1" flipV="1">
                <a:off x="9739274" y="3161552"/>
                <a:ext cx="693196" cy="1707328"/>
              </a:xfrm>
              <a:prstGeom prst="line">
                <a:avLst/>
              </a:prstGeom>
              <a:effectLst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65" name="TextBox 64"/>
            <p:cNvSpPr txBox="1"/>
            <p:nvPr/>
          </p:nvSpPr>
          <p:spPr>
            <a:xfrm>
              <a:off x="3484109" y="3281617"/>
              <a:ext cx="256603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800" dirty="0" smtClean="0">
                  <a:solidFill>
                    <a:srgbClr val="0070C0"/>
                  </a:solidFill>
                </a:rPr>
                <a:t>Primal graph</a:t>
              </a:r>
              <a:endParaRPr lang="en-US" sz="2800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86" name="Group 85"/>
          <p:cNvGrpSpPr/>
          <p:nvPr/>
        </p:nvGrpSpPr>
        <p:grpSpPr>
          <a:xfrm>
            <a:off x="6467791" y="1071305"/>
            <a:ext cx="2103608" cy="1752561"/>
            <a:chOff x="6467791" y="1071305"/>
            <a:chExt cx="2103608" cy="1752561"/>
          </a:xfrm>
        </p:grpSpPr>
        <p:sp>
          <p:nvSpPr>
            <p:cNvPr id="66" name="Oval 65"/>
            <p:cNvSpPr/>
            <p:nvPr/>
          </p:nvSpPr>
          <p:spPr>
            <a:xfrm>
              <a:off x="6843566" y="2133600"/>
              <a:ext cx="365760" cy="365760"/>
            </a:xfrm>
            <a:prstGeom prst="ellipse">
              <a:avLst/>
            </a:prstGeom>
            <a:solidFill>
              <a:schemeClr val="lt1">
                <a:alpha val="48000"/>
              </a:schemeClr>
            </a:solidFill>
            <a:ln>
              <a:noFill/>
            </a:ln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F</a:t>
              </a:r>
              <a:endParaRPr lang="en-US" dirty="0"/>
            </a:p>
          </p:txBody>
        </p:sp>
        <p:sp>
          <p:nvSpPr>
            <p:cNvPr id="67" name="Oval 66"/>
            <p:cNvSpPr/>
            <p:nvPr/>
          </p:nvSpPr>
          <p:spPr>
            <a:xfrm>
              <a:off x="7146728" y="2362201"/>
              <a:ext cx="365760" cy="365760"/>
            </a:xfrm>
            <a:prstGeom prst="ellipse">
              <a:avLst/>
            </a:prstGeom>
            <a:solidFill>
              <a:schemeClr val="lt1">
                <a:alpha val="48000"/>
              </a:schemeClr>
            </a:solidFill>
            <a:ln>
              <a:noFill/>
            </a:ln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E</a:t>
              </a:r>
              <a:endParaRPr lang="en-US" dirty="0"/>
            </a:p>
          </p:txBody>
        </p:sp>
        <p:sp>
          <p:nvSpPr>
            <p:cNvPr id="68" name="Oval 67"/>
            <p:cNvSpPr/>
            <p:nvPr/>
          </p:nvSpPr>
          <p:spPr>
            <a:xfrm>
              <a:off x="6586658" y="1872343"/>
              <a:ext cx="365760" cy="365760"/>
            </a:xfrm>
            <a:prstGeom prst="ellipse">
              <a:avLst/>
            </a:prstGeom>
            <a:solidFill>
              <a:schemeClr val="lt1">
                <a:alpha val="48000"/>
              </a:schemeClr>
            </a:solidFill>
            <a:ln>
              <a:noFill/>
            </a:ln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A</a:t>
              </a:r>
              <a:endParaRPr lang="en-US" dirty="0"/>
            </a:p>
          </p:txBody>
        </p:sp>
        <p:sp>
          <p:nvSpPr>
            <p:cNvPr id="69" name="Oval 68"/>
            <p:cNvSpPr/>
            <p:nvPr/>
          </p:nvSpPr>
          <p:spPr>
            <a:xfrm>
              <a:off x="7790618" y="1872343"/>
              <a:ext cx="365760" cy="365760"/>
            </a:xfrm>
            <a:prstGeom prst="ellipse">
              <a:avLst/>
            </a:prstGeom>
            <a:solidFill>
              <a:schemeClr val="lt1">
                <a:alpha val="48000"/>
              </a:schemeClr>
            </a:solidFill>
            <a:ln>
              <a:noFill/>
            </a:ln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B</a:t>
              </a:r>
              <a:endParaRPr lang="en-US" dirty="0"/>
            </a:p>
          </p:txBody>
        </p:sp>
        <p:sp>
          <p:nvSpPr>
            <p:cNvPr id="70" name="Oval 69"/>
            <p:cNvSpPr/>
            <p:nvPr/>
          </p:nvSpPr>
          <p:spPr>
            <a:xfrm>
              <a:off x="7146728" y="1866901"/>
              <a:ext cx="365760" cy="365760"/>
            </a:xfrm>
            <a:prstGeom prst="ellipse">
              <a:avLst/>
            </a:prstGeom>
            <a:solidFill>
              <a:schemeClr val="lt1">
                <a:alpha val="48000"/>
              </a:schemeClr>
            </a:solidFill>
            <a:ln>
              <a:noFill/>
            </a:ln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</a:t>
              </a:r>
              <a:endParaRPr lang="en-US" dirty="0"/>
            </a:p>
          </p:txBody>
        </p:sp>
        <p:sp>
          <p:nvSpPr>
            <p:cNvPr id="71" name="Oval 70"/>
            <p:cNvSpPr/>
            <p:nvPr/>
          </p:nvSpPr>
          <p:spPr>
            <a:xfrm>
              <a:off x="6858000" y="1539240"/>
              <a:ext cx="365760" cy="365760"/>
            </a:xfrm>
            <a:prstGeom prst="ellipse">
              <a:avLst/>
            </a:prstGeom>
            <a:solidFill>
              <a:schemeClr val="lt1">
                <a:alpha val="48000"/>
              </a:schemeClr>
            </a:solidFill>
            <a:ln>
              <a:noFill/>
            </a:ln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G</a:t>
              </a:r>
              <a:endParaRPr lang="en-US" dirty="0"/>
            </a:p>
          </p:txBody>
        </p:sp>
        <p:sp>
          <p:nvSpPr>
            <p:cNvPr id="72" name="Oval 71"/>
            <p:cNvSpPr/>
            <p:nvPr/>
          </p:nvSpPr>
          <p:spPr>
            <a:xfrm>
              <a:off x="7146728" y="1219201"/>
              <a:ext cx="365760" cy="365760"/>
            </a:xfrm>
            <a:prstGeom prst="ellipse">
              <a:avLst/>
            </a:prstGeom>
            <a:solidFill>
              <a:schemeClr val="lt1">
                <a:alpha val="48000"/>
              </a:schemeClr>
            </a:solidFill>
            <a:ln>
              <a:noFill/>
            </a:ln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D</a:t>
              </a:r>
              <a:endParaRPr lang="en-US" dirty="0"/>
            </a:p>
          </p:txBody>
        </p:sp>
        <p:sp>
          <p:nvSpPr>
            <p:cNvPr id="73" name="Rounded Rectangle 72"/>
            <p:cNvSpPr/>
            <p:nvPr/>
          </p:nvSpPr>
          <p:spPr>
            <a:xfrm>
              <a:off x="6647618" y="1904999"/>
              <a:ext cx="1447800" cy="304800"/>
            </a:xfrm>
            <a:prstGeom prst="roundRect">
              <a:avLst>
                <a:gd name="adj" fmla="val 50000"/>
              </a:avLst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ounded Rectangle 73"/>
            <p:cNvSpPr/>
            <p:nvPr/>
          </p:nvSpPr>
          <p:spPr>
            <a:xfrm rot="18833643">
              <a:off x="6413426" y="1623101"/>
              <a:ext cx="1221947" cy="304800"/>
            </a:xfrm>
            <a:prstGeom prst="roundRect">
              <a:avLst>
                <a:gd name="adj" fmla="val 50000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ounded Rectangle 74"/>
            <p:cNvSpPr/>
            <p:nvPr/>
          </p:nvSpPr>
          <p:spPr>
            <a:xfrm rot="16200000">
              <a:off x="6609520" y="1856017"/>
              <a:ext cx="1447800" cy="304800"/>
            </a:xfrm>
            <a:prstGeom prst="roundRect">
              <a:avLst>
                <a:gd name="adj" fmla="val 50000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Rounded Rectangle 75"/>
            <p:cNvSpPr/>
            <p:nvPr/>
          </p:nvSpPr>
          <p:spPr>
            <a:xfrm rot="2049315">
              <a:off x="6467791" y="2150346"/>
              <a:ext cx="1098934" cy="304800"/>
            </a:xfrm>
            <a:prstGeom prst="roundRect">
              <a:avLst>
                <a:gd name="adj" fmla="val 50000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Rounded Rectangle 76"/>
            <p:cNvSpPr/>
            <p:nvPr/>
          </p:nvSpPr>
          <p:spPr>
            <a:xfrm rot="19447038">
              <a:off x="7047051" y="2159750"/>
              <a:ext cx="1227961" cy="304800"/>
            </a:xfrm>
            <a:prstGeom prst="roundRect">
              <a:avLst>
                <a:gd name="adj" fmla="val 36615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Rounded Rectangle 77"/>
            <p:cNvSpPr/>
            <p:nvPr/>
          </p:nvSpPr>
          <p:spPr>
            <a:xfrm rot="2814736">
              <a:off x="7009553" y="1570770"/>
              <a:ext cx="1303729" cy="304800"/>
            </a:xfrm>
            <a:prstGeom prst="roundRect">
              <a:avLst>
                <a:gd name="adj" fmla="val 50000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6571418" y="2286001"/>
              <a:ext cx="475981" cy="461665"/>
            </a:xfrm>
            <a:prstGeom prst="rect">
              <a:avLst/>
            </a:prstGeom>
            <a:noFill/>
            <a:effectLst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R</a:t>
              </a:r>
              <a:r>
                <a:rPr lang="en-US" sz="2400" baseline="-25000" dirty="0" smtClean="0"/>
                <a:t>1</a:t>
              </a:r>
              <a:endParaRPr lang="en-US" sz="2400" baseline="-25000" dirty="0"/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7638218" y="2362201"/>
              <a:ext cx="475981" cy="461665"/>
            </a:xfrm>
            <a:prstGeom prst="rect">
              <a:avLst/>
            </a:prstGeom>
            <a:noFill/>
            <a:effectLst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R</a:t>
              </a:r>
              <a:r>
                <a:rPr lang="en-US" sz="2400" baseline="-25000" dirty="0" smtClean="0"/>
                <a:t>2</a:t>
              </a:r>
              <a:endParaRPr lang="en-US" sz="2400" baseline="-25000" dirty="0"/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6477000" y="1290935"/>
              <a:ext cx="475981" cy="461665"/>
            </a:xfrm>
            <a:prstGeom prst="rect">
              <a:avLst/>
            </a:prstGeom>
            <a:noFill/>
            <a:effectLst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R</a:t>
              </a:r>
              <a:r>
                <a:rPr lang="en-US" sz="2400" baseline="-25000" dirty="0"/>
                <a:t>4</a:t>
              </a:r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7790618" y="1295401"/>
              <a:ext cx="475981" cy="461665"/>
            </a:xfrm>
            <a:prstGeom prst="rect">
              <a:avLst/>
            </a:prstGeom>
            <a:noFill/>
            <a:effectLst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R</a:t>
              </a:r>
              <a:r>
                <a:rPr lang="en-US" sz="2400" baseline="-25000" dirty="0"/>
                <a:t>5</a:t>
              </a:r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8095418" y="1905001"/>
              <a:ext cx="475981" cy="461665"/>
            </a:xfrm>
            <a:prstGeom prst="rect">
              <a:avLst/>
            </a:prstGeom>
            <a:noFill/>
            <a:effectLst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R</a:t>
              </a:r>
              <a:r>
                <a:rPr lang="en-US" sz="2400" baseline="-25000" dirty="0"/>
                <a:t>3</a:t>
              </a:r>
            </a:p>
          </p:txBody>
        </p:sp>
      </p:grpSp>
      <p:sp>
        <p:nvSpPr>
          <p:cNvPr id="85" name="Content Placeholder 2"/>
          <p:cNvSpPr txBox="1">
            <a:spLocks/>
          </p:cNvSpPr>
          <p:nvPr/>
        </p:nvSpPr>
        <p:spPr>
          <a:xfrm>
            <a:off x="431800" y="5118101"/>
            <a:ext cx="5486400" cy="1117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Warning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Consistency property vs. algorithms</a:t>
            </a: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450661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8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Tree Decomposition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5257800" cy="49911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</a:t>
            </a:r>
            <a:r>
              <a:rPr lang="en-US" sz="2400" dirty="0" smtClean="0"/>
              <a:t>ree: Vertices/clusters, edges</a:t>
            </a:r>
          </a:p>
          <a:p>
            <a:r>
              <a:rPr lang="en-US" sz="2400" dirty="0" smtClean="0"/>
              <a:t>Each cluster is labeled with</a:t>
            </a:r>
          </a:p>
          <a:p>
            <a:pPr lvl="1"/>
            <a:r>
              <a:rPr lang="en-US" sz="2000" dirty="0" smtClean="0"/>
              <a:t>A</a:t>
            </a:r>
            <a:r>
              <a:rPr lang="en-US" sz="2000" dirty="0" smtClean="0">
                <a:solidFill>
                  <a:srgbClr val="FF0000"/>
                </a:solidFill>
              </a:rPr>
              <a:t> set of variables</a:t>
            </a:r>
            <a:r>
              <a:rPr lang="en-US" sz="1800" dirty="0" smtClean="0"/>
              <a:t>⊆</a:t>
            </a:r>
            <a:r>
              <a:rPr lang="en-US" sz="2000" dirty="0" smtClean="0"/>
              <a:t> </a:t>
            </a:r>
            <a:r>
              <a:rPr lang="en-US" sz="2000" dirty="0" smtClean="0">
                <a:latin typeface="Brush Script MT Italic"/>
                <a:cs typeface="Brush Script MT Italic"/>
              </a:rPr>
              <a:t>V</a:t>
            </a:r>
            <a:r>
              <a:rPr lang="en-US" sz="2000" dirty="0" smtClean="0"/>
              <a:t> </a:t>
            </a:r>
          </a:p>
          <a:p>
            <a:pPr lvl="1"/>
            <a:r>
              <a:rPr lang="en-US" sz="2000" dirty="0" smtClean="0"/>
              <a:t>A </a:t>
            </a:r>
            <a:r>
              <a:rPr lang="en-US" sz="2000" dirty="0" smtClean="0">
                <a:solidFill>
                  <a:srgbClr val="0070C0"/>
                </a:solidFill>
              </a:rPr>
              <a:t>set of relations</a:t>
            </a:r>
            <a:r>
              <a:rPr lang="en-US" sz="2000" dirty="0" smtClean="0"/>
              <a:t> </a:t>
            </a:r>
            <a:r>
              <a:rPr lang="en-US" sz="1800" dirty="0" smtClean="0"/>
              <a:t>⊆</a:t>
            </a:r>
            <a:r>
              <a:rPr lang="en-US" sz="2000" dirty="0" smtClean="0">
                <a:latin typeface="Brush Script MT Italic"/>
                <a:cs typeface="Brush Script MT Italic"/>
              </a:rPr>
              <a:t>R</a:t>
            </a:r>
            <a:endParaRPr lang="en-US" sz="2000" dirty="0" smtClean="0"/>
          </a:p>
          <a:p>
            <a:r>
              <a:rPr lang="en-US" sz="2400" dirty="0" smtClean="0"/>
              <a:t>Two conditions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 smtClean="0"/>
              <a:t>For each relation R, ∃cluster </a:t>
            </a:r>
            <a:r>
              <a:rPr lang="en-US" sz="2000" i="1" dirty="0" smtClean="0"/>
              <a:t>c</a:t>
            </a:r>
            <a:r>
              <a:rPr lang="en-US" sz="2000" i="1" baseline="-25000" dirty="0" smtClean="0"/>
              <a:t>i</a:t>
            </a:r>
            <a:endParaRPr lang="en-US" sz="2000" dirty="0" smtClean="0"/>
          </a:p>
          <a:p>
            <a:pPr marL="1092200" lvl="2" indent="-234950"/>
            <a:r>
              <a:rPr lang="en-US" sz="1800" dirty="0" smtClean="0"/>
              <a:t>R appears </a:t>
            </a:r>
            <a:r>
              <a:rPr lang="en-US" sz="1800" i="1" dirty="0" smtClean="0"/>
              <a:t>c</a:t>
            </a:r>
            <a:r>
              <a:rPr lang="en-US" sz="1800" i="1" baseline="-25000" dirty="0" smtClean="0"/>
              <a:t>i</a:t>
            </a:r>
          </a:p>
          <a:p>
            <a:pPr marL="1092200" lvl="2" indent="-234950"/>
            <a:r>
              <a:rPr lang="en-US" sz="1800" dirty="0" err="1" smtClean="0"/>
              <a:t>Scope(R</a:t>
            </a:r>
            <a:r>
              <a:rPr lang="en-US" sz="1800" dirty="0" smtClean="0"/>
              <a:t>) is also in </a:t>
            </a:r>
            <a:r>
              <a:rPr lang="en-US" sz="1800" i="1" dirty="0" smtClean="0"/>
              <a:t>c</a:t>
            </a:r>
            <a:r>
              <a:rPr lang="en-US" sz="1800" i="1" baseline="-25000" dirty="0" smtClean="0"/>
              <a:t>i</a:t>
            </a:r>
            <a:endParaRPr lang="en-US" sz="1800" dirty="0" smtClean="0"/>
          </a:p>
          <a:p>
            <a:pPr marL="914400" lvl="1" indent="-457200">
              <a:buFont typeface="+mj-lt"/>
              <a:buAutoNum type="arabicPeriod"/>
            </a:pPr>
            <a:r>
              <a:rPr lang="en-US" sz="2000" dirty="0" smtClean="0"/>
              <a:t>Every variable</a:t>
            </a:r>
          </a:p>
          <a:p>
            <a:pPr marL="1092200" lvl="2" indent="-234950"/>
            <a:r>
              <a:rPr lang="en-US" sz="1800" dirty="0" smtClean="0"/>
              <a:t>Induces a connected </a:t>
            </a:r>
            <a:r>
              <a:rPr lang="en-US" sz="1800" dirty="0" err="1" smtClean="0"/>
              <a:t>subtree</a:t>
            </a:r>
            <a:endParaRPr lang="en-US" sz="1800" dirty="0" smtClean="0"/>
          </a:p>
          <a:p>
            <a:pPr marL="292100" indent="-234950"/>
            <a:r>
              <a:rPr lang="en-US" sz="2400" dirty="0" smtClean="0"/>
              <a:t>Separators</a:t>
            </a:r>
          </a:p>
          <a:p>
            <a:pPr marL="692150" lvl="1" indent="-234950"/>
            <a:r>
              <a:rPr lang="en-US" sz="2000" dirty="0" smtClean="0"/>
              <a:t>Variables &amp; relations common to 2 adjacent clusters</a:t>
            </a:r>
          </a:p>
          <a:p>
            <a:pPr marL="692150" lvl="1" indent="-234950"/>
            <a:r>
              <a:rPr lang="en-US" sz="2000" dirty="0" smtClean="0"/>
              <a:t>channel communications between clusters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B362F-A176-479D-93D9-5B6A261FB28F}" type="datetime1">
              <a:rPr lang="en-US" smtClean="0"/>
              <a:pPr/>
              <a:t>8/1/11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SARA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9DEE7-48CD-4A07-9129-34E0670CF01C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5274564" y="2841558"/>
            <a:ext cx="960120" cy="713232"/>
          </a:xfrm>
          <a:prstGeom prst="ellipse">
            <a:avLst/>
          </a:prstGeom>
          <a:solidFill>
            <a:schemeClr val="lt1">
              <a:alpha val="48000"/>
            </a:schemeClr>
          </a:solidFill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{A,B,C}</a:t>
            </a:r>
          </a:p>
          <a:p>
            <a:pPr algn="ctr"/>
            <a:r>
              <a:rPr lang="en-US" dirty="0" smtClean="0">
                <a:solidFill>
                  <a:srgbClr val="0070C0"/>
                </a:solidFill>
              </a:rPr>
              <a:t>{R</a:t>
            </a:r>
            <a:r>
              <a:rPr lang="en-US" baseline="-25000" dirty="0" smtClean="0">
                <a:solidFill>
                  <a:srgbClr val="0070C0"/>
                </a:solidFill>
              </a:rPr>
              <a:t>3</a:t>
            </a:r>
            <a:r>
              <a:rPr lang="en-US" dirty="0" smtClean="0">
                <a:solidFill>
                  <a:srgbClr val="0070C0"/>
                </a:solidFill>
              </a:rPr>
              <a:t>}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800600" y="3719068"/>
            <a:ext cx="960120" cy="713232"/>
          </a:xfrm>
          <a:prstGeom prst="ellipse">
            <a:avLst/>
          </a:prstGeom>
          <a:solidFill>
            <a:schemeClr val="lt1">
              <a:alpha val="48000"/>
            </a:schemeClr>
          </a:solidFill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{A,B,E}</a:t>
            </a:r>
          </a:p>
          <a:p>
            <a:pPr algn="ctr"/>
            <a:r>
              <a:rPr lang="en-US" dirty="0" smtClean="0">
                <a:solidFill>
                  <a:srgbClr val="0070C0"/>
                </a:solidFill>
              </a:rPr>
              <a:t>{R</a:t>
            </a:r>
            <a:r>
              <a:rPr lang="en-US" baseline="-25000" dirty="0">
                <a:solidFill>
                  <a:srgbClr val="0070C0"/>
                </a:solidFill>
              </a:rPr>
              <a:t>2</a:t>
            </a:r>
            <a:r>
              <a:rPr lang="en-US" dirty="0" smtClean="0">
                <a:solidFill>
                  <a:srgbClr val="0070C0"/>
                </a:solidFill>
              </a:rPr>
              <a:t>}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4800600" y="4633468"/>
            <a:ext cx="960120" cy="713232"/>
          </a:xfrm>
          <a:prstGeom prst="ellipse">
            <a:avLst/>
          </a:prstGeom>
          <a:solidFill>
            <a:schemeClr val="lt1">
              <a:alpha val="48000"/>
            </a:schemeClr>
          </a:solidFill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{A,E,F}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70C0"/>
                </a:solidFill>
              </a:rPr>
              <a:t>{R</a:t>
            </a:r>
            <a:r>
              <a:rPr lang="en-US" baseline="-25000" dirty="0">
                <a:solidFill>
                  <a:srgbClr val="0070C0"/>
                </a:solidFill>
              </a:rPr>
              <a:t>1</a:t>
            </a:r>
            <a:r>
              <a:rPr lang="en-US" dirty="0" smtClean="0">
                <a:solidFill>
                  <a:srgbClr val="0070C0"/>
                </a:solidFill>
              </a:rPr>
              <a:t>}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5859781" y="3719068"/>
            <a:ext cx="960120" cy="713232"/>
          </a:xfrm>
          <a:prstGeom prst="ellipse">
            <a:avLst/>
          </a:prstGeom>
          <a:solidFill>
            <a:schemeClr val="lt1">
              <a:alpha val="48000"/>
            </a:schemeClr>
          </a:solidFill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{A,B,D}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70C0"/>
                </a:solidFill>
              </a:rPr>
              <a:t>{R</a:t>
            </a:r>
            <a:r>
              <a:rPr lang="en-US" baseline="-25000" dirty="0">
                <a:solidFill>
                  <a:srgbClr val="0070C0"/>
                </a:solidFill>
              </a:rPr>
              <a:t>5</a:t>
            </a:r>
            <a:r>
              <a:rPr lang="en-US" dirty="0" smtClean="0">
                <a:solidFill>
                  <a:srgbClr val="0070C0"/>
                </a:solidFill>
              </a:rPr>
              <a:t>}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5864492" y="4633468"/>
            <a:ext cx="960120" cy="713232"/>
          </a:xfrm>
          <a:prstGeom prst="ellipse">
            <a:avLst/>
          </a:prstGeom>
          <a:solidFill>
            <a:schemeClr val="lt1">
              <a:alpha val="48000"/>
            </a:schemeClr>
          </a:solidFill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{A,D,G}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70C0"/>
                </a:solidFill>
              </a:rPr>
              <a:t>{R</a:t>
            </a:r>
            <a:r>
              <a:rPr lang="en-US" baseline="-25000" dirty="0">
                <a:solidFill>
                  <a:srgbClr val="0070C0"/>
                </a:solidFill>
              </a:rPr>
              <a:t>4</a:t>
            </a:r>
            <a:r>
              <a:rPr lang="en-US" dirty="0" smtClean="0">
                <a:solidFill>
                  <a:srgbClr val="0070C0"/>
                </a:solidFill>
              </a:rPr>
              <a:t>}</a:t>
            </a:r>
            <a:endParaRPr lang="en-US" dirty="0">
              <a:solidFill>
                <a:srgbClr val="0070C0"/>
              </a:solidFill>
            </a:endParaRPr>
          </a:p>
        </p:txBody>
      </p:sp>
      <p:cxnSp>
        <p:nvCxnSpPr>
          <p:cNvPr id="14" name="Straight Connector 13"/>
          <p:cNvCxnSpPr>
            <a:stCxn id="9" idx="4"/>
            <a:endCxn id="10" idx="0"/>
          </p:cNvCxnSpPr>
          <p:nvPr/>
        </p:nvCxnSpPr>
        <p:spPr>
          <a:xfrm flipH="1">
            <a:off x="5280660" y="3554790"/>
            <a:ext cx="473964" cy="164278"/>
          </a:xfrm>
          <a:prstGeom prst="line">
            <a:avLst/>
          </a:prstGeom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9" idx="4"/>
            <a:endCxn id="12" idx="0"/>
          </p:cNvCxnSpPr>
          <p:nvPr/>
        </p:nvCxnSpPr>
        <p:spPr>
          <a:xfrm>
            <a:off x="5754624" y="3554790"/>
            <a:ext cx="585217" cy="164278"/>
          </a:xfrm>
          <a:prstGeom prst="line">
            <a:avLst/>
          </a:prstGeom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11" idx="0"/>
            <a:endCxn id="10" idx="4"/>
          </p:cNvCxnSpPr>
          <p:nvPr/>
        </p:nvCxnSpPr>
        <p:spPr>
          <a:xfrm flipV="1">
            <a:off x="5280660" y="4432300"/>
            <a:ext cx="0" cy="201168"/>
          </a:xfrm>
          <a:prstGeom prst="line">
            <a:avLst/>
          </a:prstGeom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12" idx="4"/>
            <a:endCxn id="13" idx="0"/>
          </p:cNvCxnSpPr>
          <p:nvPr/>
        </p:nvCxnSpPr>
        <p:spPr>
          <a:xfrm>
            <a:off x="6339841" y="4432300"/>
            <a:ext cx="4711" cy="201168"/>
          </a:xfrm>
          <a:prstGeom prst="line">
            <a:avLst/>
          </a:prstGeom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6843566" y="2133600"/>
            <a:ext cx="365760" cy="365760"/>
          </a:xfrm>
          <a:prstGeom prst="ellipse">
            <a:avLst/>
          </a:prstGeom>
          <a:solidFill>
            <a:schemeClr val="lt1">
              <a:alpha val="48000"/>
            </a:schemeClr>
          </a:solidFill>
          <a:ln>
            <a:noFill/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F</a:t>
            </a:r>
            <a:endParaRPr lang="en-US" dirty="0"/>
          </a:p>
        </p:txBody>
      </p:sp>
      <p:sp>
        <p:nvSpPr>
          <p:cNvPr id="19" name="Oval 18"/>
          <p:cNvSpPr/>
          <p:nvPr/>
        </p:nvSpPr>
        <p:spPr>
          <a:xfrm>
            <a:off x="7146728" y="2336801"/>
            <a:ext cx="365760" cy="365760"/>
          </a:xfrm>
          <a:prstGeom prst="ellipse">
            <a:avLst/>
          </a:prstGeom>
          <a:solidFill>
            <a:schemeClr val="lt1">
              <a:alpha val="48000"/>
            </a:schemeClr>
          </a:solidFill>
          <a:ln>
            <a:noFill/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20" name="Oval 19"/>
          <p:cNvSpPr/>
          <p:nvPr/>
        </p:nvSpPr>
        <p:spPr>
          <a:xfrm>
            <a:off x="6586658" y="1872343"/>
            <a:ext cx="365760" cy="365760"/>
          </a:xfrm>
          <a:prstGeom prst="ellipse">
            <a:avLst/>
          </a:prstGeom>
          <a:solidFill>
            <a:schemeClr val="lt1">
              <a:alpha val="48000"/>
            </a:schemeClr>
          </a:solidFill>
          <a:ln>
            <a:noFill/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21" name="Oval 20"/>
          <p:cNvSpPr/>
          <p:nvPr/>
        </p:nvSpPr>
        <p:spPr>
          <a:xfrm>
            <a:off x="7790618" y="1872343"/>
            <a:ext cx="365760" cy="365760"/>
          </a:xfrm>
          <a:prstGeom prst="ellipse">
            <a:avLst/>
          </a:prstGeom>
          <a:solidFill>
            <a:schemeClr val="lt1">
              <a:alpha val="48000"/>
            </a:schemeClr>
          </a:solidFill>
          <a:ln>
            <a:noFill/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22" name="Oval 21"/>
          <p:cNvSpPr/>
          <p:nvPr/>
        </p:nvSpPr>
        <p:spPr>
          <a:xfrm>
            <a:off x="7146728" y="1866901"/>
            <a:ext cx="365760" cy="365760"/>
          </a:xfrm>
          <a:prstGeom prst="ellipse">
            <a:avLst/>
          </a:prstGeom>
          <a:solidFill>
            <a:schemeClr val="lt1">
              <a:alpha val="48000"/>
            </a:schemeClr>
          </a:solidFill>
          <a:ln>
            <a:noFill/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23" name="Oval 22"/>
          <p:cNvSpPr/>
          <p:nvPr/>
        </p:nvSpPr>
        <p:spPr>
          <a:xfrm>
            <a:off x="6858000" y="1539240"/>
            <a:ext cx="365760" cy="365760"/>
          </a:xfrm>
          <a:prstGeom prst="ellipse">
            <a:avLst/>
          </a:prstGeom>
          <a:solidFill>
            <a:schemeClr val="lt1">
              <a:alpha val="48000"/>
            </a:schemeClr>
          </a:solidFill>
          <a:ln>
            <a:noFill/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G</a:t>
            </a:r>
            <a:endParaRPr lang="en-US" dirty="0"/>
          </a:p>
        </p:txBody>
      </p:sp>
      <p:sp>
        <p:nvSpPr>
          <p:cNvPr id="24" name="Oval 23"/>
          <p:cNvSpPr/>
          <p:nvPr/>
        </p:nvSpPr>
        <p:spPr>
          <a:xfrm>
            <a:off x="7146728" y="1219201"/>
            <a:ext cx="365760" cy="365760"/>
          </a:xfrm>
          <a:prstGeom prst="ellipse">
            <a:avLst/>
          </a:prstGeom>
          <a:solidFill>
            <a:schemeClr val="lt1">
              <a:alpha val="48000"/>
            </a:schemeClr>
          </a:solidFill>
          <a:ln>
            <a:noFill/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25" name="Rounded Rectangle 24"/>
          <p:cNvSpPr/>
          <p:nvPr/>
        </p:nvSpPr>
        <p:spPr>
          <a:xfrm>
            <a:off x="6647618" y="1904999"/>
            <a:ext cx="1447800" cy="304800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ounded Rectangle 25"/>
          <p:cNvSpPr/>
          <p:nvPr/>
        </p:nvSpPr>
        <p:spPr>
          <a:xfrm rot="18833643">
            <a:off x="6413426" y="1623101"/>
            <a:ext cx="1221947" cy="304800"/>
          </a:xfrm>
          <a:prstGeom prst="roundRect">
            <a:avLst>
              <a:gd name="adj" fmla="val 50000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ounded Rectangle 26"/>
          <p:cNvSpPr/>
          <p:nvPr/>
        </p:nvSpPr>
        <p:spPr>
          <a:xfrm rot="16200000">
            <a:off x="6609520" y="1856017"/>
            <a:ext cx="1447800" cy="304800"/>
          </a:xfrm>
          <a:prstGeom prst="roundRect">
            <a:avLst>
              <a:gd name="adj" fmla="val 50000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ounded Rectangle 27"/>
          <p:cNvSpPr/>
          <p:nvPr/>
        </p:nvSpPr>
        <p:spPr>
          <a:xfrm rot="2049315">
            <a:off x="6467791" y="2150346"/>
            <a:ext cx="1098934" cy="304800"/>
          </a:xfrm>
          <a:prstGeom prst="roundRect">
            <a:avLst>
              <a:gd name="adj" fmla="val 50000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ounded Rectangle 28"/>
          <p:cNvSpPr/>
          <p:nvPr/>
        </p:nvSpPr>
        <p:spPr>
          <a:xfrm rot="19447038">
            <a:off x="7047051" y="2159750"/>
            <a:ext cx="1227961" cy="304800"/>
          </a:xfrm>
          <a:prstGeom prst="roundRect">
            <a:avLst>
              <a:gd name="adj" fmla="val 36615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ounded Rectangle 29"/>
          <p:cNvSpPr/>
          <p:nvPr/>
        </p:nvSpPr>
        <p:spPr>
          <a:xfrm rot="2814736">
            <a:off x="7009553" y="1570770"/>
            <a:ext cx="1303729" cy="304800"/>
          </a:xfrm>
          <a:prstGeom prst="roundRect">
            <a:avLst>
              <a:gd name="adj" fmla="val 50000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6571418" y="2286001"/>
            <a:ext cx="475981" cy="46166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R</a:t>
            </a:r>
            <a:r>
              <a:rPr lang="en-US" sz="2400" baseline="-25000" dirty="0" smtClean="0"/>
              <a:t>1</a:t>
            </a:r>
            <a:endParaRPr lang="en-US" sz="2400" baseline="-25000" dirty="0"/>
          </a:p>
        </p:txBody>
      </p:sp>
      <p:sp>
        <p:nvSpPr>
          <p:cNvPr id="32" name="TextBox 31"/>
          <p:cNvSpPr txBox="1"/>
          <p:nvPr/>
        </p:nvSpPr>
        <p:spPr>
          <a:xfrm>
            <a:off x="7638218" y="2336801"/>
            <a:ext cx="475981" cy="46166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R</a:t>
            </a:r>
            <a:r>
              <a:rPr lang="en-US" sz="2400" baseline="-25000" dirty="0" smtClean="0"/>
              <a:t>2</a:t>
            </a:r>
            <a:endParaRPr lang="en-US" sz="2400" baseline="-25000" dirty="0"/>
          </a:p>
        </p:txBody>
      </p:sp>
      <p:sp>
        <p:nvSpPr>
          <p:cNvPr id="33" name="TextBox 32"/>
          <p:cNvSpPr txBox="1"/>
          <p:nvPr/>
        </p:nvSpPr>
        <p:spPr>
          <a:xfrm>
            <a:off x="6477000" y="1290935"/>
            <a:ext cx="475981" cy="46166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R</a:t>
            </a:r>
            <a:r>
              <a:rPr lang="en-US" sz="2400" baseline="-25000" dirty="0"/>
              <a:t>4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790618" y="1295401"/>
            <a:ext cx="475981" cy="46166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R</a:t>
            </a:r>
            <a:r>
              <a:rPr lang="en-US" sz="2400" baseline="-25000" dirty="0"/>
              <a:t>5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8095418" y="1905001"/>
            <a:ext cx="475981" cy="46166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R</a:t>
            </a:r>
            <a:r>
              <a:rPr lang="en-US" sz="2400" baseline="-25000" dirty="0"/>
              <a:t>3</a:t>
            </a:r>
          </a:p>
        </p:txBody>
      </p:sp>
      <p:grpSp>
        <p:nvGrpSpPr>
          <p:cNvPr id="44" name="Group 43"/>
          <p:cNvGrpSpPr/>
          <p:nvPr/>
        </p:nvGrpSpPr>
        <p:grpSpPr>
          <a:xfrm>
            <a:off x="7010400" y="2946400"/>
            <a:ext cx="1981200" cy="2667000"/>
            <a:chOff x="7010400" y="2971800"/>
            <a:chExt cx="1981200" cy="2667000"/>
          </a:xfrm>
        </p:grpSpPr>
        <p:sp>
          <p:nvSpPr>
            <p:cNvPr id="60" name="Oval 59"/>
            <p:cNvSpPr/>
            <p:nvPr/>
          </p:nvSpPr>
          <p:spPr>
            <a:xfrm>
              <a:off x="7028688" y="2971800"/>
              <a:ext cx="1892807" cy="804670"/>
            </a:xfrm>
            <a:prstGeom prst="ellipse">
              <a:avLst/>
            </a:prstGeom>
            <a:solidFill>
              <a:schemeClr val="lt1">
                <a:alpha val="0"/>
              </a:schemeClr>
            </a:solidFill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0" tIns="0" rIns="0" bIns="457200"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{C},{R</a:t>
              </a:r>
              <a:r>
                <a:rPr lang="en-US" baseline="-25000" dirty="0" smtClean="0">
                  <a:solidFill>
                    <a:srgbClr val="000000"/>
                  </a:solidFill>
                </a:rPr>
                <a:t>3</a:t>
              </a:r>
              <a:r>
                <a:rPr lang="en-US" dirty="0" smtClean="0">
                  <a:solidFill>
                    <a:srgbClr val="000000"/>
                  </a:solidFill>
                </a:rPr>
                <a:t>}</a:t>
              </a: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61" name="Oval 60"/>
            <p:cNvSpPr/>
            <p:nvPr/>
          </p:nvSpPr>
          <p:spPr>
            <a:xfrm>
              <a:off x="7086600" y="3276600"/>
              <a:ext cx="822960" cy="1524000"/>
            </a:xfrm>
            <a:prstGeom prst="ellipse">
              <a:avLst/>
            </a:prstGeom>
            <a:solidFill>
              <a:schemeClr val="lt1">
                <a:alpha val="0"/>
              </a:schemeClr>
            </a:solidFill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{A,B}</a:t>
              </a:r>
            </a:p>
            <a:p>
              <a:pPr algn="ctr"/>
              <a:endParaRPr lang="en-US" dirty="0" smtClean="0">
                <a:solidFill>
                  <a:srgbClr val="000000"/>
                </a:solidFill>
              </a:endParaRPr>
            </a:p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{R</a:t>
              </a:r>
              <a:r>
                <a:rPr lang="en-US" baseline="-25000" dirty="0" smtClean="0">
                  <a:solidFill>
                    <a:srgbClr val="000000"/>
                  </a:solidFill>
                </a:rPr>
                <a:t>2</a:t>
              </a:r>
              <a:r>
                <a:rPr lang="en-US" dirty="0" smtClean="0">
                  <a:solidFill>
                    <a:srgbClr val="000000"/>
                  </a:solidFill>
                </a:rPr>
                <a:t>}</a:t>
              </a:r>
            </a:p>
            <a:p>
              <a:pPr algn="ctr"/>
              <a:endParaRPr lang="en-US" dirty="0" smtClean="0">
                <a:solidFill>
                  <a:srgbClr val="000000"/>
                </a:solidFill>
              </a:endParaRPr>
            </a:p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62" name="Oval 61"/>
            <p:cNvSpPr/>
            <p:nvPr/>
          </p:nvSpPr>
          <p:spPr>
            <a:xfrm>
              <a:off x="7010400" y="4283643"/>
              <a:ext cx="969264" cy="1355157"/>
            </a:xfrm>
            <a:prstGeom prst="ellipse">
              <a:avLst/>
            </a:prstGeom>
            <a:solidFill>
              <a:schemeClr val="lt1">
                <a:alpha val="0"/>
              </a:schemeClr>
            </a:solidFill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0" tIns="0" rIns="0" bIns="137160"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{A,E}</a:t>
              </a:r>
            </a:p>
            <a:p>
              <a:pPr algn="ctr"/>
              <a:endParaRPr lang="en-US" sz="1000" dirty="0" smtClean="0">
                <a:solidFill>
                  <a:srgbClr val="000000"/>
                </a:solidFill>
              </a:endParaRPr>
            </a:p>
            <a:p>
              <a:pPr algn="ctr"/>
              <a:endParaRPr lang="en-US" dirty="0" smtClean="0">
                <a:solidFill>
                  <a:srgbClr val="000000"/>
                </a:solidFill>
              </a:endParaRPr>
            </a:p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{F},{R</a:t>
              </a:r>
              <a:r>
                <a:rPr lang="en-US" baseline="-25000" dirty="0" smtClean="0">
                  <a:solidFill>
                    <a:srgbClr val="000000"/>
                  </a:solidFill>
                </a:rPr>
                <a:t>1</a:t>
              </a:r>
              <a:r>
                <a:rPr lang="en-US" dirty="0" smtClean="0">
                  <a:solidFill>
                    <a:srgbClr val="000000"/>
                  </a:solidFill>
                </a:rPr>
                <a:t>}</a:t>
              </a: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73" name="Oval 72"/>
            <p:cNvSpPr/>
            <p:nvPr/>
          </p:nvSpPr>
          <p:spPr>
            <a:xfrm>
              <a:off x="8095419" y="3243069"/>
              <a:ext cx="826076" cy="1524000"/>
            </a:xfrm>
            <a:prstGeom prst="ellipse">
              <a:avLst/>
            </a:prstGeom>
            <a:solidFill>
              <a:schemeClr val="lt1">
                <a:alpha val="0"/>
              </a:schemeClr>
            </a:solidFill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{A,B}</a:t>
              </a:r>
            </a:p>
            <a:p>
              <a:pPr algn="ctr"/>
              <a:endParaRPr lang="en-US" dirty="0">
                <a:solidFill>
                  <a:srgbClr val="000000"/>
                </a:solidFill>
              </a:endParaRPr>
            </a:p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 {R</a:t>
              </a:r>
              <a:r>
                <a:rPr lang="en-US" baseline="-25000" dirty="0" smtClean="0">
                  <a:solidFill>
                    <a:srgbClr val="000000"/>
                  </a:solidFill>
                </a:rPr>
                <a:t>5</a:t>
              </a:r>
              <a:r>
                <a:rPr lang="en-US" dirty="0" smtClean="0">
                  <a:solidFill>
                    <a:srgbClr val="000000"/>
                  </a:solidFill>
                </a:rPr>
                <a:t>}</a:t>
              </a:r>
            </a:p>
            <a:p>
              <a:pPr algn="ctr"/>
              <a:endParaRPr lang="en-US" dirty="0" smtClean="0">
                <a:solidFill>
                  <a:srgbClr val="000000"/>
                </a:solidFill>
              </a:endParaRPr>
            </a:p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74" name="Oval 73"/>
            <p:cNvSpPr/>
            <p:nvPr/>
          </p:nvSpPr>
          <p:spPr>
            <a:xfrm>
              <a:off x="8022338" y="4233669"/>
              <a:ext cx="969262" cy="1355157"/>
            </a:xfrm>
            <a:prstGeom prst="ellipse">
              <a:avLst/>
            </a:prstGeom>
            <a:solidFill>
              <a:schemeClr val="lt1">
                <a:alpha val="0"/>
              </a:schemeClr>
            </a:solidFill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0" tIns="0" rIns="0" bIns="137160"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{A,D}</a:t>
              </a:r>
            </a:p>
            <a:p>
              <a:pPr algn="ctr"/>
              <a:endParaRPr lang="en-US" sz="1000" dirty="0" smtClean="0">
                <a:solidFill>
                  <a:srgbClr val="000000"/>
                </a:solidFill>
              </a:endParaRPr>
            </a:p>
            <a:p>
              <a:pPr algn="ctr"/>
              <a:endParaRPr lang="en-US" dirty="0" smtClean="0">
                <a:solidFill>
                  <a:srgbClr val="000000"/>
                </a:solidFill>
              </a:endParaRPr>
            </a:p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{G},{R</a:t>
              </a:r>
              <a:r>
                <a:rPr lang="en-US" baseline="-25000" dirty="0" smtClean="0">
                  <a:solidFill>
                    <a:srgbClr val="000000"/>
                  </a:solidFill>
                </a:rPr>
                <a:t>4</a:t>
              </a:r>
              <a:r>
                <a:rPr lang="en-US" dirty="0" smtClean="0">
                  <a:solidFill>
                    <a:srgbClr val="000000"/>
                  </a:solidFill>
                </a:rPr>
                <a:t>}</a:t>
              </a:r>
              <a:endParaRPr lang="en-US" dirty="0">
                <a:solidFill>
                  <a:srgbClr val="000000"/>
                </a:solidFill>
              </a:endParaRPr>
            </a:p>
          </p:txBody>
        </p:sp>
      </p:grpSp>
      <p:sp>
        <p:nvSpPr>
          <p:cNvPr id="39" name="TextBox 38"/>
          <p:cNvSpPr txBox="1"/>
          <p:nvPr/>
        </p:nvSpPr>
        <p:spPr>
          <a:xfrm>
            <a:off x="5067300" y="2603500"/>
            <a:ext cx="444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sp>
        <p:nvSpPr>
          <p:cNvPr id="40" name="TextBox 39"/>
          <p:cNvSpPr txBox="1"/>
          <p:nvPr/>
        </p:nvSpPr>
        <p:spPr>
          <a:xfrm>
            <a:off x="4572000" y="344805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r>
              <a:rPr lang="en-US" baseline="-25000" dirty="0" smtClean="0"/>
              <a:t>2</a:t>
            </a:r>
            <a:endParaRPr lang="en-US" baseline="-25000" dirty="0"/>
          </a:p>
        </p:txBody>
      </p:sp>
      <p:sp>
        <p:nvSpPr>
          <p:cNvPr id="41" name="TextBox 40"/>
          <p:cNvSpPr txBox="1"/>
          <p:nvPr/>
        </p:nvSpPr>
        <p:spPr>
          <a:xfrm>
            <a:off x="6565900" y="3448050"/>
            <a:ext cx="444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r>
              <a:rPr lang="en-US" baseline="-25000" dirty="0" smtClean="0"/>
              <a:t>4</a:t>
            </a:r>
            <a:endParaRPr lang="en-US" baseline="-25000" dirty="0"/>
          </a:p>
        </p:txBody>
      </p:sp>
      <p:sp>
        <p:nvSpPr>
          <p:cNvPr id="42" name="TextBox 41"/>
          <p:cNvSpPr txBox="1"/>
          <p:nvPr/>
        </p:nvSpPr>
        <p:spPr>
          <a:xfrm>
            <a:off x="4572000" y="4432300"/>
            <a:ext cx="444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r>
              <a:rPr lang="en-US" baseline="-25000" dirty="0" smtClean="0"/>
              <a:t>3</a:t>
            </a:r>
            <a:endParaRPr lang="en-US" baseline="-25000" dirty="0"/>
          </a:p>
        </p:txBody>
      </p:sp>
      <p:sp>
        <p:nvSpPr>
          <p:cNvPr id="43" name="TextBox 42"/>
          <p:cNvSpPr txBox="1"/>
          <p:nvPr/>
        </p:nvSpPr>
        <p:spPr>
          <a:xfrm>
            <a:off x="6565900" y="4445000"/>
            <a:ext cx="444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r>
              <a:rPr lang="en-US" baseline="-25000" dirty="0" smtClean="0"/>
              <a:t>5</a:t>
            </a:r>
            <a:endParaRPr lang="en-US" baseline="-25000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196719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100" y="1600200"/>
            <a:ext cx="8229600" cy="4525963"/>
          </a:xfrm>
        </p:spPr>
        <p:txBody>
          <a:bodyPr/>
          <a:lstStyle/>
          <a:p>
            <a:r>
              <a:rPr lang="en-US" dirty="0"/>
              <a:t>A CSP is R(*,</a:t>
            </a:r>
            <a:r>
              <a:rPr lang="en-US" i="1" dirty="0"/>
              <a:t>m</a:t>
            </a:r>
            <a:r>
              <a:rPr lang="en-US" dirty="0"/>
              <a:t>)C </a:t>
            </a:r>
            <a:r>
              <a:rPr lang="en-US" dirty="0" err="1"/>
              <a:t>iff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Every </a:t>
            </a:r>
            <a:r>
              <a:rPr lang="en-US" b="1" i="1" dirty="0"/>
              <a:t>tuple </a:t>
            </a:r>
            <a:r>
              <a:rPr lang="en-US" dirty="0"/>
              <a:t>in a relation can be extended to the variables in the scope of any (</a:t>
            </a:r>
            <a:r>
              <a:rPr lang="en-US" i="1" dirty="0"/>
              <a:t>m</a:t>
            </a:r>
            <a:r>
              <a:rPr lang="en-US" dirty="0"/>
              <a:t>-1) other relations in an assignment satisfying all </a:t>
            </a:r>
            <a:r>
              <a:rPr lang="en-US" i="1" dirty="0"/>
              <a:t>m</a:t>
            </a:r>
            <a:r>
              <a:rPr lang="en-US" dirty="0"/>
              <a:t> relations </a:t>
            </a:r>
            <a:r>
              <a:rPr lang="en-US" dirty="0" smtClean="0"/>
              <a:t>simultaneously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B362F-A176-479D-93D9-5B6A261FB28F}" type="datetime1">
              <a:rPr lang="en-US" smtClean="0"/>
              <a:pPr/>
              <a:t>8/1/11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SARA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9DEE7-48CD-4A07-9129-34E0670CF01C}" type="slidenum">
              <a:rPr lang="en-US" smtClean="0"/>
              <a:pPr/>
              <a:t>5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1828800" y="4157990"/>
            <a:ext cx="5410200" cy="1894820"/>
            <a:chOff x="2743200" y="4353580"/>
            <a:chExt cx="5410200" cy="1894820"/>
          </a:xfrm>
          <a:effectLst/>
        </p:grpSpPr>
        <p:grpSp>
          <p:nvGrpSpPr>
            <p:cNvPr id="8" name="Group 7"/>
            <p:cNvGrpSpPr/>
            <p:nvPr/>
          </p:nvGrpSpPr>
          <p:grpSpPr>
            <a:xfrm>
              <a:off x="5410200" y="4353580"/>
              <a:ext cx="838200" cy="914400"/>
              <a:chOff x="5410200" y="4114800"/>
              <a:chExt cx="838200" cy="914400"/>
            </a:xfrm>
          </p:grpSpPr>
          <p:sp>
            <p:nvSpPr>
              <p:cNvPr id="29" name="Rectangle 28"/>
              <p:cNvSpPr/>
              <p:nvPr/>
            </p:nvSpPr>
            <p:spPr>
              <a:xfrm>
                <a:off x="5410200" y="4114800"/>
                <a:ext cx="838200" cy="914400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chemeClr val="bg2">
                      <a:tint val="85000"/>
                      <a:satMod val="155000"/>
                    </a:scheme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endParaRPr>
              </a:p>
            </p:txBody>
          </p:sp>
          <p:cxnSp>
            <p:nvCxnSpPr>
              <p:cNvPr id="30" name="Straight Connector 29"/>
              <p:cNvCxnSpPr/>
              <p:nvPr/>
            </p:nvCxnSpPr>
            <p:spPr>
              <a:xfrm>
                <a:off x="5410200" y="4267200"/>
                <a:ext cx="838200" cy="0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>
                <a:off x="5410200" y="4419600"/>
                <a:ext cx="838200" cy="0"/>
              </a:xfrm>
              <a:prstGeom prst="line">
                <a:avLst/>
              </a:prstGeom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>
                <a:off x="5410200" y="4572000"/>
                <a:ext cx="838200" cy="0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>
              <a:xfrm>
                <a:off x="5410200" y="4724400"/>
                <a:ext cx="838200" cy="0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>
              <a:xfrm>
                <a:off x="5410200" y="4876800"/>
                <a:ext cx="838200" cy="0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Rectangle 8"/>
            <p:cNvSpPr/>
            <p:nvPr/>
          </p:nvSpPr>
          <p:spPr>
            <a:xfrm>
              <a:off x="3962400" y="4353580"/>
              <a:ext cx="838200" cy="9144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3962400" y="4505980"/>
              <a:ext cx="838200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3962400" y="4658380"/>
              <a:ext cx="838200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3962400" y="4810780"/>
              <a:ext cx="838200" cy="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3962400" y="4963180"/>
              <a:ext cx="838200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3962400" y="5115580"/>
              <a:ext cx="838200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5" name="Group 14"/>
            <p:cNvGrpSpPr/>
            <p:nvPr/>
          </p:nvGrpSpPr>
          <p:grpSpPr>
            <a:xfrm>
              <a:off x="7010400" y="4353580"/>
              <a:ext cx="838200" cy="914400"/>
              <a:chOff x="7010400" y="4114800"/>
              <a:chExt cx="838200" cy="914400"/>
            </a:xfrm>
          </p:grpSpPr>
          <p:sp>
            <p:nvSpPr>
              <p:cNvPr id="23" name="Rectangle 22"/>
              <p:cNvSpPr/>
              <p:nvPr/>
            </p:nvSpPr>
            <p:spPr>
              <a:xfrm>
                <a:off x="7010400" y="4114800"/>
                <a:ext cx="838200" cy="914400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chemeClr val="bg2">
                      <a:tint val="85000"/>
                      <a:satMod val="155000"/>
                    </a:scheme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endParaRPr>
              </a:p>
            </p:txBody>
          </p:sp>
          <p:cxnSp>
            <p:nvCxnSpPr>
              <p:cNvPr id="24" name="Straight Connector 23"/>
              <p:cNvCxnSpPr/>
              <p:nvPr/>
            </p:nvCxnSpPr>
            <p:spPr>
              <a:xfrm>
                <a:off x="7010400" y="4267200"/>
                <a:ext cx="838200" cy="0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>
                <a:off x="7010400" y="4419600"/>
                <a:ext cx="838200" cy="0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>
                <a:off x="7010400" y="4572000"/>
                <a:ext cx="838200" cy="0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>
              <a:xfrm>
                <a:off x="7010400" y="4724400"/>
                <a:ext cx="838200" cy="0"/>
              </a:xfrm>
              <a:prstGeom prst="line">
                <a:avLst/>
              </a:prstGeom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>
                <a:off x="7010400" y="4876800"/>
                <a:ext cx="838200" cy="0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6" name="Curved Connector 15"/>
            <p:cNvCxnSpPr>
              <a:stCxn id="9" idx="3"/>
            </p:cNvCxnSpPr>
            <p:nvPr/>
          </p:nvCxnSpPr>
          <p:spPr>
            <a:xfrm flipV="1">
              <a:off x="4800600" y="4658380"/>
              <a:ext cx="609600" cy="152400"/>
            </a:xfrm>
            <a:prstGeom prst="curvedConnector3">
              <a:avLst>
                <a:gd name="adj1" fmla="val 50000"/>
              </a:avLst>
            </a:prstGeom>
            <a:ln>
              <a:tailEnd type="arrow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urved Connector 16"/>
            <p:cNvCxnSpPr/>
            <p:nvPr/>
          </p:nvCxnSpPr>
          <p:spPr>
            <a:xfrm>
              <a:off x="6172200" y="4658380"/>
              <a:ext cx="838200" cy="304800"/>
            </a:xfrm>
            <a:prstGeom prst="curvedConnector3">
              <a:avLst>
                <a:gd name="adj1" fmla="val 50000"/>
              </a:avLst>
            </a:prstGeom>
            <a:ln>
              <a:tailEnd type="arrow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Right Brace 17"/>
            <p:cNvSpPr/>
            <p:nvPr/>
          </p:nvSpPr>
          <p:spPr>
            <a:xfrm rot="5400000">
              <a:off x="6477000" y="4201180"/>
              <a:ext cx="304800" cy="2743200"/>
            </a:xfrm>
            <a:prstGeom prst="rightBrace">
              <a:avLst>
                <a:gd name="adj1" fmla="val 8333"/>
                <a:gd name="adj2" fmla="val 50000"/>
              </a:avLst>
            </a:prstGeom>
            <a:ln w="127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6350358" y="4886980"/>
              <a:ext cx="56778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/>
                <a:t>..…</a:t>
              </a:r>
              <a:endParaRPr lang="en-US" sz="2400" b="1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5452182" y="5725180"/>
              <a:ext cx="270121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/>
                <a:t>∀ </a:t>
              </a:r>
              <a:r>
                <a:rPr lang="en-US" sz="2800" i="1" dirty="0" smtClean="0"/>
                <a:t>m</a:t>
              </a:r>
              <a:r>
                <a:rPr lang="en-US" sz="2800" dirty="0" smtClean="0"/>
                <a:t>-1 relations</a:t>
              </a:r>
              <a:endParaRPr lang="en-US" sz="2800" i="1" dirty="0"/>
            </a:p>
          </p:txBody>
        </p:sp>
        <p:sp>
          <p:nvSpPr>
            <p:cNvPr id="21" name="Rectangular Callout 20"/>
            <p:cNvSpPr/>
            <p:nvPr/>
          </p:nvSpPr>
          <p:spPr>
            <a:xfrm>
              <a:off x="2743200" y="4505980"/>
              <a:ext cx="990600" cy="381000"/>
            </a:xfrm>
            <a:prstGeom prst="wedgeRectCallout">
              <a:avLst>
                <a:gd name="adj1" fmla="val 69353"/>
                <a:gd name="adj2" fmla="val 25739"/>
              </a:avLst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∀ tuple</a:t>
              </a:r>
              <a:endParaRPr lang="en-US" dirty="0"/>
            </a:p>
          </p:txBody>
        </p:sp>
        <p:sp>
          <p:nvSpPr>
            <p:cNvPr id="22" name="Rectangular Callout 21"/>
            <p:cNvSpPr/>
            <p:nvPr/>
          </p:nvSpPr>
          <p:spPr>
            <a:xfrm>
              <a:off x="2743200" y="5648980"/>
              <a:ext cx="1219200" cy="381000"/>
            </a:xfrm>
            <a:prstGeom prst="wedgeRectCallout">
              <a:avLst>
                <a:gd name="adj1" fmla="val 64184"/>
                <a:gd name="adj2" fmla="val -139265"/>
              </a:avLst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∀ relation</a:t>
              </a:r>
              <a:endParaRPr lang="en-US" dirty="0"/>
            </a:p>
          </p:txBody>
        </p:sp>
      </p:grpSp>
      <p:sp>
        <p:nvSpPr>
          <p:cNvPr id="35" name="Title 153"/>
          <p:cNvSpPr txBox="1">
            <a:spLocks/>
          </p:cNvSpPr>
          <p:nvPr/>
        </p:nvSpPr>
        <p:spPr>
          <a:xfrm>
            <a:off x="419100" y="274638"/>
            <a:ext cx="8229600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064000" algn="ctr"/>
                <a:tab pos="8001000" algn="r"/>
              </a:tabLst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	R(*,</a:t>
            </a:r>
            <a:r>
              <a:rPr kumimoji="0" lang="en-US" sz="3600" b="0" i="1" u="none" strike="noStrike" kern="1200" cap="none" spc="0" normalizeH="0" baseline="0" noProof="0" dirty="0" err="1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)C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Property	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[</a:t>
            </a:r>
            <a:r>
              <a:rPr lang="en-US" sz="2000" noProof="0" dirty="0" err="1" smtClean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Karakashian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+ 10]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166147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ProcessQ</a:t>
            </a:r>
            <a:r>
              <a:rPr lang="en-US" dirty="0" smtClean="0"/>
              <a:t>: Algorithm for R(*,</a:t>
            </a:r>
            <a:r>
              <a:rPr lang="en-US" i="1" dirty="0" err="1" smtClean="0"/>
              <a:t>m</a:t>
            </a:r>
            <a:r>
              <a:rPr lang="en-US" dirty="0" err="1" smtClean="0"/>
              <a:t>)C</a:t>
            </a: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Φ</a:t>
            </a:r>
            <a:r>
              <a:rPr lang="en-US" dirty="0" smtClean="0"/>
              <a:t>: combination of </a:t>
            </a:r>
            <a:r>
              <a:rPr lang="en-US" i="1" dirty="0" err="1" smtClean="0"/>
              <a:t>m</a:t>
            </a:r>
            <a:r>
              <a:rPr lang="en-US" i="1" dirty="0" smtClean="0"/>
              <a:t> </a:t>
            </a:r>
            <a:r>
              <a:rPr lang="en-US" dirty="0" smtClean="0"/>
              <a:t>connected relations in the dual graph </a:t>
            </a:r>
          </a:p>
          <a:p>
            <a:pPr algn="ctr">
              <a:buNone/>
            </a:pPr>
            <a:r>
              <a:rPr lang="en-US" dirty="0" smtClean="0"/>
              <a:t>	 </a:t>
            </a:r>
            <a:r>
              <a:rPr lang="en-US" sz="2595" dirty="0" err="1" smtClean="0"/>
              <a:t>Φ</a:t>
            </a:r>
            <a:r>
              <a:rPr lang="en-US" sz="2595" dirty="0" smtClean="0"/>
              <a:t> = { </a:t>
            </a:r>
            <a:r>
              <a:rPr lang="az-Cyrl-AZ" sz="2595" i="1" dirty="0" smtClean="0"/>
              <a:t>ω</a:t>
            </a:r>
            <a:r>
              <a:rPr lang="en-US" sz="2595" baseline="-25000" dirty="0" smtClean="0"/>
              <a:t>1</a:t>
            </a:r>
            <a:r>
              <a:rPr lang="en-US" sz="2595" dirty="0" smtClean="0"/>
              <a:t>={R</a:t>
            </a:r>
            <a:r>
              <a:rPr lang="en-US" sz="2595" baseline="-25000" dirty="0" smtClean="0"/>
              <a:t>1</a:t>
            </a:r>
            <a:r>
              <a:rPr lang="en-US" sz="2595" dirty="0" smtClean="0"/>
              <a:t>,R</a:t>
            </a:r>
            <a:r>
              <a:rPr lang="en-US" sz="2595" baseline="-25000" dirty="0" smtClean="0"/>
              <a:t>2</a:t>
            </a:r>
            <a:r>
              <a:rPr lang="en-US" sz="2595" i="1" dirty="0" smtClean="0"/>
              <a:t>,…,</a:t>
            </a:r>
            <a:r>
              <a:rPr lang="en-US" sz="2595" dirty="0" err="1" smtClean="0"/>
              <a:t>R</a:t>
            </a:r>
            <a:r>
              <a:rPr lang="en-US" sz="2595" baseline="-25000" dirty="0" err="1" smtClean="0"/>
              <a:t>m</a:t>
            </a:r>
            <a:r>
              <a:rPr lang="en-US" sz="2595" dirty="0" smtClean="0"/>
              <a:t>}, </a:t>
            </a:r>
            <a:r>
              <a:rPr lang="az-Cyrl-AZ" sz="2595" i="1" dirty="0" smtClean="0"/>
              <a:t>ω</a:t>
            </a:r>
            <a:r>
              <a:rPr lang="en-US" sz="2595" baseline="-25000" dirty="0" smtClean="0"/>
              <a:t>2</a:t>
            </a:r>
            <a:r>
              <a:rPr lang="en-US" sz="2595" dirty="0" smtClean="0"/>
              <a:t>, </a:t>
            </a:r>
            <a:r>
              <a:rPr lang="az-Cyrl-AZ" sz="2595" i="1" dirty="0" smtClean="0"/>
              <a:t>ω</a:t>
            </a:r>
            <a:r>
              <a:rPr lang="en-US" sz="2595" baseline="-25000" dirty="0" smtClean="0"/>
              <a:t>3</a:t>
            </a:r>
            <a:r>
              <a:rPr lang="en-US" sz="2595" dirty="0" smtClean="0"/>
              <a:t>,…, </a:t>
            </a:r>
            <a:r>
              <a:rPr lang="az-Cyrl-AZ" sz="2595" i="1" dirty="0" smtClean="0"/>
              <a:t>ω</a:t>
            </a:r>
            <a:r>
              <a:rPr lang="en-US" sz="2595" baseline="-25000" dirty="0" err="1" smtClean="0"/>
              <a:t>k</a:t>
            </a:r>
            <a:r>
              <a:rPr lang="en-US" sz="2595" dirty="0" smtClean="0"/>
              <a:t>} </a:t>
            </a:r>
            <a:endParaRPr lang="en-US" dirty="0" smtClean="0"/>
          </a:p>
          <a:p>
            <a:r>
              <a:rPr lang="en-US" dirty="0" smtClean="0"/>
              <a:t>Q propagation queue</a:t>
            </a:r>
          </a:p>
          <a:p>
            <a:pPr algn="ctr">
              <a:buNone/>
            </a:pPr>
            <a:r>
              <a:rPr lang="en-US" sz="2595" dirty="0" smtClean="0"/>
              <a:t>Q={⟨R</a:t>
            </a:r>
            <a:r>
              <a:rPr lang="en-US" sz="2595" baseline="-25000" dirty="0" smtClean="0"/>
              <a:t>1</a:t>
            </a:r>
            <a:r>
              <a:rPr lang="en-US" sz="2595" dirty="0" smtClean="0"/>
              <a:t>,</a:t>
            </a:r>
            <a:r>
              <a:rPr lang="az-Cyrl-AZ" sz="2595" i="1" dirty="0" smtClean="0"/>
              <a:t>ω</a:t>
            </a:r>
            <a:r>
              <a:rPr lang="en-US" sz="2595" baseline="-25000" dirty="0" smtClean="0"/>
              <a:t>1</a:t>
            </a:r>
            <a:r>
              <a:rPr lang="en-US" sz="2595" dirty="0" smtClean="0"/>
              <a:t>⟩,⟨R</a:t>
            </a:r>
            <a:r>
              <a:rPr lang="en-US" sz="2595" baseline="-25000" dirty="0" smtClean="0"/>
              <a:t>1</a:t>
            </a:r>
            <a:r>
              <a:rPr lang="en-US" sz="2595" dirty="0" smtClean="0"/>
              <a:t>,</a:t>
            </a:r>
            <a:r>
              <a:rPr lang="az-Cyrl-AZ" sz="2595" i="1" dirty="0" smtClean="0"/>
              <a:t>ω</a:t>
            </a:r>
            <a:r>
              <a:rPr lang="en-US" sz="2595" baseline="-25000" dirty="0" smtClean="0"/>
              <a:t>2</a:t>
            </a:r>
            <a:r>
              <a:rPr lang="en-US" sz="2595" dirty="0" smtClean="0"/>
              <a:t>⟩,⟨R</a:t>
            </a:r>
            <a:r>
              <a:rPr lang="en-US" sz="2595" baseline="-25000" dirty="0" smtClean="0"/>
              <a:t>1</a:t>
            </a:r>
            <a:r>
              <a:rPr lang="en-US" sz="2595" dirty="0" smtClean="0"/>
              <a:t>,</a:t>
            </a:r>
            <a:r>
              <a:rPr lang="az-Cyrl-AZ" sz="2595" i="1" dirty="0" smtClean="0"/>
              <a:t>ω</a:t>
            </a:r>
            <a:r>
              <a:rPr lang="en-US" sz="2595" baseline="-25000" dirty="0" smtClean="0"/>
              <a:t>3</a:t>
            </a:r>
            <a:r>
              <a:rPr lang="en-US" sz="2595" dirty="0" smtClean="0"/>
              <a:t>⟩,…. ,⟨</a:t>
            </a:r>
            <a:r>
              <a:rPr lang="en-US" sz="2595" dirty="0" err="1" smtClean="0"/>
              <a:t>R</a:t>
            </a:r>
            <a:r>
              <a:rPr lang="en-US" sz="2595" baseline="-25000" dirty="0" err="1" smtClean="0"/>
              <a:t>n</a:t>
            </a:r>
            <a:r>
              <a:rPr lang="en-US" sz="2595" dirty="0" smtClean="0"/>
              <a:t>,</a:t>
            </a:r>
            <a:r>
              <a:rPr lang="az-Cyrl-AZ" sz="2595" i="1" dirty="0" smtClean="0"/>
              <a:t>ω</a:t>
            </a:r>
            <a:r>
              <a:rPr lang="en-US" sz="2595" baseline="-25000" dirty="0" smtClean="0"/>
              <a:t>k-1</a:t>
            </a:r>
            <a:r>
              <a:rPr lang="en-US" sz="2595" dirty="0" smtClean="0"/>
              <a:t>⟩,⟨R</a:t>
            </a:r>
            <a:r>
              <a:rPr lang="en-US" sz="2595" baseline="-25000" dirty="0" smtClean="0"/>
              <a:t>n</a:t>
            </a:r>
            <a:r>
              <a:rPr lang="en-US" sz="2595" dirty="0" smtClean="0"/>
              <a:t>,</a:t>
            </a:r>
            <a:r>
              <a:rPr lang="az-Cyrl-AZ" sz="2595" i="1" dirty="0" smtClean="0"/>
              <a:t>ω</a:t>
            </a:r>
            <a:r>
              <a:rPr lang="en-US" sz="2595" baseline="-25000" dirty="0" err="1" smtClean="0"/>
              <a:t>k</a:t>
            </a:r>
            <a:r>
              <a:rPr lang="en-US" sz="2595" dirty="0" smtClean="0"/>
              <a:t>⟩}</a:t>
            </a:r>
            <a:endParaRPr lang="en-US" dirty="0" smtClean="0"/>
          </a:p>
          <a:p>
            <a:r>
              <a:rPr lang="en-US" dirty="0" smtClean="0"/>
              <a:t>For each ⟨</a:t>
            </a:r>
            <a:r>
              <a:rPr lang="en-US" dirty="0" err="1" smtClean="0"/>
              <a:t>R</a:t>
            </a:r>
            <a:r>
              <a:rPr lang="en-US" baseline="-25000" dirty="0" err="1" smtClean="0"/>
              <a:t>i</a:t>
            </a:r>
            <a:r>
              <a:rPr lang="en-US" dirty="0" smtClean="0"/>
              <a:t>,</a:t>
            </a:r>
            <a:r>
              <a:rPr lang="az-Cyrl-AZ" i="1" dirty="0" smtClean="0"/>
              <a:t>ω</a:t>
            </a:r>
            <a:r>
              <a:rPr lang="en-US" baseline="-25000" dirty="0" smtClean="0"/>
              <a:t>j</a:t>
            </a:r>
            <a:r>
              <a:rPr lang="en-US" dirty="0" smtClean="0"/>
              <a:t>⟩ in Q, </a:t>
            </a:r>
            <a:r>
              <a:rPr lang="en-US" dirty="0" err="1" smtClean="0"/>
              <a:t>ProcessQ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Deletes from R</a:t>
            </a:r>
            <a:r>
              <a:rPr lang="en-US" baseline="-25000" dirty="0" smtClean="0"/>
              <a:t>i</a:t>
            </a:r>
            <a:r>
              <a:rPr lang="en-US" dirty="0" smtClean="0"/>
              <a:t> tuples that cannot extended to relations in </a:t>
            </a:r>
            <a:r>
              <a:rPr lang="az-Cyrl-AZ" i="1" dirty="0" smtClean="0"/>
              <a:t>ω</a:t>
            </a:r>
            <a:r>
              <a:rPr lang="en-US" baseline="-25000" dirty="0" smtClean="0"/>
              <a:t>j</a:t>
            </a:r>
          </a:p>
          <a:p>
            <a:pPr lvl="1"/>
            <a:r>
              <a:rPr lang="en-US" dirty="0" smtClean="0"/>
              <a:t>As some tuples of relations </a:t>
            </a:r>
            <a:r>
              <a:rPr lang="en-US" dirty="0" err="1" smtClean="0"/>
              <a:t>R</a:t>
            </a:r>
            <a:r>
              <a:rPr lang="en-US" baseline="-25000" dirty="0" err="1" smtClean="0"/>
              <a:t>x</a:t>
            </a:r>
            <a:r>
              <a:rPr lang="en-US" dirty="0" err="1" smtClean="0">
                <a:sym typeface="Symbol" charset="2"/>
              </a:rPr>
              <a:t></a:t>
            </a:r>
            <a:r>
              <a:rPr lang="en-US" dirty="0" smtClean="0">
                <a:sym typeface="Symbol" charset="2"/>
              </a:rPr>
              <a:t> </a:t>
            </a:r>
            <a:r>
              <a:rPr lang="az-Cyrl-AZ" i="1" dirty="0" smtClean="0"/>
              <a:t>ω</a:t>
            </a:r>
            <a:r>
              <a:rPr lang="en-US" baseline="-25000" dirty="0" err="1" smtClean="0"/>
              <a:t>j</a:t>
            </a:r>
            <a:r>
              <a:rPr lang="en-US" baseline="-25000" dirty="0" smtClean="0"/>
              <a:t> </a:t>
            </a:r>
            <a:r>
              <a:rPr lang="en-US" dirty="0" smtClean="0"/>
              <a:t>may lose support, it </a:t>
            </a:r>
            <a:r>
              <a:rPr lang="en-US" dirty="0" err="1" smtClean="0"/>
              <a:t>requeues</a:t>
            </a:r>
            <a:r>
              <a:rPr lang="en-US" dirty="0" smtClean="0"/>
              <a:t> {⟨R</a:t>
            </a:r>
            <a:r>
              <a:rPr lang="en-US" baseline="-25000" dirty="0" smtClean="0"/>
              <a:t>x</a:t>
            </a:r>
            <a:r>
              <a:rPr lang="en-US" dirty="0" smtClean="0"/>
              <a:t>,</a:t>
            </a:r>
            <a:r>
              <a:rPr lang="az-Cyrl-AZ" i="1" dirty="0" smtClean="0"/>
              <a:t>ω</a:t>
            </a:r>
            <a:r>
              <a:rPr lang="en-US" baseline="-25000" dirty="0" err="1" smtClean="0"/>
              <a:t>y</a:t>
            </a:r>
            <a:r>
              <a:rPr lang="en-US" dirty="0" smtClean="0"/>
              <a:t>⟩} for every threatened relation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B362F-A176-479D-93D9-5B6A261FB28F}" type="datetime1">
              <a:rPr lang="en-US" smtClean="0"/>
              <a:pPr/>
              <a:t>8/1/11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SARA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9DEE7-48CD-4A07-9129-34E0670CF01C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Freeform 63"/>
          <p:cNvSpPr/>
          <p:nvPr/>
        </p:nvSpPr>
        <p:spPr>
          <a:xfrm>
            <a:off x="2298192" y="4504944"/>
            <a:ext cx="3239414" cy="1102157"/>
          </a:xfrm>
          <a:custGeom>
            <a:avLst/>
            <a:gdLst>
              <a:gd name="connsiteX0" fmla="*/ 415747 w 3239414"/>
              <a:gd name="connsiteY0" fmla="*/ 23165 h 1102157"/>
              <a:gd name="connsiteX1" fmla="*/ 1169213 w 3239414"/>
              <a:gd name="connsiteY1" fmla="*/ 8534 h 1102157"/>
              <a:gd name="connsiteX2" fmla="*/ 1615440 w 3239414"/>
              <a:gd name="connsiteY2" fmla="*/ 23165 h 1102157"/>
              <a:gd name="connsiteX3" fmla="*/ 2215286 w 3239414"/>
              <a:gd name="connsiteY3" fmla="*/ 110947 h 1102157"/>
              <a:gd name="connsiteX4" fmla="*/ 2990698 w 3239414"/>
              <a:gd name="connsiteY4" fmla="*/ 323088 h 1102157"/>
              <a:gd name="connsiteX5" fmla="*/ 3202838 w 3239414"/>
              <a:gd name="connsiteY5" fmla="*/ 564490 h 1102157"/>
              <a:gd name="connsiteX6" fmla="*/ 3210154 w 3239414"/>
              <a:gd name="connsiteY6" fmla="*/ 922934 h 1102157"/>
              <a:gd name="connsiteX7" fmla="*/ 3041904 w 3239414"/>
              <a:gd name="connsiteY7" fmla="*/ 1076554 h 1102157"/>
              <a:gd name="connsiteX8" fmla="*/ 2676144 w 3239414"/>
              <a:gd name="connsiteY8" fmla="*/ 1076554 h 1102157"/>
              <a:gd name="connsiteX9" fmla="*/ 2434742 w 3239414"/>
              <a:gd name="connsiteY9" fmla="*/ 1025347 h 1102157"/>
              <a:gd name="connsiteX10" fmla="*/ 2054352 w 3239414"/>
              <a:gd name="connsiteY10" fmla="*/ 864413 h 1102157"/>
              <a:gd name="connsiteX11" fmla="*/ 1578864 w 3239414"/>
              <a:gd name="connsiteY11" fmla="*/ 725424 h 1102157"/>
              <a:gd name="connsiteX12" fmla="*/ 1220419 w 3239414"/>
              <a:gd name="connsiteY12" fmla="*/ 666902 h 1102157"/>
              <a:gd name="connsiteX13" fmla="*/ 452323 w 3239414"/>
              <a:gd name="connsiteY13" fmla="*/ 630326 h 1102157"/>
              <a:gd name="connsiteX14" fmla="*/ 159715 w 3239414"/>
              <a:gd name="connsiteY14" fmla="*/ 535229 h 1102157"/>
              <a:gd name="connsiteX15" fmla="*/ 49987 w 3239414"/>
              <a:gd name="connsiteY15" fmla="*/ 345034 h 1102157"/>
              <a:gd name="connsiteX16" fmla="*/ 42672 w 3239414"/>
              <a:gd name="connsiteY16" fmla="*/ 74371 h 1102157"/>
              <a:gd name="connsiteX17" fmla="*/ 306019 w 3239414"/>
              <a:gd name="connsiteY17" fmla="*/ 8534 h 1102157"/>
              <a:gd name="connsiteX18" fmla="*/ 474269 w 3239414"/>
              <a:gd name="connsiteY18" fmla="*/ 23165 h 1102157"/>
              <a:gd name="connsiteX19" fmla="*/ 649834 w 3239414"/>
              <a:gd name="connsiteY19" fmla="*/ 8534 h 11021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3239414" h="1102157">
                <a:moveTo>
                  <a:pt x="415747" y="23165"/>
                </a:moveTo>
                <a:lnTo>
                  <a:pt x="1169213" y="8534"/>
                </a:lnTo>
                <a:cubicBezTo>
                  <a:pt x="1369162" y="8534"/>
                  <a:pt x="1441095" y="6096"/>
                  <a:pt x="1615440" y="23165"/>
                </a:cubicBezTo>
                <a:cubicBezTo>
                  <a:pt x="1789785" y="40234"/>
                  <a:pt x="1986076" y="60960"/>
                  <a:pt x="2215286" y="110947"/>
                </a:cubicBezTo>
                <a:cubicBezTo>
                  <a:pt x="2444496" y="160934"/>
                  <a:pt x="2826106" y="247498"/>
                  <a:pt x="2990698" y="323088"/>
                </a:cubicBezTo>
                <a:cubicBezTo>
                  <a:pt x="3155290" y="398678"/>
                  <a:pt x="3166262" y="464516"/>
                  <a:pt x="3202838" y="564490"/>
                </a:cubicBezTo>
                <a:cubicBezTo>
                  <a:pt x="3239414" y="664464"/>
                  <a:pt x="3236976" y="837590"/>
                  <a:pt x="3210154" y="922934"/>
                </a:cubicBezTo>
                <a:cubicBezTo>
                  <a:pt x="3183332" y="1008278"/>
                  <a:pt x="3130906" y="1050951"/>
                  <a:pt x="3041904" y="1076554"/>
                </a:cubicBezTo>
                <a:cubicBezTo>
                  <a:pt x="2952902" y="1102157"/>
                  <a:pt x="2777338" y="1085088"/>
                  <a:pt x="2676144" y="1076554"/>
                </a:cubicBezTo>
                <a:cubicBezTo>
                  <a:pt x="2574950" y="1068020"/>
                  <a:pt x="2538374" y="1060704"/>
                  <a:pt x="2434742" y="1025347"/>
                </a:cubicBezTo>
                <a:cubicBezTo>
                  <a:pt x="2331110" y="989990"/>
                  <a:pt x="2196998" y="914400"/>
                  <a:pt x="2054352" y="864413"/>
                </a:cubicBezTo>
                <a:cubicBezTo>
                  <a:pt x="1911706" y="814426"/>
                  <a:pt x="1717853" y="758342"/>
                  <a:pt x="1578864" y="725424"/>
                </a:cubicBezTo>
                <a:cubicBezTo>
                  <a:pt x="1439875" y="692506"/>
                  <a:pt x="1408176" y="682752"/>
                  <a:pt x="1220419" y="666902"/>
                </a:cubicBezTo>
                <a:cubicBezTo>
                  <a:pt x="1032662" y="651052"/>
                  <a:pt x="629107" y="652271"/>
                  <a:pt x="452323" y="630326"/>
                </a:cubicBezTo>
                <a:cubicBezTo>
                  <a:pt x="275539" y="608381"/>
                  <a:pt x="226771" y="582778"/>
                  <a:pt x="159715" y="535229"/>
                </a:cubicBezTo>
                <a:cubicBezTo>
                  <a:pt x="92659" y="487680"/>
                  <a:pt x="69494" y="421844"/>
                  <a:pt x="49987" y="345034"/>
                </a:cubicBezTo>
                <a:cubicBezTo>
                  <a:pt x="30480" y="268224"/>
                  <a:pt x="0" y="130454"/>
                  <a:pt x="42672" y="74371"/>
                </a:cubicBezTo>
                <a:cubicBezTo>
                  <a:pt x="85344" y="18288"/>
                  <a:pt x="234086" y="17068"/>
                  <a:pt x="306019" y="8534"/>
                </a:cubicBezTo>
                <a:cubicBezTo>
                  <a:pt x="377952" y="0"/>
                  <a:pt x="416967" y="23165"/>
                  <a:pt x="474269" y="23165"/>
                </a:cubicBezTo>
                <a:cubicBezTo>
                  <a:pt x="531571" y="23165"/>
                  <a:pt x="590702" y="15849"/>
                  <a:pt x="649834" y="8534"/>
                </a:cubicBezTo>
              </a:path>
            </a:pathLst>
          </a:custGeom>
          <a:noFill/>
          <a:ln w="12700">
            <a:solidFill>
              <a:schemeClr val="accent4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Freeform 65"/>
          <p:cNvSpPr/>
          <p:nvPr/>
        </p:nvSpPr>
        <p:spPr>
          <a:xfrm>
            <a:off x="3657600" y="4495800"/>
            <a:ext cx="1828800" cy="1489710"/>
          </a:xfrm>
          <a:custGeom>
            <a:avLst/>
            <a:gdLst>
              <a:gd name="connsiteX0" fmla="*/ 49530 w 2390775"/>
              <a:gd name="connsiteY0" fmla="*/ 163830 h 1642110"/>
              <a:gd name="connsiteX1" fmla="*/ 38100 w 2390775"/>
              <a:gd name="connsiteY1" fmla="*/ 986790 h 1642110"/>
              <a:gd name="connsiteX2" fmla="*/ 38100 w 2390775"/>
              <a:gd name="connsiteY2" fmla="*/ 1432560 h 1642110"/>
              <a:gd name="connsiteX3" fmla="*/ 266700 w 2390775"/>
              <a:gd name="connsiteY3" fmla="*/ 1569720 h 1642110"/>
              <a:gd name="connsiteX4" fmla="*/ 723900 w 2390775"/>
              <a:gd name="connsiteY4" fmla="*/ 1615440 h 1642110"/>
              <a:gd name="connsiteX5" fmla="*/ 1786890 w 2390775"/>
              <a:gd name="connsiteY5" fmla="*/ 1409700 h 1642110"/>
              <a:gd name="connsiteX6" fmla="*/ 2324100 w 2390775"/>
              <a:gd name="connsiteY6" fmla="*/ 906780 h 1642110"/>
              <a:gd name="connsiteX7" fmla="*/ 2186940 w 2390775"/>
              <a:gd name="connsiteY7" fmla="*/ 415290 h 1642110"/>
              <a:gd name="connsiteX8" fmla="*/ 1501140 w 2390775"/>
              <a:gd name="connsiteY8" fmla="*/ 129540 h 1642110"/>
              <a:gd name="connsiteX9" fmla="*/ 632460 w 2390775"/>
              <a:gd name="connsiteY9" fmla="*/ 15240 h 1642110"/>
              <a:gd name="connsiteX10" fmla="*/ 209550 w 2390775"/>
              <a:gd name="connsiteY10" fmla="*/ 38100 h 1642110"/>
              <a:gd name="connsiteX11" fmla="*/ 49530 w 2390775"/>
              <a:gd name="connsiteY11" fmla="*/ 163830 h 1642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90775" h="1642110">
                <a:moveTo>
                  <a:pt x="49530" y="163830"/>
                </a:moveTo>
                <a:cubicBezTo>
                  <a:pt x="20955" y="321945"/>
                  <a:pt x="40005" y="775335"/>
                  <a:pt x="38100" y="986790"/>
                </a:cubicBezTo>
                <a:cubicBezTo>
                  <a:pt x="36195" y="1198245"/>
                  <a:pt x="0" y="1335405"/>
                  <a:pt x="38100" y="1432560"/>
                </a:cubicBezTo>
                <a:cubicBezTo>
                  <a:pt x="76200" y="1529715"/>
                  <a:pt x="152400" y="1539240"/>
                  <a:pt x="266700" y="1569720"/>
                </a:cubicBezTo>
                <a:cubicBezTo>
                  <a:pt x="381000" y="1600200"/>
                  <a:pt x="470535" y="1642110"/>
                  <a:pt x="723900" y="1615440"/>
                </a:cubicBezTo>
                <a:cubicBezTo>
                  <a:pt x="977265" y="1588770"/>
                  <a:pt x="1520190" y="1527810"/>
                  <a:pt x="1786890" y="1409700"/>
                </a:cubicBezTo>
                <a:cubicBezTo>
                  <a:pt x="2053590" y="1291590"/>
                  <a:pt x="2257425" y="1072515"/>
                  <a:pt x="2324100" y="906780"/>
                </a:cubicBezTo>
                <a:cubicBezTo>
                  <a:pt x="2390775" y="741045"/>
                  <a:pt x="2324100" y="544830"/>
                  <a:pt x="2186940" y="415290"/>
                </a:cubicBezTo>
                <a:cubicBezTo>
                  <a:pt x="2049780" y="285750"/>
                  <a:pt x="1760220" y="196215"/>
                  <a:pt x="1501140" y="129540"/>
                </a:cubicBezTo>
                <a:cubicBezTo>
                  <a:pt x="1242060" y="62865"/>
                  <a:pt x="847725" y="30480"/>
                  <a:pt x="632460" y="15240"/>
                </a:cubicBezTo>
                <a:cubicBezTo>
                  <a:pt x="417195" y="0"/>
                  <a:pt x="310515" y="9525"/>
                  <a:pt x="209550" y="38100"/>
                </a:cubicBezTo>
                <a:cubicBezTo>
                  <a:pt x="108585" y="66675"/>
                  <a:pt x="78105" y="5715"/>
                  <a:pt x="49530" y="163830"/>
                </a:cubicBezTo>
                <a:close/>
              </a:path>
            </a:pathLst>
          </a:custGeom>
          <a:noFill/>
          <a:ln>
            <a:solidFill>
              <a:schemeClr val="accent3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Freeform 68"/>
          <p:cNvSpPr/>
          <p:nvPr/>
        </p:nvSpPr>
        <p:spPr>
          <a:xfrm>
            <a:off x="2607945" y="4888230"/>
            <a:ext cx="2882265" cy="1158240"/>
          </a:xfrm>
          <a:custGeom>
            <a:avLst/>
            <a:gdLst>
              <a:gd name="connsiteX0" fmla="*/ 9525 w 2882265"/>
              <a:gd name="connsiteY0" fmla="*/ 506730 h 1158240"/>
              <a:gd name="connsiteX1" fmla="*/ 9525 w 2882265"/>
              <a:gd name="connsiteY1" fmla="*/ 735330 h 1158240"/>
              <a:gd name="connsiteX2" fmla="*/ 66675 w 2882265"/>
              <a:gd name="connsiteY2" fmla="*/ 872490 h 1158240"/>
              <a:gd name="connsiteX3" fmla="*/ 203835 w 2882265"/>
              <a:gd name="connsiteY3" fmla="*/ 975360 h 1158240"/>
              <a:gd name="connsiteX4" fmla="*/ 672465 w 2882265"/>
              <a:gd name="connsiteY4" fmla="*/ 1032510 h 1158240"/>
              <a:gd name="connsiteX5" fmla="*/ 1106805 w 2882265"/>
              <a:gd name="connsiteY5" fmla="*/ 1101090 h 1158240"/>
              <a:gd name="connsiteX6" fmla="*/ 1781175 w 2882265"/>
              <a:gd name="connsiteY6" fmla="*/ 1146810 h 1158240"/>
              <a:gd name="connsiteX7" fmla="*/ 2421255 w 2882265"/>
              <a:gd name="connsiteY7" fmla="*/ 1032510 h 1158240"/>
              <a:gd name="connsiteX8" fmla="*/ 2752725 w 2882265"/>
              <a:gd name="connsiteY8" fmla="*/ 723900 h 1158240"/>
              <a:gd name="connsiteX9" fmla="*/ 2832735 w 2882265"/>
              <a:gd name="connsiteY9" fmla="*/ 506730 h 1158240"/>
              <a:gd name="connsiteX10" fmla="*/ 2867025 w 2882265"/>
              <a:gd name="connsiteY10" fmla="*/ 289560 h 1158240"/>
              <a:gd name="connsiteX11" fmla="*/ 2741295 w 2882265"/>
              <a:gd name="connsiteY11" fmla="*/ 95250 h 1158240"/>
              <a:gd name="connsiteX12" fmla="*/ 2329815 w 2882265"/>
              <a:gd name="connsiteY12" fmla="*/ 3810 h 1158240"/>
              <a:gd name="connsiteX13" fmla="*/ 2124075 w 2882265"/>
              <a:gd name="connsiteY13" fmla="*/ 72390 h 1158240"/>
              <a:gd name="connsiteX14" fmla="*/ 1781175 w 2882265"/>
              <a:gd name="connsiteY14" fmla="*/ 175260 h 1158240"/>
              <a:gd name="connsiteX15" fmla="*/ 1175385 w 2882265"/>
              <a:gd name="connsiteY15" fmla="*/ 438150 h 1158240"/>
              <a:gd name="connsiteX16" fmla="*/ 546735 w 2882265"/>
              <a:gd name="connsiteY16" fmla="*/ 415290 h 1158240"/>
              <a:gd name="connsiteX17" fmla="*/ 238125 w 2882265"/>
              <a:gd name="connsiteY17" fmla="*/ 426720 h 1158240"/>
              <a:gd name="connsiteX18" fmla="*/ 43815 w 2882265"/>
              <a:gd name="connsiteY18" fmla="*/ 461010 h 1158240"/>
              <a:gd name="connsiteX19" fmla="*/ 9525 w 2882265"/>
              <a:gd name="connsiteY19" fmla="*/ 506730 h 1158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2882265" h="1158240">
                <a:moveTo>
                  <a:pt x="9525" y="506730"/>
                </a:moveTo>
                <a:cubicBezTo>
                  <a:pt x="3810" y="552450"/>
                  <a:pt x="0" y="674370"/>
                  <a:pt x="9525" y="735330"/>
                </a:cubicBezTo>
                <a:cubicBezTo>
                  <a:pt x="19050" y="796290"/>
                  <a:pt x="34290" y="832485"/>
                  <a:pt x="66675" y="872490"/>
                </a:cubicBezTo>
                <a:cubicBezTo>
                  <a:pt x="99060" y="912495"/>
                  <a:pt x="102870" y="948690"/>
                  <a:pt x="203835" y="975360"/>
                </a:cubicBezTo>
                <a:cubicBezTo>
                  <a:pt x="304800" y="1002030"/>
                  <a:pt x="521970" y="1011555"/>
                  <a:pt x="672465" y="1032510"/>
                </a:cubicBezTo>
                <a:cubicBezTo>
                  <a:pt x="822960" y="1053465"/>
                  <a:pt x="922020" y="1082040"/>
                  <a:pt x="1106805" y="1101090"/>
                </a:cubicBezTo>
                <a:cubicBezTo>
                  <a:pt x="1291590" y="1120140"/>
                  <a:pt x="1562100" y="1158240"/>
                  <a:pt x="1781175" y="1146810"/>
                </a:cubicBezTo>
                <a:cubicBezTo>
                  <a:pt x="2000250" y="1135380"/>
                  <a:pt x="2259330" y="1102995"/>
                  <a:pt x="2421255" y="1032510"/>
                </a:cubicBezTo>
                <a:cubicBezTo>
                  <a:pt x="2583180" y="962025"/>
                  <a:pt x="2684145" y="811530"/>
                  <a:pt x="2752725" y="723900"/>
                </a:cubicBezTo>
                <a:cubicBezTo>
                  <a:pt x="2821305" y="636270"/>
                  <a:pt x="2813685" y="579120"/>
                  <a:pt x="2832735" y="506730"/>
                </a:cubicBezTo>
                <a:cubicBezTo>
                  <a:pt x="2851785" y="434340"/>
                  <a:pt x="2882265" y="358140"/>
                  <a:pt x="2867025" y="289560"/>
                </a:cubicBezTo>
                <a:cubicBezTo>
                  <a:pt x="2851785" y="220980"/>
                  <a:pt x="2830830" y="142875"/>
                  <a:pt x="2741295" y="95250"/>
                </a:cubicBezTo>
                <a:cubicBezTo>
                  <a:pt x="2651760" y="47625"/>
                  <a:pt x="2432685" y="7620"/>
                  <a:pt x="2329815" y="3810"/>
                </a:cubicBezTo>
                <a:cubicBezTo>
                  <a:pt x="2226945" y="0"/>
                  <a:pt x="2215515" y="43815"/>
                  <a:pt x="2124075" y="72390"/>
                </a:cubicBezTo>
                <a:cubicBezTo>
                  <a:pt x="2032635" y="100965"/>
                  <a:pt x="1939290" y="114300"/>
                  <a:pt x="1781175" y="175260"/>
                </a:cubicBezTo>
                <a:cubicBezTo>
                  <a:pt x="1623060" y="236220"/>
                  <a:pt x="1381125" y="398145"/>
                  <a:pt x="1175385" y="438150"/>
                </a:cubicBezTo>
                <a:cubicBezTo>
                  <a:pt x="969645" y="478155"/>
                  <a:pt x="702945" y="417195"/>
                  <a:pt x="546735" y="415290"/>
                </a:cubicBezTo>
                <a:cubicBezTo>
                  <a:pt x="390525" y="413385"/>
                  <a:pt x="321945" y="419100"/>
                  <a:pt x="238125" y="426720"/>
                </a:cubicBezTo>
                <a:cubicBezTo>
                  <a:pt x="154305" y="434340"/>
                  <a:pt x="85725" y="445770"/>
                  <a:pt x="43815" y="461010"/>
                </a:cubicBezTo>
                <a:cubicBezTo>
                  <a:pt x="1905" y="476250"/>
                  <a:pt x="15240" y="461010"/>
                  <a:pt x="9525" y="506730"/>
                </a:cubicBezTo>
                <a:close/>
              </a:path>
            </a:pathLst>
          </a:custGeom>
          <a:noFill/>
          <a:ln>
            <a:solidFill>
              <a:schemeClr val="accent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51881" y="4613239"/>
            <a:ext cx="475981" cy="46166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R</a:t>
            </a:r>
            <a:r>
              <a:rPr lang="en-US" sz="2400" baseline="-25000" dirty="0" smtClean="0"/>
              <a:t>1</a:t>
            </a:r>
            <a:endParaRPr lang="en-US" sz="2400" baseline="-25000" dirty="0"/>
          </a:p>
        </p:txBody>
      </p:sp>
      <p:cxnSp>
        <p:nvCxnSpPr>
          <p:cNvPr id="10" name="Straight Connector 9"/>
          <p:cNvCxnSpPr>
            <a:stCxn id="4" idx="6"/>
            <a:endCxn id="6" idx="2"/>
          </p:cNvCxnSpPr>
          <p:nvPr/>
        </p:nvCxnSpPr>
        <p:spPr>
          <a:xfrm>
            <a:off x="3338317" y="4840001"/>
            <a:ext cx="458524" cy="0"/>
          </a:xfrm>
          <a:prstGeom prst="line">
            <a:avLst/>
          </a:prstGeom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251881" y="5375239"/>
            <a:ext cx="475981" cy="46166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R</a:t>
            </a:r>
            <a:r>
              <a:rPr lang="en-US" sz="2400" baseline="-25000" dirty="0" smtClean="0"/>
              <a:t>3</a:t>
            </a:r>
            <a:endParaRPr lang="en-US" sz="2400" baseline="-25000" dirty="0"/>
          </a:p>
        </p:txBody>
      </p:sp>
      <p:sp>
        <p:nvSpPr>
          <p:cNvPr id="17" name="TextBox 16"/>
          <p:cNvSpPr txBox="1"/>
          <p:nvPr/>
        </p:nvSpPr>
        <p:spPr>
          <a:xfrm>
            <a:off x="5357300" y="4989774"/>
            <a:ext cx="552181" cy="46166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R</a:t>
            </a:r>
            <a:r>
              <a:rPr lang="en-US" sz="2400" baseline="-25000" dirty="0" smtClean="0"/>
              <a:t>5</a:t>
            </a:r>
            <a:endParaRPr lang="en-US" sz="2400" baseline="-25000" dirty="0"/>
          </a:p>
        </p:txBody>
      </p:sp>
      <p:sp>
        <p:nvSpPr>
          <p:cNvPr id="61" name="TextBox 60"/>
          <p:cNvSpPr txBox="1"/>
          <p:nvPr/>
        </p:nvSpPr>
        <p:spPr>
          <a:xfrm>
            <a:off x="3508863" y="2306801"/>
            <a:ext cx="1351396" cy="276999"/>
          </a:xfrm>
          <a:prstGeom prst="rect">
            <a:avLst/>
          </a:prstGeom>
          <a:noFill/>
          <a:effectLst/>
        </p:spPr>
        <p:txBody>
          <a:bodyPr wrap="none" lIns="0" tIns="0" rIns="0" bIns="0" rtlCol="0">
            <a:spAutoFit/>
          </a:bodyPr>
          <a:lstStyle/>
          <a:p>
            <a:r>
              <a:rPr lang="en-US" dirty="0" smtClean="0"/>
              <a:t>For each τ in </a:t>
            </a:r>
            <a:r>
              <a:rPr lang="en-US" i="1" dirty="0" smtClean="0"/>
              <a:t>R</a:t>
            </a:r>
            <a:endParaRPr lang="en-US" dirty="0"/>
          </a:p>
        </p:txBody>
      </p:sp>
      <p:sp>
        <p:nvSpPr>
          <p:cNvPr id="72" name="TextBox 71"/>
          <p:cNvSpPr txBox="1"/>
          <p:nvPr/>
        </p:nvSpPr>
        <p:spPr>
          <a:xfrm>
            <a:off x="4270863" y="2613935"/>
            <a:ext cx="2287229" cy="276999"/>
          </a:xfrm>
          <a:prstGeom prst="rect">
            <a:avLst/>
          </a:prstGeom>
          <a:noFill/>
          <a:effectLst/>
        </p:spPr>
        <p:txBody>
          <a:bodyPr wrap="none" lIns="0" tIns="0" rIns="0" bIns="0" rtlCol="0">
            <a:spAutoFit/>
          </a:bodyPr>
          <a:lstStyle/>
          <a:p>
            <a:r>
              <a:rPr lang="en-US" dirty="0" smtClean="0"/>
              <a:t>Assign τ as a value for </a:t>
            </a:r>
            <a:r>
              <a:rPr lang="en-US" i="1" dirty="0" smtClean="0"/>
              <a:t>R</a:t>
            </a:r>
            <a:endParaRPr lang="en-US" dirty="0"/>
          </a:p>
        </p:txBody>
      </p:sp>
      <p:sp>
        <p:nvSpPr>
          <p:cNvPr id="74" name="TextBox 73"/>
          <p:cNvSpPr txBox="1"/>
          <p:nvPr/>
        </p:nvSpPr>
        <p:spPr>
          <a:xfrm>
            <a:off x="4270863" y="2921069"/>
            <a:ext cx="2943940" cy="276999"/>
          </a:xfrm>
          <a:prstGeom prst="rect">
            <a:avLst/>
          </a:prstGeom>
          <a:noFill/>
          <a:effectLst/>
        </p:spPr>
        <p:txBody>
          <a:bodyPr wrap="none" lIns="0" tIns="0" rIns="0" bIns="0" rtlCol="0">
            <a:spAutoFit/>
          </a:bodyPr>
          <a:lstStyle/>
          <a:p>
            <a:r>
              <a:rPr lang="en-US" dirty="0" smtClean="0"/>
              <a:t>Solve </a:t>
            </a:r>
            <a:r>
              <a:rPr lang="en-US" i="1" dirty="0" smtClean="0"/>
              <a:t>P</a:t>
            </a:r>
            <a:r>
              <a:rPr lang="az-Cyrl-AZ" i="1" baseline="-25000" dirty="0" smtClean="0"/>
              <a:t>ω</a:t>
            </a:r>
            <a:r>
              <a:rPr lang="en-US" baseline="-25000" dirty="0" smtClean="0"/>
              <a:t> </a:t>
            </a:r>
            <a:r>
              <a:rPr lang="en-US" dirty="0" smtClean="0"/>
              <a:t> with forward checking</a:t>
            </a:r>
            <a:endParaRPr lang="en-US" dirty="0"/>
          </a:p>
        </p:txBody>
      </p:sp>
      <p:sp>
        <p:nvSpPr>
          <p:cNvPr id="77" name="TextBox 76"/>
          <p:cNvSpPr txBox="1"/>
          <p:nvPr/>
        </p:nvSpPr>
        <p:spPr>
          <a:xfrm>
            <a:off x="2590800" y="1600200"/>
            <a:ext cx="2169847" cy="369332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dirty="0" smtClean="0"/>
              <a:t>Extract ⟨R,</a:t>
            </a:r>
            <a:r>
              <a:rPr lang="az-Cyrl-AZ" i="1" dirty="0" smtClean="0"/>
              <a:t>ω</a:t>
            </a:r>
            <a:r>
              <a:rPr lang="en-US" dirty="0" smtClean="0"/>
              <a:t>⟩ from </a:t>
            </a:r>
            <a:r>
              <a:rPr lang="en-US" i="1" dirty="0" smtClean="0"/>
              <a:t>Q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3" name="TextBox 62"/>
          <p:cNvSpPr txBox="1"/>
          <p:nvPr/>
        </p:nvSpPr>
        <p:spPr>
          <a:xfrm>
            <a:off x="533400" y="1509600"/>
            <a:ext cx="1143000" cy="369332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txBody>
          <a:bodyPr wrap="square" lIns="0" tIns="0" rIns="0" bIns="0" rtlCol="0" anchor="ctr" anchorCtr="1">
            <a:spAutoFit/>
          </a:bodyPr>
          <a:lstStyle/>
          <a:p>
            <a:pPr algn="ctr"/>
            <a:r>
              <a:rPr lang="en-US" sz="2400" dirty="0" smtClean="0"/>
              <a:t>Q</a:t>
            </a:r>
            <a:endParaRPr lang="en-US" sz="2400" dirty="0"/>
          </a:p>
        </p:txBody>
      </p:sp>
      <p:sp>
        <p:nvSpPr>
          <p:cNvPr id="65" name="TextBox 64"/>
          <p:cNvSpPr txBox="1"/>
          <p:nvPr/>
        </p:nvSpPr>
        <p:spPr>
          <a:xfrm>
            <a:off x="533400" y="1876563"/>
            <a:ext cx="1143000" cy="369332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txBody>
          <a:bodyPr wrap="square" lIns="0" tIns="0" rIns="0" bIns="0" rtlCol="0" anchor="ctr" anchorCtr="1">
            <a:spAutoFit/>
          </a:bodyPr>
          <a:lstStyle/>
          <a:p>
            <a:pPr algn="ctr"/>
            <a:r>
              <a:rPr lang="en-US" sz="2400" dirty="0" smtClean="0"/>
              <a:t>⟨R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,</a:t>
            </a:r>
            <a:r>
              <a:rPr lang="az-Cyrl-AZ" sz="2400" i="1" dirty="0" smtClean="0"/>
              <a:t>ω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⟩</a:t>
            </a:r>
            <a:endParaRPr lang="en-US" sz="2400" baseline="-25000" dirty="0"/>
          </a:p>
        </p:txBody>
      </p:sp>
      <p:sp>
        <p:nvSpPr>
          <p:cNvPr id="82" name="TextBox 81"/>
          <p:cNvSpPr txBox="1"/>
          <p:nvPr/>
        </p:nvSpPr>
        <p:spPr>
          <a:xfrm>
            <a:off x="533400" y="2243526"/>
            <a:ext cx="1143000" cy="369332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txBody>
          <a:bodyPr wrap="square" lIns="0" tIns="0" rIns="0" bIns="0" rtlCol="0" anchor="ctr" anchorCtr="1">
            <a:spAutoFit/>
          </a:bodyPr>
          <a:lstStyle/>
          <a:p>
            <a:pPr algn="ctr"/>
            <a:r>
              <a:rPr lang="en-US" sz="2400" dirty="0" smtClean="0"/>
              <a:t>⟨R</a:t>
            </a:r>
            <a:r>
              <a:rPr lang="en-US" sz="2400" baseline="-25000" dirty="0" smtClean="0"/>
              <a:t>2</a:t>
            </a:r>
            <a:r>
              <a:rPr lang="en-US" sz="2400" i="1" dirty="0" smtClean="0"/>
              <a:t>,</a:t>
            </a:r>
            <a:r>
              <a:rPr lang="az-Cyrl-AZ" sz="2400" i="1" dirty="0" smtClean="0"/>
              <a:t>ω</a:t>
            </a:r>
            <a:r>
              <a:rPr lang="en-US" sz="2400" baseline="-25000" dirty="0"/>
              <a:t>1</a:t>
            </a:r>
            <a:r>
              <a:rPr lang="en-US" sz="2400" dirty="0" smtClean="0"/>
              <a:t>⟩</a:t>
            </a:r>
            <a:endParaRPr lang="en-US" sz="2400" baseline="-25000" dirty="0" smtClean="0"/>
          </a:p>
        </p:txBody>
      </p:sp>
      <p:sp>
        <p:nvSpPr>
          <p:cNvPr id="83" name="TextBox 82"/>
          <p:cNvSpPr txBox="1"/>
          <p:nvPr/>
        </p:nvSpPr>
        <p:spPr>
          <a:xfrm>
            <a:off x="533400" y="2610489"/>
            <a:ext cx="1143000" cy="369332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txBody>
          <a:bodyPr wrap="square" lIns="0" tIns="0" rIns="0" bIns="0" rtlCol="0" anchor="ctr" anchorCtr="1">
            <a:spAutoFit/>
          </a:bodyPr>
          <a:lstStyle/>
          <a:p>
            <a:pPr algn="ctr"/>
            <a:r>
              <a:rPr lang="en-US" sz="2400" dirty="0"/>
              <a:t>⟨R</a:t>
            </a:r>
            <a:r>
              <a:rPr lang="en-US" sz="2400" baseline="-25000" dirty="0"/>
              <a:t>5</a:t>
            </a:r>
            <a:r>
              <a:rPr lang="en-US" sz="2400" dirty="0" smtClean="0"/>
              <a:t>,</a:t>
            </a:r>
            <a:r>
              <a:rPr lang="az-Cyrl-AZ" sz="2400" i="1" dirty="0" smtClean="0"/>
              <a:t>ω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⟩</a:t>
            </a:r>
            <a:endParaRPr lang="en-US" sz="2400" baseline="-25000" dirty="0"/>
          </a:p>
        </p:txBody>
      </p:sp>
      <p:sp>
        <p:nvSpPr>
          <p:cNvPr id="84" name="TextBox 83"/>
          <p:cNvSpPr txBox="1"/>
          <p:nvPr/>
        </p:nvSpPr>
        <p:spPr>
          <a:xfrm>
            <a:off x="533400" y="2977452"/>
            <a:ext cx="1143000" cy="369332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txBody>
          <a:bodyPr wrap="square" lIns="0" tIns="0" rIns="0" bIns="0" rtlCol="0" anchor="ctr" anchorCtr="1">
            <a:spAutoFit/>
          </a:bodyPr>
          <a:lstStyle/>
          <a:p>
            <a:pPr algn="ctr"/>
            <a:r>
              <a:rPr lang="en-US" sz="2400" dirty="0"/>
              <a:t>⟨R</a:t>
            </a:r>
            <a:r>
              <a:rPr lang="en-US" sz="2400" baseline="-25000" dirty="0"/>
              <a:t>2</a:t>
            </a:r>
            <a:r>
              <a:rPr lang="en-US" sz="2400" dirty="0" smtClean="0"/>
              <a:t>,</a:t>
            </a:r>
            <a:r>
              <a:rPr lang="az-Cyrl-AZ" sz="2400" i="1" dirty="0" smtClean="0"/>
              <a:t>ω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⟩</a:t>
            </a:r>
            <a:endParaRPr lang="en-US" sz="2400" baseline="-25000" dirty="0"/>
          </a:p>
        </p:txBody>
      </p:sp>
      <p:sp>
        <p:nvSpPr>
          <p:cNvPr id="85" name="TextBox 84"/>
          <p:cNvSpPr txBox="1"/>
          <p:nvPr/>
        </p:nvSpPr>
        <p:spPr>
          <a:xfrm>
            <a:off x="533400" y="3344415"/>
            <a:ext cx="1143000" cy="369332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txBody>
          <a:bodyPr wrap="square" lIns="0" tIns="0" rIns="0" bIns="0" rtlCol="0" anchor="ctr" anchorCtr="1">
            <a:spAutoFit/>
          </a:bodyPr>
          <a:lstStyle/>
          <a:p>
            <a:pPr algn="ctr"/>
            <a:r>
              <a:rPr lang="en-US" sz="2400" dirty="0" smtClean="0"/>
              <a:t>⟨</a:t>
            </a:r>
            <a:r>
              <a:rPr lang="en-US" sz="2400" dirty="0"/>
              <a:t>R</a:t>
            </a:r>
            <a:r>
              <a:rPr lang="en-US" sz="2400" baseline="-25000" dirty="0"/>
              <a:t>5</a:t>
            </a:r>
            <a:r>
              <a:rPr lang="en-US" sz="2400" dirty="0" smtClean="0"/>
              <a:t>,</a:t>
            </a:r>
            <a:r>
              <a:rPr lang="az-Cyrl-AZ" sz="2400" i="1" dirty="0" smtClean="0"/>
              <a:t>ω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⟩</a:t>
            </a:r>
            <a:endParaRPr lang="en-US" sz="2400" baseline="-25000" dirty="0"/>
          </a:p>
        </p:txBody>
      </p:sp>
      <p:sp>
        <p:nvSpPr>
          <p:cNvPr id="86" name="TextBox 85"/>
          <p:cNvSpPr txBox="1"/>
          <p:nvPr/>
        </p:nvSpPr>
        <p:spPr>
          <a:xfrm>
            <a:off x="533400" y="3711378"/>
            <a:ext cx="1143000" cy="369332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txBody>
          <a:bodyPr wrap="square" lIns="0" tIns="0" rIns="0" bIns="0" rtlCol="0" anchor="ctr" anchorCtr="1">
            <a:spAutoFit/>
          </a:bodyPr>
          <a:lstStyle/>
          <a:p>
            <a:pPr algn="ctr"/>
            <a:r>
              <a:rPr lang="en-US" sz="2400" dirty="0"/>
              <a:t>⟨R</a:t>
            </a:r>
            <a:r>
              <a:rPr lang="en-US" sz="2400" baseline="-25000" dirty="0"/>
              <a:t>4</a:t>
            </a:r>
            <a:r>
              <a:rPr lang="en-US" sz="2400" dirty="0" smtClean="0"/>
              <a:t>,</a:t>
            </a:r>
            <a:r>
              <a:rPr lang="az-Cyrl-AZ" sz="2400" i="1" dirty="0" smtClean="0"/>
              <a:t>ω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⟩</a:t>
            </a:r>
            <a:endParaRPr lang="en-US" sz="2400" dirty="0"/>
          </a:p>
        </p:txBody>
      </p:sp>
      <p:sp>
        <p:nvSpPr>
          <p:cNvPr id="87" name="TextBox 86"/>
          <p:cNvSpPr txBox="1"/>
          <p:nvPr/>
        </p:nvSpPr>
        <p:spPr>
          <a:xfrm>
            <a:off x="533400" y="4078341"/>
            <a:ext cx="1143000" cy="369332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txBody>
          <a:bodyPr wrap="square" lIns="0" tIns="0" rIns="0" bIns="0" rtlCol="0" anchor="ctr" anchorCtr="1">
            <a:spAutoFit/>
          </a:bodyPr>
          <a:lstStyle/>
          <a:p>
            <a:pPr algn="ctr"/>
            <a:r>
              <a:rPr lang="en-US" sz="2400" dirty="0"/>
              <a:t>⟨R</a:t>
            </a:r>
            <a:r>
              <a:rPr lang="en-US" sz="2400" baseline="-25000" dirty="0"/>
              <a:t>3</a:t>
            </a:r>
            <a:r>
              <a:rPr lang="en-US" sz="2400" dirty="0" smtClean="0"/>
              <a:t>,</a:t>
            </a:r>
            <a:r>
              <a:rPr lang="az-Cyrl-AZ" sz="2400" i="1" dirty="0" smtClean="0"/>
              <a:t>ω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⟩</a:t>
            </a:r>
            <a:endParaRPr lang="en-US" sz="2400" baseline="-25000" dirty="0"/>
          </a:p>
        </p:txBody>
      </p:sp>
      <p:sp>
        <p:nvSpPr>
          <p:cNvPr id="88" name="TextBox 87"/>
          <p:cNvSpPr txBox="1"/>
          <p:nvPr/>
        </p:nvSpPr>
        <p:spPr>
          <a:xfrm>
            <a:off x="533400" y="4445304"/>
            <a:ext cx="1143000" cy="369332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txBody>
          <a:bodyPr wrap="square" lIns="0" tIns="0" rIns="0" bIns="0" rtlCol="0" anchor="ctr" anchorCtr="1">
            <a:spAutoFit/>
          </a:bodyPr>
          <a:lstStyle/>
          <a:p>
            <a:pPr algn="ctr"/>
            <a:r>
              <a:rPr lang="en-US" sz="2400" dirty="0"/>
              <a:t>⟨R</a:t>
            </a:r>
            <a:r>
              <a:rPr lang="en-US" sz="2400" baseline="-25000" dirty="0"/>
              <a:t>4</a:t>
            </a:r>
            <a:r>
              <a:rPr lang="en-US" sz="2400" dirty="0" smtClean="0"/>
              <a:t>,</a:t>
            </a:r>
            <a:r>
              <a:rPr lang="az-Cyrl-AZ" sz="2400" i="1" dirty="0" smtClean="0"/>
              <a:t>ω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⟩</a:t>
            </a:r>
            <a:endParaRPr lang="en-US" sz="2400" baseline="-25000" dirty="0"/>
          </a:p>
        </p:txBody>
      </p:sp>
      <p:sp>
        <p:nvSpPr>
          <p:cNvPr id="89" name="TextBox 88"/>
          <p:cNvSpPr txBox="1"/>
          <p:nvPr/>
        </p:nvSpPr>
        <p:spPr>
          <a:xfrm>
            <a:off x="533400" y="4812268"/>
            <a:ext cx="1143000" cy="369332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txBody>
          <a:bodyPr wrap="square" lIns="0" tIns="0" rIns="0" bIns="0" rtlCol="0" anchor="ctr" anchorCtr="1">
            <a:spAutoFit/>
          </a:bodyPr>
          <a:lstStyle/>
          <a:p>
            <a:pPr algn="ctr"/>
            <a:r>
              <a:rPr lang="en-US" sz="2400" dirty="0"/>
              <a:t>⟨R</a:t>
            </a:r>
            <a:r>
              <a:rPr lang="en-US" sz="2400" baseline="-25000" dirty="0"/>
              <a:t>5</a:t>
            </a:r>
            <a:r>
              <a:rPr lang="en-US" sz="2400" dirty="0" smtClean="0"/>
              <a:t>,</a:t>
            </a:r>
            <a:r>
              <a:rPr lang="az-Cyrl-AZ" sz="2400" i="1" dirty="0" smtClean="0"/>
              <a:t>ω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⟩</a:t>
            </a:r>
            <a:endParaRPr lang="en-US" sz="2400" baseline="-25000" dirty="0"/>
          </a:p>
        </p:txBody>
      </p:sp>
      <p:sp>
        <p:nvSpPr>
          <p:cNvPr id="90" name="Rectangle 89"/>
          <p:cNvSpPr/>
          <p:nvPr/>
        </p:nvSpPr>
        <p:spPr>
          <a:xfrm>
            <a:off x="2556681" y="4214336"/>
            <a:ext cx="318998" cy="369332"/>
          </a:xfrm>
          <a:prstGeom prst="rect">
            <a:avLst/>
          </a:prstGeom>
          <a:effectLst/>
        </p:spPr>
        <p:txBody>
          <a:bodyPr wrap="none" lIns="0" tIns="0" rIns="0" bIns="0">
            <a:spAutoFit/>
          </a:bodyPr>
          <a:lstStyle/>
          <a:p>
            <a:r>
              <a:rPr lang="az-Cyrl-AZ" sz="2400" dirty="0" smtClean="0"/>
              <a:t>ω</a:t>
            </a:r>
            <a:r>
              <a:rPr lang="en-US" sz="2400" baseline="-25000" dirty="0" smtClean="0"/>
              <a:t>1</a:t>
            </a:r>
            <a:endParaRPr lang="en-US" sz="2400" baseline="-25000" dirty="0"/>
          </a:p>
        </p:txBody>
      </p:sp>
      <p:sp>
        <p:nvSpPr>
          <p:cNvPr id="92" name="Rectangle 91"/>
          <p:cNvSpPr/>
          <p:nvPr/>
        </p:nvSpPr>
        <p:spPr>
          <a:xfrm>
            <a:off x="2313883" y="5650468"/>
            <a:ext cx="318998" cy="369332"/>
          </a:xfrm>
          <a:prstGeom prst="rect">
            <a:avLst/>
          </a:prstGeom>
          <a:effectLst/>
        </p:spPr>
        <p:txBody>
          <a:bodyPr wrap="none" lIns="0" tIns="0" rIns="0" bIns="0">
            <a:spAutoFit/>
          </a:bodyPr>
          <a:lstStyle/>
          <a:p>
            <a:r>
              <a:rPr lang="az-Cyrl-AZ" sz="2400" dirty="0" smtClean="0"/>
              <a:t>ω</a:t>
            </a:r>
            <a:r>
              <a:rPr lang="en-US" sz="2400" baseline="-25000" dirty="0" smtClean="0"/>
              <a:t>3</a:t>
            </a:r>
            <a:endParaRPr lang="en-US" sz="2400" baseline="-25000" dirty="0"/>
          </a:p>
        </p:txBody>
      </p:sp>
      <p:sp>
        <p:nvSpPr>
          <p:cNvPr id="4" name="Oval 3"/>
          <p:cNvSpPr/>
          <p:nvPr/>
        </p:nvSpPr>
        <p:spPr>
          <a:xfrm>
            <a:off x="2730041" y="4613238"/>
            <a:ext cx="608276" cy="453525"/>
          </a:xfrm>
          <a:prstGeom prst="ellipse">
            <a:avLst/>
          </a:prstGeom>
          <a:solidFill>
            <a:schemeClr val="lt1">
              <a:alpha val="48000"/>
            </a:schemeClr>
          </a:solidFill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AB</a:t>
            </a:r>
            <a:endParaRPr lang="en-US" dirty="0"/>
          </a:p>
        </p:txBody>
      </p:sp>
      <p:sp>
        <p:nvSpPr>
          <p:cNvPr id="97" name="Rectangle 96"/>
          <p:cNvSpPr/>
          <p:nvPr/>
        </p:nvSpPr>
        <p:spPr>
          <a:xfrm>
            <a:off x="6705600" y="4111752"/>
            <a:ext cx="329184" cy="32918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r>
              <a:rPr lang="en-US" dirty="0" smtClean="0"/>
              <a:t>C</a:t>
            </a:r>
            <a:r>
              <a:rPr lang="en-US" baseline="-25000" dirty="0" smtClean="0"/>
              <a:t>B</a:t>
            </a:r>
            <a:endParaRPr lang="en-US" baseline="-25000" dirty="0"/>
          </a:p>
        </p:txBody>
      </p:sp>
      <p:cxnSp>
        <p:nvCxnSpPr>
          <p:cNvPr id="98" name="Straight Connector 97"/>
          <p:cNvCxnSpPr>
            <a:stCxn id="97" idx="2"/>
            <a:endCxn id="105" idx="0"/>
          </p:cNvCxnSpPr>
          <p:nvPr/>
        </p:nvCxnSpPr>
        <p:spPr>
          <a:xfrm rot="16200000" flipH="1">
            <a:off x="7027164" y="4283964"/>
            <a:ext cx="207264" cy="521208"/>
          </a:xfrm>
          <a:prstGeom prst="line">
            <a:avLst/>
          </a:prstGeom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9" name="Straight Connector 98"/>
          <p:cNvCxnSpPr>
            <a:stCxn id="97" idx="2"/>
            <a:endCxn id="103" idx="0"/>
          </p:cNvCxnSpPr>
          <p:nvPr/>
        </p:nvCxnSpPr>
        <p:spPr>
          <a:xfrm rot="5400000">
            <a:off x="6493764" y="4271772"/>
            <a:ext cx="207264" cy="545592"/>
          </a:xfrm>
          <a:prstGeom prst="line">
            <a:avLst/>
          </a:prstGeom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3" name="Oval 102"/>
          <p:cNvSpPr/>
          <p:nvPr/>
        </p:nvSpPr>
        <p:spPr>
          <a:xfrm>
            <a:off x="5867400" y="4648200"/>
            <a:ext cx="914400" cy="457200"/>
          </a:xfrm>
          <a:prstGeom prst="ellipse">
            <a:avLst/>
          </a:prstGeom>
          <a:solidFill>
            <a:schemeClr val="lt1">
              <a:alpha val="48000"/>
            </a:schemeClr>
          </a:solidFill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R</a:t>
            </a:r>
            <a:r>
              <a:rPr lang="en-US" baseline="-25000" dirty="0" smtClean="0"/>
              <a:t>1</a:t>
            </a:r>
            <a:r>
              <a:rPr lang="en-US" dirty="0" smtClean="0"/>
              <a:t>: A B</a:t>
            </a:r>
            <a:endParaRPr lang="en-US" baseline="-25000" dirty="0" smtClean="0"/>
          </a:p>
        </p:txBody>
      </p:sp>
      <p:sp>
        <p:nvSpPr>
          <p:cNvPr id="105" name="Oval 104"/>
          <p:cNvSpPr/>
          <p:nvPr/>
        </p:nvSpPr>
        <p:spPr>
          <a:xfrm>
            <a:off x="6934200" y="4648200"/>
            <a:ext cx="914400" cy="457200"/>
          </a:xfrm>
          <a:prstGeom prst="ellipse">
            <a:avLst/>
          </a:prstGeom>
          <a:solidFill>
            <a:schemeClr val="lt1">
              <a:alpha val="48000"/>
            </a:schemeClr>
          </a:solidFill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R</a:t>
            </a:r>
            <a:r>
              <a:rPr lang="en-US" baseline="-25000" dirty="0" smtClean="0"/>
              <a:t>2</a:t>
            </a:r>
            <a:r>
              <a:rPr lang="en-US" dirty="0" smtClean="0"/>
              <a:t>: B C</a:t>
            </a:r>
            <a:endParaRPr lang="en-US" baseline="-25000" dirty="0" smtClean="0"/>
          </a:p>
        </p:txBody>
      </p:sp>
      <p:sp>
        <p:nvSpPr>
          <p:cNvPr id="106" name="Oval 105"/>
          <p:cNvSpPr/>
          <p:nvPr/>
        </p:nvSpPr>
        <p:spPr>
          <a:xfrm>
            <a:off x="7772400" y="5257800"/>
            <a:ext cx="1143000" cy="457200"/>
          </a:xfrm>
          <a:prstGeom prst="ellipse">
            <a:avLst/>
          </a:prstGeom>
          <a:solidFill>
            <a:schemeClr val="lt1">
              <a:alpha val="48000"/>
            </a:schemeClr>
          </a:solidFill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R</a:t>
            </a:r>
            <a:r>
              <a:rPr lang="en-US" baseline="-25000" dirty="0" smtClean="0"/>
              <a:t>5</a:t>
            </a:r>
            <a:r>
              <a:rPr lang="en-US" dirty="0" smtClean="0"/>
              <a:t>: C F G</a:t>
            </a:r>
            <a:endParaRPr lang="en-US" baseline="-25000" dirty="0" smtClean="0"/>
          </a:p>
        </p:txBody>
      </p:sp>
      <p:sp>
        <p:nvSpPr>
          <p:cNvPr id="107" name="Rectangle 106"/>
          <p:cNvSpPr/>
          <p:nvPr/>
        </p:nvSpPr>
        <p:spPr>
          <a:xfrm>
            <a:off x="8153400" y="4343400"/>
            <a:ext cx="329184" cy="32918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r>
              <a:rPr lang="en-US" dirty="0" smtClean="0"/>
              <a:t>C</a:t>
            </a:r>
            <a:r>
              <a:rPr lang="en-US" baseline="-25000" dirty="0" smtClean="0"/>
              <a:t>C</a:t>
            </a:r>
            <a:endParaRPr lang="en-US" baseline="-25000" dirty="0"/>
          </a:p>
        </p:txBody>
      </p:sp>
      <p:cxnSp>
        <p:nvCxnSpPr>
          <p:cNvPr id="108" name="Straight Connector 107"/>
          <p:cNvCxnSpPr>
            <a:stCxn id="107" idx="2"/>
            <a:endCxn id="106" idx="0"/>
          </p:cNvCxnSpPr>
          <p:nvPr/>
        </p:nvCxnSpPr>
        <p:spPr>
          <a:xfrm rot="16200000" flipH="1">
            <a:off x="8038338" y="4952238"/>
            <a:ext cx="585216" cy="25908"/>
          </a:xfrm>
          <a:prstGeom prst="line">
            <a:avLst/>
          </a:prstGeom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>
            <a:stCxn id="107" idx="2"/>
            <a:endCxn id="105" idx="6"/>
          </p:cNvCxnSpPr>
          <p:nvPr/>
        </p:nvCxnSpPr>
        <p:spPr>
          <a:xfrm rot="5400000">
            <a:off x="7981188" y="4539996"/>
            <a:ext cx="204216" cy="469392"/>
          </a:xfrm>
          <a:prstGeom prst="line">
            <a:avLst/>
          </a:prstGeom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4" name="TextBox 113"/>
          <p:cNvSpPr txBox="1"/>
          <p:nvPr/>
        </p:nvSpPr>
        <p:spPr>
          <a:xfrm>
            <a:off x="4267432" y="3228201"/>
            <a:ext cx="2695674" cy="276999"/>
          </a:xfrm>
          <a:prstGeom prst="rect">
            <a:avLst/>
          </a:prstGeom>
          <a:noFill/>
          <a:effectLst/>
        </p:spPr>
        <p:txBody>
          <a:bodyPr wrap="none" lIns="0" tIns="0" rIns="0" bIns="0" rtlCol="0">
            <a:spAutoFit/>
          </a:bodyPr>
          <a:lstStyle/>
          <a:p>
            <a:r>
              <a:rPr lang="en-US" dirty="0" smtClean="0"/>
              <a:t>If no solution found: delete τ</a:t>
            </a:r>
            <a:endParaRPr lang="en-US" dirty="0"/>
          </a:p>
        </p:txBody>
      </p:sp>
      <p:sp>
        <p:nvSpPr>
          <p:cNvPr id="115" name="TextBox 114"/>
          <p:cNvSpPr txBox="1"/>
          <p:nvPr/>
        </p:nvSpPr>
        <p:spPr>
          <a:xfrm>
            <a:off x="2895832" y="1999667"/>
            <a:ext cx="1296381" cy="276999"/>
          </a:xfrm>
          <a:prstGeom prst="rect">
            <a:avLst/>
          </a:prstGeom>
          <a:noFill/>
          <a:effectLst/>
        </p:spPr>
        <p:txBody>
          <a:bodyPr wrap="none" lIns="0" tIns="0" rIns="0" bIns="0" rtlCol="0">
            <a:spAutoFit/>
          </a:bodyPr>
          <a:lstStyle/>
          <a:p>
            <a:r>
              <a:rPr lang="en-US" dirty="0" smtClean="0"/>
              <a:t>Define CSP </a:t>
            </a:r>
            <a:r>
              <a:rPr lang="en-US" i="1" dirty="0" smtClean="0"/>
              <a:t>P</a:t>
            </a:r>
            <a:r>
              <a:rPr lang="az-Cyrl-AZ" i="1" baseline="-25000" dirty="0" smtClean="0"/>
              <a:t>ω</a:t>
            </a:r>
            <a:endParaRPr lang="en-US" i="1" dirty="0"/>
          </a:p>
        </p:txBody>
      </p:sp>
      <p:sp>
        <p:nvSpPr>
          <p:cNvPr id="7" name="Oval 6"/>
          <p:cNvSpPr/>
          <p:nvPr/>
        </p:nvSpPr>
        <p:spPr>
          <a:xfrm>
            <a:off x="2730041" y="5375238"/>
            <a:ext cx="608276" cy="453525"/>
          </a:xfrm>
          <a:prstGeom prst="ellipse">
            <a:avLst/>
          </a:prstGeom>
          <a:solidFill>
            <a:schemeClr val="lt1">
              <a:alpha val="48000"/>
            </a:schemeClr>
          </a:solidFill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DE</a:t>
            </a:r>
            <a:endParaRPr lang="en-US" dirty="0"/>
          </a:p>
        </p:txBody>
      </p:sp>
      <p:cxnSp>
        <p:nvCxnSpPr>
          <p:cNvPr id="11" name="Straight Connector 10"/>
          <p:cNvCxnSpPr>
            <a:stCxn id="7" idx="6"/>
            <a:endCxn id="5" idx="2"/>
          </p:cNvCxnSpPr>
          <p:nvPr/>
        </p:nvCxnSpPr>
        <p:spPr>
          <a:xfrm>
            <a:off x="3338317" y="5602001"/>
            <a:ext cx="458524" cy="0"/>
          </a:xfrm>
          <a:prstGeom prst="line">
            <a:avLst/>
          </a:prstGeom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6781800" y="6248400"/>
            <a:ext cx="329184" cy="32918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r>
              <a:rPr lang="en-US" dirty="0" smtClean="0"/>
              <a:t>C</a:t>
            </a:r>
            <a:r>
              <a:rPr lang="en-US" baseline="-25000" dirty="0" smtClean="0"/>
              <a:t>B</a:t>
            </a:r>
            <a:endParaRPr lang="en-US" baseline="-25000" dirty="0"/>
          </a:p>
        </p:txBody>
      </p:sp>
      <p:cxnSp>
        <p:nvCxnSpPr>
          <p:cNvPr id="118" name="Straight Connector 117"/>
          <p:cNvCxnSpPr>
            <a:stCxn id="117" idx="0"/>
            <a:endCxn id="121" idx="3"/>
          </p:cNvCxnSpPr>
          <p:nvPr/>
        </p:nvCxnSpPr>
        <p:spPr>
          <a:xfrm rot="5400000" flipH="1" flipV="1">
            <a:off x="7127698" y="5926988"/>
            <a:ext cx="140107" cy="502719"/>
          </a:xfrm>
          <a:prstGeom prst="line">
            <a:avLst/>
          </a:prstGeom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>
            <a:stCxn id="117" idx="0"/>
            <a:endCxn id="120" idx="4"/>
          </p:cNvCxnSpPr>
          <p:nvPr/>
        </p:nvCxnSpPr>
        <p:spPr>
          <a:xfrm rot="16200000" flipV="1">
            <a:off x="6484620" y="5786628"/>
            <a:ext cx="73152" cy="850392"/>
          </a:xfrm>
          <a:prstGeom prst="line">
            <a:avLst/>
          </a:prstGeom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0" name="Oval 119"/>
          <p:cNvSpPr/>
          <p:nvPr/>
        </p:nvSpPr>
        <p:spPr>
          <a:xfrm>
            <a:off x="5638800" y="5718048"/>
            <a:ext cx="914400" cy="457200"/>
          </a:xfrm>
          <a:prstGeom prst="ellipse">
            <a:avLst/>
          </a:prstGeom>
          <a:solidFill>
            <a:schemeClr val="lt1">
              <a:alpha val="48000"/>
            </a:schemeClr>
          </a:solidFill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R</a:t>
            </a:r>
            <a:r>
              <a:rPr lang="en-US" baseline="-25000" dirty="0" smtClean="0"/>
              <a:t>3</a:t>
            </a:r>
            <a:r>
              <a:rPr lang="en-US" dirty="0" smtClean="0"/>
              <a:t>: D E</a:t>
            </a:r>
            <a:endParaRPr lang="en-US" baseline="-25000" dirty="0" smtClean="0"/>
          </a:p>
        </p:txBody>
      </p:sp>
      <p:sp>
        <p:nvSpPr>
          <p:cNvPr id="121" name="Oval 120"/>
          <p:cNvSpPr/>
          <p:nvPr/>
        </p:nvSpPr>
        <p:spPr>
          <a:xfrm>
            <a:off x="7315200" y="5718048"/>
            <a:ext cx="914400" cy="457200"/>
          </a:xfrm>
          <a:prstGeom prst="ellipse">
            <a:avLst/>
          </a:prstGeom>
          <a:solidFill>
            <a:srgbClr val="FF0000">
              <a:alpha val="50000"/>
            </a:srgbClr>
          </a:solidFill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R</a:t>
            </a:r>
            <a:r>
              <a:rPr lang="en-US" baseline="-25000" dirty="0" smtClean="0"/>
              <a:t>4</a:t>
            </a:r>
            <a:r>
              <a:rPr lang="en-US" dirty="0" smtClean="0"/>
              <a:t>: E F</a:t>
            </a:r>
            <a:endParaRPr lang="en-US" baseline="-25000" dirty="0" smtClean="0"/>
          </a:p>
        </p:txBody>
      </p:sp>
      <p:sp>
        <p:nvSpPr>
          <p:cNvPr id="122" name="Oval 121"/>
          <p:cNvSpPr/>
          <p:nvPr/>
        </p:nvSpPr>
        <p:spPr>
          <a:xfrm>
            <a:off x="7620000" y="4953000"/>
            <a:ext cx="1143000" cy="457200"/>
          </a:xfrm>
          <a:prstGeom prst="ellipse">
            <a:avLst/>
          </a:prstGeom>
          <a:solidFill>
            <a:schemeClr val="lt1">
              <a:alpha val="48000"/>
            </a:schemeClr>
          </a:solidFill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R</a:t>
            </a:r>
            <a:r>
              <a:rPr lang="en-US" baseline="-25000" dirty="0" smtClean="0"/>
              <a:t>5</a:t>
            </a:r>
            <a:r>
              <a:rPr lang="en-US" dirty="0" smtClean="0"/>
              <a:t>: C F G</a:t>
            </a:r>
            <a:endParaRPr lang="en-US" baseline="-25000" dirty="0" smtClean="0"/>
          </a:p>
        </p:txBody>
      </p:sp>
      <p:sp>
        <p:nvSpPr>
          <p:cNvPr id="123" name="Rectangle 122"/>
          <p:cNvSpPr/>
          <p:nvPr/>
        </p:nvSpPr>
        <p:spPr>
          <a:xfrm>
            <a:off x="8610600" y="5715000"/>
            <a:ext cx="329184" cy="32918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r>
              <a:rPr lang="en-US" dirty="0" smtClean="0"/>
              <a:t>C</a:t>
            </a:r>
            <a:r>
              <a:rPr lang="en-US" baseline="-25000" dirty="0" smtClean="0"/>
              <a:t>C</a:t>
            </a:r>
            <a:endParaRPr lang="en-US" baseline="-25000" dirty="0"/>
          </a:p>
        </p:txBody>
      </p:sp>
      <p:cxnSp>
        <p:nvCxnSpPr>
          <p:cNvPr id="124" name="Straight Connector 123"/>
          <p:cNvCxnSpPr>
            <a:stCxn id="123" idx="0"/>
            <a:endCxn id="122" idx="4"/>
          </p:cNvCxnSpPr>
          <p:nvPr/>
        </p:nvCxnSpPr>
        <p:spPr>
          <a:xfrm rot="16200000" flipV="1">
            <a:off x="8330946" y="5270754"/>
            <a:ext cx="304800" cy="583692"/>
          </a:xfrm>
          <a:prstGeom prst="line">
            <a:avLst/>
          </a:prstGeom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>
            <a:stCxn id="123" idx="1"/>
            <a:endCxn id="121" idx="6"/>
          </p:cNvCxnSpPr>
          <p:nvPr/>
        </p:nvCxnSpPr>
        <p:spPr>
          <a:xfrm rot="10800000" flipV="1">
            <a:off x="8229600" y="5879592"/>
            <a:ext cx="381000" cy="67056"/>
          </a:xfrm>
          <a:prstGeom prst="line">
            <a:avLst/>
          </a:prstGeom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8" name="Rectangle 147"/>
          <p:cNvSpPr/>
          <p:nvPr/>
        </p:nvSpPr>
        <p:spPr>
          <a:xfrm>
            <a:off x="5843336" y="3757864"/>
            <a:ext cx="3124200" cy="2209800"/>
          </a:xfrm>
          <a:prstGeom prst="rect">
            <a:avLst/>
          </a:prstGeom>
          <a:noFill/>
          <a:ln w="44450"/>
          <a:effec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" name="TextBox 148"/>
          <p:cNvSpPr txBox="1"/>
          <p:nvPr/>
        </p:nvSpPr>
        <p:spPr>
          <a:xfrm>
            <a:off x="4267200" y="3533001"/>
            <a:ext cx="3884777" cy="276999"/>
          </a:xfrm>
          <a:prstGeom prst="rect">
            <a:avLst/>
          </a:prstGeom>
          <a:solidFill>
            <a:srgbClr val="6699FF"/>
          </a:solidFill>
          <a:effectLst/>
        </p:spPr>
        <p:txBody>
          <a:bodyPr wrap="none" lIns="0" tIns="0" rIns="0" bIns="0" rtlCol="0">
            <a:spAutoFit/>
          </a:bodyPr>
          <a:lstStyle/>
          <a:p>
            <a:pPr marL="0" lvl="2"/>
            <a:r>
              <a:rPr lang="en-US" dirty="0" smtClean="0"/>
              <a:t>Add ⟨R’,</a:t>
            </a:r>
            <a:r>
              <a:rPr lang="az-Cyrl-AZ" i="1" dirty="0" smtClean="0"/>
              <a:t>ω</a:t>
            </a:r>
            <a:r>
              <a:rPr lang="en-US" dirty="0" smtClean="0"/>
              <a:t>’⟩ to Q: </a:t>
            </a:r>
            <a:r>
              <a:rPr lang="en-US" dirty="0" err="1" smtClean="0"/>
              <a:t>R</a:t>
            </a:r>
            <a:r>
              <a:rPr lang="en-US" i="1" baseline="-25000" dirty="0" err="1" smtClean="0"/>
              <a:t>i</a:t>
            </a:r>
            <a:r>
              <a:rPr lang="en-US" dirty="0" err="1" smtClean="0"/>
              <a:t>≠R</a:t>
            </a:r>
            <a:r>
              <a:rPr lang="en-US" dirty="0" smtClean="0"/>
              <a:t>’, R</a:t>
            </a:r>
            <a:r>
              <a:rPr lang="en-US" i="1" baseline="-25000" dirty="0" smtClean="0"/>
              <a:t>i</a:t>
            </a:r>
            <a:r>
              <a:rPr lang="en-US" dirty="0" smtClean="0"/>
              <a:t>∈</a:t>
            </a:r>
            <a:r>
              <a:rPr lang="az-Cyrl-AZ" i="1" dirty="0" smtClean="0"/>
              <a:t>ω</a:t>
            </a:r>
            <a:r>
              <a:rPr lang="en-US" dirty="0" smtClean="0"/>
              <a:t>’ and R’∈</a:t>
            </a:r>
            <a:r>
              <a:rPr lang="az-Cyrl-AZ" i="1" dirty="0" smtClean="0"/>
              <a:t>ω</a:t>
            </a:r>
            <a:r>
              <a:rPr lang="en-US" dirty="0" smtClean="0"/>
              <a:t>’</a:t>
            </a:r>
          </a:p>
        </p:txBody>
      </p:sp>
      <p:sp>
        <p:nvSpPr>
          <p:cNvPr id="26" name="Title 2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ProcessQ</a:t>
            </a:r>
            <a:r>
              <a:rPr lang="en-US" dirty="0" smtClean="0"/>
              <a:t>: Animation </a:t>
            </a:r>
            <a:endParaRPr lang="en-US" dirty="0"/>
          </a:p>
        </p:txBody>
      </p:sp>
      <p:sp>
        <p:nvSpPr>
          <p:cNvPr id="23" name="Date Placeholder 22"/>
          <p:cNvSpPr>
            <a:spLocks noGrp="1"/>
          </p:cNvSpPr>
          <p:nvPr>
            <p:ph type="dt" sz="half" idx="10"/>
          </p:nvPr>
        </p:nvSpPr>
        <p:spPr>
          <a:effectLst/>
        </p:spPr>
        <p:txBody>
          <a:bodyPr/>
          <a:lstStyle/>
          <a:p>
            <a:fld id="{E01164F9-DFE4-431A-8886-B9BD472C08FD}" type="datetime1">
              <a:rPr lang="en-US" smtClean="0"/>
              <a:pPr/>
              <a:t>8/1/11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>
          <a:effectLst/>
        </p:spPr>
        <p:txBody>
          <a:bodyPr/>
          <a:lstStyle/>
          <a:p>
            <a:r>
              <a:rPr lang="en-US" smtClean="0"/>
              <a:t>SARA 2011</a:t>
            </a:r>
            <a:endParaRPr lang="en-US"/>
          </a:p>
        </p:txBody>
      </p:sp>
      <p:sp>
        <p:nvSpPr>
          <p:cNvPr id="62" name="Slide Number Placeholder 61"/>
          <p:cNvSpPr>
            <a:spLocks noGrp="1"/>
          </p:cNvSpPr>
          <p:nvPr>
            <p:ph type="sldNum" sz="quarter" idx="12"/>
          </p:nvPr>
        </p:nvSpPr>
        <p:spPr>
          <a:effectLst/>
        </p:spPr>
        <p:txBody>
          <a:bodyPr/>
          <a:lstStyle/>
          <a:p>
            <a:fld id="{1C2AB7F3-1302-459F-9F73-6D07E21BFB55}" type="slidenum">
              <a:rPr lang="en-US" smtClean="0"/>
              <a:pPr/>
              <a:t>7</a:t>
            </a:fld>
            <a:endParaRPr lang="en-US" dirty="0"/>
          </a:p>
        </p:txBody>
      </p:sp>
      <p:grpSp>
        <p:nvGrpSpPr>
          <p:cNvPr id="2" name="Group 77"/>
          <p:cNvGrpSpPr/>
          <p:nvPr/>
        </p:nvGrpSpPr>
        <p:grpSpPr>
          <a:xfrm>
            <a:off x="1689279" y="1906074"/>
            <a:ext cx="469006" cy="1066800"/>
            <a:chOff x="1740794" y="1956516"/>
            <a:chExt cx="725757" cy="939084"/>
          </a:xfrm>
          <a:effectLst/>
        </p:grpSpPr>
        <p:sp>
          <p:nvSpPr>
            <p:cNvPr id="68" name="Right Brace 67"/>
            <p:cNvSpPr/>
            <p:nvPr/>
          </p:nvSpPr>
          <p:spPr>
            <a:xfrm>
              <a:off x="1740794" y="1956516"/>
              <a:ext cx="316605" cy="939084"/>
            </a:xfrm>
            <a:prstGeom prst="rightBrace">
              <a:avLst>
                <a:gd name="adj1" fmla="val 65085"/>
                <a:gd name="adj2" fmla="val 45886"/>
              </a:avLst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2147553" y="2182831"/>
              <a:ext cx="318998" cy="369332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l-GR" sz="2400" dirty="0" smtClean="0"/>
                <a:t>ω</a:t>
              </a:r>
              <a:r>
                <a:rPr lang="en-US" sz="2400" baseline="-25000" dirty="0" smtClean="0"/>
                <a:t>1</a:t>
              </a:r>
              <a:endParaRPr lang="en-US" sz="2400" baseline="-25000" dirty="0"/>
            </a:p>
          </p:txBody>
        </p:sp>
      </p:grpSp>
      <p:grpSp>
        <p:nvGrpSpPr>
          <p:cNvPr id="3" name="Group 78"/>
          <p:cNvGrpSpPr/>
          <p:nvPr/>
        </p:nvGrpSpPr>
        <p:grpSpPr>
          <a:xfrm>
            <a:off x="1675327" y="3022242"/>
            <a:ext cx="381000" cy="1015284"/>
            <a:chOff x="1740794" y="1956516"/>
            <a:chExt cx="725757" cy="939084"/>
          </a:xfrm>
          <a:effectLst/>
        </p:grpSpPr>
        <p:sp>
          <p:nvSpPr>
            <p:cNvPr id="80" name="Right Brace 79"/>
            <p:cNvSpPr/>
            <p:nvPr/>
          </p:nvSpPr>
          <p:spPr>
            <a:xfrm>
              <a:off x="1740794" y="1956516"/>
              <a:ext cx="316605" cy="939084"/>
            </a:xfrm>
            <a:prstGeom prst="rightBrace">
              <a:avLst>
                <a:gd name="adj1" fmla="val 65085"/>
                <a:gd name="adj2" fmla="val 45886"/>
              </a:avLst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2147553" y="2182831"/>
              <a:ext cx="318998" cy="369332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l-GR" sz="2400" dirty="0" smtClean="0"/>
                <a:t>ω</a:t>
              </a:r>
              <a:r>
                <a:rPr lang="en-US" sz="2400" baseline="-25000" dirty="0" smtClean="0"/>
                <a:t>2</a:t>
              </a:r>
              <a:endParaRPr lang="en-US" sz="2400" baseline="-25000" dirty="0"/>
            </a:p>
          </p:txBody>
        </p:sp>
      </p:grpSp>
      <p:sp>
        <p:nvSpPr>
          <p:cNvPr id="70" name="Freeform 69"/>
          <p:cNvSpPr/>
          <p:nvPr/>
        </p:nvSpPr>
        <p:spPr>
          <a:xfrm>
            <a:off x="3657600" y="4495800"/>
            <a:ext cx="1828800" cy="1489710"/>
          </a:xfrm>
          <a:custGeom>
            <a:avLst/>
            <a:gdLst>
              <a:gd name="connsiteX0" fmla="*/ 49530 w 2390775"/>
              <a:gd name="connsiteY0" fmla="*/ 163830 h 1642110"/>
              <a:gd name="connsiteX1" fmla="*/ 38100 w 2390775"/>
              <a:gd name="connsiteY1" fmla="*/ 986790 h 1642110"/>
              <a:gd name="connsiteX2" fmla="*/ 38100 w 2390775"/>
              <a:gd name="connsiteY2" fmla="*/ 1432560 h 1642110"/>
              <a:gd name="connsiteX3" fmla="*/ 266700 w 2390775"/>
              <a:gd name="connsiteY3" fmla="*/ 1569720 h 1642110"/>
              <a:gd name="connsiteX4" fmla="*/ 723900 w 2390775"/>
              <a:gd name="connsiteY4" fmla="*/ 1615440 h 1642110"/>
              <a:gd name="connsiteX5" fmla="*/ 1786890 w 2390775"/>
              <a:gd name="connsiteY5" fmla="*/ 1409700 h 1642110"/>
              <a:gd name="connsiteX6" fmla="*/ 2324100 w 2390775"/>
              <a:gd name="connsiteY6" fmla="*/ 906780 h 1642110"/>
              <a:gd name="connsiteX7" fmla="*/ 2186940 w 2390775"/>
              <a:gd name="connsiteY7" fmla="*/ 415290 h 1642110"/>
              <a:gd name="connsiteX8" fmla="*/ 1501140 w 2390775"/>
              <a:gd name="connsiteY8" fmla="*/ 129540 h 1642110"/>
              <a:gd name="connsiteX9" fmla="*/ 632460 w 2390775"/>
              <a:gd name="connsiteY9" fmla="*/ 15240 h 1642110"/>
              <a:gd name="connsiteX10" fmla="*/ 209550 w 2390775"/>
              <a:gd name="connsiteY10" fmla="*/ 38100 h 1642110"/>
              <a:gd name="connsiteX11" fmla="*/ 49530 w 2390775"/>
              <a:gd name="connsiteY11" fmla="*/ 163830 h 1642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90775" h="1642110">
                <a:moveTo>
                  <a:pt x="49530" y="163830"/>
                </a:moveTo>
                <a:cubicBezTo>
                  <a:pt x="20955" y="321945"/>
                  <a:pt x="40005" y="775335"/>
                  <a:pt x="38100" y="986790"/>
                </a:cubicBezTo>
                <a:cubicBezTo>
                  <a:pt x="36195" y="1198245"/>
                  <a:pt x="0" y="1335405"/>
                  <a:pt x="38100" y="1432560"/>
                </a:cubicBezTo>
                <a:cubicBezTo>
                  <a:pt x="76200" y="1529715"/>
                  <a:pt x="152400" y="1539240"/>
                  <a:pt x="266700" y="1569720"/>
                </a:cubicBezTo>
                <a:cubicBezTo>
                  <a:pt x="381000" y="1600200"/>
                  <a:pt x="470535" y="1642110"/>
                  <a:pt x="723900" y="1615440"/>
                </a:cubicBezTo>
                <a:cubicBezTo>
                  <a:pt x="977265" y="1588770"/>
                  <a:pt x="1520190" y="1527810"/>
                  <a:pt x="1786890" y="1409700"/>
                </a:cubicBezTo>
                <a:cubicBezTo>
                  <a:pt x="2053590" y="1291590"/>
                  <a:pt x="2257425" y="1072515"/>
                  <a:pt x="2324100" y="906780"/>
                </a:cubicBezTo>
                <a:cubicBezTo>
                  <a:pt x="2390775" y="741045"/>
                  <a:pt x="2324100" y="544830"/>
                  <a:pt x="2186940" y="415290"/>
                </a:cubicBezTo>
                <a:cubicBezTo>
                  <a:pt x="2049780" y="285750"/>
                  <a:pt x="1760220" y="196215"/>
                  <a:pt x="1501140" y="129540"/>
                </a:cubicBezTo>
                <a:cubicBezTo>
                  <a:pt x="1242060" y="62865"/>
                  <a:pt x="847725" y="30480"/>
                  <a:pt x="632460" y="15240"/>
                </a:cubicBezTo>
                <a:cubicBezTo>
                  <a:pt x="417195" y="0"/>
                  <a:pt x="310515" y="9525"/>
                  <a:pt x="209550" y="38100"/>
                </a:cubicBezTo>
                <a:cubicBezTo>
                  <a:pt x="108585" y="66675"/>
                  <a:pt x="78105" y="5715"/>
                  <a:pt x="49530" y="163830"/>
                </a:cubicBezTo>
                <a:close/>
              </a:path>
            </a:pathLst>
          </a:custGeom>
          <a:noFill/>
          <a:ln>
            <a:solidFill>
              <a:schemeClr val="accent3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8" name="Group 92"/>
          <p:cNvGrpSpPr/>
          <p:nvPr/>
        </p:nvGrpSpPr>
        <p:grpSpPr>
          <a:xfrm>
            <a:off x="1688205" y="4090116"/>
            <a:ext cx="470079" cy="1053921"/>
            <a:chOff x="1740794" y="1956516"/>
            <a:chExt cx="725757" cy="939084"/>
          </a:xfrm>
          <a:effectLst/>
        </p:grpSpPr>
        <p:sp>
          <p:nvSpPr>
            <p:cNvPr id="94" name="Right Brace 93"/>
            <p:cNvSpPr/>
            <p:nvPr/>
          </p:nvSpPr>
          <p:spPr>
            <a:xfrm>
              <a:off x="1740794" y="1956516"/>
              <a:ext cx="316605" cy="939084"/>
            </a:xfrm>
            <a:prstGeom prst="rightBrace">
              <a:avLst>
                <a:gd name="adj1" fmla="val 65085"/>
                <a:gd name="adj2" fmla="val 45886"/>
              </a:avLst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2147553" y="2182831"/>
              <a:ext cx="318998" cy="369332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l-GR" sz="2400" dirty="0" smtClean="0"/>
                <a:t>ω</a:t>
              </a:r>
              <a:r>
                <a:rPr lang="en-US" sz="2400" baseline="-25000" dirty="0" smtClean="0"/>
                <a:t>3</a:t>
              </a:r>
              <a:endParaRPr lang="en-US" sz="2400" baseline="-25000" dirty="0"/>
            </a:p>
          </p:txBody>
        </p:sp>
      </p:grpSp>
      <p:cxnSp>
        <p:nvCxnSpPr>
          <p:cNvPr id="12" name="Straight Connector 11"/>
          <p:cNvCxnSpPr>
            <a:stCxn id="6" idx="6"/>
            <a:endCxn id="8" idx="1"/>
          </p:cNvCxnSpPr>
          <p:nvPr/>
        </p:nvCxnSpPr>
        <p:spPr>
          <a:xfrm>
            <a:off x="4405117" y="4840001"/>
            <a:ext cx="471404" cy="220654"/>
          </a:xfrm>
          <a:prstGeom prst="line">
            <a:avLst/>
          </a:prstGeom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385481" y="4537039"/>
            <a:ext cx="544933" cy="46166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R</a:t>
            </a:r>
            <a:r>
              <a:rPr lang="en-US" sz="2400" baseline="-25000" dirty="0" smtClean="0"/>
              <a:t>2</a:t>
            </a:r>
            <a:endParaRPr lang="en-US" sz="2400" baseline="-25000" dirty="0"/>
          </a:p>
        </p:txBody>
      </p:sp>
      <p:sp>
        <p:nvSpPr>
          <p:cNvPr id="16" name="TextBox 15"/>
          <p:cNvSpPr txBox="1"/>
          <p:nvPr/>
        </p:nvSpPr>
        <p:spPr>
          <a:xfrm>
            <a:off x="4385481" y="5523174"/>
            <a:ext cx="475981" cy="46166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R</a:t>
            </a:r>
            <a:r>
              <a:rPr lang="en-US" sz="2400" baseline="-25000" dirty="0" smtClean="0"/>
              <a:t>4</a:t>
            </a:r>
            <a:endParaRPr lang="en-US" sz="2400" baseline="-25000" dirty="0"/>
          </a:p>
        </p:txBody>
      </p:sp>
      <p:cxnSp>
        <p:nvCxnSpPr>
          <p:cNvPr id="13" name="Straight Connector 12"/>
          <p:cNvCxnSpPr>
            <a:stCxn id="5" idx="6"/>
            <a:endCxn id="8" idx="3"/>
          </p:cNvCxnSpPr>
          <p:nvPr/>
        </p:nvCxnSpPr>
        <p:spPr>
          <a:xfrm flipV="1">
            <a:off x="4405117" y="5381346"/>
            <a:ext cx="471404" cy="220655"/>
          </a:xfrm>
          <a:prstGeom prst="line">
            <a:avLst/>
          </a:prstGeom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3796841" y="4613238"/>
            <a:ext cx="608276" cy="453525"/>
          </a:xfrm>
          <a:prstGeom prst="ellipse">
            <a:avLst/>
          </a:prstGeom>
          <a:solidFill>
            <a:schemeClr val="lt1">
              <a:alpha val="48000"/>
            </a:schemeClr>
          </a:solidFill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BC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3796841" y="5375238"/>
            <a:ext cx="608276" cy="453525"/>
          </a:xfrm>
          <a:prstGeom prst="ellipse">
            <a:avLst/>
          </a:prstGeom>
          <a:solidFill>
            <a:schemeClr val="lt1">
              <a:alpha val="48000"/>
            </a:schemeClr>
          </a:solidFill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EF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4787441" y="4994238"/>
            <a:ext cx="608276" cy="453525"/>
          </a:xfrm>
          <a:prstGeom prst="ellipse">
            <a:avLst/>
          </a:prstGeom>
          <a:solidFill>
            <a:schemeClr val="lt1">
              <a:alpha val="48000"/>
            </a:schemeClr>
          </a:solidFill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CFG</a:t>
            </a:r>
            <a:endParaRPr lang="en-US" dirty="0"/>
          </a:p>
        </p:txBody>
      </p:sp>
      <p:sp>
        <p:nvSpPr>
          <p:cNvPr id="156" name="Freeform 155"/>
          <p:cNvSpPr/>
          <p:nvPr/>
        </p:nvSpPr>
        <p:spPr>
          <a:xfrm>
            <a:off x="1684421" y="3176337"/>
            <a:ext cx="2466474" cy="1419726"/>
          </a:xfrm>
          <a:custGeom>
            <a:avLst/>
            <a:gdLst>
              <a:gd name="connsiteX0" fmla="*/ 0 w 2466474"/>
              <a:gd name="connsiteY0" fmla="*/ 0 h 1419726"/>
              <a:gd name="connsiteX1" fmla="*/ 1997242 w 2466474"/>
              <a:gd name="connsiteY1" fmla="*/ 733926 h 1419726"/>
              <a:gd name="connsiteX2" fmla="*/ 2466474 w 2466474"/>
              <a:gd name="connsiteY2" fmla="*/ 1419726 h 1419726"/>
              <a:gd name="connsiteX3" fmla="*/ 2466474 w 2466474"/>
              <a:gd name="connsiteY3" fmla="*/ 1419726 h 14197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66474" h="1419726">
                <a:moveTo>
                  <a:pt x="0" y="0"/>
                </a:moveTo>
                <a:cubicBezTo>
                  <a:pt x="793081" y="248652"/>
                  <a:pt x="1586163" y="497305"/>
                  <a:pt x="1997242" y="733926"/>
                </a:cubicBezTo>
                <a:cubicBezTo>
                  <a:pt x="2408321" y="970547"/>
                  <a:pt x="2466474" y="1419726"/>
                  <a:pt x="2466474" y="1419726"/>
                </a:cubicBezTo>
                <a:lnTo>
                  <a:pt x="2466474" y="1419726"/>
                </a:lnTo>
              </a:path>
            </a:pathLst>
          </a:custGeom>
          <a:ln>
            <a:tailEnd type="arrow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Freeform 157"/>
          <p:cNvSpPr/>
          <p:nvPr/>
        </p:nvSpPr>
        <p:spPr>
          <a:xfrm>
            <a:off x="1672389" y="3549316"/>
            <a:ext cx="3416969" cy="1431758"/>
          </a:xfrm>
          <a:custGeom>
            <a:avLst/>
            <a:gdLst>
              <a:gd name="connsiteX0" fmla="*/ 0 w 3416969"/>
              <a:gd name="connsiteY0" fmla="*/ 0 h 1431758"/>
              <a:gd name="connsiteX1" fmla="*/ 2129590 w 3416969"/>
              <a:gd name="connsiteY1" fmla="*/ 252663 h 1431758"/>
              <a:gd name="connsiteX2" fmla="*/ 3416969 w 3416969"/>
              <a:gd name="connsiteY2" fmla="*/ 1431758 h 1431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16969" h="1431758">
                <a:moveTo>
                  <a:pt x="0" y="0"/>
                </a:moveTo>
                <a:cubicBezTo>
                  <a:pt x="780047" y="7018"/>
                  <a:pt x="1560095" y="14037"/>
                  <a:pt x="2129590" y="252663"/>
                </a:cubicBezTo>
                <a:cubicBezTo>
                  <a:pt x="2699085" y="491289"/>
                  <a:pt x="3058027" y="961523"/>
                  <a:pt x="3416969" y="1431758"/>
                </a:cubicBezTo>
              </a:path>
            </a:pathLst>
          </a:custGeom>
          <a:ln>
            <a:tailEnd type="arrow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12"/>
          <p:cNvGrpSpPr/>
          <p:nvPr/>
        </p:nvGrpSpPr>
        <p:grpSpPr>
          <a:xfrm>
            <a:off x="7086600" y="5080716"/>
            <a:ext cx="533400" cy="609600"/>
            <a:chOff x="3324223" y="5715000"/>
            <a:chExt cx="533400" cy="609600"/>
          </a:xfrm>
          <a:effectLst/>
        </p:grpSpPr>
        <p:sp>
          <p:nvSpPr>
            <p:cNvPr id="116" name="Rectangle 115"/>
            <p:cNvSpPr/>
            <p:nvPr/>
          </p:nvSpPr>
          <p:spPr>
            <a:xfrm>
              <a:off x="3324223" y="5715000"/>
              <a:ext cx="533400" cy="609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cxnSp>
          <p:nvCxnSpPr>
            <p:cNvPr id="126" name="Straight Connector 125"/>
            <p:cNvCxnSpPr/>
            <p:nvPr/>
          </p:nvCxnSpPr>
          <p:spPr>
            <a:xfrm>
              <a:off x="3324223" y="5816600"/>
              <a:ext cx="533400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Connector 126"/>
            <p:cNvCxnSpPr/>
            <p:nvPr/>
          </p:nvCxnSpPr>
          <p:spPr>
            <a:xfrm>
              <a:off x="3324223" y="5918200"/>
              <a:ext cx="533400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Connector 127"/>
            <p:cNvCxnSpPr/>
            <p:nvPr/>
          </p:nvCxnSpPr>
          <p:spPr>
            <a:xfrm>
              <a:off x="3324223" y="6019800"/>
              <a:ext cx="533400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Straight Connector 128"/>
            <p:cNvCxnSpPr/>
            <p:nvPr/>
          </p:nvCxnSpPr>
          <p:spPr>
            <a:xfrm>
              <a:off x="3324223" y="6121400"/>
              <a:ext cx="533400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Straight Connector 129"/>
            <p:cNvCxnSpPr/>
            <p:nvPr/>
          </p:nvCxnSpPr>
          <p:spPr>
            <a:xfrm>
              <a:off x="3324223" y="6223000"/>
              <a:ext cx="533400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 130"/>
          <p:cNvGrpSpPr/>
          <p:nvPr/>
        </p:nvGrpSpPr>
        <p:grpSpPr>
          <a:xfrm>
            <a:off x="8077200" y="5703195"/>
            <a:ext cx="533400" cy="609600"/>
            <a:chOff x="3324223" y="5715000"/>
            <a:chExt cx="533400" cy="609600"/>
          </a:xfrm>
          <a:effectLst/>
        </p:grpSpPr>
        <p:sp>
          <p:nvSpPr>
            <p:cNvPr id="132" name="Rectangle 131"/>
            <p:cNvSpPr/>
            <p:nvPr/>
          </p:nvSpPr>
          <p:spPr>
            <a:xfrm>
              <a:off x="3324223" y="5715000"/>
              <a:ext cx="533400" cy="609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cxnSp>
          <p:nvCxnSpPr>
            <p:cNvPr id="133" name="Straight Connector 132"/>
            <p:cNvCxnSpPr/>
            <p:nvPr/>
          </p:nvCxnSpPr>
          <p:spPr>
            <a:xfrm>
              <a:off x="3324223" y="5816600"/>
              <a:ext cx="533400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Straight Connector 133"/>
            <p:cNvCxnSpPr/>
            <p:nvPr/>
          </p:nvCxnSpPr>
          <p:spPr>
            <a:xfrm>
              <a:off x="3324223" y="5918200"/>
              <a:ext cx="533400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Straight Connector 134"/>
            <p:cNvCxnSpPr/>
            <p:nvPr/>
          </p:nvCxnSpPr>
          <p:spPr>
            <a:xfrm>
              <a:off x="3324223" y="6019800"/>
              <a:ext cx="533400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Straight Connector 135"/>
            <p:cNvCxnSpPr/>
            <p:nvPr/>
          </p:nvCxnSpPr>
          <p:spPr>
            <a:xfrm>
              <a:off x="3324223" y="6121400"/>
              <a:ext cx="533400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Straight Connector 136"/>
            <p:cNvCxnSpPr/>
            <p:nvPr/>
          </p:nvCxnSpPr>
          <p:spPr>
            <a:xfrm>
              <a:off x="3324223" y="6223000"/>
              <a:ext cx="533400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8" name="Straight Connector 137"/>
          <p:cNvCxnSpPr/>
          <p:nvPr/>
        </p:nvCxnSpPr>
        <p:spPr>
          <a:xfrm>
            <a:off x="7073721" y="5391974"/>
            <a:ext cx="530352" cy="0"/>
          </a:xfrm>
          <a:prstGeom prst="line">
            <a:avLst/>
          </a:prstGeom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Connector 139"/>
          <p:cNvCxnSpPr/>
          <p:nvPr/>
        </p:nvCxnSpPr>
        <p:spPr>
          <a:xfrm>
            <a:off x="8077200" y="5791200"/>
            <a:ext cx="530352" cy="0"/>
          </a:xfrm>
          <a:prstGeom prst="line">
            <a:avLst/>
          </a:prstGeom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1" name="Curved Connector 140"/>
          <p:cNvCxnSpPr>
            <a:endCxn id="116" idx="1"/>
          </p:cNvCxnSpPr>
          <p:nvPr/>
        </p:nvCxnSpPr>
        <p:spPr>
          <a:xfrm>
            <a:off x="6553200" y="5181600"/>
            <a:ext cx="533400" cy="203916"/>
          </a:xfrm>
          <a:prstGeom prst="curvedConnector3">
            <a:avLst>
              <a:gd name="adj1" fmla="val 50000"/>
            </a:avLst>
          </a:prstGeom>
          <a:ln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Curved Connector 141"/>
          <p:cNvCxnSpPr>
            <a:stCxn id="116" idx="3"/>
          </p:cNvCxnSpPr>
          <p:nvPr/>
        </p:nvCxnSpPr>
        <p:spPr>
          <a:xfrm>
            <a:off x="7620000" y="5385516"/>
            <a:ext cx="457200" cy="405684"/>
          </a:xfrm>
          <a:prstGeom prst="curvedConnector3">
            <a:avLst>
              <a:gd name="adj1" fmla="val 50000"/>
            </a:avLst>
          </a:prstGeom>
          <a:ln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Connector 138"/>
          <p:cNvCxnSpPr/>
          <p:nvPr/>
        </p:nvCxnSpPr>
        <p:spPr>
          <a:xfrm>
            <a:off x="6019800" y="5181600"/>
            <a:ext cx="533400" cy="0"/>
          </a:xfrm>
          <a:prstGeom prst="line">
            <a:avLst/>
          </a:prstGeom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22" name="Group 169"/>
          <p:cNvGrpSpPr/>
          <p:nvPr/>
        </p:nvGrpSpPr>
        <p:grpSpPr>
          <a:xfrm>
            <a:off x="6006921" y="5093595"/>
            <a:ext cx="548427" cy="609600"/>
            <a:chOff x="4495800" y="6248400"/>
            <a:chExt cx="548427" cy="609600"/>
          </a:xfrm>
          <a:effectLst/>
        </p:grpSpPr>
        <p:sp>
          <p:nvSpPr>
            <p:cNvPr id="101" name="Rectangle 100"/>
            <p:cNvSpPr/>
            <p:nvPr/>
          </p:nvSpPr>
          <p:spPr>
            <a:xfrm>
              <a:off x="4510827" y="6248400"/>
              <a:ext cx="533400" cy="609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cxnSp>
          <p:nvCxnSpPr>
            <p:cNvPr id="104" name="Straight Connector 103"/>
            <p:cNvCxnSpPr/>
            <p:nvPr/>
          </p:nvCxnSpPr>
          <p:spPr>
            <a:xfrm>
              <a:off x="4510827" y="6451600"/>
              <a:ext cx="533400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/>
            <p:nvPr/>
          </p:nvCxnSpPr>
          <p:spPr>
            <a:xfrm>
              <a:off x="4510827" y="6553200"/>
              <a:ext cx="533400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>
            <a:xfrm>
              <a:off x="4510827" y="6654800"/>
              <a:ext cx="533400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>
            <a:xfrm>
              <a:off x="4510827" y="6756400"/>
              <a:ext cx="533400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Connector 142"/>
            <p:cNvCxnSpPr/>
            <p:nvPr/>
          </p:nvCxnSpPr>
          <p:spPr>
            <a:xfrm>
              <a:off x="4495800" y="6349284"/>
              <a:ext cx="533400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1" name="Rectangle 90"/>
          <p:cNvSpPr/>
          <p:nvPr/>
        </p:nvSpPr>
        <p:spPr>
          <a:xfrm>
            <a:off x="5015002" y="5574268"/>
            <a:ext cx="318998" cy="369332"/>
          </a:xfrm>
          <a:prstGeom prst="rect">
            <a:avLst/>
          </a:prstGeom>
          <a:effectLst/>
        </p:spPr>
        <p:txBody>
          <a:bodyPr wrap="none" lIns="0" tIns="0" rIns="0" bIns="0">
            <a:spAutoFit/>
          </a:bodyPr>
          <a:lstStyle/>
          <a:p>
            <a:r>
              <a:rPr lang="az-Cyrl-AZ" sz="2400" dirty="0" smtClean="0"/>
              <a:t>ω</a:t>
            </a:r>
            <a:r>
              <a:rPr lang="en-US" sz="2400" baseline="-25000" dirty="0" smtClean="0"/>
              <a:t>2</a:t>
            </a:r>
            <a:endParaRPr lang="en-US" sz="2400" baseline="-25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F0F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666FF"/>
                                      </p:to>
                                    </p:animClr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0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F0F"/>
                                      </p:to>
                                    </p:animClr>
                                    <p:set>
                                      <p:cBhvr>
                                        <p:cTn id="61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0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11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2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F0F"/>
                                      </p:to>
                                    </p:animClr>
                                    <p:set>
                                      <p:cBhvr>
                                        <p:cTn id="1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8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F0F"/>
                                      </p:to>
                                    </p:animClr>
                                    <p:set>
                                      <p:cBhvr>
                                        <p:cTn id="119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0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F0F"/>
                                      </p:to>
                                    </p:animClr>
                                    <p:set>
                                      <p:cBhvr>
                                        <p:cTn id="1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6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37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8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0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F0F"/>
                                      </p:to>
                                    </p:animClr>
                                    <p:set>
                                      <p:cBhvr>
                                        <p:cTn id="141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2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4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8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69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0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6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77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8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4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9CC00"/>
                                      </p:to>
                                    </p:animClr>
                                    <p:set>
                                      <p:cBhvr>
                                        <p:cTn id="185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6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0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91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2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0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01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2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F0F"/>
                                      </p:to>
                                    </p:animClr>
                                    <p:set>
                                      <p:cBhvr>
                                        <p:cTn id="20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0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F0F"/>
                                      </p:to>
                                    </p:animClr>
                                    <p:set>
                                      <p:cBhvr>
                                        <p:cTn id="231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2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0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699FF"/>
                                      </p:to>
                                    </p:animClr>
                                    <p:set>
                                      <p:cBhvr>
                                        <p:cTn id="241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2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4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699FF"/>
                                      </p:to>
                                    </p:animClr>
                                    <p:set>
                                      <p:cBhvr>
                                        <p:cTn id="245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6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4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9CC00"/>
                                      </p:to>
                                    </p:animClr>
                                    <p:set>
                                      <p:cBhvr>
                                        <p:cTn id="255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6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7" fill="hold">
                      <p:stCondLst>
                        <p:cond delay="indefinite"/>
                      </p:stCondLst>
                      <p:childTnLst>
                        <p:par>
                          <p:cTn id="258" fill="hold">
                            <p:stCondLst>
                              <p:cond delay="0"/>
                            </p:stCondLst>
                            <p:childTnLst>
                              <p:par>
                                <p:cTn id="2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 animBg="1"/>
      <p:bldP spid="61" grpId="0"/>
      <p:bldP spid="72" grpId="0"/>
      <p:bldP spid="74" grpId="0"/>
      <p:bldP spid="77" grpId="0"/>
      <p:bldP spid="65" grpId="0" animBg="1"/>
      <p:bldP spid="82" grpId="0" animBg="1"/>
      <p:bldP spid="83" grpId="0" animBg="1"/>
      <p:bldP spid="84" grpId="0" animBg="1"/>
      <p:bldP spid="84" grpId="1" animBg="1"/>
      <p:bldP spid="85" grpId="0" animBg="1"/>
      <p:bldP spid="85" grpId="1" animBg="1"/>
      <p:bldP spid="86" grpId="0" animBg="1"/>
      <p:bldP spid="87" grpId="0" animBg="1"/>
      <p:bldP spid="88" grpId="0" animBg="1"/>
      <p:bldP spid="97" grpId="0" animBg="1"/>
      <p:bldP spid="97" grpId="1" animBg="1"/>
      <p:bldP spid="103" grpId="0" animBg="1"/>
      <p:bldP spid="103" grpId="1" animBg="1"/>
      <p:bldP spid="105" grpId="0" animBg="1"/>
      <p:bldP spid="105" grpId="1" animBg="1"/>
      <p:bldP spid="106" grpId="0" animBg="1"/>
      <p:bldP spid="106" grpId="1" animBg="1"/>
      <p:bldP spid="107" grpId="0" animBg="1"/>
      <p:bldP spid="107" grpId="1" animBg="1"/>
      <p:bldP spid="114" grpId="0"/>
      <p:bldP spid="115" grpId="0"/>
      <p:bldP spid="117" grpId="0" animBg="1"/>
      <p:bldP spid="120" grpId="0" animBg="1"/>
      <p:bldP spid="121" grpId="0" animBg="1"/>
      <p:bldP spid="122" grpId="0" animBg="1"/>
      <p:bldP spid="123" grpId="0" animBg="1"/>
      <p:bldP spid="148" grpId="0" animBg="1"/>
      <p:bldP spid="148" grpId="1" animBg="1"/>
      <p:bldP spid="149" grpId="0" animBg="1"/>
      <p:bldP spid="70" grpId="0" animBg="1"/>
      <p:bldP spid="156" grpId="0" animBg="1"/>
      <p:bldP spid="15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ProcessMQ</a:t>
            </a:r>
            <a:r>
              <a:rPr lang="en-US" sz="3600" dirty="0" smtClean="0"/>
              <a:t>: Intelligent update scheduling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8" y="1600200"/>
            <a:ext cx="4940302" cy="4525963"/>
          </a:xfrm>
        </p:spPr>
        <p:txBody>
          <a:bodyPr>
            <a:noAutofit/>
          </a:bodyPr>
          <a:lstStyle/>
          <a:p>
            <a:r>
              <a:rPr lang="en-US" sz="2000" dirty="0" smtClean="0"/>
              <a:t>Cluster c</a:t>
            </a:r>
            <a:r>
              <a:rPr lang="en-US" sz="2000" baseline="-25000" dirty="0" smtClean="0"/>
              <a:t>i</a:t>
            </a:r>
            <a:r>
              <a:rPr lang="en-US" sz="2000" dirty="0" smtClean="0"/>
              <a:t> has a local queue Q(c</a:t>
            </a:r>
            <a:r>
              <a:rPr lang="en-US" sz="2000" baseline="-25000" dirty="0" smtClean="0"/>
              <a:t>i</a:t>
            </a:r>
            <a:r>
              <a:rPr lang="en-US" sz="2000" dirty="0" smtClean="0"/>
              <a:t>)={⟨R</a:t>
            </a:r>
            <a:r>
              <a:rPr lang="en-US" sz="2000" baseline="-25000" dirty="0" smtClean="0"/>
              <a:t>i</a:t>
            </a:r>
            <a:r>
              <a:rPr lang="en-US" sz="2000" dirty="0" smtClean="0"/>
              <a:t>,</a:t>
            </a:r>
            <a:r>
              <a:rPr lang="az-Cyrl-AZ" sz="2000" i="1" dirty="0" smtClean="0"/>
              <a:t>ω</a:t>
            </a:r>
            <a:r>
              <a:rPr lang="en-US" sz="2000" dirty="0" smtClean="0"/>
              <a:t>⟩} for relations R</a:t>
            </a:r>
            <a:r>
              <a:rPr lang="en-US" sz="2000" baseline="-25000" dirty="0" smtClean="0"/>
              <a:t>i</a:t>
            </a:r>
            <a:r>
              <a:rPr lang="en-US" sz="2000" dirty="0" smtClean="0"/>
              <a:t> in cluster but not in parent</a:t>
            </a:r>
            <a:endParaRPr lang="en-US" sz="1800" dirty="0" smtClean="0"/>
          </a:p>
          <a:p>
            <a:r>
              <a:rPr lang="en-US" sz="2000" dirty="0" smtClean="0"/>
              <a:t>Using the tree decomposition</a:t>
            </a:r>
          </a:p>
          <a:p>
            <a:pPr lvl="1"/>
            <a:r>
              <a:rPr lang="en-US" sz="1800" dirty="0" smtClean="0"/>
              <a:t>As an ordering heuristic for checking consistency of ⟨R</a:t>
            </a:r>
            <a:r>
              <a:rPr lang="en-US" sz="1800" baseline="-25000" dirty="0" smtClean="0"/>
              <a:t>i</a:t>
            </a:r>
            <a:r>
              <a:rPr lang="en-US" sz="1800" dirty="0" smtClean="0"/>
              <a:t>,</a:t>
            </a:r>
            <a:r>
              <a:rPr lang="az-Cyrl-AZ" sz="1800" i="1" dirty="0" smtClean="0"/>
              <a:t>ω</a:t>
            </a:r>
            <a:r>
              <a:rPr lang="en-US" sz="1800" dirty="0" smtClean="0"/>
              <a:t>⟩</a:t>
            </a:r>
          </a:p>
          <a:p>
            <a:pPr lvl="1"/>
            <a:r>
              <a:rPr lang="en-US" sz="1800" dirty="0" smtClean="0"/>
              <a:t>Repeat  “leaves up to root, down to leaves,” until quiescence</a:t>
            </a:r>
          </a:p>
          <a:p>
            <a:pPr lvl="1"/>
            <a:r>
              <a:rPr lang="en-US" sz="1800" dirty="0" smtClean="0"/>
              <a:t>Update relations in only local queue</a:t>
            </a:r>
          </a:p>
          <a:p>
            <a:pPr lvl="1"/>
            <a:r>
              <a:rPr lang="en-US" sz="1800" dirty="0" smtClean="0"/>
              <a:t>Example: R</a:t>
            </a:r>
            <a:r>
              <a:rPr lang="en-US" sz="1800" baseline="-25000" dirty="0" smtClean="0"/>
              <a:t>3 </a:t>
            </a:r>
            <a:r>
              <a:rPr lang="en-US" sz="1800" dirty="0" smtClean="0"/>
              <a:t>is updated only when root is reached</a:t>
            </a:r>
          </a:p>
          <a:p>
            <a:r>
              <a:rPr lang="en-US" sz="2000" dirty="0" smtClean="0"/>
              <a:t>Advantage fewer updates, same filtering</a:t>
            </a:r>
          </a:p>
          <a:p>
            <a:pPr lvl="1"/>
            <a:r>
              <a:rPr lang="en-US" sz="1600" dirty="0" smtClean="0"/>
              <a:t>In previous example, R</a:t>
            </a:r>
            <a:r>
              <a:rPr lang="en-US" sz="1600" baseline="-25000" dirty="0" smtClean="0"/>
              <a:t>3</a:t>
            </a:r>
            <a:r>
              <a:rPr lang="en-US" sz="1600" dirty="0" smtClean="0"/>
              <a:t> is updated once although it appears in 3 clusters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B362F-A176-479D-93D9-5B6A261FB28F}" type="datetime1">
              <a:rPr lang="en-US" smtClean="0"/>
              <a:pPr/>
              <a:t>8/1/11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SARA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9DEE7-48CD-4A07-9129-34E0670CF01C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6411595" y="1621850"/>
            <a:ext cx="1097280" cy="548640"/>
          </a:xfrm>
          <a:prstGeom prst="ellipse">
            <a:avLst/>
          </a:prstGeom>
          <a:solidFill>
            <a:schemeClr val="lt1">
              <a:alpha val="0"/>
            </a:schemeClr>
          </a:solidFill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{R</a:t>
            </a:r>
            <a:r>
              <a:rPr lang="en-US" baseline="-25000" dirty="0" smtClean="0">
                <a:solidFill>
                  <a:schemeClr val="tx1"/>
                </a:solidFill>
              </a:rPr>
              <a:t>3</a:t>
            </a:r>
            <a:r>
              <a:rPr lang="en-US" dirty="0" smtClean="0">
                <a:solidFill>
                  <a:schemeClr val="tx1"/>
                </a:solidFill>
              </a:rPr>
              <a:t>,R</a:t>
            </a:r>
            <a:r>
              <a:rPr lang="en-US" baseline="-25000" dirty="0" smtClean="0">
                <a:solidFill>
                  <a:schemeClr val="tx1"/>
                </a:solidFill>
              </a:rPr>
              <a:t>4</a:t>
            </a:r>
            <a:r>
              <a:rPr lang="en-US" dirty="0" smtClean="0">
                <a:solidFill>
                  <a:schemeClr val="tx1"/>
                </a:solidFill>
              </a:rPr>
              <a:t>,R</a:t>
            </a:r>
            <a:r>
              <a:rPr lang="en-US" baseline="-25000" dirty="0" smtClean="0">
                <a:solidFill>
                  <a:schemeClr val="tx1"/>
                </a:solidFill>
              </a:rPr>
              <a:t>5</a:t>
            </a:r>
            <a:r>
              <a:rPr lang="en-US" dirty="0" smtClean="0">
                <a:solidFill>
                  <a:schemeClr val="tx1"/>
                </a:solidFill>
              </a:rPr>
              <a:t>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5781675" y="2956560"/>
            <a:ext cx="1097280" cy="548640"/>
          </a:xfrm>
          <a:prstGeom prst="ellipse">
            <a:avLst/>
          </a:prstGeom>
          <a:solidFill>
            <a:schemeClr val="lt1">
              <a:alpha val="0"/>
            </a:schemeClr>
          </a:solidFill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{R</a:t>
            </a:r>
            <a:r>
              <a:rPr lang="en-US" baseline="-25000" dirty="0" smtClean="0">
                <a:solidFill>
                  <a:schemeClr val="tx1"/>
                </a:solidFill>
              </a:rPr>
              <a:t>2</a:t>
            </a:r>
            <a:r>
              <a:rPr lang="en-US" dirty="0" smtClean="0">
                <a:solidFill>
                  <a:schemeClr val="tx1"/>
                </a:solidFill>
              </a:rPr>
              <a:t>,R</a:t>
            </a:r>
            <a:r>
              <a:rPr lang="en-US" baseline="-25000" dirty="0" smtClean="0">
                <a:solidFill>
                  <a:schemeClr val="tx1"/>
                </a:solidFill>
              </a:rPr>
              <a:t>3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>
                <a:solidFill>
                  <a:schemeClr val="tx1"/>
                </a:solidFill>
              </a:rPr>
              <a:t>R</a:t>
            </a:r>
            <a:r>
              <a:rPr lang="en-US" baseline="-25000" dirty="0">
                <a:solidFill>
                  <a:schemeClr val="tx1"/>
                </a:solidFill>
              </a:rPr>
              <a:t>4</a:t>
            </a:r>
            <a:r>
              <a:rPr lang="en-US" dirty="0" smtClean="0">
                <a:solidFill>
                  <a:schemeClr val="tx1"/>
                </a:solidFill>
              </a:rPr>
              <a:t>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5781675" y="4648200"/>
            <a:ext cx="1097280" cy="548640"/>
          </a:xfrm>
          <a:prstGeom prst="ellipse">
            <a:avLst/>
          </a:prstGeom>
          <a:solidFill>
            <a:schemeClr val="lt1">
              <a:alpha val="0"/>
            </a:schemeClr>
          </a:solidFill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{R</a:t>
            </a:r>
            <a:r>
              <a:rPr lang="en-US" baseline="-25000" dirty="0" smtClean="0">
                <a:solidFill>
                  <a:schemeClr val="tx1"/>
                </a:solidFill>
              </a:rPr>
              <a:t>1</a:t>
            </a:r>
            <a:r>
              <a:rPr lang="en-US" dirty="0" smtClean="0">
                <a:solidFill>
                  <a:schemeClr val="tx1"/>
                </a:solidFill>
              </a:rPr>
              <a:t>,R</a:t>
            </a:r>
            <a:r>
              <a:rPr lang="en-US" baseline="-25000" dirty="0">
                <a:solidFill>
                  <a:schemeClr val="tx1"/>
                </a:solidFill>
              </a:rPr>
              <a:t>2</a:t>
            </a:r>
            <a:r>
              <a:rPr lang="en-US" dirty="0" smtClean="0">
                <a:solidFill>
                  <a:schemeClr val="tx1"/>
                </a:solidFill>
              </a:rPr>
              <a:t>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7046595" y="2956560"/>
            <a:ext cx="1097280" cy="548640"/>
          </a:xfrm>
          <a:prstGeom prst="ellipse">
            <a:avLst/>
          </a:prstGeom>
          <a:solidFill>
            <a:schemeClr val="lt1">
              <a:alpha val="0"/>
            </a:schemeClr>
          </a:solidFill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{R</a:t>
            </a:r>
            <a:r>
              <a:rPr lang="en-US" baseline="-25000" dirty="0" smtClean="0">
                <a:solidFill>
                  <a:schemeClr val="tx1"/>
                </a:solidFill>
              </a:rPr>
              <a:t>3</a:t>
            </a:r>
            <a:r>
              <a:rPr lang="en-US" dirty="0" smtClean="0">
                <a:solidFill>
                  <a:schemeClr val="tx1"/>
                </a:solidFill>
              </a:rPr>
              <a:t>,R</a:t>
            </a:r>
            <a:r>
              <a:rPr lang="en-US" baseline="-25000" dirty="0" smtClean="0">
                <a:solidFill>
                  <a:schemeClr val="tx1"/>
                </a:solidFill>
              </a:rPr>
              <a:t>5</a:t>
            </a:r>
            <a:r>
              <a:rPr lang="en-US" dirty="0" smtClean="0">
                <a:solidFill>
                  <a:schemeClr val="tx1"/>
                </a:solidFill>
              </a:rPr>
              <a:t>,R</a:t>
            </a:r>
            <a:r>
              <a:rPr lang="en-US" baseline="-25000" dirty="0">
                <a:solidFill>
                  <a:schemeClr val="tx1"/>
                </a:solidFill>
              </a:rPr>
              <a:t>6</a:t>
            </a:r>
            <a:r>
              <a:rPr lang="en-US" dirty="0" smtClean="0">
                <a:solidFill>
                  <a:schemeClr val="tx1"/>
                </a:solidFill>
              </a:rPr>
              <a:t>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7037451" y="4648200"/>
            <a:ext cx="1097280" cy="548640"/>
          </a:xfrm>
          <a:prstGeom prst="ellipse">
            <a:avLst/>
          </a:prstGeom>
          <a:solidFill>
            <a:schemeClr val="lt1">
              <a:alpha val="0"/>
            </a:schemeClr>
          </a:solidFill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{R</a:t>
            </a:r>
            <a:r>
              <a:rPr lang="en-US" baseline="-25000" dirty="0">
                <a:solidFill>
                  <a:schemeClr val="tx1"/>
                </a:solidFill>
              </a:rPr>
              <a:t>3</a:t>
            </a:r>
            <a:r>
              <a:rPr lang="en-US" dirty="0" smtClean="0">
                <a:solidFill>
                  <a:schemeClr val="tx1"/>
                </a:solidFill>
              </a:rPr>
              <a:t>,R</a:t>
            </a:r>
            <a:r>
              <a:rPr lang="en-US" baseline="-25000" dirty="0" smtClean="0">
                <a:solidFill>
                  <a:schemeClr val="tx1"/>
                </a:solidFill>
              </a:rPr>
              <a:t>6</a:t>
            </a:r>
            <a:r>
              <a:rPr lang="en-US" dirty="0" smtClean="0">
                <a:solidFill>
                  <a:schemeClr val="tx1"/>
                </a:solidFill>
              </a:rPr>
              <a:t>}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2" name="Straight Connector 11"/>
          <p:cNvCxnSpPr>
            <a:stCxn id="7" idx="4"/>
            <a:endCxn id="8" idx="0"/>
          </p:cNvCxnSpPr>
          <p:nvPr/>
        </p:nvCxnSpPr>
        <p:spPr>
          <a:xfrm rot="5400000">
            <a:off x="6252240" y="2248565"/>
            <a:ext cx="786070" cy="629920"/>
          </a:xfrm>
          <a:prstGeom prst="line">
            <a:avLst/>
          </a:prstGeom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7" idx="4"/>
            <a:endCxn id="10" idx="0"/>
          </p:cNvCxnSpPr>
          <p:nvPr/>
        </p:nvCxnSpPr>
        <p:spPr>
          <a:xfrm rot="16200000" flipH="1">
            <a:off x="6884700" y="2246025"/>
            <a:ext cx="786070" cy="635000"/>
          </a:xfrm>
          <a:prstGeom prst="line">
            <a:avLst/>
          </a:prstGeom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9" idx="0"/>
            <a:endCxn id="8" idx="4"/>
          </p:cNvCxnSpPr>
          <p:nvPr/>
        </p:nvCxnSpPr>
        <p:spPr>
          <a:xfrm flipV="1">
            <a:off x="6330315" y="3505200"/>
            <a:ext cx="0" cy="1143000"/>
          </a:xfrm>
          <a:prstGeom prst="line">
            <a:avLst/>
          </a:prstGeom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10" idx="4"/>
            <a:endCxn id="11" idx="0"/>
          </p:cNvCxnSpPr>
          <p:nvPr/>
        </p:nvCxnSpPr>
        <p:spPr>
          <a:xfrm flipH="1">
            <a:off x="7586091" y="3505200"/>
            <a:ext cx="9144" cy="1143000"/>
          </a:xfrm>
          <a:prstGeom prst="line">
            <a:avLst/>
          </a:prstGeom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4819650" y="2615327"/>
            <a:ext cx="1060450" cy="1231106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sz="2000" dirty="0" smtClean="0"/>
              <a:t>Q(c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)= {⟨R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,</a:t>
            </a:r>
            <a:r>
              <a:rPr lang="az-Cyrl-AZ" sz="2000" i="1" dirty="0" smtClean="0"/>
              <a:t>ω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⟩, ⟨R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,</a:t>
            </a:r>
            <a:r>
              <a:rPr lang="az-Cyrl-AZ" sz="2000" i="1" dirty="0" smtClean="0"/>
              <a:t>ω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⟩, ⟨R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,</a:t>
            </a:r>
            <a:r>
              <a:rPr lang="az-Cyrl-AZ" sz="2000" i="1" dirty="0" smtClean="0"/>
              <a:t>ω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⟩,…}</a:t>
            </a:r>
            <a:endParaRPr lang="en-US" sz="2000" baseline="-25000" dirty="0"/>
          </a:p>
        </p:txBody>
      </p:sp>
      <p:sp>
        <p:nvSpPr>
          <p:cNvPr id="23" name="TextBox 22"/>
          <p:cNvSpPr txBox="1"/>
          <p:nvPr/>
        </p:nvSpPr>
        <p:spPr>
          <a:xfrm>
            <a:off x="6172200" y="1320800"/>
            <a:ext cx="444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sp>
        <p:nvSpPr>
          <p:cNvPr id="25" name="TextBox 24"/>
          <p:cNvSpPr txBox="1"/>
          <p:nvPr/>
        </p:nvSpPr>
        <p:spPr>
          <a:xfrm>
            <a:off x="5867400" y="2578100"/>
            <a:ext cx="444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r>
              <a:rPr lang="en-US" baseline="-25000" dirty="0" smtClean="0"/>
              <a:t>2</a:t>
            </a:r>
            <a:endParaRPr lang="en-US" baseline="-25000" dirty="0"/>
          </a:p>
        </p:txBody>
      </p:sp>
      <p:sp>
        <p:nvSpPr>
          <p:cNvPr id="27" name="TextBox 26"/>
          <p:cNvSpPr txBox="1"/>
          <p:nvPr/>
        </p:nvSpPr>
        <p:spPr>
          <a:xfrm>
            <a:off x="7556500" y="2590800"/>
            <a:ext cx="444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r>
              <a:rPr lang="en-US" baseline="-25000" dirty="0" smtClean="0"/>
              <a:t>4</a:t>
            </a:r>
            <a:endParaRPr lang="en-US" baseline="-25000" dirty="0"/>
          </a:p>
        </p:txBody>
      </p:sp>
      <p:sp>
        <p:nvSpPr>
          <p:cNvPr id="31" name="TextBox 30"/>
          <p:cNvSpPr txBox="1"/>
          <p:nvPr/>
        </p:nvSpPr>
        <p:spPr>
          <a:xfrm>
            <a:off x="5854700" y="4279900"/>
            <a:ext cx="444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r>
              <a:rPr lang="en-US" baseline="-25000" dirty="0" smtClean="0"/>
              <a:t>3</a:t>
            </a:r>
            <a:endParaRPr lang="en-US" baseline="-25000" dirty="0"/>
          </a:p>
        </p:txBody>
      </p:sp>
      <p:sp>
        <p:nvSpPr>
          <p:cNvPr id="32" name="TextBox 31"/>
          <p:cNvSpPr txBox="1"/>
          <p:nvPr/>
        </p:nvSpPr>
        <p:spPr>
          <a:xfrm>
            <a:off x="7670800" y="4267200"/>
            <a:ext cx="444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r>
              <a:rPr lang="en-US" baseline="-25000" dirty="0" smtClean="0"/>
              <a:t>5</a:t>
            </a:r>
            <a:endParaRPr lang="en-US" baseline="-25000" dirty="0"/>
          </a:p>
        </p:txBody>
      </p:sp>
      <p:sp>
        <p:nvSpPr>
          <p:cNvPr id="33" name="TextBox 32"/>
          <p:cNvSpPr txBox="1"/>
          <p:nvPr/>
        </p:nvSpPr>
        <p:spPr>
          <a:xfrm>
            <a:off x="5213350" y="5221803"/>
            <a:ext cx="1809750" cy="615553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sz="2000" dirty="0" smtClean="0"/>
              <a:t>Q(c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)= {⟨R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,</a:t>
            </a:r>
            <a:r>
              <a:rPr lang="az-Cyrl-AZ" sz="2000" i="1" dirty="0" smtClean="0"/>
              <a:t>ω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⟩, </a:t>
            </a:r>
          </a:p>
          <a:p>
            <a:r>
              <a:rPr lang="en-US" sz="2000" dirty="0" smtClean="0"/>
              <a:t>              ⟨R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,</a:t>
            </a:r>
            <a:r>
              <a:rPr lang="az-Cyrl-AZ" sz="2000" i="1" dirty="0" smtClean="0"/>
              <a:t>ω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⟩}</a:t>
            </a:r>
            <a:endParaRPr lang="en-US" sz="2000" baseline="-25000" dirty="0"/>
          </a:p>
        </p:txBody>
      </p:sp>
      <p:sp>
        <p:nvSpPr>
          <p:cNvPr id="34" name="TextBox 33"/>
          <p:cNvSpPr txBox="1"/>
          <p:nvPr/>
        </p:nvSpPr>
        <p:spPr>
          <a:xfrm>
            <a:off x="7169150" y="2099091"/>
            <a:ext cx="1619250" cy="30777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sz="2000" dirty="0" smtClean="0"/>
              <a:t>Q(c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):R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,R</a:t>
            </a:r>
            <a:r>
              <a:rPr lang="en-US" sz="2000" baseline="-25000" dirty="0" smtClean="0"/>
              <a:t>4</a:t>
            </a:r>
            <a:r>
              <a:rPr lang="en-US" sz="2000" dirty="0" smtClean="0"/>
              <a:t>,R</a:t>
            </a:r>
            <a:r>
              <a:rPr lang="en-US" sz="2000" baseline="-25000" dirty="0" smtClean="0"/>
              <a:t>5</a:t>
            </a:r>
            <a:endParaRPr lang="en-US" sz="2000" baseline="-25000" dirty="0"/>
          </a:p>
        </p:txBody>
      </p:sp>
      <p:sp>
        <p:nvSpPr>
          <p:cNvPr id="35" name="TextBox 34"/>
          <p:cNvSpPr txBox="1"/>
          <p:nvPr/>
        </p:nvSpPr>
        <p:spPr>
          <a:xfrm>
            <a:off x="7842250" y="3429000"/>
            <a:ext cx="908050" cy="30777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sz="2000" dirty="0" smtClean="0"/>
              <a:t>Q(c</a:t>
            </a:r>
            <a:r>
              <a:rPr lang="en-US" sz="2000" baseline="-25000" dirty="0" smtClean="0"/>
              <a:t>4</a:t>
            </a:r>
            <a:r>
              <a:rPr lang="en-US" sz="2000" dirty="0" smtClean="0"/>
              <a:t>):R</a:t>
            </a:r>
            <a:r>
              <a:rPr lang="en-US" sz="2000" baseline="-25000" dirty="0" smtClean="0"/>
              <a:t>6</a:t>
            </a:r>
            <a:endParaRPr lang="en-US" sz="2000" baseline="-25000" dirty="0"/>
          </a:p>
        </p:txBody>
      </p:sp>
      <p:sp>
        <p:nvSpPr>
          <p:cNvPr id="36" name="TextBox 35"/>
          <p:cNvSpPr txBox="1"/>
          <p:nvPr/>
        </p:nvSpPr>
        <p:spPr>
          <a:xfrm>
            <a:off x="7715250" y="5236517"/>
            <a:ext cx="908050" cy="30777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sz="2000" dirty="0" smtClean="0"/>
              <a:t>Q(c</a:t>
            </a:r>
            <a:r>
              <a:rPr lang="en-US" sz="2000" baseline="-25000" dirty="0"/>
              <a:t>5</a:t>
            </a:r>
            <a:r>
              <a:rPr lang="en-US" sz="2000" dirty="0" smtClean="0"/>
              <a:t>)=∅</a:t>
            </a:r>
            <a:endParaRPr lang="en-US" sz="2000" baseline="-25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7" name="Oval 56"/>
          <p:cNvSpPr/>
          <p:nvPr/>
        </p:nvSpPr>
        <p:spPr>
          <a:xfrm>
            <a:off x="3368040" y="1498600"/>
            <a:ext cx="365760" cy="365760"/>
          </a:xfrm>
          <a:prstGeom prst="ellipse">
            <a:avLst/>
          </a:prstGeom>
          <a:solidFill>
            <a:schemeClr val="lt1">
              <a:alpha val="48000"/>
            </a:schemeClr>
          </a:solidFill>
          <a:ln>
            <a:noFill/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/>
              <a:t>A</a:t>
            </a:r>
          </a:p>
        </p:txBody>
      </p:sp>
      <p:sp>
        <p:nvSpPr>
          <p:cNvPr id="58" name="Oval 57"/>
          <p:cNvSpPr/>
          <p:nvPr/>
        </p:nvSpPr>
        <p:spPr>
          <a:xfrm>
            <a:off x="3368040" y="2496820"/>
            <a:ext cx="365760" cy="365760"/>
          </a:xfrm>
          <a:prstGeom prst="ellipse">
            <a:avLst/>
          </a:prstGeom>
          <a:solidFill>
            <a:schemeClr val="lt1">
              <a:alpha val="48000"/>
            </a:schemeClr>
          </a:solidFill>
          <a:ln>
            <a:noFill/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59" name="Oval 58"/>
          <p:cNvSpPr/>
          <p:nvPr/>
        </p:nvSpPr>
        <p:spPr>
          <a:xfrm>
            <a:off x="3886200" y="2024380"/>
            <a:ext cx="365760" cy="365760"/>
          </a:xfrm>
          <a:prstGeom prst="ellipse">
            <a:avLst/>
          </a:prstGeom>
          <a:solidFill>
            <a:schemeClr val="lt1">
              <a:alpha val="48000"/>
            </a:schemeClr>
          </a:solidFill>
          <a:ln>
            <a:noFill/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/>
              <a:t>B</a:t>
            </a:r>
          </a:p>
        </p:txBody>
      </p:sp>
      <p:sp>
        <p:nvSpPr>
          <p:cNvPr id="61" name="Oval 60"/>
          <p:cNvSpPr/>
          <p:nvPr/>
        </p:nvSpPr>
        <p:spPr>
          <a:xfrm>
            <a:off x="5044440" y="2252980"/>
            <a:ext cx="365760" cy="365760"/>
          </a:xfrm>
          <a:prstGeom prst="ellipse">
            <a:avLst/>
          </a:prstGeom>
          <a:solidFill>
            <a:schemeClr val="lt1">
              <a:alpha val="48000"/>
            </a:schemeClr>
          </a:solidFill>
          <a:ln>
            <a:noFill/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62" name="Oval 61"/>
          <p:cNvSpPr/>
          <p:nvPr/>
        </p:nvSpPr>
        <p:spPr>
          <a:xfrm>
            <a:off x="2667000" y="1498600"/>
            <a:ext cx="365760" cy="365760"/>
          </a:xfrm>
          <a:prstGeom prst="ellipse">
            <a:avLst/>
          </a:prstGeom>
          <a:solidFill>
            <a:schemeClr val="lt1">
              <a:alpha val="48000"/>
            </a:schemeClr>
          </a:solidFill>
          <a:ln>
            <a:noFill/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D</a:t>
            </a:r>
            <a:endParaRPr lang="en-US" dirty="0"/>
          </a:p>
        </p:txBody>
      </p:sp>
      <p:cxnSp>
        <p:nvCxnSpPr>
          <p:cNvPr id="69" name="Straight Connector 68"/>
          <p:cNvCxnSpPr>
            <a:stCxn id="58" idx="0"/>
            <a:endCxn id="57" idx="4"/>
          </p:cNvCxnSpPr>
          <p:nvPr/>
        </p:nvCxnSpPr>
        <p:spPr>
          <a:xfrm rot="5400000" flipH="1" flipV="1">
            <a:off x="3234690" y="2180590"/>
            <a:ext cx="632460" cy="0"/>
          </a:xfrm>
          <a:prstGeom prst="line">
            <a:avLst/>
          </a:prstGeom>
          <a:ln>
            <a:prstDash val="sysDash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stCxn id="59" idx="1"/>
            <a:endCxn id="57" idx="5"/>
          </p:cNvCxnSpPr>
          <p:nvPr/>
        </p:nvCxnSpPr>
        <p:spPr>
          <a:xfrm rot="16200000" flipV="1">
            <a:off x="3676426" y="1814606"/>
            <a:ext cx="267148" cy="259528"/>
          </a:xfrm>
          <a:prstGeom prst="line">
            <a:avLst/>
          </a:prstGeom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2" name="Straight Connector 71"/>
          <p:cNvCxnSpPr>
            <a:stCxn id="59" idx="3"/>
            <a:endCxn id="58" idx="7"/>
          </p:cNvCxnSpPr>
          <p:nvPr/>
        </p:nvCxnSpPr>
        <p:spPr>
          <a:xfrm rot="5400000">
            <a:off x="3703096" y="2313716"/>
            <a:ext cx="213808" cy="259528"/>
          </a:xfrm>
          <a:prstGeom prst="line">
            <a:avLst/>
          </a:prstGeom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3" name="Straight Connector 72"/>
          <p:cNvCxnSpPr>
            <a:stCxn id="58" idx="1"/>
            <a:endCxn id="62" idx="5"/>
          </p:cNvCxnSpPr>
          <p:nvPr/>
        </p:nvCxnSpPr>
        <p:spPr>
          <a:xfrm rot="16200000" flipV="1">
            <a:off x="2830606" y="1959386"/>
            <a:ext cx="739588" cy="442408"/>
          </a:xfrm>
          <a:prstGeom prst="line">
            <a:avLst/>
          </a:prstGeom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6" name="Straight Connector 75"/>
          <p:cNvCxnSpPr>
            <a:stCxn id="61" idx="2"/>
            <a:endCxn id="59" idx="6"/>
          </p:cNvCxnSpPr>
          <p:nvPr/>
        </p:nvCxnSpPr>
        <p:spPr>
          <a:xfrm rot="10800000">
            <a:off x="4251960" y="2207260"/>
            <a:ext cx="792480" cy="228600"/>
          </a:xfrm>
          <a:prstGeom prst="line">
            <a:avLst/>
          </a:prstGeom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7" name="Oval 116"/>
          <p:cNvSpPr/>
          <p:nvPr/>
        </p:nvSpPr>
        <p:spPr>
          <a:xfrm>
            <a:off x="468092" y="3987853"/>
            <a:ext cx="2133600" cy="453525"/>
          </a:xfrm>
          <a:prstGeom prst="ellipse">
            <a:avLst/>
          </a:prstGeom>
          <a:solidFill>
            <a:schemeClr val="lt1">
              <a:alpha val="48000"/>
            </a:schemeClr>
          </a:solidFill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{A,E,D} {R</a:t>
            </a:r>
            <a:r>
              <a:rPr lang="en-US" baseline="-25000" dirty="0" smtClean="0"/>
              <a:t>1</a:t>
            </a:r>
            <a:r>
              <a:rPr lang="en-US" dirty="0" smtClean="0"/>
              <a:t> ,R</a:t>
            </a:r>
            <a:r>
              <a:rPr lang="en-US" baseline="-25000" dirty="0"/>
              <a:t>4</a:t>
            </a:r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118" name="Oval 117"/>
          <p:cNvSpPr/>
          <p:nvPr/>
        </p:nvSpPr>
        <p:spPr>
          <a:xfrm>
            <a:off x="391888" y="4880475"/>
            <a:ext cx="2286000" cy="453525"/>
          </a:xfrm>
          <a:prstGeom prst="ellipse">
            <a:avLst/>
          </a:prstGeom>
          <a:solidFill>
            <a:schemeClr val="lt1">
              <a:alpha val="48000"/>
            </a:schemeClr>
          </a:solidFill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{A,B,C,E}  {R</a:t>
            </a:r>
            <a:r>
              <a:rPr lang="en-US" baseline="-25000" dirty="0" smtClean="0"/>
              <a:t>2</a:t>
            </a:r>
            <a:r>
              <a:rPr lang="en-US" dirty="0" smtClean="0"/>
              <a:t> ,R</a:t>
            </a:r>
            <a:r>
              <a:rPr lang="en-US" baseline="-25000" dirty="0" smtClean="0"/>
              <a:t>2</a:t>
            </a:r>
            <a:r>
              <a:rPr lang="en-US" dirty="0" smtClean="0"/>
              <a:t>}</a:t>
            </a:r>
            <a:endParaRPr lang="en-US" dirty="0"/>
          </a:p>
        </p:txBody>
      </p:sp>
      <p:cxnSp>
        <p:nvCxnSpPr>
          <p:cNvPr id="122" name="Straight Connector 121"/>
          <p:cNvCxnSpPr>
            <a:stCxn id="117" idx="4"/>
            <a:endCxn id="118" idx="0"/>
          </p:cNvCxnSpPr>
          <p:nvPr/>
        </p:nvCxnSpPr>
        <p:spPr>
          <a:xfrm rot="5400000">
            <a:off x="1315342" y="4660924"/>
            <a:ext cx="439097" cy="4"/>
          </a:xfrm>
          <a:prstGeom prst="line">
            <a:avLst/>
          </a:prstGeom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2" name="Oval 131"/>
          <p:cNvSpPr/>
          <p:nvPr/>
        </p:nvSpPr>
        <p:spPr>
          <a:xfrm>
            <a:off x="745928" y="2347575"/>
            <a:ext cx="365760" cy="365760"/>
          </a:xfrm>
          <a:prstGeom prst="ellipse">
            <a:avLst/>
          </a:prstGeom>
          <a:solidFill>
            <a:schemeClr val="lt1">
              <a:alpha val="48000"/>
            </a:schemeClr>
          </a:solidFill>
          <a:ln>
            <a:noFill/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133" name="Oval 132"/>
          <p:cNvSpPr/>
          <p:nvPr/>
        </p:nvSpPr>
        <p:spPr>
          <a:xfrm>
            <a:off x="1441268" y="1428821"/>
            <a:ext cx="365760" cy="365760"/>
          </a:xfrm>
          <a:prstGeom prst="ellipse">
            <a:avLst/>
          </a:prstGeom>
          <a:solidFill>
            <a:schemeClr val="lt1">
              <a:alpha val="48000"/>
            </a:schemeClr>
          </a:solidFill>
          <a:ln>
            <a:noFill/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134" name="Oval 133"/>
          <p:cNvSpPr/>
          <p:nvPr/>
        </p:nvSpPr>
        <p:spPr>
          <a:xfrm>
            <a:off x="1389818" y="2071078"/>
            <a:ext cx="365760" cy="365760"/>
          </a:xfrm>
          <a:prstGeom prst="ellipse">
            <a:avLst/>
          </a:prstGeom>
          <a:solidFill>
            <a:schemeClr val="lt1">
              <a:alpha val="48000"/>
            </a:schemeClr>
          </a:solidFill>
          <a:ln>
            <a:noFill/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137" name="Oval 136"/>
          <p:cNvSpPr/>
          <p:nvPr/>
        </p:nvSpPr>
        <p:spPr>
          <a:xfrm>
            <a:off x="745928" y="1417936"/>
            <a:ext cx="365760" cy="365760"/>
          </a:xfrm>
          <a:prstGeom prst="ellipse">
            <a:avLst/>
          </a:prstGeom>
          <a:solidFill>
            <a:schemeClr val="lt1">
              <a:alpha val="48000"/>
            </a:schemeClr>
          </a:solidFill>
          <a:ln>
            <a:noFill/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140" name="Rounded Rectangle 139"/>
          <p:cNvSpPr/>
          <p:nvPr/>
        </p:nvSpPr>
        <p:spPr>
          <a:xfrm rot="16200000">
            <a:off x="876300" y="2054752"/>
            <a:ext cx="1447800" cy="304800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Rounded Rectangle 140"/>
          <p:cNvSpPr/>
          <p:nvPr/>
        </p:nvSpPr>
        <p:spPr>
          <a:xfrm rot="5400000">
            <a:off x="304800" y="1951335"/>
            <a:ext cx="1219200" cy="304800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Rounded Rectangle 142"/>
          <p:cNvSpPr/>
          <p:nvPr/>
        </p:nvSpPr>
        <p:spPr>
          <a:xfrm>
            <a:off x="696686" y="1494135"/>
            <a:ext cx="1150482" cy="304800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TextBox 143"/>
          <p:cNvSpPr txBox="1"/>
          <p:nvPr/>
        </p:nvSpPr>
        <p:spPr>
          <a:xfrm>
            <a:off x="1778000" y="1392535"/>
            <a:ext cx="475981" cy="46166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R</a:t>
            </a:r>
            <a:r>
              <a:rPr lang="en-US" sz="2400" baseline="-25000" dirty="0" smtClean="0"/>
              <a:t>1</a:t>
            </a:r>
            <a:endParaRPr lang="en-US" sz="2400" baseline="-25000" dirty="0"/>
          </a:p>
        </p:txBody>
      </p:sp>
      <p:sp>
        <p:nvSpPr>
          <p:cNvPr id="146" name="TextBox 145"/>
          <p:cNvSpPr txBox="1"/>
          <p:nvPr/>
        </p:nvSpPr>
        <p:spPr>
          <a:xfrm>
            <a:off x="381000" y="1875135"/>
            <a:ext cx="475981" cy="46166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R</a:t>
            </a:r>
            <a:r>
              <a:rPr lang="en-US" sz="2400" baseline="-25000" dirty="0"/>
              <a:t>4</a:t>
            </a:r>
          </a:p>
        </p:txBody>
      </p:sp>
      <p:sp>
        <p:nvSpPr>
          <p:cNvPr id="147" name="TextBox 146"/>
          <p:cNvSpPr txBox="1"/>
          <p:nvPr/>
        </p:nvSpPr>
        <p:spPr>
          <a:xfrm>
            <a:off x="914400" y="2713335"/>
            <a:ext cx="475981" cy="46166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R</a:t>
            </a:r>
            <a:r>
              <a:rPr lang="en-US" sz="2400" baseline="-25000" dirty="0" smtClean="0"/>
              <a:t>3</a:t>
            </a:r>
            <a:endParaRPr lang="en-US" sz="2400" baseline="-25000" dirty="0"/>
          </a:p>
        </p:txBody>
      </p:sp>
      <p:sp>
        <p:nvSpPr>
          <p:cNvPr id="148" name="TextBox 147"/>
          <p:cNvSpPr txBox="1"/>
          <p:nvPr/>
        </p:nvSpPr>
        <p:spPr>
          <a:xfrm>
            <a:off x="1676400" y="1798935"/>
            <a:ext cx="475981" cy="46166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R</a:t>
            </a:r>
            <a:r>
              <a:rPr lang="en-US" sz="2400" baseline="-25000" dirty="0" smtClean="0"/>
              <a:t>2</a:t>
            </a:r>
            <a:endParaRPr lang="en-US" sz="2400" baseline="-25000" dirty="0"/>
          </a:p>
        </p:txBody>
      </p:sp>
      <p:sp>
        <p:nvSpPr>
          <p:cNvPr id="149" name="Oval 148"/>
          <p:cNvSpPr/>
          <p:nvPr/>
        </p:nvSpPr>
        <p:spPr>
          <a:xfrm>
            <a:off x="1419496" y="2576175"/>
            <a:ext cx="365760" cy="365760"/>
          </a:xfrm>
          <a:prstGeom prst="ellipse">
            <a:avLst/>
          </a:prstGeom>
          <a:solidFill>
            <a:schemeClr val="lt1">
              <a:alpha val="48000"/>
            </a:schemeClr>
          </a:solidFill>
          <a:ln>
            <a:noFill/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153" name="Freeform 152"/>
          <p:cNvSpPr/>
          <p:nvPr/>
        </p:nvSpPr>
        <p:spPr>
          <a:xfrm>
            <a:off x="609600" y="2083778"/>
            <a:ext cx="1210129" cy="901700"/>
          </a:xfrm>
          <a:custGeom>
            <a:avLst/>
            <a:gdLst>
              <a:gd name="connsiteX0" fmla="*/ 1037772 w 1210129"/>
              <a:gd name="connsiteY0" fmla="*/ 63500 h 901700"/>
              <a:gd name="connsiteX1" fmla="*/ 1037772 w 1210129"/>
              <a:gd name="connsiteY1" fmla="*/ 836386 h 901700"/>
              <a:gd name="connsiteX2" fmla="*/ 3629 w 1210129"/>
              <a:gd name="connsiteY2" fmla="*/ 455386 h 901700"/>
              <a:gd name="connsiteX3" fmla="*/ 1037772 w 1210129"/>
              <a:gd name="connsiteY3" fmla="*/ 63500 h 901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0129" h="901700">
                <a:moveTo>
                  <a:pt x="1037772" y="63500"/>
                </a:moveTo>
                <a:cubicBezTo>
                  <a:pt x="1210129" y="127000"/>
                  <a:pt x="1210129" y="771072"/>
                  <a:pt x="1037772" y="836386"/>
                </a:cubicBezTo>
                <a:cubicBezTo>
                  <a:pt x="865415" y="901700"/>
                  <a:pt x="7258" y="586015"/>
                  <a:pt x="3629" y="455386"/>
                </a:cubicBezTo>
                <a:cubicBezTo>
                  <a:pt x="0" y="324757"/>
                  <a:pt x="865415" y="0"/>
                  <a:pt x="1037772" y="63500"/>
                </a:cubicBezTo>
                <a:close/>
              </a:path>
            </a:pathLst>
          </a:custGeom>
          <a:noFill/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4" name="Title 153"/>
          <p:cNvSpPr>
            <a:spLocks noGrp="1"/>
          </p:cNvSpPr>
          <p:nvPr>
            <p:ph type="title"/>
          </p:nvPr>
        </p:nvSpPr>
        <p:spPr>
          <a:effectLst/>
        </p:spPr>
        <p:txBody>
          <a:bodyPr>
            <a:normAutofit/>
          </a:bodyPr>
          <a:lstStyle/>
          <a:p>
            <a:pPr algn="l">
              <a:tabLst>
                <a:tab pos="4064000" algn="ctr"/>
                <a:tab pos="8001000" algn="r"/>
              </a:tabLst>
            </a:pPr>
            <a:r>
              <a:rPr lang="en-US" dirty="0" smtClean="0"/>
              <a:t>	T-R(*,</a:t>
            </a:r>
            <a:r>
              <a:rPr lang="en-US" i="1" dirty="0" err="1" smtClean="0"/>
              <a:t>m</a:t>
            </a:r>
            <a:r>
              <a:rPr lang="en-US" dirty="0" err="1" smtClean="0"/>
              <a:t>,</a:t>
            </a:r>
            <a:r>
              <a:rPr lang="en-US" i="1" dirty="0" err="1" smtClean="0"/>
              <a:t>z</a:t>
            </a:r>
            <a:r>
              <a:rPr lang="en-US" dirty="0" smtClean="0"/>
              <a:t>)C	</a:t>
            </a:r>
            <a:r>
              <a:rPr lang="en-US" sz="2667" dirty="0" smtClean="0"/>
              <a:t>[</a:t>
            </a:r>
            <a:r>
              <a:rPr lang="en-US" sz="2667" dirty="0" err="1" smtClean="0"/>
              <a:t>Rollon</a:t>
            </a:r>
            <a:r>
              <a:rPr lang="en-US" sz="2667" dirty="0" smtClean="0"/>
              <a:t>+ 10]</a:t>
            </a:r>
            <a:endParaRPr lang="en-US" dirty="0"/>
          </a:p>
        </p:txBody>
      </p:sp>
      <p:cxnSp>
        <p:nvCxnSpPr>
          <p:cNvPr id="158" name="Straight Connector 157"/>
          <p:cNvCxnSpPr>
            <a:stCxn id="57" idx="2"/>
            <a:endCxn id="62" idx="6"/>
          </p:cNvCxnSpPr>
          <p:nvPr/>
        </p:nvCxnSpPr>
        <p:spPr>
          <a:xfrm rot="10800000">
            <a:off x="3032760" y="1681480"/>
            <a:ext cx="335280" cy="0"/>
          </a:xfrm>
          <a:prstGeom prst="line">
            <a:avLst/>
          </a:prstGeom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2" name="Straight Connector 161"/>
          <p:cNvCxnSpPr>
            <a:stCxn id="61" idx="3"/>
            <a:endCxn id="58" idx="6"/>
          </p:cNvCxnSpPr>
          <p:nvPr/>
        </p:nvCxnSpPr>
        <p:spPr>
          <a:xfrm rot="5400000">
            <a:off x="4358640" y="1940336"/>
            <a:ext cx="114524" cy="1364204"/>
          </a:xfrm>
          <a:prstGeom prst="line">
            <a:avLst/>
          </a:prstGeom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5" name="Straight Connector 164"/>
          <p:cNvCxnSpPr>
            <a:stCxn id="57" idx="6"/>
            <a:endCxn id="61" idx="1"/>
          </p:cNvCxnSpPr>
          <p:nvPr/>
        </p:nvCxnSpPr>
        <p:spPr>
          <a:xfrm>
            <a:off x="3733800" y="1681480"/>
            <a:ext cx="1364204" cy="625064"/>
          </a:xfrm>
          <a:prstGeom prst="line">
            <a:avLst/>
          </a:prstGeom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0" name="Oval 189"/>
          <p:cNvSpPr/>
          <p:nvPr/>
        </p:nvSpPr>
        <p:spPr>
          <a:xfrm>
            <a:off x="6052361" y="1586365"/>
            <a:ext cx="640080" cy="274320"/>
          </a:xfrm>
          <a:prstGeom prst="ellipse">
            <a:avLst/>
          </a:prstGeom>
          <a:solidFill>
            <a:schemeClr val="lt1">
              <a:alpha val="48000"/>
            </a:schemeClr>
          </a:solidFill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AD</a:t>
            </a:r>
            <a:endParaRPr lang="en-US" dirty="0"/>
          </a:p>
        </p:txBody>
      </p:sp>
      <p:cxnSp>
        <p:nvCxnSpPr>
          <p:cNvPr id="191" name="Straight Connector 190"/>
          <p:cNvCxnSpPr>
            <a:stCxn id="190" idx="6"/>
            <a:endCxn id="193" idx="2"/>
          </p:cNvCxnSpPr>
          <p:nvPr/>
        </p:nvCxnSpPr>
        <p:spPr>
          <a:xfrm>
            <a:off x="6692441" y="1723525"/>
            <a:ext cx="1032022" cy="0"/>
          </a:xfrm>
          <a:prstGeom prst="line">
            <a:avLst/>
          </a:prstGeom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2" name="Oval 191"/>
          <p:cNvSpPr/>
          <p:nvPr/>
        </p:nvSpPr>
        <p:spPr>
          <a:xfrm>
            <a:off x="6065520" y="2656840"/>
            <a:ext cx="640080" cy="274320"/>
          </a:xfrm>
          <a:prstGeom prst="ellipse">
            <a:avLst/>
          </a:prstGeom>
          <a:solidFill>
            <a:schemeClr val="lt1">
              <a:alpha val="48000"/>
            </a:schemeClr>
          </a:solidFill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ABC</a:t>
            </a:r>
            <a:endParaRPr lang="en-US" dirty="0"/>
          </a:p>
        </p:txBody>
      </p:sp>
      <p:sp>
        <p:nvSpPr>
          <p:cNvPr id="193" name="Oval 192"/>
          <p:cNvSpPr/>
          <p:nvPr/>
        </p:nvSpPr>
        <p:spPr>
          <a:xfrm>
            <a:off x="7724463" y="1586365"/>
            <a:ext cx="640080" cy="274320"/>
          </a:xfrm>
          <a:prstGeom prst="ellipse">
            <a:avLst/>
          </a:prstGeom>
          <a:solidFill>
            <a:schemeClr val="lt1">
              <a:alpha val="48000"/>
            </a:schemeClr>
          </a:solidFill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ED</a:t>
            </a:r>
            <a:endParaRPr lang="en-US" dirty="0"/>
          </a:p>
        </p:txBody>
      </p:sp>
      <p:sp>
        <p:nvSpPr>
          <p:cNvPr id="194" name="Oval 193"/>
          <p:cNvSpPr/>
          <p:nvPr/>
        </p:nvSpPr>
        <p:spPr>
          <a:xfrm>
            <a:off x="7723139" y="2656840"/>
            <a:ext cx="640080" cy="274320"/>
          </a:xfrm>
          <a:prstGeom prst="ellipse">
            <a:avLst/>
          </a:prstGeom>
          <a:solidFill>
            <a:schemeClr val="lt1">
              <a:alpha val="48000"/>
            </a:schemeClr>
          </a:solidFill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BCE</a:t>
            </a:r>
            <a:endParaRPr lang="en-US" dirty="0"/>
          </a:p>
        </p:txBody>
      </p:sp>
      <p:cxnSp>
        <p:nvCxnSpPr>
          <p:cNvPr id="196" name="Straight Connector 195"/>
          <p:cNvCxnSpPr>
            <a:stCxn id="190" idx="4"/>
            <a:endCxn id="192" idx="0"/>
          </p:cNvCxnSpPr>
          <p:nvPr/>
        </p:nvCxnSpPr>
        <p:spPr>
          <a:xfrm rot="16200000" flipH="1">
            <a:off x="5980903" y="2252182"/>
            <a:ext cx="796155" cy="13159"/>
          </a:xfrm>
          <a:prstGeom prst="line">
            <a:avLst/>
          </a:prstGeom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7" name="Straight Connector 196"/>
          <p:cNvCxnSpPr>
            <a:stCxn id="192" idx="6"/>
            <a:endCxn id="194" idx="2"/>
          </p:cNvCxnSpPr>
          <p:nvPr/>
        </p:nvCxnSpPr>
        <p:spPr>
          <a:xfrm>
            <a:off x="6705600" y="2794000"/>
            <a:ext cx="1017539" cy="0"/>
          </a:xfrm>
          <a:prstGeom prst="line">
            <a:avLst/>
          </a:prstGeom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8" name="Straight Connector 197"/>
          <p:cNvCxnSpPr>
            <a:stCxn id="193" idx="4"/>
            <a:endCxn id="194" idx="0"/>
          </p:cNvCxnSpPr>
          <p:nvPr/>
        </p:nvCxnSpPr>
        <p:spPr>
          <a:xfrm rot="5400000">
            <a:off x="7645764" y="2258100"/>
            <a:ext cx="796155" cy="1324"/>
          </a:xfrm>
          <a:prstGeom prst="line">
            <a:avLst/>
          </a:prstGeom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3" name="TextBox 202"/>
          <p:cNvSpPr txBox="1"/>
          <p:nvPr/>
        </p:nvSpPr>
        <p:spPr>
          <a:xfrm>
            <a:off x="5698397" y="1435803"/>
            <a:ext cx="475981" cy="46166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R</a:t>
            </a:r>
            <a:r>
              <a:rPr lang="en-US" sz="2400" baseline="-25000" dirty="0" smtClean="0"/>
              <a:t>1</a:t>
            </a:r>
            <a:endParaRPr lang="en-US" sz="2400" baseline="-25000" dirty="0"/>
          </a:p>
        </p:txBody>
      </p:sp>
      <p:sp>
        <p:nvSpPr>
          <p:cNvPr id="204" name="TextBox 203"/>
          <p:cNvSpPr txBox="1"/>
          <p:nvPr/>
        </p:nvSpPr>
        <p:spPr>
          <a:xfrm>
            <a:off x="5698397" y="2574338"/>
            <a:ext cx="475981" cy="46166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R</a:t>
            </a:r>
            <a:r>
              <a:rPr lang="en-US" sz="2400" baseline="-25000" dirty="0" smtClean="0"/>
              <a:t>2</a:t>
            </a:r>
            <a:endParaRPr lang="en-US" sz="2400" baseline="-25000" dirty="0"/>
          </a:p>
        </p:txBody>
      </p:sp>
      <p:sp>
        <p:nvSpPr>
          <p:cNvPr id="205" name="TextBox 204"/>
          <p:cNvSpPr txBox="1"/>
          <p:nvPr/>
        </p:nvSpPr>
        <p:spPr>
          <a:xfrm>
            <a:off x="8267425" y="1501119"/>
            <a:ext cx="475981" cy="46166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R</a:t>
            </a:r>
            <a:r>
              <a:rPr lang="en-US" sz="2400" baseline="-25000" dirty="0"/>
              <a:t>4</a:t>
            </a:r>
          </a:p>
        </p:txBody>
      </p:sp>
      <p:sp>
        <p:nvSpPr>
          <p:cNvPr id="206" name="TextBox 205"/>
          <p:cNvSpPr txBox="1"/>
          <p:nvPr/>
        </p:nvSpPr>
        <p:spPr>
          <a:xfrm>
            <a:off x="8264434" y="2563454"/>
            <a:ext cx="475981" cy="46166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R</a:t>
            </a:r>
            <a:r>
              <a:rPr lang="en-US" sz="2400" baseline="-25000" dirty="0" smtClean="0"/>
              <a:t>3</a:t>
            </a:r>
            <a:endParaRPr lang="en-US" sz="2400" baseline="-25000" dirty="0"/>
          </a:p>
        </p:txBody>
      </p:sp>
      <p:sp>
        <p:nvSpPr>
          <p:cNvPr id="214" name="Oval 213"/>
          <p:cNvSpPr/>
          <p:nvPr/>
        </p:nvSpPr>
        <p:spPr>
          <a:xfrm>
            <a:off x="6052361" y="3973965"/>
            <a:ext cx="640080" cy="274320"/>
          </a:xfrm>
          <a:prstGeom prst="ellipse">
            <a:avLst/>
          </a:prstGeom>
          <a:solidFill>
            <a:schemeClr val="lt1">
              <a:alpha val="48000"/>
            </a:schemeClr>
          </a:solidFill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AD</a:t>
            </a:r>
            <a:endParaRPr lang="en-US" dirty="0"/>
          </a:p>
        </p:txBody>
      </p:sp>
      <p:cxnSp>
        <p:nvCxnSpPr>
          <p:cNvPr id="215" name="Straight Connector 214"/>
          <p:cNvCxnSpPr>
            <a:stCxn id="214" idx="6"/>
            <a:endCxn id="217" idx="2"/>
          </p:cNvCxnSpPr>
          <p:nvPr/>
        </p:nvCxnSpPr>
        <p:spPr>
          <a:xfrm>
            <a:off x="6692441" y="4111125"/>
            <a:ext cx="1032022" cy="0"/>
          </a:xfrm>
          <a:prstGeom prst="line">
            <a:avLst/>
          </a:prstGeom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16" name="Oval 215"/>
          <p:cNvSpPr/>
          <p:nvPr/>
        </p:nvSpPr>
        <p:spPr>
          <a:xfrm>
            <a:off x="6065520" y="5044440"/>
            <a:ext cx="640080" cy="274320"/>
          </a:xfrm>
          <a:prstGeom prst="ellipse">
            <a:avLst/>
          </a:prstGeom>
          <a:solidFill>
            <a:schemeClr val="lt1">
              <a:alpha val="48000"/>
            </a:schemeClr>
          </a:solidFill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ABC</a:t>
            </a:r>
            <a:endParaRPr lang="en-US" dirty="0"/>
          </a:p>
        </p:txBody>
      </p:sp>
      <p:sp>
        <p:nvSpPr>
          <p:cNvPr id="217" name="Oval 216"/>
          <p:cNvSpPr/>
          <p:nvPr/>
        </p:nvSpPr>
        <p:spPr>
          <a:xfrm>
            <a:off x="7724463" y="3973965"/>
            <a:ext cx="640080" cy="274320"/>
          </a:xfrm>
          <a:prstGeom prst="ellipse">
            <a:avLst/>
          </a:prstGeom>
          <a:solidFill>
            <a:schemeClr val="lt1">
              <a:alpha val="48000"/>
            </a:schemeClr>
          </a:solidFill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ED</a:t>
            </a:r>
            <a:endParaRPr lang="en-US" dirty="0"/>
          </a:p>
        </p:txBody>
      </p:sp>
      <p:sp>
        <p:nvSpPr>
          <p:cNvPr id="218" name="Oval 217"/>
          <p:cNvSpPr/>
          <p:nvPr/>
        </p:nvSpPr>
        <p:spPr>
          <a:xfrm>
            <a:off x="7723139" y="5044440"/>
            <a:ext cx="640080" cy="274320"/>
          </a:xfrm>
          <a:prstGeom prst="ellipse">
            <a:avLst/>
          </a:prstGeom>
          <a:solidFill>
            <a:schemeClr val="lt1">
              <a:alpha val="48000"/>
            </a:schemeClr>
          </a:solidFill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BCE</a:t>
            </a:r>
            <a:endParaRPr lang="en-US" dirty="0"/>
          </a:p>
        </p:txBody>
      </p:sp>
      <p:sp>
        <p:nvSpPr>
          <p:cNvPr id="219" name="Oval 218"/>
          <p:cNvSpPr/>
          <p:nvPr/>
        </p:nvSpPr>
        <p:spPr>
          <a:xfrm>
            <a:off x="6961139" y="4507365"/>
            <a:ext cx="640080" cy="274320"/>
          </a:xfrm>
          <a:prstGeom prst="ellipse">
            <a:avLst/>
          </a:prstGeom>
          <a:solidFill>
            <a:schemeClr val="lt1">
              <a:alpha val="48000"/>
            </a:schemeClr>
          </a:solidFill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AE</a:t>
            </a:r>
            <a:endParaRPr lang="en-US" dirty="0"/>
          </a:p>
        </p:txBody>
      </p:sp>
      <p:cxnSp>
        <p:nvCxnSpPr>
          <p:cNvPr id="220" name="Straight Connector 219"/>
          <p:cNvCxnSpPr>
            <a:stCxn id="214" idx="4"/>
            <a:endCxn id="216" idx="0"/>
          </p:cNvCxnSpPr>
          <p:nvPr/>
        </p:nvCxnSpPr>
        <p:spPr>
          <a:xfrm rot="16200000" flipH="1">
            <a:off x="5980903" y="4639782"/>
            <a:ext cx="796155" cy="13159"/>
          </a:xfrm>
          <a:prstGeom prst="line">
            <a:avLst/>
          </a:prstGeom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1" name="Straight Connector 220"/>
          <p:cNvCxnSpPr>
            <a:stCxn id="216" idx="6"/>
            <a:endCxn id="218" idx="2"/>
          </p:cNvCxnSpPr>
          <p:nvPr/>
        </p:nvCxnSpPr>
        <p:spPr>
          <a:xfrm>
            <a:off x="6705600" y="5181600"/>
            <a:ext cx="1017539" cy="0"/>
          </a:xfrm>
          <a:prstGeom prst="line">
            <a:avLst/>
          </a:prstGeom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2" name="Straight Connector 221"/>
          <p:cNvCxnSpPr>
            <a:stCxn id="217" idx="4"/>
            <a:endCxn id="218" idx="0"/>
          </p:cNvCxnSpPr>
          <p:nvPr/>
        </p:nvCxnSpPr>
        <p:spPr>
          <a:xfrm rot="5400000">
            <a:off x="7645764" y="4645700"/>
            <a:ext cx="796155" cy="1324"/>
          </a:xfrm>
          <a:prstGeom prst="line">
            <a:avLst/>
          </a:prstGeom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3" name="Straight Connector 222"/>
          <p:cNvCxnSpPr>
            <a:stCxn id="214" idx="5"/>
            <a:endCxn id="219" idx="1"/>
          </p:cNvCxnSpPr>
          <p:nvPr/>
        </p:nvCxnSpPr>
        <p:spPr>
          <a:xfrm rot="16200000" flipH="1">
            <a:off x="6657077" y="4149738"/>
            <a:ext cx="339426" cy="456174"/>
          </a:xfrm>
          <a:prstGeom prst="line">
            <a:avLst/>
          </a:prstGeom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4" name="Straight Connector 223"/>
          <p:cNvCxnSpPr>
            <a:stCxn id="216" idx="7"/>
            <a:endCxn id="219" idx="3"/>
          </p:cNvCxnSpPr>
          <p:nvPr/>
        </p:nvCxnSpPr>
        <p:spPr>
          <a:xfrm rot="5400000" flipH="1" flipV="1">
            <a:off x="6661819" y="4691556"/>
            <a:ext cx="343101" cy="443015"/>
          </a:xfrm>
          <a:prstGeom prst="line">
            <a:avLst/>
          </a:prstGeom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5" name="Straight Connector 224"/>
          <p:cNvCxnSpPr>
            <a:stCxn id="219" idx="7"/>
            <a:endCxn id="217" idx="3"/>
          </p:cNvCxnSpPr>
          <p:nvPr/>
        </p:nvCxnSpPr>
        <p:spPr>
          <a:xfrm rot="5400000" flipH="1" flipV="1">
            <a:off x="7493128" y="4222465"/>
            <a:ext cx="339426" cy="310720"/>
          </a:xfrm>
          <a:prstGeom prst="line">
            <a:avLst/>
          </a:prstGeom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6" name="Straight Connector 225"/>
          <p:cNvCxnSpPr>
            <a:stCxn id="218" idx="1"/>
            <a:endCxn id="219" idx="5"/>
          </p:cNvCxnSpPr>
          <p:nvPr/>
        </p:nvCxnSpPr>
        <p:spPr>
          <a:xfrm rot="16200000" flipV="1">
            <a:off x="7490629" y="4758365"/>
            <a:ext cx="343101" cy="309396"/>
          </a:xfrm>
          <a:prstGeom prst="line">
            <a:avLst/>
          </a:prstGeom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7" name="TextBox 226"/>
          <p:cNvSpPr txBox="1"/>
          <p:nvPr/>
        </p:nvSpPr>
        <p:spPr>
          <a:xfrm>
            <a:off x="5698397" y="3823403"/>
            <a:ext cx="475981" cy="46166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R</a:t>
            </a:r>
            <a:r>
              <a:rPr lang="en-US" sz="2400" baseline="-25000" dirty="0" smtClean="0"/>
              <a:t>1</a:t>
            </a:r>
            <a:endParaRPr lang="en-US" sz="2400" baseline="-25000" dirty="0"/>
          </a:p>
        </p:txBody>
      </p:sp>
      <p:sp>
        <p:nvSpPr>
          <p:cNvPr id="228" name="TextBox 227"/>
          <p:cNvSpPr txBox="1"/>
          <p:nvPr/>
        </p:nvSpPr>
        <p:spPr>
          <a:xfrm>
            <a:off x="5698397" y="4961938"/>
            <a:ext cx="475981" cy="46166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R</a:t>
            </a:r>
            <a:r>
              <a:rPr lang="en-US" sz="2400" baseline="-25000" dirty="0" smtClean="0"/>
              <a:t>2</a:t>
            </a:r>
            <a:endParaRPr lang="en-US" sz="2400" baseline="-25000" dirty="0"/>
          </a:p>
        </p:txBody>
      </p:sp>
      <p:sp>
        <p:nvSpPr>
          <p:cNvPr id="229" name="TextBox 228"/>
          <p:cNvSpPr txBox="1"/>
          <p:nvPr/>
        </p:nvSpPr>
        <p:spPr>
          <a:xfrm>
            <a:off x="8267425" y="3888719"/>
            <a:ext cx="475981" cy="46166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R</a:t>
            </a:r>
            <a:r>
              <a:rPr lang="en-US" sz="2400" baseline="-25000" dirty="0"/>
              <a:t>4</a:t>
            </a:r>
          </a:p>
        </p:txBody>
      </p:sp>
      <p:sp>
        <p:nvSpPr>
          <p:cNvPr id="230" name="TextBox 229"/>
          <p:cNvSpPr txBox="1"/>
          <p:nvPr/>
        </p:nvSpPr>
        <p:spPr>
          <a:xfrm>
            <a:off x="8264434" y="4951054"/>
            <a:ext cx="475981" cy="46166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R</a:t>
            </a:r>
            <a:r>
              <a:rPr lang="en-US" sz="2400" baseline="-25000" dirty="0" smtClean="0"/>
              <a:t>3</a:t>
            </a:r>
            <a:endParaRPr lang="en-US" sz="2400" baseline="-25000" dirty="0"/>
          </a:p>
        </p:txBody>
      </p:sp>
      <p:sp>
        <p:nvSpPr>
          <p:cNvPr id="231" name="TextBox 230"/>
          <p:cNvSpPr txBox="1"/>
          <p:nvPr/>
        </p:nvSpPr>
        <p:spPr>
          <a:xfrm>
            <a:off x="6580139" y="4356803"/>
            <a:ext cx="475981" cy="46166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R</a:t>
            </a:r>
            <a:r>
              <a:rPr lang="en-US" sz="2400" baseline="-25000" dirty="0" smtClean="0">
                <a:solidFill>
                  <a:srgbClr val="FF0000"/>
                </a:solidFill>
              </a:rPr>
              <a:t>5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  <p:sp>
        <p:nvSpPr>
          <p:cNvPr id="232" name="Oval 231"/>
          <p:cNvSpPr/>
          <p:nvPr/>
        </p:nvSpPr>
        <p:spPr>
          <a:xfrm>
            <a:off x="1321528" y="4495800"/>
            <a:ext cx="1432560" cy="365760"/>
          </a:xfrm>
          <a:prstGeom prst="ellipse">
            <a:avLst/>
          </a:prstGeom>
          <a:solidFill>
            <a:schemeClr val="lt1">
              <a:alpha val="48000"/>
            </a:schemeClr>
          </a:solidFill>
          <a:ln>
            <a:noFill/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sep={A,E}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effectLst/>
        </p:spPr>
        <p:txBody>
          <a:bodyPr/>
          <a:lstStyle/>
          <a:p>
            <a:fld id="{AA51D91E-BF45-4F3C-9F33-B089AC8B9880}" type="datetime1">
              <a:rPr lang="en-US" smtClean="0"/>
              <a:pPr/>
              <a:t>8/1/11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effectLst/>
        </p:spPr>
        <p:txBody>
          <a:bodyPr/>
          <a:lstStyle/>
          <a:p>
            <a:r>
              <a:rPr lang="en-US" smtClean="0"/>
              <a:t>SARA 2011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effectLst/>
        </p:spPr>
        <p:txBody>
          <a:bodyPr/>
          <a:lstStyle/>
          <a:p>
            <a:fld id="{2DF9DEE7-48CD-4A07-9129-34E0670CF01C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71" name="TextBox 70"/>
          <p:cNvSpPr txBox="1"/>
          <p:nvPr/>
        </p:nvSpPr>
        <p:spPr>
          <a:xfrm>
            <a:off x="136477" y="2948919"/>
            <a:ext cx="25660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rgbClr val="0070C0"/>
                </a:solidFill>
              </a:rPr>
              <a:t>Hypergraph</a:t>
            </a:r>
            <a:endParaRPr lang="en-US" sz="2800" dirty="0">
              <a:solidFill>
                <a:srgbClr val="0070C0"/>
              </a:solidFill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2656746" y="2948919"/>
            <a:ext cx="25660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0070C0"/>
                </a:solidFill>
              </a:rPr>
              <a:t>Primal graph</a:t>
            </a:r>
            <a:endParaRPr lang="en-US" sz="2800" dirty="0">
              <a:solidFill>
                <a:srgbClr val="0070C0"/>
              </a:solidFill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5925433" y="2978853"/>
            <a:ext cx="25660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0070C0"/>
                </a:solidFill>
              </a:rPr>
              <a:t>Dual graph</a:t>
            </a:r>
            <a:endParaRPr lang="en-US" sz="2800" dirty="0">
              <a:solidFill>
                <a:srgbClr val="0070C0"/>
              </a:solidFill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1206500" y="5645150"/>
            <a:ext cx="3276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0070C0"/>
                </a:solidFill>
              </a:rPr>
              <a:t>Tree decomposition</a:t>
            </a:r>
            <a:endParaRPr lang="en-US" sz="2800" dirty="0">
              <a:solidFill>
                <a:srgbClr val="0070C0"/>
              </a:solidFill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4724401" y="5645150"/>
            <a:ext cx="18923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0070C0"/>
                </a:solidFill>
              </a:rPr>
              <a:t>Adding R</a:t>
            </a:r>
            <a:r>
              <a:rPr lang="en-US" sz="2800" baseline="-25000" dirty="0" smtClean="0">
                <a:solidFill>
                  <a:srgbClr val="0070C0"/>
                </a:solidFill>
              </a:rPr>
              <a:t>5</a:t>
            </a:r>
            <a:endParaRPr lang="en-US" sz="2800" baseline="-25000" dirty="0">
              <a:solidFill>
                <a:srgbClr val="0070C0"/>
              </a:solidFill>
            </a:endParaRPr>
          </a:p>
        </p:txBody>
      </p:sp>
      <p:sp>
        <p:nvSpPr>
          <p:cNvPr id="79" name="Oval 78"/>
          <p:cNvSpPr/>
          <p:nvPr/>
        </p:nvSpPr>
        <p:spPr>
          <a:xfrm>
            <a:off x="3505200" y="3683000"/>
            <a:ext cx="1399032" cy="1281684"/>
          </a:xfrm>
          <a:prstGeom prst="ellipse">
            <a:avLst/>
          </a:prstGeom>
          <a:solidFill>
            <a:schemeClr val="lt1">
              <a:alpha val="0"/>
            </a:schemeClr>
          </a:solidFill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dirty="0" smtClean="0"/>
              <a:t>{D} {R</a:t>
            </a:r>
            <a:r>
              <a:rPr lang="en-US" baseline="-25000" dirty="0" smtClean="0"/>
              <a:t>1</a:t>
            </a:r>
            <a:r>
              <a:rPr lang="en-US" dirty="0" smtClean="0"/>
              <a:t> ,R</a:t>
            </a:r>
            <a:r>
              <a:rPr lang="en-US" baseline="-25000" dirty="0"/>
              <a:t>4</a:t>
            </a:r>
            <a:r>
              <a:rPr lang="en-US" dirty="0" smtClean="0"/>
              <a:t>}</a:t>
            </a:r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</p:txBody>
      </p:sp>
      <p:sp>
        <p:nvSpPr>
          <p:cNvPr id="80" name="Oval 79"/>
          <p:cNvSpPr/>
          <p:nvPr/>
        </p:nvSpPr>
        <p:spPr>
          <a:xfrm>
            <a:off x="3505200" y="4368800"/>
            <a:ext cx="1399035" cy="1282700"/>
          </a:xfrm>
          <a:prstGeom prst="ellipse">
            <a:avLst/>
          </a:prstGeom>
          <a:solidFill>
            <a:schemeClr val="lt1">
              <a:alpha val="0"/>
            </a:schemeClr>
          </a:solidFill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0" tIns="0" rIns="0" bIns="137160" rtlCol="0" anchor="ctr"/>
          <a:lstStyle/>
          <a:p>
            <a:pPr algn="ctr"/>
            <a:r>
              <a:rPr lang="en-US" dirty="0" smtClean="0"/>
              <a:t>{A,B}       </a:t>
            </a:r>
            <a:endParaRPr lang="en-US" b="1" dirty="0" smtClean="0">
              <a:solidFill>
                <a:srgbClr val="FF6666"/>
              </a:solidFill>
            </a:endParaRPr>
          </a:p>
          <a:p>
            <a:pPr algn="ctr"/>
            <a:endParaRPr lang="en-US" dirty="0" smtClean="0"/>
          </a:p>
          <a:p>
            <a:pPr algn="ctr"/>
            <a:r>
              <a:rPr lang="en-US" dirty="0" smtClean="0"/>
              <a:t>{C,E}  {R</a:t>
            </a:r>
            <a:r>
              <a:rPr lang="en-US" baseline="-25000" dirty="0" smtClean="0"/>
              <a:t>2</a:t>
            </a:r>
            <a:r>
              <a:rPr lang="en-US" dirty="0" smtClean="0"/>
              <a:t> ,R</a:t>
            </a:r>
            <a:r>
              <a:rPr lang="en-US" baseline="-25000" dirty="0" smtClean="0"/>
              <a:t>2</a:t>
            </a:r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168830" y="4478263"/>
            <a:ext cx="792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{</a:t>
            </a:r>
            <a:r>
              <a:rPr lang="en-US" b="1" dirty="0">
                <a:solidFill>
                  <a:srgbClr val="FF0000"/>
                </a:solidFill>
              </a:rPr>
              <a:t>R</a:t>
            </a:r>
            <a:r>
              <a:rPr lang="en-US" b="1" baseline="-25000" dirty="0">
                <a:solidFill>
                  <a:srgbClr val="FF0000"/>
                </a:solidFill>
              </a:rPr>
              <a:t>5</a:t>
            </a:r>
            <a:r>
              <a:rPr lang="en-US" b="1" dirty="0">
                <a:solidFill>
                  <a:srgbClr val="FF0000"/>
                </a:solidFill>
              </a:rPr>
              <a:t>}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" grpId="0" animBg="1"/>
      <p:bldP spid="118" grpId="0" animBg="1"/>
      <p:bldP spid="214" grpId="0" animBg="1"/>
      <p:bldP spid="216" grpId="0" animBg="1"/>
      <p:bldP spid="217" grpId="0" animBg="1"/>
      <p:bldP spid="218" grpId="0" animBg="1"/>
      <p:bldP spid="219" grpId="0" animBg="1"/>
      <p:bldP spid="227" grpId="0"/>
      <p:bldP spid="228" grpId="0"/>
      <p:bldP spid="229" grpId="0"/>
      <p:bldP spid="230" grpId="0"/>
      <p:bldP spid="231" grpId="0"/>
      <p:bldP spid="232" grpId="0" animBg="1"/>
      <p:bldP spid="77" grpId="0"/>
      <p:bldP spid="78" grpId="0"/>
      <p:bldP spid="79" grpId="0" animBg="1"/>
      <p:bldP spid="80" grpId="0" animBg="1"/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1538</TotalTime>
  <Words>1471</Words>
  <Application>Microsoft Macintosh PowerPoint</Application>
  <PresentationFormat>On-screen Show (4:3)</PresentationFormat>
  <Paragraphs>404</Paragraphs>
  <Slides>12</Slides>
  <Notes>7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Reformulating R(*,m)C with Tree Decomposition</vt:lpstr>
      <vt:lpstr>Outline</vt:lpstr>
      <vt:lpstr>Constraint Satisfaction Problem</vt:lpstr>
      <vt:lpstr>Tree Decomposition</vt:lpstr>
      <vt:lpstr>Slide 5</vt:lpstr>
      <vt:lpstr>ProcessQ: Algorithm for R(*,m)C  </vt:lpstr>
      <vt:lpstr>ProcessQ: Animation </vt:lpstr>
      <vt:lpstr>ProcessMQ: Intelligent update scheduling</vt:lpstr>
      <vt:lpstr> T-R(*,m,z)C [Rollon+ 10]</vt:lpstr>
      <vt:lpstr>T-R(*,m,z)C Strictly Stronger than R(*,m)C</vt:lpstr>
      <vt:lpstr>Experimental Results</vt:lpstr>
      <vt:lpstr>Conclusions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Shant</dc:creator>
  <cp:lastModifiedBy>Computer Science and Engineering Department</cp:lastModifiedBy>
  <cp:revision>140</cp:revision>
  <dcterms:created xsi:type="dcterms:W3CDTF">2011-08-01T22:28:30Z</dcterms:created>
  <dcterms:modified xsi:type="dcterms:W3CDTF">2011-08-01T22:29:51Z</dcterms:modified>
</cp:coreProperties>
</file>