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77" r:id="rId2"/>
    <p:sldId id="331" r:id="rId3"/>
    <p:sldId id="334" r:id="rId4"/>
    <p:sldId id="335" r:id="rId5"/>
    <p:sldId id="345" r:id="rId6"/>
    <p:sldId id="346" r:id="rId7"/>
    <p:sldId id="336" r:id="rId8"/>
    <p:sldId id="337" r:id="rId9"/>
    <p:sldId id="339" r:id="rId10"/>
    <p:sldId id="350" r:id="rId11"/>
    <p:sldId id="340" r:id="rId12"/>
    <p:sldId id="281" r:id="rId13"/>
    <p:sldId id="333" r:id="rId14"/>
    <p:sldId id="327" r:id="rId15"/>
    <p:sldId id="284" r:id="rId16"/>
    <p:sldId id="285" r:id="rId17"/>
    <p:sldId id="286" r:id="rId18"/>
    <p:sldId id="325" r:id="rId19"/>
    <p:sldId id="290" r:id="rId20"/>
    <p:sldId id="291" r:id="rId21"/>
    <p:sldId id="341" r:id="rId22"/>
    <p:sldId id="342" r:id="rId23"/>
    <p:sldId id="34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48" r:id="rId32"/>
    <p:sldId id="302" r:id="rId33"/>
    <p:sldId id="306" r:id="rId34"/>
    <p:sldId id="305" r:id="rId35"/>
    <p:sldId id="304" r:id="rId36"/>
    <p:sldId id="307" r:id="rId37"/>
    <p:sldId id="308" r:id="rId38"/>
    <p:sldId id="310" r:id="rId39"/>
    <p:sldId id="311" r:id="rId40"/>
    <p:sldId id="352" r:id="rId41"/>
    <p:sldId id="353" r:id="rId42"/>
    <p:sldId id="328" r:id="rId43"/>
    <p:sldId id="330" r:id="rId44"/>
    <p:sldId id="315" r:id="rId45"/>
    <p:sldId id="316" r:id="rId46"/>
    <p:sldId id="356" r:id="rId47"/>
    <p:sldId id="355" r:id="rId48"/>
    <p:sldId id="320" r:id="rId49"/>
    <p:sldId id="321" r:id="rId50"/>
    <p:sldId id="322" r:id="rId51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CC00"/>
    <a:srgbClr val="FFFF66"/>
    <a:srgbClr val="3A65BC"/>
    <a:srgbClr val="A50021"/>
    <a:srgbClr val="666633"/>
    <a:srgbClr val="990000"/>
    <a:srgbClr val="652B91"/>
    <a:srgbClr val="FFFFCC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54" autoAdjust="0"/>
    <p:restoredTop sz="89000" autoAdjust="0"/>
  </p:normalViewPr>
  <p:slideViewPr>
    <p:cSldViewPr>
      <p:cViewPr>
        <p:scale>
          <a:sx n="91" d="100"/>
          <a:sy n="91" d="100"/>
        </p:scale>
        <p:origin x="-420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4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26" y="-102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AFB67340-273A-4ED1-813B-07EE8A644A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AF24D43-DF21-41D0-A4F5-89A45046EBB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24D43-DF21-41D0-A4F5-89A45046EBB1}" type="slidenum">
              <a:rPr lang="en-US" altLang="zh-CN" smtClean="0"/>
              <a:pPr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it quick, say it once.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34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36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1F0F00-A2B0-42C4-B0C2-43D876FD9578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2684-6A86-4C4F-8C20-D760B53C898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CE6CE-2A52-488B-AD78-7B4044045713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EC877-EA9D-4780-A3BA-2EB5C72E42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6AD76-80FD-4E6C-9A84-9D064830A961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58CE8-483B-4AA2-8121-7BBEA2A6A9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C5F72-FD39-40CC-A19F-E155B36B12A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A3B896-DE0C-49DA-A147-87B3D161FD53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1919A-6FC6-4985-9E5F-B7D1B58786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03A322-C427-406A-8BA8-F9EE2EE3BAE7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0A84-0EA9-4761-B4AC-58D66E1C8ED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01442-698C-46AC-AFC8-A53C79B1DB56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2FB6-C4A1-49F3-9405-52E5DFE1610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5A36D-1B2D-400F-A2D6-855DC0525CB9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4A05F-6CF8-47F7-B4EC-739E7DCB17B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BE26BF-857F-4AB6-8ADA-B020D46D13C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68FA2-3E8A-4D57-84F2-67360BB3A61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17BCF-A505-4020-9ABE-BC44D7852607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C8E83-24F5-4606-AA79-64BDEBD27FD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1A1DBA-AA97-4FB1-B66B-ABFC069A769D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D25FC-C215-45C7-99BB-E0D7C351CF6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5D89629-748E-4F8E-BD78-BD7591D6335C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65145-9C39-4F5F-B243-9952361F68E7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34" name="Picture 10" descr="C:\My Documents\UNL log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solidFill>
                  <a:srgbClr val="3A65BC"/>
                </a:solidFill>
              </a:rPr>
              <a:t>Constraint Systems Laboratory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consystlab.unl.edu/our_work/minesweeper.htm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19AB-9DB8-48FC-9D4B-548936519C6E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2B93-89E6-4641-B1FE-E3BF477CAB4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28600" y="1325563"/>
            <a:ext cx="86106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3200" b="1" kern="0" dirty="0" smtClean="0">
                <a:solidFill>
                  <a:srgbClr val="3A65BC"/>
                </a:solidFill>
                <a:latin typeface="Helvetica" pitchFamily="34" charset="0"/>
                <a:ea typeface="宋体" pitchFamily="2" charset="-122"/>
              </a:rPr>
              <a:t>Constraint Satisfaction: </a:t>
            </a:r>
            <a:br>
              <a:rPr lang="en-US" sz="3200" b="1" kern="0" dirty="0" smtClean="0">
                <a:solidFill>
                  <a:srgbClr val="3A65BC"/>
                </a:solidFill>
                <a:latin typeface="Helvetica" pitchFamily="34" charset="0"/>
                <a:ea typeface="宋体" pitchFamily="2" charset="-122"/>
              </a:rPr>
            </a:br>
            <a:r>
              <a:rPr lang="en-US" sz="3200" b="1" kern="0" dirty="0" smtClean="0">
                <a:solidFill>
                  <a:srgbClr val="3A65BC"/>
                </a:solidFill>
                <a:latin typeface="Helvetica" pitchFamily="34" charset="0"/>
                <a:ea typeface="宋体" pitchFamily="2" charset="-122"/>
              </a:rPr>
              <a:t>Modeling and Reformulation with Application to Geospatial Reasoning</a:t>
            </a:r>
            <a:endParaRPr kumimoji="0" lang="en-US" sz="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Berthe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Y.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Choueiry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Constraint Systems Laboratory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Department </a:t>
            </a:r>
            <a:r>
              <a:rPr lang="en-US" sz="1600" kern="0" dirty="0" smtClean="0">
                <a:latin typeface="Helvetica" pitchFamily="34" charset="0"/>
                <a:ea typeface="宋体" pitchFamily="2" charset="-122"/>
              </a:rPr>
              <a:t>of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Computer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Science &amp; Engineering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University of Nebraska-Lincoln</a:t>
            </a:r>
            <a:r>
              <a:rPr lang="en-US" sz="1600" kern="0" dirty="0" smtClean="0">
                <a:latin typeface="Helvetica" pitchFamily="34" charset="0"/>
                <a:ea typeface="宋体" pitchFamily="2" charset="-122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endParaRPr lang="en-US" sz="1600" kern="0" dirty="0" smtClean="0"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lang="en-US" kern="0" dirty="0" smtClean="0">
                <a:latin typeface="Helvetica" pitchFamily="34" charset="0"/>
                <a:ea typeface="宋体" pitchFamily="2" charset="-122"/>
              </a:rPr>
              <a:t>Joint work with Ken Bayer, Martin </a:t>
            </a:r>
            <a:r>
              <a:rPr lang="en-US" kern="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kern="0" dirty="0" smtClean="0">
                <a:latin typeface="Helvetica" pitchFamily="34" charset="0"/>
                <a:ea typeface="宋体" pitchFamily="2" charset="-122"/>
              </a:rPr>
              <a:t> and Craig A. </a:t>
            </a:r>
            <a:r>
              <a:rPr lang="en-US" kern="0" dirty="0" err="1" smtClean="0">
                <a:latin typeface="Helvetica" pitchFamily="34" charset="0"/>
                <a:ea typeface="宋体" pitchFamily="2" charset="-122"/>
              </a:rPr>
              <a:t>Knoblock</a:t>
            </a:r>
            <a:endParaRPr lang="en-US" kern="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85800" y="5257800"/>
            <a:ext cx="6629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dirty="0" smtClean="0"/>
          </a:p>
          <a:p>
            <a:r>
              <a:rPr lang="en-US" sz="1200" dirty="0" smtClean="0"/>
              <a:t>Supported </a:t>
            </a:r>
            <a:r>
              <a:rPr lang="en-US" sz="1200" dirty="0"/>
              <a:t>by NSF CAREER </a:t>
            </a:r>
            <a:r>
              <a:rPr lang="en-US" sz="1200" dirty="0" smtClean="0"/>
              <a:t>Award </a:t>
            </a:r>
            <a:r>
              <a:rPr lang="en-US" sz="1200" dirty="0"/>
              <a:t>#0133568 </a:t>
            </a:r>
            <a:r>
              <a:rPr lang="en-US" sz="1200" dirty="0" smtClean="0"/>
              <a:t>and</a:t>
            </a:r>
          </a:p>
          <a:p>
            <a:r>
              <a:rPr lang="en-US" sz="1200" dirty="0" smtClean="0"/>
              <a:t>AFOSR </a:t>
            </a:r>
            <a:r>
              <a:rPr lang="en-US" sz="1200" dirty="0"/>
              <a:t>grants </a:t>
            </a:r>
            <a:r>
              <a:rPr lang="en-US" sz="1200" dirty="0" smtClean="0"/>
              <a:t>FA9550-04-1-0105 and </a:t>
            </a:r>
            <a:r>
              <a:rPr lang="en-US" sz="1200" dirty="0"/>
              <a:t>FA9550-07-1-0416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458200" cy="3763962"/>
          </a:xfrm>
        </p:spPr>
        <p:txBody>
          <a:bodyPr/>
          <a:lstStyle/>
          <a:p>
            <a:r>
              <a:rPr lang="en-US" dirty="0" smtClean="0"/>
              <a:t>Properties &amp; algorithms for achieving them</a:t>
            </a:r>
          </a:p>
          <a:p>
            <a:pPr lvl="1"/>
            <a:r>
              <a:rPr lang="en-US" dirty="0" smtClean="0"/>
              <a:t>In general, efficient (polynomial time)</a:t>
            </a:r>
          </a:p>
          <a:p>
            <a:pPr lvl="1"/>
            <a:r>
              <a:rPr lang="en-US" dirty="0" smtClean="0"/>
              <a:t>Applicable to arbitrary constraints</a:t>
            </a:r>
          </a:p>
          <a:p>
            <a:pPr lvl="1"/>
            <a:r>
              <a:rPr lang="en-US" dirty="0" smtClean="0"/>
              <a:t>Dedicated to specific constraint types</a:t>
            </a:r>
          </a:p>
          <a:p>
            <a:pPr lvl="2"/>
            <a:r>
              <a:rPr lang="en-US" dirty="0" smtClean="0"/>
              <a:t>Basis for Constraint Programming (e.g., </a:t>
            </a:r>
            <a:r>
              <a:rPr lang="en-US" dirty="0" err="1" smtClean="0"/>
              <a:t>AllDiff</a:t>
            </a:r>
            <a:r>
              <a:rPr lang="en-US" dirty="0" smtClean="0"/>
              <a:t>)</a:t>
            </a:r>
            <a:endParaRPr lang="en-US" sz="2000" dirty="0" smtClean="0"/>
          </a:p>
          <a:p>
            <a:pPr>
              <a:tabLst>
                <a:tab pos="7778750" algn="r"/>
              </a:tabLst>
            </a:pPr>
            <a:r>
              <a:rPr lang="en-US" dirty="0" smtClean="0"/>
              <a:t>Examples on the Sudoku Solver</a:t>
            </a:r>
          </a:p>
          <a:p>
            <a:pPr lvl="1">
              <a:tabLst>
                <a:tab pos="7778750" algn="r"/>
              </a:tabLst>
            </a:pPr>
            <a:r>
              <a:rPr lang="en-US" dirty="0" smtClean="0"/>
              <a:t>sudoku.unl.edu/Solver	</a:t>
            </a:r>
            <a:r>
              <a:rPr lang="en-US" sz="2000" dirty="0" smtClean="0"/>
              <a:t>[with </a:t>
            </a:r>
            <a:r>
              <a:rPr lang="en-US" sz="2000" dirty="0" err="1" smtClean="0"/>
              <a:t>Reeson</a:t>
            </a:r>
            <a:r>
              <a:rPr lang="en-US" sz="2000" dirty="0" smtClean="0"/>
              <a:t>, 07]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4953000"/>
            <a:ext cx="845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778750" algn="r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Conjecture: SGAC solves every 9x9 well-formed Sudoku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3597275" algn="l"/>
                <a:tab pos="7777163" algn="r"/>
              </a:tabLst>
            </a:pPr>
            <a:r>
              <a:rPr lang="en-US" sz="2800" dirty="0" smtClean="0"/>
              <a:t>Backtrack search</a:t>
            </a:r>
          </a:p>
          <a:p>
            <a:pPr lvl="1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400" dirty="0" smtClean="0"/>
              <a:t>Constructive</a:t>
            </a:r>
          </a:p>
          <a:p>
            <a:pPr lvl="1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400" dirty="0" smtClean="0"/>
              <a:t>Complete (in theory) and sound</a:t>
            </a:r>
          </a:p>
          <a:p>
            <a:pPr lvl="1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400" dirty="0" smtClean="0"/>
              <a:t>Note:</a:t>
            </a:r>
          </a:p>
          <a:p>
            <a:pPr lvl="2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000" dirty="0" smtClean="0"/>
              <a:t>Variable ordering (backdoor)</a:t>
            </a:r>
          </a:p>
          <a:p>
            <a:pPr lvl="2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000" dirty="0" smtClean="0"/>
              <a:t>Look-ahead</a:t>
            </a:r>
          </a:p>
          <a:p>
            <a:pPr lvl="2"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800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3597275" algn="l"/>
                <a:tab pos="7777163" algn="r"/>
              </a:tabLst>
            </a:pPr>
            <a:r>
              <a:rPr lang="en-US" sz="2800" dirty="0" smtClean="0"/>
              <a:t>Iterative repair </a:t>
            </a:r>
            <a:r>
              <a:rPr lang="en-US" sz="2400" dirty="0" smtClean="0"/>
              <a:t>(i.e., local search)</a:t>
            </a:r>
            <a:endParaRPr lang="en-US" sz="2800" dirty="0" smtClean="0"/>
          </a:p>
          <a:p>
            <a:pPr lvl="1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400" dirty="0" smtClean="0"/>
              <a:t>Repairs a complete but inconsistent assignment of values to variables by doing local repairs</a:t>
            </a:r>
          </a:p>
          <a:p>
            <a:pPr lvl="1"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400" dirty="0" smtClean="0"/>
              <a:t>In general, neither sound nor complete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8" name="Isosceles Triangle 7"/>
          <p:cNvSpPr/>
          <p:nvPr/>
        </p:nvSpPr>
        <p:spPr bwMode="auto">
          <a:xfrm>
            <a:off x="6107413" y="1524000"/>
            <a:ext cx="1963915" cy="241776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ight Brace 8"/>
          <p:cNvSpPr/>
          <p:nvPr/>
        </p:nvSpPr>
        <p:spPr bwMode="auto">
          <a:xfrm>
            <a:off x="7131049" y="1524000"/>
            <a:ext cx="426793" cy="1175250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7520053" y="1812615"/>
            <a:ext cx="1471547" cy="338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Past variables</a:t>
            </a:r>
            <a:endParaRPr lang="en-US" sz="1600" dirty="0"/>
          </a:p>
        </p:txBody>
      </p:sp>
      <p:sp>
        <p:nvSpPr>
          <p:cNvPr id="11" name="Isosceles Triangle 10"/>
          <p:cNvSpPr/>
          <p:nvPr/>
        </p:nvSpPr>
        <p:spPr bwMode="auto">
          <a:xfrm>
            <a:off x="6540875" y="2676014"/>
            <a:ext cx="853586" cy="1230283"/>
          </a:xfrm>
          <a:prstGeom prst="triangle">
            <a:avLst>
              <a:gd name="adj" fmla="val 55625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Brace 11"/>
          <p:cNvSpPr>
            <a:spLocks/>
          </p:cNvSpPr>
          <p:nvPr/>
        </p:nvSpPr>
        <p:spPr bwMode="auto">
          <a:xfrm rot="10800000">
            <a:off x="6209665" y="2723709"/>
            <a:ext cx="426793" cy="1171581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rot="10800000" anchor="ctr"/>
          <a:lstStyle/>
          <a:p>
            <a:pPr algn="ctr"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TextBox 36"/>
          <p:cNvSpPr txBox="1">
            <a:spLocks noChangeArrowheads="1"/>
          </p:cNvSpPr>
          <p:nvPr/>
        </p:nvSpPr>
        <p:spPr bwMode="auto">
          <a:xfrm>
            <a:off x="5344965" y="3000094"/>
            <a:ext cx="1003630" cy="58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Future</a:t>
            </a:r>
            <a:endParaRPr lang="en-US" sz="1600" dirty="0"/>
          </a:p>
          <a:p>
            <a:pPr algn="ctr"/>
            <a:r>
              <a:rPr lang="en-US" sz="1600" dirty="0"/>
              <a:t>variables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rot="10800000">
            <a:off x="7091037" y="3144402"/>
            <a:ext cx="586840" cy="2348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 rot="10800000">
            <a:off x="6930990" y="3379207"/>
            <a:ext cx="74799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auto">
          <a:xfrm rot="10800000" flipV="1">
            <a:off x="7143275" y="3379207"/>
            <a:ext cx="534603" cy="1761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10800000">
            <a:off x="7091037" y="3261805"/>
            <a:ext cx="586840" cy="1174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66"/>
          <p:cNvSpPr txBox="1">
            <a:spLocks noChangeArrowheads="1"/>
          </p:cNvSpPr>
          <p:nvPr/>
        </p:nvSpPr>
        <p:spPr bwMode="auto">
          <a:xfrm>
            <a:off x="7771239" y="3189651"/>
            <a:ext cx="1171458" cy="338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Filter values</a:t>
            </a:r>
          </a:p>
        </p:txBody>
      </p:sp>
      <p:cxnSp>
        <p:nvCxnSpPr>
          <p:cNvPr id="19" name="AutoShape 16"/>
          <p:cNvCxnSpPr>
            <a:cxnSpLocks noChangeShapeType="1"/>
            <a:stCxn id="20" idx="7"/>
            <a:endCxn id="11" idx="0"/>
          </p:cNvCxnSpPr>
          <p:nvPr/>
        </p:nvCxnSpPr>
        <p:spPr bwMode="auto">
          <a:xfrm rot="16200000" flipV="1">
            <a:off x="7014693" y="2676780"/>
            <a:ext cx="675066" cy="673533"/>
          </a:xfrm>
          <a:prstGeom prst="curvedConnector3">
            <a:avLst>
              <a:gd name="adj1" fmla="val 13384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7630086" y="3344965"/>
            <a:ext cx="68909" cy="45249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6962774" y="1509711"/>
            <a:ext cx="123826" cy="1157289"/>
          </a:xfrm>
          <a:custGeom>
            <a:avLst/>
            <a:gdLst>
              <a:gd name="connsiteX0" fmla="*/ 320040 w 320040"/>
              <a:gd name="connsiteY0" fmla="*/ 0 h 1524000"/>
              <a:gd name="connsiteX1" fmla="*/ 22860 w 320040"/>
              <a:gd name="connsiteY1" fmla="*/ 746760 h 1524000"/>
              <a:gd name="connsiteX2" fmla="*/ 182880 w 320040"/>
              <a:gd name="connsiteY2" fmla="*/ 1150620 h 1524000"/>
              <a:gd name="connsiteX3" fmla="*/ 76200 w 32004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" h="1524000">
                <a:moveTo>
                  <a:pt x="320040" y="0"/>
                </a:moveTo>
                <a:cubicBezTo>
                  <a:pt x="182880" y="277495"/>
                  <a:pt x="45720" y="554990"/>
                  <a:pt x="22860" y="746760"/>
                </a:cubicBezTo>
                <a:cubicBezTo>
                  <a:pt x="0" y="938530"/>
                  <a:pt x="173990" y="1021080"/>
                  <a:pt x="182880" y="1150620"/>
                </a:cubicBezTo>
                <a:cubicBezTo>
                  <a:pt x="191770" y="1280160"/>
                  <a:pt x="133985" y="1402080"/>
                  <a:pt x="76200" y="1524000"/>
                </a:cubicBezTo>
              </a:path>
            </a:pathLst>
          </a:cu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8229600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Abstraction &amp; Reformulation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79425" y="2590800"/>
            <a:ext cx="8153400" cy="53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The reformulation may be an approximation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838199" y="1219200"/>
            <a:ext cx="7454901" cy="1219200"/>
            <a:chOff x="838199" y="1219200"/>
            <a:chExt cx="7454901" cy="1219200"/>
          </a:xfrm>
        </p:grpSpPr>
        <p:sp>
          <p:nvSpPr>
            <p:cNvPr id="8" name="Rounded Rectangle 7"/>
            <p:cNvSpPr/>
            <p:nvPr/>
          </p:nvSpPr>
          <p:spPr>
            <a:xfrm>
              <a:off x="838199" y="1600200"/>
              <a:ext cx="2590801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Original </a:t>
              </a:r>
              <a:r>
                <a:rPr lang="en-US" b="1" dirty="0" smtClean="0"/>
                <a:t>formulation</a:t>
              </a:r>
              <a:endParaRPr lang="en-US" b="1" dirty="0"/>
            </a:p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Original </a:t>
              </a:r>
              <a:r>
                <a:rPr lang="en-US" b="1" dirty="0" smtClean="0"/>
                <a:t>query</a:t>
              </a:r>
              <a:endParaRPr lang="en-US" b="1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289550" y="1600200"/>
              <a:ext cx="300355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Reformulated formulation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n-US" dirty="0"/>
                <a:t> Reformulated query</a:t>
              </a:r>
            </a:p>
          </p:txBody>
        </p:sp>
        <p:sp>
          <p:nvSpPr>
            <p:cNvPr id="8198" name="TextBox 9"/>
            <p:cNvSpPr txBox="1">
              <a:spLocks noChangeArrowheads="1"/>
            </p:cNvSpPr>
            <p:nvPr/>
          </p:nvSpPr>
          <p:spPr bwMode="auto">
            <a:xfrm>
              <a:off x="1256506" y="1219200"/>
              <a:ext cx="18605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Original problem</a:t>
              </a:r>
            </a:p>
          </p:txBody>
        </p:sp>
        <p:sp>
          <p:nvSpPr>
            <p:cNvPr id="8199" name="TextBox 10"/>
            <p:cNvSpPr txBox="1">
              <a:spLocks noChangeArrowheads="1"/>
            </p:cNvSpPr>
            <p:nvPr/>
          </p:nvSpPr>
          <p:spPr bwMode="auto">
            <a:xfrm>
              <a:off x="5568950" y="1219200"/>
              <a:ext cx="24447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Reformulated problem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429000" y="2019300"/>
              <a:ext cx="186055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201" name="TextBox 14"/>
            <p:cNvSpPr txBox="1">
              <a:spLocks noChangeArrowheads="1"/>
            </p:cNvSpPr>
            <p:nvPr/>
          </p:nvSpPr>
          <p:spPr bwMode="auto">
            <a:xfrm>
              <a:off x="3556000" y="1371600"/>
              <a:ext cx="160655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i="1" dirty="0"/>
                <a:t>Reformulation</a:t>
              </a:r>
            </a:p>
            <a:p>
              <a:pPr algn="ctr"/>
              <a:r>
                <a:rPr lang="en-US" i="1" dirty="0"/>
                <a:t>technique</a:t>
              </a:r>
            </a:p>
          </p:txBody>
        </p:sp>
      </p:grp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4670425" y="3557588"/>
            <a:ext cx="3322638" cy="2159000"/>
            <a:chOff x="4671060" y="3421380"/>
            <a:chExt cx="3718560" cy="2416684"/>
          </a:xfrm>
        </p:grpSpPr>
        <p:sp>
          <p:nvSpPr>
            <p:cNvPr id="17" name="Oval 16"/>
            <p:cNvSpPr/>
            <p:nvPr/>
          </p:nvSpPr>
          <p:spPr>
            <a:xfrm>
              <a:off x="4747457" y="3535106"/>
              <a:ext cx="1760674" cy="193690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086800" y="3894055"/>
              <a:ext cx="1081989" cy="118879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71060" y="3421380"/>
              <a:ext cx="3718560" cy="24077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14" name="TextBox 22"/>
            <p:cNvSpPr txBox="1">
              <a:spLocks noChangeArrowheads="1"/>
            </p:cNvSpPr>
            <p:nvPr/>
          </p:nvSpPr>
          <p:spPr bwMode="auto">
            <a:xfrm>
              <a:off x="4892040" y="5437954"/>
              <a:ext cx="14766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r</a:t>
              </a:r>
              <a:r>
                <a:rPr lang="en-US"/>
                <a:t>)</a:t>
              </a:r>
            </a:p>
          </p:txBody>
        </p:sp>
        <p:sp>
          <p:nvSpPr>
            <p:cNvPr id="8215" name="TextBox 23"/>
            <p:cNvSpPr txBox="1">
              <a:spLocks noChangeArrowheads="1"/>
            </p:cNvSpPr>
            <p:nvPr/>
          </p:nvSpPr>
          <p:spPr bwMode="auto">
            <a:xfrm>
              <a:off x="6522345" y="4762500"/>
              <a:ext cx="18469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Symbol" pitchFamily="18" charset="2"/>
                  <a:sym typeface="Symbol" pitchFamily="18" charset="2"/>
                </a:rPr>
                <a:t></a:t>
              </a:r>
              <a:r>
                <a:rPr lang="en-US" dirty="0">
                  <a:sym typeface="Symbol" pitchFamily="18" charset="2"/>
                </a:rPr>
                <a:t>(</a:t>
              </a:r>
              <a:r>
                <a:rPr lang="en-US" dirty="0"/>
                <a:t>Solutions(</a:t>
              </a:r>
              <a:r>
                <a:rPr lang="en-US" sz="2000" dirty="0">
                  <a:latin typeface="Monotype Corsiva" pitchFamily="66" charset="0"/>
                </a:rPr>
                <a:t>P</a:t>
              </a:r>
              <a:r>
                <a:rPr lang="en-US" baseline="-25000" dirty="0"/>
                <a:t>o</a:t>
              </a:r>
              <a:r>
                <a:rPr lang="en-US" dirty="0"/>
                <a:t>))</a:t>
              </a:r>
            </a:p>
          </p:txBody>
        </p:sp>
        <p:cxnSp>
          <p:nvCxnSpPr>
            <p:cNvPr id="38" name="Straight Arrow Connector 37"/>
            <p:cNvCxnSpPr>
              <a:endCxn id="15" idx="6"/>
            </p:cNvCxnSpPr>
            <p:nvPr/>
          </p:nvCxnSpPr>
          <p:spPr>
            <a:xfrm rot="10800000">
              <a:off x="6168789" y="4487564"/>
              <a:ext cx="596959" cy="3287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235075" y="3554413"/>
            <a:ext cx="3321050" cy="2151062"/>
            <a:chOff x="784860" y="3421380"/>
            <a:chExt cx="3718560" cy="2407920"/>
          </a:xfrm>
        </p:grpSpPr>
        <p:sp>
          <p:nvSpPr>
            <p:cNvPr id="16" name="Oval 15"/>
            <p:cNvSpPr/>
            <p:nvPr/>
          </p:nvSpPr>
          <p:spPr>
            <a:xfrm>
              <a:off x="2103776" y="3906518"/>
              <a:ext cx="1080729" cy="118885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09" name="TextBox 21"/>
            <p:cNvSpPr txBox="1">
              <a:spLocks noChangeArrowheads="1"/>
            </p:cNvSpPr>
            <p:nvPr/>
          </p:nvSpPr>
          <p:spPr bwMode="auto">
            <a:xfrm>
              <a:off x="1888964" y="5118473"/>
              <a:ext cx="151035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o</a:t>
              </a:r>
              <a:r>
                <a:rPr lang="en-US"/>
                <a:t>)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4860" y="3421380"/>
              <a:ext cx="3718560" cy="240792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204" name="TextBox 39"/>
          <p:cNvSpPr txBox="1">
            <a:spLocks noChangeArrowheads="1"/>
          </p:cNvSpPr>
          <p:nvPr/>
        </p:nvSpPr>
        <p:spPr bwMode="auto">
          <a:xfrm>
            <a:off x="1962150" y="3200400"/>
            <a:ext cx="1866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Original space</a:t>
            </a:r>
          </a:p>
        </p:txBody>
      </p:sp>
      <p:sp>
        <p:nvSpPr>
          <p:cNvPr id="8205" name="TextBox 42"/>
          <p:cNvSpPr txBox="1">
            <a:spLocks noChangeArrowheads="1"/>
          </p:cNvSpPr>
          <p:nvPr/>
        </p:nvSpPr>
        <p:spPr bwMode="auto">
          <a:xfrm>
            <a:off x="4973638" y="3200400"/>
            <a:ext cx="271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Reformulated space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4206875" y="2668588"/>
            <a:ext cx="7937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4206875" y="3730625"/>
            <a:ext cx="7938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>
          <a:xfrm>
            <a:off x="457200" y="6305550"/>
            <a:ext cx="2133600" cy="476250"/>
          </a:xfrm>
        </p:spPr>
        <p:txBody>
          <a:bodyPr/>
          <a:lstStyle/>
          <a:p>
            <a:fld id="{4E8077C2-F198-42E8-BC2E-1E73A61E744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6553200" y="6305550"/>
            <a:ext cx="2133600" cy="476250"/>
          </a:xfrm>
        </p:spPr>
        <p:txBody>
          <a:bodyPr/>
          <a:lstStyle/>
          <a:p>
            <a:fld id="{0E9C5F72-FD39-40CC-A19F-E155B36B12A6}" type="slidenum">
              <a:rPr lang="en-US" altLang="zh-CN" smtClean="0"/>
              <a:pPr/>
              <a:t>12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3124200" y="6305550"/>
            <a:ext cx="2895600" cy="476250"/>
          </a:xfrm>
        </p:spPr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204" grpId="0"/>
      <p:bldP spid="820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BID:  CSP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DBE8-92A1-49B2-AB75-55B6D06C8485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Issue: finding Ken’s house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1D7E-AFD0-4299-944C-3C0FBD74230B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14</a:t>
            </a:fld>
            <a:endParaRPr lang="en-US" altLang="zh-CN"/>
          </a:p>
        </p:txBody>
      </p:sp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7963" y="1143000"/>
            <a:ext cx="316166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Arrow Connector 10"/>
          <p:cNvCxnSpPr>
            <a:stCxn id="15" idx="1"/>
          </p:cNvCxnSpPr>
          <p:nvPr/>
        </p:nvCxnSpPr>
        <p:spPr>
          <a:xfrm rot="10800000" flipV="1">
            <a:off x="4572000" y="2318266"/>
            <a:ext cx="2438400" cy="1201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6" idx="3"/>
          </p:cNvCxnSpPr>
          <p:nvPr/>
        </p:nvCxnSpPr>
        <p:spPr>
          <a:xfrm>
            <a:off x="2066077" y="3080266"/>
            <a:ext cx="3115523" cy="439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3"/>
          </p:cNvCxnSpPr>
          <p:nvPr/>
        </p:nvCxnSpPr>
        <p:spPr>
          <a:xfrm flipV="1">
            <a:off x="1937836" y="1600200"/>
            <a:ext cx="2481764" cy="1084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15240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Maps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2133600"/>
            <a:ext cx="1462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Yahoo Maps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28956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location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599714" y="4038600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Microsoft Live Local</a:t>
            </a:r>
            <a:endParaRPr lang="en-US" dirty="0"/>
          </a:p>
          <a:p>
            <a:r>
              <a:rPr lang="en-US" dirty="0" smtClean="0"/>
              <a:t>(as of November 2006)</a:t>
            </a:r>
          </a:p>
        </p:txBody>
      </p:sp>
      <p:cxnSp>
        <p:nvCxnSpPr>
          <p:cNvPr id="28" name="Straight Arrow Connector 27"/>
          <p:cNvCxnSpPr>
            <a:stCxn id="27" idx="1"/>
          </p:cNvCxnSpPr>
          <p:nvPr/>
        </p:nvCxnSpPr>
        <p:spPr>
          <a:xfrm rot="10800000" flipV="1">
            <a:off x="4267200" y="4361766"/>
            <a:ext cx="2332514" cy="578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419600" y="2819400"/>
            <a:ext cx="1447800" cy="7620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4800600" cy="4648200"/>
          </a:xfrm>
        </p:spPr>
        <p:txBody>
          <a:bodyPr/>
          <a:lstStyle/>
          <a:p>
            <a:r>
              <a:rPr lang="en-US" sz="2400" dirty="0" smtClean="0"/>
              <a:t>Layout: streets and buildings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Phone book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Complete/incomplete 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Assumption: all addresses in </a:t>
            </a:r>
          </a:p>
          <a:p>
            <a:pPr lvl="1">
              <a:buNone/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   phone book correspond to a building in the layout</a:t>
            </a: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Building Identification (BID) problem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2DD-B979-401F-BE72-13527A4C470D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15</a:t>
            </a:fld>
            <a:endParaRPr lang="en-US" altLang="zh-CN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766141" y="1666084"/>
            <a:ext cx="4463459" cy="2143916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S1</a:t>
              </a:r>
              <a:endParaRPr lang="en-US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S2</a:t>
              </a:r>
              <a:endParaRPr lang="en-US" sz="1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2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S3</a:t>
              </a:r>
              <a:endParaRPr lang="en-US" sz="16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066800" y="2242742"/>
            <a:ext cx="2039257" cy="990600"/>
            <a:chOff x="381000" y="3733800"/>
            <a:chExt cx="2328969" cy="1131332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5038343" y="4267200"/>
            <a:ext cx="2353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S1#1, S1#4, S1#8, S2#7, S2#8, S3#1,</a:t>
            </a:r>
          </a:p>
          <a:p>
            <a:r>
              <a:rPr lang="en-US" dirty="0" smtClean="0"/>
              <a:t>S3#2, S3#3, S3#15, … 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029200" y="4267200"/>
            <a:ext cx="22098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4424966" y="4872228"/>
            <a:ext cx="1218406" cy="99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7" idx="3"/>
          </p:cNvCxnSpPr>
          <p:nvPr/>
        </p:nvCxnSpPr>
        <p:spPr>
          <a:xfrm flipH="1" flipV="1">
            <a:off x="7238999" y="4267200"/>
            <a:ext cx="1" cy="12683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36"/>
          <p:cNvSpPr/>
          <p:nvPr/>
        </p:nvSpPr>
        <p:spPr>
          <a:xfrm>
            <a:off x="5029200" y="5410200"/>
            <a:ext cx="2209800" cy="228600"/>
          </a:xfrm>
          <a:custGeom>
            <a:avLst/>
            <a:gdLst>
              <a:gd name="connsiteX0" fmla="*/ 0 w 1379220"/>
              <a:gd name="connsiteY0" fmla="*/ 0 h 250190"/>
              <a:gd name="connsiteX1" fmla="*/ 647700 w 1379220"/>
              <a:gd name="connsiteY1" fmla="*/ 243840 h 250190"/>
              <a:gd name="connsiteX2" fmla="*/ 883920 w 1379220"/>
              <a:gd name="connsiteY2" fmla="*/ 38100 h 250190"/>
              <a:gd name="connsiteX3" fmla="*/ 1379220 w 1379220"/>
              <a:gd name="connsiteY3" fmla="*/ 137160 h 25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9220" h="250190">
                <a:moveTo>
                  <a:pt x="0" y="0"/>
                </a:moveTo>
                <a:cubicBezTo>
                  <a:pt x="250190" y="118745"/>
                  <a:pt x="500380" y="237490"/>
                  <a:pt x="647700" y="243840"/>
                </a:cubicBezTo>
                <a:cubicBezTo>
                  <a:pt x="795020" y="250190"/>
                  <a:pt x="762000" y="55880"/>
                  <a:pt x="883920" y="38100"/>
                </a:cubicBezTo>
                <a:cubicBezTo>
                  <a:pt x="1005840" y="20320"/>
                  <a:pt x="1192530" y="78740"/>
                  <a:pt x="1379220" y="137160"/>
                </a:cubicBez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Basic (address numbering) rules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19200"/>
            <a:ext cx="8153400" cy="2133600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No two buildings can have the same address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Ordering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Numbers increase/decrease along a street 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Parity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Numbers on a given side of a street are odd/even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1600200" y="4037012"/>
            <a:ext cx="2209800" cy="1068388"/>
            <a:chOff x="336" y="2256"/>
            <a:chExt cx="1392" cy="673"/>
          </a:xfrm>
        </p:grpSpPr>
        <p:sp>
          <p:nvSpPr>
            <p:cNvPr id="12314" name="TextBox 23"/>
            <p:cNvSpPr txBox="1">
              <a:spLocks noChangeArrowheads="1"/>
            </p:cNvSpPr>
            <p:nvPr/>
          </p:nvSpPr>
          <p:spPr bwMode="auto">
            <a:xfrm>
              <a:off x="569" y="2256"/>
              <a:ext cx="9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Ordering</a:t>
              </a:r>
            </a:p>
          </p:txBody>
        </p:sp>
        <p:grpSp>
          <p:nvGrpSpPr>
            <p:cNvPr id="16" name="Group 75"/>
            <p:cNvGrpSpPr>
              <a:grpSpLocks/>
            </p:cNvGrpSpPr>
            <p:nvPr/>
          </p:nvGrpSpPr>
          <p:grpSpPr bwMode="auto">
            <a:xfrm>
              <a:off x="336" y="2554"/>
              <a:ext cx="1392" cy="375"/>
              <a:chOff x="336" y="2554"/>
              <a:chExt cx="1392" cy="375"/>
            </a:xfrm>
          </p:grpSpPr>
          <p:sp>
            <p:nvSpPr>
              <p:cNvPr id="2" name="Rectangle 6"/>
              <p:cNvSpPr/>
              <p:nvPr/>
            </p:nvSpPr>
            <p:spPr>
              <a:xfrm>
                <a:off x="336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B1</a:t>
                </a:r>
              </a:p>
            </p:txBody>
          </p:sp>
          <p:sp>
            <p:nvSpPr>
              <p:cNvPr id="3" name="Rectangle 9"/>
              <p:cNvSpPr/>
              <p:nvPr/>
            </p:nvSpPr>
            <p:spPr>
              <a:xfrm>
                <a:off x="336" y="2554"/>
                <a:ext cx="1392" cy="10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18" name="TextBox 10"/>
              <p:cNvSpPr txBox="1">
                <a:spLocks noChangeArrowheads="1"/>
              </p:cNvSpPr>
              <p:nvPr/>
            </p:nvSpPr>
            <p:spPr bwMode="auto">
              <a:xfrm>
                <a:off x="624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&lt;</a:t>
                </a:r>
              </a:p>
            </p:txBody>
          </p:sp>
          <p:sp>
            <p:nvSpPr>
              <p:cNvPr id="12319" name="TextBox 11"/>
              <p:cNvSpPr txBox="1">
                <a:spLocks noChangeArrowheads="1"/>
              </p:cNvSpPr>
              <p:nvPr/>
            </p:nvSpPr>
            <p:spPr bwMode="auto">
              <a:xfrm>
                <a:off x="1152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&lt;</a:t>
                </a:r>
              </a:p>
            </p:txBody>
          </p:sp>
          <p:sp>
            <p:nvSpPr>
              <p:cNvPr id="4" name="Rectangle 6"/>
              <p:cNvSpPr/>
              <p:nvPr/>
            </p:nvSpPr>
            <p:spPr>
              <a:xfrm>
                <a:off x="864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B2</a:t>
                </a:r>
              </a:p>
            </p:txBody>
          </p:sp>
          <p:sp>
            <p:nvSpPr>
              <p:cNvPr id="5" name="Rectangle 6"/>
              <p:cNvSpPr/>
              <p:nvPr/>
            </p:nvSpPr>
            <p:spPr>
              <a:xfrm>
                <a:off x="1392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rgbClr val="000000"/>
                    </a:solidFill>
                  </a:rPr>
                  <a:t>B3</a:t>
                </a:r>
              </a:p>
            </p:txBody>
          </p:sp>
        </p:grpSp>
      </p:grpSp>
      <p:grpSp>
        <p:nvGrpSpPr>
          <p:cNvPr id="17" name="Group 77"/>
          <p:cNvGrpSpPr>
            <a:grpSpLocks/>
          </p:cNvGrpSpPr>
          <p:nvPr/>
        </p:nvGrpSpPr>
        <p:grpSpPr bwMode="auto">
          <a:xfrm>
            <a:off x="4470400" y="3733800"/>
            <a:ext cx="3149600" cy="2057400"/>
            <a:chOff x="1820" y="2304"/>
            <a:chExt cx="1984" cy="1296"/>
          </a:xfrm>
        </p:grpSpPr>
        <p:sp>
          <p:nvSpPr>
            <p:cNvPr id="12304" name="TextBox 20"/>
            <p:cNvSpPr txBox="1">
              <a:spLocks noChangeArrowheads="1"/>
            </p:cNvSpPr>
            <p:nvPr/>
          </p:nvSpPr>
          <p:spPr bwMode="auto">
            <a:xfrm>
              <a:off x="1820" y="2841"/>
              <a:ext cx="3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/>
                <a:t>Odd</a:t>
              </a:r>
            </a:p>
          </p:txBody>
        </p:sp>
        <p:sp>
          <p:nvSpPr>
            <p:cNvPr id="18" name="Right Brace 17"/>
            <p:cNvSpPr/>
            <p:nvPr/>
          </p:nvSpPr>
          <p:spPr>
            <a:xfrm>
              <a:off x="3204" y="2832"/>
              <a:ext cx="192" cy="57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ight Brace 19"/>
            <p:cNvSpPr>
              <a:spLocks/>
            </p:cNvSpPr>
            <p:nvPr/>
          </p:nvSpPr>
          <p:spPr bwMode="auto">
            <a:xfrm rot="10800000">
              <a:off x="2196" y="2688"/>
              <a:ext cx="192" cy="576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307" name="TextBox 21"/>
            <p:cNvSpPr txBox="1">
              <a:spLocks noChangeArrowheads="1"/>
            </p:cNvSpPr>
            <p:nvPr/>
          </p:nvSpPr>
          <p:spPr bwMode="auto">
            <a:xfrm>
              <a:off x="3360" y="3024"/>
              <a:ext cx="4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 dirty="0"/>
                <a:t>Even</a:t>
              </a:r>
            </a:p>
          </p:txBody>
        </p:sp>
        <p:sp>
          <p:nvSpPr>
            <p:cNvPr id="12308" name="TextBox 24"/>
            <p:cNvSpPr txBox="1">
              <a:spLocks noChangeArrowheads="1"/>
            </p:cNvSpPr>
            <p:nvPr/>
          </p:nvSpPr>
          <p:spPr bwMode="auto">
            <a:xfrm>
              <a:off x="2436" y="2304"/>
              <a:ext cx="6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Helvetica" pitchFamily="34" charset="0"/>
                </a:rPr>
                <a:t>Parity</a:t>
              </a:r>
            </a:p>
          </p:txBody>
        </p:sp>
        <p:sp>
          <p:nvSpPr>
            <p:cNvPr id="6" name="Rectangle 6"/>
            <p:cNvSpPr/>
            <p:nvPr/>
          </p:nvSpPr>
          <p:spPr>
            <a:xfrm>
              <a:off x="2388" y="26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8" name="Rectangle 6"/>
            <p:cNvSpPr/>
            <p:nvPr/>
          </p:nvSpPr>
          <p:spPr>
            <a:xfrm>
              <a:off x="2388" y="307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rot="5400000">
              <a:off x="2244" y="3024"/>
              <a:ext cx="1056" cy="96"/>
            </a:xfrm>
            <a:prstGeom prst="rect">
              <a:avLst/>
            </a:prstGeom>
            <a:solidFill>
              <a:schemeClr val="bg2"/>
            </a:solidFill>
            <a:ln w="25400" algn="ctr">
              <a:noFill/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>
                <a:defRPr/>
              </a:pPr>
              <a:endParaRPr lang="en-US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6"/>
            <p:cNvSpPr/>
            <p:nvPr/>
          </p:nvSpPr>
          <p:spPr>
            <a:xfrm>
              <a:off x="2868" y="278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1" name="Rectangle 6"/>
            <p:cNvSpPr/>
            <p:nvPr/>
          </p:nvSpPr>
          <p:spPr>
            <a:xfrm>
              <a:off x="2868" y="316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</p:grpSp>
      <p:sp>
        <p:nvSpPr>
          <p:cNvPr id="3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3AAEB2-6D81-4630-BB9F-21DB249B04A9}" type="datetime1">
              <a:rPr lang="en-US" smtClean="0"/>
              <a:pPr>
                <a:defRPr/>
              </a:pPr>
              <a:t>10/12/2007</a:t>
            </a:fld>
            <a:endParaRPr lang="en-US" altLang="zh-CN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16</a:t>
            </a:fld>
            <a:endParaRPr lang="en-US" altLang="zh-CN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Additional information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1600200"/>
            <a:ext cx="21034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Landmarks</a:t>
            </a:r>
          </a:p>
        </p:txBody>
      </p:sp>
      <p:pic>
        <p:nvPicPr>
          <p:cNvPr id="13316" name="Picture 8" descr="http://farm1.static.flickr.com/70/164956818_f257ac4aea.jpg?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8788" y="3124200"/>
            <a:ext cx="14938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9144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sp>
        <p:nvSpPr>
          <p:cNvPr id="12" name="Rectangle 11"/>
          <p:cNvSpPr/>
          <p:nvPr/>
        </p:nvSpPr>
        <p:spPr>
          <a:xfrm rot="10800000">
            <a:off x="990600" y="4343400"/>
            <a:ext cx="30480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990600" y="2438400"/>
            <a:ext cx="296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1600 Pennsylvania Avenue</a:t>
            </a:r>
          </a:p>
        </p:txBody>
      </p:sp>
      <p:cxnSp>
        <p:nvCxnSpPr>
          <p:cNvPr id="15" name="Straight Arrow Connector 14"/>
          <p:cNvCxnSpPr>
            <a:stCxn id="13320" idx="2"/>
            <a:endCxn id="13320" idx="0"/>
          </p:cNvCxnSpPr>
          <p:nvPr/>
        </p:nvCxnSpPr>
        <p:spPr>
          <a:xfrm rot="16200000" flipH="1">
            <a:off x="2316163" y="2963863"/>
            <a:ext cx="315912" cy="47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67400" y="1676400"/>
            <a:ext cx="17414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Gridlines</a:t>
            </a:r>
          </a:p>
        </p:txBody>
      </p:sp>
      <p:sp>
        <p:nvSpPr>
          <p:cNvPr id="20" name="Rectangle 19"/>
          <p:cNvSpPr/>
          <p:nvPr/>
        </p:nvSpPr>
        <p:spPr>
          <a:xfrm rot="10800000">
            <a:off x="5943600" y="4343400"/>
            <a:ext cx="20574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 rot="5400000">
            <a:off x="5981700" y="3924300"/>
            <a:ext cx="19812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628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1201" y="4076700"/>
            <a:ext cx="2362200" cy="3175"/>
          </a:xfrm>
          <a:prstGeom prst="line">
            <a:avLst/>
          </a:prstGeom>
          <a:ln>
            <a:prstDash val="lg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28" name="TextBox 31"/>
          <p:cNvSpPr txBox="1">
            <a:spLocks noChangeArrowheads="1"/>
          </p:cNvSpPr>
          <p:nvPr/>
        </p:nvSpPr>
        <p:spPr bwMode="auto">
          <a:xfrm>
            <a:off x="5545138" y="4275138"/>
            <a:ext cx="466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cxnSp>
        <p:nvCxnSpPr>
          <p:cNvPr id="34" name="Straight Connector 33"/>
          <p:cNvCxnSpPr/>
          <p:nvPr/>
        </p:nvCxnSpPr>
        <p:spPr>
          <a:xfrm rot="16200000" flipV="1">
            <a:off x="6057900" y="3086100"/>
            <a:ext cx="6096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7237413" y="3124200"/>
            <a:ext cx="611188" cy="1539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31" name="TextBox 43"/>
          <p:cNvSpPr txBox="1">
            <a:spLocks noChangeArrowheads="1"/>
          </p:cNvSpPr>
          <p:nvPr/>
        </p:nvSpPr>
        <p:spPr bwMode="auto">
          <a:xfrm>
            <a:off x="5715000" y="2438400"/>
            <a:ext cx="1043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S1 </a:t>
            </a:r>
            <a:r>
              <a:rPr lang="en-US" dirty="0" smtClean="0"/>
              <a:t>#138</a:t>
            </a:r>
            <a:endParaRPr lang="en-US" dirty="0"/>
          </a:p>
        </p:txBody>
      </p:sp>
      <p:sp>
        <p:nvSpPr>
          <p:cNvPr id="13332" name="TextBox 44"/>
          <p:cNvSpPr txBox="1">
            <a:spLocks noChangeArrowheads="1"/>
          </p:cNvSpPr>
          <p:nvPr/>
        </p:nvSpPr>
        <p:spPr bwMode="auto">
          <a:xfrm>
            <a:off x="7086600" y="2438400"/>
            <a:ext cx="1043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S1 </a:t>
            </a:r>
            <a:r>
              <a:rPr lang="en-US" dirty="0" smtClean="0"/>
              <a:t>#208</a:t>
            </a:r>
            <a:endParaRPr lang="en-US" dirty="0">
              <a:latin typeface="Courier" pitchFamily="49" charset="0"/>
            </a:endParaRPr>
          </a:p>
        </p:txBody>
      </p:sp>
      <p:sp>
        <p:nvSpPr>
          <p:cNvPr id="2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17927D-140D-4EAE-BD54-21269BE84006}" type="datetime1">
              <a:rPr lang="en-US" smtClean="0"/>
              <a:pPr>
                <a:defRPr/>
              </a:pPr>
              <a:t>10/12/2007</a:t>
            </a:fld>
            <a:endParaRPr lang="en-US" altLang="zh-CN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17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Query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609600"/>
          </a:xfrm>
        </p:spPr>
        <p:txBody>
          <a:bodyPr/>
          <a:lstStyle/>
          <a:p>
            <a:pPr marL="457200" indent="-457200" eaLnBrk="1" hangingPunct="1">
              <a:buFont typeface="Helvetica" pitchFamily="34" charset="0"/>
              <a:buAutoNum type="arabicPeriod"/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Given an address, what buildings could it be?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E22-97CE-4354-B7E9-79A6C6DC3AAE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18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pSp>
        <p:nvGrpSpPr>
          <p:cNvPr id="56" name="Group 55"/>
          <p:cNvGrpSpPr/>
          <p:nvPr/>
        </p:nvGrpSpPr>
        <p:grpSpPr>
          <a:xfrm>
            <a:off x="2133600" y="3200400"/>
            <a:ext cx="5149259" cy="247332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466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83878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S2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99341" y="404622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S3</a:t>
              </a:r>
              <a:endParaRPr lang="en-US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8600" y="2819400"/>
            <a:ext cx="2328969" cy="1131332"/>
            <a:chOff x="381000" y="3733800"/>
            <a:chExt cx="2328969" cy="1131332"/>
          </a:xfrm>
        </p:grpSpPr>
        <p:sp>
          <p:nvSpPr>
            <p:cNvPr id="49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7534656" y="3200400"/>
            <a:ext cx="1399268" cy="1774190"/>
            <a:chOff x="7534656" y="3200400"/>
            <a:chExt cx="1399268" cy="1774190"/>
          </a:xfrm>
        </p:grpSpPr>
        <p:sp>
          <p:nvSpPr>
            <p:cNvPr id="57" name="TextBox 56"/>
            <p:cNvSpPr txBox="1"/>
            <p:nvPr/>
          </p:nvSpPr>
          <p:spPr>
            <a:xfrm>
              <a:off x="7543800" y="3200400"/>
              <a:ext cx="139012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S1#1,S1#4,</a:t>
              </a:r>
            </a:p>
            <a:p>
              <a:pPr algn="ctr"/>
              <a:r>
                <a:rPr lang="en-US" dirty="0" smtClean="0"/>
                <a:t>S1#8,S2#7,</a:t>
              </a:r>
            </a:p>
            <a:p>
              <a:pPr algn="ctr"/>
              <a:r>
                <a:rPr lang="en-US" dirty="0" smtClean="0"/>
                <a:t>S2#8,S3#1,</a:t>
              </a:r>
            </a:p>
            <a:p>
              <a:pPr algn="ctr"/>
              <a:r>
                <a:rPr lang="en-US" dirty="0" smtClean="0"/>
                <a:t>S3#2,S3#3,</a:t>
              </a:r>
            </a:p>
            <a:p>
              <a:pPr algn="ctr"/>
              <a:r>
                <a:rPr lang="en-US" dirty="0" smtClean="0"/>
                <a:t>S3#15</a:t>
              </a: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543800" y="3200400"/>
              <a:ext cx="1371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67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ounded Rectangle 69"/>
          <p:cNvSpPr/>
          <p:nvPr/>
        </p:nvSpPr>
        <p:spPr>
          <a:xfrm>
            <a:off x="8229600" y="4038600"/>
            <a:ext cx="609600" cy="3048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6172200" y="3733800"/>
            <a:ext cx="609600" cy="4572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5029200" y="3733800"/>
            <a:ext cx="609600" cy="5334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2514599" y="3733800"/>
            <a:ext cx="609601" cy="5334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Document 65"/>
          <p:cNvSpPr/>
          <p:nvPr/>
        </p:nvSpPr>
        <p:spPr>
          <a:xfrm>
            <a:off x="1219200" y="4267200"/>
            <a:ext cx="914400" cy="1295400"/>
          </a:xfrm>
          <a:prstGeom prst="flowChartDocument">
            <a:avLst/>
          </a:prstGeom>
          <a:solidFill>
            <a:srgbClr val="C0000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S1#1,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S3#15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57200" y="16002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+mj-lt"/>
              <a:buAutoNum type="arabicPeriod" startAt="2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Given a building, what addresses could it have?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85" grpId="0" animBg="1"/>
      <p:bldP spid="66" grpId="0" animBg="1"/>
      <p:bldP spid="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ln w="0">
            <a:noFill/>
          </a:ln>
        </p:spPr>
        <p:txBody>
          <a:bodyPr/>
          <a:lstStyle/>
          <a:p>
            <a:pPr marL="228600" indent="-228600">
              <a:buNone/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88824"/>
                  </a:solidFill>
                </a:ln>
                <a:solidFill>
                  <a:schemeClr val="folHlink"/>
                </a:solidFill>
                <a:latin typeface="+mn-lt"/>
              </a:rPr>
              <a:t>Parity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3C8A90"/>
                  </a:solidFill>
                </a:ln>
                <a:solidFill>
                  <a:srgbClr val="5FB6BD"/>
                </a:solidFill>
                <a:latin typeface="+mn-lt"/>
              </a:rPr>
              <a:t>Ordering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B44900"/>
                  </a:solidFill>
                </a:ln>
                <a:solidFill>
                  <a:srgbClr val="FF6600"/>
                </a:solidFill>
                <a:latin typeface="+mn-lt"/>
              </a:rPr>
              <a:t>Corner constraints</a:t>
            </a:r>
          </a:p>
          <a:p>
            <a:pPr marL="228600" indent="-228600">
              <a:buNone/>
              <a:defRPr/>
            </a:pPr>
            <a:endParaRPr lang="en-US" b="1" dirty="0" smtClean="0">
              <a:ln w="12700">
                <a:noFill/>
              </a:ln>
              <a:solidFill>
                <a:schemeClr val="folHlink"/>
              </a:solidFill>
              <a:latin typeface="+mn-lt"/>
            </a:endParaRP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12373"/>
                  </a:solidFill>
                </a:ln>
                <a:solidFill>
                  <a:srgbClr val="9933FF"/>
                </a:solidFill>
                <a:latin typeface="+mn-lt"/>
              </a:rPr>
              <a:t>Phone-book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dirty="0" smtClean="0">
                <a:latin typeface="+mn-lt"/>
              </a:rPr>
              <a:t>Optional: grid constraints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CSP model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 rot="16200000">
            <a:off x="7518400" y="2120900"/>
            <a:ext cx="13208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29" name="TextBox 10"/>
          <p:cNvSpPr txBox="1">
            <a:spLocks noChangeArrowheads="1"/>
          </p:cNvSpPr>
          <p:nvPr/>
        </p:nvSpPr>
        <p:spPr bwMode="auto">
          <a:xfrm>
            <a:off x="8267700" y="26162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43600" y="1803400"/>
            <a:ext cx="24257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31" name="TextBox 10"/>
          <p:cNvSpPr txBox="1">
            <a:spLocks noChangeArrowheads="1"/>
          </p:cNvSpPr>
          <p:nvPr/>
        </p:nvSpPr>
        <p:spPr bwMode="auto">
          <a:xfrm>
            <a:off x="8343900" y="17526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005513" y="2119313"/>
            <a:ext cx="571500" cy="444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B2</a:t>
            </a:r>
          </a:p>
        </p:txBody>
      </p:sp>
      <p:sp>
        <p:nvSpPr>
          <p:cNvPr id="17433" name="Rectangle 11"/>
          <p:cNvSpPr>
            <a:spLocks noChangeArrowheads="1"/>
          </p:cNvSpPr>
          <p:nvPr/>
        </p:nvSpPr>
        <p:spPr bwMode="auto">
          <a:xfrm>
            <a:off x="5905500" y="3390900"/>
            <a:ext cx="13208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OddOnNorth</a:t>
            </a:r>
          </a:p>
        </p:txBody>
      </p:sp>
      <p:cxnSp>
        <p:nvCxnSpPr>
          <p:cNvPr id="17434" name="AutoShape 12"/>
          <p:cNvCxnSpPr>
            <a:cxnSpLocks noChangeShapeType="1"/>
            <a:stCxn id="17433" idx="1"/>
            <a:endCxn id="24" idx="1"/>
          </p:cNvCxnSpPr>
          <p:nvPr/>
        </p:nvCxnSpPr>
        <p:spPr bwMode="auto">
          <a:xfrm rot="10800000" flipH="1">
            <a:off x="5905500" y="2341563"/>
            <a:ext cx="87313" cy="1239838"/>
          </a:xfrm>
          <a:prstGeom prst="curvedConnector3">
            <a:avLst>
              <a:gd name="adj1" fmla="val -26181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5" name="Rectangle 14"/>
          <p:cNvSpPr>
            <a:spLocks noChangeArrowheads="1"/>
          </p:cNvSpPr>
          <p:nvPr/>
        </p:nvSpPr>
        <p:spPr bwMode="auto">
          <a:xfrm>
            <a:off x="5626100" y="2679700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6" name="AutoShape 15"/>
          <p:cNvCxnSpPr>
            <a:cxnSpLocks noChangeShapeType="1"/>
            <a:stCxn id="17433" idx="0"/>
            <a:endCxn id="17441" idx="1"/>
          </p:cNvCxnSpPr>
          <p:nvPr/>
        </p:nvCxnSpPr>
        <p:spPr bwMode="auto">
          <a:xfrm rot="16200000">
            <a:off x="6397625" y="2513013"/>
            <a:ext cx="1046163" cy="711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7" name="Rectangle 16"/>
          <p:cNvSpPr>
            <a:spLocks noChangeArrowheads="1"/>
          </p:cNvSpPr>
          <p:nvPr/>
        </p:nvSpPr>
        <p:spPr bwMode="auto">
          <a:xfrm>
            <a:off x="6586538" y="2855913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8" name="AutoShape 19"/>
          <p:cNvCxnSpPr>
            <a:cxnSpLocks noChangeShapeType="1"/>
            <a:stCxn id="17439" idx="2"/>
            <a:endCxn id="17441" idx="1"/>
          </p:cNvCxnSpPr>
          <p:nvPr/>
        </p:nvCxnSpPr>
        <p:spPr bwMode="auto">
          <a:xfrm rot="16200000" flipH="1">
            <a:off x="6891678" y="1946616"/>
            <a:ext cx="360136" cy="43610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0" name="AutoShape 21"/>
          <p:cNvSpPr>
            <a:spLocks noChangeArrowheads="1"/>
          </p:cNvSpPr>
          <p:nvPr/>
        </p:nvSpPr>
        <p:spPr bwMode="auto">
          <a:xfrm flipH="1">
            <a:off x="7340600" y="21415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41" name="AutoShape 22"/>
          <p:cNvSpPr>
            <a:spLocks noChangeArrowheads="1"/>
          </p:cNvSpPr>
          <p:nvPr/>
        </p:nvSpPr>
        <p:spPr bwMode="auto">
          <a:xfrm rot="10800000" flipH="1">
            <a:off x="7289800" y="20907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7442" name="Rectangle 23"/>
          <p:cNvSpPr>
            <a:spLocks noChangeArrowheads="1"/>
          </p:cNvSpPr>
          <p:nvPr/>
        </p:nvSpPr>
        <p:spPr bwMode="auto">
          <a:xfrm>
            <a:off x="7237413" y="2085975"/>
            <a:ext cx="431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</a:t>
            </a:r>
          </a:p>
        </p:txBody>
      </p:sp>
      <p:sp>
        <p:nvSpPr>
          <p:cNvPr id="17443" name="Rectangle 24"/>
          <p:cNvSpPr>
            <a:spLocks noChangeArrowheads="1"/>
          </p:cNvSpPr>
          <p:nvPr/>
        </p:nvSpPr>
        <p:spPr bwMode="auto">
          <a:xfrm>
            <a:off x="7526338" y="2354263"/>
            <a:ext cx="5334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B1c</a:t>
            </a:r>
          </a:p>
        </p:txBody>
      </p:sp>
      <p:cxnSp>
        <p:nvCxnSpPr>
          <p:cNvPr id="17444" name="AutoShape 26"/>
          <p:cNvCxnSpPr>
            <a:cxnSpLocks noChangeShapeType="1"/>
            <a:stCxn id="17441" idx="1"/>
            <a:endCxn id="17440" idx="3"/>
          </p:cNvCxnSpPr>
          <p:nvPr/>
        </p:nvCxnSpPr>
        <p:spPr bwMode="auto">
          <a:xfrm rot="10800000" flipH="1" flipV="1">
            <a:off x="7277100" y="2344738"/>
            <a:ext cx="395288" cy="317500"/>
          </a:xfrm>
          <a:prstGeom prst="curvedConnector4">
            <a:avLst>
              <a:gd name="adj1" fmla="val -20083"/>
              <a:gd name="adj2" fmla="val 2132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5" name="Rectangle 27"/>
          <p:cNvSpPr>
            <a:spLocks noChangeArrowheads="1"/>
          </p:cNvSpPr>
          <p:nvPr/>
        </p:nvSpPr>
        <p:spPr bwMode="auto">
          <a:xfrm>
            <a:off x="7186386" y="2814411"/>
            <a:ext cx="152400" cy="1651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B44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6007100" y="4152900"/>
            <a:ext cx="2387600" cy="1246188"/>
            <a:chOff x="3856" y="2720"/>
            <a:chExt cx="1504" cy="785"/>
          </a:xfrm>
        </p:grpSpPr>
        <p:sp>
          <p:nvSpPr>
            <p:cNvPr id="7" name="Rectangle 6"/>
            <p:cNvSpPr/>
            <p:nvPr/>
          </p:nvSpPr>
          <p:spPr>
            <a:xfrm>
              <a:off x="3904" y="3256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88" y="3122"/>
              <a:ext cx="1392" cy="1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" name="Rectangle 6"/>
            <p:cNvSpPr/>
            <p:nvPr/>
          </p:nvSpPr>
          <p:spPr>
            <a:xfrm>
              <a:off x="4448" y="326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  <p:sp>
          <p:nvSpPr>
            <p:cNvPr id="3" name="Rectangle 6"/>
            <p:cNvSpPr/>
            <p:nvPr/>
          </p:nvSpPr>
          <p:spPr>
            <a:xfrm>
              <a:off x="5072" y="324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4" name="Rectangle 6"/>
            <p:cNvSpPr/>
            <p:nvPr/>
          </p:nvSpPr>
          <p:spPr>
            <a:xfrm>
              <a:off x="3856" y="28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5" name="Rectangle 6"/>
            <p:cNvSpPr/>
            <p:nvPr/>
          </p:nvSpPr>
          <p:spPr>
            <a:xfrm>
              <a:off x="5048" y="283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7422" name="Rectangle 40"/>
            <p:cNvSpPr>
              <a:spLocks noChangeArrowheads="1"/>
            </p:cNvSpPr>
            <p:nvPr/>
          </p:nvSpPr>
          <p:spPr bwMode="auto">
            <a:xfrm>
              <a:off x="4568" y="2720"/>
              <a:ext cx="96" cy="104"/>
            </a:xfrm>
            <a:prstGeom prst="rect">
              <a:avLst/>
            </a:prstGeom>
            <a:solidFill>
              <a:srgbClr val="9933FF"/>
            </a:solidFill>
            <a:ln w="9525" algn="ctr">
              <a:solidFill>
                <a:srgbClr val="7030A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7423" name="AutoShape 41"/>
            <p:cNvCxnSpPr>
              <a:cxnSpLocks noChangeShapeType="1"/>
              <a:stCxn id="17422" idx="1"/>
            </p:cNvCxnSpPr>
            <p:nvPr/>
          </p:nvCxnSpPr>
          <p:spPr bwMode="auto">
            <a:xfrm rot="10800000" flipV="1">
              <a:off x="4152" y="2772"/>
              <a:ext cx="416" cy="189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4" name="AutoShape 42"/>
            <p:cNvCxnSpPr>
              <a:cxnSpLocks noChangeShapeType="1"/>
              <a:stCxn id="17422" idx="3"/>
            </p:cNvCxnSpPr>
            <p:nvPr/>
          </p:nvCxnSpPr>
          <p:spPr bwMode="auto">
            <a:xfrm>
              <a:off x="4664" y="2772"/>
              <a:ext cx="376" cy="181"/>
            </a:xfrm>
            <a:prstGeom prst="curvedConnector3">
              <a:avLst>
                <a:gd name="adj1" fmla="val 510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5" name="AutoShape 43"/>
            <p:cNvCxnSpPr>
              <a:cxnSpLocks noChangeShapeType="1"/>
              <a:stCxn id="17422" idx="2"/>
              <a:endCxn id="7" idx="0"/>
            </p:cNvCxnSpPr>
            <p:nvPr/>
          </p:nvCxnSpPr>
          <p:spPr bwMode="auto">
            <a:xfrm rot="5400000">
              <a:off x="4120" y="2752"/>
              <a:ext cx="424" cy="568"/>
            </a:xfrm>
            <a:prstGeom prst="curvedConnector3">
              <a:avLst>
                <a:gd name="adj1" fmla="val 5094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6" name="AutoShape 44"/>
            <p:cNvCxnSpPr>
              <a:cxnSpLocks noChangeShapeType="1"/>
              <a:stCxn id="17422" idx="2"/>
            </p:cNvCxnSpPr>
            <p:nvPr/>
          </p:nvCxnSpPr>
          <p:spPr bwMode="auto">
            <a:xfrm rot="5400000">
              <a:off x="4388" y="3028"/>
              <a:ext cx="432" cy="24"/>
            </a:xfrm>
            <a:prstGeom prst="curvedConnector3">
              <a:avLst>
                <a:gd name="adj1" fmla="val 5092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7" name="AutoShape 45"/>
            <p:cNvCxnSpPr>
              <a:cxnSpLocks noChangeShapeType="1"/>
              <a:stCxn id="17422" idx="2"/>
            </p:cNvCxnSpPr>
            <p:nvPr/>
          </p:nvCxnSpPr>
          <p:spPr bwMode="auto">
            <a:xfrm rot="16200000" flipH="1">
              <a:off x="4708" y="2732"/>
              <a:ext cx="416" cy="600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6270625" y="1282700"/>
            <a:ext cx="1600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IncreasingEast</a:t>
            </a:r>
          </a:p>
        </p:txBody>
      </p:sp>
      <p:cxnSp>
        <p:nvCxnSpPr>
          <p:cNvPr id="38" name="Curved Connector 37"/>
          <p:cNvCxnSpPr>
            <a:cxnSpLocks noChangeShapeType="1"/>
            <a:stCxn id="17439" idx="0"/>
            <a:endCxn id="17414" idx="2"/>
          </p:cNvCxnSpPr>
          <p:nvPr/>
        </p:nvCxnSpPr>
        <p:spPr bwMode="auto">
          <a:xfrm rot="5400000" flipH="1" flipV="1">
            <a:off x="6884307" y="1633085"/>
            <a:ext cx="155802" cy="217033"/>
          </a:xfrm>
          <a:prstGeom prst="curved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7" name="Shape 46"/>
          <p:cNvCxnSpPr>
            <a:stCxn id="24" idx="3"/>
            <a:endCxn id="17439" idx="2"/>
          </p:cNvCxnSpPr>
          <p:nvPr/>
        </p:nvCxnSpPr>
        <p:spPr>
          <a:xfrm flipV="1">
            <a:off x="6577013" y="1984602"/>
            <a:ext cx="276679" cy="356961"/>
          </a:xfrm>
          <a:prstGeom prst="curvedConnector2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39" name="Rectangle 17"/>
          <p:cNvSpPr>
            <a:spLocks noChangeArrowheads="1"/>
          </p:cNvSpPr>
          <p:nvPr/>
        </p:nvSpPr>
        <p:spPr bwMode="auto">
          <a:xfrm>
            <a:off x="6777492" y="1819502"/>
            <a:ext cx="152400" cy="165100"/>
          </a:xfrm>
          <a:prstGeom prst="rect">
            <a:avLst/>
          </a:prstGeom>
          <a:solidFill>
            <a:srgbClr val="5FB6BD"/>
          </a:solidFill>
          <a:ln w="9525" algn="ctr">
            <a:solidFill>
              <a:srgbClr val="3C8A9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1E23A-C62E-43BC-9131-BE138A601063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19</a:t>
            </a:fld>
            <a:endParaRPr lang="en-US" altLang="zh-CN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382000" cy="4525962"/>
          </a:xfrm>
        </p:spPr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sz="2400" dirty="0" smtClean="0"/>
              <a:t>Background</a:t>
            </a:r>
          </a:p>
          <a:p>
            <a:pPr marL="971550" lvl="1" indent="-514350"/>
            <a:r>
              <a:rPr lang="en-US" sz="2000" dirty="0" smtClean="0"/>
              <a:t>Constraint Satisfaction Problem (CSP): definition, propagation algorithms, search</a:t>
            </a:r>
          </a:p>
          <a:p>
            <a:pPr marL="971550" lvl="1" indent="-514350"/>
            <a:r>
              <a:rPr lang="en-US" sz="2000" dirty="0" smtClean="0"/>
              <a:t>Reformulation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 smtClean="0"/>
              <a:t>Building Identification Problem       </a:t>
            </a:r>
            <a:r>
              <a:rPr lang="en-US" sz="1800" dirty="0" smtClean="0"/>
              <a:t>[</a:t>
            </a:r>
            <a:r>
              <a:rPr lang="en-US" sz="1800" dirty="0" err="1" smtClean="0"/>
              <a:t>Michalowski</a:t>
            </a:r>
            <a:r>
              <a:rPr lang="en-US" sz="1800" dirty="0" smtClean="0"/>
              <a:t> &amp; </a:t>
            </a:r>
            <a:r>
              <a:rPr lang="en-US" sz="1800" dirty="0" err="1" smtClean="0"/>
              <a:t>Knoblock</a:t>
            </a:r>
            <a:r>
              <a:rPr lang="en-US" sz="1800" dirty="0" smtClean="0"/>
              <a:t>, 05]</a:t>
            </a:r>
            <a:endParaRPr lang="en-US" sz="2400" dirty="0" smtClean="0"/>
          </a:p>
          <a:p>
            <a:pPr marL="971550" lvl="1" indent="-514350"/>
            <a:r>
              <a:rPr lang="en-US" sz="2000" dirty="0" smtClean="0"/>
              <a:t>Constraint model</a:t>
            </a:r>
          </a:p>
          <a:p>
            <a:pPr marL="971550" lvl="1" indent="-514350"/>
            <a:r>
              <a:rPr lang="en-US" sz="2000" dirty="0" smtClean="0"/>
              <a:t>Custom solver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 smtClean="0"/>
              <a:t>Reformulation techniques</a:t>
            </a:r>
          </a:p>
          <a:p>
            <a:pPr marL="971550" lvl="1" indent="-514350"/>
            <a:r>
              <a:rPr lang="en-US" sz="2000" dirty="0" smtClean="0"/>
              <a:t>Query reformulation, domain reformulation, constraint relaxation, symmetry detection</a:t>
            </a:r>
          </a:p>
          <a:p>
            <a:pPr marL="971550" lvl="1" indent="-514350"/>
            <a:r>
              <a:rPr lang="en-US" sz="2000" dirty="0" smtClean="0"/>
              <a:t>Application to CSP, BID &amp; evaluation on real-world BID data</a:t>
            </a:r>
          </a:p>
          <a:p>
            <a:pPr marL="514350" indent="-514350"/>
            <a:r>
              <a:rPr lang="en-US" sz="2400" dirty="0" smtClean="0"/>
              <a:t>Conclusions &amp; future work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Example constraint network</a:t>
            </a:r>
          </a:p>
        </p:txBody>
      </p:sp>
      <p:pic>
        <p:nvPicPr>
          <p:cNvPr id="18435" name="Picture 9" descr="network_graph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3625" y="1196975"/>
            <a:ext cx="55403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89EE-FD04-45B0-AAB9-07BC6AB046D5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20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81000" y="2286000"/>
            <a:ext cx="2875034" cy="138095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B6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B8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B2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B4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B3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B9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B10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B7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S1</a:t>
              </a:r>
              <a:endParaRPr lang="en-US" sz="9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S2</a:t>
              </a:r>
              <a:endParaRPr lang="en-US" sz="9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19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S3</a:t>
              </a:r>
              <a:endParaRPr lang="en-US" sz="9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886200"/>
            <a:ext cx="1279045" cy="656286"/>
            <a:chOff x="381000" y="3733800"/>
            <a:chExt cx="2290800" cy="1175425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799"/>
              <a:ext cx="514486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Si</a:t>
              </a:r>
              <a:endParaRPr lang="en-US" sz="9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1999" y="3733800"/>
              <a:ext cx="1243725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Building</a:t>
              </a:r>
              <a:endParaRPr lang="en-US" sz="9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1999" y="4114799"/>
              <a:ext cx="190980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Corner building</a:t>
              </a:r>
              <a:endParaRPr lang="en-US" sz="9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1999" y="4495799"/>
              <a:ext cx="1059980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Street</a:t>
              </a:r>
              <a:endParaRPr lang="en-US" sz="9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981200" y="3810000"/>
            <a:ext cx="848310" cy="990601"/>
            <a:chOff x="7475592" y="3200398"/>
            <a:chExt cx="1519343" cy="1774192"/>
          </a:xfrm>
        </p:grpSpPr>
        <p:sp>
          <p:nvSpPr>
            <p:cNvPr id="33" name="TextBox 32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Freeform 36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38" name="Right Arrow 37"/>
          <p:cNvSpPr/>
          <p:nvPr/>
        </p:nvSpPr>
        <p:spPr>
          <a:xfrm rot="827926">
            <a:off x="3126372" y="3639651"/>
            <a:ext cx="535286" cy="904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Orientations vary per street 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(e.g., Belgrade)</a:t>
            </a:r>
          </a:p>
          <a:p>
            <a:pPr marL="609600" indent="-609600">
              <a:buFontTx/>
              <a:buAutoNum type="arabicPeriod"/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Non-corner building on two streets</a:t>
            </a:r>
          </a:p>
          <a:p>
            <a:pPr marL="609600" indent="-609600">
              <a:buFontTx/>
              <a:buAutoNum type="arabicPeriod"/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Corner building on more than two streets</a:t>
            </a:r>
          </a:p>
          <a:p>
            <a:pPr marL="609600" indent="-609600">
              <a:buFontTx/>
              <a:buNone/>
            </a:pPr>
            <a:r>
              <a:rPr lang="en-US" smtClean="0">
                <a:latin typeface="Helvetica" pitchFamily="34" charset="0"/>
                <a:ea typeface="宋体" pitchFamily="2" charset="-122"/>
                <a:sym typeface="Symbol" pitchFamily="18" charset="2"/>
              </a:rPr>
              <a:t>  </a:t>
            </a:r>
            <a:r>
              <a:rPr lang="en-US" smtClean="0">
                <a:latin typeface="Helvetica" pitchFamily="34" charset="0"/>
                <a:ea typeface="宋体" pitchFamily="2" charset="-122"/>
              </a:rPr>
              <a:t>All gracefully handled by the model</a:t>
            </a:r>
          </a:p>
        </p:txBody>
      </p:sp>
      <p:pic>
        <p:nvPicPr>
          <p:cNvPr id="19459" name="Picture 5" descr="end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100" y="2957513"/>
            <a:ext cx="513238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 descr="widebuild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1874838"/>
            <a:ext cx="5411787" cy="405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Special configurations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86743" y="4368800"/>
            <a:ext cx="391886" cy="841829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48515" y="4376057"/>
            <a:ext cx="391886" cy="841829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E753-98A4-4719-955E-803673A0C642}" type="datetime1">
              <a:rPr lang="en-US" smtClean="0"/>
              <a:pPr/>
              <a:t>10/12/2007</a:t>
            </a:fld>
            <a:endParaRPr lang="en-US" altLang="zh-CN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21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Custom solver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5802313" cy="4525962"/>
          </a:xfrm>
        </p:spPr>
        <p:txBody>
          <a:bodyPr/>
          <a:lstStyle/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Backtrack search</a:t>
            </a:r>
          </a:p>
          <a:p>
            <a:pPr marL="347663" indent="-347663">
              <a:lnSpc>
                <a:spcPct val="80000"/>
              </a:lnSpc>
              <a:tabLst>
                <a:tab pos="5486400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Forward checking 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(nFC3)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Conflict-directed backtracking</a:t>
            </a:r>
          </a:p>
          <a:p>
            <a:pPr marL="347663" indent="-347663">
              <a:lnSpc>
                <a:spcPct val="80000"/>
              </a:lnSpc>
              <a:tabLst>
                <a:tab pos="55451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Domains implemented as intervals 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(box consistency)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Variable ordering</a:t>
            </a:r>
          </a:p>
          <a:p>
            <a:pPr marL="798513" lvl="1" indent="-333375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Orientation variables</a:t>
            </a:r>
          </a:p>
          <a:p>
            <a:pPr marL="798513" lvl="1" indent="-333375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Corner variables </a:t>
            </a:r>
          </a:p>
          <a:p>
            <a:pPr marL="798513" lvl="1" indent="-333375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Building variables</a:t>
            </a: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Backdoor variables</a:t>
            </a:r>
          </a:p>
          <a:p>
            <a:pPr marL="747713" lvl="1" indent="-347663">
              <a:lnSpc>
                <a:spcPct val="8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Orientation + corner variables</a:t>
            </a:r>
          </a:p>
          <a:p>
            <a:pPr marL="798513" lvl="1" indent="-333375">
              <a:lnSpc>
                <a:spcPct val="80000"/>
              </a:lnSpc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marL="798513" lvl="1" indent="-333375">
              <a:lnSpc>
                <a:spcPct val="80000"/>
              </a:lnSpc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235575" y="2154238"/>
            <a:ext cx="3818909" cy="2417762"/>
            <a:chOff x="925" y="1410"/>
            <a:chExt cx="3436" cy="1977"/>
          </a:xfrm>
        </p:grpSpPr>
        <p:sp>
          <p:nvSpPr>
            <p:cNvPr id="8" name="Isosceles Triangle 7"/>
            <p:cNvSpPr/>
            <p:nvPr/>
          </p:nvSpPr>
          <p:spPr>
            <a:xfrm>
              <a:off x="1611" y="1410"/>
              <a:ext cx="1767" cy="197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Right Brace 13"/>
            <p:cNvSpPr/>
            <p:nvPr/>
          </p:nvSpPr>
          <p:spPr>
            <a:xfrm>
              <a:off x="2532" y="1410"/>
              <a:ext cx="384" cy="961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487" name="TextBox 14"/>
            <p:cNvSpPr txBox="1">
              <a:spLocks noChangeArrowheads="1"/>
            </p:cNvSpPr>
            <p:nvPr/>
          </p:nvSpPr>
          <p:spPr bwMode="auto">
            <a:xfrm>
              <a:off x="2882" y="1646"/>
              <a:ext cx="1479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Orientation &amp;</a:t>
              </a:r>
            </a:p>
            <a:p>
              <a:r>
                <a:rPr lang="en-US" sz="1600" dirty="0" smtClean="0"/>
                <a:t>corner </a:t>
              </a:r>
              <a:r>
                <a:rPr lang="en-US" sz="1600" dirty="0"/>
                <a:t>variables</a:t>
              </a:r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2001" y="2352"/>
              <a:ext cx="768" cy="1006"/>
            </a:xfrm>
            <a:prstGeom prst="triangle">
              <a:avLst>
                <a:gd name="adj" fmla="val 55625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Right Brace 30"/>
            <p:cNvSpPr>
              <a:spLocks/>
            </p:cNvSpPr>
            <p:nvPr/>
          </p:nvSpPr>
          <p:spPr bwMode="auto">
            <a:xfrm rot="10800000">
              <a:off x="1703" y="2391"/>
              <a:ext cx="384" cy="958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3175" algn="ctr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490" name="TextBox 36"/>
            <p:cNvSpPr txBox="1">
              <a:spLocks noChangeArrowheads="1"/>
            </p:cNvSpPr>
            <p:nvPr/>
          </p:nvSpPr>
          <p:spPr bwMode="auto">
            <a:xfrm>
              <a:off x="925" y="2617"/>
              <a:ext cx="821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Building</a:t>
              </a:r>
            </a:p>
            <a:p>
              <a:pPr algn="ctr"/>
              <a:r>
                <a:rPr lang="en-US" sz="1600"/>
                <a:t>variables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 rot="10800000">
              <a:off x="2496" y="2735"/>
              <a:ext cx="528" cy="19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>
              <a:off x="2352" y="2927"/>
              <a:ext cx="673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 flipV="1">
              <a:off x="2543" y="2927"/>
              <a:ext cx="481" cy="14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0800000">
              <a:off x="2496" y="2831"/>
              <a:ext cx="528" cy="9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495" name="TextBox 66"/>
            <p:cNvSpPr txBox="1">
              <a:spLocks noChangeArrowheads="1"/>
            </p:cNvSpPr>
            <p:nvPr/>
          </p:nvSpPr>
          <p:spPr bwMode="auto">
            <a:xfrm>
              <a:off x="3108" y="2772"/>
              <a:ext cx="1054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Filter values</a:t>
              </a:r>
            </a:p>
          </p:txBody>
        </p:sp>
        <p:cxnSp>
          <p:nvCxnSpPr>
            <p:cNvPr id="20496" name="AutoShape 16"/>
            <p:cNvCxnSpPr>
              <a:cxnSpLocks noChangeShapeType="1"/>
              <a:stCxn id="20497" idx="7"/>
              <a:endCxn id="25" idx="0"/>
            </p:cNvCxnSpPr>
            <p:nvPr/>
          </p:nvCxnSpPr>
          <p:spPr bwMode="auto">
            <a:xfrm rot="16200000" flipV="1">
              <a:off x="2455" y="2325"/>
              <a:ext cx="552" cy="606"/>
            </a:xfrm>
            <a:prstGeom prst="curvedConnector3">
              <a:avLst>
                <a:gd name="adj1" fmla="val 13384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0497" name="Oval 17"/>
            <p:cNvSpPr>
              <a:spLocks noChangeArrowheads="1"/>
            </p:cNvSpPr>
            <p:nvPr/>
          </p:nvSpPr>
          <p:spPr bwMode="auto">
            <a:xfrm>
              <a:off x="2981" y="2899"/>
              <a:ext cx="62" cy="37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18" name="Freeform 17"/>
          <p:cNvSpPr/>
          <p:nvPr/>
        </p:nvSpPr>
        <p:spPr>
          <a:xfrm>
            <a:off x="6862763" y="2171699"/>
            <a:ext cx="123826" cy="1157289"/>
          </a:xfrm>
          <a:custGeom>
            <a:avLst/>
            <a:gdLst>
              <a:gd name="connsiteX0" fmla="*/ 320040 w 320040"/>
              <a:gd name="connsiteY0" fmla="*/ 0 h 1524000"/>
              <a:gd name="connsiteX1" fmla="*/ 22860 w 320040"/>
              <a:gd name="connsiteY1" fmla="*/ 746760 h 1524000"/>
              <a:gd name="connsiteX2" fmla="*/ 182880 w 320040"/>
              <a:gd name="connsiteY2" fmla="*/ 1150620 h 1524000"/>
              <a:gd name="connsiteX3" fmla="*/ 76200 w 32004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" h="1524000">
                <a:moveTo>
                  <a:pt x="320040" y="0"/>
                </a:moveTo>
                <a:cubicBezTo>
                  <a:pt x="182880" y="277495"/>
                  <a:pt x="45720" y="554990"/>
                  <a:pt x="22860" y="746760"/>
                </a:cubicBezTo>
                <a:cubicBezTo>
                  <a:pt x="0" y="938530"/>
                  <a:pt x="173990" y="1021080"/>
                  <a:pt x="182880" y="1150620"/>
                </a:cubicBezTo>
                <a:cubicBezTo>
                  <a:pt x="191770" y="1280160"/>
                  <a:pt x="133985" y="1402080"/>
                  <a:pt x="76200" y="1524000"/>
                </a:cubicBezTo>
              </a:path>
            </a:pathLst>
          </a:cu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EF8-C7C5-428B-856A-6BB95DA5A13D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22</a:t>
            </a:fld>
            <a:endParaRPr lang="en-US" altLang="zh-C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Backdoor variables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ln w="12700"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We instantiate </a:t>
            </a:r>
            <a:r>
              <a:rPr lang="en-US" b="1" dirty="0" smtClean="0">
                <a:latin typeface="Helvetica" pitchFamily="34" charset="0"/>
                <a:ea typeface="宋体" pitchFamily="2" charset="-122"/>
              </a:rPr>
              <a:t>only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orientation &amp; corner variables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guarantee solvability </a:t>
            </a:r>
            <a:r>
              <a:rPr lang="en-US" sz="2800" b="1" dirty="0" smtClean="0">
                <a:latin typeface="Helvetica" pitchFamily="34" charset="0"/>
                <a:ea typeface="宋体" pitchFamily="2" charset="-122"/>
              </a:rPr>
              <a:t>without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 instantiating building variables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4367213" y="3265488"/>
            <a:ext cx="493712" cy="188912"/>
          </a:xfrm>
          <a:prstGeom prst="rightArrow">
            <a:avLst>
              <a:gd name="adj1" fmla="val 50000"/>
              <a:gd name="adj2" fmla="val 65336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84"/>
          <p:cNvGrpSpPr/>
          <p:nvPr/>
        </p:nvGrpSpPr>
        <p:grpSpPr>
          <a:xfrm>
            <a:off x="393446" y="2298700"/>
            <a:ext cx="3782822" cy="2209800"/>
            <a:chOff x="393446" y="2298700"/>
            <a:chExt cx="3782822" cy="2209800"/>
          </a:xfrm>
        </p:grpSpPr>
        <p:sp>
          <p:nvSpPr>
            <p:cNvPr id="8" name="Rectangle 7"/>
            <p:cNvSpPr/>
            <p:nvPr/>
          </p:nvSpPr>
          <p:spPr bwMode="auto">
            <a:xfrm>
              <a:off x="2354072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B6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02336" y="3324225"/>
              <a:ext cx="3768344" cy="1587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6"/>
            <p:cNvSpPr/>
            <p:nvPr/>
          </p:nvSpPr>
          <p:spPr bwMode="auto">
            <a:xfrm>
              <a:off x="2954782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B8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3719068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B11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1016000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B2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1776730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B4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 rot="5400000">
              <a:off x="525780" y="3324225"/>
              <a:ext cx="2209800" cy="1587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2459736" y="3324225"/>
              <a:ext cx="2209800" cy="1587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ectangle 6"/>
            <p:cNvSpPr/>
            <p:nvPr/>
          </p:nvSpPr>
          <p:spPr bwMode="auto">
            <a:xfrm>
              <a:off x="1776730" y="356616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24" name="Rectangle 6"/>
            <p:cNvSpPr/>
            <p:nvPr/>
          </p:nvSpPr>
          <p:spPr bwMode="auto">
            <a:xfrm>
              <a:off x="1776730" y="230124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B3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6"/>
            <p:cNvSpPr/>
            <p:nvPr/>
          </p:nvSpPr>
          <p:spPr bwMode="auto">
            <a:xfrm>
              <a:off x="2954782" y="356616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B9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6"/>
            <p:cNvSpPr/>
            <p:nvPr/>
          </p:nvSpPr>
          <p:spPr bwMode="auto">
            <a:xfrm>
              <a:off x="2954782" y="408813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B10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6"/>
            <p:cNvSpPr/>
            <p:nvPr/>
          </p:nvSpPr>
          <p:spPr bwMode="auto">
            <a:xfrm>
              <a:off x="2954782" y="230124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B7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6"/>
            <p:cNvSpPr/>
            <p:nvPr/>
          </p:nvSpPr>
          <p:spPr bwMode="auto">
            <a:xfrm>
              <a:off x="393446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B1</a:t>
              </a:r>
            </a:p>
          </p:txBody>
        </p:sp>
        <p:cxnSp>
          <p:nvCxnSpPr>
            <p:cNvPr id="33" name="Curved Connector 32"/>
            <p:cNvCxnSpPr>
              <a:stCxn id="29" idx="3"/>
              <a:endCxn id="12" idx="1"/>
            </p:cNvCxnSpPr>
            <p:nvPr/>
          </p:nvCxnSpPr>
          <p:spPr>
            <a:xfrm>
              <a:off x="850646" y="3060732"/>
              <a:ext cx="165354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urved Connector 34"/>
            <p:cNvCxnSpPr>
              <a:stCxn id="12" idx="3"/>
              <a:endCxn id="13" idx="1"/>
            </p:cNvCxnSpPr>
            <p:nvPr/>
          </p:nvCxnSpPr>
          <p:spPr>
            <a:xfrm>
              <a:off x="1473200" y="3060732"/>
              <a:ext cx="30353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>
              <a:stCxn id="13" idx="3"/>
              <a:endCxn id="8" idx="1"/>
            </p:cNvCxnSpPr>
            <p:nvPr/>
          </p:nvCxnSpPr>
          <p:spPr>
            <a:xfrm>
              <a:off x="2233930" y="3060732"/>
              <a:ext cx="120142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urved Connector 39"/>
            <p:cNvCxnSpPr>
              <a:stCxn id="8" idx="3"/>
              <a:endCxn id="10" idx="1"/>
            </p:cNvCxnSpPr>
            <p:nvPr/>
          </p:nvCxnSpPr>
          <p:spPr>
            <a:xfrm>
              <a:off x="2811272" y="3060732"/>
              <a:ext cx="14351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urved Connector 41"/>
            <p:cNvCxnSpPr>
              <a:stCxn id="10" idx="3"/>
              <a:endCxn id="11" idx="1"/>
            </p:cNvCxnSpPr>
            <p:nvPr/>
          </p:nvCxnSpPr>
          <p:spPr>
            <a:xfrm>
              <a:off x="3411982" y="3060732"/>
              <a:ext cx="307086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urved Connector 43"/>
            <p:cNvCxnSpPr>
              <a:stCxn id="23" idx="3"/>
              <a:endCxn id="25" idx="1"/>
            </p:cNvCxnSpPr>
            <p:nvPr/>
          </p:nvCxnSpPr>
          <p:spPr>
            <a:xfrm>
              <a:off x="2233930" y="3757454"/>
              <a:ext cx="720852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urved Connector 45"/>
            <p:cNvCxnSpPr>
              <a:stCxn id="13" idx="0"/>
              <a:endCxn id="24" idx="2"/>
            </p:cNvCxnSpPr>
            <p:nvPr/>
          </p:nvCxnSpPr>
          <p:spPr>
            <a:xfrm rot="5400000" flipH="1" flipV="1">
              <a:off x="1912525" y="2776633"/>
              <a:ext cx="18561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urved Connector 47"/>
            <p:cNvCxnSpPr>
              <a:stCxn id="23" idx="0"/>
              <a:endCxn id="13" idx="2"/>
            </p:cNvCxnSpPr>
            <p:nvPr/>
          </p:nvCxnSpPr>
          <p:spPr>
            <a:xfrm rot="5400000" flipH="1" flipV="1">
              <a:off x="1848263" y="3409093"/>
              <a:ext cx="314134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urved Connector 49"/>
            <p:cNvCxnSpPr>
              <a:stCxn id="27" idx="2"/>
              <a:endCxn id="10" idx="0"/>
            </p:cNvCxnSpPr>
            <p:nvPr/>
          </p:nvCxnSpPr>
          <p:spPr>
            <a:xfrm rot="5400000">
              <a:off x="3090577" y="2776633"/>
              <a:ext cx="18561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Curved Connector 51"/>
            <p:cNvCxnSpPr>
              <a:stCxn id="25" idx="0"/>
              <a:endCxn id="10" idx="2"/>
            </p:cNvCxnSpPr>
            <p:nvPr/>
          </p:nvCxnSpPr>
          <p:spPr>
            <a:xfrm rot="5400000" flipH="1" flipV="1">
              <a:off x="3026315" y="3409093"/>
              <a:ext cx="314134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urved Connector 53"/>
            <p:cNvCxnSpPr>
              <a:stCxn id="26" idx="0"/>
              <a:endCxn id="25" idx="2"/>
            </p:cNvCxnSpPr>
            <p:nvPr/>
          </p:nvCxnSpPr>
          <p:spPr>
            <a:xfrm rot="5400000" flipH="1" flipV="1">
              <a:off x="3113691" y="4018439"/>
              <a:ext cx="139382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urved Connector 55"/>
            <p:cNvCxnSpPr>
              <a:stCxn id="29" idx="0"/>
              <a:endCxn id="13" idx="0"/>
            </p:cNvCxnSpPr>
            <p:nvPr/>
          </p:nvCxnSpPr>
          <p:spPr>
            <a:xfrm rot="5400000" flipH="1" flipV="1">
              <a:off x="1313688" y="2177796"/>
              <a:ext cx="1588" cy="1383284"/>
            </a:xfrm>
            <a:prstGeom prst="curvedConnector3">
              <a:avLst>
                <a:gd name="adj1" fmla="val 9836905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Curved Connector 59"/>
            <p:cNvCxnSpPr>
              <a:stCxn id="29" idx="2"/>
              <a:endCxn id="8" idx="2"/>
            </p:cNvCxnSpPr>
            <p:nvPr/>
          </p:nvCxnSpPr>
          <p:spPr>
            <a:xfrm rot="16200000" flipH="1">
              <a:off x="1602359" y="2271713"/>
              <a:ext cx="1588" cy="1960626"/>
            </a:xfrm>
            <a:prstGeom prst="curvedConnector3">
              <a:avLst>
                <a:gd name="adj1" fmla="val 8637282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urved Connector 63"/>
            <p:cNvCxnSpPr>
              <a:stCxn id="12" idx="0"/>
              <a:endCxn id="8" idx="0"/>
            </p:cNvCxnSpPr>
            <p:nvPr/>
          </p:nvCxnSpPr>
          <p:spPr>
            <a:xfrm rot="5400000" flipH="1" flipV="1">
              <a:off x="1913636" y="2200402"/>
              <a:ext cx="1588" cy="1338072"/>
            </a:xfrm>
            <a:prstGeom prst="curvedConnector3">
              <a:avLst>
                <a:gd name="adj1" fmla="val 9117131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Curved Connector 68"/>
            <p:cNvCxnSpPr>
              <a:stCxn id="24" idx="1"/>
              <a:endCxn id="23" idx="1"/>
            </p:cNvCxnSpPr>
            <p:nvPr/>
          </p:nvCxnSpPr>
          <p:spPr>
            <a:xfrm rot="10800000" flipV="1">
              <a:off x="1776730" y="2492534"/>
              <a:ext cx="1588" cy="1264920"/>
            </a:xfrm>
            <a:prstGeom prst="curvedConnector3">
              <a:avLst>
                <a:gd name="adj1" fmla="val 10796603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Curved Connector 71"/>
            <p:cNvCxnSpPr>
              <a:stCxn id="26" idx="1"/>
              <a:endCxn id="27" idx="1"/>
            </p:cNvCxnSpPr>
            <p:nvPr/>
          </p:nvCxnSpPr>
          <p:spPr>
            <a:xfrm rot="10800000">
              <a:off x="2954782" y="2492534"/>
              <a:ext cx="1588" cy="1786890"/>
            </a:xfrm>
            <a:prstGeom prst="curvedConnector3">
              <a:avLst>
                <a:gd name="adj1" fmla="val 5758188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>
              <a:stCxn id="27" idx="3"/>
              <a:endCxn id="25" idx="3"/>
            </p:cNvCxnSpPr>
            <p:nvPr/>
          </p:nvCxnSpPr>
          <p:spPr>
            <a:xfrm>
              <a:off x="3411982" y="2492534"/>
              <a:ext cx="1588" cy="1264920"/>
            </a:xfrm>
            <a:prstGeom prst="curvedConnector3">
              <a:avLst>
                <a:gd name="adj1" fmla="val 10556678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Curved Connector 78"/>
            <p:cNvCxnSpPr>
              <a:stCxn id="10" idx="3"/>
              <a:endCxn id="26" idx="3"/>
            </p:cNvCxnSpPr>
            <p:nvPr/>
          </p:nvCxnSpPr>
          <p:spPr>
            <a:xfrm>
              <a:off x="3411982" y="3060732"/>
              <a:ext cx="1588" cy="1218692"/>
            </a:xfrm>
            <a:prstGeom prst="curvedConnector3">
              <a:avLst>
                <a:gd name="adj1" fmla="val 9836905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Curved Connector 82"/>
            <p:cNvCxnSpPr>
              <a:stCxn id="8" idx="2"/>
              <a:endCxn id="11" idx="2"/>
            </p:cNvCxnSpPr>
            <p:nvPr/>
          </p:nvCxnSpPr>
          <p:spPr>
            <a:xfrm rot="16200000" flipH="1">
              <a:off x="3265170" y="2569528"/>
              <a:ext cx="1588" cy="1364996"/>
            </a:xfrm>
            <a:prstGeom prst="curvedConnector3">
              <a:avLst>
                <a:gd name="adj1" fmla="val 9117131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Date Placeholder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70F3-C13D-4133-9EAD-27C267E35793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23</a:t>
            </a:fld>
            <a:endParaRPr lang="en-US" altLang="zh-CN"/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65" name="Rectangle 64"/>
          <p:cNvSpPr/>
          <p:nvPr/>
        </p:nvSpPr>
        <p:spPr bwMode="auto">
          <a:xfrm>
            <a:off x="6880352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B6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928616" y="3324225"/>
            <a:ext cx="3768344" cy="158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Rectangle 6"/>
          <p:cNvSpPr/>
          <p:nvPr/>
        </p:nvSpPr>
        <p:spPr bwMode="auto">
          <a:xfrm>
            <a:off x="7481062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B8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68" name="Rectangle 6"/>
          <p:cNvSpPr/>
          <p:nvPr/>
        </p:nvSpPr>
        <p:spPr bwMode="auto">
          <a:xfrm>
            <a:off x="8245348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B11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70" name="Rectangle 6"/>
          <p:cNvSpPr/>
          <p:nvPr/>
        </p:nvSpPr>
        <p:spPr bwMode="auto">
          <a:xfrm>
            <a:off x="5542280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B2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71" name="Rectangle 6"/>
          <p:cNvSpPr/>
          <p:nvPr/>
        </p:nvSpPr>
        <p:spPr bwMode="auto">
          <a:xfrm>
            <a:off x="6303010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B4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73" name="Rectangle 72"/>
          <p:cNvSpPr/>
          <p:nvPr/>
        </p:nvSpPr>
        <p:spPr bwMode="auto">
          <a:xfrm rot="5400000">
            <a:off x="5052060" y="3324225"/>
            <a:ext cx="2209800" cy="158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 bwMode="auto">
          <a:xfrm rot="5400000">
            <a:off x="6986016" y="3324225"/>
            <a:ext cx="2209800" cy="158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Rectangle 6"/>
          <p:cNvSpPr/>
          <p:nvPr/>
        </p:nvSpPr>
        <p:spPr bwMode="auto">
          <a:xfrm>
            <a:off x="6303010" y="3566160"/>
            <a:ext cx="457200" cy="38258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8000"/>
                </a:solidFill>
              </a:rPr>
              <a:t>B5</a:t>
            </a:r>
          </a:p>
        </p:txBody>
      </p:sp>
      <p:sp>
        <p:nvSpPr>
          <p:cNvPr id="76" name="Rectangle 6"/>
          <p:cNvSpPr/>
          <p:nvPr/>
        </p:nvSpPr>
        <p:spPr bwMode="auto">
          <a:xfrm>
            <a:off x="6303010" y="2301240"/>
            <a:ext cx="457200" cy="38258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008000"/>
                </a:solidFill>
              </a:rPr>
              <a:t>B3</a:t>
            </a:r>
            <a:endParaRPr lang="en-US" sz="1600" dirty="0">
              <a:solidFill>
                <a:srgbClr val="008000"/>
              </a:solidFill>
            </a:endParaRPr>
          </a:p>
        </p:txBody>
      </p:sp>
      <p:sp>
        <p:nvSpPr>
          <p:cNvPr id="78" name="Rectangle 6"/>
          <p:cNvSpPr/>
          <p:nvPr/>
        </p:nvSpPr>
        <p:spPr bwMode="auto">
          <a:xfrm>
            <a:off x="7481062" y="3566160"/>
            <a:ext cx="457200" cy="382588"/>
          </a:xfrm>
          <a:prstGeom prst="rect">
            <a:avLst/>
          </a:prstGeom>
          <a:ln>
            <a:solidFill>
              <a:srgbClr val="B449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B44900"/>
                </a:solidFill>
              </a:rPr>
              <a:t>B9</a:t>
            </a:r>
            <a:endParaRPr lang="en-US" sz="1600" dirty="0">
              <a:solidFill>
                <a:srgbClr val="B44900"/>
              </a:solidFill>
            </a:endParaRPr>
          </a:p>
        </p:txBody>
      </p:sp>
      <p:sp>
        <p:nvSpPr>
          <p:cNvPr id="80" name="Rectangle 6"/>
          <p:cNvSpPr/>
          <p:nvPr/>
        </p:nvSpPr>
        <p:spPr bwMode="auto">
          <a:xfrm>
            <a:off x="7481062" y="4088130"/>
            <a:ext cx="457200" cy="382588"/>
          </a:xfrm>
          <a:prstGeom prst="rect">
            <a:avLst/>
          </a:prstGeom>
          <a:ln>
            <a:solidFill>
              <a:srgbClr val="B449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B44900"/>
                </a:solidFill>
              </a:rPr>
              <a:t>B10</a:t>
            </a:r>
            <a:endParaRPr lang="en-US" sz="1600" dirty="0">
              <a:solidFill>
                <a:srgbClr val="B44900"/>
              </a:solidFill>
            </a:endParaRPr>
          </a:p>
        </p:txBody>
      </p:sp>
      <p:sp>
        <p:nvSpPr>
          <p:cNvPr id="81" name="Rectangle 6"/>
          <p:cNvSpPr/>
          <p:nvPr/>
        </p:nvSpPr>
        <p:spPr bwMode="auto">
          <a:xfrm>
            <a:off x="7481062" y="2301240"/>
            <a:ext cx="457200" cy="382588"/>
          </a:xfrm>
          <a:prstGeom prst="rect">
            <a:avLst/>
          </a:prstGeom>
          <a:ln>
            <a:solidFill>
              <a:srgbClr val="B449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B44900"/>
                </a:solidFill>
              </a:rPr>
              <a:t>B7</a:t>
            </a:r>
            <a:endParaRPr lang="en-US" sz="1600" dirty="0">
              <a:solidFill>
                <a:srgbClr val="B44900"/>
              </a:solidFill>
            </a:endParaRPr>
          </a:p>
        </p:txBody>
      </p:sp>
      <p:sp>
        <p:nvSpPr>
          <p:cNvPr id="82" name="Rectangle 6"/>
          <p:cNvSpPr/>
          <p:nvPr/>
        </p:nvSpPr>
        <p:spPr bwMode="auto">
          <a:xfrm>
            <a:off x="4919726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512373"/>
                </a:solidFill>
              </a:rPr>
              <a:t>B1</a:t>
            </a:r>
          </a:p>
        </p:txBody>
      </p:sp>
      <p:cxnSp>
        <p:nvCxnSpPr>
          <p:cNvPr id="84" name="Curved Connector 83"/>
          <p:cNvCxnSpPr>
            <a:stCxn id="82" idx="3"/>
            <a:endCxn id="70" idx="1"/>
          </p:cNvCxnSpPr>
          <p:nvPr/>
        </p:nvCxnSpPr>
        <p:spPr>
          <a:xfrm>
            <a:off x="5376926" y="3060732"/>
            <a:ext cx="165354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Curved Connector 84"/>
          <p:cNvCxnSpPr>
            <a:stCxn id="70" idx="3"/>
            <a:endCxn id="71" idx="1"/>
          </p:cNvCxnSpPr>
          <p:nvPr/>
        </p:nvCxnSpPr>
        <p:spPr>
          <a:xfrm>
            <a:off x="5999480" y="3060732"/>
            <a:ext cx="303530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6" name="Curved Connector 85"/>
          <p:cNvCxnSpPr>
            <a:stCxn id="71" idx="3"/>
            <a:endCxn id="65" idx="1"/>
          </p:cNvCxnSpPr>
          <p:nvPr/>
        </p:nvCxnSpPr>
        <p:spPr>
          <a:xfrm>
            <a:off x="6760210" y="3060732"/>
            <a:ext cx="120142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Curved Connector 105"/>
          <p:cNvCxnSpPr>
            <a:stCxn id="65" idx="3"/>
            <a:endCxn id="67" idx="1"/>
          </p:cNvCxnSpPr>
          <p:nvPr/>
        </p:nvCxnSpPr>
        <p:spPr>
          <a:xfrm>
            <a:off x="7337552" y="3060732"/>
            <a:ext cx="143510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Curved Connector 106"/>
          <p:cNvCxnSpPr>
            <a:stCxn id="67" idx="3"/>
            <a:endCxn id="68" idx="1"/>
          </p:cNvCxnSpPr>
          <p:nvPr/>
        </p:nvCxnSpPr>
        <p:spPr>
          <a:xfrm>
            <a:off x="7938262" y="3060732"/>
            <a:ext cx="307086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Curved Connector 107"/>
          <p:cNvCxnSpPr>
            <a:stCxn id="80" idx="0"/>
            <a:endCxn id="78" idx="2"/>
          </p:cNvCxnSpPr>
          <p:nvPr/>
        </p:nvCxnSpPr>
        <p:spPr>
          <a:xfrm rot="5400000" flipH="1" flipV="1">
            <a:off x="7639971" y="4018439"/>
            <a:ext cx="139382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B449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Curved Connector 108"/>
          <p:cNvCxnSpPr/>
          <p:nvPr/>
        </p:nvCxnSpPr>
        <p:spPr>
          <a:xfrm rot="10800000" flipV="1">
            <a:off x="6772835" y="2438400"/>
            <a:ext cx="1588" cy="1264920"/>
          </a:xfrm>
          <a:prstGeom prst="curvedConnector3">
            <a:avLst>
              <a:gd name="adj1" fmla="val -2187532"/>
            </a:avLst>
          </a:prstGeom>
          <a:ln w="19050">
            <a:solidFill>
              <a:srgbClr val="008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Curved Connector 109"/>
          <p:cNvCxnSpPr/>
          <p:nvPr/>
        </p:nvCxnSpPr>
        <p:spPr>
          <a:xfrm>
            <a:off x="7467600" y="2438400"/>
            <a:ext cx="1588" cy="1264920"/>
          </a:xfrm>
          <a:prstGeom prst="curvedConnector3">
            <a:avLst>
              <a:gd name="adj1" fmla="val -4121097"/>
            </a:avLst>
          </a:prstGeom>
          <a:ln w="19050">
            <a:solidFill>
              <a:srgbClr val="B449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Features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of new model &amp; solver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Improvement over previous work 	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+, 05]</a:t>
            </a:r>
            <a:endParaRPr lang="en-US" sz="16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Model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Reduces number of variables and constraints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arity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Reflects topology: Constraints can be declared locally &amp; in restricted ‘contexts,’ important feature for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Michalowski’s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work</a:t>
            </a:r>
            <a:endParaRPr lang="en-US" sz="16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Solver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Exploits structure of problem (backdoor variables)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Implements domains as (possibly infinite) intervals</a:t>
            </a:r>
          </a:p>
          <a:p>
            <a:pPr lvl="1">
              <a:tabLst>
                <a:tab pos="7881938" algn="r"/>
              </a:tabLst>
            </a:pP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Incorporates all reformulations (to be introduced)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0CE0-4689-48CA-874B-120BF6E6E021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458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2CBFF29-DDFD-4EDD-914A-AAC1B19C4C15}" type="datetime1">
              <a:rPr lang="en-US" sz="1400"/>
              <a:pPr/>
              <a:t>10/12/2007</a:t>
            </a:fld>
            <a:endParaRPr lang="en-US" altLang="zh-CN" sz="1400"/>
          </a:p>
        </p:txBody>
      </p:sp>
      <p:sp>
        <p:nvSpPr>
          <p:cNvPr id="2458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A918D66-A9C9-415F-9FFD-C97C4F7B2F9C}" type="slidenum">
              <a:rPr lang="en-US" altLang="zh-CN" sz="1400"/>
              <a:pPr algn="r"/>
              <a:t>25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C1522-0836-43A0-B986-842F745985C0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25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763000" cy="6858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Query 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in the Building Identification Problem</a:t>
            </a:r>
            <a:endParaRPr lang="en-US" sz="36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Problem:  BID instances have many solutions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533400" y="49530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We </a:t>
            </a:r>
            <a:r>
              <a:rPr lang="en-US" sz="2400" b="1" dirty="0"/>
              <a:t>only</a:t>
            </a:r>
            <a:r>
              <a:rPr lang="en-US" sz="2400" dirty="0"/>
              <a:t> need to know which </a:t>
            </a:r>
            <a:r>
              <a:rPr lang="en-US" sz="2400" dirty="0" smtClean="0"/>
              <a:t>values (address) </a:t>
            </a:r>
            <a:r>
              <a:rPr lang="en-US" sz="2400" dirty="0"/>
              <a:t>appear </a:t>
            </a:r>
            <a:r>
              <a:rPr lang="en-US" sz="2400" dirty="0" smtClean="0"/>
              <a:t>in </a:t>
            </a:r>
            <a:r>
              <a:rPr lang="en-US" sz="2400" b="1" i="1" dirty="0" smtClean="0"/>
              <a:t>at </a:t>
            </a:r>
            <a:r>
              <a:rPr lang="en-US" sz="2400" b="1" i="1" dirty="0"/>
              <a:t>least one </a:t>
            </a:r>
            <a:r>
              <a:rPr lang="en-US" sz="2400" dirty="0" smtClean="0"/>
              <a:t>solution for a variable (building)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8382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9" name="Rectangle 8"/>
          <p:cNvSpPr/>
          <p:nvPr/>
        </p:nvSpPr>
        <p:spPr>
          <a:xfrm>
            <a:off x="14478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4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6670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70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5800" y="3657600"/>
            <a:ext cx="2514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j-lt"/>
                <a:cs typeface="+mn-cs"/>
              </a:rPr>
              <a:t>Phone book: </a:t>
            </a:r>
            <a:r>
              <a:rPr lang="en-US" sz="2000" dirty="0">
                <a:latin typeface="+mj-lt"/>
                <a:cs typeface="+mn-cs"/>
              </a:rPr>
              <a:t>{4,8}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343400" y="2286000"/>
          <a:ext cx="3657600" cy="25603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B4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066800" y="25146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267200" y="2590800"/>
            <a:ext cx="457200" cy="228600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348A-717E-4644-AC6E-184FE22F5F6B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26</a:t>
            </a:fld>
            <a:endParaRPr lang="en-US" altLang="zh-C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reformulation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1438758"/>
            <a:ext cx="2937165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</a:t>
            </a:r>
          </a:p>
          <a:p>
            <a:pPr>
              <a:defRPr/>
            </a:pPr>
            <a:r>
              <a:rPr lang="en-US" sz="1600" dirty="0" smtClean="0"/>
              <a:t>    Find </a:t>
            </a:r>
            <a:r>
              <a:rPr lang="en-US" sz="1600" b="1" dirty="0" smtClean="0"/>
              <a:t>all</a:t>
            </a:r>
            <a:r>
              <a:rPr lang="en-US" sz="1600" dirty="0" smtClean="0"/>
              <a:t> solutions, </a:t>
            </a:r>
          </a:p>
          <a:p>
            <a:pPr>
              <a:defRPr/>
            </a:pPr>
            <a:r>
              <a:rPr lang="en-US" sz="1600" dirty="0" smtClean="0"/>
              <a:t>    Collect values for variables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5105400" y="1447800"/>
            <a:ext cx="3484418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</a:t>
            </a:r>
          </a:p>
          <a:p>
            <a:pPr>
              <a:defRPr/>
            </a:pPr>
            <a:r>
              <a:rPr lang="en-US" sz="1600" dirty="0" smtClean="0"/>
              <a:t>  For each variable-value pair (</a:t>
            </a:r>
            <a:r>
              <a:rPr lang="en-US" sz="1600" dirty="0" err="1" smtClean="0"/>
              <a:t>vvp</a:t>
            </a:r>
            <a:r>
              <a:rPr lang="en-US" sz="1600" dirty="0" smtClean="0"/>
              <a:t>),</a:t>
            </a:r>
          </a:p>
          <a:p>
            <a:pPr>
              <a:defRPr/>
            </a:pPr>
            <a:r>
              <a:rPr lang="en-US" sz="1600" dirty="0" smtClean="0"/>
              <a:t>     determine </a:t>
            </a:r>
            <a:r>
              <a:rPr lang="en-US" sz="1600" b="1" dirty="0" smtClean="0"/>
              <a:t>satisfiability</a:t>
            </a:r>
            <a:endParaRPr lang="en-US" sz="1600" b="1" dirty="0"/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1358241" y="1057758"/>
            <a:ext cx="1428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Original BID</a:t>
            </a:r>
            <a:endParaRPr lang="en-US" dirty="0"/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5700391" y="1057758"/>
            <a:ext cx="20185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Reformulated BID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46764" y="1857858"/>
            <a:ext cx="15794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/>
        </p:nvSpPr>
        <p:spPr bwMode="auto">
          <a:xfrm>
            <a:off x="3570879" y="1210158"/>
            <a:ext cx="1531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 dirty="0" smtClean="0"/>
              <a:t>Query </a:t>
            </a:r>
          </a:p>
          <a:p>
            <a:pPr algn="ctr"/>
            <a:r>
              <a:rPr lang="en-US" i="1" dirty="0" smtClean="0"/>
              <a:t>reformulation</a:t>
            </a:r>
            <a:endParaRPr lang="en-US" i="1" dirty="0"/>
          </a:p>
        </p:txBody>
      </p:sp>
      <p:grpSp>
        <p:nvGrpSpPr>
          <p:cNvPr id="3" name="Group 64"/>
          <p:cNvGrpSpPr/>
          <p:nvPr/>
        </p:nvGrpSpPr>
        <p:grpSpPr>
          <a:xfrm>
            <a:off x="1596474" y="2302702"/>
            <a:ext cx="1019115" cy="1146613"/>
            <a:chOff x="2064327" y="3546763"/>
            <a:chExt cx="651164" cy="732629"/>
          </a:xfrm>
        </p:grpSpPr>
        <p:sp>
          <p:nvSpPr>
            <p:cNvPr id="14" name="Isosceles Triangle 13"/>
            <p:cNvSpPr/>
            <p:nvPr/>
          </p:nvSpPr>
          <p:spPr>
            <a:xfrm>
              <a:off x="2064327" y="3546764"/>
              <a:ext cx="651164" cy="720436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4" idx="0"/>
            </p:cNvCxnSpPr>
            <p:nvPr/>
          </p:nvCxnSpPr>
          <p:spPr>
            <a:xfrm rot="16200000" flipH="1" flipV="1">
              <a:off x="1951413" y="3823162"/>
              <a:ext cx="714894" cy="16209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0"/>
              <a:endCxn id="14" idx="3"/>
            </p:cNvCxnSpPr>
            <p:nvPr/>
          </p:nvCxnSpPr>
          <p:spPr>
            <a:xfrm rot="16200000" flipH="1">
              <a:off x="2029691" y="3906982"/>
              <a:ext cx="720436" cy="158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4" idx="0"/>
            </p:cNvCxnSpPr>
            <p:nvPr/>
          </p:nvCxnSpPr>
          <p:spPr>
            <a:xfrm rot="16200000" flipH="1">
              <a:off x="2092729" y="3843944"/>
              <a:ext cx="714894" cy="120535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4" idx="0"/>
            </p:cNvCxnSpPr>
            <p:nvPr/>
          </p:nvCxnSpPr>
          <p:spPr>
            <a:xfrm rot="16200000" flipH="1">
              <a:off x="2125980" y="3810693"/>
              <a:ext cx="725978" cy="19812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4" idx="0"/>
            </p:cNvCxnSpPr>
            <p:nvPr/>
          </p:nvCxnSpPr>
          <p:spPr>
            <a:xfrm rot="16200000" flipH="1" flipV="1">
              <a:off x="1934788" y="3795453"/>
              <a:ext cx="703811" cy="206431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4" idx="0"/>
            </p:cNvCxnSpPr>
            <p:nvPr/>
          </p:nvCxnSpPr>
          <p:spPr>
            <a:xfrm rot="16200000" flipH="1" flipV="1">
              <a:off x="1970810" y="3837016"/>
              <a:ext cx="709352" cy="128847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4" idx="0"/>
            </p:cNvCxnSpPr>
            <p:nvPr/>
          </p:nvCxnSpPr>
          <p:spPr>
            <a:xfrm rot="16200000" flipH="1">
              <a:off x="2155352" y="3781321"/>
              <a:ext cx="732628" cy="263514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7" name="Isosceles Triangle 56"/>
          <p:cNvSpPr/>
          <p:nvPr/>
        </p:nvSpPr>
        <p:spPr>
          <a:xfrm>
            <a:off x="6190068" y="2404376"/>
            <a:ext cx="944465" cy="1044939"/>
          </a:xfrm>
          <a:prstGeom prst="triangl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>
            <a:stCxn id="57" idx="0"/>
          </p:cNvCxnSpPr>
          <p:nvPr/>
        </p:nvCxnSpPr>
        <p:spPr>
          <a:xfrm rot="16200000" flipH="1" flipV="1">
            <a:off x="6054428" y="2825365"/>
            <a:ext cx="1028862" cy="186883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776176" y="3502332"/>
          <a:ext cx="7729870" cy="213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4935"/>
                <a:gridCol w="3864935"/>
              </a:tblGrid>
              <a:tr h="3725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Original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Reformulated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Single</a:t>
                      </a:r>
                      <a:r>
                        <a:rPr lang="en-US" dirty="0" smtClean="0"/>
                        <a:t> enumeration problem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Many</a:t>
                      </a:r>
                      <a:r>
                        <a:rPr lang="en-US" dirty="0" smtClean="0"/>
                        <a:t> satisfiability</a:t>
                      </a:r>
                      <a:r>
                        <a:rPr lang="en-US" baseline="0" dirty="0" smtClean="0"/>
                        <a:t> problems</a:t>
                      </a:r>
                      <a:endParaRPr lang="en-US" dirty="0"/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solutions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One solution per</a:t>
                      </a:r>
                      <a:r>
                        <a:rPr lang="en-US" baseline="0" dirty="0" smtClean="0"/>
                        <a:t> variable-value pair</a:t>
                      </a:r>
                      <a:endParaRPr lang="en-US" dirty="0" smtClean="0"/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Exhaustive</a:t>
                      </a:r>
                      <a:r>
                        <a:rPr lang="en-US" baseline="0" dirty="0" smtClean="0"/>
                        <a:t> search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One path</a:t>
                      </a:r>
                    </a:p>
                  </a:txBody>
                  <a:tcPr/>
                </a:tc>
              </a:tr>
              <a:tr h="643062">
                <a:tc>
                  <a:txBody>
                    <a:bodyPr/>
                    <a:lstStyle/>
                    <a:p>
                      <a:r>
                        <a:rPr lang="en-US" dirty="0" smtClean="0"/>
                        <a:t>Impractical when there are many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Costly</a:t>
                      </a:r>
                      <a:r>
                        <a:rPr lang="en-US" baseline="0" dirty="0" smtClean="0"/>
                        <a:t> when there are few solutions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3CAD3-E1D2-44D7-9FCE-6D8760CC08A5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27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267200" y="3505200"/>
            <a:ext cx="487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For every variable-</a:t>
            </a:r>
            <a:r>
              <a:rPr lang="en-US" sz="2000" kern="0" dirty="0" smtClean="0">
                <a:latin typeface="Helvetica" pitchFamily="34" charset="0"/>
                <a:ea typeface="宋体" pitchFamily="2" charset="-122"/>
              </a:rPr>
              <a:t>value pair (</a:t>
            </a:r>
            <a:r>
              <a:rPr lang="en-US" sz="2000" kern="0" dirty="0" err="1" smtClean="0">
                <a:latin typeface="Helvetica" pitchFamily="34" charset="0"/>
                <a:ea typeface="宋体" pitchFamily="2" charset="-122"/>
              </a:rPr>
              <a:t>vvp</a:t>
            </a:r>
            <a:r>
              <a:rPr lang="en-US" sz="2000" kern="0" dirty="0" smtClean="0">
                <a:latin typeface="Helvetica" pitchFamily="34" charset="0"/>
                <a:ea typeface="宋体" pitchFamily="2" charset="-122"/>
              </a:rPr>
              <a:t>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</a:p>
          <a:p>
            <a:pPr marL="231775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Consider CSP +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vvp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</a:t>
            </a:r>
            <a:endParaRPr lang="en-US" sz="2000" kern="0" dirty="0" smtClean="0">
              <a:latin typeface="Helvetica" pitchFamily="34" charset="0"/>
              <a:ea typeface="宋体" pitchFamily="2" charset="-122"/>
            </a:endParaRPr>
          </a:p>
          <a:p>
            <a:pPr marL="46355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Find one solution using BT search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62000" y="5049074"/>
            <a:ext cx="8458200" cy="71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Previous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work did not scale up beyond 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	   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34                     7                     1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458200" cy="685800"/>
          </a:xfrm>
        </p:spPr>
        <p:txBody>
          <a:bodyPr/>
          <a:lstStyle/>
          <a:p>
            <a:pPr>
              <a:tabLst>
                <a:tab pos="7997825" algn="r"/>
              </a:tabLst>
            </a:pP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Evaluations: </a:t>
            </a:r>
            <a:r>
              <a:rPr lang="en-US" sz="2800" b="0" dirty="0" smtClean="0">
                <a:latin typeface="Helvetica" pitchFamily="34" charset="0"/>
                <a:ea typeface="宋体" pitchFamily="2" charset="-122"/>
              </a:rPr>
              <a:t>real-world data from El Segundo</a:t>
            </a:r>
            <a:endParaRPr lang="en-US" sz="2800" b="0" dirty="0" smtClean="0">
              <a:solidFill>
                <a:schemeClr val="tx1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42626" y="1046677"/>
            <a:ext cx="1560285" cy="491839"/>
          </a:xfrm>
        </p:spPr>
        <p:txBody>
          <a:bodyPr/>
          <a:lstStyle/>
          <a:p>
            <a:pPr>
              <a:buFontTx/>
              <a:buNone/>
              <a:tabLst>
                <a:tab pos="793908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		</a:t>
            </a:r>
            <a:r>
              <a:rPr lang="en-US" sz="1600" dirty="0" smtClean="0">
                <a:ea typeface="宋体" pitchFamily="2" charset="-122"/>
              </a:rPr>
              <a:t>[</a:t>
            </a:r>
            <a:r>
              <a:rPr lang="en-US" sz="1600" dirty="0" err="1" smtClean="0">
                <a:ea typeface="宋体" pitchFamily="2" charset="-122"/>
              </a:rPr>
              <a:t>Shewale</a:t>
            </a:r>
            <a:r>
              <a:rPr lang="en-US" sz="1600" dirty="0" smtClean="0">
                <a:ea typeface="宋体" pitchFamily="2" charset="-122"/>
              </a:rPr>
              <a:t>]</a:t>
            </a:r>
            <a:endParaRPr lang="en-US" sz="2400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buFontTx/>
              <a:buNone/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graphicFrame>
        <p:nvGraphicFramePr>
          <p:cNvPr id="4" name="Group 81"/>
          <p:cNvGraphicFramePr>
            <a:graphicFrameLocks noGrp="1"/>
          </p:cNvGraphicFramePr>
          <p:nvPr/>
        </p:nvGraphicFramePr>
        <p:xfrm>
          <a:off x="906460" y="1477010"/>
          <a:ext cx="7323140" cy="3475990"/>
        </p:xfrm>
        <a:graphic>
          <a:graphicData uri="http://schemas.openxmlformats.org/drawingml/2006/table">
            <a:tbl>
              <a:tblPr/>
              <a:tblGrid>
                <a:gridCol w="1492208"/>
                <a:gridCol w="1798458"/>
                <a:gridCol w="1136875"/>
                <a:gridCol w="1874406"/>
                <a:gridCol w="1021193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 book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Number of…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Corner 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Blocks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28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FBAD-48FC-4666-90BC-974D9B2A97DC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28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088" cy="685800"/>
          </a:xfrm>
        </p:spPr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 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</p:txBody>
      </p:sp>
      <p:graphicFrame>
        <p:nvGraphicFramePr>
          <p:cNvPr id="22609" name="Group 81"/>
          <p:cNvGraphicFramePr>
            <a:graphicFrameLocks noGrp="1"/>
          </p:cNvGraphicFramePr>
          <p:nvPr/>
        </p:nvGraphicFramePr>
        <p:xfrm>
          <a:off x="2049463" y="1676400"/>
          <a:ext cx="4732337" cy="1767840"/>
        </p:xfrm>
        <a:graphic>
          <a:graphicData uri="http://schemas.openxmlformats.org/drawingml/2006/table">
            <a:tbl>
              <a:tblPr/>
              <a:tblGrid>
                <a:gridCol w="1266825"/>
                <a:gridCol w="1874837"/>
                <a:gridCol w="15906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15" name="Group 87"/>
          <p:cNvGraphicFramePr>
            <a:graphicFrameLocks noGrp="1"/>
          </p:cNvGraphicFramePr>
          <p:nvPr/>
        </p:nvGraphicFramePr>
        <p:xfrm>
          <a:off x="2049463" y="4038600"/>
          <a:ext cx="4654550" cy="1737995"/>
        </p:xfrm>
        <a:graphic>
          <a:graphicData uri="http://schemas.openxmlformats.org/drawingml/2006/table">
            <a:tbl>
              <a:tblPr/>
              <a:tblGrid>
                <a:gridCol w="1266825"/>
                <a:gridCol w="1870075"/>
                <a:gridCol w="15176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 [s]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1.5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4,971.2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1123.4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38,618.4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3291.2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117,279.1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04800" y="1219200"/>
            <a:ext cx="8272463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Incomplete phone book → many solutions → better performance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3505200"/>
            <a:ext cx="787717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Complete phone book → few solutions → worse performance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2BB8C-4A34-4926-8650-C088B9456411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29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10600" cy="685800"/>
          </a:xfrm>
        </p:spPr>
        <p:txBody>
          <a:bodyPr/>
          <a:lstStyle/>
          <a:p>
            <a:r>
              <a:rPr lang="en-US" sz="3600" dirty="0" smtClean="0"/>
              <a:t>Constraint Satisfaction Problem </a:t>
            </a:r>
            <a:r>
              <a:rPr lang="en-US" sz="3200" b="0" dirty="0" smtClean="0"/>
              <a:t>(CSP)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41438"/>
            <a:ext cx="8153400" cy="4221162"/>
          </a:xfrm>
        </p:spPr>
        <p:txBody>
          <a:bodyPr/>
          <a:lstStyle/>
          <a:p>
            <a:r>
              <a:rPr lang="en-US" sz="2800" b="1" dirty="0" smtClean="0"/>
              <a:t>Given</a:t>
            </a:r>
            <a:r>
              <a:rPr lang="en-US" sz="2800" dirty="0" smtClean="0"/>
              <a:t> </a:t>
            </a:r>
            <a:r>
              <a:rPr lang="en-US" sz="3600" i="1" dirty="0" smtClean="0">
                <a:latin typeface="Monotype Corsiva" pitchFamily="66" charset="0"/>
              </a:rPr>
              <a:t>P </a:t>
            </a:r>
            <a:r>
              <a:rPr lang="en-US" sz="2800" i="1" dirty="0" smtClean="0">
                <a:latin typeface="Monotype Corsiva" pitchFamily="66" charset="0"/>
              </a:rPr>
              <a:t> </a:t>
            </a:r>
            <a:r>
              <a:rPr lang="en-US" sz="2800" dirty="0" smtClean="0">
                <a:latin typeface="cmr10" pitchFamily="34" charset="0"/>
              </a:rPr>
              <a:t>= (</a:t>
            </a:r>
            <a:r>
              <a:rPr lang="en-US" sz="2800" i="1" dirty="0" smtClean="0">
                <a:latin typeface="Monotype Corsiva" pitchFamily="66" charset="0"/>
              </a:rPr>
              <a:t>V, D, C</a:t>
            </a:r>
            <a:r>
              <a:rPr lang="en-US" sz="2800" dirty="0" smtClean="0">
                <a:latin typeface="cmr10" pitchFamily="34" charset="0"/>
              </a:rPr>
              <a:t>)</a:t>
            </a:r>
            <a:endParaRPr lang="en-US" sz="2800" dirty="0" smtClean="0"/>
          </a:p>
          <a:p>
            <a:pPr lvl="1"/>
            <a:r>
              <a:rPr lang="en-US" i="1" dirty="0" smtClean="0">
                <a:latin typeface="Monotype Corsiva" pitchFamily="66" charset="0"/>
              </a:rPr>
              <a:t>V</a:t>
            </a:r>
            <a:r>
              <a:rPr lang="en-US" sz="2400" dirty="0" smtClean="0"/>
              <a:t> : set of variables</a:t>
            </a:r>
          </a:p>
          <a:p>
            <a:pPr lvl="1"/>
            <a:r>
              <a:rPr lang="en-US" i="1" dirty="0" smtClean="0">
                <a:latin typeface="Monotype Corsiva" pitchFamily="66" charset="0"/>
              </a:rPr>
              <a:t>D</a:t>
            </a:r>
            <a:r>
              <a:rPr lang="en-US" sz="2400" i="1" dirty="0" smtClean="0">
                <a:latin typeface="Monotype Corsiva" pitchFamily="66" charset="0"/>
              </a:rPr>
              <a:t> </a:t>
            </a:r>
            <a:r>
              <a:rPr lang="en-US" sz="2400" dirty="0" smtClean="0"/>
              <a:t>: set of their domains</a:t>
            </a:r>
          </a:p>
          <a:p>
            <a:pPr lvl="1"/>
            <a:r>
              <a:rPr lang="en-US" i="1" dirty="0" smtClean="0">
                <a:latin typeface="Monotype Corsiva" pitchFamily="66" charset="0"/>
              </a:rPr>
              <a:t>C</a:t>
            </a:r>
            <a:r>
              <a:rPr lang="en-US" sz="3200" i="1" dirty="0" smtClean="0">
                <a:latin typeface="Monotype Corsiva" pitchFamily="66" charset="0"/>
              </a:rPr>
              <a:t> </a:t>
            </a:r>
            <a:r>
              <a:rPr lang="en-US" sz="2400" i="1" dirty="0" smtClean="0">
                <a:latin typeface="Monotype Corsiva" pitchFamily="66" charset="0"/>
              </a:rPr>
              <a:t> </a:t>
            </a:r>
            <a:r>
              <a:rPr lang="en-US" sz="2400" dirty="0" smtClean="0"/>
              <a:t>: set of constraints (relations) restricting the acceptable combination of values for variables</a:t>
            </a:r>
          </a:p>
          <a:p>
            <a:pPr lvl="1"/>
            <a:r>
              <a:rPr lang="en-US" sz="2400" dirty="0" smtClean="0"/>
              <a:t>Solution is a consistent assignment of values to variables</a:t>
            </a:r>
          </a:p>
          <a:p>
            <a:r>
              <a:rPr lang="en-US" sz="2800" b="1" dirty="0" smtClean="0"/>
              <a:t>Query</a:t>
            </a:r>
            <a:r>
              <a:rPr lang="en-US" sz="2800" dirty="0" smtClean="0"/>
              <a:t>: find 1 solution, all solutions, etc.</a:t>
            </a:r>
          </a:p>
          <a:p>
            <a:r>
              <a:rPr lang="en-US" sz="2800" dirty="0" smtClean="0"/>
              <a:t>Deciding satisfiability is </a:t>
            </a:r>
            <a:r>
              <a:rPr lang="en-US" sz="2800" b="1" dirty="0" smtClean="0"/>
              <a:t>NP</a:t>
            </a:r>
            <a:r>
              <a:rPr lang="en-US" sz="2800" dirty="0" smtClean="0"/>
              <a:t>-complete in general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</a:t>
            </a:fld>
            <a:endParaRPr lang="en-US" altLang="zh-CN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638800" y="1222375"/>
            <a:ext cx="2895600" cy="1597025"/>
            <a:chOff x="1824" y="2208"/>
            <a:chExt cx="1824" cy="1054"/>
          </a:xfrm>
        </p:grpSpPr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824" y="2832"/>
              <a:ext cx="265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V</a:t>
              </a:r>
              <a:r>
                <a:rPr lang="en-US" b="1" baseline="-12000"/>
                <a:t>3</a:t>
              </a:r>
              <a:endParaRPr lang="en-US" b="1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2112" y="2352"/>
              <a:ext cx="383" cy="28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{d}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2016" y="2928"/>
              <a:ext cx="576" cy="3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{a, b, d}</a:t>
              </a: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2976" y="2928"/>
              <a:ext cx="576" cy="3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{a, b, c}</a:t>
              </a:r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2880" y="2304"/>
              <a:ext cx="768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{c, d, e, f}</a:t>
              </a:r>
            </a:p>
          </p:txBody>
        </p:sp>
        <p:cxnSp>
          <p:nvCxnSpPr>
            <p:cNvPr id="13" name="AutoShape 12"/>
            <p:cNvCxnSpPr>
              <a:cxnSpLocks noChangeShapeType="1"/>
              <a:stCxn id="10" idx="6"/>
              <a:endCxn id="11" idx="2"/>
            </p:cNvCxnSpPr>
            <p:nvPr/>
          </p:nvCxnSpPr>
          <p:spPr bwMode="auto">
            <a:xfrm>
              <a:off x="2592" y="3095"/>
              <a:ext cx="38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14" name="AutoShape 13"/>
            <p:cNvCxnSpPr>
              <a:cxnSpLocks noChangeShapeType="1"/>
              <a:stCxn id="10" idx="0"/>
              <a:endCxn id="9" idx="4"/>
            </p:cNvCxnSpPr>
            <p:nvPr/>
          </p:nvCxnSpPr>
          <p:spPr bwMode="auto">
            <a:xfrm flipV="1">
              <a:off x="2304" y="2637"/>
              <a:ext cx="0" cy="29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15" name="AutoShape 14"/>
            <p:cNvCxnSpPr>
              <a:cxnSpLocks noChangeShapeType="1"/>
              <a:stCxn id="10" idx="7"/>
              <a:endCxn id="12" idx="3"/>
            </p:cNvCxnSpPr>
            <p:nvPr/>
          </p:nvCxnSpPr>
          <p:spPr bwMode="auto">
            <a:xfrm flipV="1">
              <a:off x="2508" y="2591"/>
              <a:ext cx="484" cy="3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16" name="AutoShape 15"/>
            <p:cNvCxnSpPr>
              <a:cxnSpLocks noChangeShapeType="1"/>
              <a:stCxn id="12" idx="4"/>
              <a:endCxn id="11" idx="0"/>
            </p:cNvCxnSpPr>
            <p:nvPr/>
          </p:nvCxnSpPr>
          <p:spPr bwMode="auto">
            <a:xfrm>
              <a:off x="3264" y="2640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2640" y="2640"/>
              <a:ext cx="144" cy="144"/>
              <a:chOff x="1776" y="2640"/>
              <a:chExt cx="144" cy="144"/>
            </a:xfrm>
          </p:grpSpPr>
          <p:sp>
            <p:nvSpPr>
              <p:cNvPr id="33" name="Line 17"/>
              <p:cNvSpPr>
                <a:spLocks noChangeShapeType="1"/>
              </p:cNvSpPr>
              <p:nvPr/>
            </p:nvSpPr>
            <p:spPr bwMode="auto">
              <a:xfrm>
                <a:off x="1776" y="268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4" name="Line 18"/>
              <p:cNvSpPr>
                <a:spLocks noChangeShapeType="1"/>
              </p:cNvSpPr>
              <p:nvPr/>
            </p:nvSpPr>
            <p:spPr bwMode="auto">
              <a:xfrm>
                <a:off x="1776" y="273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5" name="Line 19"/>
              <p:cNvSpPr>
                <a:spLocks noChangeShapeType="1"/>
              </p:cNvSpPr>
              <p:nvPr/>
            </p:nvSpPr>
            <p:spPr bwMode="auto">
              <a:xfrm flipH="1">
                <a:off x="1776" y="264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8" name="Group 20"/>
            <p:cNvGrpSpPr>
              <a:grpSpLocks/>
            </p:cNvGrpSpPr>
            <p:nvPr/>
          </p:nvGrpSpPr>
          <p:grpSpPr bwMode="auto">
            <a:xfrm>
              <a:off x="2112" y="2736"/>
              <a:ext cx="144" cy="144"/>
              <a:chOff x="1776" y="2640"/>
              <a:chExt cx="144" cy="144"/>
            </a:xfrm>
          </p:grpSpPr>
          <p:sp>
            <p:nvSpPr>
              <p:cNvPr id="30" name="Line 21"/>
              <p:cNvSpPr>
                <a:spLocks noChangeShapeType="1"/>
              </p:cNvSpPr>
              <p:nvPr/>
            </p:nvSpPr>
            <p:spPr bwMode="auto">
              <a:xfrm>
                <a:off x="1776" y="268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1" name="Line 22"/>
              <p:cNvSpPr>
                <a:spLocks noChangeShapeType="1"/>
              </p:cNvSpPr>
              <p:nvPr/>
            </p:nvSpPr>
            <p:spPr bwMode="auto">
              <a:xfrm>
                <a:off x="1776" y="273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2" name="Line 23"/>
              <p:cNvSpPr>
                <a:spLocks noChangeShapeType="1"/>
              </p:cNvSpPr>
              <p:nvPr/>
            </p:nvSpPr>
            <p:spPr bwMode="auto">
              <a:xfrm flipH="1">
                <a:off x="1776" y="264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" name="Group 24"/>
            <p:cNvGrpSpPr>
              <a:grpSpLocks/>
            </p:cNvGrpSpPr>
            <p:nvPr/>
          </p:nvGrpSpPr>
          <p:grpSpPr bwMode="auto">
            <a:xfrm>
              <a:off x="2688" y="2928"/>
              <a:ext cx="144" cy="144"/>
              <a:chOff x="1776" y="2640"/>
              <a:chExt cx="144" cy="144"/>
            </a:xfrm>
          </p:grpSpPr>
          <p:sp>
            <p:nvSpPr>
              <p:cNvPr id="27" name="Line 25"/>
              <p:cNvSpPr>
                <a:spLocks noChangeShapeType="1"/>
              </p:cNvSpPr>
              <p:nvPr/>
            </p:nvSpPr>
            <p:spPr bwMode="auto">
              <a:xfrm>
                <a:off x="1776" y="268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>
                <a:off x="1776" y="273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/>
            </p:nvSpPr>
            <p:spPr bwMode="auto">
              <a:xfrm flipH="1">
                <a:off x="1776" y="264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" name="Group 28"/>
            <p:cNvGrpSpPr>
              <a:grpSpLocks/>
            </p:cNvGrpSpPr>
            <p:nvPr/>
          </p:nvGrpSpPr>
          <p:grpSpPr bwMode="auto">
            <a:xfrm>
              <a:off x="3312" y="2688"/>
              <a:ext cx="144" cy="144"/>
              <a:chOff x="1776" y="2640"/>
              <a:chExt cx="144" cy="144"/>
            </a:xfrm>
          </p:grpSpPr>
          <p:sp>
            <p:nvSpPr>
              <p:cNvPr id="24" name="Line 29"/>
              <p:cNvSpPr>
                <a:spLocks noChangeShapeType="1"/>
              </p:cNvSpPr>
              <p:nvPr/>
            </p:nvSpPr>
            <p:spPr bwMode="auto">
              <a:xfrm>
                <a:off x="1776" y="268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" name="Line 30"/>
              <p:cNvSpPr>
                <a:spLocks noChangeShapeType="1"/>
              </p:cNvSpPr>
              <p:nvPr/>
            </p:nvSpPr>
            <p:spPr bwMode="auto">
              <a:xfrm>
                <a:off x="1776" y="273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6" name="Line 31"/>
              <p:cNvSpPr>
                <a:spLocks noChangeShapeType="1"/>
              </p:cNvSpPr>
              <p:nvPr/>
            </p:nvSpPr>
            <p:spPr bwMode="auto">
              <a:xfrm flipH="1">
                <a:off x="1776" y="264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2928" y="2736"/>
              <a:ext cx="265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V</a:t>
              </a:r>
              <a:r>
                <a:rPr lang="en-US" b="1" baseline="-12000"/>
                <a:t>4</a:t>
              </a:r>
              <a:endParaRPr lang="en-US" b="1"/>
            </a:p>
          </p:txBody>
        </p:sp>
        <p:sp>
          <p:nvSpPr>
            <p:cNvPr id="22" name="Text Box 33"/>
            <p:cNvSpPr txBox="1">
              <a:spLocks noChangeArrowheads="1"/>
            </p:cNvSpPr>
            <p:nvPr/>
          </p:nvSpPr>
          <p:spPr bwMode="auto">
            <a:xfrm>
              <a:off x="2688" y="2208"/>
              <a:ext cx="265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V</a:t>
              </a:r>
              <a:r>
                <a:rPr lang="en-US" b="1" baseline="-12000"/>
                <a:t>2</a:t>
              </a:r>
              <a:endParaRPr lang="en-US" b="1"/>
            </a:p>
          </p:txBody>
        </p:sp>
        <p:sp>
          <p:nvSpPr>
            <p:cNvPr id="23" name="Text Box 34"/>
            <p:cNvSpPr txBox="1">
              <a:spLocks noChangeArrowheads="1"/>
            </p:cNvSpPr>
            <p:nvPr/>
          </p:nvSpPr>
          <p:spPr bwMode="auto">
            <a:xfrm>
              <a:off x="1920" y="2208"/>
              <a:ext cx="265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V</a:t>
              </a:r>
              <a:r>
                <a:rPr lang="en-US" b="1" baseline="-12000"/>
                <a:t>1</a:t>
              </a:r>
              <a:endParaRPr lang="en-US" b="1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ontent Placeholder 2"/>
          <p:cNvSpPr txBox="1">
            <a:spLocks/>
          </p:cNvSpPr>
          <p:nvPr/>
        </p:nvSpPr>
        <p:spPr bwMode="auto">
          <a:xfrm>
            <a:off x="533400" y="2636838"/>
            <a:ext cx="8153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Space: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d</a:t>
            </a:r>
            <a:r>
              <a:rPr kumimoji="0" lang="en-US" sz="2000" b="0" i="1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s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)</a:t>
            </a:r>
          </a:p>
        </p:txBody>
      </p:sp>
      <p:sp>
        <p:nvSpPr>
          <p:cNvPr id="105" name="Content Placeholder 2"/>
          <p:cNvSpPr txBox="1">
            <a:spLocks/>
          </p:cNvSpPr>
          <p:nvPr/>
        </p:nvSpPr>
        <p:spPr bwMode="auto">
          <a:xfrm>
            <a:off x="533400" y="2332038"/>
            <a:ext cx="81534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To generate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tuples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of length </a:t>
            </a:r>
            <a:r>
              <a:rPr kumimoji="0" lang="en-US" sz="16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i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107" name="Content Placeholder 2"/>
          <p:cNvSpPr txBox="1">
            <a:spLocks/>
          </p:cNvSpPr>
          <p:nvPr/>
        </p:nvSpPr>
        <p:spPr bwMode="auto">
          <a:xfrm>
            <a:off x="533400" y="2027238"/>
            <a:ext cx="8153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Compute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all solutions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of length </a:t>
            </a:r>
            <a:r>
              <a:rPr kumimoji="0" lang="en-US" sz="16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s </a:t>
            </a:r>
          </a:p>
        </p:txBody>
      </p:sp>
      <p:sp>
        <p:nvSpPr>
          <p:cNvPr id="106" name="Content Placeholder 2"/>
          <p:cNvSpPr txBox="1">
            <a:spLocks/>
          </p:cNvSpPr>
          <p:nvPr/>
        </p:nvSpPr>
        <p:spPr bwMode="auto">
          <a:xfrm>
            <a:off x="533400" y="1676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42263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For every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constraints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5582412" y="2743200"/>
            <a:ext cx="1018794" cy="381000"/>
            <a:chOff x="5582412" y="2743200"/>
            <a:chExt cx="1018794" cy="381000"/>
          </a:xfrm>
        </p:grpSpPr>
        <p:sp>
          <p:nvSpPr>
            <p:cNvPr id="45" name="TextBox 44"/>
            <p:cNvSpPr txBox="1"/>
            <p:nvPr/>
          </p:nvSpPr>
          <p:spPr>
            <a:xfrm>
              <a:off x="5582412" y="2743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err="1" smtClean="0"/>
                <a:t>i</a:t>
              </a:r>
              <a:endParaRPr lang="en-US" i="1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763006" y="2819400"/>
              <a:ext cx="838200" cy="304800"/>
            </a:xfrm>
            <a:prstGeom prst="roundRect">
              <a:avLst/>
            </a:prstGeom>
            <a:solidFill>
              <a:srgbClr val="FFCC00">
                <a:alpha val="4902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Generalizing query reformulation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487362"/>
          </a:xfrm>
        </p:spPr>
        <p:txBody>
          <a:bodyPr/>
          <a:lstStyle/>
          <a:p>
            <a:pPr>
              <a:tabLst>
                <a:tab pos="7942263" algn="r"/>
              </a:tabLst>
            </a:pPr>
            <a:r>
              <a:rPr lang="en-US" sz="2400" dirty="0" smtClean="0"/>
              <a:t>Relational 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)-consistency, algorithm R(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)C </a:t>
            </a:r>
          </a:p>
        </p:txBody>
      </p:sp>
      <p:grpSp>
        <p:nvGrpSpPr>
          <p:cNvPr id="127" name="Group 126"/>
          <p:cNvGrpSpPr/>
          <p:nvPr/>
        </p:nvGrpSpPr>
        <p:grpSpPr>
          <a:xfrm>
            <a:off x="533400" y="3429000"/>
            <a:ext cx="8153400" cy="1752600"/>
            <a:chOff x="533400" y="3352800"/>
            <a:chExt cx="8153400" cy="1752600"/>
          </a:xfrm>
        </p:grpSpPr>
        <p:sp>
          <p:nvSpPr>
            <p:cNvPr id="126" name="Content Placeholder 2"/>
            <p:cNvSpPr txBox="1">
              <a:spLocks/>
            </p:cNvSpPr>
            <p:nvPr/>
          </p:nvSpPr>
          <p:spPr bwMode="auto">
            <a:xfrm>
              <a:off x="533400" y="3352800"/>
              <a:ext cx="8153400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•"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Query reformulation for</a:t>
              </a:r>
              <a:r>
                <a:rPr kumimoji="0" lang="en-US" sz="2400" b="0" i="0" u="none" strike="noStrike" kern="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Relational (</a:t>
              </a:r>
              <a:r>
                <a:rPr lang="en-US" sz="2400" i="1" kern="0" dirty="0" err="1" smtClean="0">
                  <a:latin typeface="+mn-lt"/>
                  <a:ea typeface="+mn-ea"/>
                </a:rPr>
                <a:t>i</a:t>
              </a:r>
              <a:r>
                <a:rPr lang="en-US" sz="2400" kern="0" dirty="0" err="1" smtClean="0">
                  <a:latin typeface="+mn-lt"/>
                  <a:ea typeface="+mn-ea"/>
                </a:rPr>
                <a:t>,</a:t>
              </a:r>
              <a:r>
                <a:rPr lang="en-US" sz="2400" i="1" kern="0" dirty="0" err="1" smtClean="0">
                  <a:latin typeface="+mn-lt"/>
                  <a:ea typeface="+mn-ea"/>
                </a:rPr>
                <a:t>m</a:t>
              </a:r>
              <a:r>
                <a:rPr lang="en-US" sz="2400" kern="0" dirty="0" smtClean="0">
                  <a:latin typeface="+mn-lt"/>
                  <a:ea typeface="+mn-ea"/>
                </a:rPr>
                <a:t>)-consistency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7429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–"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For each combination of values for </a:t>
              </a:r>
              <a:r>
                <a:rPr kumimoji="0" lang="en-US" sz="2000" b="0" i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variables</a:t>
              </a:r>
            </a:p>
            <a:p>
              <a:pPr marL="1143000" marR="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•"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Try to extend to 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one</a:t>
              </a: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solution of length </a:t>
              </a:r>
              <a:r>
                <a:rPr kumimoji="0" lang="en-US" sz="16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s</a:t>
              </a:r>
            </a:p>
            <a:p>
              <a:pPr marL="7429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–"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Space: 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O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(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( )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d</a:t>
              </a:r>
              <a:r>
                <a:rPr kumimoji="0" lang="en-US" sz="2000" b="0" i="1" u="none" strike="noStrike" kern="0" cap="none" spc="0" normalizeH="0" baseline="30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r>
                <a:rPr kumimoji="0" lang="en-US" sz="2000" b="0" i="1" u="none" strike="noStrike" kern="0" cap="none" spc="0" normalizeH="0" baseline="3000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1" u="none" strike="noStrike" kern="0" cap="none" spc="0" normalizeH="0" baseline="30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), </a:t>
              </a:r>
              <a:r>
                <a:rPr kumimoji="0" lang="en-US" sz="2000" b="0" i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&lt; s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endPara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2514600" y="4476309"/>
              <a:ext cx="329610" cy="552891"/>
              <a:chOff x="2530539" y="4152018"/>
              <a:chExt cx="329610" cy="552891"/>
            </a:xfrm>
          </p:grpSpPr>
          <p:sp>
            <p:nvSpPr>
              <p:cNvPr id="4" name="Text Box 170"/>
              <p:cNvSpPr txBox="1">
                <a:spLocks noChangeArrowheads="1"/>
              </p:cNvSpPr>
              <p:nvPr/>
            </p:nvSpPr>
            <p:spPr bwMode="auto">
              <a:xfrm>
                <a:off x="2530539" y="4152018"/>
                <a:ext cx="329610" cy="308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i="1" dirty="0"/>
                  <a:t>s</a:t>
                </a:r>
              </a:p>
            </p:txBody>
          </p:sp>
          <p:sp>
            <p:nvSpPr>
              <p:cNvPr id="5" name="Text Box 171"/>
              <p:cNvSpPr txBox="1">
                <a:spLocks noChangeArrowheads="1"/>
              </p:cNvSpPr>
              <p:nvPr/>
            </p:nvSpPr>
            <p:spPr bwMode="auto">
              <a:xfrm>
                <a:off x="2542843" y="4394753"/>
                <a:ext cx="242894" cy="310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i="1" dirty="0" err="1"/>
                  <a:t>i</a:t>
                </a:r>
                <a:endParaRPr lang="en-US" sz="1400" i="1" dirty="0"/>
              </a:p>
            </p:txBody>
          </p:sp>
        </p:grp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4A8C-45D2-44F8-BF3C-08D9E55F7C53}" type="datetime1">
              <a:rPr lang="en-US" smtClean="0"/>
              <a:pPr/>
              <a:t>10/12/2007</a:t>
            </a:fld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30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pSp>
        <p:nvGrpSpPr>
          <p:cNvPr id="117" name="Group 116"/>
          <p:cNvGrpSpPr/>
          <p:nvPr/>
        </p:nvGrpSpPr>
        <p:grpSpPr>
          <a:xfrm>
            <a:off x="5353812" y="2131314"/>
            <a:ext cx="3332988" cy="916686"/>
            <a:chOff x="5353812" y="2114550"/>
            <a:chExt cx="3332988" cy="916686"/>
          </a:xfrm>
        </p:grpSpPr>
        <p:grpSp>
          <p:nvGrpSpPr>
            <p:cNvPr id="115" name="Group 114"/>
            <p:cNvGrpSpPr/>
            <p:nvPr/>
          </p:nvGrpSpPr>
          <p:grpSpPr>
            <a:xfrm>
              <a:off x="5444109" y="2266950"/>
              <a:ext cx="3152393" cy="628651"/>
              <a:chOff x="5444109" y="2266950"/>
              <a:chExt cx="3152393" cy="628651"/>
            </a:xfrm>
          </p:grpSpPr>
          <p:cxnSp>
            <p:nvCxnSpPr>
              <p:cNvPr id="24" name="Straight Connector 23"/>
              <p:cNvCxnSpPr>
                <a:stCxn id="9" idx="2"/>
                <a:endCxn id="15" idx="0"/>
              </p:cNvCxnSpPr>
              <p:nvPr/>
            </p:nvCxnSpPr>
            <p:spPr>
              <a:xfrm rot="5400000">
                <a:off x="5370386" y="2340674"/>
                <a:ext cx="628650" cy="481203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9" idx="2"/>
                <a:endCxn id="16" idx="0"/>
              </p:cNvCxnSpPr>
              <p:nvPr/>
            </p:nvCxnSpPr>
            <p:spPr>
              <a:xfrm rot="16200000" flipH="1">
                <a:off x="5856160" y="2336101"/>
                <a:ext cx="628650" cy="490347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9" idx="2"/>
                <a:endCxn id="23" idx="0"/>
              </p:cNvCxnSpPr>
              <p:nvPr/>
            </p:nvCxnSpPr>
            <p:spPr>
              <a:xfrm rot="16200000" flipH="1">
                <a:off x="5632323" y="2559939"/>
                <a:ext cx="628650" cy="42672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10" idx="2"/>
                <a:endCxn id="23" idx="0"/>
              </p:cNvCxnSpPr>
              <p:nvPr/>
            </p:nvCxnSpPr>
            <p:spPr>
              <a:xfrm rot="5400000">
                <a:off x="5873623" y="2361311"/>
                <a:ext cx="628650" cy="439928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10" idx="2"/>
                <a:endCxn id="17" idx="0"/>
              </p:cNvCxnSpPr>
              <p:nvPr/>
            </p:nvCxnSpPr>
            <p:spPr>
              <a:xfrm rot="16200000" flipH="1">
                <a:off x="6321298" y="2353564"/>
                <a:ext cx="628650" cy="455422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11" idx="2"/>
                <a:endCxn id="16" idx="0"/>
              </p:cNvCxnSpPr>
              <p:nvPr/>
            </p:nvCxnSpPr>
            <p:spPr>
              <a:xfrm rot="5400000">
                <a:off x="6338761" y="2343849"/>
                <a:ext cx="628650" cy="474853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11" idx="2"/>
                <a:endCxn id="19" idx="0"/>
              </p:cNvCxnSpPr>
              <p:nvPr/>
            </p:nvCxnSpPr>
            <p:spPr>
              <a:xfrm rot="16200000" flipH="1">
                <a:off x="6943788" y="2213673"/>
                <a:ext cx="628650" cy="735203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12" idx="2"/>
                <a:endCxn id="18" idx="0"/>
              </p:cNvCxnSpPr>
              <p:nvPr/>
            </p:nvCxnSpPr>
            <p:spPr>
              <a:xfrm rot="5400000">
                <a:off x="7027736" y="2550224"/>
                <a:ext cx="628650" cy="62103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12" idx="2"/>
                <a:endCxn id="17" idx="0"/>
              </p:cNvCxnSpPr>
              <p:nvPr/>
            </p:nvCxnSpPr>
            <p:spPr>
              <a:xfrm rot="5400000">
                <a:off x="6803898" y="2326386"/>
                <a:ext cx="628650" cy="509778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stCxn id="13" idx="2"/>
                <a:endCxn id="18" idx="0"/>
              </p:cNvCxnSpPr>
              <p:nvPr/>
            </p:nvCxnSpPr>
            <p:spPr>
              <a:xfrm rot="5400000">
                <a:off x="7346633" y="2231327"/>
                <a:ext cx="628650" cy="699897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13" idx="2"/>
                <a:endCxn id="22" idx="0"/>
              </p:cNvCxnSpPr>
              <p:nvPr/>
            </p:nvCxnSpPr>
            <p:spPr>
              <a:xfrm rot="16200000" flipH="1">
                <a:off x="7989379" y="2288476"/>
                <a:ext cx="628650" cy="585597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14" idx="2"/>
                <a:endCxn id="22" idx="0"/>
              </p:cNvCxnSpPr>
              <p:nvPr/>
            </p:nvCxnSpPr>
            <p:spPr>
              <a:xfrm rot="16200000" flipH="1">
                <a:off x="8217979" y="2517076"/>
                <a:ext cx="628650" cy="128397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14" idx="2"/>
                <a:endCxn id="21" idx="0"/>
              </p:cNvCxnSpPr>
              <p:nvPr/>
            </p:nvCxnSpPr>
            <p:spPr>
              <a:xfrm rot="5400000">
                <a:off x="8065580" y="2493074"/>
                <a:ext cx="628650" cy="176403"/>
              </a:xfrm>
              <a:prstGeom prst="line">
                <a:avLst/>
              </a:prstGeom>
              <a:ln w="19050">
                <a:solidFill>
                  <a:srgbClr val="3A65B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oup 111"/>
            <p:cNvGrpSpPr/>
            <p:nvPr/>
          </p:nvGrpSpPr>
          <p:grpSpPr>
            <a:xfrm>
              <a:off x="5811012" y="2114550"/>
              <a:ext cx="2771394" cy="152400"/>
              <a:chOff x="5811012" y="2114550"/>
              <a:chExt cx="2771394" cy="1524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8110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2936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7762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2588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7896606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353806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" name="Straight Connector 28"/>
            <p:cNvCxnSpPr>
              <a:stCxn id="10" idx="2"/>
              <a:endCxn id="15" idx="0"/>
            </p:cNvCxnSpPr>
            <p:nvPr/>
          </p:nvCxnSpPr>
          <p:spPr>
            <a:xfrm rot="5400000">
              <a:off x="5611686" y="2099374"/>
              <a:ext cx="628650" cy="963803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2" idx="2"/>
              <a:endCxn id="19" idx="7"/>
            </p:cNvCxnSpPr>
            <p:nvPr/>
          </p:nvCxnSpPr>
          <p:spPr>
            <a:xfrm rot="16200000" flipH="1">
              <a:off x="7207082" y="2432979"/>
              <a:ext cx="648513" cy="316453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up 113"/>
            <p:cNvGrpSpPr/>
            <p:nvPr/>
          </p:nvGrpSpPr>
          <p:grpSpPr>
            <a:xfrm>
              <a:off x="5353812" y="2895600"/>
              <a:ext cx="3332988" cy="135636"/>
              <a:chOff x="5353812" y="2895600"/>
              <a:chExt cx="3332988" cy="135636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535381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32536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773037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722071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7535418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8966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82014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85062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5877687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7" name="Straight Connector 36"/>
            <p:cNvCxnSpPr>
              <a:stCxn id="14" idx="2"/>
              <a:endCxn id="20" idx="0"/>
            </p:cNvCxnSpPr>
            <p:nvPr/>
          </p:nvCxnSpPr>
          <p:spPr>
            <a:xfrm rot="5400000">
              <a:off x="7913180" y="2340674"/>
              <a:ext cx="628650" cy="481203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5125212" y="1987034"/>
            <a:ext cx="2514600" cy="375166"/>
            <a:chOff x="5125212" y="1987034"/>
            <a:chExt cx="2514600" cy="375166"/>
          </a:xfrm>
        </p:grpSpPr>
        <p:sp>
          <p:nvSpPr>
            <p:cNvPr id="40" name="Rounded Rectangle 39"/>
            <p:cNvSpPr/>
            <p:nvPr/>
          </p:nvSpPr>
          <p:spPr>
            <a:xfrm>
              <a:off x="5582412" y="2019300"/>
              <a:ext cx="2057400" cy="342900"/>
            </a:xfrm>
            <a:prstGeom prst="roundRect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125212" y="1987034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m</a:t>
              </a:r>
              <a:endParaRPr lang="en-US" i="1" dirty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924806" y="2743200"/>
            <a:ext cx="2895600" cy="457200"/>
            <a:chOff x="4924806" y="2743200"/>
            <a:chExt cx="2895600" cy="457200"/>
          </a:xfrm>
        </p:grpSpPr>
        <p:sp>
          <p:nvSpPr>
            <p:cNvPr id="41" name="Rounded Rectangle 40"/>
            <p:cNvSpPr/>
            <p:nvPr/>
          </p:nvSpPr>
          <p:spPr>
            <a:xfrm>
              <a:off x="5201412" y="2743200"/>
              <a:ext cx="2618994" cy="457200"/>
            </a:xfrm>
            <a:prstGeom prst="roundRect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24806" y="2743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s</a:t>
              </a:r>
              <a:endParaRPr lang="en-US" i="1" dirty="0"/>
            </a:p>
          </p:txBody>
        </p:sp>
      </p:grpSp>
      <p:sp>
        <p:nvSpPr>
          <p:cNvPr id="122" name="Content Placeholder 2"/>
          <p:cNvSpPr txBox="1">
            <a:spLocks/>
          </p:cNvSpPr>
          <p:nvPr/>
        </p:nvSpPr>
        <p:spPr bwMode="auto">
          <a:xfrm>
            <a:off x="533400" y="5181600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Reformulated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BID query is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R(1,|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C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|)C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7" grpId="0"/>
      <p:bldP spid="106" grpId="0"/>
      <p:bldP spid="1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Minesweeper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886700" algn="r"/>
              </a:tabLst>
            </a:pPr>
            <a:r>
              <a:rPr lang="en-US" dirty="0" smtClean="0"/>
              <a:t>Current implementation 	</a:t>
            </a:r>
            <a:r>
              <a:rPr lang="en-US" sz="2000" dirty="0" smtClean="0"/>
              <a:t>[</a:t>
            </a:r>
            <a:r>
              <a:rPr lang="en-US" sz="2000" smtClean="0"/>
              <a:t>with </a:t>
            </a:r>
            <a:r>
              <a:rPr lang="en-US" sz="2000" smtClean="0"/>
              <a:t>Bayer &amp; Snyder, </a:t>
            </a:r>
            <a:r>
              <a:rPr lang="en-US" sz="2000" dirty="0" smtClean="0"/>
              <a:t>06]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 smtClean="0">
                <a:hlinkClick r:id="rId2"/>
              </a:rPr>
              <a:t>Minesweeper</a:t>
            </a:r>
            <a:r>
              <a:rPr lang="en-US" dirty="0" smtClean="0"/>
              <a:t> achieves</a:t>
            </a:r>
          </a:p>
          <a:p>
            <a:pPr marL="795338" lvl="1" indent="-338138"/>
            <a:r>
              <a:rPr lang="en-US" sz="2400" dirty="0" smtClean="0"/>
              <a:t>R(1,1)C </a:t>
            </a:r>
            <a:r>
              <a:rPr lang="en-US" sz="2400" dirty="0" smtClean="0">
                <a:sym typeface="Symbol"/>
              </a:rPr>
              <a:t> </a:t>
            </a:r>
            <a:r>
              <a:rPr lang="en-US" sz="2400" dirty="0" smtClean="0"/>
              <a:t>GAC</a:t>
            </a:r>
          </a:p>
          <a:p>
            <a:pPr marL="795338" lvl="1" indent="-338138"/>
            <a:r>
              <a:rPr lang="en-US" sz="2400" dirty="0" smtClean="0"/>
              <a:t>R(1,2)C</a:t>
            </a:r>
          </a:p>
          <a:p>
            <a:pPr marL="795338" lvl="1" indent="-338138"/>
            <a:r>
              <a:rPr lang="en-US" sz="2400" dirty="0" smtClean="0"/>
              <a:t>R(1,3)C</a:t>
            </a:r>
          </a:p>
          <a:p>
            <a:pPr marL="795338" lvl="1" indent="-338138"/>
            <a:r>
              <a:rPr lang="en-US" sz="2400" dirty="0" smtClean="0"/>
              <a:t>By generates all solutions of length </a:t>
            </a:r>
            <a:r>
              <a:rPr lang="en-US" sz="2400" i="1" dirty="0" smtClean="0"/>
              <a:t>s</a:t>
            </a:r>
            <a:endParaRPr lang="en-US" sz="2400" dirty="0" smtClean="0"/>
          </a:p>
          <a:p>
            <a:pPr marL="395288" indent="-338138">
              <a:tabLst>
                <a:tab pos="7886700" algn="r"/>
              </a:tabLst>
            </a:pPr>
            <a:endParaRPr lang="en-US" sz="1800" dirty="0" smtClean="0"/>
          </a:p>
          <a:p>
            <a:pPr marL="395288" indent="-338138">
              <a:tabLst>
                <a:tab pos="7886700" algn="r"/>
              </a:tabLst>
            </a:pPr>
            <a:r>
              <a:rPr lang="en-US" dirty="0" smtClean="0"/>
              <a:t>On-going	 </a:t>
            </a:r>
            <a:r>
              <a:rPr lang="en-US" sz="2000" dirty="0" smtClean="0"/>
              <a:t>[with Woodward]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Use query reformulation to compute R(1,</a:t>
            </a:r>
            <a:r>
              <a:rPr lang="en-US" sz="2400" i="1" dirty="0" smtClean="0"/>
              <a:t>x</a:t>
            </a:r>
            <a:r>
              <a:rPr lang="en-US" sz="2400" dirty="0" smtClean="0"/>
              <a:t>)C for </a:t>
            </a:r>
            <a:r>
              <a:rPr lang="en-US" sz="2400" i="1" dirty="0" smtClean="0"/>
              <a:t>x</a:t>
            </a:r>
            <a:r>
              <a:rPr lang="en-US" sz="2400" dirty="0" smtClean="0"/>
              <a:t>&gt;3</a:t>
            </a:r>
            <a:r>
              <a:rPr lang="en-US" dirty="0" smtClean="0"/>
              <a:t> 	</a:t>
            </a:r>
          </a:p>
          <a:p>
            <a:pPr marL="395288" indent="-338138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31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b="1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b="1" dirty="0" smtClean="0"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970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FA19CCDF-429B-46A2-9492-5D386991CFAD}" type="datetime1">
              <a:rPr lang="en-US" sz="1400"/>
              <a:pPr/>
              <a:t>10/12/2007</a:t>
            </a:fld>
            <a:endParaRPr lang="en-US" altLang="zh-CN" sz="1400"/>
          </a:p>
        </p:txBody>
      </p:sp>
      <p:sp>
        <p:nvSpPr>
          <p:cNvPr id="2970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F154B3-11F3-48B1-9DD0-A7E8EE4838C4}" type="slidenum">
              <a:rPr lang="en-US" altLang="zh-CN" sz="1400"/>
              <a:pPr algn="r"/>
              <a:t>32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737F-E06B-412F-9F92-B86B7847F4A9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32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in the BID</a:t>
            </a:r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1E78-1FA8-4F13-B336-C73EEC3296E8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33</a:t>
            </a:fld>
            <a:endParaRPr lang="en-US" altLang="zh-CN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22895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8991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087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137157" y="1343852"/>
            <a:ext cx="32004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41183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914400" y="2105852"/>
            <a:ext cx="2667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j-lt"/>
                <a:cs typeface="+mn-cs"/>
              </a:rPr>
              <a:t>Phon</a:t>
            </a:r>
            <a:r>
              <a:rPr lang="en-US" dirty="0" smtClean="0">
                <a:cs typeface="+mn-cs"/>
              </a:rPr>
              <a:t>e b</a:t>
            </a:r>
            <a:r>
              <a:rPr lang="en-US" dirty="0" smtClean="0">
                <a:latin typeface="+mj-lt"/>
                <a:cs typeface="+mn-cs"/>
              </a:rPr>
              <a:t>ook: {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+mn-cs"/>
              </a:rPr>
              <a:t>12</a:t>
            </a:r>
            <a:r>
              <a:rPr lang="en-US" dirty="0" smtClean="0">
                <a:latin typeface="+mj-lt"/>
                <a:cs typeface="+mn-cs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+mn-cs"/>
              </a:rPr>
              <a:t>8</a:t>
            </a:r>
            <a:r>
              <a:rPr lang="en-US" dirty="0">
                <a:latin typeface="+mj-lt"/>
                <a:cs typeface="+mn-cs"/>
              </a:rPr>
              <a:t>}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7279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B5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533400" y="2971800"/>
            <a:ext cx="8153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 dirty="0" smtClean="0">
                <a:latin typeface="Helvetica" pitchFamily="34" charset="0"/>
              </a:rPr>
              <a:t>Can use at most</a:t>
            </a:r>
            <a:endParaRPr lang="en-US" sz="2400" dirty="0">
              <a:latin typeface="Helvetica" pitchFamily="34" charset="0"/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>
                <a:latin typeface="Helvetica" pitchFamily="34" charset="0"/>
              </a:rPr>
              <a:t> addresses </a:t>
            </a:r>
            <a:r>
              <a:rPr lang="en-US" sz="2000" dirty="0" smtClean="0">
                <a:latin typeface="Helvetica" pitchFamily="34" charset="0"/>
              </a:rPr>
              <a:t>in [2,12)</a:t>
            </a:r>
            <a:endParaRPr lang="en-US" sz="2000" dirty="0">
              <a:latin typeface="Helvetica" pitchFamily="34" charset="0"/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 smtClean="0">
                <a:latin typeface="Helvetica" pitchFamily="34" charset="0"/>
              </a:rPr>
              <a:t> </a:t>
            </a:r>
            <a:r>
              <a:rPr lang="en-US" sz="2000" dirty="0">
                <a:latin typeface="Helvetica" pitchFamily="34" charset="0"/>
              </a:rPr>
              <a:t>addresses in (</a:t>
            </a:r>
            <a:r>
              <a:rPr lang="en-US" sz="2000" dirty="0" smtClean="0">
                <a:latin typeface="Helvetica" pitchFamily="34" charset="0"/>
              </a:rPr>
              <a:t>12,48</a:t>
            </a:r>
            <a:r>
              <a:rPr lang="en-US" sz="2000" dirty="0">
                <a:latin typeface="Helvetica" pitchFamily="34" charset="0"/>
              </a:rPr>
              <a:t>)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>
                <a:latin typeface="Helvetica" pitchFamily="34" charset="0"/>
              </a:rPr>
              <a:t> addresses </a:t>
            </a:r>
            <a:r>
              <a:rPr lang="en-US" sz="2000" dirty="0" smtClean="0">
                <a:latin typeface="Helvetica" pitchFamily="34" charset="0"/>
              </a:rPr>
              <a:t>in (48,1000]</a:t>
            </a:r>
            <a:endParaRPr lang="en-US" sz="2000" dirty="0">
              <a:latin typeface="Helvetica" pitchFamily="34" charset="0"/>
            </a:endParaRPr>
          </a:p>
        </p:txBody>
      </p:sp>
      <p:sp>
        <p:nvSpPr>
          <p:cNvPr id="45" name="TextBox 21"/>
          <p:cNvSpPr txBox="1">
            <a:spLocks noChangeArrowheads="1"/>
          </p:cNvSpPr>
          <p:nvPr/>
        </p:nvSpPr>
        <p:spPr bwMode="auto">
          <a:xfrm>
            <a:off x="882797" y="1614255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Even side</a:t>
            </a:r>
            <a:endParaRPr lang="en-US" dirty="0"/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6003940" y="1343852"/>
          <a:ext cx="1800360" cy="138873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072"/>
                <a:gridCol w="360072"/>
                <a:gridCol w="360072"/>
                <a:gridCol w="360072"/>
                <a:gridCol w="360072"/>
              </a:tblGrid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3569234" y="4381500"/>
            <a:ext cx="4530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48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7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9</a:t>
            </a:r>
            <a:r>
              <a:rPr lang="en-US" sz="2000" dirty="0" smtClean="0"/>
              <a:t> }</a:t>
            </a:r>
            <a:r>
              <a:rPr lang="en-US" sz="2000" baseline="-25000" dirty="0" smtClean="0"/>
              <a:t> 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2857500" y="5143500"/>
            <a:ext cx="5953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2, 4, …, 10, </a:t>
            </a:r>
            <a:r>
              <a:rPr lang="en-US" sz="2000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/>
              <a:t>, 14, …, 46, </a:t>
            </a:r>
            <a:r>
              <a:rPr lang="en-US" sz="2000" dirty="0" smtClean="0">
                <a:solidFill>
                  <a:srgbClr val="FF0000"/>
                </a:solidFill>
              </a:rPr>
              <a:t>48</a:t>
            </a:r>
            <a:r>
              <a:rPr lang="en-US" sz="2000" dirty="0" smtClean="0"/>
              <a:t>, 30, …, 998, 1000 }</a:t>
            </a:r>
            <a:endParaRPr lang="en-US" sz="2000" dirty="0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3063240" y="4690110"/>
            <a:ext cx="708660" cy="5638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4339590" y="4766310"/>
            <a:ext cx="55626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4751070" y="4766310"/>
            <a:ext cx="57150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5928360" y="4846320"/>
            <a:ext cx="586740" cy="2514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6315075" y="4836795"/>
            <a:ext cx="582930" cy="24384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7795260" y="4693920"/>
            <a:ext cx="723900" cy="5562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110293" y="515874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domain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815340" y="4434840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Reformulated domain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14400" y="2450068"/>
            <a:ext cx="4086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Original domain = {2, 4, …, 998, 1000}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572000" y="3251537"/>
            <a:ext cx="4038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AllDiff-Atmost</a:t>
            </a:r>
            <a:r>
              <a:rPr lang="en-US" sz="2000" dirty="0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({B1,B2,..,B5},3,[2,12))</a:t>
            </a:r>
          </a:p>
          <a:p>
            <a:r>
              <a:rPr lang="en-US" sz="2000" dirty="0" err="1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AllDiff-Atmost</a:t>
            </a:r>
            <a:r>
              <a:rPr lang="en-US" sz="2000" dirty="0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({B1,B2,..,B5},3,(12,48))</a:t>
            </a:r>
          </a:p>
          <a:p>
            <a:r>
              <a:rPr lang="en-US" sz="2000" dirty="0" err="1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AllDiff-Atmost</a:t>
            </a:r>
            <a:r>
              <a:rPr lang="en-US" sz="2000" dirty="0" smtClean="0">
                <a:latin typeface="Arial Narrow" pitchFamily="34" charset="0"/>
                <a:ea typeface="宋体" pitchFamily="2" charset="-122"/>
                <a:cs typeface="Arial" pitchFamily="34" charset="0"/>
              </a:rPr>
              <a:t>({B1,B2,..,B5},3,(48,1000))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7" grpId="0"/>
      <p:bldP spid="48" grpId="0"/>
      <p:bldP spid="57" grpId="0"/>
      <p:bldP spid="58" grpId="0"/>
      <p:bldP spid="2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reformulation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09600" y="1265238"/>
            <a:ext cx="8534400" cy="2087562"/>
          </a:xfrm>
        </p:spPr>
        <p:txBody>
          <a:bodyPr/>
          <a:lstStyle/>
          <a:p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Given </a:t>
            </a:r>
            <a:r>
              <a:rPr lang="en-US" sz="2800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(</a:t>
            </a:r>
            <a:r>
              <a:rPr lang="en-US" sz="2800" dirty="0" err="1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800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sz="2800" i="1" dirty="0" err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800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sz="2800" i="1" dirty="0" err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)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The variables in </a:t>
            </a:r>
            <a:r>
              <a:rPr lang="en-US" dirty="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can be assigned at most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values from the set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d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Replace </a:t>
            </a:r>
          </a:p>
          <a:p>
            <a:pPr lvl="1" eaLnBrk="1" hangingPunct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interval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of values (potentially infinite) </a:t>
            </a:r>
          </a:p>
          <a:p>
            <a:pPr lvl="1" eaLnBrk="1" hangingPunct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with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2000" b="1" dirty="0" smtClean="0">
                <a:latin typeface="Helvetica" pitchFamily="34" charset="0"/>
                <a:ea typeface="宋体" pitchFamily="2" charset="-122"/>
              </a:rPr>
              <a:t>symbolic values</a:t>
            </a:r>
          </a:p>
        </p:txBody>
      </p:sp>
      <p:pic>
        <p:nvPicPr>
          <p:cNvPr id="31748" name="Picture 11" descr="F:\fig\symb_domain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438" y="3651250"/>
            <a:ext cx="746760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23A7-1766-49C6-93D3-E29DBA711705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34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191000" y="4038600"/>
            <a:ext cx="2362200" cy="914400"/>
          </a:xfrm>
          <a:prstGeom prst="round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constraint</a:t>
            </a: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782762"/>
          </a:xfrm>
        </p:spPr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(</a:t>
            </a:r>
            <a:r>
              <a:rPr lang="en-US" dirty="0" err="1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)</a:t>
            </a:r>
          </a:p>
          <a:p>
            <a:pPr lvl="1"/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The variables in </a:t>
            </a:r>
            <a:r>
              <a:rPr lang="en-US" sz="3200" dirty="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can be assigned at most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values from the set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d</a:t>
            </a:r>
          </a:p>
          <a:p>
            <a:pPr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0725" name="Picture 7" descr="C:\Users\Ken\AppData\Local\Microsoft\Windows\Temporary Internet Files\Content.IE5\3Y0XG76U\MCj043163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505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2971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886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724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TextBox 10"/>
          <p:cNvSpPr txBox="1">
            <a:spLocks noChangeArrowheads="1"/>
          </p:cNvSpPr>
          <p:nvPr/>
        </p:nvSpPr>
        <p:spPr bwMode="auto">
          <a:xfrm>
            <a:off x="1447800" y="5410200"/>
            <a:ext cx="2441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Three expansion slots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1905000" y="3314700"/>
            <a:ext cx="381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1981200" y="41910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1752600" y="47244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3" name="TextBox 20"/>
          <p:cNvSpPr txBox="1">
            <a:spLocks noChangeArrowheads="1"/>
          </p:cNvSpPr>
          <p:nvPr/>
        </p:nvSpPr>
        <p:spPr bwMode="auto">
          <a:xfrm>
            <a:off x="4191000" y="3200400"/>
            <a:ext cx="27622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{ </a:t>
            </a:r>
            <a:r>
              <a:rPr lang="en-US" dirty="0" smtClean="0"/>
              <a:t>High-end </a:t>
            </a:r>
            <a:r>
              <a:rPr lang="en-US" dirty="0"/>
              <a:t>graphics card,</a:t>
            </a:r>
          </a:p>
          <a:p>
            <a:r>
              <a:rPr lang="en-US" dirty="0" smtClean="0"/>
              <a:t>Low-end </a:t>
            </a:r>
            <a:r>
              <a:rPr lang="en-US" dirty="0"/>
              <a:t>graphics card,</a:t>
            </a:r>
          </a:p>
          <a:p>
            <a:r>
              <a:rPr lang="en-US" dirty="0"/>
              <a:t>Sound card,</a:t>
            </a:r>
          </a:p>
          <a:p>
            <a:r>
              <a:rPr lang="en-US" dirty="0"/>
              <a:t>10MB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100MB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1GB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…}</a:t>
            </a:r>
          </a:p>
        </p:txBody>
      </p:sp>
      <p:sp>
        <p:nvSpPr>
          <p:cNvPr id="22" name="Left Brace 21"/>
          <p:cNvSpPr/>
          <p:nvPr/>
        </p:nvSpPr>
        <p:spPr>
          <a:xfrm>
            <a:off x="3810000" y="3200400"/>
            <a:ext cx="381000" cy="1981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4" name="Straight Connector 23"/>
          <p:cNvCxnSpPr>
            <a:stCxn id="22" idx="1"/>
          </p:cNvCxnSpPr>
          <p:nvPr/>
        </p:nvCxnSpPr>
        <p:spPr>
          <a:xfrm rot="10800000">
            <a:off x="2971800" y="33147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1"/>
          </p:cNvCxnSpPr>
          <p:nvPr/>
        </p:nvCxnSpPr>
        <p:spPr>
          <a:xfrm rot="10800000" flipV="1">
            <a:off x="3429000" y="4191000"/>
            <a:ext cx="3810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2" idx="1"/>
          </p:cNvCxnSpPr>
          <p:nvPr/>
        </p:nvCxnSpPr>
        <p:spPr>
          <a:xfrm flipV="1">
            <a:off x="2971800" y="41910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8" name="TextBox 29"/>
          <p:cNvSpPr txBox="1">
            <a:spLocks noChangeArrowheads="1"/>
          </p:cNvSpPr>
          <p:nvPr/>
        </p:nvSpPr>
        <p:spPr bwMode="auto">
          <a:xfrm>
            <a:off x="7391400" y="3962400"/>
            <a:ext cx="1527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At most one network card</a:t>
            </a:r>
          </a:p>
        </p:txBody>
      </p:sp>
      <p:cxnSp>
        <p:nvCxnSpPr>
          <p:cNvPr id="32" name="Straight Connector 31"/>
          <p:cNvCxnSpPr>
            <a:stCxn id="30738" idx="1"/>
          </p:cNvCxnSpPr>
          <p:nvPr/>
        </p:nvCxnSpPr>
        <p:spPr>
          <a:xfrm rot="10800000" flipV="1">
            <a:off x="6553200" y="4283075"/>
            <a:ext cx="838200" cy="2095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8B1C-AC6F-4A14-A353-29A7D5F7AA5C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35</a:t>
            </a:fld>
            <a:endParaRPr lang="en-US" altLang="zh-C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domain reformulation</a:t>
            </a:r>
            <a:endParaRPr lang="en-US" sz="40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Reduced domain size → improved search performance</a:t>
            </a:r>
          </a:p>
        </p:txBody>
      </p:sp>
      <p:graphicFrame>
        <p:nvGraphicFramePr>
          <p:cNvPr id="29821" name="Group 125"/>
          <p:cNvGraphicFramePr>
            <a:graphicFrameLocks noGrp="1"/>
          </p:cNvGraphicFramePr>
          <p:nvPr/>
        </p:nvGraphicFramePr>
        <p:xfrm>
          <a:off x="441958" y="2438400"/>
          <a:ext cx="8186339" cy="2285365"/>
        </p:xfrm>
        <a:graphic>
          <a:graphicData uri="http://schemas.openxmlformats.org/drawingml/2006/table">
            <a:tbl>
              <a:tblPr/>
              <a:tblGrid>
                <a:gridCol w="1263063"/>
                <a:gridCol w="1594167"/>
                <a:gridCol w="1009967"/>
                <a:gridCol w="1549717"/>
                <a:gridCol w="1219708"/>
                <a:gridCol w="154971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Phone-book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Average domain size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1103.1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 236.1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2943.7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1102.0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438.8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67,910.1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785.5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186.3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117,826.7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BFA0-7D1E-42EB-9665-7FF279D8C581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36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482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6744B2F9-B04C-464A-B48E-A16AC8D635E0}" type="datetime1">
              <a:rPr lang="en-US" sz="1400"/>
              <a:pPr/>
              <a:t>10/12/2007</a:t>
            </a:fld>
            <a:endParaRPr lang="en-US" altLang="zh-CN" sz="1400"/>
          </a:p>
        </p:txBody>
      </p:sp>
      <p:sp>
        <p:nvSpPr>
          <p:cNvPr id="3482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9F6CDB1-44F2-4726-A7DC-0C9C537581CA}" type="slidenum">
              <a:rPr lang="en-US" altLang="zh-CN" sz="1400"/>
              <a:pPr algn="r"/>
              <a:t>37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9144-7187-492C-8C22-9EA58BA54A5E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37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as a matching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696200" cy="715963"/>
          </a:xfrm>
        </p:spPr>
        <p:txBody>
          <a:bodyPr/>
          <a:lstStyle/>
          <a:p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Assume we have no grid constraints</a:t>
            </a:r>
          </a:p>
          <a:p>
            <a:pPr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6869" name="Picture 12" descr="D:\home\thesis\matching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92537"/>
            <a:ext cx="4419600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14" descr="D:\home\thesis\graph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0738" y="2438400"/>
            <a:ext cx="45132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Bent-Up Arrow 21"/>
          <p:cNvSpPr>
            <a:spLocks noChangeArrowheads="1"/>
          </p:cNvSpPr>
          <p:nvPr/>
        </p:nvSpPr>
        <p:spPr bwMode="auto">
          <a:xfrm rot="10800000" flipH="1">
            <a:off x="4694238" y="1981201"/>
            <a:ext cx="2286000" cy="411162"/>
          </a:xfrm>
          <a:custGeom>
            <a:avLst/>
            <a:gdLst>
              <a:gd name="T0" fmla="*/ 2167043 w 2286000"/>
              <a:gd name="T1" fmla="*/ 0 h 609600"/>
              <a:gd name="T2" fmla="*/ 2048085 w 2286000"/>
              <a:gd name="T3" fmla="*/ 150705 h 609600"/>
              <a:gd name="T4" fmla="*/ 0 w 2286000"/>
              <a:gd name="T5" fmla="*/ 590394 h 609600"/>
              <a:gd name="T6" fmla="*/ 1093124 w 2286000"/>
              <a:gd name="T7" fmla="*/ 609600 h 609600"/>
              <a:gd name="T8" fmla="*/ 2186248 w 2286000"/>
              <a:gd name="T9" fmla="*/ 380152 h 609600"/>
              <a:gd name="T10" fmla="*/ 2286000 w 2286000"/>
              <a:gd name="T11" fmla="*/ 150705 h 609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286000"/>
              <a:gd name="T19" fmla="*/ 571189 h 609600"/>
              <a:gd name="T20" fmla="*/ 2186248 w 2286000"/>
              <a:gd name="T21" fmla="*/ 609600 h 609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86000" h="609600">
                <a:moveTo>
                  <a:pt x="0" y="571189"/>
                </a:moveTo>
                <a:lnTo>
                  <a:pt x="2147837" y="571189"/>
                </a:lnTo>
                <a:lnTo>
                  <a:pt x="2147837" y="150705"/>
                </a:lnTo>
                <a:lnTo>
                  <a:pt x="2048085" y="150705"/>
                </a:lnTo>
                <a:lnTo>
                  <a:pt x="2167043" y="0"/>
                </a:lnTo>
                <a:lnTo>
                  <a:pt x="2286000" y="150705"/>
                </a:lnTo>
                <a:lnTo>
                  <a:pt x="2186248" y="150705"/>
                </a:lnTo>
                <a:lnTo>
                  <a:pt x="218624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Bent-Up Arrow 12"/>
          <p:cNvSpPr>
            <a:spLocks noChangeArrowheads="1"/>
          </p:cNvSpPr>
          <p:nvPr/>
        </p:nvSpPr>
        <p:spPr bwMode="auto">
          <a:xfrm rot="5400000" flipV="1">
            <a:off x="5669759" y="3194845"/>
            <a:ext cx="609598" cy="1874837"/>
          </a:xfrm>
          <a:custGeom>
            <a:avLst/>
            <a:gdLst>
              <a:gd name="T0" fmla="*/ 701393 w 857250"/>
              <a:gd name="T1" fmla="*/ 0 h 1874520"/>
              <a:gd name="T2" fmla="*/ 545537 w 857250"/>
              <a:gd name="T3" fmla="*/ 189066 h 1874520"/>
              <a:gd name="T4" fmla="*/ 0 w 857250"/>
              <a:gd name="T5" fmla="*/ 1858943 h 1874520"/>
              <a:gd name="T6" fmla="*/ 358485 w 857250"/>
              <a:gd name="T7" fmla="*/ 1874520 h 1874520"/>
              <a:gd name="T8" fmla="*/ 716970 w 857250"/>
              <a:gd name="T9" fmla="*/ 1031793 h 1874520"/>
              <a:gd name="T10" fmla="*/ 857250 w 857250"/>
              <a:gd name="T11" fmla="*/ 189066 h 187452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857250"/>
              <a:gd name="T19" fmla="*/ 1843368 h 1874520"/>
              <a:gd name="T20" fmla="*/ 716970 w 857250"/>
              <a:gd name="T21" fmla="*/ 1874520 h 187452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57250" h="1874520">
                <a:moveTo>
                  <a:pt x="0" y="1843368"/>
                </a:moveTo>
                <a:lnTo>
                  <a:pt x="685817" y="1843368"/>
                </a:lnTo>
                <a:lnTo>
                  <a:pt x="685817" y="189066"/>
                </a:lnTo>
                <a:lnTo>
                  <a:pt x="545537" y="189066"/>
                </a:lnTo>
                <a:lnTo>
                  <a:pt x="701393" y="0"/>
                </a:lnTo>
                <a:lnTo>
                  <a:pt x="857250" y="189066"/>
                </a:lnTo>
                <a:lnTo>
                  <a:pt x="716970" y="189066"/>
                </a:lnTo>
                <a:lnTo>
                  <a:pt x="716970" y="1874520"/>
                </a:lnTo>
                <a:lnTo>
                  <a:pt x="0" y="187452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0F923-A3B7-4047-A46E-B11E4E096A81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38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pSp>
        <p:nvGrpSpPr>
          <p:cNvPr id="12" name="Group 11"/>
          <p:cNvGrpSpPr/>
          <p:nvPr/>
        </p:nvGrpSpPr>
        <p:grpSpPr>
          <a:xfrm>
            <a:off x="407895" y="1627098"/>
            <a:ext cx="3229139" cy="1573302"/>
            <a:chOff x="2607978" y="2967985"/>
            <a:chExt cx="5240622" cy="2553339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B8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B2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B4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B3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B9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B10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B7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06327" y="2982534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S1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09682" y="2967985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S2</a:t>
              </a:r>
              <a:endParaRPr lang="en-US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07978" y="3986411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S3</a:t>
              </a:r>
              <a:endParaRPr lang="en-US" sz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57600" y="1828804"/>
            <a:ext cx="848310" cy="990601"/>
            <a:chOff x="7475592" y="3200398"/>
            <a:chExt cx="1519343" cy="1774192"/>
          </a:xfrm>
        </p:grpSpPr>
        <p:sp>
          <p:nvSpPr>
            <p:cNvPr id="32" name="TextBox 31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 35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609600" y="5303837"/>
            <a:ext cx="7696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Original BID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is in 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w/o grid constraints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3"/>
          </a:xfrm>
        </p:spPr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instances without grid constraints can be solved in </a:t>
            </a:r>
            <a:r>
              <a:rPr lang="en-US" b="1" i="1" dirty="0" smtClean="0">
                <a:latin typeface="Helvetica" pitchFamily="34" charset="0"/>
                <a:ea typeface="宋体" pitchFamily="2" charset="-122"/>
              </a:rPr>
              <a:t>polynomial time</a:t>
            </a:r>
          </a:p>
        </p:txBody>
      </p:sp>
      <p:graphicFrame>
        <p:nvGraphicFramePr>
          <p:cNvPr id="33907" name="Group 115"/>
          <p:cNvGraphicFramePr>
            <a:graphicFrameLocks noGrp="1"/>
          </p:cNvGraphicFramePr>
          <p:nvPr/>
        </p:nvGraphicFramePr>
        <p:xfrm>
          <a:off x="2514600" y="2362200"/>
          <a:ext cx="4117975" cy="3382645"/>
        </p:xfrm>
        <a:graphic>
          <a:graphicData uri="http://schemas.openxmlformats.org/drawingml/2006/table">
            <a:tbl>
              <a:tblPr/>
              <a:tblGrid>
                <a:gridCol w="1266825"/>
                <a:gridCol w="1357313"/>
                <a:gridCol w="149383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 search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Matching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4.8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4971.2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16.3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117279.1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117826.7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33970-D542-4443-BFFA-D8F3844BE853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39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1477962"/>
          </a:xfrm>
        </p:spPr>
        <p:txBody>
          <a:bodyPr/>
          <a:lstStyle/>
          <a:p>
            <a:pPr>
              <a:tabLst>
                <a:tab pos="4121150" algn="l"/>
              </a:tabLst>
            </a:pPr>
            <a:r>
              <a:rPr lang="en-US" sz="2800" dirty="0" smtClean="0"/>
              <a:t>Industrial applications: </a:t>
            </a:r>
            <a:r>
              <a:rPr lang="en-US" sz="2400" dirty="0" smtClean="0"/>
              <a:t>scheduling, resource allocation, product configuration, etc.</a:t>
            </a:r>
          </a:p>
          <a:p>
            <a:pPr>
              <a:tabLst>
                <a:tab pos="4121150" algn="l"/>
              </a:tabLst>
            </a:pPr>
            <a:r>
              <a:rPr lang="en-US" sz="2800" dirty="0" smtClean="0"/>
              <a:t>AI: </a:t>
            </a:r>
            <a:r>
              <a:rPr lang="en-US" sz="2400" dirty="0" smtClean="0"/>
              <a:t>Logic inference, temporal reasoning, NLP, etc.</a:t>
            </a:r>
          </a:p>
          <a:p>
            <a:pPr>
              <a:tabLst>
                <a:tab pos="4121150" algn="l"/>
              </a:tabLst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</a:t>
            </a:fld>
            <a:endParaRPr lang="en-US" altLang="zh-CN"/>
          </a:p>
        </p:txBody>
      </p:sp>
      <p:pic>
        <p:nvPicPr>
          <p:cNvPr id="7" name="Picture 129" descr="a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761148" y="3200400"/>
            <a:ext cx="2658452" cy="2667000"/>
          </a:xfrm>
          <a:prstGeom prst="rect">
            <a:avLst/>
          </a:prstGeom>
          <a:noFill/>
          <a:ln/>
        </p:spPr>
      </p:pic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276600"/>
            <a:ext cx="2006349" cy="2552381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2667000"/>
            <a:ext cx="8153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412115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Puzzles: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Sudoku &amp; Minesweeper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w/ grid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17638"/>
            <a:ext cx="8458200" cy="391636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Matching reformulation exploited in two ways:</a:t>
            </a:r>
          </a:p>
          <a:p>
            <a:pPr marL="514350" indent="-514350">
              <a:buFont typeface="+mj-lt"/>
              <a:buAutoNum type="arabicPeriod"/>
              <a:tabLst>
                <a:tab pos="7948613" algn="r"/>
              </a:tabLst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  <a:tabLst>
                <a:tab pos="8169275" algn="r"/>
              </a:tabLst>
            </a:pPr>
            <a:r>
              <a:rPr lang="en-US" dirty="0" smtClean="0">
                <a:solidFill>
                  <a:srgbClr val="C00000"/>
                </a:solidFill>
              </a:rPr>
              <a:t>Domain filtering</a:t>
            </a:r>
            <a:r>
              <a:rPr lang="en-US" dirty="0" smtClean="0"/>
              <a:t> 	</a:t>
            </a:r>
            <a:r>
              <a:rPr lang="en-US" dirty="0" smtClean="0">
                <a:latin typeface="NSimSun"/>
                <a:ea typeface="NSimSun"/>
              </a:rPr>
              <a:t> </a:t>
            </a:r>
            <a:r>
              <a:rPr lang="en-US" sz="2000" dirty="0" smtClean="0">
                <a:ea typeface="NSimSun"/>
              </a:rPr>
              <a:t>à la GAC of [</a:t>
            </a:r>
            <a:r>
              <a:rPr lang="en-US" sz="2000" dirty="0" err="1" smtClean="0">
                <a:ea typeface="NSimSun"/>
              </a:rPr>
              <a:t>Régin</a:t>
            </a:r>
            <a:r>
              <a:rPr lang="en-US" sz="2000" dirty="0" smtClean="0">
                <a:ea typeface="NSimSun"/>
              </a:rPr>
              <a:t>, 94]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Edges that do not appear in any maximal matching indicate the values that can be filtered out from the domains</a:t>
            </a:r>
          </a:p>
          <a:p>
            <a:pPr marL="514350" indent="-514350">
              <a:buFont typeface="+mj-lt"/>
              <a:buAutoNum type="arabicPeriod"/>
              <a:tabLst>
                <a:tab pos="8169275" algn="r"/>
              </a:tabLst>
            </a:pPr>
            <a:endParaRPr lang="en-US" sz="1200" dirty="0" smtClean="0"/>
          </a:p>
          <a:p>
            <a:pPr marL="514350" indent="-514350">
              <a:buFont typeface="+mj-lt"/>
              <a:buAutoNum type="arabicPeriod"/>
              <a:tabLst>
                <a:tab pos="7948613" algn="r"/>
              </a:tabLst>
            </a:pPr>
            <a:r>
              <a:rPr lang="en-US" dirty="0" smtClean="0">
                <a:solidFill>
                  <a:srgbClr val="008000"/>
                </a:solidFill>
              </a:rPr>
              <a:t>Constraint-model relaxation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Ignoring the grid constraint yields a necessary approximation of the BID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40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the CSP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89038"/>
            <a:ext cx="8153400" cy="452596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Remove variable-value pairs that do not appear in any maximum matching</a:t>
            </a:r>
          </a:p>
          <a:p>
            <a:pPr lvl="1">
              <a:tabLst>
                <a:tab pos="7888288" algn="r"/>
              </a:tabLst>
            </a:pPr>
            <a:r>
              <a:rPr lang="en-US" sz="2400" dirty="0" smtClean="0"/>
              <a:t>Before search: </a:t>
            </a:r>
            <a:r>
              <a:rPr lang="en-US" sz="2400" dirty="0" smtClean="0">
                <a:solidFill>
                  <a:srgbClr val="C00000"/>
                </a:solidFill>
              </a:rPr>
              <a:t>Preprocessing 1</a:t>
            </a:r>
          </a:p>
          <a:p>
            <a:pPr lvl="1">
              <a:tabLst>
                <a:tab pos="7888288" algn="r"/>
              </a:tabLst>
            </a:pPr>
            <a:r>
              <a:rPr lang="en-US" sz="2400" dirty="0" smtClean="0"/>
              <a:t>During search: </a:t>
            </a:r>
            <a:r>
              <a:rPr lang="en-US" sz="2400" dirty="0" smtClean="0">
                <a:solidFill>
                  <a:srgbClr val="C00000"/>
                </a:solidFill>
              </a:rPr>
              <a:t>Look-ahead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41</a:t>
            </a:fld>
            <a:endParaRPr lang="en-US" altLang="zh-CN"/>
          </a:p>
        </p:txBody>
      </p:sp>
      <p:sp>
        <p:nvSpPr>
          <p:cNvPr id="25" name="Isosceles Triangle 24"/>
          <p:cNvSpPr/>
          <p:nvPr/>
        </p:nvSpPr>
        <p:spPr>
          <a:xfrm>
            <a:off x="2232025" y="3048001"/>
            <a:ext cx="3965575" cy="2819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6" name="Straight Connector 25"/>
          <p:cNvCxnSpPr>
            <a:stCxn id="25" idx="0"/>
          </p:cNvCxnSpPr>
          <p:nvPr/>
        </p:nvCxnSpPr>
        <p:spPr>
          <a:xfrm rot="16200000" flipH="1" flipV="1">
            <a:off x="3566319" y="3618707"/>
            <a:ext cx="1219200" cy="77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Brace 26"/>
          <p:cNvSpPr/>
          <p:nvPr/>
        </p:nvSpPr>
        <p:spPr>
          <a:xfrm>
            <a:off x="4191000" y="3048001"/>
            <a:ext cx="609600" cy="1524000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TextBox 14"/>
          <p:cNvSpPr txBox="1">
            <a:spLocks noChangeArrowheads="1"/>
          </p:cNvSpPr>
          <p:nvPr/>
        </p:nvSpPr>
        <p:spPr bwMode="auto">
          <a:xfrm>
            <a:off x="5051425" y="3657601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Instantiated variables (corners)</a:t>
            </a:r>
          </a:p>
        </p:txBody>
      </p:sp>
      <p:cxnSp>
        <p:nvCxnSpPr>
          <p:cNvPr id="29" name="Straight Arrow Connector 28"/>
          <p:cNvCxnSpPr>
            <a:endCxn id="30" idx="0"/>
          </p:cNvCxnSpPr>
          <p:nvPr/>
        </p:nvCxnSpPr>
        <p:spPr>
          <a:xfrm rot="16200000" flipH="1">
            <a:off x="6569869" y="4261645"/>
            <a:ext cx="773112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6042025" y="4800601"/>
            <a:ext cx="2133600" cy="381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TextBox 19"/>
          <p:cNvSpPr txBox="1">
            <a:spLocks noChangeArrowheads="1"/>
          </p:cNvSpPr>
          <p:nvPr/>
        </p:nvSpPr>
        <p:spPr bwMode="auto">
          <a:xfrm>
            <a:off x="6042025" y="4800601"/>
            <a:ext cx="21859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Matching relaxation</a:t>
            </a:r>
          </a:p>
        </p:txBody>
      </p:sp>
      <p:sp>
        <p:nvSpPr>
          <p:cNvPr id="32" name="Isosceles Triangle 31"/>
          <p:cNvSpPr/>
          <p:nvPr/>
        </p:nvSpPr>
        <p:spPr>
          <a:xfrm>
            <a:off x="3298825" y="4572001"/>
            <a:ext cx="1219200" cy="1295400"/>
          </a:xfrm>
          <a:prstGeom prst="triangle">
            <a:avLst>
              <a:gd name="adj" fmla="val 5562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ight Brace 32"/>
          <p:cNvSpPr/>
          <p:nvPr/>
        </p:nvSpPr>
        <p:spPr>
          <a:xfrm rot="10800000">
            <a:off x="2689224" y="4648201"/>
            <a:ext cx="663575" cy="1219200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3900488" y="3057300"/>
            <a:ext cx="320675" cy="1493837"/>
          </a:xfrm>
          <a:custGeom>
            <a:avLst/>
            <a:gdLst>
              <a:gd name="connsiteX0" fmla="*/ 320040 w 320040"/>
              <a:gd name="connsiteY0" fmla="*/ 0 h 1524000"/>
              <a:gd name="connsiteX1" fmla="*/ 22860 w 320040"/>
              <a:gd name="connsiteY1" fmla="*/ 746760 h 1524000"/>
              <a:gd name="connsiteX2" fmla="*/ 182880 w 320040"/>
              <a:gd name="connsiteY2" fmla="*/ 1150620 h 1524000"/>
              <a:gd name="connsiteX3" fmla="*/ 76200 w 32004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" h="1524000">
                <a:moveTo>
                  <a:pt x="320040" y="0"/>
                </a:moveTo>
                <a:cubicBezTo>
                  <a:pt x="182880" y="277495"/>
                  <a:pt x="45720" y="554990"/>
                  <a:pt x="22860" y="746760"/>
                </a:cubicBezTo>
                <a:cubicBezTo>
                  <a:pt x="0" y="938530"/>
                  <a:pt x="173990" y="1021080"/>
                  <a:pt x="182880" y="1150620"/>
                </a:cubicBezTo>
                <a:cubicBezTo>
                  <a:pt x="191770" y="1280160"/>
                  <a:pt x="133985" y="1402080"/>
                  <a:pt x="76200" y="152400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TextBox 36"/>
          <p:cNvSpPr txBox="1">
            <a:spLocks noChangeArrowheads="1"/>
          </p:cNvSpPr>
          <p:nvPr/>
        </p:nvSpPr>
        <p:spPr bwMode="auto">
          <a:xfrm>
            <a:off x="936625" y="5105401"/>
            <a:ext cx="16589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Uninstantiated</a:t>
            </a:r>
          </a:p>
          <a:p>
            <a:pPr algn="ctr"/>
            <a:r>
              <a:rPr lang="en-US"/>
              <a:t>variables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10800000">
            <a:off x="3984625" y="5181601"/>
            <a:ext cx="8382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0800000">
            <a:off x="3756025" y="5486401"/>
            <a:ext cx="1066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4060825" y="5486401"/>
            <a:ext cx="762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3984625" y="5334001"/>
            <a:ext cx="8382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66"/>
          <p:cNvSpPr txBox="1">
            <a:spLocks noChangeArrowheads="1"/>
          </p:cNvSpPr>
          <p:nvPr/>
        </p:nvSpPr>
        <p:spPr bwMode="auto">
          <a:xfrm>
            <a:off x="4594225" y="5029201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Filter values</a:t>
            </a:r>
          </a:p>
        </p:txBody>
      </p:sp>
      <p:cxnSp>
        <p:nvCxnSpPr>
          <p:cNvPr id="41" name="Straight Arrow Connector 40"/>
          <p:cNvCxnSpPr>
            <a:stCxn id="31" idx="2"/>
          </p:cNvCxnSpPr>
          <p:nvPr/>
        </p:nvCxnSpPr>
        <p:spPr>
          <a:xfrm rot="5400000">
            <a:off x="6511925" y="4711701"/>
            <a:ext cx="152400" cy="1092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 flipV="1">
            <a:off x="4822825" y="5334001"/>
            <a:ext cx="12192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991600" cy="685800"/>
          </a:xfrm>
        </p:spPr>
        <p:txBody>
          <a:bodyPr/>
          <a:lstStyle/>
          <a:p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Approximating the BID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944562"/>
          </a:xfrm>
        </p:spPr>
        <p:txBody>
          <a:bodyPr/>
          <a:lstStyle/>
          <a:p>
            <a:pPr marL="0" indent="0">
              <a:buClr>
                <a:srgbClr val="008000"/>
              </a:buClr>
              <a:buNone/>
              <a:tabLst>
                <a:tab pos="7948613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Relaxed CSP is a </a:t>
            </a:r>
            <a:r>
              <a:rPr lang="en-US" i="1" dirty="0" smtClean="0">
                <a:latin typeface="Helvetica" pitchFamily="34" charset="0"/>
                <a:ea typeface="宋体" pitchFamily="2" charset="-122"/>
              </a:rPr>
              <a:t>necessary approximation 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of the BID 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	</a:t>
            </a:r>
            <a:r>
              <a:rPr lang="en-US" sz="2800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Preprocessing 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B92C9-77CD-4F5C-BEAB-0BA25928FB96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42</a:t>
            </a:fld>
            <a:endParaRPr lang="en-US" altLang="zh-CN"/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1219200" y="2992904"/>
            <a:ext cx="167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Solutions to BID instance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513137" y="3330940"/>
            <a:ext cx="1135063" cy="182563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3332162" y="2935069"/>
            <a:ext cx="162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Reformulation</a:t>
            </a:r>
          </a:p>
        </p:txBody>
      </p:sp>
      <p:sp>
        <p:nvSpPr>
          <p:cNvPr id="11" name="Oval 10"/>
          <p:cNvSpPr/>
          <p:nvPr/>
        </p:nvSpPr>
        <p:spPr>
          <a:xfrm>
            <a:off x="4876800" y="2782669"/>
            <a:ext cx="1143000" cy="1219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118226" y="2957877"/>
            <a:ext cx="645584" cy="81539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708276" y="2935069"/>
            <a:ext cx="644524" cy="81539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219200" y="3925669"/>
            <a:ext cx="7391400" cy="646331"/>
            <a:chOff x="1219200" y="3925669"/>
            <a:chExt cx="7391400" cy="646331"/>
          </a:xfrm>
        </p:grpSpPr>
        <p:sp>
          <p:nvSpPr>
            <p:cNvPr id="14" name="TextBox 13"/>
            <p:cNvSpPr txBox="1"/>
            <p:nvPr/>
          </p:nvSpPr>
          <p:spPr>
            <a:xfrm>
              <a:off x="6019800" y="3925669"/>
              <a:ext cx="259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8000"/>
                  </a:solidFill>
                  <a:latin typeface="+mj-lt"/>
                  <a:cs typeface="+mn-cs"/>
                </a:rPr>
                <a:t>No solution to </a:t>
              </a:r>
              <a:endParaRPr lang="en-US" dirty="0" smtClean="0">
                <a:solidFill>
                  <a:srgbClr val="008000"/>
                </a:solidFill>
                <a:latin typeface="+mj-lt"/>
                <a:cs typeface="+mn-cs"/>
              </a:endParaRPr>
            </a:p>
            <a:p>
              <a:pPr>
                <a:defRPr/>
              </a:pPr>
              <a:r>
                <a:rPr lang="en-US" dirty="0" smtClean="0">
                  <a:solidFill>
                    <a:srgbClr val="008000"/>
                  </a:solidFill>
                  <a:latin typeface="+mj-lt"/>
                  <a:cs typeface="+mn-cs"/>
                </a:rPr>
                <a:t>matching reformulation</a:t>
              </a:r>
              <a:endParaRPr lang="en-US" dirty="0">
                <a:solidFill>
                  <a:srgbClr val="008000"/>
                </a:solidFill>
                <a:latin typeface="+mj-lt"/>
                <a:cs typeface="+mn-cs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9200" y="3925669"/>
              <a:ext cx="19812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dirty="0" smtClean="0">
                  <a:solidFill>
                    <a:srgbClr val="008000"/>
                  </a:solidFill>
                  <a:latin typeface="+mj-lt"/>
                </a:rPr>
                <a:t>N</a:t>
              </a:r>
              <a:r>
                <a:rPr lang="en-US" dirty="0" smtClean="0">
                  <a:solidFill>
                    <a:srgbClr val="008000"/>
                  </a:solidFill>
                  <a:latin typeface="+mj-lt"/>
                  <a:cs typeface="+mn-cs"/>
                </a:rPr>
                <a:t>o </a:t>
              </a:r>
              <a:r>
                <a:rPr lang="en-US" dirty="0">
                  <a:solidFill>
                    <a:srgbClr val="008000"/>
                  </a:solidFill>
                  <a:latin typeface="+mj-lt"/>
                  <a:cs typeface="+mn-cs"/>
                </a:rPr>
                <a:t>solution to </a:t>
              </a:r>
              <a:endParaRPr lang="en-US" dirty="0" smtClean="0">
                <a:solidFill>
                  <a:srgbClr val="008000"/>
                </a:solidFill>
                <a:latin typeface="+mj-lt"/>
                <a:cs typeface="+mn-cs"/>
              </a:endParaRPr>
            </a:p>
            <a:p>
              <a:pPr>
                <a:defRPr/>
              </a:pPr>
              <a:r>
                <a:rPr lang="en-US" dirty="0" smtClean="0">
                  <a:solidFill>
                    <a:srgbClr val="008000"/>
                  </a:solidFill>
                  <a:latin typeface="+mj-lt"/>
                  <a:cs typeface="+mn-cs"/>
                </a:rPr>
                <a:t>the </a:t>
              </a:r>
              <a:r>
                <a:rPr lang="en-US" dirty="0">
                  <a:solidFill>
                    <a:srgbClr val="008000"/>
                  </a:solidFill>
                  <a:latin typeface="+mj-lt"/>
                  <a:cs typeface="+mn-cs"/>
                </a:rPr>
                <a:t>original BID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 flipH="1">
              <a:off x="3200400" y="4154269"/>
              <a:ext cx="2362200" cy="209183"/>
            </a:xfrm>
            <a:prstGeom prst="rightArrow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0" name="TextBox 9"/>
          <p:cNvSpPr txBox="1">
            <a:spLocks noChangeArrowheads="1"/>
          </p:cNvSpPr>
          <p:nvPr/>
        </p:nvSpPr>
        <p:spPr bwMode="auto">
          <a:xfrm>
            <a:off x="6019800" y="30112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Solutions </a:t>
            </a:r>
            <a:r>
              <a:rPr lang="en-US" dirty="0" smtClean="0">
                <a:solidFill>
                  <a:srgbClr val="008000"/>
                </a:solidFill>
              </a:rPr>
              <a:t>to the matching reformulation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33400" y="2239962"/>
            <a:ext cx="815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For every variable-value pair</a:t>
            </a:r>
          </a:p>
          <a:p>
            <a:pPr marL="173038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Consider CSP + variable-value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pair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1200150" lvl="2" indent="-511175">
              <a:spcBef>
                <a:spcPct val="20000"/>
              </a:spcBef>
              <a:buClr>
                <a:srgbClr val="3A65BC"/>
              </a:buClr>
              <a:tabLst>
                <a:tab pos="7939088" algn="r"/>
              </a:tabLs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Find one solution using BT search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33400" y="4373562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Matching reformulation in Solver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30367-BEDE-4F25-9D83-B545890B7B7F}" type="datetime1">
              <a:rPr lang="en-US" smtClean="0"/>
              <a:pPr/>
              <a:t>10/12/2007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43</a:t>
            </a:fld>
            <a:endParaRPr lang="en-US" altLang="zh-CN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33400" y="1676400"/>
            <a:ext cx="8153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tabLst>
                <a:tab pos="7939088" algn="r"/>
              </a:tabLst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Filter CSP..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Preproc1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33400" y="3306762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3460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Tx/>
              <a:tabLst>
                <a:tab pos="7939088" algn="r"/>
              </a:tabLst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If</a:t>
            </a:r>
            <a:r>
              <a:rPr kumimoji="0" lang="en-US" sz="2800" i="0" u="none" strike="noStrike" kern="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relaxed CSP is solvable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Preproc2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76200" y="4343400"/>
            <a:ext cx="8763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4" indent="-450850">
              <a:spcBef>
                <a:spcPct val="20000"/>
              </a:spcBef>
              <a:buClr>
                <a:srgbClr val="A50021"/>
              </a:buClr>
            </a:pPr>
            <a:r>
              <a:rPr lang="en-US" sz="2800" kern="0" dirty="0" smtClean="0">
                <a:latin typeface="Helvetica" pitchFamily="34" charset="0"/>
                <a:ea typeface="宋体" pitchFamily="2" charset="-122"/>
              </a:rPr>
              <a:t>At each instantiation,</a:t>
            </a:r>
            <a:r>
              <a:rPr lang="en-US" sz="2800" kern="0" dirty="0" smtClean="0">
                <a:solidFill>
                  <a:srgbClr val="A50021"/>
                </a:solidFill>
                <a:latin typeface="Helvetica" pitchFamily="34" charset="0"/>
                <a:ea typeface="宋体" pitchFamily="2" charset="-122"/>
              </a:rPr>
              <a:t> filter CSP</a:t>
            </a:r>
            <a:r>
              <a:rPr lang="en-US" sz="2400" kern="0" dirty="0" smtClean="0">
                <a:solidFill>
                  <a:srgbClr val="A50021"/>
                </a:solidFill>
                <a:latin typeface="Helvetica" pitchFamily="34" charset="0"/>
                <a:ea typeface="宋体" pitchFamily="2" charset="-122"/>
              </a:rPr>
              <a:t>	     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Lookahead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3200" dirty="0" smtClean="0">
                <a:latin typeface="Helvetica" pitchFamily="34" charset="0"/>
                <a:ea typeface="宋体" pitchFamily="2" charset="-122"/>
              </a:rPr>
              <a:t>matching reformulation</a:t>
            </a:r>
            <a:endParaRPr lang="en-US" sz="36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Generally, improves performance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buFontTx/>
              <a:buNone/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Rarely, the overhead exceeds the gains</a:t>
            </a:r>
          </a:p>
        </p:txBody>
      </p:sp>
      <p:graphicFrame>
        <p:nvGraphicFramePr>
          <p:cNvPr id="37973" name="Group 85"/>
          <p:cNvGraphicFramePr>
            <a:graphicFrameLocks noGrp="1"/>
          </p:cNvGraphicFramePr>
          <p:nvPr/>
        </p:nvGraphicFramePr>
        <p:xfrm>
          <a:off x="331366" y="1676400"/>
          <a:ext cx="8557469" cy="1937385"/>
        </p:xfrm>
        <a:graphic>
          <a:graphicData uri="http://schemas.openxmlformats.org/drawingml/2006/table">
            <a:tbl>
              <a:tblPr/>
              <a:tblGrid>
                <a:gridCol w="1254443"/>
                <a:gridCol w="1086167"/>
                <a:gridCol w="1119505"/>
                <a:gridCol w="830154"/>
                <a:gridCol w="1066800"/>
                <a:gridCol w="762000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Preproc1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1232.5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1159.1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726.6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41.0%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701.1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2277.5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614.2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73.0%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1559.2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31.5%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443.8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71.5%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138404.2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103244.7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25.4%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121492.4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85185.9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29.9%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9E5C-7F3C-4D34-B617-0D43F7979ACD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44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aphicFrame>
        <p:nvGraphicFramePr>
          <p:cNvPr id="9" name="Group 85"/>
          <p:cNvGraphicFramePr>
            <a:graphicFrameLocks noGrp="1"/>
          </p:cNvGraphicFramePr>
          <p:nvPr/>
        </p:nvGraphicFramePr>
        <p:xfrm>
          <a:off x="304800" y="4149090"/>
          <a:ext cx="8610600" cy="1565910"/>
        </p:xfrm>
        <a:graphic>
          <a:graphicData uri="http://schemas.openxmlformats.org/drawingml/2006/table">
            <a:tbl>
              <a:tblPr/>
              <a:tblGrid>
                <a:gridCol w="1254443"/>
                <a:gridCol w="1071118"/>
                <a:gridCol w="1119505"/>
                <a:gridCol w="822134"/>
                <a:gridCol w="1086167"/>
                <a:gridCol w="818833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Preproc1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67.1%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39.0%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29.8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78.7%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114405.9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114141.3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107896.3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5.7%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108646.6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-0.7%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3012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0F339541-A5AC-493F-8A23-6B987B63E897}" type="datetime1">
              <a:rPr lang="en-US" sz="1400"/>
              <a:pPr/>
              <a:t>10/12/2007</a:t>
            </a:fld>
            <a:endParaRPr lang="en-US" altLang="zh-CN" sz="1400"/>
          </a:p>
        </p:txBody>
      </p:sp>
      <p:sp>
        <p:nvSpPr>
          <p:cNvPr id="4301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475A4A2-1C77-4FF2-88B2-4BEF9845DC2F}" type="slidenum">
              <a:rPr lang="en-US" altLang="zh-CN" sz="1400"/>
              <a:pPr algn="r"/>
              <a:t>45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BCA6-A2B7-4533-8AD7-D57A24F241A2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45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ontent Placeholder 34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1173162"/>
          </a:xfrm>
        </p:spPr>
        <p:txBody>
          <a:bodyPr/>
          <a:lstStyle/>
          <a:p>
            <a:r>
              <a:rPr lang="en-US" dirty="0" smtClean="0"/>
              <a:t>Exploring symmetric solutions is time consuming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Symmetric solutions in BID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914D-3D34-4459-A075-97507A18C43D}" type="datetime1">
              <a:rPr lang="en-US" smtClean="0"/>
              <a:pPr/>
              <a:t>10/12/2007</a:t>
            </a:fld>
            <a:endParaRPr lang="en-US" altLang="zh-CN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46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grpSp>
        <p:nvGrpSpPr>
          <p:cNvPr id="2" name="Group 15"/>
          <p:cNvGrpSpPr/>
          <p:nvPr/>
        </p:nvGrpSpPr>
        <p:grpSpPr>
          <a:xfrm>
            <a:off x="304800" y="2438400"/>
            <a:ext cx="8534400" cy="1905000"/>
            <a:chOff x="152400" y="1333500"/>
            <a:chExt cx="8839200" cy="2022475"/>
          </a:xfrm>
        </p:grpSpPr>
        <p:pic>
          <p:nvPicPr>
            <p:cNvPr id="45059" name="Picture 2" descr="D:\home\thesis\bid_sym1.ep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2400" y="1333500"/>
              <a:ext cx="2209800" cy="202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0" name="Picture 3" descr="D:\home\thesis\bid_sym2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81800" y="1333500"/>
              <a:ext cx="2209800" cy="202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1" name="Picture 4" descr="D:\home\thesis\bid_symgrap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97742" y="1335087"/>
              <a:ext cx="1106488" cy="201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2" name="Picture 5" descr="D:\home\thesis\bid_symgraph2.ep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939772" y="1335087"/>
              <a:ext cx="1106488" cy="201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ight Arrow 17"/>
            <p:cNvSpPr/>
            <p:nvPr/>
          </p:nvSpPr>
          <p:spPr>
            <a:xfrm>
              <a:off x="2577571" y="2209800"/>
              <a:ext cx="304800" cy="1524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6261631" y="2209800"/>
              <a:ext cx="304800" cy="1524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Content Placeholder 34"/>
          <p:cNvSpPr txBox="1">
            <a:spLocks/>
          </p:cNvSpPr>
          <p:nvPr/>
        </p:nvSpPr>
        <p:spPr bwMode="auto">
          <a:xfrm>
            <a:off x="685800" y="4694238"/>
            <a:ext cx="8153400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888288" algn="r"/>
              </a:tabLst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Goal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break symmetries to improve scalability	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auhaus 93" pitchFamily="82" charset="0"/>
                <a:ea typeface="+mn-ea"/>
                <a:cs typeface="+mn-cs"/>
              </a:rPr>
              <a:t>Hot topic in CP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Bauhaus 93" pitchFamily="82" charset="0"/>
              <a:ea typeface="+mn-ea"/>
              <a:cs typeface="+mn-cs"/>
            </a:endParaRPr>
          </a:p>
        </p:txBody>
      </p:sp>
      <p:sp>
        <p:nvSpPr>
          <p:cNvPr id="17" name="Left-Right Arrow 16"/>
          <p:cNvSpPr/>
          <p:nvPr/>
        </p:nvSpPr>
        <p:spPr>
          <a:xfrm>
            <a:off x="4267200" y="3246438"/>
            <a:ext cx="685800" cy="182562"/>
          </a:xfrm>
          <a:prstGeom prst="left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Symmetric maximum </a:t>
            </a:r>
            <a:r>
              <a:rPr lang="en-US" sz="4000" dirty="0" err="1" smtClean="0"/>
              <a:t>matchings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47</a:t>
            </a:fld>
            <a:endParaRPr lang="en-US" altLang="zh-CN"/>
          </a:p>
        </p:txBody>
      </p:sp>
      <p:grpSp>
        <p:nvGrpSpPr>
          <p:cNvPr id="13" name="Group 20"/>
          <p:cNvGrpSpPr>
            <a:grpSpLocks/>
          </p:cNvGrpSpPr>
          <p:nvPr/>
        </p:nvGrpSpPr>
        <p:grpSpPr bwMode="auto">
          <a:xfrm>
            <a:off x="1752600" y="2986087"/>
            <a:ext cx="6242050" cy="1585913"/>
            <a:chOff x="914400" y="4053840"/>
            <a:chExt cx="6242756" cy="1584960"/>
          </a:xfrm>
        </p:grpSpPr>
        <p:pic>
          <p:nvPicPr>
            <p:cNvPr id="14" name="Picture 9" descr="D:\home\thesis\symmetry_matching3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1792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0" descr="D:\home\thesis\symmetry_matching0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1" descr="D:\home\thesis\symmetry_path1.ep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8130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0" descr="F:\fig\symmetry_cycle.eps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31292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5730240" y="4464106"/>
              <a:ext cx="39624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/>
                <a:t>=</a:t>
              </a:r>
              <a:endParaRPr lang="en-US" sz="1600"/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1874520" y="4464106"/>
              <a:ext cx="40776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  <p:sp>
          <p:nvSpPr>
            <p:cNvPr id="20" name="Rectangle 25"/>
            <p:cNvSpPr>
              <a:spLocks noChangeArrowheads="1"/>
            </p:cNvSpPr>
            <p:nvPr/>
          </p:nvSpPr>
          <p:spPr bwMode="auto">
            <a:xfrm>
              <a:off x="2331720" y="4218331"/>
              <a:ext cx="431229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600">
                  <a:solidFill>
                    <a:srgbClr val="000000"/>
                  </a:solidFill>
                  <a:latin typeface="Centaur" pitchFamily="18" charset="0"/>
                </a:rPr>
                <a:t>(</a:t>
              </a: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5311140" y="4218331"/>
              <a:ext cx="431706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600">
                  <a:solidFill>
                    <a:srgbClr val="000000"/>
                  </a:solidFill>
                  <a:latin typeface="Centaur" pitchFamily="18" charset="0"/>
                </a:rPr>
                <a:t>)</a:t>
              </a:r>
            </a:p>
          </p:txBody>
        </p:sp>
        <p:graphicFrame>
          <p:nvGraphicFramePr>
            <p:cNvPr id="22" name="Object 11"/>
            <p:cNvGraphicFramePr>
              <a:graphicFrameLocks noChangeAspect="1"/>
            </p:cNvGraphicFramePr>
            <p:nvPr/>
          </p:nvGraphicFramePr>
          <p:xfrm>
            <a:off x="3848100" y="4577126"/>
            <a:ext cx="352213" cy="481847"/>
          </p:xfrm>
          <a:graphic>
            <a:graphicData uri="http://schemas.openxmlformats.org/presentationml/2006/ole">
              <p:oleObj spid="_x0000_s2050" name="Equation" r:id="rId7" imgW="152280" imgH="190440" progId="Equation.3">
                <p:embed/>
              </p:oleObj>
            </a:graphicData>
          </a:graphic>
        </p:graphicFrame>
      </p:grpSp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82000" cy="1981200"/>
          </a:xfrm>
        </p:spPr>
        <p:txBody>
          <a:bodyPr/>
          <a:lstStyle/>
          <a:p>
            <a:r>
              <a:rPr lang="en-US" sz="2400" b="1" i="1" dirty="0" smtClean="0"/>
              <a:t>All </a:t>
            </a:r>
            <a:r>
              <a:rPr lang="en-US" sz="2400" dirty="0" err="1" smtClean="0"/>
              <a:t>matchings</a:t>
            </a:r>
            <a:r>
              <a:rPr lang="en-US" sz="2400" dirty="0" smtClean="0"/>
              <a:t> can be produced from the symmetric difference of </a:t>
            </a:r>
          </a:p>
          <a:p>
            <a:pPr lvl="1"/>
            <a:r>
              <a:rPr lang="en-US" sz="2000" dirty="0" smtClean="0"/>
              <a:t>a single matching and </a:t>
            </a:r>
          </a:p>
          <a:p>
            <a:pPr lvl="1"/>
            <a:r>
              <a:rPr lang="en-US" sz="2000" dirty="0" smtClean="0"/>
              <a:t>a set of disjoint alternating cycles </a:t>
            </a:r>
            <a:br>
              <a:rPr lang="en-US" sz="2000" dirty="0" smtClean="0"/>
            </a:br>
            <a:r>
              <a:rPr lang="en-US" sz="2000" dirty="0" smtClean="0"/>
              <a:t>&amp; paths starting @ free vertex</a:t>
            </a:r>
            <a:endParaRPr lang="en-US" sz="2400" dirty="0" smtClean="0">
              <a:latin typeface="Helvetica" pitchFamily="34" charset="0"/>
            </a:endParaRPr>
          </a:p>
          <a:p>
            <a:pPr eaLnBrk="0" hangingPunct="0">
              <a:lnSpc>
                <a:spcPct val="90000"/>
              </a:lnSpc>
            </a:pPr>
            <a:endParaRPr lang="en-US" sz="2400" dirty="0" smtClean="0">
              <a:latin typeface="Helvetica" pitchFamily="34" charset="0"/>
            </a:endParaRPr>
          </a:p>
          <a:p>
            <a:pPr eaLnBrk="0" hangingPunct="0">
              <a:lnSpc>
                <a:spcPct val="90000"/>
              </a:lnSpc>
            </a:pPr>
            <a:endParaRPr lang="en-US" sz="2400" dirty="0" smtClean="0">
              <a:latin typeface="Helvetica" pitchFamily="34" charset="0"/>
            </a:endParaRPr>
          </a:p>
          <a:p>
            <a:pPr eaLnBrk="0" hangingPunct="0">
              <a:lnSpc>
                <a:spcPct val="90000"/>
              </a:lnSpc>
            </a:pPr>
            <a:endParaRPr lang="en-US" sz="2400" dirty="0" smtClean="0">
              <a:latin typeface="Helvetica" pitchFamily="34" charset="0"/>
            </a:endParaRP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685800" y="47244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Some symmetric solutions do not break grid constraints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n-ea"/>
              </a:rPr>
              <a:t>Ignore symmetric solutions during search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  <a:t>Some do, we do not know how to use them…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0" name="Group 52"/>
          <p:cNvGrpSpPr>
            <a:grpSpLocks/>
          </p:cNvGrpSpPr>
          <p:nvPr/>
        </p:nvGrpSpPr>
        <p:grpSpPr bwMode="auto">
          <a:xfrm>
            <a:off x="6400800" y="1676400"/>
            <a:ext cx="1371600" cy="1143000"/>
            <a:chOff x="6940032" y="3189104"/>
            <a:chExt cx="1764262" cy="1569131"/>
          </a:xfrm>
        </p:grpSpPr>
        <p:sp>
          <p:nvSpPr>
            <p:cNvPr id="41" name="Oval 40"/>
            <p:cNvSpPr/>
            <p:nvPr/>
          </p:nvSpPr>
          <p:spPr>
            <a:xfrm>
              <a:off x="7528415" y="3621917"/>
              <a:ext cx="496440" cy="51443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7212691" y="3189104"/>
              <a:ext cx="220700" cy="2208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8206436" y="3200029"/>
              <a:ext cx="220700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483593" y="3738702"/>
              <a:ext cx="220701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8295476" y="4403254"/>
              <a:ext cx="222288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940032" y="3842739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635350" y="4537414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8" name="Straight Arrow Connector 47"/>
            <p:cNvCxnSpPr>
              <a:stCxn id="41" idx="7"/>
              <a:endCxn id="43" idx="3"/>
            </p:cNvCxnSpPr>
            <p:nvPr/>
          </p:nvCxnSpPr>
          <p:spPr>
            <a:xfrm rot="5400000" flipH="1" flipV="1">
              <a:off x="7941088" y="3399576"/>
              <a:ext cx="308732" cy="2866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1" idx="6"/>
              <a:endCxn id="44" idx="2"/>
            </p:cNvCxnSpPr>
            <p:nvPr/>
          </p:nvCxnSpPr>
          <p:spPr>
            <a:xfrm flipV="1">
              <a:off x="8024855" y="3849112"/>
              <a:ext cx="458738" cy="300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1" idx="5"/>
              <a:endCxn id="45" idx="1"/>
            </p:cNvCxnSpPr>
            <p:nvPr/>
          </p:nvCxnSpPr>
          <p:spPr>
            <a:xfrm rot="16200000" flipH="1">
              <a:off x="7952796" y="4060358"/>
              <a:ext cx="374590" cy="3758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1" idx="4"/>
              <a:endCxn id="47" idx="0"/>
            </p:cNvCxnSpPr>
            <p:nvPr/>
          </p:nvCxnSpPr>
          <p:spPr>
            <a:xfrm rot="5400000">
              <a:off x="7560637" y="4321415"/>
              <a:ext cx="401062" cy="3093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1" idx="2"/>
              <a:endCxn id="46" idx="6"/>
            </p:cNvCxnSpPr>
            <p:nvPr/>
          </p:nvCxnSpPr>
          <p:spPr>
            <a:xfrm rot="10800000" flipV="1">
              <a:off x="7160733" y="3879134"/>
              <a:ext cx="367683" cy="7401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16200000" flipV="1">
              <a:off x="7341261" y="3425513"/>
              <a:ext cx="319667" cy="200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Conclusions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71600"/>
            <a:ext cx="8153400" cy="2239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showed that the original BID problem is in </a:t>
            </a:r>
            <a:r>
              <a:rPr lang="en-US" sz="2800" b="1" dirty="0" smtClean="0">
                <a:latin typeface="Helvetica" pitchFamily="34" charset="0"/>
                <a:ea typeface="宋体" pitchFamily="2" charset="-122"/>
              </a:rPr>
              <a:t>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proposed four reformulation techniques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described their usefulness for general CSPs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demonstrated their effectiveness on the BID</a:t>
            </a:r>
            <a:endParaRPr lang="en-US" sz="2800" b="1" dirty="0" smtClean="0">
              <a:solidFill>
                <a:srgbClr val="0070C0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7F74-7A93-49D6-A85E-7933C65F3201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48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3352800"/>
            <a:ext cx="8153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Lesson: </a:t>
            </a:r>
            <a:r>
              <a:rPr lang="en-US" sz="2800" b="1" kern="0" dirty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  <a:t/>
            </a:r>
            <a:br>
              <a:rPr lang="en-US" sz="2800" b="1" kern="0" dirty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</a:br>
            <a:r>
              <a:rPr lang="en-US" sz="2800" b="1" kern="0" dirty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  <a:t>Reformulation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is an effective approach to improve the scalability of complex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combinatorial systems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Future 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8153400" cy="4068762"/>
          </a:xfrm>
        </p:spPr>
        <p:txBody>
          <a:bodyPr/>
          <a:lstStyle/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Empirically evaluate our new algorithm for relational (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i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m</a:t>
            </a:r>
            <a:r>
              <a:rPr lang="en-US" i="1" dirty="0" smtClean="0">
                <a:latin typeface="Helvetica" pitchFamily="34" charset="0"/>
                <a:ea typeface="宋体" pitchFamily="2" charset="-122"/>
              </a:rPr>
              <a:t>)-consistency</a:t>
            </a:r>
          </a:p>
          <a:p>
            <a:pPr>
              <a:tabLst>
                <a:tab pos="7939088" algn="r"/>
              </a:tabLst>
            </a:pP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Exploit the symmetries we identified</a:t>
            </a:r>
          </a:p>
          <a:p>
            <a:pPr>
              <a:tabLst>
                <a:tab pos="7939088" algn="r"/>
              </a:tabLst>
            </a:pP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Enhance the model by incorporating new constraints 	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]</a:t>
            </a: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9946-5123-4669-B0C2-98EA78D83E67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49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ina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981200"/>
            <a:ext cx="3733800" cy="3756819"/>
          </a:xfrm>
          <a:prstGeom prst="rect">
            <a:avLst/>
          </a:prstGeom>
          <a:noFill/>
          <a:ln/>
        </p:spPr>
      </p:pic>
      <p:pic>
        <p:nvPicPr>
          <p:cNvPr id="8" name="Picture 4" descr="alldif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419600" y="2362200"/>
            <a:ext cx="3429000" cy="3403161"/>
          </a:xfrm>
          <a:prstGeom prst="rect">
            <a:avLst/>
          </a:prstGeom>
          <a:noFill/>
          <a:ln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as a CSP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12838"/>
            <a:ext cx="81534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Each cell is a variable with the domain {1,2,…,9}</a:t>
            </a:r>
          </a:p>
          <a:p>
            <a:pPr>
              <a:lnSpc>
                <a:spcPct val="80000"/>
              </a:lnSpc>
              <a:tabLst>
                <a:tab pos="2173288" algn="l"/>
              </a:tabLst>
            </a:pPr>
            <a:r>
              <a:rPr lang="en-US" sz="2400" dirty="0" smtClean="0"/>
              <a:t>Two models:	Binary, 810 </a:t>
            </a:r>
            <a:r>
              <a:rPr lang="en-US" sz="2400" dirty="0" err="1" smtClean="0"/>
              <a:t>AllDiff</a:t>
            </a:r>
            <a:r>
              <a:rPr lang="en-US" sz="2400" dirty="0" smtClean="0"/>
              <a:t> binary constraints</a:t>
            </a:r>
          </a:p>
          <a:p>
            <a:pPr marL="403225" lvl="1" indent="53975">
              <a:lnSpc>
                <a:spcPct val="80000"/>
              </a:lnSpc>
              <a:buNone/>
              <a:tabLst>
                <a:tab pos="2173288" algn="l"/>
              </a:tabLst>
            </a:pPr>
            <a:r>
              <a:rPr lang="en-US" sz="2400" dirty="0" smtClean="0"/>
              <a:t>	Non-binary, 27 </a:t>
            </a:r>
            <a:r>
              <a:rPr lang="en-US" sz="2400" dirty="0" err="1" smtClean="0"/>
              <a:t>AllDiff</a:t>
            </a:r>
            <a:r>
              <a:rPr lang="en-US" sz="2400" dirty="0" smtClean="0"/>
              <a:t> constraints of </a:t>
            </a:r>
            <a:r>
              <a:rPr lang="en-US" sz="2400" dirty="0" err="1" smtClean="0"/>
              <a:t>arity</a:t>
            </a:r>
            <a:r>
              <a:rPr lang="en-US" sz="2400" dirty="0" smtClean="0"/>
              <a:t> 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396875" y="2887663"/>
            <a:ext cx="8229600" cy="685800"/>
          </a:xfrm>
        </p:spPr>
        <p:txBody>
          <a:bodyPr/>
          <a:lstStyle/>
          <a:p>
            <a:pPr algn="ctr"/>
            <a:r>
              <a:rPr lang="en-US" dirty="0" smtClean="0">
                <a:latin typeface="Helvetica" pitchFamily="34" charset="0"/>
                <a:ea typeface="宋体" pitchFamily="2" charset="-122"/>
              </a:rPr>
              <a:t>Questions?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47C-8273-4649-9311-E2805ED8C2EA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50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Math Colloquium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Minesweeper as a CSP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6</a:t>
            </a:fld>
            <a:endParaRPr lang="en-US" altLang="zh-CN"/>
          </a:p>
        </p:txBody>
      </p:sp>
      <p:pic>
        <p:nvPicPr>
          <p:cNvPr id="7" name="Rectangle 207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3126029"/>
            <a:ext cx="1354307" cy="180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962400" y="2745029"/>
            <a:ext cx="381000" cy="3810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038600" y="4802429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988288" y="2659969"/>
            <a:ext cx="1967024" cy="531627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438400" y="2812370"/>
            <a:ext cx="1524000" cy="389860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895600" y="2897429"/>
            <a:ext cx="1066800" cy="304800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087014" y="3143707"/>
            <a:ext cx="1009498" cy="709575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048000" y="3126029"/>
            <a:ext cx="1066800" cy="1066800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1625194" y="2543861"/>
            <a:ext cx="2346960" cy="1258214"/>
          </a:xfrm>
          <a:custGeom>
            <a:avLst/>
            <a:gdLst>
              <a:gd name="connsiteX0" fmla="*/ 2346960 w 2346960"/>
              <a:gd name="connsiteY0" fmla="*/ 336499 h 1258214"/>
              <a:gd name="connsiteX1" fmla="*/ 1549603 w 2346960"/>
              <a:gd name="connsiteY1" fmla="*/ 7315 h 1258214"/>
              <a:gd name="connsiteX2" fmla="*/ 437692 w 2346960"/>
              <a:gd name="connsiteY2" fmla="*/ 380390 h 1258214"/>
              <a:gd name="connsiteX3" fmla="*/ 42672 w 2346960"/>
              <a:gd name="connsiteY3" fmla="*/ 687629 h 1258214"/>
              <a:gd name="connsiteX4" fmla="*/ 181660 w 2346960"/>
              <a:gd name="connsiteY4" fmla="*/ 1258214 h 1258214"/>
              <a:gd name="connsiteX5" fmla="*/ 181660 w 2346960"/>
              <a:gd name="connsiteY5" fmla="*/ 1258214 h 1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46960" h="1258214">
                <a:moveTo>
                  <a:pt x="2346960" y="336499"/>
                </a:moveTo>
                <a:cubicBezTo>
                  <a:pt x="2107387" y="168249"/>
                  <a:pt x="1867814" y="0"/>
                  <a:pt x="1549603" y="7315"/>
                </a:cubicBezTo>
                <a:cubicBezTo>
                  <a:pt x="1231392" y="14630"/>
                  <a:pt x="688847" y="267004"/>
                  <a:pt x="437692" y="380390"/>
                </a:cubicBezTo>
                <a:cubicBezTo>
                  <a:pt x="186537" y="493776"/>
                  <a:pt x="85344" y="541325"/>
                  <a:pt x="42672" y="687629"/>
                </a:cubicBezTo>
                <a:cubicBezTo>
                  <a:pt x="0" y="833933"/>
                  <a:pt x="181660" y="1258214"/>
                  <a:pt x="181660" y="1258214"/>
                </a:cubicBezTo>
                <a:lnTo>
                  <a:pt x="181660" y="1258214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1398422" y="2402434"/>
            <a:ext cx="2581047" cy="1809293"/>
          </a:xfrm>
          <a:custGeom>
            <a:avLst/>
            <a:gdLst>
              <a:gd name="connsiteX0" fmla="*/ 2581047 w 2581047"/>
              <a:gd name="connsiteY0" fmla="*/ 404774 h 1809293"/>
              <a:gd name="connsiteX1" fmla="*/ 1908048 w 2581047"/>
              <a:gd name="connsiteY1" fmla="*/ 17069 h 1809293"/>
              <a:gd name="connsiteX2" fmla="*/ 379172 w 2581047"/>
              <a:gd name="connsiteY2" fmla="*/ 507187 h 1809293"/>
              <a:gd name="connsiteX3" fmla="*/ 6096 w 2581047"/>
              <a:gd name="connsiteY3" fmla="*/ 1085088 h 1809293"/>
              <a:gd name="connsiteX4" fmla="*/ 415748 w 2581047"/>
              <a:gd name="connsiteY4" fmla="*/ 1809293 h 1809293"/>
              <a:gd name="connsiteX5" fmla="*/ 415748 w 2581047"/>
              <a:gd name="connsiteY5" fmla="*/ 1809293 h 180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1047" h="1809293">
                <a:moveTo>
                  <a:pt x="2581047" y="404774"/>
                </a:moveTo>
                <a:cubicBezTo>
                  <a:pt x="2428037" y="202387"/>
                  <a:pt x="2275027" y="0"/>
                  <a:pt x="1908048" y="17069"/>
                </a:cubicBezTo>
                <a:cubicBezTo>
                  <a:pt x="1541069" y="34138"/>
                  <a:pt x="696164" y="329184"/>
                  <a:pt x="379172" y="507187"/>
                </a:cubicBezTo>
                <a:cubicBezTo>
                  <a:pt x="62180" y="685190"/>
                  <a:pt x="0" y="868070"/>
                  <a:pt x="6096" y="1085088"/>
                </a:cubicBezTo>
                <a:cubicBezTo>
                  <a:pt x="12192" y="1302106"/>
                  <a:pt x="415748" y="1809293"/>
                  <a:pt x="415748" y="1809293"/>
                </a:cubicBezTo>
                <a:lnTo>
                  <a:pt x="415748" y="1809293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1447801" y="4269029"/>
            <a:ext cx="2590800" cy="1066800"/>
          </a:xfrm>
          <a:custGeom>
            <a:avLst/>
            <a:gdLst>
              <a:gd name="connsiteX0" fmla="*/ 425501 w 2890723"/>
              <a:gd name="connsiteY0" fmla="*/ 0 h 1769059"/>
              <a:gd name="connsiteX1" fmla="*/ 37795 w 2890723"/>
              <a:gd name="connsiteY1" fmla="*/ 724205 h 1769059"/>
              <a:gd name="connsiteX2" fmla="*/ 652272 w 2890723"/>
              <a:gd name="connsiteY2" fmla="*/ 1602029 h 1769059"/>
              <a:gd name="connsiteX3" fmla="*/ 1705661 w 2890723"/>
              <a:gd name="connsiteY3" fmla="*/ 1726387 h 1769059"/>
              <a:gd name="connsiteX4" fmla="*/ 2890723 w 2890723"/>
              <a:gd name="connsiteY4" fmla="*/ 1411834 h 1769059"/>
              <a:gd name="connsiteX5" fmla="*/ 2890723 w 2890723"/>
              <a:gd name="connsiteY5" fmla="*/ 1411834 h 17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90723" h="1769059">
                <a:moveTo>
                  <a:pt x="425501" y="0"/>
                </a:moveTo>
                <a:cubicBezTo>
                  <a:pt x="212750" y="228600"/>
                  <a:pt x="0" y="457200"/>
                  <a:pt x="37795" y="724205"/>
                </a:cubicBezTo>
                <a:cubicBezTo>
                  <a:pt x="75590" y="991210"/>
                  <a:pt x="374294" y="1434999"/>
                  <a:pt x="652272" y="1602029"/>
                </a:cubicBezTo>
                <a:cubicBezTo>
                  <a:pt x="930250" y="1769059"/>
                  <a:pt x="1332586" y="1758086"/>
                  <a:pt x="1705661" y="1726387"/>
                </a:cubicBezTo>
                <a:cubicBezTo>
                  <a:pt x="2078736" y="1694688"/>
                  <a:pt x="2890723" y="1411834"/>
                  <a:pt x="2890723" y="1411834"/>
                </a:cubicBezTo>
                <a:lnTo>
                  <a:pt x="2890723" y="1411834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1967789" y="4921301"/>
            <a:ext cx="2070201" cy="374294"/>
          </a:xfrm>
          <a:custGeom>
            <a:avLst/>
            <a:gdLst>
              <a:gd name="connsiteX0" fmla="*/ 0 w 2070201"/>
              <a:gd name="connsiteY0" fmla="*/ 0 h 374294"/>
              <a:gd name="connsiteX1" fmla="*/ 380390 w 2070201"/>
              <a:gd name="connsiteY1" fmla="*/ 329184 h 374294"/>
              <a:gd name="connsiteX2" fmla="*/ 1389888 w 2070201"/>
              <a:gd name="connsiteY2" fmla="*/ 270662 h 374294"/>
              <a:gd name="connsiteX3" fmla="*/ 2070201 w 2070201"/>
              <a:gd name="connsiteY3" fmla="*/ 117043 h 374294"/>
              <a:gd name="connsiteX4" fmla="*/ 2070201 w 2070201"/>
              <a:gd name="connsiteY4" fmla="*/ 117043 h 374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201" h="374294">
                <a:moveTo>
                  <a:pt x="0" y="0"/>
                </a:moveTo>
                <a:cubicBezTo>
                  <a:pt x="74371" y="142037"/>
                  <a:pt x="148742" y="284074"/>
                  <a:pt x="380390" y="329184"/>
                </a:cubicBezTo>
                <a:cubicBezTo>
                  <a:pt x="612038" y="374294"/>
                  <a:pt x="1108253" y="306019"/>
                  <a:pt x="1389888" y="270662"/>
                </a:cubicBezTo>
                <a:cubicBezTo>
                  <a:pt x="1671523" y="235305"/>
                  <a:pt x="2070201" y="117043"/>
                  <a:pt x="2070201" y="117043"/>
                </a:cubicBezTo>
                <a:lnTo>
                  <a:pt x="2070201" y="117043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2421331" y="4928616"/>
            <a:ext cx="1623975" cy="258471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2819400" y="4878629"/>
            <a:ext cx="1242975" cy="182271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3094330" y="4270248"/>
            <a:ext cx="1016812" cy="541325"/>
          </a:xfrm>
          <a:custGeom>
            <a:avLst/>
            <a:gdLst>
              <a:gd name="connsiteX0" fmla="*/ 0 w 1016812"/>
              <a:gd name="connsiteY0" fmla="*/ 0 h 541325"/>
              <a:gd name="connsiteX1" fmla="*/ 687628 w 1016812"/>
              <a:gd name="connsiteY1" fmla="*/ 270663 h 541325"/>
              <a:gd name="connsiteX2" fmla="*/ 1016812 w 1016812"/>
              <a:gd name="connsiteY2" fmla="*/ 541325 h 541325"/>
              <a:gd name="connsiteX3" fmla="*/ 1016812 w 1016812"/>
              <a:gd name="connsiteY3" fmla="*/ 541325 h 541325"/>
              <a:gd name="connsiteX4" fmla="*/ 1016812 w 1016812"/>
              <a:gd name="connsiteY4" fmla="*/ 541325 h 541325"/>
              <a:gd name="connsiteX5" fmla="*/ 1016812 w 1016812"/>
              <a:gd name="connsiteY5" fmla="*/ 541325 h 54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6812" h="541325">
                <a:moveTo>
                  <a:pt x="0" y="0"/>
                </a:moveTo>
                <a:cubicBezTo>
                  <a:pt x="259079" y="90221"/>
                  <a:pt x="518159" y="180442"/>
                  <a:pt x="687628" y="270663"/>
                </a:cubicBezTo>
                <a:cubicBezTo>
                  <a:pt x="857097" y="360884"/>
                  <a:pt x="1016812" y="541325"/>
                  <a:pt x="1016812" y="541325"/>
                </a:cubicBezTo>
                <a:lnTo>
                  <a:pt x="1016812" y="541325"/>
                </a:lnTo>
                <a:lnTo>
                  <a:pt x="1016812" y="541325"/>
                </a:lnTo>
                <a:lnTo>
                  <a:pt x="1016812" y="541325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3116275" y="3831336"/>
            <a:ext cx="1089965" cy="965607"/>
          </a:xfrm>
          <a:custGeom>
            <a:avLst/>
            <a:gdLst>
              <a:gd name="connsiteX0" fmla="*/ 0 w 1089965"/>
              <a:gd name="connsiteY0" fmla="*/ 0 h 965607"/>
              <a:gd name="connsiteX1" fmla="*/ 731520 w 1089965"/>
              <a:gd name="connsiteY1" fmla="*/ 453543 h 965607"/>
              <a:gd name="connsiteX2" fmla="*/ 1089965 w 1089965"/>
              <a:gd name="connsiteY2" fmla="*/ 965607 h 965607"/>
              <a:gd name="connsiteX3" fmla="*/ 1089965 w 1089965"/>
              <a:gd name="connsiteY3" fmla="*/ 965607 h 96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965" h="965607">
                <a:moveTo>
                  <a:pt x="0" y="0"/>
                </a:moveTo>
                <a:cubicBezTo>
                  <a:pt x="274929" y="146304"/>
                  <a:pt x="549859" y="292608"/>
                  <a:pt x="731520" y="453543"/>
                </a:cubicBezTo>
                <a:cubicBezTo>
                  <a:pt x="913181" y="614478"/>
                  <a:pt x="1089965" y="965607"/>
                  <a:pt x="1089965" y="965607"/>
                </a:cubicBezTo>
                <a:lnTo>
                  <a:pt x="1089965" y="965607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1254557" y="3816706"/>
            <a:ext cx="2856585" cy="1745894"/>
          </a:xfrm>
          <a:custGeom>
            <a:avLst/>
            <a:gdLst>
              <a:gd name="connsiteX0" fmla="*/ 2856585 w 2856585"/>
              <a:gd name="connsiteY0" fmla="*/ 1367942 h 1745894"/>
              <a:gd name="connsiteX1" fmla="*/ 1159459 w 2856585"/>
              <a:gd name="connsiteY1" fmla="*/ 1689811 h 1745894"/>
              <a:gd name="connsiteX2" fmla="*/ 98755 w 2856585"/>
              <a:gd name="connsiteY2" fmla="*/ 1031443 h 1745894"/>
              <a:gd name="connsiteX3" fmla="*/ 566928 w 2856585"/>
              <a:gd name="connsiteY3" fmla="*/ 0 h 1745894"/>
              <a:gd name="connsiteX4" fmla="*/ 566928 w 2856585"/>
              <a:gd name="connsiteY4" fmla="*/ 0 h 174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6585" h="1745894">
                <a:moveTo>
                  <a:pt x="2856585" y="1367942"/>
                </a:moveTo>
                <a:cubicBezTo>
                  <a:pt x="2237841" y="1556918"/>
                  <a:pt x="1619097" y="1745894"/>
                  <a:pt x="1159459" y="1689811"/>
                </a:cubicBezTo>
                <a:cubicBezTo>
                  <a:pt x="699821" y="1633728"/>
                  <a:pt x="197510" y="1313078"/>
                  <a:pt x="98755" y="1031443"/>
                </a:cubicBezTo>
                <a:cubicBezTo>
                  <a:pt x="0" y="749808"/>
                  <a:pt x="566928" y="0"/>
                  <a:pt x="566928" y="0"/>
                </a:cubicBezTo>
                <a:lnTo>
                  <a:pt x="566928" y="0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495800" y="2592629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Exactly two mines:</a:t>
            </a:r>
          </a:p>
          <a:p>
            <a:r>
              <a:rPr lang="en-US" dirty="0" smtClean="0"/>
              <a:t>	0000011</a:t>
            </a:r>
          </a:p>
          <a:p>
            <a:r>
              <a:rPr lang="en-US" dirty="0" smtClean="0"/>
              <a:t>	0000101</a:t>
            </a:r>
          </a:p>
          <a:p>
            <a:r>
              <a:rPr lang="en-US" dirty="0" smtClean="0"/>
              <a:t>	0000110, etc.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495800" y="4419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Exactly three mines:</a:t>
            </a:r>
          </a:p>
          <a:p>
            <a:r>
              <a:rPr lang="en-US" dirty="0" smtClean="0"/>
              <a:t>	0000111</a:t>
            </a:r>
          </a:p>
          <a:p>
            <a:r>
              <a:rPr lang="en-US" dirty="0" smtClean="0"/>
              <a:t>	0001101</a:t>
            </a:r>
          </a:p>
          <a:p>
            <a:r>
              <a:rPr lang="en-US" dirty="0" smtClean="0"/>
              <a:t>	0001110, etc.</a:t>
            </a:r>
            <a:endParaRPr lang="en-US" dirty="0"/>
          </a:p>
        </p:txBody>
      </p:sp>
      <p:sp>
        <p:nvSpPr>
          <p:cNvPr id="55" name="Content Placeholder 2"/>
          <p:cNvSpPr txBox="1">
            <a:spLocks/>
          </p:cNvSpPr>
          <p:nvPr/>
        </p:nvSpPr>
        <p:spPr bwMode="auto">
          <a:xfrm>
            <a:off x="533400" y="1189038"/>
            <a:ext cx="8153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Variables are the cells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Domains are {0,1}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(i.e., safe or mined)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 baseline="0" dirty="0" smtClean="0">
                <a:latin typeface="+mn-lt"/>
                <a:ea typeface="+mn-ea"/>
              </a:rPr>
              <a:t>One constraint for</a:t>
            </a:r>
            <a:r>
              <a:rPr lang="en-US" sz="2400" kern="0" dirty="0" smtClean="0">
                <a:latin typeface="+mn-lt"/>
                <a:ea typeface="+mn-ea"/>
              </a:rPr>
              <a:t> </a:t>
            </a:r>
            <a:r>
              <a:rPr lang="en-US" sz="2400" kern="0" dirty="0" smtClean="0"/>
              <a:t>each cell with a number (</a:t>
            </a:r>
            <a:r>
              <a:rPr lang="en-US" sz="2400" kern="0" dirty="0" err="1" smtClean="0">
                <a:latin typeface="+mn-lt"/>
                <a:ea typeface="+mn-ea"/>
              </a:rPr>
              <a:t>arity</a:t>
            </a:r>
            <a:r>
              <a:rPr lang="en-US" sz="2400" kern="0" dirty="0" smtClean="0">
                <a:latin typeface="+mn-lt"/>
                <a:ea typeface="+mn-ea"/>
              </a:rPr>
              <a:t> 1...8)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CSPs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Constraint propagation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Islands of tractability</a:t>
            </a:r>
          </a:p>
          <a:p>
            <a:pPr lvl="1"/>
            <a:r>
              <a:rPr lang="en-US" dirty="0" smtClean="0"/>
              <a:t>Special constraint types </a:t>
            </a:r>
            <a:r>
              <a:rPr lang="en-US" sz="2400" dirty="0" smtClean="0"/>
              <a:t>(e.g., linear inequalities)</a:t>
            </a:r>
            <a:endParaRPr lang="en-US" dirty="0" smtClean="0"/>
          </a:p>
          <a:p>
            <a:pPr lvl="1"/>
            <a:r>
              <a:rPr lang="en-US" dirty="0" smtClean="0"/>
              <a:t>Special graph structures </a:t>
            </a:r>
            <a:r>
              <a:rPr lang="en-US" sz="2400" dirty="0" smtClean="0"/>
              <a:t>(e.g., bounded width)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7</a:t>
            </a:fld>
            <a:endParaRPr lang="en-US" altLang="zh-CN"/>
          </a:p>
        </p:txBody>
      </p:sp>
      <p:sp>
        <p:nvSpPr>
          <p:cNvPr id="7" name="TextBox 6"/>
          <p:cNvSpPr txBox="1"/>
          <p:nvPr/>
        </p:nvSpPr>
        <p:spPr>
          <a:xfrm>
            <a:off x="5486400" y="1819870"/>
            <a:ext cx="31341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Look-ahead: </a:t>
            </a:r>
          </a:p>
          <a:p>
            <a:r>
              <a:rPr lang="en-US" dirty="0" smtClean="0"/>
              <a:t>    propagate while searching</a:t>
            </a:r>
          </a:p>
          <a:p>
            <a:endParaRPr lang="en-US" dirty="0"/>
          </a:p>
        </p:txBody>
      </p:sp>
      <p:sp>
        <p:nvSpPr>
          <p:cNvPr id="8" name="Right Brace 7"/>
          <p:cNvSpPr/>
          <p:nvPr/>
        </p:nvSpPr>
        <p:spPr>
          <a:xfrm>
            <a:off x="5181600" y="1447800"/>
            <a:ext cx="3810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800" dirty="0" smtClean="0"/>
              <a:t>Removes from the problem values (or combinations of values) that are inconsistent with the constraints</a:t>
            </a:r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800" dirty="0" smtClean="0"/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800" dirty="0" smtClean="0"/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800" dirty="0" smtClean="0"/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800" dirty="0" smtClean="0"/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800" dirty="0" smtClean="0"/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r>
              <a:rPr lang="en-US" sz="2800" dirty="0" smtClean="0"/>
              <a:t>Does not eliminate any solution</a:t>
            </a:r>
          </a:p>
          <a:p>
            <a:pPr>
              <a:lnSpc>
                <a:spcPct val="90000"/>
              </a:lnSpc>
              <a:tabLst>
                <a:tab pos="3597275" algn="l"/>
                <a:tab pos="7777163" algn="r"/>
              </a:tabLst>
            </a:pPr>
            <a:endParaRPr lang="en-US" sz="2000" dirty="0" smtClean="0"/>
          </a:p>
          <a:p>
            <a:pPr>
              <a:lnSpc>
                <a:spcPct val="90000"/>
              </a:lnSpc>
              <a:buNone/>
              <a:tabLst>
                <a:tab pos="3597275" algn="l"/>
                <a:tab pos="7777163" algn="r"/>
              </a:tabLst>
            </a:pPr>
            <a:r>
              <a:rPr lang="en-US" sz="2000" dirty="0" smtClean="0"/>
              <a:t> </a:t>
            </a:r>
          </a:p>
          <a:p>
            <a:endParaRPr lang="en-US" sz="2800" dirty="0" smtClean="0"/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2346325" y="2657475"/>
            <a:ext cx="4664075" cy="1609725"/>
            <a:chOff x="1478" y="1583"/>
            <a:chExt cx="2938" cy="1014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478" y="1584"/>
              <a:ext cx="2938" cy="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 rot="16200000">
              <a:off x="3528" y="1776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3324" y="1910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 flipV="1">
              <a:off x="3217" y="2195"/>
              <a:ext cx="37" cy="70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3198" y="2142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 flipV="1">
              <a:off x="2535" y="2199"/>
              <a:ext cx="37" cy="69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2516" y="2145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 flipH="1">
              <a:off x="3866" y="2368"/>
              <a:ext cx="70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 rot="10800000">
              <a:off x="3803" y="2198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 flipH="1">
              <a:off x="1916" y="1877"/>
              <a:ext cx="70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 rot="10800000">
              <a:off x="1853" y="1706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1487" y="20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1566" y="2154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 flipV="1">
              <a:off x="1992" y="20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flipH="1">
              <a:off x="1566" y="1986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1487" y="2076"/>
              <a:ext cx="79" cy="7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1" y="25"/>
                </a:cxn>
                <a:cxn ang="0">
                  <a:pos x="2" y="41"/>
                </a:cxn>
                <a:cxn ang="0">
                  <a:pos x="3" y="57"/>
                </a:cxn>
                <a:cxn ang="0">
                  <a:pos x="5" y="75"/>
                </a:cxn>
                <a:cxn ang="0">
                  <a:pos x="8" y="91"/>
                </a:cxn>
                <a:cxn ang="0">
                  <a:pos x="12" y="107"/>
                </a:cxn>
                <a:cxn ang="0">
                  <a:pos x="16" y="122"/>
                </a:cxn>
                <a:cxn ang="0">
                  <a:pos x="20" y="138"/>
                </a:cxn>
                <a:cxn ang="0">
                  <a:pos x="26" y="154"/>
                </a:cxn>
                <a:cxn ang="0">
                  <a:pos x="31" y="169"/>
                </a:cxn>
                <a:cxn ang="0">
                  <a:pos x="37" y="184"/>
                </a:cxn>
                <a:cxn ang="0">
                  <a:pos x="44" y="199"/>
                </a:cxn>
                <a:cxn ang="0">
                  <a:pos x="51" y="214"/>
                </a:cxn>
                <a:cxn ang="0">
                  <a:pos x="59" y="230"/>
                </a:cxn>
                <a:cxn ang="0">
                  <a:pos x="68" y="244"/>
                </a:cxn>
                <a:cxn ang="0">
                  <a:pos x="76" y="258"/>
                </a:cxn>
                <a:cxn ang="0">
                  <a:pos x="85" y="270"/>
                </a:cxn>
                <a:cxn ang="0">
                  <a:pos x="94" y="284"/>
                </a:cxn>
                <a:cxn ang="0">
                  <a:pos x="105" y="297"/>
                </a:cxn>
                <a:cxn ang="0">
                  <a:pos x="116" y="310"/>
                </a:cxn>
                <a:cxn ang="0">
                  <a:pos x="127" y="322"/>
                </a:cxn>
                <a:cxn ang="0">
                  <a:pos x="138" y="334"/>
                </a:cxn>
                <a:cxn ang="0">
                  <a:pos x="150" y="346"/>
                </a:cxn>
                <a:cxn ang="0">
                  <a:pos x="162" y="356"/>
                </a:cxn>
                <a:cxn ang="0">
                  <a:pos x="175" y="367"/>
                </a:cxn>
                <a:cxn ang="0">
                  <a:pos x="188" y="377"/>
                </a:cxn>
                <a:cxn ang="0">
                  <a:pos x="201" y="387"/>
                </a:cxn>
                <a:cxn ang="0">
                  <a:pos x="215" y="396"/>
                </a:cxn>
                <a:cxn ang="0">
                  <a:pos x="229" y="405"/>
                </a:cxn>
                <a:cxn ang="0">
                  <a:pos x="243" y="412"/>
                </a:cxn>
                <a:cxn ang="0">
                  <a:pos x="257" y="421"/>
                </a:cxn>
                <a:cxn ang="0">
                  <a:pos x="272" y="427"/>
                </a:cxn>
                <a:cxn ang="0">
                  <a:pos x="287" y="435"/>
                </a:cxn>
                <a:cxn ang="0">
                  <a:pos x="302" y="440"/>
                </a:cxn>
                <a:cxn ang="0">
                  <a:pos x="318" y="447"/>
                </a:cxn>
                <a:cxn ang="0">
                  <a:pos x="333" y="451"/>
                </a:cxn>
                <a:cxn ang="0">
                  <a:pos x="349" y="455"/>
                </a:cxn>
                <a:cxn ang="0">
                  <a:pos x="366" y="460"/>
                </a:cxn>
                <a:cxn ang="0">
                  <a:pos x="382" y="463"/>
                </a:cxn>
                <a:cxn ang="0">
                  <a:pos x="398" y="466"/>
                </a:cxn>
                <a:cxn ang="0">
                  <a:pos x="414" y="468"/>
                </a:cxn>
                <a:cxn ang="0">
                  <a:pos x="430" y="470"/>
                </a:cxn>
                <a:cxn ang="0">
                  <a:pos x="447" y="472"/>
                </a:cxn>
                <a:cxn ang="0">
                  <a:pos x="464" y="472"/>
                </a:cxn>
              </a:cxnLst>
              <a:rect l="0" t="0" r="r" b="b"/>
              <a:pathLst>
                <a:path w="471" h="472">
                  <a:moveTo>
                    <a:pt x="0" y="0"/>
                  </a:moveTo>
                  <a:lnTo>
                    <a:pt x="0" y="9"/>
                  </a:lnTo>
                  <a:lnTo>
                    <a:pt x="0" y="17"/>
                  </a:lnTo>
                  <a:lnTo>
                    <a:pt x="1" y="25"/>
                  </a:lnTo>
                  <a:lnTo>
                    <a:pt x="1" y="34"/>
                  </a:lnTo>
                  <a:lnTo>
                    <a:pt x="2" y="41"/>
                  </a:lnTo>
                  <a:lnTo>
                    <a:pt x="3" y="50"/>
                  </a:lnTo>
                  <a:lnTo>
                    <a:pt x="3" y="57"/>
                  </a:lnTo>
                  <a:lnTo>
                    <a:pt x="4" y="66"/>
                  </a:lnTo>
                  <a:lnTo>
                    <a:pt x="5" y="75"/>
                  </a:lnTo>
                  <a:lnTo>
                    <a:pt x="7" y="82"/>
                  </a:lnTo>
                  <a:lnTo>
                    <a:pt x="8" y="91"/>
                  </a:lnTo>
                  <a:lnTo>
                    <a:pt x="11" y="98"/>
                  </a:lnTo>
                  <a:lnTo>
                    <a:pt x="12" y="107"/>
                  </a:lnTo>
                  <a:lnTo>
                    <a:pt x="14" y="114"/>
                  </a:lnTo>
                  <a:lnTo>
                    <a:pt x="16" y="122"/>
                  </a:lnTo>
                  <a:lnTo>
                    <a:pt x="18" y="131"/>
                  </a:lnTo>
                  <a:lnTo>
                    <a:pt x="20" y="138"/>
                  </a:lnTo>
                  <a:lnTo>
                    <a:pt x="23" y="146"/>
                  </a:lnTo>
                  <a:lnTo>
                    <a:pt x="26" y="154"/>
                  </a:lnTo>
                  <a:lnTo>
                    <a:pt x="29" y="162"/>
                  </a:lnTo>
                  <a:lnTo>
                    <a:pt x="31" y="169"/>
                  </a:lnTo>
                  <a:lnTo>
                    <a:pt x="34" y="177"/>
                  </a:lnTo>
                  <a:lnTo>
                    <a:pt x="37" y="184"/>
                  </a:lnTo>
                  <a:lnTo>
                    <a:pt x="41" y="192"/>
                  </a:lnTo>
                  <a:lnTo>
                    <a:pt x="44" y="199"/>
                  </a:lnTo>
                  <a:lnTo>
                    <a:pt x="47" y="207"/>
                  </a:lnTo>
                  <a:lnTo>
                    <a:pt x="51" y="214"/>
                  </a:lnTo>
                  <a:lnTo>
                    <a:pt x="55" y="222"/>
                  </a:lnTo>
                  <a:lnTo>
                    <a:pt x="59" y="230"/>
                  </a:lnTo>
                  <a:lnTo>
                    <a:pt x="63" y="236"/>
                  </a:lnTo>
                  <a:lnTo>
                    <a:pt x="68" y="244"/>
                  </a:lnTo>
                  <a:lnTo>
                    <a:pt x="72" y="250"/>
                  </a:lnTo>
                  <a:lnTo>
                    <a:pt x="76" y="258"/>
                  </a:lnTo>
                  <a:lnTo>
                    <a:pt x="80" y="264"/>
                  </a:lnTo>
                  <a:lnTo>
                    <a:pt x="85" y="270"/>
                  </a:lnTo>
                  <a:lnTo>
                    <a:pt x="90" y="278"/>
                  </a:lnTo>
                  <a:lnTo>
                    <a:pt x="94" y="284"/>
                  </a:lnTo>
                  <a:lnTo>
                    <a:pt x="100" y="291"/>
                  </a:lnTo>
                  <a:lnTo>
                    <a:pt x="105" y="297"/>
                  </a:lnTo>
                  <a:lnTo>
                    <a:pt x="111" y="304"/>
                  </a:lnTo>
                  <a:lnTo>
                    <a:pt x="116" y="310"/>
                  </a:lnTo>
                  <a:lnTo>
                    <a:pt x="121" y="316"/>
                  </a:lnTo>
                  <a:lnTo>
                    <a:pt x="127" y="322"/>
                  </a:lnTo>
                  <a:lnTo>
                    <a:pt x="132" y="329"/>
                  </a:lnTo>
                  <a:lnTo>
                    <a:pt x="138" y="334"/>
                  </a:lnTo>
                  <a:lnTo>
                    <a:pt x="144" y="339"/>
                  </a:lnTo>
                  <a:lnTo>
                    <a:pt x="150" y="346"/>
                  </a:lnTo>
                  <a:lnTo>
                    <a:pt x="156" y="351"/>
                  </a:lnTo>
                  <a:lnTo>
                    <a:pt x="162" y="356"/>
                  </a:lnTo>
                  <a:lnTo>
                    <a:pt x="169" y="362"/>
                  </a:lnTo>
                  <a:lnTo>
                    <a:pt x="175" y="367"/>
                  </a:lnTo>
                  <a:lnTo>
                    <a:pt x="182" y="372"/>
                  </a:lnTo>
                  <a:lnTo>
                    <a:pt x="188" y="377"/>
                  </a:lnTo>
                  <a:lnTo>
                    <a:pt x="195" y="382"/>
                  </a:lnTo>
                  <a:lnTo>
                    <a:pt x="201" y="387"/>
                  </a:lnTo>
                  <a:lnTo>
                    <a:pt x="207" y="391"/>
                  </a:lnTo>
                  <a:lnTo>
                    <a:pt x="215" y="396"/>
                  </a:lnTo>
                  <a:lnTo>
                    <a:pt x="221" y="401"/>
                  </a:lnTo>
                  <a:lnTo>
                    <a:pt x="229" y="405"/>
                  </a:lnTo>
                  <a:lnTo>
                    <a:pt x="235" y="409"/>
                  </a:lnTo>
                  <a:lnTo>
                    <a:pt x="243" y="412"/>
                  </a:lnTo>
                  <a:lnTo>
                    <a:pt x="251" y="417"/>
                  </a:lnTo>
                  <a:lnTo>
                    <a:pt x="257" y="421"/>
                  </a:lnTo>
                  <a:lnTo>
                    <a:pt x="264" y="424"/>
                  </a:lnTo>
                  <a:lnTo>
                    <a:pt x="272" y="427"/>
                  </a:lnTo>
                  <a:lnTo>
                    <a:pt x="280" y="432"/>
                  </a:lnTo>
                  <a:lnTo>
                    <a:pt x="287" y="435"/>
                  </a:lnTo>
                  <a:lnTo>
                    <a:pt x="295" y="437"/>
                  </a:lnTo>
                  <a:lnTo>
                    <a:pt x="302" y="440"/>
                  </a:lnTo>
                  <a:lnTo>
                    <a:pt x="311" y="444"/>
                  </a:lnTo>
                  <a:lnTo>
                    <a:pt x="318" y="447"/>
                  </a:lnTo>
                  <a:lnTo>
                    <a:pt x="326" y="449"/>
                  </a:lnTo>
                  <a:lnTo>
                    <a:pt x="333" y="451"/>
                  </a:lnTo>
                  <a:lnTo>
                    <a:pt x="342" y="453"/>
                  </a:lnTo>
                  <a:lnTo>
                    <a:pt x="349" y="455"/>
                  </a:lnTo>
                  <a:lnTo>
                    <a:pt x="357" y="458"/>
                  </a:lnTo>
                  <a:lnTo>
                    <a:pt x="366" y="460"/>
                  </a:lnTo>
                  <a:lnTo>
                    <a:pt x="373" y="462"/>
                  </a:lnTo>
                  <a:lnTo>
                    <a:pt x="382" y="463"/>
                  </a:lnTo>
                  <a:lnTo>
                    <a:pt x="389" y="465"/>
                  </a:lnTo>
                  <a:lnTo>
                    <a:pt x="398" y="466"/>
                  </a:lnTo>
                  <a:lnTo>
                    <a:pt x="405" y="467"/>
                  </a:lnTo>
                  <a:lnTo>
                    <a:pt x="414" y="468"/>
                  </a:lnTo>
                  <a:lnTo>
                    <a:pt x="423" y="469"/>
                  </a:lnTo>
                  <a:lnTo>
                    <a:pt x="430" y="470"/>
                  </a:lnTo>
                  <a:lnTo>
                    <a:pt x="439" y="470"/>
                  </a:lnTo>
                  <a:lnTo>
                    <a:pt x="447" y="472"/>
                  </a:lnTo>
                  <a:lnTo>
                    <a:pt x="455" y="472"/>
                  </a:lnTo>
                  <a:lnTo>
                    <a:pt x="464" y="472"/>
                  </a:lnTo>
                  <a:lnTo>
                    <a:pt x="471" y="472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1914" y="2076"/>
              <a:ext cx="78" cy="78"/>
            </a:xfrm>
            <a:custGeom>
              <a:avLst/>
              <a:gdLst/>
              <a:ahLst/>
              <a:cxnLst>
                <a:cxn ang="0">
                  <a:pos x="8" y="472"/>
                </a:cxn>
                <a:cxn ang="0">
                  <a:pos x="24" y="472"/>
                </a:cxn>
                <a:cxn ang="0">
                  <a:pos x="41" y="470"/>
                </a:cxn>
                <a:cxn ang="0">
                  <a:pos x="57" y="468"/>
                </a:cxn>
                <a:cxn ang="0">
                  <a:pos x="73" y="466"/>
                </a:cxn>
                <a:cxn ang="0">
                  <a:pos x="90" y="463"/>
                </a:cxn>
                <a:cxn ang="0">
                  <a:pos x="106" y="460"/>
                </a:cxn>
                <a:cxn ang="0">
                  <a:pos x="121" y="455"/>
                </a:cxn>
                <a:cxn ang="0">
                  <a:pos x="137" y="451"/>
                </a:cxn>
                <a:cxn ang="0">
                  <a:pos x="154" y="447"/>
                </a:cxn>
                <a:cxn ang="0">
                  <a:pos x="169" y="440"/>
                </a:cxn>
                <a:cxn ang="0">
                  <a:pos x="184" y="435"/>
                </a:cxn>
                <a:cxn ang="0">
                  <a:pos x="199" y="427"/>
                </a:cxn>
                <a:cxn ang="0">
                  <a:pos x="214" y="421"/>
                </a:cxn>
                <a:cxn ang="0">
                  <a:pos x="228" y="412"/>
                </a:cxn>
                <a:cxn ang="0">
                  <a:pos x="243" y="405"/>
                </a:cxn>
                <a:cxn ang="0">
                  <a:pos x="257" y="396"/>
                </a:cxn>
                <a:cxn ang="0">
                  <a:pos x="270" y="387"/>
                </a:cxn>
                <a:cxn ang="0">
                  <a:pos x="284" y="377"/>
                </a:cxn>
                <a:cxn ang="0">
                  <a:pos x="297" y="367"/>
                </a:cxn>
                <a:cxn ang="0">
                  <a:pos x="310" y="356"/>
                </a:cxn>
                <a:cxn ang="0">
                  <a:pos x="321" y="346"/>
                </a:cxn>
                <a:cxn ang="0">
                  <a:pos x="333" y="334"/>
                </a:cxn>
                <a:cxn ang="0">
                  <a:pos x="345" y="322"/>
                </a:cxn>
                <a:cxn ang="0">
                  <a:pos x="356" y="310"/>
                </a:cxn>
                <a:cxn ang="0">
                  <a:pos x="367" y="297"/>
                </a:cxn>
                <a:cxn ang="0">
                  <a:pos x="376" y="284"/>
                </a:cxn>
                <a:cxn ang="0">
                  <a:pos x="386" y="270"/>
                </a:cxn>
                <a:cxn ang="0">
                  <a:pos x="396" y="258"/>
                </a:cxn>
                <a:cxn ang="0">
                  <a:pos x="404" y="244"/>
                </a:cxn>
                <a:cxn ang="0">
                  <a:pos x="412" y="230"/>
                </a:cxn>
                <a:cxn ang="0">
                  <a:pos x="419" y="214"/>
                </a:cxn>
                <a:cxn ang="0">
                  <a:pos x="427" y="199"/>
                </a:cxn>
                <a:cxn ang="0">
                  <a:pos x="433" y="184"/>
                </a:cxn>
                <a:cxn ang="0">
                  <a:pos x="440" y="169"/>
                </a:cxn>
                <a:cxn ang="0">
                  <a:pos x="445" y="154"/>
                </a:cxn>
                <a:cxn ang="0">
                  <a:pos x="451" y="138"/>
                </a:cxn>
                <a:cxn ang="0">
                  <a:pos x="455" y="122"/>
                </a:cxn>
                <a:cxn ang="0">
                  <a:pos x="459" y="107"/>
                </a:cxn>
                <a:cxn ang="0">
                  <a:pos x="462" y="91"/>
                </a:cxn>
                <a:cxn ang="0">
                  <a:pos x="466" y="75"/>
                </a:cxn>
                <a:cxn ang="0">
                  <a:pos x="468" y="57"/>
                </a:cxn>
                <a:cxn ang="0">
                  <a:pos x="470" y="41"/>
                </a:cxn>
                <a:cxn ang="0">
                  <a:pos x="471" y="25"/>
                </a:cxn>
                <a:cxn ang="0">
                  <a:pos x="471" y="9"/>
                </a:cxn>
              </a:cxnLst>
              <a:rect l="0" t="0" r="r" b="b"/>
              <a:pathLst>
                <a:path w="471" h="472">
                  <a:moveTo>
                    <a:pt x="0" y="472"/>
                  </a:moveTo>
                  <a:lnTo>
                    <a:pt x="8" y="472"/>
                  </a:lnTo>
                  <a:lnTo>
                    <a:pt x="16" y="472"/>
                  </a:lnTo>
                  <a:lnTo>
                    <a:pt x="24" y="472"/>
                  </a:lnTo>
                  <a:lnTo>
                    <a:pt x="32" y="470"/>
                  </a:lnTo>
                  <a:lnTo>
                    <a:pt x="41" y="470"/>
                  </a:lnTo>
                  <a:lnTo>
                    <a:pt x="49" y="469"/>
                  </a:lnTo>
                  <a:lnTo>
                    <a:pt x="57" y="468"/>
                  </a:lnTo>
                  <a:lnTo>
                    <a:pt x="65" y="467"/>
                  </a:lnTo>
                  <a:lnTo>
                    <a:pt x="73" y="466"/>
                  </a:lnTo>
                  <a:lnTo>
                    <a:pt x="81" y="465"/>
                  </a:lnTo>
                  <a:lnTo>
                    <a:pt x="90" y="463"/>
                  </a:lnTo>
                  <a:lnTo>
                    <a:pt x="98" y="462"/>
                  </a:lnTo>
                  <a:lnTo>
                    <a:pt x="106" y="460"/>
                  </a:lnTo>
                  <a:lnTo>
                    <a:pt x="114" y="458"/>
                  </a:lnTo>
                  <a:lnTo>
                    <a:pt x="121" y="455"/>
                  </a:lnTo>
                  <a:lnTo>
                    <a:pt x="130" y="453"/>
                  </a:lnTo>
                  <a:lnTo>
                    <a:pt x="137" y="451"/>
                  </a:lnTo>
                  <a:lnTo>
                    <a:pt x="145" y="449"/>
                  </a:lnTo>
                  <a:lnTo>
                    <a:pt x="154" y="447"/>
                  </a:lnTo>
                  <a:lnTo>
                    <a:pt x="161" y="444"/>
                  </a:lnTo>
                  <a:lnTo>
                    <a:pt x="169" y="440"/>
                  </a:lnTo>
                  <a:lnTo>
                    <a:pt x="176" y="437"/>
                  </a:lnTo>
                  <a:lnTo>
                    <a:pt x="184" y="435"/>
                  </a:lnTo>
                  <a:lnTo>
                    <a:pt x="191" y="432"/>
                  </a:lnTo>
                  <a:lnTo>
                    <a:pt x="199" y="427"/>
                  </a:lnTo>
                  <a:lnTo>
                    <a:pt x="206" y="424"/>
                  </a:lnTo>
                  <a:lnTo>
                    <a:pt x="214" y="421"/>
                  </a:lnTo>
                  <a:lnTo>
                    <a:pt x="221" y="417"/>
                  </a:lnTo>
                  <a:lnTo>
                    <a:pt x="228" y="412"/>
                  </a:lnTo>
                  <a:lnTo>
                    <a:pt x="235" y="409"/>
                  </a:lnTo>
                  <a:lnTo>
                    <a:pt x="243" y="405"/>
                  </a:lnTo>
                  <a:lnTo>
                    <a:pt x="249" y="401"/>
                  </a:lnTo>
                  <a:lnTo>
                    <a:pt x="257" y="396"/>
                  </a:lnTo>
                  <a:lnTo>
                    <a:pt x="263" y="391"/>
                  </a:lnTo>
                  <a:lnTo>
                    <a:pt x="270" y="387"/>
                  </a:lnTo>
                  <a:lnTo>
                    <a:pt x="277" y="382"/>
                  </a:lnTo>
                  <a:lnTo>
                    <a:pt x="284" y="377"/>
                  </a:lnTo>
                  <a:lnTo>
                    <a:pt x="290" y="372"/>
                  </a:lnTo>
                  <a:lnTo>
                    <a:pt x="297" y="367"/>
                  </a:lnTo>
                  <a:lnTo>
                    <a:pt x="303" y="362"/>
                  </a:lnTo>
                  <a:lnTo>
                    <a:pt x="310" y="356"/>
                  </a:lnTo>
                  <a:lnTo>
                    <a:pt x="315" y="351"/>
                  </a:lnTo>
                  <a:lnTo>
                    <a:pt x="321" y="346"/>
                  </a:lnTo>
                  <a:lnTo>
                    <a:pt x="327" y="339"/>
                  </a:lnTo>
                  <a:lnTo>
                    <a:pt x="333" y="334"/>
                  </a:lnTo>
                  <a:lnTo>
                    <a:pt x="339" y="329"/>
                  </a:lnTo>
                  <a:lnTo>
                    <a:pt x="345" y="322"/>
                  </a:lnTo>
                  <a:lnTo>
                    <a:pt x="350" y="316"/>
                  </a:lnTo>
                  <a:lnTo>
                    <a:pt x="356" y="310"/>
                  </a:lnTo>
                  <a:lnTo>
                    <a:pt x="361" y="304"/>
                  </a:lnTo>
                  <a:lnTo>
                    <a:pt x="367" y="297"/>
                  </a:lnTo>
                  <a:lnTo>
                    <a:pt x="371" y="291"/>
                  </a:lnTo>
                  <a:lnTo>
                    <a:pt x="376" y="284"/>
                  </a:lnTo>
                  <a:lnTo>
                    <a:pt x="382" y="278"/>
                  </a:lnTo>
                  <a:lnTo>
                    <a:pt x="386" y="270"/>
                  </a:lnTo>
                  <a:lnTo>
                    <a:pt x="390" y="264"/>
                  </a:lnTo>
                  <a:lnTo>
                    <a:pt x="396" y="258"/>
                  </a:lnTo>
                  <a:lnTo>
                    <a:pt x="400" y="250"/>
                  </a:lnTo>
                  <a:lnTo>
                    <a:pt x="404" y="244"/>
                  </a:lnTo>
                  <a:lnTo>
                    <a:pt x="409" y="236"/>
                  </a:lnTo>
                  <a:lnTo>
                    <a:pt x="412" y="230"/>
                  </a:lnTo>
                  <a:lnTo>
                    <a:pt x="416" y="222"/>
                  </a:lnTo>
                  <a:lnTo>
                    <a:pt x="419" y="214"/>
                  </a:lnTo>
                  <a:lnTo>
                    <a:pt x="424" y="207"/>
                  </a:lnTo>
                  <a:lnTo>
                    <a:pt x="427" y="199"/>
                  </a:lnTo>
                  <a:lnTo>
                    <a:pt x="430" y="192"/>
                  </a:lnTo>
                  <a:lnTo>
                    <a:pt x="433" y="184"/>
                  </a:lnTo>
                  <a:lnTo>
                    <a:pt x="437" y="177"/>
                  </a:lnTo>
                  <a:lnTo>
                    <a:pt x="440" y="169"/>
                  </a:lnTo>
                  <a:lnTo>
                    <a:pt x="443" y="162"/>
                  </a:lnTo>
                  <a:lnTo>
                    <a:pt x="445" y="154"/>
                  </a:lnTo>
                  <a:lnTo>
                    <a:pt x="448" y="146"/>
                  </a:lnTo>
                  <a:lnTo>
                    <a:pt x="451" y="138"/>
                  </a:lnTo>
                  <a:lnTo>
                    <a:pt x="453" y="131"/>
                  </a:lnTo>
                  <a:lnTo>
                    <a:pt x="455" y="122"/>
                  </a:lnTo>
                  <a:lnTo>
                    <a:pt x="457" y="114"/>
                  </a:lnTo>
                  <a:lnTo>
                    <a:pt x="459" y="107"/>
                  </a:lnTo>
                  <a:lnTo>
                    <a:pt x="461" y="98"/>
                  </a:lnTo>
                  <a:lnTo>
                    <a:pt x="462" y="91"/>
                  </a:lnTo>
                  <a:lnTo>
                    <a:pt x="464" y="82"/>
                  </a:lnTo>
                  <a:lnTo>
                    <a:pt x="466" y="75"/>
                  </a:lnTo>
                  <a:lnTo>
                    <a:pt x="467" y="66"/>
                  </a:lnTo>
                  <a:lnTo>
                    <a:pt x="468" y="57"/>
                  </a:lnTo>
                  <a:lnTo>
                    <a:pt x="469" y="50"/>
                  </a:lnTo>
                  <a:lnTo>
                    <a:pt x="470" y="41"/>
                  </a:lnTo>
                  <a:lnTo>
                    <a:pt x="470" y="34"/>
                  </a:lnTo>
                  <a:lnTo>
                    <a:pt x="471" y="25"/>
                  </a:lnTo>
                  <a:lnTo>
                    <a:pt x="471" y="17"/>
                  </a:lnTo>
                  <a:lnTo>
                    <a:pt x="471" y="9"/>
                  </a:lnTo>
                  <a:lnTo>
                    <a:pt x="471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1914" y="1986"/>
              <a:ext cx="78" cy="78"/>
            </a:xfrm>
            <a:custGeom>
              <a:avLst/>
              <a:gdLst/>
              <a:ahLst/>
              <a:cxnLst>
                <a:cxn ang="0">
                  <a:pos x="471" y="463"/>
                </a:cxn>
                <a:cxn ang="0">
                  <a:pos x="471" y="446"/>
                </a:cxn>
                <a:cxn ang="0">
                  <a:pos x="470" y="430"/>
                </a:cxn>
                <a:cxn ang="0">
                  <a:pos x="468" y="414"/>
                </a:cxn>
                <a:cxn ang="0">
                  <a:pos x="466" y="398"/>
                </a:cxn>
                <a:cxn ang="0">
                  <a:pos x="462" y="381"/>
                </a:cxn>
                <a:cxn ang="0">
                  <a:pos x="459" y="365"/>
                </a:cxn>
                <a:cxn ang="0">
                  <a:pos x="455" y="349"/>
                </a:cxn>
                <a:cxn ang="0">
                  <a:pos x="451" y="333"/>
                </a:cxn>
                <a:cxn ang="0">
                  <a:pos x="445" y="318"/>
                </a:cxn>
                <a:cxn ang="0">
                  <a:pos x="440" y="302"/>
                </a:cxn>
                <a:cxn ang="0">
                  <a:pos x="433" y="287"/>
                </a:cxn>
                <a:cxn ang="0">
                  <a:pos x="427" y="272"/>
                </a:cxn>
                <a:cxn ang="0">
                  <a:pos x="419" y="257"/>
                </a:cxn>
                <a:cxn ang="0">
                  <a:pos x="412" y="243"/>
                </a:cxn>
                <a:cxn ang="0">
                  <a:pos x="404" y="229"/>
                </a:cxn>
                <a:cxn ang="0">
                  <a:pos x="396" y="215"/>
                </a:cxn>
                <a:cxn ang="0">
                  <a:pos x="386" y="201"/>
                </a:cxn>
                <a:cxn ang="0">
                  <a:pos x="376" y="188"/>
                </a:cxn>
                <a:cxn ang="0">
                  <a:pos x="367" y="175"/>
                </a:cxn>
                <a:cxn ang="0">
                  <a:pos x="356" y="162"/>
                </a:cxn>
                <a:cxn ang="0">
                  <a:pos x="345" y="149"/>
                </a:cxn>
                <a:cxn ang="0">
                  <a:pos x="333" y="137"/>
                </a:cxn>
                <a:cxn ang="0">
                  <a:pos x="321" y="126"/>
                </a:cxn>
                <a:cxn ang="0">
                  <a:pos x="308" y="116"/>
                </a:cxn>
                <a:cxn ang="0">
                  <a:pos x="297" y="105"/>
                </a:cxn>
                <a:cxn ang="0">
                  <a:pos x="284" y="94"/>
                </a:cxn>
                <a:cxn ang="0">
                  <a:pos x="270" y="85"/>
                </a:cxn>
                <a:cxn ang="0">
                  <a:pos x="257" y="76"/>
                </a:cxn>
                <a:cxn ang="0">
                  <a:pos x="243" y="67"/>
                </a:cxn>
                <a:cxn ang="0">
                  <a:pos x="228" y="59"/>
                </a:cxn>
                <a:cxn ang="0">
                  <a:pos x="214" y="51"/>
                </a:cxn>
                <a:cxn ang="0">
                  <a:pos x="199" y="44"/>
                </a:cxn>
                <a:cxn ang="0">
                  <a:pos x="184" y="37"/>
                </a:cxn>
                <a:cxn ang="0">
                  <a:pos x="169" y="31"/>
                </a:cxn>
                <a:cxn ang="0">
                  <a:pos x="154" y="25"/>
                </a:cxn>
                <a:cxn ang="0">
                  <a:pos x="137" y="20"/>
                </a:cxn>
                <a:cxn ang="0">
                  <a:pos x="121" y="16"/>
                </a:cxn>
                <a:cxn ang="0">
                  <a:pos x="106" y="11"/>
                </a:cxn>
                <a:cxn ang="0">
                  <a:pos x="90" y="8"/>
                </a:cxn>
                <a:cxn ang="0">
                  <a:pos x="73" y="5"/>
                </a:cxn>
                <a:cxn ang="0">
                  <a:pos x="57" y="3"/>
                </a:cxn>
                <a:cxn ang="0">
                  <a:pos x="41" y="2"/>
                </a:cxn>
                <a:cxn ang="0">
                  <a:pos x="24" y="1"/>
                </a:cxn>
                <a:cxn ang="0">
                  <a:pos x="8" y="0"/>
                </a:cxn>
              </a:cxnLst>
              <a:rect l="0" t="0" r="r" b="b"/>
              <a:pathLst>
                <a:path w="471" h="471">
                  <a:moveTo>
                    <a:pt x="471" y="471"/>
                  </a:moveTo>
                  <a:lnTo>
                    <a:pt x="471" y="463"/>
                  </a:lnTo>
                  <a:lnTo>
                    <a:pt x="471" y="455"/>
                  </a:lnTo>
                  <a:lnTo>
                    <a:pt x="471" y="446"/>
                  </a:lnTo>
                  <a:lnTo>
                    <a:pt x="470" y="438"/>
                  </a:lnTo>
                  <a:lnTo>
                    <a:pt x="470" y="430"/>
                  </a:lnTo>
                  <a:lnTo>
                    <a:pt x="469" y="422"/>
                  </a:lnTo>
                  <a:lnTo>
                    <a:pt x="468" y="414"/>
                  </a:lnTo>
                  <a:lnTo>
                    <a:pt x="467" y="405"/>
                  </a:lnTo>
                  <a:lnTo>
                    <a:pt x="466" y="398"/>
                  </a:lnTo>
                  <a:lnTo>
                    <a:pt x="464" y="389"/>
                  </a:lnTo>
                  <a:lnTo>
                    <a:pt x="462" y="381"/>
                  </a:lnTo>
                  <a:lnTo>
                    <a:pt x="461" y="373"/>
                  </a:lnTo>
                  <a:lnTo>
                    <a:pt x="459" y="365"/>
                  </a:lnTo>
                  <a:lnTo>
                    <a:pt x="457" y="357"/>
                  </a:lnTo>
                  <a:lnTo>
                    <a:pt x="455" y="349"/>
                  </a:lnTo>
                  <a:lnTo>
                    <a:pt x="453" y="342"/>
                  </a:lnTo>
                  <a:lnTo>
                    <a:pt x="451" y="333"/>
                  </a:lnTo>
                  <a:lnTo>
                    <a:pt x="448" y="325"/>
                  </a:lnTo>
                  <a:lnTo>
                    <a:pt x="445" y="318"/>
                  </a:lnTo>
                  <a:lnTo>
                    <a:pt x="443" y="309"/>
                  </a:lnTo>
                  <a:lnTo>
                    <a:pt x="440" y="302"/>
                  </a:lnTo>
                  <a:lnTo>
                    <a:pt x="437" y="294"/>
                  </a:lnTo>
                  <a:lnTo>
                    <a:pt x="433" y="287"/>
                  </a:lnTo>
                  <a:lnTo>
                    <a:pt x="430" y="279"/>
                  </a:lnTo>
                  <a:lnTo>
                    <a:pt x="427" y="272"/>
                  </a:lnTo>
                  <a:lnTo>
                    <a:pt x="424" y="264"/>
                  </a:lnTo>
                  <a:lnTo>
                    <a:pt x="419" y="257"/>
                  </a:lnTo>
                  <a:lnTo>
                    <a:pt x="416" y="250"/>
                  </a:lnTo>
                  <a:lnTo>
                    <a:pt x="412" y="243"/>
                  </a:lnTo>
                  <a:lnTo>
                    <a:pt x="409" y="235"/>
                  </a:lnTo>
                  <a:lnTo>
                    <a:pt x="404" y="229"/>
                  </a:lnTo>
                  <a:lnTo>
                    <a:pt x="400" y="221"/>
                  </a:lnTo>
                  <a:lnTo>
                    <a:pt x="396" y="215"/>
                  </a:lnTo>
                  <a:lnTo>
                    <a:pt x="390" y="207"/>
                  </a:lnTo>
                  <a:lnTo>
                    <a:pt x="386" y="201"/>
                  </a:lnTo>
                  <a:lnTo>
                    <a:pt x="382" y="194"/>
                  </a:lnTo>
                  <a:lnTo>
                    <a:pt x="376" y="188"/>
                  </a:lnTo>
                  <a:lnTo>
                    <a:pt x="371" y="181"/>
                  </a:lnTo>
                  <a:lnTo>
                    <a:pt x="367" y="175"/>
                  </a:lnTo>
                  <a:lnTo>
                    <a:pt x="361" y="168"/>
                  </a:lnTo>
                  <a:lnTo>
                    <a:pt x="356" y="162"/>
                  </a:lnTo>
                  <a:lnTo>
                    <a:pt x="350" y="156"/>
                  </a:lnTo>
                  <a:lnTo>
                    <a:pt x="345" y="149"/>
                  </a:lnTo>
                  <a:lnTo>
                    <a:pt x="339" y="144"/>
                  </a:lnTo>
                  <a:lnTo>
                    <a:pt x="333" y="137"/>
                  </a:lnTo>
                  <a:lnTo>
                    <a:pt x="327" y="132"/>
                  </a:lnTo>
                  <a:lnTo>
                    <a:pt x="321" y="126"/>
                  </a:lnTo>
                  <a:lnTo>
                    <a:pt x="315" y="121"/>
                  </a:lnTo>
                  <a:lnTo>
                    <a:pt x="308" y="116"/>
                  </a:lnTo>
                  <a:lnTo>
                    <a:pt x="303" y="110"/>
                  </a:lnTo>
                  <a:lnTo>
                    <a:pt x="297" y="105"/>
                  </a:lnTo>
                  <a:lnTo>
                    <a:pt x="290" y="100"/>
                  </a:lnTo>
                  <a:lnTo>
                    <a:pt x="284" y="94"/>
                  </a:lnTo>
                  <a:lnTo>
                    <a:pt x="277" y="90"/>
                  </a:lnTo>
                  <a:lnTo>
                    <a:pt x="270" y="85"/>
                  </a:lnTo>
                  <a:lnTo>
                    <a:pt x="263" y="80"/>
                  </a:lnTo>
                  <a:lnTo>
                    <a:pt x="257" y="76"/>
                  </a:lnTo>
                  <a:lnTo>
                    <a:pt x="249" y="72"/>
                  </a:lnTo>
                  <a:lnTo>
                    <a:pt x="243" y="67"/>
                  </a:lnTo>
                  <a:lnTo>
                    <a:pt x="235" y="63"/>
                  </a:lnTo>
                  <a:lnTo>
                    <a:pt x="228" y="59"/>
                  </a:lnTo>
                  <a:lnTo>
                    <a:pt x="221" y="54"/>
                  </a:lnTo>
                  <a:lnTo>
                    <a:pt x="214" y="51"/>
                  </a:lnTo>
                  <a:lnTo>
                    <a:pt x="206" y="47"/>
                  </a:lnTo>
                  <a:lnTo>
                    <a:pt x="199" y="44"/>
                  </a:lnTo>
                  <a:lnTo>
                    <a:pt x="191" y="40"/>
                  </a:lnTo>
                  <a:lnTo>
                    <a:pt x="184" y="37"/>
                  </a:lnTo>
                  <a:lnTo>
                    <a:pt x="176" y="34"/>
                  </a:lnTo>
                  <a:lnTo>
                    <a:pt x="169" y="31"/>
                  </a:lnTo>
                  <a:lnTo>
                    <a:pt x="161" y="28"/>
                  </a:lnTo>
                  <a:lnTo>
                    <a:pt x="154" y="25"/>
                  </a:lnTo>
                  <a:lnTo>
                    <a:pt x="145" y="22"/>
                  </a:lnTo>
                  <a:lnTo>
                    <a:pt x="137" y="20"/>
                  </a:lnTo>
                  <a:lnTo>
                    <a:pt x="130" y="18"/>
                  </a:lnTo>
                  <a:lnTo>
                    <a:pt x="121" y="16"/>
                  </a:lnTo>
                  <a:lnTo>
                    <a:pt x="114" y="14"/>
                  </a:lnTo>
                  <a:lnTo>
                    <a:pt x="106" y="11"/>
                  </a:lnTo>
                  <a:lnTo>
                    <a:pt x="98" y="10"/>
                  </a:lnTo>
                  <a:lnTo>
                    <a:pt x="90" y="8"/>
                  </a:lnTo>
                  <a:lnTo>
                    <a:pt x="81" y="7"/>
                  </a:lnTo>
                  <a:lnTo>
                    <a:pt x="73" y="5"/>
                  </a:lnTo>
                  <a:lnTo>
                    <a:pt x="65" y="4"/>
                  </a:lnTo>
                  <a:lnTo>
                    <a:pt x="57" y="3"/>
                  </a:lnTo>
                  <a:lnTo>
                    <a:pt x="49" y="2"/>
                  </a:lnTo>
                  <a:lnTo>
                    <a:pt x="41" y="2"/>
                  </a:lnTo>
                  <a:lnTo>
                    <a:pt x="32" y="1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1487" y="1986"/>
              <a:ext cx="79" cy="78"/>
            </a:xfrm>
            <a:custGeom>
              <a:avLst/>
              <a:gdLst/>
              <a:ahLst/>
              <a:cxnLst>
                <a:cxn ang="0">
                  <a:pos x="464" y="0"/>
                </a:cxn>
                <a:cxn ang="0">
                  <a:pos x="447" y="1"/>
                </a:cxn>
                <a:cxn ang="0">
                  <a:pos x="430" y="2"/>
                </a:cxn>
                <a:cxn ang="0">
                  <a:pos x="414" y="3"/>
                </a:cxn>
                <a:cxn ang="0">
                  <a:pos x="398" y="5"/>
                </a:cxn>
                <a:cxn ang="0">
                  <a:pos x="382" y="8"/>
                </a:cxn>
                <a:cxn ang="0">
                  <a:pos x="366" y="11"/>
                </a:cxn>
                <a:cxn ang="0">
                  <a:pos x="349" y="16"/>
                </a:cxn>
                <a:cxn ang="0">
                  <a:pos x="333" y="20"/>
                </a:cxn>
                <a:cxn ang="0">
                  <a:pos x="318" y="25"/>
                </a:cxn>
                <a:cxn ang="0">
                  <a:pos x="302" y="31"/>
                </a:cxn>
                <a:cxn ang="0">
                  <a:pos x="287" y="37"/>
                </a:cxn>
                <a:cxn ang="0">
                  <a:pos x="272" y="44"/>
                </a:cxn>
                <a:cxn ang="0">
                  <a:pos x="257" y="51"/>
                </a:cxn>
                <a:cxn ang="0">
                  <a:pos x="243" y="59"/>
                </a:cxn>
                <a:cxn ang="0">
                  <a:pos x="229" y="67"/>
                </a:cxn>
                <a:cxn ang="0">
                  <a:pos x="215" y="76"/>
                </a:cxn>
                <a:cxn ang="0">
                  <a:pos x="201" y="85"/>
                </a:cxn>
                <a:cxn ang="0">
                  <a:pos x="188" y="94"/>
                </a:cxn>
                <a:cxn ang="0">
                  <a:pos x="175" y="105"/>
                </a:cxn>
                <a:cxn ang="0">
                  <a:pos x="162" y="116"/>
                </a:cxn>
                <a:cxn ang="0">
                  <a:pos x="150" y="126"/>
                </a:cxn>
                <a:cxn ang="0">
                  <a:pos x="139" y="137"/>
                </a:cxn>
                <a:cxn ang="0">
                  <a:pos x="127" y="149"/>
                </a:cxn>
                <a:cxn ang="0">
                  <a:pos x="116" y="162"/>
                </a:cxn>
                <a:cxn ang="0">
                  <a:pos x="105" y="175"/>
                </a:cxn>
                <a:cxn ang="0">
                  <a:pos x="94" y="188"/>
                </a:cxn>
                <a:cxn ang="0">
                  <a:pos x="85" y="201"/>
                </a:cxn>
                <a:cxn ang="0">
                  <a:pos x="76" y="215"/>
                </a:cxn>
                <a:cxn ang="0">
                  <a:pos x="68" y="229"/>
                </a:cxn>
                <a:cxn ang="0">
                  <a:pos x="59" y="243"/>
                </a:cxn>
                <a:cxn ang="0">
                  <a:pos x="51" y="257"/>
                </a:cxn>
                <a:cxn ang="0">
                  <a:pos x="44" y="272"/>
                </a:cxn>
                <a:cxn ang="0">
                  <a:pos x="37" y="287"/>
                </a:cxn>
                <a:cxn ang="0">
                  <a:pos x="31" y="302"/>
                </a:cxn>
                <a:cxn ang="0">
                  <a:pos x="26" y="318"/>
                </a:cxn>
                <a:cxn ang="0">
                  <a:pos x="20" y="333"/>
                </a:cxn>
                <a:cxn ang="0">
                  <a:pos x="16" y="349"/>
                </a:cxn>
                <a:cxn ang="0">
                  <a:pos x="12" y="365"/>
                </a:cxn>
                <a:cxn ang="0">
                  <a:pos x="8" y="381"/>
                </a:cxn>
                <a:cxn ang="0">
                  <a:pos x="5" y="398"/>
                </a:cxn>
                <a:cxn ang="0">
                  <a:pos x="3" y="414"/>
                </a:cxn>
                <a:cxn ang="0">
                  <a:pos x="2" y="430"/>
                </a:cxn>
                <a:cxn ang="0">
                  <a:pos x="1" y="446"/>
                </a:cxn>
                <a:cxn ang="0">
                  <a:pos x="0" y="463"/>
                </a:cxn>
              </a:cxnLst>
              <a:rect l="0" t="0" r="r" b="b"/>
              <a:pathLst>
                <a:path w="471" h="471">
                  <a:moveTo>
                    <a:pt x="471" y="0"/>
                  </a:moveTo>
                  <a:lnTo>
                    <a:pt x="464" y="0"/>
                  </a:lnTo>
                  <a:lnTo>
                    <a:pt x="455" y="0"/>
                  </a:lnTo>
                  <a:lnTo>
                    <a:pt x="447" y="1"/>
                  </a:lnTo>
                  <a:lnTo>
                    <a:pt x="439" y="1"/>
                  </a:lnTo>
                  <a:lnTo>
                    <a:pt x="430" y="2"/>
                  </a:lnTo>
                  <a:lnTo>
                    <a:pt x="423" y="2"/>
                  </a:lnTo>
                  <a:lnTo>
                    <a:pt x="414" y="3"/>
                  </a:lnTo>
                  <a:lnTo>
                    <a:pt x="405" y="4"/>
                  </a:lnTo>
                  <a:lnTo>
                    <a:pt x="398" y="5"/>
                  </a:lnTo>
                  <a:lnTo>
                    <a:pt x="389" y="7"/>
                  </a:lnTo>
                  <a:lnTo>
                    <a:pt x="382" y="8"/>
                  </a:lnTo>
                  <a:lnTo>
                    <a:pt x="373" y="10"/>
                  </a:lnTo>
                  <a:lnTo>
                    <a:pt x="366" y="11"/>
                  </a:lnTo>
                  <a:lnTo>
                    <a:pt x="357" y="14"/>
                  </a:lnTo>
                  <a:lnTo>
                    <a:pt x="349" y="16"/>
                  </a:lnTo>
                  <a:lnTo>
                    <a:pt x="342" y="18"/>
                  </a:lnTo>
                  <a:lnTo>
                    <a:pt x="333" y="20"/>
                  </a:lnTo>
                  <a:lnTo>
                    <a:pt x="326" y="22"/>
                  </a:lnTo>
                  <a:lnTo>
                    <a:pt x="318" y="25"/>
                  </a:lnTo>
                  <a:lnTo>
                    <a:pt x="311" y="28"/>
                  </a:lnTo>
                  <a:lnTo>
                    <a:pt x="302" y="31"/>
                  </a:lnTo>
                  <a:lnTo>
                    <a:pt x="295" y="34"/>
                  </a:lnTo>
                  <a:lnTo>
                    <a:pt x="287" y="37"/>
                  </a:lnTo>
                  <a:lnTo>
                    <a:pt x="280" y="40"/>
                  </a:lnTo>
                  <a:lnTo>
                    <a:pt x="272" y="44"/>
                  </a:lnTo>
                  <a:lnTo>
                    <a:pt x="264" y="47"/>
                  </a:lnTo>
                  <a:lnTo>
                    <a:pt x="257" y="51"/>
                  </a:lnTo>
                  <a:lnTo>
                    <a:pt x="251" y="54"/>
                  </a:lnTo>
                  <a:lnTo>
                    <a:pt x="243" y="59"/>
                  </a:lnTo>
                  <a:lnTo>
                    <a:pt x="235" y="63"/>
                  </a:lnTo>
                  <a:lnTo>
                    <a:pt x="229" y="67"/>
                  </a:lnTo>
                  <a:lnTo>
                    <a:pt x="221" y="72"/>
                  </a:lnTo>
                  <a:lnTo>
                    <a:pt x="215" y="76"/>
                  </a:lnTo>
                  <a:lnTo>
                    <a:pt x="207" y="80"/>
                  </a:lnTo>
                  <a:lnTo>
                    <a:pt x="201" y="85"/>
                  </a:lnTo>
                  <a:lnTo>
                    <a:pt x="195" y="90"/>
                  </a:lnTo>
                  <a:lnTo>
                    <a:pt x="188" y="94"/>
                  </a:lnTo>
                  <a:lnTo>
                    <a:pt x="182" y="100"/>
                  </a:lnTo>
                  <a:lnTo>
                    <a:pt x="175" y="105"/>
                  </a:lnTo>
                  <a:lnTo>
                    <a:pt x="169" y="110"/>
                  </a:lnTo>
                  <a:lnTo>
                    <a:pt x="162" y="116"/>
                  </a:lnTo>
                  <a:lnTo>
                    <a:pt x="156" y="121"/>
                  </a:lnTo>
                  <a:lnTo>
                    <a:pt x="150" y="126"/>
                  </a:lnTo>
                  <a:lnTo>
                    <a:pt x="144" y="132"/>
                  </a:lnTo>
                  <a:lnTo>
                    <a:pt x="139" y="137"/>
                  </a:lnTo>
                  <a:lnTo>
                    <a:pt x="132" y="144"/>
                  </a:lnTo>
                  <a:lnTo>
                    <a:pt x="127" y="149"/>
                  </a:lnTo>
                  <a:lnTo>
                    <a:pt x="121" y="156"/>
                  </a:lnTo>
                  <a:lnTo>
                    <a:pt x="116" y="162"/>
                  </a:lnTo>
                  <a:lnTo>
                    <a:pt x="111" y="168"/>
                  </a:lnTo>
                  <a:lnTo>
                    <a:pt x="105" y="175"/>
                  </a:lnTo>
                  <a:lnTo>
                    <a:pt x="100" y="181"/>
                  </a:lnTo>
                  <a:lnTo>
                    <a:pt x="94" y="188"/>
                  </a:lnTo>
                  <a:lnTo>
                    <a:pt x="90" y="194"/>
                  </a:lnTo>
                  <a:lnTo>
                    <a:pt x="85" y="201"/>
                  </a:lnTo>
                  <a:lnTo>
                    <a:pt x="80" y="207"/>
                  </a:lnTo>
                  <a:lnTo>
                    <a:pt x="76" y="215"/>
                  </a:lnTo>
                  <a:lnTo>
                    <a:pt x="72" y="221"/>
                  </a:lnTo>
                  <a:lnTo>
                    <a:pt x="68" y="229"/>
                  </a:lnTo>
                  <a:lnTo>
                    <a:pt x="63" y="235"/>
                  </a:lnTo>
                  <a:lnTo>
                    <a:pt x="59" y="243"/>
                  </a:lnTo>
                  <a:lnTo>
                    <a:pt x="55" y="250"/>
                  </a:lnTo>
                  <a:lnTo>
                    <a:pt x="51" y="257"/>
                  </a:lnTo>
                  <a:lnTo>
                    <a:pt x="47" y="264"/>
                  </a:lnTo>
                  <a:lnTo>
                    <a:pt x="44" y="272"/>
                  </a:lnTo>
                  <a:lnTo>
                    <a:pt x="41" y="279"/>
                  </a:lnTo>
                  <a:lnTo>
                    <a:pt x="37" y="287"/>
                  </a:lnTo>
                  <a:lnTo>
                    <a:pt x="34" y="294"/>
                  </a:lnTo>
                  <a:lnTo>
                    <a:pt x="31" y="302"/>
                  </a:lnTo>
                  <a:lnTo>
                    <a:pt x="29" y="309"/>
                  </a:lnTo>
                  <a:lnTo>
                    <a:pt x="26" y="318"/>
                  </a:lnTo>
                  <a:lnTo>
                    <a:pt x="23" y="325"/>
                  </a:lnTo>
                  <a:lnTo>
                    <a:pt x="20" y="333"/>
                  </a:lnTo>
                  <a:lnTo>
                    <a:pt x="18" y="342"/>
                  </a:lnTo>
                  <a:lnTo>
                    <a:pt x="16" y="349"/>
                  </a:lnTo>
                  <a:lnTo>
                    <a:pt x="14" y="357"/>
                  </a:lnTo>
                  <a:lnTo>
                    <a:pt x="12" y="365"/>
                  </a:lnTo>
                  <a:lnTo>
                    <a:pt x="11" y="373"/>
                  </a:lnTo>
                  <a:lnTo>
                    <a:pt x="8" y="381"/>
                  </a:lnTo>
                  <a:lnTo>
                    <a:pt x="7" y="389"/>
                  </a:lnTo>
                  <a:lnTo>
                    <a:pt x="5" y="398"/>
                  </a:lnTo>
                  <a:lnTo>
                    <a:pt x="4" y="405"/>
                  </a:lnTo>
                  <a:lnTo>
                    <a:pt x="3" y="414"/>
                  </a:lnTo>
                  <a:lnTo>
                    <a:pt x="3" y="422"/>
                  </a:lnTo>
                  <a:lnTo>
                    <a:pt x="2" y="430"/>
                  </a:lnTo>
                  <a:lnTo>
                    <a:pt x="1" y="438"/>
                  </a:lnTo>
                  <a:lnTo>
                    <a:pt x="1" y="446"/>
                  </a:lnTo>
                  <a:lnTo>
                    <a:pt x="0" y="455"/>
                  </a:lnTo>
                  <a:lnTo>
                    <a:pt x="0" y="463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2048" y="1671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2127" y="1761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 flipV="1">
              <a:off x="2554" y="1671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 flipH="1">
              <a:off x="2127" y="1593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048" y="1683"/>
              <a:ext cx="79" cy="7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24"/>
                </a:cxn>
                <a:cxn ang="0">
                  <a:pos x="2" y="41"/>
                </a:cxn>
                <a:cxn ang="0">
                  <a:pos x="4" y="58"/>
                </a:cxn>
                <a:cxn ang="0">
                  <a:pos x="6" y="74"/>
                </a:cxn>
                <a:cxn ang="0">
                  <a:pos x="8" y="90"/>
                </a:cxn>
                <a:cxn ang="0">
                  <a:pos x="13" y="106"/>
                </a:cxn>
                <a:cxn ang="0">
                  <a:pos x="16" y="122"/>
                </a:cxn>
                <a:cxn ang="0">
                  <a:pos x="21" y="137"/>
                </a:cxn>
                <a:cxn ang="0">
                  <a:pos x="26" y="153"/>
                </a:cxn>
                <a:cxn ang="0">
                  <a:pos x="32" y="169"/>
                </a:cxn>
                <a:cxn ang="0">
                  <a:pos x="37" y="184"/>
                </a:cxn>
                <a:cxn ang="0">
                  <a:pos x="44" y="199"/>
                </a:cxn>
                <a:cxn ang="0">
                  <a:pos x="51" y="214"/>
                </a:cxn>
                <a:cxn ang="0">
                  <a:pos x="59" y="229"/>
                </a:cxn>
                <a:cxn ang="0">
                  <a:pos x="68" y="243"/>
                </a:cxn>
                <a:cxn ang="0">
                  <a:pos x="76" y="257"/>
                </a:cxn>
                <a:cxn ang="0">
                  <a:pos x="86" y="271"/>
                </a:cxn>
                <a:cxn ang="0">
                  <a:pos x="95" y="284"/>
                </a:cxn>
                <a:cxn ang="0">
                  <a:pos x="105" y="297"/>
                </a:cxn>
                <a:cxn ang="0">
                  <a:pos x="116" y="309"/>
                </a:cxn>
                <a:cxn ang="0">
                  <a:pos x="127" y="321"/>
                </a:cxn>
                <a:cxn ang="0">
                  <a:pos x="139" y="333"/>
                </a:cxn>
                <a:cxn ang="0">
                  <a:pos x="150" y="345"/>
                </a:cxn>
                <a:cxn ang="0">
                  <a:pos x="162" y="356"/>
                </a:cxn>
                <a:cxn ang="0">
                  <a:pos x="175" y="366"/>
                </a:cxn>
                <a:cxn ang="0">
                  <a:pos x="188" y="376"/>
                </a:cxn>
                <a:cxn ang="0">
                  <a:pos x="201" y="386"/>
                </a:cxn>
                <a:cxn ang="0">
                  <a:pos x="215" y="396"/>
                </a:cxn>
                <a:cxn ang="0">
                  <a:pos x="229" y="404"/>
                </a:cxn>
                <a:cxn ang="0">
                  <a:pos x="243" y="413"/>
                </a:cxn>
                <a:cxn ang="0">
                  <a:pos x="258" y="420"/>
                </a:cxn>
                <a:cxn ang="0">
                  <a:pos x="273" y="427"/>
                </a:cxn>
                <a:cxn ang="0">
                  <a:pos x="287" y="434"/>
                </a:cxn>
                <a:cxn ang="0">
                  <a:pos x="303" y="440"/>
                </a:cxn>
                <a:cxn ang="0">
                  <a:pos x="318" y="446"/>
                </a:cxn>
                <a:cxn ang="0">
                  <a:pos x="334" y="450"/>
                </a:cxn>
                <a:cxn ang="0">
                  <a:pos x="349" y="456"/>
                </a:cxn>
                <a:cxn ang="0">
                  <a:pos x="366" y="459"/>
                </a:cxn>
                <a:cxn ang="0">
                  <a:pos x="382" y="462"/>
                </a:cxn>
                <a:cxn ang="0">
                  <a:pos x="398" y="465"/>
                </a:cxn>
                <a:cxn ang="0">
                  <a:pos x="414" y="468"/>
                </a:cxn>
                <a:cxn ang="0">
                  <a:pos x="431" y="470"/>
                </a:cxn>
                <a:cxn ang="0">
                  <a:pos x="447" y="471"/>
                </a:cxn>
                <a:cxn ang="0">
                  <a:pos x="463" y="471"/>
                </a:cxn>
              </a:cxnLst>
              <a:rect l="0" t="0" r="r" b="b"/>
              <a:pathLst>
                <a:path w="472" h="471">
                  <a:moveTo>
                    <a:pt x="0" y="0"/>
                  </a:moveTo>
                  <a:lnTo>
                    <a:pt x="0" y="8"/>
                  </a:lnTo>
                  <a:lnTo>
                    <a:pt x="1" y="16"/>
                  </a:lnTo>
                  <a:lnTo>
                    <a:pt x="1" y="24"/>
                  </a:lnTo>
                  <a:lnTo>
                    <a:pt x="1" y="33"/>
                  </a:lnTo>
                  <a:lnTo>
                    <a:pt x="2" y="41"/>
                  </a:lnTo>
                  <a:lnTo>
                    <a:pt x="3" y="49"/>
                  </a:lnTo>
                  <a:lnTo>
                    <a:pt x="4" y="58"/>
                  </a:lnTo>
                  <a:lnTo>
                    <a:pt x="5" y="65"/>
                  </a:lnTo>
                  <a:lnTo>
                    <a:pt x="6" y="74"/>
                  </a:lnTo>
                  <a:lnTo>
                    <a:pt x="7" y="81"/>
                  </a:lnTo>
                  <a:lnTo>
                    <a:pt x="8" y="90"/>
                  </a:lnTo>
                  <a:lnTo>
                    <a:pt x="10" y="98"/>
                  </a:lnTo>
                  <a:lnTo>
                    <a:pt x="13" y="106"/>
                  </a:lnTo>
                  <a:lnTo>
                    <a:pt x="14" y="114"/>
                  </a:lnTo>
                  <a:lnTo>
                    <a:pt x="16" y="122"/>
                  </a:lnTo>
                  <a:lnTo>
                    <a:pt x="18" y="130"/>
                  </a:lnTo>
                  <a:lnTo>
                    <a:pt x="21" y="137"/>
                  </a:lnTo>
                  <a:lnTo>
                    <a:pt x="23" y="146"/>
                  </a:lnTo>
                  <a:lnTo>
                    <a:pt x="26" y="153"/>
                  </a:lnTo>
                  <a:lnTo>
                    <a:pt x="29" y="161"/>
                  </a:lnTo>
                  <a:lnTo>
                    <a:pt x="32" y="169"/>
                  </a:lnTo>
                  <a:lnTo>
                    <a:pt x="34" y="176"/>
                  </a:lnTo>
                  <a:lnTo>
                    <a:pt x="37" y="184"/>
                  </a:lnTo>
                  <a:lnTo>
                    <a:pt x="41" y="191"/>
                  </a:lnTo>
                  <a:lnTo>
                    <a:pt x="44" y="199"/>
                  </a:lnTo>
                  <a:lnTo>
                    <a:pt x="48" y="206"/>
                  </a:lnTo>
                  <a:lnTo>
                    <a:pt x="51" y="214"/>
                  </a:lnTo>
                  <a:lnTo>
                    <a:pt x="56" y="221"/>
                  </a:lnTo>
                  <a:lnTo>
                    <a:pt x="59" y="229"/>
                  </a:lnTo>
                  <a:lnTo>
                    <a:pt x="63" y="235"/>
                  </a:lnTo>
                  <a:lnTo>
                    <a:pt x="68" y="243"/>
                  </a:lnTo>
                  <a:lnTo>
                    <a:pt x="72" y="249"/>
                  </a:lnTo>
                  <a:lnTo>
                    <a:pt x="76" y="257"/>
                  </a:lnTo>
                  <a:lnTo>
                    <a:pt x="80" y="263"/>
                  </a:lnTo>
                  <a:lnTo>
                    <a:pt x="86" y="271"/>
                  </a:lnTo>
                  <a:lnTo>
                    <a:pt x="90" y="277"/>
                  </a:lnTo>
                  <a:lnTo>
                    <a:pt x="95" y="284"/>
                  </a:lnTo>
                  <a:lnTo>
                    <a:pt x="100" y="290"/>
                  </a:lnTo>
                  <a:lnTo>
                    <a:pt x="105" y="297"/>
                  </a:lnTo>
                  <a:lnTo>
                    <a:pt x="111" y="303"/>
                  </a:lnTo>
                  <a:lnTo>
                    <a:pt x="116" y="309"/>
                  </a:lnTo>
                  <a:lnTo>
                    <a:pt x="121" y="315"/>
                  </a:lnTo>
                  <a:lnTo>
                    <a:pt x="127" y="321"/>
                  </a:lnTo>
                  <a:lnTo>
                    <a:pt x="132" y="328"/>
                  </a:lnTo>
                  <a:lnTo>
                    <a:pt x="139" y="333"/>
                  </a:lnTo>
                  <a:lnTo>
                    <a:pt x="144" y="338"/>
                  </a:lnTo>
                  <a:lnTo>
                    <a:pt x="150" y="345"/>
                  </a:lnTo>
                  <a:lnTo>
                    <a:pt x="156" y="350"/>
                  </a:lnTo>
                  <a:lnTo>
                    <a:pt x="162" y="356"/>
                  </a:lnTo>
                  <a:lnTo>
                    <a:pt x="169" y="361"/>
                  </a:lnTo>
                  <a:lnTo>
                    <a:pt x="175" y="366"/>
                  </a:lnTo>
                  <a:lnTo>
                    <a:pt x="182" y="372"/>
                  </a:lnTo>
                  <a:lnTo>
                    <a:pt x="188" y="376"/>
                  </a:lnTo>
                  <a:lnTo>
                    <a:pt x="194" y="382"/>
                  </a:lnTo>
                  <a:lnTo>
                    <a:pt x="201" y="386"/>
                  </a:lnTo>
                  <a:lnTo>
                    <a:pt x="208" y="391"/>
                  </a:lnTo>
                  <a:lnTo>
                    <a:pt x="215" y="396"/>
                  </a:lnTo>
                  <a:lnTo>
                    <a:pt x="221" y="400"/>
                  </a:lnTo>
                  <a:lnTo>
                    <a:pt x="229" y="404"/>
                  </a:lnTo>
                  <a:lnTo>
                    <a:pt x="236" y="408"/>
                  </a:lnTo>
                  <a:lnTo>
                    <a:pt x="243" y="413"/>
                  </a:lnTo>
                  <a:lnTo>
                    <a:pt x="250" y="416"/>
                  </a:lnTo>
                  <a:lnTo>
                    <a:pt x="258" y="420"/>
                  </a:lnTo>
                  <a:lnTo>
                    <a:pt x="266" y="423"/>
                  </a:lnTo>
                  <a:lnTo>
                    <a:pt x="273" y="427"/>
                  </a:lnTo>
                  <a:lnTo>
                    <a:pt x="279" y="431"/>
                  </a:lnTo>
                  <a:lnTo>
                    <a:pt x="287" y="434"/>
                  </a:lnTo>
                  <a:lnTo>
                    <a:pt x="296" y="437"/>
                  </a:lnTo>
                  <a:lnTo>
                    <a:pt x="303" y="440"/>
                  </a:lnTo>
                  <a:lnTo>
                    <a:pt x="311" y="443"/>
                  </a:lnTo>
                  <a:lnTo>
                    <a:pt x="318" y="446"/>
                  </a:lnTo>
                  <a:lnTo>
                    <a:pt x="326" y="448"/>
                  </a:lnTo>
                  <a:lnTo>
                    <a:pt x="334" y="450"/>
                  </a:lnTo>
                  <a:lnTo>
                    <a:pt x="342" y="454"/>
                  </a:lnTo>
                  <a:lnTo>
                    <a:pt x="349" y="456"/>
                  </a:lnTo>
                  <a:lnTo>
                    <a:pt x="358" y="457"/>
                  </a:lnTo>
                  <a:lnTo>
                    <a:pt x="366" y="459"/>
                  </a:lnTo>
                  <a:lnTo>
                    <a:pt x="374" y="461"/>
                  </a:lnTo>
                  <a:lnTo>
                    <a:pt x="382" y="462"/>
                  </a:lnTo>
                  <a:lnTo>
                    <a:pt x="390" y="464"/>
                  </a:lnTo>
                  <a:lnTo>
                    <a:pt x="398" y="465"/>
                  </a:lnTo>
                  <a:lnTo>
                    <a:pt x="406" y="466"/>
                  </a:lnTo>
                  <a:lnTo>
                    <a:pt x="414" y="468"/>
                  </a:lnTo>
                  <a:lnTo>
                    <a:pt x="423" y="469"/>
                  </a:lnTo>
                  <a:lnTo>
                    <a:pt x="431" y="470"/>
                  </a:lnTo>
                  <a:lnTo>
                    <a:pt x="439" y="470"/>
                  </a:lnTo>
                  <a:lnTo>
                    <a:pt x="447" y="471"/>
                  </a:lnTo>
                  <a:lnTo>
                    <a:pt x="455" y="471"/>
                  </a:lnTo>
                  <a:lnTo>
                    <a:pt x="463" y="471"/>
                  </a:lnTo>
                  <a:lnTo>
                    <a:pt x="472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475" y="1683"/>
              <a:ext cx="79" cy="78"/>
            </a:xfrm>
            <a:custGeom>
              <a:avLst/>
              <a:gdLst/>
              <a:ahLst/>
              <a:cxnLst>
                <a:cxn ang="0">
                  <a:pos x="8" y="471"/>
                </a:cxn>
                <a:cxn ang="0">
                  <a:pos x="24" y="471"/>
                </a:cxn>
                <a:cxn ang="0">
                  <a:pos x="40" y="470"/>
                </a:cxn>
                <a:cxn ang="0">
                  <a:pos x="58" y="468"/>
                </a:cxn>
                <a:cxn ang="0">
                  <a:pos x="74" y="465"/>
                </a:cxn>
                <a:cxn ang="0">
                  <a:pos x="90" y="462"/>
                </a:cxn>
                <a:cxn ang="0">
                  <a:pos x="106" y="459"/>
                </a:cxn>
                <a:cxn ang="0">
                  <a:pos x="122" y="456"/>
                </a:cxn>
                <a:cxn ang="0">
                  <a:pos x="137" y="450"/>
                </a:cxn>
                <a:cxn ang="0">
                  <a:pos x="153" y="446"/>
                </a:cxn>
                <a:cxn ang="0">
                  <a:pos x="169" y="440"/>
                </a:cxn>
                <a:cxn ang="0">
                  <a:pos x="184" y="434"/>
                </a:cxn>
                <a:cxn ang="0">
                  <a:pos x="199" y="427"/>
                </a:cxn>
                <a:cxn ang="0">
                  <a:pos x="214" y="420"/>
                </a:cxn>
                <a:cxn ang="0">
                  <a:pos x="229" y="413"/>
                </a:cxn>
                <a:cxn ang="0">
                  <a:pos x="243" y="404"/>
                </a:cxn>
                <a:cxn ang="0">
                  <a:pos x="257" y="396"/>
                </a:cxn>
                <a:cxn ang="0">
                  <a:pos x="271" y="386"/>
                </a:cxn>
                <a:cxn ang="0">
                  <a:pos x="284" y="376"/>
                </a:cxn>
                <a:cxn ang="0">
                  <a:pos x="297" y="366"/>
                </a:cxn>
                <a:cxn ang="0">
                  <a:pos x="309" y="356"/>
                </a:cxn>
                <a:cxn ang="0">
                  <a:pos x="321" y="345"/>
                </a:cxn>
                <a:cxn ang="0">
                  <a:pos x="333" y="333"/>
                </a:cxn>
                <a:cxn ang="0">
                  <a:pos x="345" y="321"/>
                </a:cxn>
                <a:cxn ang="0">
                  <a:pos x="356" y="309"/>
                </a:cxn>
                <a:cxn ang="0">
                  <a:pos x="367" y="297"/>
                </a:cxn>
                <a:cxn ang="0">
                  <a:pos x="376" y="284"/>
                </a:cxn>
                <a:cxn ang="0">
                  <a:pos x="386" y="271"/>
                </a:cxn>
                <a:cxn ang="0">
                  <a:pos x="396" y="257"/>
                </a:cxn>
                <a:cxn ang="0">
                  <a:pos x="404" y="243"/>
                </a:cxn>
                <a:cxn ang="0">
                  <a:pos x="413" y="229"/>
                </a:cxn>
                <a:cxn ang="0">
                  <a:pos x="420" y="214"/>
                </a:cxn>
                <a:cxn ang="0">
                  <a:pos x="428" y="199"/>
                </a:cxn>
                <a:cxn ang="0">
                  <a:pos x="434" y="184"/>
                </a:cxn>
                <a:cxn ang="0">
                  <a:pos x="440" y="169"/>
                </a:cxn>
                <a:cxn ang="0">
                  <a:pos x="446" y="153"/>
                </a:cxn>
                <a:cxn ang="0">
                  <a:pos x="450" y="137"/>
                </a:cxn>
                <a:cxn ang="0">
                  <a:pos x="456" y="122"/>
                </a:cxn>
                <a:cxn ang="0">
                  <a:pos x="459" y="106"/>
                </a:cxn>
                <a:cxn ang="0">
                  <a:pos x="463" y="90"/>
                </a:cxn>
                <a:cxn ang="0">
                  <a:pos x="466" y="74"/>
                </a:cxn>
                <a:cxn ang="0">
                  <a:pos x="468" y="58"/>
                </a:cxn>
                <a:cxn ang="0">
                  <a:pos x="470" y="41"/>
                </a:cxn>
                <a:cxn ang="0">
                  <a:pos x="471" y="24"/>
                </a:cxn>
                <a:cxn ang="0">
                  <a:pos x="472" y="8"/>
                </a:cxn>
              </a:cxnLst>
              <a:rect l="0" t="0" r="r" b="b"/>
              <a:pathLst>
                <a:path w="472" h="471">
                  <a:moveTo>
                    <a:pt x="0" y="471"/>
                  </a:moveTo>
                  <a:lnTo>
                    <a:pt x="8" y="471"/>
                  </a:lnTo>
                  <a:lnTo>
                    <a:pt x="17" y="471"/>
                  </a:lnTo>
                  <a:lnTo>
                    <a:pt x="24" y="471"/>
                  </a:lnTo>
                  <a:lnTo>
                    <a:pt x="33" y="470"/>
                  </a:lnTo>
                  <a:lnTo>
                    <a:pt x="40" y="470"/>
                  </a:lnTo>
                  <a:lnTo>
                    <a:pt x="49" y="469"/>
                  </a:lnTo>
                  <a:lnTo>
                    <a:pt x="58" y="468"/>
                  </a:lnTo>
                  <a:lnTo>
                    <a:pt x="65" y="466"/>
                  </a:lnTo>
                  <a:lnTo>
                    <a:pt x="74" y="465"/>
                  </a:lnTo>
                  <a:lnTo>
                    <a:pt x="81" y="464"/>
                  </a:lnTo>
                  <a:lnTo>
                    <a:pt x="90" y="462"/>
                  </a:lnTo>
                  <a:lnTo>
                    <a:pt x="98" y="461"/>
                  </a:lnTo>
                  <a:lnTo>
                    <a:pt x="106" y="459"/>
                  </a:lnTo>
                  <a:lnTo>
                    <a:pt x="114" y="457"/>
                  </a:lnTo>
                  <a:lnTo>
                    <a:pt x="122" y="456"/>
                  </a:lnTo>
                  <a:lnTo>
                    <a:pt x="130" y="454"/>
                  </a:lnTo>
                  <a:lnTo>
                    <a:pt x="137" y="450"/>
                  </a:lnTo>
                  <a:lnTo>
                    <a:pt x="146" y="448"/>
                  </a:lnTo>
                  <a:lnTo>
                    <a:pt x="153" y="446"/>
                  </a:lnTo>
                  <a:lnTo>
                    <a:pt x="161" y="443"/>
                  </a:lnTo>
                  <a:lnTo>
                    <a:pt x="169" y="440"/>
                  </a:lnTo>
                  <a:lnTo>
                    <a:pt x="176" y="437"/>
                  </a:lnTo>
                  <a:lnTo>
                    <a:pt x="184" y="434"/>
                  </a:lnTo>
                  <a:lnTo>
                    <a:pt x="192" y="431"/>
                  </a:lnTo>
                  <a:lnTo>
                    <a:pt x="199" y="427"/>
                  </a:lnTo>
                  <a:lnTo>
                    <a:pt x="206" y="423"/>
                  </a:lnTo>
                  <a:lnTo>
                    <a:pt x="214" y="420"/>
                  </a:lnTo>
                  <a:lnTo>
                    <a:pt x="221" y="416"/>
                  </a:lnTo>
                  <a:lnTo>
                    <a:pt x="229" y="413"/>
                  </a:lnTo>
                  <a:lnTo>
                    <a:pt x="235" y="408"/>
                  </a:lnTo>
                  <a:lnTo>
                    <a:pt x="243" y="404"/>
                  </a:lnTo>
                  <a:lnTo>
                    <a:pt x="250" y="400"/>
                  </a:lnTo>
                  <a:lnTo>
                    <a:pt x="257" y="396"/>
                  </a:lnTo>
                  <a:lnTo>
                    <a:pt x="263" y="391"/>
                  </a:lnTo>
                  <a:lnTo>
                    <a:pt x="271" y="386"/>
                  </a:lnTo>
                  <a:lnTo>
                    <a:pt x="277" y="382"/>
                  </a:lnTo>
                  <a:lnTo>
                    <a:pt x="284" y="376"/>
                  </a:lnTo>
                  <a:lnTo>
                    <a:pt x="290" y="372"/>
                  </a:lnTo>
                  <a:lnTo>
                    <a:pt x="297" y="366"/>
                  </a:lnTo>
                  <a:lnTo>
                    <a:pt x="303" y="361"/>
                  </a:lnTo>
                  <a:lnTo>
                    <a:pt x="309" y="356"/>
                  </a:lnTo>
                  <a:lnTo>
                    <a:pt x="316" y="350"/>
                  </a:lnTo>
                  <a:lnTo>
                    <a:pt x="321" y="345"/>
                  </a:lnTo>
                  <a:lnTo>
                    <a:pt x="328" y="338"/>
                  </a:lnTo>
                  <a:lnTo>
                    <a:pt x="333" y="333"/>
                  </a:lnTo>
                  <a:lnTo>
                    <a:pt x="340" y="328"/>
                  </a:lnTo>
                  <a:lnTo>
                    <a:pt x="345" y="321"/>
                  </a:lnTo>
                  <a:lnTo>
                    <a:pt x="350" y="315"/>
                  </a:lnTo>
                  <a:lnTo>
                    <a:pt x="356" y="309"/>
                  </a:lnTo>
                  <a:lnTo>
                    <a:pt x="361" y="303"/>
                  </a:lnTo>
                  <a:lnTo>
                    <a:pt x="367" y="297"/>
                  </a:lnTo>
                  <a:lnTo>
                    <a:pt x="372" y="290"/>
                  </a:lnTo>
                  <a:lnTo>
                    <a:pt x="376" y="284"/>
                  </a:lnTo>
                  <a:lnTo>
                    <a:pt x="382" y="277"/>
                  </a:lnTo>
                  <a:lnTo>
                    <a:pt x="386" y="271"/>
                  </a:lnTo>
                  <a:lnTo>
                    <a:pt x="391" y="263"/>
                  </a:lnTo>
                  <a:lnTo>
                    <a:pt x="396" y="257"/>
                  </a:lnTo>
                  <a:lnTo>
                    <a:pt x="400" y="249"/>
                  </a:lnTo>
                  <a:lnTo>
                    <a:pt x="404" y="243"/>
                  </a:lnTo>
                  <a:lnTo>
                    <a:pt x="408" y="235"/>
                  </a:lnTo>
                  <a:lnTo>
                    <a:pt x="413" y="229"/>
                  </a:lnTo>
                  <a:lnTo>
                    <a:pt x="416" y="221"/>
                  </a:lnTo>
                  <a:lnTo>
                    <a:pt x="420" y="214"/>
                  </a:lnTo>
                  <a:lnTo>
                    <a:pt x="424" y="206"/>
                  </a:lnTo>
                  <a:lnTo>
                    <a:pt x="428" y="199"/>
                  </a:lnTo>
                  <a:lnTo>
                    <a:pt x="431" y="191"/>
                  </a:lnTo>
                  <a:lnTo>
                    <a:pt x="434" y="184"/>
                  </a:lnTo>
                  <a:lnTo>
                    <a:pt x="438" y="176"/>
                  </a:lnTo>
                  <a:lnTo>
                    <a:pt x="440" y="169"/>
                  </a:lnTo>
                  <a:lnTo>
                    <a:pt x="443" y="161"/>
                  </a:lnTo>
                  <a:lnTo>
                    <a:pt x="446" y="153"/>
                  </a:lnTo>
                  <a:lnTo>
                    <a:pt x="448" y="146"/>
                  </a:lnTo>
                  <a:lnTo>
                    <a:pt x="450" y="137"/>
                  </a:lnTo>
                  <a:lnTo>
                    <a:pt x="454" y="130"/>
                  </a:lnTo>
                  <a:lnTo>
                    <a:pt x="456" y="122"/>
                  </a:lnTo>
                  <a:lnTo>
                    <a:pt x="458" y="114"/>
                  </a:lnTo>
                  <a:lnTo>
                    <a:pt x="459" y="106"/>
                  </a:lnTo>
                  <a:lnTo>
                    <a:pt x="461" y="98"/>
                  </a:lnTo>
                  <a:lnTo>
                    <a:pt x="463" y="90"/>
                  </a:lnTo>
                  <a:lnTo>
                    <a:pt x="464" y="81"/>
                  </a:lnTo>
                  <a:lnTo>
                    <a:pt x="466" y="74"/>
                  </a:lnTo>
                  <a:lnTo>
                    <a:pt x="467" y="65"/>
                  </a:lnTo>
                  <a:lnTo>
                    <a:pt x="468" y="58"/>
                  </a:lnTo>
                  <a:lnTo>
                    <a:pt x="469" y="49"/>
                  </a:lnTo>
                  <a:lnTo>
                    <a:pt x="470" y="41"/>
                  </a:lnTo>
                  <a:lnTo>
                    <a:pt x="471" y="33"/>
                  </a:lnTo>
                  <a:lnTo>
                    <a:pt x="471" y="24"/>
                  </a:lnTo>
                  <a:lnTo>
                    <a:pt x="471" y="16"/>
                  </a:lnTo>
                  <a:lnTo>
                    <a:pt x="472" y="8"/>
                  </a:lnTo>
                  <a:lnTo>
                    <a:pt x="472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475" y="1593"/>
              <a:ext cx="79" cy="78"/>
            </a:xfrm>
            <a:custGeom>
              <a:avLst/>
              <a:gdLst/>
              <a:ahLst/>
              <a:cxnLst>
                <a:cxn ang="0">
                  <a:pos x="472" y="463"/>
                </a:cxn>
                <a:cxn ang="0">
                  <a:pos x="471" y="447"/>
                </a:cxn>
                <a:cxn ang="0">
                  <a:pos x="470" y="430"/>
                </a:cxn>
                <a:cxn ang="0">
                  <a:pos x="468" y="414"/>
                </a:cxn>
                <a:cxn ang="0">
                  <a:pos x="466" y="398"/>
                </a:cxn>
                <a:cxn ang="0">
                  <a:pos x="463" y="382"/>
                </a:cxn>
                <a:cxn ang="0">
                  <a:pos x="459" y="365"/>
                </a:cxn>
                <a:cxn ang="0">
                  <a:pos x="456" y="349"/>
                </a:cxn>
                <a:cxn ang="0">
                  <a:pos x="450" y="333"/>
                </a:cxn>
                <a:cxn ang="0">
                  <a:pos x="446" y="318"/>
                </a:cxn>
                <a:cxn ang="0">
                  <a:pos x="440" y="302"/>
                </a:cxn>
                <a:cxn ang="0">
                  <a:pos x="434" y="287"/>
                </a:cxn>
                <a:cxn ang="0">
                  <a:pos x="428" y="272"/>
                </a:cxn>
                <a:cxn ang="0">
                  <a:pos x="420" y="257"/>
                </a:cxn>
                <a:cxn ang="0">
                  <a:pos x="413" y="243"/>
                </a:cxn>
                <a:cxn ang="0">
                  <a:pos x="404" y="229"/>
                </a:cxn>
                <a:cxn ang="0">
                  <a:pos x="396" y="215"/>
                </a:cxn>
                <a:cxn ang="0">
                  <a:pos x="386" y="201"/>
                </a:cxn>
                <a:cxn ang="0">
                  <a:pos x="376" y="188"/>
                </a:cxn>
                <a:cxn ang="0">
                  <a:pos x="367" y="175"/>
                </a:cxn>
                <a:cxn ang="0">
                  <a:pos x="356" y="162"/>
                </a:cxn>
                <a:cxn ang="0">
                  <a:pos x="345" y="150"/>
                </a:cxn>
                <a:cxn ang="0">
                  <a:pos x="333" y="139"/>
                </a:cxn>
                <a:cxn ang="0">
                  <a:pos x="321" y="127"/>
                </a:cxn>
                <a:cxn ang="0">
                  <a:pos x="309" y="116"/>
                </a:cxn>
                <a:cxn ang="0">
                  <a:pos x="297" y="105"/>
                </a:cxn>
                <a:cxn ang="0">
                  <a:pos x="284" y="94"/>
                </a:cxn>
                <a:cxn ang="0">
                  <a:pos x="271" y="85"/>
                </a:cxn>
                <a:cxn ang="0">
                  <a:pos x="257" y="76"/>
                </a:cxn>
                <a:cxn ang="0">
                  <a:pos x="243" y="68"/>
                </a:cxn>
                <a:cxn ang="0">
                  <a:pos x="229" y="59"/>
                </a:cxn>
                <a:cxn ang="0">
                  <a:pos x="214" y="51"/>
                </a:cxn>
                <a:cxn ang="0">
                  <a:pos x="199" y="44"/>
                </a:cxn>
                <a:cxn ang="0">
                  <a:pos x="184" y="37"/>
                </a:cxn>
                <a:cxn ang="0">
                  <a:pos x="169" y="31"/>
                </a:cxn>
                <a:cxn ang="0">
                  <a:pos x="153" y="26"/>
                </a:cxn>
                <a:cxn ang="0">
                  <a:pos x="137" y="20"/>
                </a:cxn>
                <a:cxn ang="0">
                  <a:pos x="122" y="16"/>
                </a:cxn>
                <a:cxn ang="0">
                  <a:pos x="106" y="12"/>
                </a:cxn>
                <a:cxn ang="0">
                  <a:pos x="90" y="8"/>
                </a:cxn>
                <a:cxn ang="0">
                  <a:pos x="74" y="5"/>
                </a:cxn>
                <a:cxn ang="0">
                  <a:pos x="58" y="3"/>
                </a:cxn>
                <a:cxn ang="0">
                  <a:pos x="40" y="2"/>
                </a:cxn>
                <a:cxn ang="0">
                  <a:pos x="24" y="1"/>
                </a:cxn>
                <a:cxn ang="0">
                  <a:pos x="8" y="0"/>
                </a:cxn>
              </a:cxnLst>
              <a:rect l="0" t="0" r="r" b="b"/>
              <a:pathLst>
                <a:path w="472" h="471">
                  <a:moveTo>
                    <a:pt x="472" y="471"/>
                  </a:moveTo>
                  <a:lnTo>
                    <a:pt x="472" y="463"/>
                  </a:lnTo>
                  <a:lnTo>
                    <a:pt x="471" y="455"/>
                  </a:lnTo>
                  <a:lnTo>
                    <a:pt x="471" y="447"/>
                  </a:lnTo>
                  <a:lnTo>
                    <a:pt x="471" y="439"/>
                  </a:lnTo>
                  <a:lnTo>
                    <a:pt x="470" y="430"/>
                  </a:lnTo>
                  <a:lnTo>
                    <a:pt x="469" y="423"/>
                  </a:lnTo>
                  <a:lnTo>
                    <a:pt x="468" y="414"/>
                  </a:lnTo>
                  <a:lnTo>
                    <a:pt x="467" y="405"/>
                  </a:lnTo>
                  <a:lnTo>
                    <a:pt x="466" y="398"/>
                  </a:lnTo>
                  <a:lnTo>
                    <a:pt x="464" y="389"/>
                  </a:lnTo>
                  <a:lnTo>
                    <a:pt x="463" y="382"/>
                  </a:lnTo>
                  <a:lnTo>
                    <a:pt x="461" y="373"/>
                  </a:lnTo>
                  <a:lnTo>
                    <a:pt x="459" y="365"/>
                  </a:lnTo>
                  <a:lnTo>
                    <a:pt x="458" y="357"/>
                  </a:lnTo>
                  <a:lnTo>
                    <a:pt x="456" y="349"/>
                  </a:lnTo>
                  <a:lnTo>
                    <a:pt x="454" y="342"/>
                  </a:lnTo>
                  <a:lnTo>
                    <a:pt x="450" y="333"/>
                  </a:lnTo>
                  <a:lnTo>
                    <a:pt x="448" y="326"/>
                  </a:lnTo>
                  <a:lnTo>
                    <a:pt x="446" y="318"/>
                  </a:lnTo>
                  <a:lnTo>
                    <a:pt x="443" y="311"/>
                  </a:lnTo>
                  <a:lnTo>
                    <a:pt x="440" y="302"/>
                  </a:lnTo>
                  <a:lnTo>
                    <a:pt x="438" y="295"/>
                  </a:lnTo>
                  <a:lnTo>
                    <a:pt x="434" y="287"/>
                  </a:lnTo>
                  <a:lnTo>
                    <a:pt x="431" y="279"/>
                  </a:lnTo>
                  <a:lnTo>
                    <a:pt x="428" y="272"/>
                  </a:lnTo>
                  <a:lnTo>
                    <a:pt x="424" y="264"/>
                  </a:lnTo>
                  <a:lnTo>
                    <a:pt x="420" y="257"/>
                  </a:lnTo>
                  <a:lnTo>
                    <a:pt x="416" y="250"/>
                  </a:lnTo>
                  <a:lnTo>
                    <a:pt x="413" y="243"/>
                  </a:lnTo>
                  <a:lnTo>
                    <a:pt x="408" y="235"/>
                  </a:lnTo>
                  <a:lnTo>
                    <a:pt x="404" y="229"/>
                  </a:lnTo>
                  <a:lnTo>
                    <a:pt x="400" y="221"/>
                  </a:lnTo>
                  <a:lnTo>
                    <a:pt x="396" y="215"/>
                  </a:lnTo>
                  <a:lnTo>
                    <a:pt x="391" y="207"/>
                  </a:lnTo>
                  <a:lnTo>
                    <a:pt x="386" y="201"/>
                  </a:lnTo>
                  <a:lnTo>
                    <a:pt x="382" y="194"/>
                  </a:lnTo>
                  <a:lnTo>
                    <a:pt x="376" y="188"/>
                  </a:lnTo>
                  <a:lnTo>
                    <a:pt x="372" y="182"/>
                  </a:lnTo>
                  <a:lnTo>
                    <a:pt x="367" y="175"/>
                  </a:lnTo>
                  <a:lnTo>
                    <a:pt x="361" y="169"/>
                  </a:lnTo>
                  <a:lnTo>
                    <a:pt x="356" y="162"/>
                  </a:lnTo>
                  <a:lnTo>
                    <a:pt x="350" y="156"/>
                  </a:lnTo>
                  <a:lnTo>
                    <a:pt x="345" y="150"/>
                  </a:lnTo>
                  <a:lnTo>
                    <a:pt x="340" y="144"/>
                  </a:lnTo>
                  <a:lnTo>
                    <a:pt x="333" y="139"/>
                  </a:lnTo>
                  <a:lnTo>
                    <a:pt x="328" y="132"/>
                  </a:lnTo>
                  <a:lnTo>
                    <a:pt x="321" y="127"/>
                  </a:lnTo>
                  <a:lnTo>
                    <a:pt x="316" y="121"/>
                  </a:lnTo>
                  <a:lnTo>
                    <a:pt x="309" y="116"/>
                  </a:lnTo>
                  <a:lnTo>
                    <a:pt x="303" y="111"/>
                  </a:lnTo>
                  <a:lnTo>
                    <a:pt x="297" y="105"/>
                  </a:lnTo>
                  <a:lnTo>
                    <a:pt x="290" y="100"/>
                  </a:lnTo>
                  <a:lnTo>
                    <a:pt x="284" y="94"/>
                  </a:lnTo>
                  <a:lnTo>
                    <a:pt x="277" y="90"/>
                  </a:lnTo>
                  <a:lnTo>
                    <a:pt x="271" y="85"/>
                  </a:lnTo>
                  <a:lnTo>
                    <a:pt x="263" y="80"/>
                  </a:lnTo>
                  <a:lnTo>
                    <a:pt x="257" y="76"/>
                  </a:lnTo>
                  <a:lnTo>
                    <a:pt x="250" y="72"/>
                  </a:lnTo>
                  <a:lnTo>
                    <a:pt x="243" y="68"/>
                  </a:lnTo>
                  <a:lnTo>
                    <a:pt x="235" y="63"/>
                  </a:lnTo>
                  <a:lnTo>
                    <a:pt x="229" y="59"/>
                  </a:lnTo>
                  <a:lnTo>
                    <a:pt x="221" y="55"/>
                  </a:lnTo>
                  <a:lnTo>
                    <a:pt x="214" y="51"/>
                  </a:lnTo>
                  <a:lnTo>
                    <a:pt x="206" y="47"/>
                  </a:lnTo>
                  <a:lnTo>
                    <a:pt x="199" y="44"/>
                  </a:lnTo>
                  <a:lnTo>
                    <a:pt x="192" y="41"/>
                  </a:lnTo>
                  <a:lnTo>
                    <a:pt x="184" y="37"/>
                  </a:lnTo>
                  <a:lnTo>
                    <a:pt x="176" y="34"/>
                  </a:lnTo>
                  <a:lnTo>
                    <a:pt x="169" y="31"/>
                  </a:lnTo>
                  <a:lnTo>
                    <a:pt x="161" y="29"/>
                  </a:lnTo>
                  <a:lnTo>
                    <a:pt x="153" y="26"/>
                  </a:lnTo>
                  <a:lnTo>
                    <a:pt x="146" y="23"/>
                  </a:lnTo>
                  <a:lnTo>
                    <a:pt x="137" y="20"/>
                  </a:lnTo>
                  <a:lnTo>
                    <a:pt x="130" y="18"/>
                  </a:lnTo>
                  <a:lnTo>
                    <a:pt x="122" y="16"/>
                  </a:lnTo>
                  <a:lnTo>
                    <a:pt x="114" y="14"/>
                  </a:lnTo>
                  <a:lnTo>
                    <a:pt x="106" y="12"/>
                  </a:lnTo>
                  <a:lnTo>
                    <a:pt x="98" y="11"/>
                  </a:lnTo>
                  <a:lnTo>
                    <a:pt x="90" y="8"/>
                  </a:lnTo>
                  <a:lnTo>
                    <a:pt x="81" y="7"/>
                  </a:lnTo>
                  <a:lnTo>
                    <a:pt x="74" y="5"/>
                  </a:lnTo>
                  <a:lnTo>
                    <a:pt x="65" y="4"/>
                  </a:lnTo>
                  <a:lnTo>
                    <a:pt x="58" y="3"/>
                  </a:lnTo>
                  <a:lnTo>
                    <a:pt x="49" y="3"/>
                  </a:lnTo>
                  <a:lnTo>
                    <a:pt x="40" y="2"/>
                  </a:lnTo>
                  <a:lnTo>
                    <a:pt x="33" y="1"/>
                  </a:lnTo>
                  <a:lnTo>
                    <a:pt x="24" y="1"/>
                  </a:lnTo>
                  <a:lnTo>
                    <a:pt x="17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048" y="1593"/>
              <a:ext cx="79" cy="78"/>
            </a:xfrm>
            <a:custGeom>
              <a:avLst/>
              <a:gdLst/>
              <a:ahLst/>
              <a:cxnLst>
                <a:cxn ang="0">
                  <a:pos x="463" y="0"/>
                </a:cxn>
                <a:cxn ang="0">
                  <a:pos x="447" y="1"/>
                </a:cxn>
                <a:cxn ang="0">
                  <a:pos x="431" y="2"/>
                </a:cxn>
                <a:cxn ang="0">
                  <a:pos x="414" y="3"/>
                </a:cxn>
                <a:cxn ang="0">
                  <a:pos x="398" y="5"/>
                </a:cxn>
                <a:cxn ang="0">
                  <a:pos x="382" y="8"/>
                </a:cxn>
                <a:cxn ang="0">
                  <a:pos x="366" y="12"/>
                </a:cxn>
                <a:cxn ang="0">
                  <a:pos x="349" y="16"/>
                </a:cxn>
                <a:cxn ang="0">
                  <a:pos x="334" y="20"/>
                </a:cxn>
                <a:cxn ang="0">
                  <a:pos x="318" y="26"/>
                </a:cxn>
                <a:cxn ang="0">
                  <a:pos x="303" y="31"/>
                </a:cxn>
                <a:cxn ang="0">
                  <a:pos x="288" y="37"/>
                </a:cxn>
                <a:cxn ang="0">
                  <a:pos x="273" y="44"/>
                </a:cxn>
                <a:cxn ang="0">
                  <a:pos x="258" y="51"/>
                </a:cxn>
                <a:cxn ang="0">
                  <a:pos x="243" y="59"/>
                </a:cxn>
                <a:cxn ang="0">
                  <a:pos x="229" y="68"/>
                </a:cxn>
                <a:cxn ang="0">
                  <a:pos x="215" y="76"/>
                </a:cxn>
                <a:cxn ang="0">
                  <a:pos x="201" y="85"/>
                </a:cxn>
                <a:cxn ang="0">
                  <a:pos x="188" y="94"/>
                </a:cxn>
                <a:cxn ang="0">
                  <a:pos x="175" y="105"/>
                </a:cxn>
                <a:cxn ang="0">
                  <a:pos x="162" y="116"/>
                </a:cxn>
                <a:cxn ang="0">
                  <a:pos x="150" y="127"/>
                </a:cxn>
                <a:cxn ang="0">
                  <a:pos x="139" y="139"/>
                </a:cxn>
                <a:cxn ang="0">
                  <a:pos x="127" y="150"/>
                </a:cxn>
                <a:cxn ang="0">
                  <a:pos x="116" y="162"/>
                </a:cxn>
                <a:cxn ang="0">
                  <a:pos x="105" y="175"/>
                </a:cxn>
                <a:cxn ang="0">
                  <a:pos x="95" y="188"/>
                </a:cxn>
                <a:cxn ang="0">
                  <a:pos x="86" y="201"/>
                </a:cxn>
                <a:cxn ang="0">
                  <a:pos x="76" y="215"/>
                </a:cxn>
                <a:cxn ang="0">
                  <a:pos x="68" y="229"/>
                </a:cxn>
                <a:cxn ang="0">
                  <a:pos x="59" y="243"/>
                </a:cxn>
                <a:cxn ang="0">
                  <a:pos x="51" y="257"/>
                </a:cxn>
                <a:cxn ang="0">
                  <a:pos x="44" y="272"/>
                </a:cxn>
                <a:cxn ang="0">
                  <a:pos x="37" y="287"/>
                </a:cxn>
                <a:cxn ang="0">
                  <a:pos x="32" y="302"/>
                </a:cxn>
                <a:cxn ang="0">
                  <a:pos x="26" y="318"/>
                </a:cxn>
                <a:cxn ang="0">
                  <a:pos x="21" y="333"/>
                </a:cxn>
                <a:cxn ang="0">
                  <a:pos x="16" y="349"/>
                </a:cxn>
                <a:cxn ang="0">
                  <a:pos x="13" y="365"/>
                </a:cxn>
                <a:cxn ang="0">
                  <a:pos x="8" y="382"/>
                </a:cxn>
                <a:cxn ang="0">
                  <a:pos x="6" y="398"/>
                </a:cxn>
                <a:cxn ang="0">
                  <a:pos x="4" y="414"/>
                </a:cxn>
                <a:cxn ang="0">
                  <a:pos x="2" y="430"/>
                </a:cxn>
                <a:cxn ang="0">
                  <a:pos x="1" y="447"/>
                </a:cxn>
                <a:cxn ang="0">
                  <a:pos x="0" y="463"/>
                </a:cxn>
              </a:cxnLst>
              <a:rect l="0" t="0" r="r" b="b"/>
              <a:pathLst>
                <a:path w="472" h="471">
                  <a:moveTo>
                    <a:pt x="472" y="0"/>
                  </a:moveTo>
                  <a:lnTo>
                    <a:pt x="463" y="0"/>
                  </a:lnTo>
                  <a:lnTo>
                    <a:pt x="455" y="0"/>
                  </a:lnTo>
                  <a:lnTo>
                    <a:pt x="447" y="1"/>
                  </a:lnTo>
                  <a:lnTo>
                    <a:pt x="439" y="1"/>
                  </a:lnTo>
                  <a:lnTo>
                    <a:pt x="431" y="2"/>
                  </a:lnTo>
                  <a:lnTo>
                    <a:pt x="423" y="3"/>
                  </a:lnTo>
                  <a:lnTo>
                    <a:pt x="414" y="3"/>
                  </a:lnTo>
                  <a:lnTo>
                    <a:pt x="406" y="4"/>
                  </a:lnTo>
                  <a:lnTo>
                    <a:pt x="398" y="5"/>
                  </a:lnTo>
                  <a:lnTo>
                    <a:pt x="390" y="7"/>
                  </a:lnTo>
                  <a:lnTo>
                    <a:pt x="382" y="8"/>
                  </a:lnTo>
                  <a:lnTo>
                    <a:pt x="374" y="11"/>
                  </a:lnTo>
                  <a:lnTo>
                    <a:pt x="366" y="12"/>
                  </a:lnTo>
                  <a:lnTo>
                    <a:pt x="358" y="14"/>
                  </a:lnTo>
                  <a:lnTo>
                    <a:pt x="349" y="16"/>
                  </a:lnTo>
                  <a:lnTo>
                    <a:pt x="342" y="18"/>
                  </a:lnTo>
                  <a:lnTo>
                    <a:pt x="334" y="20"/>
                  </a:lnTo>
                  <a:lnTo>
                    <a:pt x="326" y="23"/>
                  </a:lnTo>
                  <a:lnTo>
                    <a:pt x="318" y="26"/>
                  </a:lnTo>
                  <a:lnTo>
                    <a:pt x="311" y="29"/>
                  </a:lnTo>
                  <a:lnTo>
                    <a:pt x="303" y="31"/>
                  </a:lnTo>
                  <a:lnTo>
                    <a:pt x="296" y="34"/>
                  </a:lnTo>
                  <a:lnTo>
                    <a:pt x="288" y="37"/>
                  </a:lnTo>
                  <a:lnTo>
                    <a:pt x="279" y="41"/>
                  </a:lnTo>
                  <a:lnTo>
                    <a:pt x="273" y="44"/>
                  </a:lnTo>
                  <a:lnTo>
                    <a:pt x="266" y="47"/>
                  </a:lnTo>
                  <a:lnTo>
                    <a:pt x="258" y="51"/>
                  </a:lnTo>
                  <a:lnTo>
                    <a:pt x="250" y="55"/>
                  </a:lnTo>
                  <a:lnTo>
                    <a:pt x="243" y="59"/>
                  </a:lnTo>
                  <a:lnTo>
                    <a:pt x="236" y="63"/>
                  </a:lnTo>
                  <a:lnTo>
                    <a:pt x="229" y="68"/>
                  </a:lnTo>
                  <a:lnTo>
                    <a:pt x="221" y="72"/>
                  </a:lnTo>
                  <a:lnTo>
                    <a:pt x="215" y="76"/>
                  </a:lnTo>
                  <a:lnTo>
                    <a:pt x="208" y="80"/>
                  </a:lnTo>
                  <a:lnTo>
                    <a:pt x="201" y="85"/>
                  </a:lnTo>
                  <a:lnTo>
                    <a:pt x="194" y="90"/>
                  </a:lnTo>
                  <a:lnTo>
                    <a:pt x="188" y="94"/>
                  </a:lnTo>
                  <a:lnTo>
                    <a:pt x="182" y="100"/>
                  </a:lnTo>
                  <a:lnTo>
                    <a:pt x="175" y="105"/>
                  </a:lnTo>
                  <a:lnTo>
                    <a:pt x="169" y="111"/>
                  </a:lnTo>
                  <a:lnTo>
                    <a:pt x="162" y="116"/>
                  </a:lnTo>
                  <a:lnTo>
                    <a:pt x="156" y="121"/>
                  </a:lnTo>
                  <a:lnTo>
                    <a:pt x="150" y="127"/>
                  </a:lnTo>
                  <a:lnTo>
                    <a:pt x="144" y="132"/>
                  </a:lnTo>
                  <a:lnTo>
                    <a:pt x="139" y="139"/>
                  </a:lnTo>
                  <a:lnTo>
                    <a:pt x="132" y="144"/>
                  </a:lnTo>
                  <a:lnTo>
                    <a:pt x="127" y="150"/>
                  </a:lnTo>
                  <a:lnTo>
                    <a:pt x="121" y="156"/>
                  </a:lnTo>
                  <a:lnTo>
                    <a:pt x="116" y="162"/>
                  </a:lnTo>
                  <a:lnTo>
                    <a:pt x="111" y="169"/>
                  </a:lnTo>
                  <a:lnTo>
                    <a:pt x="105" y="175"/>
                  </a:lnTo>
                  <a:lnTo>
                    <a:pt x="100" y="182"/>
                  </a:lnTo>
                  <a:lnTo>
                    <a:pt x="95" y="188"/>
                  </a:lnTo>
                  <a:lnTo>
                    <a:pt x="90" y="194"/>
                  </a:lnTo>
                  <a:lnTo>
                    <a:pt x="86" y="201"/>
                  </a:lnTo>
                  <a:lnTo>
                    <a:pt x="80" y="207"/>
                  </a:lnTo>
                  <a:lnTo>
                    <a:pt x="76" y="215"/>
                  </a:lnTo>
                  <a:lnTo>
                    <a:pt x="72" y="221"/>
                  </a:lnTo>
                  <a:lnTo>
                    <a:pt x="68" y="229"/>
                  </a:lnTo>
                  <a:lnTo>
                    <a:pt x="63" y="235"/>
                  </a:lnTo>
                  <a:lnTo>
                    <a:pt x="59" y="243"/>
                  </a:lnTo>
                  <a:lnTo>
                    <a:pt x="56" y="250"/>
                  </a:lnTo>
                  <a:lnTo>
                    <a:pt x="51" y="257"/>
                  </a:lnTo>
                  <a:lnTo>
                    <a:pt x="48" y="264"/>
                  </a:lnTo>
                  <a:lnTo>
                    <a:pt x="44" y="272"/>
                  </a:lnTo>
                  <a:lnTo>
                    <a:pt x="41" y="279"/>
                  </a:lnTo>
                  <a:lnTo>
                    <a:pt x="37" y="287"/>
                  </a:lnTo>
                  <a:lnTo>
                    <a:pt x="34" y="295"/>
                  </a:lnTo>
                  <a:lnTo>
                    <a:pt x="32" y="302"/>
                  </a:lnTo>
                  <a:lnTo>
                    <a:pt x="29" y="311"/>
                  </a:lnTo>
                  <a:lnTo>
                    <a:pt x="26" y="318"/>
                  </a:lnTo>
                  <a:lnTo>
                    <a:pt x="23" y="326"/>
                  </a:lnTo>
                  <a:lnTo>
                    <a:pt x="21" y="333"/>
                  </a:lnTo>
                  <a:lnTo>
                    <a:pt x="18" y="342"/>
                  </a:lnTo>
                  <a:lnTo>
                    <a:pt x="16" y="349"/>
                  </a:lnTo>
                  <a:lnTo>
                    <a:pt x="14" y="357"/>
                  </a:lnTo>
                  <a:lnTo>
                    <a:pt x="13" y="365"/>
                  </a:lnTo>
                  <a:lnTo>
                    <a:pt x="10" y="373"/>
                  </a:lnTo>
                  <a:lnTo>
                    <a:pt x="8" y="382"/>
                  </a:lnTo>
                  <a:lnTo>
                    <a:pt x="7" y="389"/>
                  </a:lnTo>
                  <a:lnTo>
                    <a:pt x="6" y="398"/>
                  </a:lnTo>
                  <a:lnTo>
                    <a:pt x="5" y="405"/>
                  </a:lnTo>
                  <a:lnTo>
                    <a:pt x="4" y="414"/>
                  </a:lnTo>
                  <a:lnTo>
                    <a:pt x="3" y="423"/>
                  </a:lnTo>
                  <a:lnTo>
                    <a:pt x="2" y="430"/>
                  </a:lnTo>
                  <a:lnTo>
                    <a:pt x="1" y="439"/>
                  </a:lnTo>
                  <a:lnTo>
                    <a:pt x="1" y="447"/>
                  </a:lnTo>
                  <a:lnTo>
                    <a:pt x="1" y="455"/>
                  </a:lnTo>
                  <a:lnTo>
                    <a:pt x="0" y="463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2048" y="2457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2127" y="2547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Line 33"/>
            <p:cNvSpPr>
              <a:spLocks noChangeShapeType="1"/>
            </p:cNvSpPr>
            <p:nvPr/>
          </p:nvSpPr>
          <p:spPr bwMode="auto">
            <a:xfrm flipV="1">
              <a:off x="2554" y="2457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Line 34"/>
            <p:cNvSpPr>
              <a:spLocks noChangeShapeType="1"/>
            </p:cNvSpPr>
            <p:nvPr/>
          </p:nvSpPr>
          <p:spPr bwMode="auto">
            <a:xfrm flipH="1">
              <a:off x="2127" y="2379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048" y="2469"/>
              <a:ext cx="79" cy="7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1" y="25"/>
                </a:cxn>
                <a:cxn ang="0">
                  <a:pos x="2" y="41"/>
                </a:cxn>
                <a:cxn ang="0">
                  <a:pos x="4" y="57"/>
                </a:cxn>
                <a:cxn ang="0">
                  <a:pos x="6" y="74"/>
                </a:cxn>
                <a:cxn ang="0">
                  <a:pos x="8" y="91"/>
                </a:cxn>
                <a:cxn ang="0">
                  <a:pos x="13" y="107"/>
                </a:cxn>
                <a:cxn ang="0">
                  <a:pos x="16" y="122"/>
                </a:cxn>
                <a:cxn ang="0">
                  <a:pos x="21" y="138"/>
                </a:cxn>
                <a:cxn ang="0">
                  <a:pos x="26" y="154"/>
                </a:cxn>
                <a:cxn ang="0">
                  <a:pos x="32" y="169"/>
                </a:cxn>
                <a:cxn ang="0">
                  <a:pos x="37" y="184"/>
                </a:cxn>
                <a:cxn ang="0">
                  <a:pos x="44" y="199"/>
                </a:cxn>
                <a:cxn ang="0">
                  <a:pos x="51" y="214"/>
                </a:cxn>
                <a:cxn ang="0">
                  <a:pos x="59" y="228"/>
                </a:cxn>
                <a:cxn ang="0">
                  <a:pos x="68" y="243"/>
                </a:cxn>
                <a:cxn ang="0">
                  <a:pos x="76" y="257"/>
                </a:cxn>
                <a:cxn ang="0">
                  <a:pos x="86" y="270"/>
                </a:cxn>
                <a:cxn ang="0">
                  <a:pos x="95" y="284"/>
                </a:cxn>
                <a:cxn ang="0">
                  <a:pos x="105" y="297"/>
                </a:cxn>
                <a:cxn ang="0">
                  <a:pos x="116" y="310"/>
                </a:cxn>
                <a:cxn ang="0">
                  <a:pos x="127" y="322"/>
                </a:cxn>
                <a:cxn ang="0">
                  <a:pos x="139" y="334"/>
                </a:cxn>
                <a:cxn ang="0">
                  <a:pos x="150" y="345"/>
                </a:cxn>
                <a:cxn ang="0">
                  <a:pos x="162" y="356"/>
                </a:cxn>
                <a:cxn ang="0">
                  <a:pos x="175" y="367"/>
                </a:cxn>
                <a:cxn ang="0">
                  <a:pos x="188" y="377"/>
                </a:cxn>
                <a:cxn ang="0">
                  <a:pos x="201" y="386"/>
                </a:cxn>
                <a:cxn ang="0">
                  <a:pos x="215" y="396"/>
                </a:cxn>
                <a:cxn ang="0">
                  <a:pos x="229" y="405"/>
                </a:cxn>
                <a:cxn ang="0">
                  <a:pos x="243" y="412"/>
                </a:cxn>
                <a:cxn ang="0">
                  <a:pos x="258" y="421"/>
                </a:cxn>
                <a:cxn ang="0">
                  <a:pos x="273" y="427"/>
                </a:cxn>
                <a:cxn ang="0">
                  <a:pos x="287" y="434"/>
                </a:cxn>
                <a:cxn ang="0">
                  <a:pos x="303" y="440"/>
                </a:cxn>
                <a:cxn ang="0">
                  <a:pos x="318" y="446"/>
                </a:cxn>
                <a:cxn ang="0">
                  <a:pos x="334" y="451"/>
                </a:cxn>
                <a:cxn ang="0">
                  <a:pos x="349" y="455"/>
                </a:cxn>
                <a:cxn ang="0">
                  <a:pos x="366" y="460"/>
                </a:cxn>
                <a:cxn ang="0">
                  <a:pos x="382" y="463"/>
                </a:cxn>
                <a:cxn ang="0">
                  <a:pos x="398" y="466"/>
                </a:cxn>
                <a:cxn ang="0">
                  <a:pos x="414" y="468"/>
                </a:cxn>
                <a:cxn ang="0">
                  <a:pos x="431" y="470"/>
                </a:cxn>
                <a:cxn ang="0">
                  <a:pos x="447" y="471"/>
                </a:cxn>
                <a:cxn ang="0">
                  <a:pos x="463" y="471"/>
                </a:cxn>
              </a:cxnLst>
              <a:rect l="0" t="0" r="r" b="b"/>
              <a:pathLst>
                <a:path w="472" h="471">
                  <a:moveTo>
                    <a:pt x="0" y="0"/>
                  </a:moveTo>
                  <a:lnTo>
                    <a:pt x="0" y="9"/>
                  </a:lnTo>
                  <a:lnTo>
                    <a:pt x="1" y="16"/>
                  </a:lnTo>
                  <a:lnTo>
                    <a:pt x="1" y="25"/>
                  </a:lnTo>
                  <a:lnTo>
                    <a:pt x="1" y="34"/>
                  </a:lnTo>
                  <a:lnTo>
                    <a:pt x="2" y="41"/>
                  </a:lnTo>
                  <a:lnTo>
                    <a:pt x="3" y="50"/>
                  </a:lnTo>
                  <a:lnTo>
                    <a:pt x="4" y="57"/>
                  </a:lnTo>
                  <a:lnTo>
                    <a:pt x="5" y="66"/>
                  </a:lnTo>
                  <a:lnTo>
                    <a:pt x="6" y="74"/>
                  </a:lnTo>
                  <a:lnTo>
                    <a:pt x="7" y="82"/>
                  </a:lnTo>
                  <a:lnTo>
                    <a:pt x="8" y="91"/>
                  </a:lnTo>
                  <a:lnTo>
                    <a:pt x="10" y="98"/>
                  </a:lnTo>
                  <a:lnTo>
                    <a:pt x="13" y="107"/>
                  </a:lnTo>
                  <a:lnTo>
                    <a:pt x="14" y="114"/>
                  </a:lnTo>
                  <a:lnTo>
                    <a:pt x="16" y="122"/>
                  </a:lnTo>
                  <a:lnTo>
                    <a:pt x="18" y="130"/>
                  </a:lnTo>
                  <a:lnTo>
                    <a:pt x="21" y="138"/>
                  </a:lnTo>
                  <a:lnTo>
                    <a:pt x="23" y="145"/>
                  </a:lnTo>
                  <a:lnTo>
                    <a:pt x="26" y="154"/>
                  </a:lnTo>
                  <a:lnTo>
                    <a:pt x="29" y="162"/>
                  </a:lnTo>
                  <a:lnTo>
                    <a:pt x="32" y="169"/>
                  </a:lnTo>
                  <a:lnTo>
                    <a:pt x="34" y="177"/>
                  </a:lnTo>
                  <a:lnTo>
                    <a:pt x="37" y="184"/>
                  </a:lnTo>
                  <a:lnTo>
                    <a:pt x="41" y="192"/>
                  </a:lnTo>
                  <a:lnTo>
                    <a:pt x="44" y="199"/>
                  </a:lnTo>
                  <a:lnTo>
                    <a:pt x="48" y="207"/>
                  </a:lnTo>
                  <a:lnTo>
                    <a:pt x="51" y="214"/>
                  </a:lnTo>
                  <a:lnTo>
                    <a:pt x="56" y="222"/>
                  </a:lnTo>
                  <a:lnTo>
                    <a:pt x="59" y="228"/>
                  </a:lnTo>
                  <a:lnTo>
                    <a:pt x="63" y="236"/>
                  </a:lnTo>
                  <a:lnTo>
                    <a:pt x="68" y="243"/>
                  </a:lnTo>
                  <a:lnTo>
                    <a:pt x="72" y="250"/>
                  </a:lnTo>
                  <a:lnTo>
                    <a:pt x="76" y="257"/>
                  </a:lnTo>
                  <a:lnTo>
                    <a:pt x="80" y="264"/>
                  </a:lnTo>
                  <a:lnTo>
                    <a:pt x="86" y="270"/>
                  </a:lnTo>
                  <a:lnTo>
                    <a:pt x="90" y="278"/>
                  </a:lnTo>
                  <a:lnTo>
                    <a:pt x="95" y="284"/>
                  </a:lnTo>
                  <a:lnTo>
                    <a:pt x="100" y="291"/>
                  </a:lnTo>
                  <a:lnTo>
                    <a:pt x="105" y="297"/>
                  </a:lnTo>
                  <a:lnTo>
                    <a:pt x="111" y="304"/>
                  </a:lnTo>
                  <a:lnTo>
                    <a:pt x="116" y="310"/>
                  </a:lnTo>
                  <a:lnTo>
                    <a:pt x="121" y="315"/>
                  </a:lnTo>
                  <a:lnTo>
                    <a:pt x="127" y="322"/>
                  </a:lnTo>
                  <a:lnTo>
                    <a:pt x="132" y="327"/>
                  </a:lnTo>
                  <a:lnTo>
                    <a:pt x="139" y="334"/>
                  </a:lnTo>
                  <a:lnTo>
                    <a:pt x="144" y="339"/>
                  </a:lnTo>
                  <a:lnTo>
                    <a:pt x="150" y="345"/>
                  </a:lnTo>
                  <a:lnTo>
                    <a:pt x="156" y="351"/>
                  </a:lnTo>
                  <a:lnTo>
                    <a:pt x="162" y="356"/>
                  </a:lnTo>
                  <a:lnTo>
                    <a:pt x="169" y="362"/>
                  </a:lnTo>
                  <a:lnTo>
                    <a:pt x="175" y="367"/>
                  </a:lnTo>
                  <a:lnTo>
                    <a:pt x="182" y="371"/>
                  </a:lnTo>
                  <a:lnTo>
                    <a:pt x="188" y="377"/>
                  </a:lnTo>
                  <a:lnTo>
                    <a:pt x="194" y="382"/>
                  </a:lnTo>
                  <a:lnTo>
                    <a:pt x="201" y="386"/>
                  </a:lnTo>
                  <a:lnTo>
                    <a:pt x="208" y="391"/>
                  </a:lnTo>
                  <a:lnTo>
                    <a:pt x="215" y="396"/>
                  </a:lnTo>
                  <a:lnTo>
                    <a:pt x="221" y="400"/>
                  </a:lnTo>
                  <a:lnTo>
                    <a:pt x="229" y="405"/>
                  </a:lnTo>
                  <a:lnTo>
                    <a:pt x="236" y="409"/>
                  </a:lnTo>
                  <a:lnTo>
                    <a:pt x="243" y="412"/>
                  </a:lnTo>
                  <a:lnTo>
                    <a:pt x="250" y="416"/>
                  </a:lnTo>
                  <a:lnTo>
                    <a:pt x="258" y="421"/>
                  </a:lnTo>
                  <a:lnTo>
                    <a:pt x="266" y="424"/>
                  </a:lnTo>
                  <a:lnTo>
                    <a:pt x="273" y="427"/>
                  </a:lnTo>
                  <a:lnTo>
                    <a:pt x="279" y="430"/>
                  </a:lnTo>
                  <a:lnTo>
                    <a:pt x="287" y="434"/>
                  </a:lnTo>
                  <a:lnTo>
                    <a:pt x="296" y="437"/>
                  </a:lnTo>
                  <a:lnTo>
                    <a:pt x="303" y="440"/>
                  </a:lnTo>
                  <a:lnTo>
                    <a:pt x="311" y="443"/>
                  </a:lnTo>
                  <a:lnTo>
                    <a:pt x="318" y="446"/>
                  </a:lnTo>
                  <a:lnTo>
                    <a:pt x="326" y="449"/>
                  </a:lnTo>
                  <a:lnTo>
                    <a:pt x="334" y="451"/>
                  </a:lnTo>
                  <a:lnTo>
                    <a:pt x="342" y="453"/>
                  </a:lnTo>
                  <a:lnTo>
                    <a:pt x="349" y="455"/>
                  </a:lnTo>
                  <a:lnTo>
                    <a:pt x="358" y="457"/>
                  </a:lnTo>
                  <a:lnTo>
                    <a:pt x="366" y="460"/>
                  </a:lnTo>
                  <a:lnTo>
                    <a:pt x="374" y="462"/>
                  </a:lnTo>
                  <a:lnTo>
                    <a:pt x="382" y="463"/>
                  </a:lnTo>
                  <a:lnTo>
                    <a:pt x="390" y="465"/>
                  </a:lnTo>
                  <a:lnTo>
                    <a:pt x="398" y="466"/>
                  </a:lnTo>
                  <a:lnTo>
                    <a:pt x="406" y="467"/>
                  </a:lnTo>
                  <a:lnTo>
                    <a:pt x="414" y="468"/>
                  </a:lnTo>
                  <a:lnTo>
                    <a:pt x="423" y="469"/>
                  </a:lnTo>
                  <a:lnTo>
                    <a:pt x="431" y="470"/>
                  </a:lnTo>
                  <a:lnTo>
                    <a:pt x="439" y="470"/>
                  </a:lnTo>
                  <a:lnTo>
                    <a:pt x="447" y="471"/>
                  </a:lnTo>
                  <a:lnTo>
                    <a:pt x="455" y="471"/>
                  </a:lnTo>
                  <a:lnTo>
                    <a:pt x="463" y="471"/>
                  </a:lnTo>
                  <a:lnTo>
                    <a:pt x="472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475" y="2469"/>
              <a:ext cx="79" cy="78"/>
            </a:xfrm>
            <a:custGeom>
              <a:avLst/>
              <a:gdLst/>
              <a:ahLst/>
              <a:cxnLst>
                <a:cxn ang="0">
                  <a:pos x="8" y="471"/>
                </a:cxn>
                <a:cxn ang="0">
                  <a:pos x="24" y="471"/>
                </a:cxn>
                <a:cxn ang="0">
                  <a:pos x="40" y="470"/>
                </a:cxn>
                <a:cxn ang="0">
                  <a:pos x="58" y="468"/>
                </a:cxn>
                <a:cxn ang="0">
                  <a:pos x="74" y="466"/>
                </a:cxn>
                <a:cxn ang="0">
                  <a:pos x="90" y="463"/>
                </a:cxn>
                <a:cxn ang="0">
                  <a:pos x="106" y="460"/>
                </a:cxn>
                <a:cxn ang="0">
                  <a:pos x="122" y="455"/>
                </a:cxn>
                <a:cxn ang="0">
                  <a:pos x="137" y="451"/>
                </a:cxn>
                <a:cxn ang="0">
                  <a:pos x="153" y="446"/>
                </a:cxn>
                <a:cxn ang="0">
                  <a:pos x="169" y="440"/>
                </a:cxn>
                <a:cxn ang="0">
                  <a:pos x="184" y="434"/>
                </a:cxn>
                <a:cxn ang="0">
                  <a:pos x="199" y="427"/>
                </a:cxn>
                <a:cxn ang="0">
                  <a:pos x="214" y="421"/>
                </a:cxn>
                <a:cxn ang="0">
                  <a:pos x="229" y="412"/>
                </a:cxn>
                <a:cxn ang="0">
                  <a:pos x="243" y="405"/>
                </a:cxn>
                <a:cxn ang="0">
                  <a:pos x="257" y="396"/>
                </a:cxn>
                <a:cxn ang="0">
                  <a:pos x="271" y="386"/>
                </a:cxn>
                <a:cxn ang="0">
                  <a:pos x="284" y="377"/>
                </a:cxn>
                <a:cxn ang="0">
                  <a:pos x="297" y="367"/>
                </a:cxn>
                <a:cxn ang="0">
                  <a:pos x="309" y="356"/>
                </a:cxn>
                <a:cxn ang="0">
                  <a:pos x="321" y="345"/>
                </a:cxn>
                <a:cxn ang="0">
                  <a:pos x="333" y="334"/>
                </a:cxn>
                <a:cxn ang="0">
                  <a:pos x="345" y="322"/>
                </a:cxn>
                <a:cxn ang="0">
                  <a:pos x="356" y="310"/>
                </a:cxn>
                <a:cxn ang="0">
                  <a:pos x="367" y="297"/>
                </a:cxn>
                <a:cxn ang="0">
                  <a:pos x="376" y="284"/>
                </a:cxn>
                <a:cxn ang="0">
                  <a:pos x="386" y="270"/>
                </a:cxn>
                <a:cxn ang="0">
                  <a:pos x="396" y="257"/>
                </a:cxn>
                <a:cxn ang="0">
                  <a:pos x="404" y="243"/>
                </a:cxn>
                <a:cxn ang="0">
                  <a:pos x="413" y="228"/>
                </a:cxn>
                <a:cxn ang="0">
                  <a:pos x="420" y="214"/>
                </a:cxn>
                <a:cxn ang="0">
                  <a:pos x="428" y="199"/>
                </a:cxn>
                <a:cxn ang="0">
                  <a:pos x="434" y="184"/>
                </a:cxn>
                <a:cxn ang="0">
                  <a:pos x="440" y="169"/>
                </a:cxn>
                <a:cxn ang="0">
                  <a:pos x="446" y="154"/>
                </a:cxn>
                <a:cxn ang="0">
                  <a:pos x="450" y="138"/>
                </a:cxn>
                <a:cxn ang="0">
                  <a:pos x="456" y="122"/>
                </a:cxn>
                <a:cxn ang="0">
                  <a:pos x="459" y="107"/>
                </a:cxn>
                <a:cxn ang="0">
                  <a:pos x="463" y="91"/>
                </a:cxn>
                <a:cxn ang="0">
                  <a:pos x="466" y="74"/>
                </a:cxn>
                <a:cxn ang="0">
                  <a:pos x="468" y="57"/>
                </a:cxn>
                <a:cxn ang="0">
                  <a:pos x="470" y="41"/>
                </a:cxn>
                <a:cxn ang="0">
                  <a:pos x="471" y="25"/>
                </a:cxn>
                <a:cxn ang="0">
                  <a:pos x="472" y="9"/>
                </a:cxn>
              </a:cxnLst>
              <a:rect l="0" t="0" r="r" b="b"/>
              <a:pathLst>
                <a:path w="472" h="471">
                  <a:moveTo>
                    <a:pt x="0" y="471"/>
                  </a:moveTo>
                  <a:lnTo>
                    <a:pt x="8" y="471"/>
                  </a:lnTo>
                  <a:lnTo>
                    <a:pt x="17" y="471"/>
                  </a:lnTo>
                  <a:lnTo>
                    <a:pt x="24" y="471"/>
                  </a:lnTo>
                  <a:lnTo>
                    <a:pt x="33" y="470"/>
                  </a:lnTo>
                  <a:lnTo>
                    <a:pt x="40" y="470"/>
                  </a:lnTo>
                  <a:lnTo>
                    <a:pt x="49" y="469"/>
                  </a:lnTo>
                  <a:lnTo>
                    <a:pt x="58" y="468"/>
                  </a:lnTo>
                  <a:lnTo>
                    <a:pt x="65" y="467"/>
                  </a:lnTo>
                  <a:lnTo>
                    <a:pt x="74" y="466"/>
                  </a:lnTo>
                  <a:lnTo>
                    <a:pt x="81" y="465"/>
                  </a:lnTo>
                  <a:lnTo>
                    <a:pt x="90" y="463"/>
                  </a:lnTo>
                  <a:lnTo>
                    <a:pt x="98" y="462"/>
                  </a:lnTo>
                  <a:lnTo>
                    <a:pt x="106" y="460"/>
                  </a:lnTo>
                  <a:lnTo>
                    <a:pt x="114" y="457"/>
                  </a:lnTo>
                  <a:lnTo>
                    <a:pt x="122" y="455"/>
                  </a:lnTo>
                  <a:lnTo>
                    <a:pt x="130" y="453"/>
                  </a:lnTo>
                  <a:lnTo>
                    <a:pt x="137" y="451"/>
                  </a:lnTo>
                  <a:lnTo>
                    <a:pt x="146" y="449"/>
                  </a:lnTo>
                  <a:lnTo>
                    <a:pt x="153" y="446"/>
                  </a:lnTo>
                  <a:lnTo>
                    <a:pt x="161" y="443"/>
                  </a:lnTo>
                  <a:lnTo>
                    <a:pt x="169" y="440"/>
                  </a:lnTo>
                  <a:lnTo>
                    <a:pt x="176" y="437"/>
                  </a:lnTo>
                  <a:lnTo>
                    <a:pt x="184" y="434"/>
                  </a:lnTo>
                  <a:lnTo>
                    <a:pt x="192" y="430"/>
                  </a:lnTo>
                  <a:lnTo>
                    <a:pt x="199" y="427"/>
                  </a:lnTo>
                  <a:lnTo>
                    <a:pt x="206" y="424"/>
                  </a:lnTo>
                  <a:lnTo>
                    <a:pt x="214" y="421"/>
                  </a:lnTo>
                  <a:lnTo>
                    <a:pt x="221" y="416"/>
                  </a:lnTo>
                  <a:lnTo>
                    <a:pt x="229" y="412"/>
                  </a:lnTo>
                  <a:lnTo>
                    <a:pt x="235" y="409"/>
                  </a:lnTo>
                  <a:lnTo>
                    <a:pt x="243" y="405"/>
                  </a:lnTo>
                  <a:lnTo>
                    <a:pt x="250" y="400"/>
                  </a:lnTo>
                  <a:lnTo>
                    <a:pt x="257" y="396"/>
                  </a:lnTo>
                  <a:lnTo>
                    <a:pt x="263" y="391"/>
                  </a:lnTo>
                  <a:lnTo>
                    <a:pt x="271" y="386"/>
                  </a:lnTo>
                  <a:lnTo>
                    <a:pt x="277" y="382"/>
                  </a:lnTo>
                  <a:lnTo>
                    <a:pt x="284" y="377"/>
                  </a:lnTo>
                  <a:lnTo>
                    <a:pt x="290" y="371"/>
                  </a:lnTo>
                  <a:lnTo>
                    <a:pt x="297" y="367"/>
                  </a:lnTo>
                  <a:lnTo>
                    <a:pt x="303" y="362"/>
                  </a:lnTo>
                  <a:lnTo>
                    <a:pt x="309" y="356"/>
                  </a:lnTo>
                  <a:lnTo>
                    <a:pt x="316" y="351"/>
                  </a:lnTo>
                  <a:lnTo>
                    <a:pt x="321" y="345"/>
                  </a:lnTo>
                  <a:lnTo>
                    <a:pt x="328" y="339"/>
                  </a:lnTo>
                  <a:lnTo>
                    <a:pt x="333" y="334"/>
                  </a:lnTo>
                  <a:lnTo>
                    <a:pt x="340" y="327"/>
                  </a:lnTo>
                  <a:lnTo>
                    <a:pt x="345" y="322"/>
                  </a:lnTo>
                  <a:lnTo>
                    <a:pt x="350" y="315"/>
                  </a:lnTo>
                  <a:lnTo>
                    <a:pt x="356" y="310"/>
                  </a:lnTo>
                  <a:lnTo>
                    <a:pt x="361" y="304"/>
                  </a:lnTo>
                  <a:lnTo>
                    <a:pt x="367" y="297"/>
                  </a:lnTo>
                  <a:lnTo>
                    <a:pt x="372" y="291"/>
                  </a:lnTo>
                  <a:lnTo>
                    <a:pt x="376" y="284"/>
                  </a:lnTo>
                  <a:lnTo>
                    <a:pt x="382" y="278"/>
                  </a:lnTo>
                  <a:lnTo>
                    <a:pt x="386" y="270"/>
                  </a:lnTo>
                  <a:lnTo>
                    <a:pt x="391" y="264"/>
                  </a:lnTo>
                  <a:lnTo>
                    <a:pt x="396" y="257"/>
                  </a:lnTo>
                  <a:lnTo>
                    <a:pt x="400" y="250"/>
                  </a:lnTo>
                  <a:lnTo>
                    <a:pt x="404" y="243"/>
                  </a:lnTo>
                  <a:lnTo>
                    <a:pt x="408" y="236"/>
                  </a:lnTo>
                  <a:lnTo>
                    <a:pt x="413" y="228"/>
                  </a:lnTo>
                  <a:lnTo>
                    <a:pt x="416" y="222"/>
                  </a:lnTo>
                  <a:lnTo>
                    <a:pt x="420" y="214"/>
                  </a:lnTo>
                  <a:lnTo>
                    <a:pt x="424" y="207"/>
                  </a:lnTo>
                  <a:lnTo>
                    <a:pt x="428" y="199"/>
                  </a:lnTo>
                  <a:lnTo>
                    <a:pt x="431" y="192"/>
                  </a:lnTo>
                  <a:lnTo>
                    <a:pt x="434" y="184"/>
                  </a:lnTo>
                  <a:lnTo>
                    <a:pt x="438" y="177"/>
                  </a:lnTo>
                  <a:lnTo>
                    <a:pt x="440" y="169"/>
                  </a:lnTo>
                  <a:lnTo>
                    <a:pt x="443" y="162"/>
                  </a:lnTo>
                  <a:lnTo>
                    <a:pt x="446" y="154"/>
                  </a:lnTo>
                  <a:lnTo>
                    <a:pt x="448" y="145"/>
                  </a:lnTo>
                  <a:lnTo>
                    <a:pt x="450" y="138"/>
                  </a:lnTo>
                  <a:lnTo>
                    <a:pt x="454" y="130"/>
                  </a:lnTo>
                  <a:lnTo>
                    <a:pt x="456" y="122"/>
                  </a:lnTo>
                  <a:lnTo>
                    <a:pt x="458" y="114"/>
                  </a:lnTo>
                  <a:lnTo>
                    <a:pt x="459" y="107"/>
                  </a:lnTo>
                  <a:lnTo>
                    <a:pt x="461" y="98"/>
                  </a:lnTo>
                  <a:lnTo>
                    <a:pt x="463" y="91"/>
                  </a:lnTo>
                  <a:lnTo>
                    <a:pt x="464" y="82"/>
                  </a:lnTo>
                  <a:lnTo>
                    <a:pt x="466" y="74"/>
                  </a:lnTo>
                  <a:lnTo>
                    <a:pt x="467" y="66"/>
                  </a:lnTo>
                  <a:lnTo>
                    <a:pt x="468" y="57"/>
                  </a:lnTo>
                  <a:lnTo>
                    <a:pt x="469" y="50"/>
                  </a:lnTo>
                  <a:lnTo>
                    <a:pt x="470" y="41"/>
                  </a:lnTo>
                  <a:lnTo>
                    <a:pt x="471" y="34"/>
                  </a:lnTo>
                  <a:lnTo>
                    <a:pt x="471" y="25"/>
                  </a:lnTo>
                  <a:lnTo>
                    <a:pt x="471" y="16"/>
                  </a:lnTo>
                  <a:lnTo>
                    <a:pt x="472" y="9"/>
                  </a:lnTo>
                  <a:lnTo>
                    <a:pt x="472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475" y="2379"/>
              <a:ext cx="79" cy="78"/>
            </a:xfrm>
            <a:custGeom>
              <a:avLst/>
              <a:gdLst/>
              <a:ahLst/>
              <a:cxnLst>
                <a:cxn ang="0">
                  <a:pos x="472" y="464"/>
                </a:cxn>
                <a:cxn ang="0">
                  <a:pos x="471" y="447"/>
                </a:cxn>
                <a:cxn ang="0">
                  <a:pos x="470" y="431"/>
                </a:cxn>
                <a:cxn ang="0">
                  <a:pos x="468" y="414"/>
                </a:cxn>
                <a:cxn ang="0">
                  <a:pos x="466" y="398"/>
                </a:cxn>
                <a:cxn ang="0">
                  <a:pos x="463" y="382"/>
                </a:cxn>
                <a:cxn ang="0">
                  <a:pos x="459" y="366"/>
                </a:cxn>
                <a:cxn ang="0">
                  <a:pos x="456" y="350"/>
                </a:cxn>
                <a:cxn ang="0">
                  <a:pos x="450" y="334"/>
                </a:cxn>
                <a:cxn ang="0">
                  <a:pos x="446" y="319"/>
                </a:cxn>
                <a:cxn ang="0">
                  <a:pos x="440" y="303"/>
                </a:cxn>
                <a:cxn ang="0">
                  <a:pos x="434" y="288"/>
                </a:cxn>
                <a:cxn ang="0">
                  <a:pos x="428" y="272"/>
                </a:cxn>
                <a:cxn ang="0">
                  <a:pos x="420" y="257"/>
                </a:cxn>
                <a:cxn ang="0">
                  <a:pos x="413" y="243"/>
                </a:cxn>
                <a:cxn ang="0">
                  <a:pos x="404" y="229"/>
                </a:cxn>
                <a:cxn ang="0">
                  <a:pos x="396" y="215"/>
                </a:cxn>
                <a:cxn ang="0">
                  <a:pos x="386" y="201"/>
                </a:cxn>
                <a:cxn ang="0">
                  <a:pos x="376" y="187"/>
                </a:cxn>
                <a:cxn ang="0">
                  <a:pos x="367" y="175"/>
                </a:cxn>
                <a:cxn ang="0">
                  <a:pos x="356" y="163"/>
                </a:cxn>
                <a:cxn ang="0">
                  <a:pos x="345" y="150"/>
                </a:cxn>
                <a:cxn ang="0">
                  <a:pos x="333" y="138"/>
                </a:cxn>
                <a:cxn ang="0">
                  <a:pos x="321" y="127"/>
                </a:cxn>
                <a:cxn ang="0">
                  <a:pos x="309" y="115"/>
                </a:cxn>
                <a:cxn ang="0">
                  <a:pos x="297" y="106"/>
                </a:cxn>
                <a:cxn ang="0">
                  <a:pos x="284" y="95"/>
                </a:cxn>
                <a:cxn ang="0">
                  <a:pos x="271" y="85"/>
                </a:cxn>
                <a:cxn ang="0">
                  <a:pos x="257" y="77"/>
                </a:cxn>
                <a:cxn ang="0">
                  <a:pos x="243" y="68"/>
                </a:cxn>
                <a:cxn ang="0">
                  <a:pos x="229" y="59"/>
                </a:cxn>
                <a:cxn ang="0">
                  <a:pos x="214" y="52"/>
                </a:cxn>
                <a:cxn ang="0">
                  <a:pos x="199" y="44"/>
                </a:cxn>
                <a:cxn ang="0">
                  <a:pos x="184" y="38"/>
                </a:cxn>
                <a:cxn ang="0">
                  <a:pos x="169" y="32"/>
                </a:cxn>
                <a:cxn ang="0">
                  <a:pos x="153" y="26"/>
                </a:cxn>
                <a:cxn ang="0">
                  <a:pos x="137" y="21"/>
                </a:cxn>
                <a:cxn ang="0">
                  <a:pos x="122" y="16"/>
                </a:cxn>
                <a:cxn ang="0">
                  <a:pos x="106" y="12"/>
                </a:cxn>
                <a:cxn ang="0">
                  <a:pos x="90" y="9"/>
                </a:cxn>
                <a:cxn ang="0">
                  <a:pos x="74" y="6"/>
                </a:cxn>
                <a:cxn ang="0">
                  <a:pos x="58" y="4"/>
                </a:cxn>
                <a:cxn ang="0">
                  <a:pos x="40" y="2"/>
                </a:cxn>
                <a:cxn ang="0">
                  <a:pos x="24" y="1"/>
                </a:cxn>
                <a:cxn ang="0">
                  <a:pos x="8" y="0"/>
                </a:cxn>
              </a:cxnLst>
              <a:rect l="0" t="0" r="r" b="b"/>
              <a:pathLst>
                <a:path w="472" h="471">
                  <a:moveTo>
                    <a:pt x="472" y="471"/>
                  </a:moveTo>
                  <a:lnTo>
                    <a:pt x="472" y="464"/>
                  </a:lnTo>
                  <a:lnTo>
                    <a:pt x="471" y="455"/>
                  </a:lnTo>
                  <a:lnTo>
                    <a:pt x="471" y="447"/>
                  </a:lnTo>
                  <a:lnTo>
                    <a:pt x="471" y="439"/>
                  </a:lnTo>
                  <a:lnTo>
                    <a:pt x="470" y="431"/>
                  </a:lnTo>
                  <a:lnTo>
                    <a:pt x="469" y="422"/>
                  </a:lnTo>
                  <a:lnTo>
                    <a:pt x="468" y="414"/>
                  </a:lnTo>
                  <a:lnTo>
                    <a:pt x="467" y="406"/>
                  </a:lnTo>
                  <a:lnTo>
                    <a:pt x="466" y="398"/>
                  </a:lnTo>
                  <a:lnTo>
                    <a:pt x="464" y="390"/>
                  </a:lnTo>
                  <a:lnTo>
                    <a:pt x="463" y="382"/>
                  </a:lnTo>
                  <a:lnTo>
                    <a:pt x="461" y="374"/>
                  </a:lnTo>
                  <a:lnTo>
                    <a:pt x="459" y="366"/>
                  </a:lnTo>
                  <a:lnTo>
                    <a:pt x="458" y="357"/>
                  </a:lnTo>
                  <a:lnTo>
                    <a:pt x="456" y="350"/>
                  </a:lnTo>
                  <a:lnTo>
                    <a:pt x="454" y="341"/>
                  </a:lnTo>
                  <a:lnTo>
                    <a:pt x="450" y="334"/>
                  </a:lnTo>
                  <a:lnTo>
                    <a:pt x="448" y="326"/>
                  </a:lnTo>
                  <a:lnTo>
                    <a:pt x="446" y="319"/>
                  </a:lnTo>
                  <a:lnTo>
                    <a:pt x="443" y="310"/>
                  </a:lnTo>
                  <a:lnTo>
                    <a:pt x="440" y="303"/>
                  </a:lnTo>
                  <a:lnTo>
                    <a:pt x="438" y="295"/>
                  </a:lnTo>
                  <a:lnTo>
                    <a:pt x="434" y="288"/>
                  </a:lnTo>
                  <a:lnTo>
                    <a:pt x="431" y="280"/>
                  </a:lnTo>
                  <a:lnTo>
                    <a:pt x="428" y="272"/>
                  </a:lnTo>
                  <a:lnTo>
                    <a:pt x="424" y="265"/>
                  </a:lnTo>
                  <a:lnTo>
                    <a:pt x="420" y="257"/>
                  </a:lnTo>
                  <a:lnTo>
                    <a:pt x="416" y="251"/>
                  </a:lnTo>
                  <a:lnTo>
                    <a:pt x="413" y="243"/>
                  </a:lnTo>
                  <a:lnTo>
                    <a:pt x="408" y="236"/>
                  </a:lnTo>
                  <a:lnTo>
                    <a:pt x="404" y="229"/>
                  </a:lnTo>
                  <a:lnTo>
                    <a:pt x="400" y="222"/>
                  </a:lnTo>
                  <a:lnTo>
                    <a:pt x="396" y="215"/>
                  </a:lnTo>
                  <a:lnTo>
                    <a:pt x="391" y="208"/>
                  </a:lnTo>
                  <a:lnTo>
                    <a:pt x="386" y="201"/>
                  </a:lnTo>
                  <a:lnTo>
                    <a:pt x="382" y="195"/>
                  </a:lnTo>
                  <a:lnTo>
                    <a:pt x="376" y="187"/>
                  </a:lnTo>
                  <a:lnTo>
                    <a:pt x="372" y="181"/>
                  </a:lnTo>
                  <a:lnTo>
                    <a:pt x="367" y="175"/>
                  </a:lnTo>
                  <a:lnTo>
                    <a:pt x="361" y="169"/>
                  </a:lnTo>
                  <a:lnTo>
                    <a:pt x="356" y="163"/>
                  </a:lnTo>
                  <a:lnTo>
                    <a:pt x="350" y="156"/>
                  </a:lnTo>
                  <a:lnTo>
                    <a:pt x="345" y="150"/>
                  </a:lnTo>
                  <a:lnTo>
                    <a:pt x="340" y="144"/>
                  </a:lnTo>
                  <a:lnTo>
                    <a:pt x="333" y="138"/>
                  </a:lnTo>
                  <a:lnTo>
                    <a:pt x="328" y="133"/>
                  </a:lnTo>
                  <a:lnTo>
                    <a:pt x="321" y="127"/>
                  </a:lnTo>
                  <a:lnTo>
                    <a:pt x="316" y="122"/>
                  </a:lnTo>
                  <a:lnTo>
                    <a:pt x="309" y="115"/>
                  </a:lnTo>
                  <a:lnTo>
                    <a:pt x="303" y="110"/>
                  </a:lnTo>
                  <a:lnTo>
                    <a:pt x="297" y="106"/>
                  </a:lnTo>
                  <a:lnTo>
                    <a:pt x="290" y="100"/>
                  </a:lnTo>
                  <a:lnTo>
                    <a:pt x="284" y="95"/>
                  </a:lnTo>
                  <a:lnTo>
                    <a:pt x="277" y="91"/>
                  </a:lnTo>
                  <a:lnTo>
                    <a:pt x="271" y="85"/>
                  </a:lnTo>
                  <a:lnTo>
                    <a:pt x="263" y="81"/>
                  </a:lnTo>
                  <a:lnTo>
                    <a:pt x="257" y="77"/>
                  </a:lnTo>
                  <a:lnTo>
                    <a:pt x="250" y="72"/>
                  </a:lnTo>
                  <a:lnTo>
                    <a:pt x="243" y="68"/>
                  </a:lnTo>
                  <a:lnTo>
                    <a:pt x="235" y="64"/>
                  </a:lnTo>
                  <a:lnTo>
                    <a:pt x="229" y="59"/>
                  </a:lnTo>
                  <a:lnTo>
                    <a:pt x="221" y="55"/>
                  </a:lnTo>
                  <a:lnTo>
                    <a:pt x="214" y="52"/>
                  </a:lnTo>
                  <a:lnTo>
                    <a:pt x="206" y="48"/>
                  </a:lnTo>
                  <a:lnTo>
                    <a:pt x="199" y="44"/>
                  </a:lnTo>
                  <a:lnTo>
                    <a:pt x="192" y="41"/>
                  </a:lnTo>
                  <a:lnTo>
                    <a:pt x="184" y="38"/>
                  </a:lnTo>
                  <a:lnTo>
                    <a:pt x="176" y="35"/>
                  </a:lnTo>
                  <a:lnTo>
                    <a:pt x="169" y="32"/>
                  </a:lnTo>
                  <a:lnTo>
                    <a:pt x="161" y="28"/>
                  </a:lnTo>
                  <a:lnTo>
                    <a:pt x="153" y="26"/>
                  </a:lnTo>
                  <a:lnTo>
                    <a:pt x="146" y="23"/>
                  </a:lnTo>
                  <a:lnTo>
                    <a:pt x="137" y="21"/>
                  </a:lnTo>
                  <a:lnTo>
                    <a:pt x="130" y="19"/>
                  </a:lnTo>
                  <a:lnTo>
                    <a:pt x="122" y="16"/>
                  </a:lnTo>
                  <a:lnTo>
                    <a:pt x="114" y="14"/>
                  </a:lnTo>
                  <a:lnTo>
                    <a:pt x="106" y="12"/>
                  </a:lnTo>
                  <a:lnTo>
                    <a:pt x="98" y="11"/>
                  </a:lnTo>
                  <a:lnTo>
                    <a:pt x="90" y="9"/>
                  </a:lnTo>
                  <a:lnTo>
                    <a:pt x="81" y="8"/>
                  </a:lnTo>
                  <a:lnTo>
                    <a:pt x="74" y="6"/>
                  </a:lnTo>
                  <a:lnTo>
                    <a:pt x="65" y="5"/>
                  </a:lnTo>
                  <a:lnTo>
                    <a:pt x="58" y="4"/>
                  </a:lnTo>
                  <a:lnTo>
                    <a:pt x="49" y="2"/>
                  </a:lnTo>
                  <a:lnTo>
                    <a:pt x="40" y="2"/>
                  </a:lnTo>
                  <a:lnTo>
                    <a:pt x="33" y="1"/>
                  </a:lnTo>
                  <a:lnTo>
                    <a:pt x="24" y="1"/>
                  </a:lnTo>
                  <a:lnTo>
                    <a:pt x="17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048" y="2379"/>
              <a:ext cx="79" cy="78"/>
            </a:xfrm>
            <a:custGeom>
              <a:avLst/>
              <a:gdLst/>
              <a:ahLst/>
              <a:cxnLst>
                <a:cxn ang="0">
                  <a:pos x="463" y="0"/>
                </a:cxn>
                <a:cxn ang="0">
                  <a:pos x="447" y="1"/>
                </a:cxn>
                <a:cxn ang="0">
                  <a:pos x="431" y="2"/>
                </a:cxn>
                <a:cxn ang="0">
                  <a:pos x="414" y="4"/>
                </a:cxn>
                <a:cxn ang="0">
                  <a:pos x="398" y="6"/>
                </a:cxn>
                <a:cxn ang="0">
                  <a:pos x="382" y="9"/>
                </a:cxn>
                <a:cxn ang="0">
                  <a:pos x="366" y="12"/>
                </a:cxn>
                <a:cxn ang="0">
                  <a:pos x="349" y="16"/>
                </a:cxn>
                <a:cxn ang="0">
                  <a:pos x="334" y="21"/>
                </a:cxn>
                <a:cxn ang="0">
                  <a:pos x="318" y="26"/>
                </a:cxn>
                <a:cxn ang="0">
                  <a:pos x="303" y="32"/>
                </a:cxn>
                <a:cxn ang="0">
                  <a:pos x="288" y="38"/>
                </a:cxn>
                <a:cxn ang="0">
                  <a:pos x="273" y="44"/>
                </a:cxn>
                <a:cxn ang="0">
                  <a:pos x="258" y="52"/>
                </a:cxn>
                <a:cxn ang="0">
                  <a:pos x="243" y="59"/>
                </a:cxn>
                <a:cxn ang="0">
                  <a:pos x="229" y="68"/>
                </a:cxn>
                <a:cxn ang="0">
                  <a:pos x="215" y="77"/>
                </a:cxn>
                <a:cxn ang="0">
                  <a:pos x="201" y="85"/>
                </a:cxn>
                <a:cxn ang="0">
                  <a:pos x="188" y="95"/>
                </a:cxn>
                <a:cxn ang="0">
                  <a:pos x="175" y="106"/>
                </a:cxn>
                <a:cxn ang="0">
                  <a:pos x="162" y="115"/>
                </a:cxn>
                <a:cxn ang="0">
                  <a:pos x="150" y="127"/>
                </a:cxn>
                <a:cxn ang="0">
                  <a:pos x="139" y="138"/>
                </a:cxn>
                <a:cxn ang="0">
                  <a:pos x="127" y="150"/>
                </a:cxn>
                <a:cxn ang="0">
                  <a:pos x="116" y="163"/>
                </a:cxn>
                <a:cxn ang="0">
                  <a:pos x="105" y="175"/>
                </a:cxn>
                <a:cxn ang="0">
                  <a:pos x="95" y="187"/>
                </a:cxn>
                <a:cxn ang="0">
                  <a:pos x="86" y="201"/>
                </a:cxn>
                <a:cxn ang="0">
                  <a:pos x="76" y="215"/>
                </a:cxn>
                <a:cxn ang="0">
                  <a:pos x="68" y="229"/>
                </a:cxn>
                <a:cxn ang="0">
                  <a:pos x="59" y="243"/>
                </a:cxn>
                <a:cxn ang="0">
                  <a:pos x="51" y="257"/>
                </a:cxn>
                <a:cxn ang="0">
                  <a:pos x="44" y="272"/>
                </a:cxn>
                <a:cxn ang="0">
                  <a:pos x="37" y="288"/>
                </a:cxn>
                <a:cxn ang="0">
                  <a:pos x="32" y="303"/>
                </a:cxn>
                <a:cxn ang="0">
                  <a:pos x="26" y="319"/>
                </a:cxn>
                <a:cxn ang="0">
                  <a:pos x="21" y="334"/>
                </a:cxn>
                <a:cxn ang="0">
                  <a:pos x="16" y="350"/>
                </a:cxn>
                <a:cxn ang="0">
                  <a:pos x="13" y="366"/>
                </a:cxn>
                <a:cxn ang="0">
                  <a:pos x="8" y="382"/>
                </a:cxn>
                <a:cxn ang="0">
                  <a:pos x="6" y="398"/>
                </a:cxn>
                <a:cxn ang="0">
                  <a:pos x="4" y="414"/>
                </a:cxn>
                <a:cxn ang="0">
                  <a:pos x="2" y="431"/>
                </a:cxn>
                <a:cxn ang="0">
                  <a:pos x="1" y="447"/>
                </a:cxn>
                <a:cxn ang="0">
                  <a:pos x="0" y="464"/>
                </a:cxn>
              </a:cxnLst>
              <a:rect l="0" t="0" r="r" b="b"/>
              <a:pathLst>
                <a:path w="472" h="471">
                  <a:moveTo>
                    <a:pt x="472" y="0"/>
                  </a:moveTo>
                  <a:lnTo>
                    <a:pt x="463" y="0"/>
                  </a:lnTo>
                  <a:lnTo>
                    <a:pt x="455" y="0"/>
                  </a:lnTo>
                  <a:lnTo>
                    <a:pt x="447" y="1"/>
                  </a:lnTo>
                  <a:lnTo>
                    <a:pt x="439" y="1"/>
                  </a:lnTo>
                  <a:lnTo>
                    <a:pt x="431" y="2"/>
                  </a:lnTo>
                  <a:lnTo>
                    <a:pt x="423" y="2"/>
                  </a:lnTo>
                  <a:lnTo>
                    <a:pt x="414" y="4"/>
                  </a:lnTo>
                  <a:lnTo>
                    <a:pt x="406" y="5"/>
                  </a:lnTo>
                  <a:lnTo>
                    <a:pt x="398" y="6"/>
                  </a:lnTo>
                  <a:lnTo>
                    <a:pt x="390" y="8"/>
                  </a:lnTo>
                  <a:lnTo>
                    <a:pt x="382" y="9"/>
                  </a:lnTo>
                  <a:lnTo>
                    <a:pt x="374" y="11"/>
                  </a:lnTo>
                  <a:lnTo>
                    <a:pt x="366" y="12"/>
                  </a:lnTo>
                  <a:lnTo>
                    <a:pt x="358" y="14"/>
                  </a:lnTo>
                  <a:lnTo>
                    <a:pt x="349" y="16"/>
                  </a:lnTo>
                  <a:lnTo>
                    <a:pt x="342" y="19"/>
                  </a:lnTo>
                  <a:lnTo>
                    <a:pt x="334" y="21"/>
                  </a:lnTo>
                  <a:lnTo>
                    <a:pt x="326" y="23"/>
                  </a:lnTo>
                  <a:lnTo>
                    <a:pt x="318" y="26"/>
                  </a:lnTo>
                  <a:lnTo>
                    <a:pt x="311" y="28"/>
                  </a:lnTo>
                  <a:lnTo>
                    <a:pt x="303" y="32"/>
                  </a:lnTo>
                  <a:lnTo>
                    <a:pt x="296" y="35"/>
                  </a:lnTo>
                  <a:lnTo>
                    <a:pt x="288" y="38"/>
                  </a:lnTo>
                  <a:lnTo>
                    <a:pt x="279" y="41"/>
                  </a:lnTo>
                  <a:lnTo>
                    <a:pt x="273" y="44"/>
                  </a:lnTo>
                  <a:lnTo>
                    <a:pt x="266" y="48"/>
                  </a:lnTo>
                  <a:lnTo>
                    <a:pt x="258" y="52"/>
                  </a:lnTo>
                  <a:lnTo>
                    <a:pt x="250" y="55"/>
                  </a:lnTo>
                  <a:lnTo>
                    <a:pt x="243" y="59"/>
                  </a:lnTo>
                  <a:lnTo>
                    <a:pt x="236" y="64"/>
                  </a:lnTo>
                  <a:lnTo>
                    <a:pt x="229" y="68"/>
                  </a:lnTo>
                  <a:lnTo>
                    <a:pt x="221" y="72"/>
                  </a:lnTo>
                  <a:lnTo>
                    <a:pt x="215" y="77"/>
                  </a:lnTo>
                  <a:lnTo>
                    <a:pt x="208" y="81"/>
                  </a:lnTo>
                  <a:lnTo>
                    <a:pt x="201" y="85"/>
                  </a:lnTo>
                  <a:lnTo>
                    <a:pt x="194" y="91"/>
                  </a:lnTo>
                  <a:lnTo>
                    <a:pt x="188" y="95"/>
                  </a:lnTo>
                  <a:lnTo>
                    <a:pt x="182" y="100"/>
                  </a:lnTo>
                  <a:lnTo>
                    <a:pt x="175" y="106"/>
                  </a:lnTo>
                  <a:lnTo>
                    <a:pt x="169" y="110"/>
                  </a:lnTo>
                  <a:lnTo>
                    <a:pt x="162" y="115"/>
                  </a:lnTo>
                  <a:lnTo>
                    <a:pt x="156" y="122"/>
                  </a:lnTo>
                  <a:lnTo>
                    <a:pt x="150" y="127"/>
                  </a:lnTo>
                  <a:lnTo>
                    <a:pt x="144" y="133"/>
                  </a:lnTo>
                  <a:lnTo>
                    <a:pt x="139" y="138"/>
                  </a:lnTo>
                  <a:lnTo>
                    <a:pt x="132" y="144"/>
                  </a:lnTo>
                  <a:lnTo>
                    <a:pt x="127" y="150"/>
                  </a:lnTo>
                  <a:lnTo>
                    <a:pt x="121" y="156"/>
                  </a:lnTo>
                  <a:lnTo>
                    <a:pt x="116" y="163"/>
                  </a:lnTo>
                  <a:lnTo>
                    <a:pt x="111" y="169"/>
                  </a:lnTo>
                  <a:lnTo>
                    <a:pt x="105" y="175"/>
                  </a:lnTo>
                  <a:lnTo>
                    <a:pt x="100" y="181"/>
                  </a:lnTo>
                  <a:lnTo>
                    <a:pt x="95" y="187"/>
                  </a:lnTo>
                  <a:lnTo>
                    <a:pt x="90" y="195"/>
                  </a:lnTo>
                  <a:lnTo>
                    <a:pt x="86" y="201"/>
                  </a:lnTo>
                  <a:lnTo>
                    <a:pt x="80" y="208"/>
                  </a:lnTo>
                  <a:lnTo>
                    <a:pt x="76" y="215"/>
                  </a:lnTo>
                  <a:lnTo>
                    <a:pt x="72" y="222"/>
                  </a:lnTo>
                  <a:lnTo>
                    <a:pt x="68" y="229"/>
                  </a:lnTo>
                  <a:lnTo>
                    <a:pt x="63" y="236"/>
                  </a:lnTo>
                  <a:lnTo>
                    <a:pt x="59" y="243"/>
                  </a:lnTo>
                  <a:lnTo>
                    <a:pt x="56" y="251"/>
                  </a:lnTo>
                  <a:lnTo>
                    <a:pt x="51" y="257"/>
                  </a:lnTo>
                  <a:lnTo>
                    <a:pt x="48" y="265"/>
                  </a:lnTo>
                  <a:lnTo>
                    <a:pt x="44" y="272"/>
                  </a:lnTo>
                  <a:lnTo>
                    <a:pt x="41" y="280"/>
                  </a:lnTo>
                  <a:lnTo>
                    <a:pt x="37" y="288"/>
                  </a:lnTo>
                  <a:lnTo>
                    <a:pt x="34" y="295"/>
                  </a:lnTo>
                  <a:lnTo>
                    <a:pt x="32" y="303"/>
                  </a:lnTo>
                  <a:lnTo>
                    <a:pt x="29" y="310"/>
                  </a:lnTo>
                  <a:lnTo>
                    <a:pt x="26" y="319"/>
                  </a:lnTo>
                  <a:lnTo>
                    <a:pt x="23" y="326"/>
                  </a:lnTo>
                  <a:lnTo>
                    <a:pt x="21" y="334"/>
                  </a:lnTo>
                  <a:lnTo>
                    <a:pt x="18" y="341"/>
                  </a:lnTo>
                  <a:lnTo>
                    <a:pt x="16" y="350"/>
                  </a:lnTo>
                  <a:lnTo>
                    <a:pt x="14" y="357"/>
                  </a:lnTo>
                  <a:lnTo>
                    <a:pt x="13" y="366"/>
                  </a:lnTo>
                  <a:lnTo>
                    <a:pt x="10" y="374"/>
                  </a:lnTo>
                  <a:lnTo>
                    <a:pt x="8" y="382"/>
                  </a:lnTo>
                  <a:lnTo>
                    <a:pt x="7" y="390"/>
                  </a:lnTo>
                  <a:lnTo>
                    <a:pt x="6" y="398"/>
                  </a:lnTo>
                  <a:lnTo>
                    <a:pt x="5" y="406"/>
                  </a:lnTo>
                  <a:lnTo>
                    <a:pt x="4" y="414"/>
                  </a:lnTo>
                  <a:lnTo>
                    <a:pt x="3" y="422"/>
                  </a:lnTo>
                  <a:lnTo>
                    <a:pt x="2" y="431"/>
                  </a:lnTo>
                  <a:lnTo>
                    <a:pt x="1" y="439"/>
                  </a:lnTo>
                  <a:lnTo>
                    <a:pt x="1" y="447"/>
                  </a:lnTo>
                  <a:lnTo>
                    <a:pt x="1" y="455"/>
                  </a:lnTo>
                  <a:lnTo>
                    <a:pt x="0" y="464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>
              <a:off x="2666" y="20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Line 40"/>
            <p:cNvSpPr>
              <a:spLocks noChangeShapeType="1"/>
            </p:cNvSpPr>
            <p:nvPr/>
          </p:nvSpPr>
          <p:spPr bwMode="auto">
            <a:xfrm>
              <a:off x="2745" y="2154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 flipV="1">
              <a:off x="3172" y="20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Line 42"/>
            <p:cNvSpPr>
              <a:spLocks noChangeShapeType="1"/>
            </p:cNvSpPr>
            <p:nvPr/>
          </p:nvSpPr>
          <p:spPr bwMode="auto">
            <a:xfrm flipH="1">
              <a:off x="2745" y="1986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666" y="2076"/>
              <a:ext cx="79" cy="7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25"/>
                </a:cxn>
                <a:cxn ang="0">
                  <a:pos x="2" y="41"/>
                </a:cxn>
                <a:cxn ang="0">
                  <a:pos x="3" y="57"/>
                </a:cxn>
                <a:cxn ang="0">
                  <a:pos x="5" y="75"/>
                </a:cxn>
                <a:cxn ang="0">
                  <a:pos x="8" y="91"/>
                </a:cxn>
                <a:cxn ang="0">
                  <a:pos x="11" y="107"/>
                </a:cxn>
                <a:cxn ang="0">
                  <a:pos x="16" y="122"/>
                </a:cxn>
                <a:cxn ang="0">
                  <a:pos x="20" y="138"/>
                </a:cxn>
                <a:cxn ang="0">
                  <a:pos x="25" y="154"/>
                </a:cxn>
                <a:cxn ang="0">
                  <a:pos x="31" y="169"/>
                </a:cxn>
                <a:cxn ang="0">
                  <a:pos x="37" y="184"/>
                </a:cxn>
                <a:cxn ang="0">
                  <a:pos x="44" y="199"/>
                </a:cxn>
                <a:cxn ang="0">
                  <a:pos x="51" y="214"/>
                </a:cxn>
                <a:cxn ang="0">
                  <a:pos x="59" y="230"/>
                </a:cxn>
                <a:cxn ang="0">
                  <a:pos x="66" y="244"/>
                </a:cxn>
                <a:cxn ang="0">
                  <a:pos x="76" y="258"/>
                </a:cxn>
                <a:cxn ang="0">
                  <a:pos x="85" y="270"/>
                </a:cxn>
                <a:cxn ang="0">
                  <a:pos x="94" y="284"/>
                </a:cxn>
                <a:cxn ang="0">
                  <a:pos x="105" y="297"/>
                </a:cxn>
                <a:cxn ang="0">
                  <a:pos x="115" y="310"/>
                </a:cxn>
                <a:cxn ang="0">
                  <a:pos x="126" y="322"/>
                </a:cxn>
                <a:cxn ang="0">
                  <a:pos x="137" y="334"/>
                </a:cxn>
                <a:cxn ang="0">
                  <a:pos x="149" y="346"/>
                </a:cxn>
                <a:cxn ang="0">
                  <a:pos x="162" y="356"/>
                </a:cxn>
                <a:cxn ang="0">
                  <a:pos x="174" y="367"/>
                </a:cxn>
                <a:cxn ang="0">
                  <a:pos x="187" y="377"/>
                </a:cxn>
                <a:cxn ang="0">
                  <a:pos x="201" y="387"/>
                </a:cxn>
                <a:cxn ang="0">
                  <a:pos x="214" y="396"/>
                </a:cxn>
                <a:cxn ang="0">
                  <a:pos x="228" y="405"/>
                </a:cxn>
                <a:cxn ang="0">
                  <a:pos x="243" y="412"/>
                </a:cxn>
                <a:cxn ang="0">
                  <a:pos x="257" y="421"/>
                </a:cxn>
                <a:cxn ang="0">
                  <a:pos x="272" y="427"/>
                </a:cxn>
                <a:cxn ang="0">
                  <a:pos x="287" y="435"/>
                </a:cxn>
                <a:cxn ang="0">
                  <a:pos x="302" y="440"/>
                </a:cxn>
                <a:cxn ang="0">
                  <a:pos x="318" y="447"/>
                </a:cxn>
                <a:cxn ang="0">
                  <a:pos x="333" y="451"/>
                </a:cxn>
                <a:cxn ang="0">
                  <a:pos x="349" y="455"/>
                </a:cxn>
                <a:cxn ang="0">
                  <a:pos x="365" y="460"/>
                </a:cxn>
                <a:cxn ang="0">
                  <a:pos x="382" y="463"/>
                </a:cxn>
                <a:cxn ang="0">
                  <a:pos x="398" y="466"/>
                </a:cxn>
                <a:cxn ang="0">
                  <a:pos x="414" y="468"/>
                </a:cxn>
                <a:cxn ang="0">
                  <a:pos x="430" y="470"/>
                </a:cxn>
                <a:cxn ang="0">
                  <a:pos x="446" y="472"/>
                </a:cxn>
                <a:cxn ang="0">
                  <a:pos x="463" y="472"/>
                </a:cxn>
              </a:cxnLst>
              <a:rect l="0" t="0" r="r" b="b"/>
              <a:pathLst>
                <a:path w="471" h="472">
                  <a:moveTo>
                    <a:pt x="0" y="0"/>
                  </a:moveTo>
                  <a:lnTo>
                    <a:pt x="0" y="9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1" y="34"/>
                  </a:lnTo>
                  <a:lnTo>
                    <a:pt x="2" y="41"/>
                  </a:lnTo>
                  <a:lnTo>
                    <a:pt x="2" y="50"/>
                  </a:lnTo>
                  <a:lnTo>
                    <a:pt x="3" y="57"/>
                  </a:lnTo>
                  <a:lnTo>
                    <a:pt x="4" y="66"/>
                  </a:lnTo>
                  <a:lnTo>
                    <a:pt x="5" y="75"/>
                  </a:lnTo>
                  <a:lnTo>
                    <a:pt x="7" y="82"/>
                  </a:lnTo>
                  <a:lnTo>
                    <a:pt x="8" y="91"/>
                  </a:lnTo>
                  <a:lnTo>
                    <a:pt x="9" y="98"/>
                  </a:lnTo>
                  <a:lnTo>
                    <a:pt x="11" y="107"/>
                  </a:lnTo>
                  <a:lnTo>
                    <a:pt x="14" y="114"/>
                  </a:lnTo>
                  <a:lnTo>
                    <a:pt x="16" y="122"/>
                  </a:lnTo>
                  <a:lnTo>
                    <a:pt x="18" y="131"/>
                  </a:lnTo>
                  <a:lnTo>
                    <a:pt x="20" y="138"/>
                  </a:lnTo>
                  <a:lnTo>
                    <a:pt x="22" y="146"/>
                  </a:lnTo>
                  <a:lnTo>
                    <a:pt x="25" y="154"/>
                  </a:lnTo>
                  <a:lnTo>
                    <a:pt x="28" y="162"/>
                  </a:lnTo>
                  <a:lnTo>
                    <a:pt x="31" y="169"/>
                  </a:lnTo>
                  <a:lnTo>
                    <a:pt x="34" y="177"/>
                  </a:lnTo>
                  <a:lnTo>
                    <a:pt x="37" y="184"/>
                  </a:lnTo>
                  <a:lnTo>
                    <a:pt x="40" y="192"/>
                  </a:lnTo>
                  <a:lnTo>
                    <a:pt x="44" y="199"/>
                  </a:lnTo>
                  <a:lnTo>
                    <a:pt x="47" y="207"/>
                  </a:lnTo>
                  <a:lnTo>
                    <a:pt x="51" y="214"/>
                  </a:lnTo>
                  <a:lnTo>
                    <a:pt x="54" y="222"/>
                  </a:lnTo>
                  <a:lnTo>
                    <a:pt x="59" y="230"/>
                  </a:lnTo>
                  <a:lnTo>
                    <a:pt x="63" y="236"/>
                  </a:lnTo>
                  <a:lnTo>
                    <a:pt x="66" y="244"/>
                  </a:lnTo>
                  <a:lnTo>
                    <a:pt x="71" y="250"/>
                  </a:lnTo>
                  <a:lnTo>
                    <a:pt x="76" y="258"/>
                  </a:lnTo>
                  <a:lnTo>
                    <a:pt x="80" y="264"/>
                  </a:lnTo>
                  <a:lnTo>
                    <a:pt x="85" y="270"/>
                  </a:lnTo>
                  <a:lnTo>
                    <a:pt x="90" y="278"/>
                  </a:lnTo>
                  <a:lnTo>
                    <a:pt x="94" y="284"/>
                  </a:lnTo>
                  <a:lnTo>
                    <a:pt x="100" y="291"/>
                  </a:lnTo>
                  <a:lnTo>
                    <a:pt x="105" y="297"/>
                  </a:lnTo>
                  <a:lnTo>
                    <a:pt x="109" y="304"/>
                  </a:lnTo>
                  <a:lnTo>
                    <a:pt x="115" y="310"/>
                  </a:lnTo>
                  <a:lnTo>
                    <a:pt x="120" y="316"/>
                  </a:lnTo>
                  <a:lnTo>
                    <a:pt x="126" y="322"/>
                  </a:lnTo>
                  <a:lnTo>
                    <a:pt x="132" y="329"/>
                  </a:lnTo>
                  <a:lnTo>
                    <a:pt x="137" y="334"/>
                  </a:lnTo>
                  <a:lnTo>
                    <a:pt x="144" y="339"/>
                  </a:lnTo>
                  <a:lnTo>
                    <a:pt x="149" y="346"/>
                  </a:lnTo>
                  <a:lnTo>
                    <a:pt x="156" y="351"/>
                  </a:lnTo>
                  <a:lnTo>
                    <a:pt x="162" y="356"/>
                  </a:lnTo>
                  <a:lnTo>
                    <a:pt x="167" y="362"/>
                  </a:lnTo>
                  <a:lnTo>
                    <a:pt x="174" y="367"/>
                  </a:lnTo>
                  <a:lnTo>
                    <a:pt x="180" y="372"/>
                  </a:lnTo>
                  <a:lnTo>
                    <a:pt x="187" y="377"/>
                  </a:lnTo>
                  <a:lnTo>
                    <a:pt x="194" y="382"/>
                  </a:lnTo>
                  <a:lnTo>
                    <a:pt x="201" y="387"/>
                  </a:lnTo>
                  <a:lnTo>
                    <a:pt x="207" y="391"/>
                  </a:lnTo>
                  <a:lnTo>
                    <a:pt x="214" y="396"/>
                  </a:lnTo>
                  <a:lnTo>
                    <a:pt x="221" y="401"/>
                  </a:lnTo>
                  <a:lnTo>
                    <a:pt x="228" y="405"/>
                  </a:lnTo>
                  <a:lnTo>
                    <a:pt x="235" y="409"/>
                  </a:lnTo>
                  <a:lnTo>
                    <a:pt x="243" y="412"/>
                  </a:lnTo>
                  <a:lnTo>
                    <a:pt x="249" y="417"/>
                  </a:lnTo>
                  <a:lnTo>
                    <a:pt x="257" y="421"/>
                  </a:lnTo>
                  <a:lnTo>
                    <a:pt x="264" y="424"/>
                  </a:lnTo>
                  <a:lnTo>
                    <a:pt x="272" y="427"/>
                  </a:lnTo>
                  <a:lnTo>
                    <a:pt x="279" y="432"/>
                  </a:lnTo>
                  <a:lnTo>
                    <a:pt x="287" y="435"/>
                  </a:lnTo>
                  <a:lnTo>
                    <a:pt x="294" y="437"/>
                  </a:lnTo>
                  <a:lnTo>
                    <a:pt x="302" y="440"/>
                  </a:lnTo>
                  <a:lnTo>
                    <a:pt x="309" y="444"/>
                  </a:lnTo>
                  <a:lnTo>
                    <a:pt x="318" y="447"/>
                  </a:lnTo>
                  <a:lnTo>
                    <a:pt x="326" y="449"/>
                  </a:lnTo>
                  <a:lnTo>
                    <a:pt x="333" y="451"/>
                  </a:lnTo>
                  <a:lnTo>
                    <a:pt x="341" y="453"/>
                  </a:lnTo>
                  <a:lnTo>
                    <a:pt x="349" y="455"/>
                  </a:lnTo>
                  <a:lnTo>
                    <a:pt x="357" y="458"/>
                  </a:lnTo>
                  <a:lnTo>
                    <a:pt x="365" y="460"/>
                  </a:lnTo>
                  <a:lnTo>
                    <a:pt x="373" y="462"/>
                  </a:lnTo>
                  <a:lnTo>
                    <a:pt x="382" y="463"/>
                  </a:lnTo>
                  <a:lnTo>
                    <a:pt x="389" y="465"/>
                  </a:lnTo>
                  <a:lnTo>
                    <a:pt x="398" y="466"/>
                  </a:lnTo>
                  <a:lnTo>
                    <a:pt x="405" y="467"/>
                  </a:lnTo>
                  <a:lnTo>
                    <a:pt x="414" y="468"/>
                  </a:lnTo>
                  <a:lnTo>
                    <a:pt x="421" y="469"/>
                  </a:lnTo>
                  <a:lnTo>
                    <a:pt x="430" y="470"/>
                  </a:lnTo>
                  <a:lnTo>
                    <a:pt x="439" y="470"/>
                  </a:lnTo>
                  <a:lnTo>
                    <a:pt x="446" y="472"/>
                  </a:lnTo>
                  <a:lnTo>
                    <a:pt x="455" y="472"/>
                  </a:lnTo>
                  <a:lnTo>
                    <a:pt x="463" y="472"/>
                  </a:lnTo>
                  <a:lnTo>
                    <a:pt x="471" y="472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3093" y="2076"/>
              <a:ext cx="79" cy="78"/>
            </a:xfrm>
            <a:custGeom>
              <a:avLst/>
              <a:gdLst/>
              <a:ahLst/>
              <a:cxnLst>
                <a:cxn ang="0">
                  <a:pos x="8" y="472"/>
                </a:cxn>
                <a:cxn ang="0">
                  <a:pos x="25" y="472"/>
                </a:cxn>
                <a:cxn ang="0">
                  <a:pos x="41" y="470"/>
                </a:cxn>
                <a:cxn ang="0">
                  <a:pos x="57" y="468"/>
                </a:cxn>
                <a:cxn ang="0">
                  <a:pos x="74" y="466"/>
                </a:cxn>
                <a:cxn ang="0">
                  <a:pos x="90" y="463"/>
                </a:cxn>
                <a:cxn ang="0">
                  <a:pos x="106" y="460"/>
                </a:cxn>
                <a:cxn ang="0">
                  <a:pos x="122" y="455"/>
                </a:cxn>
                <a:cxn ang="0">
                  <a:pos x="138" y="451"/>
                </a:cxn>
                <a:cxn ang="0">
                  <a:pos x="153" y="447"/>
                </a:cxn>
                <a:cxn ang="0">
                  <a:pos x="169" y="440"/>
                </a:cxn>
                <a:cxn ang="0">
                  <a:pos x="184" y="435"/>
                </a:cxn>
                <a:cxn ang="0">
                  <a:pos x="199" y="427"/>
                </a:cxn>
                <a:cxn ang="0">
                  <a:pos x="215" y="421"/>
                </a:cxn>
                <a:cxn ang="0">
                  <a:pos x="229" y="412"/>
                </a:cxn>
                <a:cxn ang="0">
                  <a:pos x="242" y="405"/>
                </a:cxn>
                <a:cxn ang="0">
                  <a:pos x="256" y="396"/>
                </a:cxn>
                <a:cxn ang="0">
                  <a:pos x="270" y="387"/>
                </a:cxn>
                <a:cxn ang="0">
                  <a:pos x="283" y="377"/>
                </a:cxn>
                <a:cxn ang="0">
                  <a:pos x="297" y="367"/>
                </a:cxn>
                <a:cxn ang="0">
                  <a:pos x="309" y="356"/>
                </a:cxn>
                <a:cxn ang="0">
                  <a:pos x="322" y="346"/>
                </a:cxn>
                <a:cxn ang="0">
                  <a:pos x="334" y="334"/>
                </a:cxn>
                <a:cxn ang="0">
                  <a:pos x="345" y="322"/>
                </a:cxn>
                <a:cxn ang="0">
                  <a:pos x="355" y="310"/>
                </a:cxn>
                <a:cxn ang="0">
                  <a:pos x="366" y="297"/>
                </a:cxn>
                <a:cxn ang="0">
                  <a:pos x="377" y="284"/>
                </a:cxn>
                <a:cxn ang="0">
                  <a:pos x="387" y="270"/>
                </a:cxn>
                <a:cxn ang="0">
                  <a:pos x="395" y="258"/>
                </a:cxn>
                <a:cxn ang="0">
                  <a:pos x="404" y="244"/>
                </a:cxn>
                <a:cxn ang="0">
                  <a:pos x="413" y="230"/>
                </a:cxn>
                <a:cxn ang="0">
                  <a:pos x="420" y="214"/>
                </a:cxn>
                <a:cxn ang="0">
                  <a:pos x="428" y="199"/>
                </a:cxn>
                <a:cxn ang="0">
                  <a:pos x="434" y="184"/>
                </a:cxn>
                <a:cxn ang="0">
                  <a:pos x="440" y="169"/>
                </a:cxn>
                <a:cxn ang="0">
                  <a:pos x="446" y="154"/>
                </a:cxn>
                <a:cxn ang="0">
                  <a:pos x="451" y="138"/>
                </a:cxn>
                <a:cxn ang="0">
                  <a:pos x="456" y="122"/>
                </a:cxn>
                <a:cxn ang="0">
                  <a:pos x="460" y="107"/>
                </a:cxn>
                <a:cxn ang="0">
                  <a:pos x="463" y="91"/>
                </a:cxn>
                <a:cxn ang="0">
                  <a:pos x="466" y="75"/>
                </a:cxn>
                <a:cxn ang="0">
                  <a:pos x="468" y="57"/>
                </a:cxn>
                <a:cxn ang="0">
                  <a:pos x="470" y="41"/>
                </a:cxn>
                <a:cxn ang="0">
                  <a:pos x="471" y="25"/>
                </a:cxn>
                <a:cxn ang="0">
                  <a:pos x="472" y="9"/>
                </a:cxn>
              </a:cxnLst>
              <a:rect l="0" t="0" r="r" b="b"/>
              <a:pathLst>
                <a:path w="472" h="472">
                  <a:moveTo>
                    <a:pt x="0" y="472"/>
                  </a:moveTo>
                  <a:lnTo>
                    <a:pt x="8" y="472"/>
                  </a:lnTo>
                  <a:lnTo>
                    <a:pt x="17" y="472"/>
                  </a:lnTo>
                  <a:lnTo>
                    <a:pt x="25" y="472"/>
                  </a:lnTo>
                  <a:lnTo>
                    <a:pt x="33" y="470"/>
                  </a:lnTo>
                  <a:lnTo>
                    <a:pt x="41" y="470"/>
                  </a:lnTo>
                  <a:lnTo>
                    <a:pt x="49" y="469"/>
                  </a:lnTo>
                  <a:lnTo>
                    <a:pt x="57" y="468"/>
                  </a:lnTo>
                  <a:lnTo>
                    <a:pt x="66" y="467"/>
                  </a:lnTo>
                  <a:lnTo>
                    <a:pt x="74" y="466"/>
                  </a:lnTo>
                  <a:lnTo>
                    <a:pt x="82" y="465"/>
                  </a:lnTo>
                  <a:lnTo>
                    <a:pt x="90" y="463"/>
                  </a:lnTo>
                  <a:lnTo>
                    <a:pt x="98" y="462"/>
                  </a:lnTo>
                  <a:lnTo>
                    <a:pt x="106" y="460"/>
                  </a:lnTo>
                  <a:lnTo>
                    <a:pt x="114" y="458"/>
                  </a:lnTo>
                  <a:lnTo>
                    <a:pt x="122" y="455"/>
                  </a:lnTo>
                  <a:lnTo>
                    <a:pt x="130" y="453"/>
                  </a:lnTo>
                  <a:lnTo>
                    <a:pt x="138" y="451"/>
                  </a:lnTo>
                  <a:lnTo>
                    <a:pt x="146" y="449"/>
                  </a:lnTo>
                  <a:lnTo>
                    <a:pt x="153" y="447"/>
                  </a:lnTo>
                  <a:lnTo>
                    <a:pt x="162" y="444"/>
                  </a:lnTo>
                  <a:lnTo>
                    <a:pt x="169" y="440"/>
                  </a:lnTo>
                  <a:lnTo>
                    <a:pt x="177" y="437"/>
                  </a:lnTo>
                  <a:lnTo>
                    <a:pt x="184" y="435"/>
                  </a:lnTo>
                  <a:lnTo>
                    <a:pt x="192" y="432"/>
                  </a:lnTo>
                  <a:lnTo>
                    <a:pt x="199" y="427"/>
                  </a:lnTo>
                  <a:lnTo>
                    <a:pt x="207" y="424"/>
                  </a:lnTo>
                  <a:lnTo>
                    <a:pt x="215" y="421"/>
                  </a:lnTo>
                  <a:lnTo>
                    <a:pt x="221" y="417"/>
                  </a:lnTo>
                  <a:lnTo>
                    <a:pt x="229" y="412"/>
                  </a:lnTo>
                  <a:lnTo>
                    <a:pt x="236" y="409"/>
                  </a:lnTo>
                  <a:lnTo>
                    <a:pt x="242" y="405"/>
                  </a:lnTo>
                  <a:lnTo>
                    <a:pt x="250" y="401"/>
                  </a:lnTo>
                  <a:lnTo>
                    <a:pt x="256" y="396"/>
                  </a:lnTo>
                  <a:lnTo>
                    <a:pt x="264" y="391"/>
                  </a:lnTo>
                  <a:lnTo>
                    <a:pt x="270" y="387"/>
                  </a:lnTo>
                  <a:lnTo>
                    <a:pt x="277" y="382"/>
                  </a:lnTo>
                  <a:lnTo>
                    <a:pt x="283" y="377"/>
                  </a:lnTo>
                  <a:lnTo>
                    <a:pt x="291" y="372"/>
                  </a:lnTo>
                  <a:lnTo>
                    <a:pt x="297" y="367"/>
                  </a:lnTo>
                  <a:lnTo>
                    <a:pt x="303" y="362"/>
                  </a:lnTo>
                  <a:lnTo>
                    <a:pt x="309" y="356"/>
                  </a:lnTo>
                  <a:lnTo>
                    <a:pt x="316" y="351"/>
                  </a:lnTo>
                  <a:lnTo>
                    <a:pt x="322" y="346"/>
                  </a:lnTo>
                  <a:lnTo>
                    <a:pt x="327" y="339"/>
                  </a:lnTo>
                  <a:lnTo>
                    <a:pt x="334" y="334"/>
                  </a:lnTo>
                  <a:lnTo>
                    <a:pt x="339" y="329"/>
                  </a:lnTo>
                  <a:lnTo>
                    <a:pt x="345" y="322"/>
                  </a:lnTo>
                  <a:lnTo>
                    <a:pt x="350" y="316"/>
                  </a:lnTo>
                  <a:lnTo>
                    <a:pt x="355" y="310"/>
                  </a:lnTo>
                  <a:lnTo>
                    <a:pt x="361" y="304"/>
                  </a:lnTo>
                  <a:lnTo>
                    <a:pt x="366" y="297"/>
                  </a:lnTo>
                  <a:lnTo>
                    <a:pt x="372" y="291"/>
                  </a:lnTo>
                  <a:lnTo>
                    <a:pt x="377" y="284"/>
                  </a:lnTo>
                  <a:lnTo>
                    <a:pt x="381" y="278"/>
                  </a:lnTo>
                  <a:lnTo>
                    <a:pt x="387" y="270"/>
                  </a:lnTo>
                  <a:lnTo>
                    <a:pt x="391" y="264"/>
                  </a:lnTo>
                  <a:lnTo>
                    <a:pt x="395" y="258"/>
                  </a:lnTo>
                  <a:lnTo>
                    <a:pt x="400" y="250"/>
                  </a:lnTo>
                  <a:lnTo>
                    <a:pt x="404" y="244"/>
                  </a:lnTo>
                  <a:lnTo>
                    <a:pt x="408" y="236"/>
                  </a:lnTo>
                  <a:lnTo>
                    <a:pt x="413" y="230"/>
                  </a:lnTo>
                  <a:lnTo>
                    <a:pt x="417" y="222"/>
                  </a:lnTo>
                  <a:lnTo>
                    <a:pt x="420" y="214"/>
                  </a:lnTo>
                  <a:lnTo>
                    <a:pt x="424" y="207"/>
                  </a:lnTo>
                  <a:lnTo>
                    <a:pt x="428" y="199"/>
                  </a:lnTo>
                  <a:lnTo>
                    <a:pt x="431" y="192"/>
                  </a:lnTo>
                  <a:lnTo>
                    <a:pt x="434" y="184"/>
                  </a:lnTo>
                  <a:lnTo>
                    <a:pt x="437" y="177"/>
                  </a:lnTo>
                  <a:lnTo>
                    <a:pt x="440" y="169"/>
                  </a:lnTo>
                  <a:lnTo>
                    <a:pt x="444" y="162"/>
                  </a:lnTo>
                  <a:lnTo>
                    <a:pt x="446" y="154"/>
                  </a:lnTo>
                  <a:lnTo>
                    <a:pt x="449" y="146"/>
                  </a:lnTo>
                  <a:lnTo>
                    <a:pt x="451" y="138"/>
                  </a:lnTo>
                  <a:lnTo>
                    <a:pt x="453" y="131"/>
                  </a:lnTo>
                  <a:lnTo>
                    <a:pt x="456" y="122"/>
                  </a:lnTo>
                  <a:lnTo>
                    <a:pt x="458" y="114"/>
                  </a:lnTo>
                  <a:lnTo>
                    <a:pt x="460" y="107"/>
                  </a:lnTo>
                  <a:lnTo>
                    <a:pt x="461" y="98"/>
                  </a:lnTo>
                  <a:lnTo>
                    <a:pt x="463" y="91"/>
                  </a:lnTo>
                  <a:lnTo>
                    <a:pt x="464" y="82"/>
                  </a:lnTo>
                  <a:lnTo>
                    <a:pt x="466" y="75"/>
                  </a:lnTo>
                  <a:lnTo>
                    <a:pt x="467" y="66"/>
                  </a:lnTo>
                  <a:lnTo>
                    <a:pt x="468" y="57"/>
                  </a:lnTo>
                  <a:lnTo>
                    <a:pt x="470" y="50"/>
                  </a:lnTo>
                  <a:lnTo>
                    <a:pt x="470" y="41"/>
                  </a:lnTo>
                  <a:lnTo>
                    <a:pt x="471" y="34"/>
                  </a:lnTo>
                  <a:lnTo>
                    <a:pt x="471" y="25"/>
                  </a:lnTo>
                  <a:lnTo>
                    <a:pt x="472" y="17"/>
                  </a:lnTo>
                  <a:lnTo>
                    <a:pt x="472" y="9"/>
                  </a:lnTo>
                  <a:lnTo>
                    <a:pt x="472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3093" y="1986"/>
              <a:ext cx="79" cy="78"/>
            </a:xfrm>
            <a:custGeom>
              <a:avLst/>
              <a:gdLst/>
              <a:ahLst/>
              <a:cxnLst>
                <a:cxn ang="0">
                  <a:pos x="472" y="463"/>
                </a:cxn>
                <a:cxn ang="0">
                  <a:pos x="471" y="446"/>
                </a:cxn>
                <a:cxn ang="0">
                  <a:pos x="470" y="430"/>
                </a:cxn>
                <a:cxn ang="0">
                  <a:pos x="468" y="414"/>
                </a:cxn>
                <a:cxn ang="0">
                  <a:pos x="466" y="398"/>
                </a:cxn>
                <a:cxn ang="0">
                  <a:pos x="463" y="381"/>
                </a:cxn>
                <a:cxn ang="0">
                  <a:pos x="460" y="365"/>
                </a:cxn>
                <a:cxn ang="0">
                  <a:pos x="456" y="349"/>
                </a:cxn>
                <a:cxn ang="0">
                  <a:pos x="451" y="333"/>
                </a:cxn>
                <a:cxn ang="0">
                  <a:pos x="446" y="318"/>
                </a:cxn>
                <a:cxn ang="0">
                  <a:pos x="440" y="302"/>
                </a:cxn>
                <a:cxn ang="0">
                  <a:pos x="434" y="287"/>
                </a:cxn>
                <a:cxn ang="0">
                  <a:pos x="428" y="272"/>
                </a:cxn>
                <a:cxn ang="0">
                  <a:pos x="420" y="257"/>
                </a:cxn>
                <a:cxn ang="0">
                  <a:pos x="413" y="243"/>
                </a:cxn>
                <a:cxn ang="0">
                  <a:pos x="404" y="229"/>
                </a:cxn>
                <a:cxn ang="0">
                  <a:pos x="395" y="215"/>
                </a:cxn>
                <a:cxn ang="0">
                  <a:pos x="387" y="201"/>
                </a:cxn>
                <a:cxn ang="0">
                  <a:pos x="377" y="188"/>
                </a:cxn>
                <a:cxn ang="0">
                  <a:pos x="366" y="175"/>
                </a:cxn>
                <a:cxn ang="0">
                  <a:pos x="355" y="162"/>
                </a:cxn>
                <a:cxn ang="0">
                  <a:pos x="345" y="149"/>
                </a:cxn>
                <a:cxn ang="0">
                  <a:pos x="334" y="137"/>
                </a:cxn>
                <a:cxn ang="0">
                  <a:pos x="322" y="126"/>
                </a:cxn>
                <a:cxn ang="0">
                  <a:pos x="309" y="116"/>
                </a:cxn>
                <a:cxn ang="0">
                  <a:pos x="297" y="105"/>
                </a:cxn>
                <a:cxn ang="0">
                  <a:pos x="283" y="94"/>
                </a:cxn>
                <a:cxn ang="0">
                  <a:pos x="270" y="85"/>
                </a:cxn>
                <a:cxn ang="0">
                  <a:pos x="256" y="76"/>
                </a:cxn>
                <a:cxn ang="0">
                  <a:pos x="242" y="67"/>
                </a:cxn>
                <a:cxn ang="0">
                  <a:pos x="229" y="59"/>
                </a:cxn>
                <a:cxn ang="0">
                  <a:pos x="215" y="51"/>
                </a:cxn>
                <a:cxn ang="0">
                  <a:pos x="199" y="44"/>
                </a:cxn>
                <a:cxn ang="0">
                  <a:pos x="184" y="37"/>
                </a:cxn>
                <a:cxn ang="0">
                  <a:pos x="169" y="31"/>
                </a:cxn>
                <a:cxn ang="0">
                  <a:pos x="153" y="25"/>
                </a:cxn>
                <a:cxn ang="0">
                  <a:pos x="138" y="20"/>
                </a:cxn>
                <a:cxn ang="0">
                  <a:pos x="122" y="16"/>
                </a:cxn>
                <a:cxn ang="0">
                  <a:pos x="106" y="11"/>
                </a:cxn>
                <a:cxn ang="0">
                  <a:pos x="90" y="8"/>
                </a:cxn>
                <a:cxn ang="0">
                  <a:pos x="74" y="5"/>
                </a:cxn>
                <a:cxn ang="0">
                  <a:pos x="57" y="3"/>
                </a:cxn>
                <a:cxn ang="0">
                  <a:pos x="41" y="2"/>
                </a:cxn>
                <a:cxn ang="0">
                  <a:pos x="25" y="1"/>
                </a:cxn>
                <a:cxn ang="0">
                  <a:pos x="8" y="0"/>
                </a:cxn>
              </a:cxnLst>
              <a:rect l="0" t="0" r="r" b="b"/>
              <a:pathLst>
                <a:path w="472" h="471">
                  <a:moveTo>
                    <a:pt x="472" y="471"/>
                  </a:moveTo>
                  <a:lnTo>
                    <a:pt x="472" y="463"/>
                  </a:lnTo>
                  <a:lnTo>
                    <a:pt x="472" y="455"/>
                  </a:lnTo>
                  <a:lnTo>
                    <a:pt x="471" y="446"/>
                  </a:lnTo>
                  <a:lnTo>
                    <a:pt x="471" y="438"/>
                  </a:lnTo>
                  <a:lnTo>
                    <a:pt x="470" y="430"/>
                  </a:lnTo>
                  <a:lnTo>
                    <a:pt x="470" y="422"/>
                  </a:lnTo>
                  <a:lnTo>
                    <a:pt x="468" y="414"/>
                  </a:lnTo>
                  <a:lnTo>
                    <a:pt x="467" y="405"/>
                  </a:lnTo>
                  <a:lnTo>
                    <a:pt x="466" y="398"/>
                  </a:lnTo>
                  <a:lnTo>
                    <a:pt x="464" y="389"/>
                  </a:lnTo>
                  <a:lnTo>
                    <a:pt x="463" y="381"/>
                  </a:lnTo>
                  <a:lnTo>
                    <a:pt x="461" y="373"/>
                  </a:lnTo>
                  <a:lnTo>
                    <a:pt x="460" y="365"/>
                  </a:lnTo>
                  <a:lnTo>
                    <a:pt x="458" y="357"/>
                  </a:lnTo>
                  <a:lnTo>
                    <a:pt x="456" y="349"/>
                  </a:lnTo>
                  <a:lnTo>
                    <a:pt x="453" y="342"/>
                  </a:lnTo>
                  <a:lnTo>
                    <a:pt x="451" y="333"/>
                  </a:lnTo>
                  <a:lnTo>
                    <a:pt x="449" y="325"/>
                  </a:lnTo>
                  <a:lnTo>
                    <a:pt x="446" y="318"/>
                  </a:lnTo>
                  <a:lnTo>
                    <a:pt x="444" y="309"/>
                  </a:lnTo>
                  <a:lnTo>
                    <a:pt x="440" y="302"/>
                  </a:lnTo>
                  <a:lnTo>
                    <a:pt x="437" y="294"/>
                  </a:lnTo>
                  <a:lnTo>
                    <a:pt x="434" y="287"/>
                  </a:lnTo>
                  <a:lnTo>
                    <a:pt x="431" y="279"/>
                  </a:lnTo>
                  <a:lnTo>
                    <a:pt x="428" y="272"/>
                  </a:lnTo>
                  <a:lnTo>
                    <a:pt x="424" y="264"/>
                  </a:lnTo>
                  <a:lnTo>
                    <a:pt x="420" y="257"/>
                  </a:lnTo>
                  <a:lnTo>
                    <a:pt x="417" y="250"/>
                  </a:lnTo>
                  <a:lnTo>
                    <a:pt x="413" y="243"/>
                  </a:lnTo>
                  <a:lnTo>
                    <a:pt x="408" y="235"/>
                  </a:lnTo>
                  <a:lnTo>
                    <a:pt x="404" y="229"/>
                  </a:lnTo>
                  <a:lnTo>
                    <a:pt x="400" y="221"/>
                  </a:lnTo>
                  <a:lnTo>
                    <a:pt x="395" y="215"/>
                  </a:lnTo>
                  <a:lnTo>
                    <a:pt x="391" y="207"/>
                  </a:lnTo>
                  <a:lnTo>
                    <a:pt x="387" y="201"/>
                  </a:lnTo>
                  <a:lnTo>
                    <a:pt x="381" y="194"/>
                  </a:lnTo>
                  <a:lnTo>
                    <a:pt x="377" y="188"/>
                  </a:lnTo>
                  <a:lnTo>
                    <a:pt x="372" y="181"/>
                  </a:lnTo>
                  <a:lnTo>
                    <a:pt x="366" y="175"/>
                  </a:lnTo>
                  <a:lnTo>
                    <a:pt x="361" y="168"/>
                  </a:lnTo>
                  <a:lnTo>
                    <a:pt x="355" y="162"/>
                  </a:lnTo>
                  <a:lnTo>
                    <a:pt x="350" y="156"/>
                  </a:lnTo>
                  <a:lnTo>
                    <a:pt x="345" y="149"/>
                  </a:lnTo>
                  <a:lnTo>
                    <a:pt x="339" y="144"/>
                  </a:lnTo>
                  <a:lnTo>
                    <a:pt x="334" y="137"/>
                  </a:lnTo>
                  <a:lnTo>
                    <a:pt x="327" y="132"/>
                  </a:lnTo>
                  <a:lnTo>
                    <a:pt x="322" y="126"/>
                  </a:lnTo>
                  <a:lnTo>
                    <a:pt x="316" y="121"/>
                  </a:lnTo>
                  <a:lnTo>
                    <a:pt x="309" y="116"/>
                  </a:lnTo>
                  <a:lnTo>
                    <a:pt x="303" y="110"/>
                  </a:lnTo>
                  <a:lnTo>
                    <a:pt x="297" y="105"/>
                  </a:lnTo>
                  <a:lnTo>
                    <a:pt x="291" y="100"/>
                  </a:lnTo>
                  <a:lnTo>
                    <a:pt x="283" y="94"/>
                  </a:lnTo>
                  <a:lnTo>
                    <a:pt x="277" y="90"/>
                  </a:lnTo>
                  <a:lnTo>
                    <a:pt x="270" y="85"/>
                  </a:lnTo>
                  <a:lnTo>
                    <a:pt x="264" y="80"/>
                  </a:lnTo>
                  <a:lnTo>
                    <a:pt x="256" y="76"/>
                  </a:lnTo>
                  <a:lnTo>
                    <a:pt x="250" y="72"/>
                  </a:lnTo>
                  <a:lnTo>
                    <a:pt x="242" y="67"/>
                  </a:lnTo>
                  <a:lnTo>
                    <a:pt x="236" y="63"/>
                  </a:lnTo>
                  <a:lnTo>
                    <a:pt x="229" y="59"/>
                  </a:lnTo>
                  <a:lnTo>
                    <a:pt x="221" y="54"/>
                  </a:lnTo>
                  <a:lnTo>
                    <a:pt x="215" y="51"/>
                  </a:lnTo>
                  <a:lnTo>
                    <a:pt x="207" y="47"/>
                  </a:lnTo>
                  <a:lnTo>
                    <a:pt x="199" y="44"/>
                  </a:lnTo>
                  <a:lnTo>
                    <a:pt x="192" y="40"/>
                  </a:lnTo>
                  <a:lnTo>
                    <a:pt x="184" y="37"/>
                  </a:lnTo>
                  <a:lnTo>
                    <a:pt x="177" y="34"/>
                  </a:lnTo>
                  <a:lnTo>
                    <a:pt x="169" y="31"/>
                  </a:lnTo>
                  <a:lnTo>
                    <a:pt x="162" y="28"/>
                  </a:lnTo>
                  <a:lnTo>
                    <a:pt x="153" y="25"/>
                  </a:lnTo>
                  <a:lnTo>
                    <a:pt x="146" y="22"/>
                  </a:lnTo>
                  <a:lnTo>
                    <a:pt x="138" y="20"/>
                  </a:lnTo>
                  <a:lnTo>
                    <a:pt x="130" y="18"/>
                  </a:lnTo>
                  <a:lnTo>
                    <a:pt x="122" y="16"/>
                  </a:lnTo>
                  <a:lnTo>
                    <a:pt x="114" y="14"/>
                  </a:lnTo>
                  <a:lnTo>
                    <a:pt x="106" y="11"/>
                  </a:lnTo>
                  <a:lnTo>
                    <a:pt x="98" y="10"/>
                  </a:lnTo>
                  <a:lnTo>
                    <a:pt x="90" y="8"/>
                  </a:lnTo>
                  <a:lnTo>
                    <a:pt x="82" y="7"/>
                  </a:lnTo>
                  <a:lnTo>
                    <a:pt x="74" y="5"/>
                  </a:lnTo>
                  <a:lnTo>
                    <a:pt x="66" y="4"/>
                  </a:lnTo>
                  <a:lnTo>
                    <a:pt x="57" y="3"/>
                  </a:lnTo>
                  <a:lnTo>
                    <a:pt x="49" y="2"/>
                  </a:lnTo>
                  <a:lnTo>
                    <a:pt x="41" y="2"/>
                  </a:lnTo>
                  <a:lnTo>
                    <a:pt x="33" y="1"/>
                  </a:lnTo>
                  <a:lnTo>
                    <a:pt x="25" y="1"/>
                  </a:lnTo>
                  <a:lnTo>
                    <a:pt x="17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666" y="1986"/>
              <a:ext cx="79" cy="78"/>
            </a:xfrm>
            <a:custGeom>
              <a:avLst/>
              <a:gdLst/>
              <a:ahLst/>
              <a:cxnLst>
                <a:cxn ang="0">
                  <a:pos x="463" y="0"/>
                </a:cxn>
                <a:cxn ang="0">
                  <a:pos x="446" y="1"/>
                </a:cxn>
                <a:cxn ang="0">
                  <a:pos x="430" y="2"/>
                </a:cxn>
                <a:cxn ang="0">
                  <a:pos x="414" y="3"/>
                </a:cxn>
                <a:cxn ang="0">
                  <a:pos x="398" y="5"/>
                </a:cxn>
                <a:cxn ang="0">
                  <a:pos x="382" y="8"/>
                </a:cxn>
                <a:cxn ang="0">
                  <a:pos x="365" y="11"/>
                </a:cxn>
                <a:cxn ang="0">
                  <a:pos x="349" y="16"/>
                </a:cxn>
                <a:cxn ang="0">
                  <a:pos x="333" y="20"/>
                </a:cxn>
                <a:cxn ang="0">
                  <a:pos x="318" y="25"/>
                </a:cxn>
                <a:cxn ang="0">
                  <a:pos x="302" y="31"/>
                </a:cxn>
                <a:cxn ang="0">
                  <a:pos x="287" y="37"/>
                </a:cxn>
                <a:cxn ang="0">
                  <a:pos x="272" y="44"/>
                </a:cxn>
                <a:cxn ang="0">
                  <a:pos x="257" y="51"/>
                </a:cxn>
                <a:cxn ang="0">
                  <a:pos x="243" y="59"/>
                </a:cxn>
                <a:cxn ang="0">
                  <a:pos x="228" y="67"/>
                </a:cxn>
                <a:cxn ang="0">
                  <a:pos x="214" y="76"/>
                </a:cxn>
                <a:cxn ang="0">
                  <a:pos x="201" y="85"/>
                </a:cxn>
                <a:cxn ang="0">
                  <a:pos x="187" y="94"/>
                </a:cxn>
                <a:cxn ang="0">
                  <a:pos x="174" y="105"/>
                </a:cxn>
                <a:cxn ang="0">
                  <a:pos x="162" y="116"/>
                </a:cxn>
                <a:cxn ang="0">
                  <a:pos x="149" y="126"/>
                </a:cxn>
                <a:cxn ang="0">
                  <a:pos x="137" y="137"/>
                </a:cxn>
                <a:cxn ang="0">
                  <a:pos x="126" y="149"/>
                </a:cxn>
                <a:cxn ang="0">
                  <a:pos x="115" y="162"/>
                </a:cxn>
                <a:cxn ang="0">
                  <a:pos x="105" y="175"/>
                </a:cxn>
                <a:cxn ang="0">
                  <a:pos x="94" y="188"/>
                </a:cxn>
                <a:cxn ang="0">
                  <a:pos x="85" y="201"/>
                </a:cxn>
                <a:cxn ang="0">
                  <a:pos x="76" y="215"/>
                </a:cxn>
                <a:cxn ang="0">
                  <a:pos x="66" y="229"/>
                </a:cxn>
                <a:cxn ang="0">
                  <a:pos x="59" y="243"/>
                </a:cxn>
                <a:cxn ang="0">
                  <a:pos x="51" y="257"/>
                </a:cxn>
                <a:cxn ang="0">
                  <a:pos x="44" y="272"/>
                </a:cxn>
                <a:cxn ang="0">
                  <a:pos x="37" y="287"/>
                </a:cxn>
                <a:cxn ang="0">
                  <a:pos x="31" y="302"/>
                </a:cxn>
                <a:cxn ang="0">
                  <a:pos x="25" y="318"/>
                </a:cxn>
                <a:cxn ang="0">
                  <a:pos x="20" y="333"/>
                </a:cxn>
                <a:cxn ang="0">
                  <a:pos x="16" y="349"/>
                </a:cxn>
                <a:cxn ang="0">
                  <a:pos x="11" y="365"/>
                </a:cxn>
                <a:cxn ang="0">
                  <a:pos x="8" y="381"/>
                </a:cxn>
                <a:cxn ang="0">
                  <a:pos x="5" y="398"/>
                </a:cxn>
                <a:cxn ang="0">
                  <a:pos x="3" y="414"/>
                </a:cxn>
                <a:cxn ang="0">
                  <a:pos x="2" y="430"/>
                </a:cxn>
                <a:cxn ang="0">
                  <a:pos x="0" y="446"/>
                </a:cxn>
                <a:cxn ang="0">
                  <a:pos x="0" y="463"/>
                </a:cxn>
              </a:cxnLst>
              <a:rect l="0" t="0" r="r" b="b"/>
              <a:pathLst>
                <a:path w="471" h="471">
                  <a:moveTo>
                    <a:pt x="471" y="0"/>
                  </a:moveTo>
                  <a:lnTo>
                    <a:pt x="463" y="0"/>
                  </a:lnTo>
                  <a:lnTo>
                    <a:pt x="455" y="0"/>
                  </a:lnTo>
                  <a:lnTo>
                    <a:pt x="446" y="1"/>
                  </a:lnTo>
                  <a:lnTo>
                    <a:pt x="439" y="1"/>
                  </a:lnTo>
                  <a:lnTo>
                    <a:pt x="430" y="2"/>
                  </a:lnTo>
                  <a:lnTo>
                    <a:pt x="421" y="2"/>
                  </a:lnTo>
                  <a:lnTo>
                    <a:pt x="414" y="3"/>
                  </a:lnTo>
                  <a:lnTo>
                    <a:pt x="405" y="4"/>
                  </a:lnTo>
                  <a:lnTo>
                    <a:pt x="398" y="5"/>
                  </a:lnTo>
                  <a:lnTo>
                    <a:pt x="389" y="7"/>
                  </a:lnTo>
                  <a:lnTo>
                    <a:pt x="382" y="8"/>
                  </a:lnTo>
                  <a:lnTo>
                    <a:pt x="373" y="10"/>
                  </a:lnTo>
                  <a:lnTo>
                    <a:pt x="365" y="11"/>
                  </a:lnTo>
                  <a:lnTo>
                    <a:pt x="357" y="14"/>
                  </a:lnTo>
                  <a:lnTo>
                    <a:pt x="349" y="16"/>
                  </a:lnTo>
                  <a:lnTo>
                    <a:pt x="341" y="18"/>
                  </a:lnTo>
                  <a:lnTo>
                    <a:pt x="333" y="20"/>
                  </a:lnTo>
                  <a:lnTo>
                    <a:pt x="326" y="22"/>
                  </a:lnTo>
                  <a:lnTo>
                    <a:pt x="318" y="25"/>
                  </a:lnTo>
                  <a:lnTo>
                    <a:pt x="309" y="28"/>
                  </a:lnTo>
                  <a:lnTo>
                    <a:pt x="302" y="31"/>
                  </a:lnTo>
                  <a:lnTo>
                    <a:pt x="294" y="34"/>
                  </a:lnTo>
                  <a:lnTo>
                    <a:pt x="287" y="37"/>
                  </a:lnTo>
                  <a:lnTo>
                    <a:pt x="279" y="40"/>
                  </a:lnTo>
                  <a:lnTo>
                    <a:pt x="272" y="44"/>
                  </a:lnTo>
                  <a:lnTo>
                    <a:pt x="264" y="47"/>
                  </a:lnTo>
                  <a:lnTo>
                    <a:pt x="257" y="51"/>
                  </a:lnTo>
                  <a:lnTo>
                    <a:pt x="249" y="54"/>
                  </a:lnTo>
                  <a:lnTo>
                    <a:pt x="243" y="59"/>
                  </a:lnTo>
                  <a:lnTo>
                    <a:pt x="235" y="63"/>
                  </a:lnTo>
                  <a:lnTo>
                    <a:pt x="228" y="67"/>
                  </a:lnTo>
                  <a:lnTo>
                    <a:pt x="221" y="72"/>
                  </a:lnTo>
                  <a:lnTo>
                    <a:pt x="214" y="76"/>
                  </a:lnTo>
                  <a:lnTo>
                    <a:pt x="207" y="80"/>
                  </a:lnTo>
                  <a:lnTo>
                    <a:pt x="201" y="85"/>
                  </a:lnTo>
                  <a:lnTo>
                    <a:pt x="194" y="90"/>
                  </a:lnTo>
                  <a:lnTo>
                    <a:pt x="187" y="94"/>
                  </a:lnTo>
                  <a:lnTo>
                    <a:pt x="180" y="100"/>
                  </a:lnTo>
                  <a:lnTo>
                    <a:pt x="174" y="105"/>
                  </a:lnTo>
                  <a:lnTo>
                    <a:pt x="167" y="110"/>
                  </a:lnTo>
                  <a:lnTo>
                    <a:pt x="162" y="116"/>
                  </a:lnTo>
                  <a:lnTo>
                    <a:pt x="156" y="121"/>
                  </a:lnTo>
                  <a:lnTo>
                    <a:pt x="149" y="126"/>
                  </a:lnTo>
                  <a:lnTo>
                    <a:pt x="144" y="132"/>
                  </a:lnTo>
                  <a:lnTo>
                    <a:pt x="137" y="137"/>
                  </a:lnTo>
                  <a:lnTo>
                    <a:pt x="132" y="144"/>
                  </a:lnTo>
                  <a:lnTo>
                    <a:pt x="126" y="149"/>
                  </a:lnTo>
                  <a:lnTo>
                    <a:pt x="120" y="156"/>
                  </a:lnTo>
                  <a:lnTo>
                    <a:pt x="115" y="162"/>
                  </a:lnTo>
                  <a:lnTo>
                    <a:pt x="109" y="168"/>
                  </a:lnTo>
                  <a:lnTo>
                    <a:pt x="105" y="175"/>
                  </a:lnTo>
                  <a:lnTo>
                    <a:pt x="100" y="181"/>
                  </a:lnTo>
                  <a:lnTo>
                    <a:pt x="94" y="188"/>
                  </a:lnTo>
                  <a:lnTo>
                    <a:pt x="90" y="194"/>
                  </a:lnTo>
                  <a:lnTo>
                    <a:pt x="85" y="201"/>
                  </a:lnTo>
                  <a:lnTo>
                    <a:pt x="80" y="207"/>
                  </a:lnTo>
                  <a:lnTo>
                    <a:pt x="76" y="215"/>
                  </a:lnTo>
                  <a:lnTo>
                    <a:pt x="71" y="221"/>
                  </a:lnTo>
                  <a:lnTo>
                    <a:pt x="66" y="229"/>
                  </a:lnTo>
                  <a:lnTo>
                    <a:pt x="63" y="235"/>
                  </a:lnTo>
                  <a:lnTo>
                    <a:pt x="59" y="243"/>
                  </a:lnTo>
                  <a:lnTo>
                    <a:pt x="54" y="250"/>
                  </a:lnTo>
                  <a:lnTo>
                    <a:pt x="51" y="257"/>
                  </a:lnTo>
                  <a:lnTo>
                    <a:pt x="47" y="264"/>
                  </a:lnTo>
                  <a:lnTo>
                    <a:pt x="44" y="272"/>
                  </a:lnTo>
                  <a:lnTo>
                    <a:pt x="40" y="279"/>
                  </a:lnTo>
                  <a:lnTo>
                    <a:pt x="37" y="287"/>
                  </a:lnTo>
                  <a:lnTo>
                    <a:pt x="34" y="294"/>
                  </a:lnTo>
                  <a:lnTo>
                    <a:pt x="31" y="302"/>
                  </a:lnTo>
                  <a:lnTo>
                    <a:pt x="28" y="309"/>
                  </a:lnTo>
                  <a:lnTo>
                    <a:pt x="25" y="318"/>
                  </a:lnTo>
                  <a:lnTo>
                    <a:pt x="22" y="325"/>
                  </a:lnTo>
                  <a:lnTo>
                    <a:pt x="20" y="333"/>
                  </a:lnTo>
                  <a:lnTo>
                    <a:pt x="18" y="342"/>
                  </a:lnTo>
                  <a:lnTo>
                    <a:pt x="16" y="349"/>
                  </a:lnTo>
                  <a:lnTo>
                    <a:pt x="14" y="357"/>
                  </a:lnTo>
                  <a:lnTo>
                    <a:pt x="11" y="365"/>
                  </a:lnTo>
                  <a:lnTo>
                    <a:pt x="9" y="373"/>
                  </a:lnTo>
                  <a:lnTo>
                    <a:pt x="8" y="381"/>
                  </a:lnTo>
                  <a:lnTo>
                    <a:pt x="7" y="389"/>
                  </a:lnTo>
                  <a:lnTo>
                    <a:pt x="5" y="398"/>
                  </a:lnTo>
                  <a:lnTo>
                    <a:pt x="4" y="405"/>
                  </a:lnTo>
                  <a:lnTo>
                    <a:pt x="3" y="414"/>
                  </a:lnTo>
                  <a:lnTo>
                    <a:pt x="2" y="422"/>
                  </a:lnTo>
                  <a:lnTo>
                    <a:pt x="2" y="430"/>
                  </a:lnTo>
                  <a:lnTo>
                    <a:pt x="1" y="438"/>
                  </a:lnTo>
                  <a:lnTo>
                    <a:pt x="0" y="446"/>
                  </a:lnTo>
                  <a:lnTo>
                    <a:pt x="0" y="455"/>
                  </a:lnTo>
                  <a:lnTo>
                    <a:pt x="0" y="463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Line 47"/>
            <p:cNvSpPr>
              <a:spLocks noChangeShapeType="1"/>
            </p:cNvSpPr>
            <p:nvPr/>
          </p:nvSpPr>
          <p:spPr bwMode="auto">
            <a:xfrm>
              <a:off x="3902" y="20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Line 48"/>
            <p:cNvSpPr>
              <a:spLocks noChangeShapeType="1"/>
            </p:cNvSpPr>
            <p:nvPr/>
          </p:nvSpPr>
          <p:spPr bwMode="auto">
            <a:xfrm>
              <a:off x="3980" y="2154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Line 49"/>
            <p:cNvSpPr>
              <a:spLocks noChangeShapeType="1"/>
            </p:cNvSpPr>
            <p:nvPr/>
          </p:nvSpPr>
          <p:spPr bwMode="auto">
            <a:xfrm flipV="1">
              <a:off x="4407" y="20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Line 50"/>
            <p:cNvSpPr>
              <a:spLocks noChangeShapeType="1"/>
            </p:cNvSpPr>
            <p:nvPr/>
          </p:nvSpPr>
          <p:spPr bwMode="auto">
            <a:xfrm flipH="1">
              <a:off x="3980" y="1986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3902" y="2076"/>
              <a:ext cx="78" cy="7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25"/>
                </a:cxn>
                <a:cxn ang="0">
                  <a:pos x="1" y="41"/>
                </a:cxn>
                <a:cxn ang="0">
                  <a:pos x="3" y="57"/>
                </a:cxn>
                <a:cxn ang="0">
                  <a:pos x="5" y="75"/>
                </a:cxn>
                <a:cxn ang="0">
                  <a:pos x="9" y="91"/>
                </a:cxn>
                <a:cxn ang="0">
                  <a:pos x="12" y="107"/>
                </a:cxn>
                <a:cxn ang="0">
                  <a:pos x="16" y="122"/>
                </a:cxn>
                <a:cxn ang="0">
                  <a:pos x="20" y="138"/>
                </a:cxn>
                <a:cxn ang="0">
                  <a:pos x="26" y="154"/>
                </a:cxn>
                <a:cxn ang="0">
                  <a:pos x="31" y="169"/>
                </a:cxn>
                <a:cxn ang="0">
                  <a:pos x="38" y="184"/>
                </a:cxn>
                <a:cxn ang="0">
                  <a:pos x="44" y="199"/>
                </a:cxn>
                <a:cxn ang="0">
                  <a:pos x="52" y="214"/>
                </a:cxn>
                <a:cxn ang="0">
                  <a:pos x="59" y="230"/>
                </a:cxn>
                <a:cxn ang="0">
                  <a:pos x="67" y="244"/>
                </a:cxn>
                <a:cxn ang="0">
                  <a:pos x="75" y="258"/>
                </a:cxn>
                <a:cxn ang="0">
                  <a:pos x="85" y="270"/>
                </a:cxn>
                <a:cxn ang="0">
                  <a:pos x="95" y="284"/>
                </a:cxn>
                <a:cxn ang="0">
                  <a:pos x="104" y="297"/>
                </a:cxn>
                <a:cxn ang="0">
                  <a:pos x="115" y="310"/>
                </a:cxn>
                <a:cxn ang="0">
                  <a:pos x="126" y="322"/>
                </a:cxn>
                <a:cxn ang="0">
                  <a:pos x="138" y="334"/>
                </a:cxn>
                <a:cxn ang="0">
                  <a:pos x="150" y="346"/>
                </a:cxn>
                <a:cxn ang="0">
                  <a:pos x="161" y="356"/>
                </a:cxn>
                <a:cxn ang="0">
                  <a:pos x="174" y="367"/>
                </a:cxn>
                <a:cxn ang="0">
                  <a:pos x="187" y="377"/>
                </a:cxn>
                <a:cxn ang="0">
                  <a:pos x="201" y="387"/>
                </a:cxn>
                <a:cxn ang="0">
                  <a:pos x="214" y="396"/>
                </a:cxn>
                <a:cxn ang="0">
                  <a:pos x="228" y="405"/>
                </a:cxn>
                <a:cxn ang="0">
                  <a:pos x="243" y="412"/>
                </a:cxn>
                <a:cxn ang="0">
                  <a:pos x="257" y="421"/>
                </a:cxn>
                <a:cxn ang="0">
                  <a:pos x="272" y="427"/>
                </a:cxn>
                <a:cxn ang="0">
                  <a:pos x="287" y="435"/>
                </a:cxn>
                <a:cxn ang="0">
                  <a:pos x="302" y="440"/>
                </a:cxn>
                <a:cxn ang="0">
                  <a:pos x="317" y="447"/>
                </a:cxn>
                <a:cxn ang="0">
                  <a:pos x="334" y="451"/>
                </a:cxn>
                <a:cxn ang="0">
                  <a:pos x="350" y="455"/>
                </a:cxn>
                <a:cxn ang="0">
                  <a:pos x="365" y="460"/>
                </a:cxn>
                <a:cxn ang="0">
                  <a:pos x="381" y="463"/>
                </a:cxn>
                <a:cxn ang="0">
                  <a:pos x="398" y="466"/>
                </a:cxn>
                <a:cxn ang="0">
                  <a:pos x="414" y="468"/>
                </a:cxn>
                <a:cxn ang="0">
                  <a:pos x="430" y="470"/>
                </a:cxn>
                <a:cxn ang="0">
                  <a:pos x="447" y="472"/>
                </a:cxn>
                <a:cxn ang="0">
                  <a:pos x="463" y="472"/>
                </a:cxn>
              </a:cxnLst>
              <a:rect l="0" t="0" r="r" b="b"/>
              <a:pathLst>
                <a:path w="471" h="472">
                  <a:moveTo>
                    <a:pt x="0" y="0"/>
                  </a:moveTo>
                  <a:lnTo>
                    <a:pt x="0" y="9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1" y="34"/>
                  </a:lnTo>
                  <a:lnTo>
                    <a:pt x="1" y="41"/>
                  </a:lnTo>
                  <a:lnTo>
                    <a:pt x="2" y="50"/>
                  </a:lnTo>
                  <a:lnTo>
                    <a:pt x="3" y="57"/>
                  </a:lnTo>
                  <a:lnTo>
                    <a:pt x="4" y="66"/>
                  </a:lnTo>
                  <a:lnTo>
                    <a:pt x="5" y="75"/>
                  </a:lnTo>
                  <a:lnTo>
                    <a:pt x="7" y="82"/>
                  </a:lnTo>
                  <a:lnTo>
                    <a:pt x="9" y="91"/>
                  </a:lnTo>
                  <a:lnTo>
                    <a:pt x="10" y="98"/>
                  </a:lnTo>
                  <a:lnTo>
                    <a:pt x="12" y="107"/>
                  </a:lnTo>
                  <a:lnTo>
                    <a:pt x="14" y="114"/>
                  </a:lnTo>
                  <a:lnTo>
                    <a:pt x="16" y="122"/>
                  </a:lnTo>
                  <a:lnTo>
                    <a:pt x="18" y="131"/>
                  </a:lnTo>
                  <a:lnTo>
                    <a:pt x="20" y="138"/>
                  </a:lnTo>
                  <a:lnTo>
                    <a:pt x="23" y="146"/>
                  </a:lnTo>
                  <a:lnTo>
                    <a:pt x="26" y="154"/>
                  </a:lnTo>
                  <a:lnTo>
                    <a:pt x="28" y="162"/>
                  </a:lnTo>
                  <a:lnTo>
                    <a:pt x="31" y="169"/>
                  </a:lnTo>
                  <a:lnTo>
                    <a:pt x="34" y="177"/>
                  </a:lnTo>
                  <a:lnTo>
                    <a:pt x="38" y="184"/>
                  </a:lnTo>
                  <a:lnTo>
                    <a:pt x="41" y="192"/>
                  </a:lnTo>
                  <a:lnTo>
                    <a:pt x="44" y="199"/>
                  </a:lnTo>
                  <a:lnTo>
                    <a:pt x="47" y="207"/>
                  </a:lnTo>
                  <a:lnTo>
                    <a:pt x="52" y="214"/>
                  </a:lnTo>
                  <a:lnTo>
                    <a:pt x="55" y="222"/>
                  </a:lnTo>
                  <a:lnTo>
                    <a:pt x="59" y="230"/>
                  </a:lnTo>
                  <a:lnTo>
                    <a:pt x="62" y="236"/>
                  </a:lnTo>
                  <a:lnTo>
                    <a:pt x="67" y="244"/>
                  </a:lnTo>
                  <a:lnTo>
                    <a:pt x="71" y="250"/>
                  </a:lnTo>
                  <a:lnTo>
                    <a:pt x="75" y="258"/>
                  </a:lnTo>
                  <a:lnTo>
                    <a:pt x="81" y="264"/>
                  </a:lnTo>
                  <a:lnTo>
                    <a:pt x="85" y="270"/>
                  </a:lnTo>
                  <a:lnTo>
                    <a:pt x="89" y="278"/>
                  </a:lnTo>
                  <a:lnTo>
                    <a:pt x="95" y="284"/>
                  </a:lnTo>
                  <a:lnTo>
                    <a:pt x="100" y="291"/>
                  </a:lnTo>
                  <a:lnTo>
                    <a:pt x="104" y="297"/>
                  </a:lnTo>
                  <a:lnTo>
                    <a:pt x="110" y="304"/>
                  </a:lnTo>
                  <a:lnTo>
                    <a:pt x="115" y="310"/>
                  </a:lnTo>
                  <a:lnTo>
                    <a:pt x="121" y="316"/>
                  </a:lnTo>
                  <a:lnTo>
                    <a:pt x="126" y="322"/>
                  </a:lnTo>
                  <a:lnTo>
                    <a:pt x="132" y="329"/>
                  </a:lnTo>
                  <a:lnTo>
                    <a:pt x="138" y="334"/>
                  </a:lnTo>
                  <a:lnTo>
                    <a:pt x="144" y="339"/>
                  </a:lnTo>
                  <a:lnTo>
                    <a:pt x="150" y="346"/>
                  </a:lnTo>
                  <a:lnTo>
                    <a:pt x="156" y="351"/>
                  </a:lnTo>
                  <a:lnTo>
                    <a:pt x="161" y="356"/>
                  </a:lnTo>
                  <a:lnTo>
                    <a:pt x="168" y="362"/>
                  </a:lnTo>
                  <a:lnTo>
                    <a:pt x="174" y="367"/>
                  </a:lnTo>
                  <a:lnTo>
                    <a:pt x="181" y="372"/>
                  </a:lnTo>
                  <a:lnTo>
                    <a:pt x="187" y="377"/>
                  </a:lnTo>
                  <a:lnTo>
                    <a:pt x="194" y="382"/>
                  </a:lnTo>
                  <a:lnTo>
                    <a:pt x="201" y="387"/>
                  </a:lnTo>
                  <a:lnTo>
                    <a:pt x="208" y="391"/>
                  </a:lnTo>
                  <a:lnTo>
                    <a:pt x="214" y="396"/>
                  </a:lnTo>
                  <a:lnTo>
                    <a:pt x="222" y="401"/>
                  </a:lnTo>
                  <a:lnTo>
                    <a:pt x="228" y="405"/>
                  </a:lnTo>
                  <a:lnTo>
                    <a:pt x="236" y="409"/>
                  </a:lnTo>
                  <a:lnTo>
                    <a:pt x="243" y="412"/>
                  </a:lnTo>
                  <a:lnTo>
                    <a:pt x="250" y="417"/>
                  </a:lnTo>
                  <a:lnTo>
                    <a:pt x="257" y="421"/>
                  </a:lnTo>
                  <a:lnTo>
                    <a:pt x="265" y="424"/>
                  </a:lnTo>
                  <a:lnTo>
                    <a:pt x="272" y="427"/>
                  </a:lnTo>
                  <a:lnTo>
                    <a:pt x="280" y="432"/>
                  </a:lnTo>
                  <a:lnTo>
                    <a:pt x="287" y="435"/>
                  </a:lnTo>
                  <a:lnTo>
                    <a:pt x="295" y="437"/>
                  </a:lnTo>
                  <a:lnTo>
                    <a:pt x="302" y="440"/>
                  </a:lnTo>
                  <a:lnTo>
                    <a:pt x="310" y="444"/>
                  </a:lnTo>
                  <a:lnTo>
                    <a:pt x="317" y="447"/>
                  </a:lnTo>
                  <a:lnTo>
                    <a:pt x="326" y="449"/>
                  </a:lnTo>
                  <a:lnTo>
                    <a:pt x="334" y="451"/>
                  </a:lnTo>
                  <a:lnTo>
                    <a:pt x="341" y="453"/>
                  </a:lnTo>
                  <a:lnTo>
                    <a:pt x="350" y="455"/>
                  </a:lnTo>
                  <a:lnTo>
                    <a:pt x="357" y="458"/>
                  </a:lnTo>
                  <a:lnTo>
                    <a:pt x="365" y="460"/>
                  </a:lnTo>
                  <a:lnTo>
                    <a:pt x="373" y="462"/>
                  </a:lnTo>
                  <a:lnTo>
                    <a:pt x="381" y="463"/>
                  </a:lnTo>
                  <a:lnTo>
                    <a:pt x="390" y="465"/>
                  </a:lnTo>
                  <a:lnTo>
                    <a:pt x="398" y="466"/>
                  </a:lnTo>
                  <a:lnTo>
                    <a:pt x="406" y="467"/>
                  </a:lnTo>
                  <a:lnTo>
                    <a:pt x="414" y="468"/>
                  </a:lnTo>
                  <a:lnTo>
                    <a:pt x="422" y="469"/>
                  </a:lnTo>
                  <a:lnTo>
                    <a:pt x="430" y="470"/>
                  </a:lnTo>
                  <a:lnTo>
                    <a:pt x="439" y="470"/>
                  </a:lnTo>
                  <a:lnTo>
                    <a:pt x="447" y="472"/>
                  </a:lnTo>
                  <a:lnTo>
                    <a:pt x="455" y="472"/>
                  </a:lnTo>
                  <a:lnTo>
                    <a:pt x="463" y="472"/>
                  </a:lnTo>
                  <a:lnTo>
                    <a:pt x="471" y="472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4328" y="2076"/>
              <a:ext cx="79" cy="78"/>
            </a:xfrm>
            <a:custGeom>
              <a:avLst/>
              <a:gdLst/>
              <a:ahLst/>
              <a:cxnLst>
                <a:cxn ang="0">
                  <a:pos x="7" y="472"/>
                </a:cxn>
                <a:cxn ang="0">
                  <a:pos x="24" y="472"/>
                </a:cxn>
                <a:cxn ang="0">
                  <a:pos x="41" y="470"/>
                </a:cxn>
                <a:cxn ang="0">
                  <a:pos x="57" y="468"/>
                </a:cxn>
                <a:cxn ang="0">
                  <a:pos x="73" y="466"/>
                </a:cxn>
                <a:cxn ang="0">
                  <a:pos x="89" y="463"/>
                </a:cxn>
                <a:cxn ang="0">
                  <a:pos x="105" y="460"/>
                </a:cxn>
                <a:cxn ang="0">
                  <a:pos x="122" y="455"/>
                </a:cxn>
                <a:cxn ang="0">
                  <a:pos x="138" y="451"/>
                </a:cxn>
                <a:cxn ang="0">
                  <a:pos x="153" y="447"/>
                </a:cxn>
                <a:cxn ang="0">
                  <a:pos x="169" y="440"/>
                </a:cxn>
                <a:cxn ang="0">
                  <a:pos x="184" y="435"/>
                </a:cxn>
                <a:cxn ang="0">
                  <a:pos x="199" y="427"/>
                </a:cxn>
                <a:cxn ang="0">
                  <a:pos x="214" y="421"/>
                </a:cxn>
                <a:cxn ang="0">
                  <a:pos x="228" y="412"/>
                </a:cxn>
                <a:cxn ang="0">
                  <a:pos x="242" y="405"/>
                </a:cxn>
                <a:cxn ang="0">
                  <a:pos x="256" y="396"/>
                </a:cxn>
                <a:cxn ang="0">
                  <a:pos x="270" y="387"/>
                </a:cxn>
                <a:cxn ang="0">
                  <a:pos x="283" y="377"/>
                </a:cxn>
                <a:cxn ang="0">
                  <a:pos x="296" y="367"/>
                </a:cxn>
                <a:cxn ang="0">
                  <a:pos x="309" y="356"/>
                </a:cxn>
                <a:cxn ang="0">
                  <a:pos x="321" y="346"/>
                </a:cxn>
                <a:cxn ang="0">
                  <a:pos x="332" y="334"/>
                </a:cxn>
                <a:cxn ang="0">
                  <a:pos x="344" y="322"/>
                </a:cxn>
                <a:cxn ang="0">
                  <a:pos x="355" y="310"/>
                </a:cxn>
                <a:cxn ang="0">
                  <a:pos x="366" y="297"/>
                </a:cxn>
                <a:cxn ang="0">
                  <a:pos x="377" y="284"/>
                </a:cxn>
                <a:cxn ang="0">
                  <a:pos x="386" y="270"/>
                </a:cxn>
                <a:cxn ang="0">
                  <a:pos x="395" y="258"/>
                </a:cxn>
                <a:cxn ang="0">
                  <a:pos x="403" y="244"/>
                </a:cxn>
                <a:cxn ang="0">
                  <a:pos x="412" y="230"/>
                </a:cxn>
                <a:cxn ang="0">
                  <a:pos x="420" y="214"/>
                </a:cxn>
                <a:cxn ang="0">
                  <a:pos x="427" y="199"/>
                </a:cxn>
                <a:cxn ang="0">
                  <a:pos x="434" y="184"/>
                </a:cxn>
                <a:cxn ang="0">
                  <a:pos x="440" y="169"/>
                </a:cxn>
                <a:cxn ang="0">
                  <a:pos x="445" y="154"/>
                </a:cxn>
                <a:cxn ang="0">
                  <a:pos x="451" y="138"/>
                </a:cxn>
                <a:cxn ang="0">
                  <a:pos x="455" y="122"/>
                </a:cxn>
                <a:cxn ang="0">
                  <a:pos x="459" y="107"/>
                </a:cxn>
                <a:cxn ang="0">
                  <a:pos x="463" y="91"/>
                </a:cxn>
                <a:cxn ang="0">
                  <a:pos x="466" y="75"/>
                </a:cxn>
                <a:cxn ang="0">
                  <a:pos x="468" y="57"/>
                </a:cxn>
                <a:cxn ang="0">
                  <a:pos x="469" y="41"/>
                </a:cxn>
                <a:cxn ang="0">
                  <a:pos x="470" y="25"/>
                </a:cxn>
                <a:cxn ang="0">
                  <a:pos x="471" y="9"/>
                </a:cxn>
              </a:cxnLst>
              <a:rect l="0" t="0" r="r" b="b"/>
              <a:pathLst>
                <a:path w="471" h="472">
                  <a:moveTo>
                    <a:pt x="0" y="472"/>
                  </a:moveTo>
                  <a:lnTo>
                    <a:pt x="7" y="472"/>
                  </a:lnTo>
                  <a:lnTo>
                    <a:pt x="16" y="472"/>
                  </a:lnTo>
                  <a:lnTo>
                    <a:pt x="24" y="472"/>
                  </a:lnTo>
                  <a:lnTo>
                    <a:pt x="32" y="470"/>
                  </a:lnTo>
                  <a:lnTo>
                    <a:pt x="41" y="470"/>
                  </a:lnTo>
                  <a:lnTo>
                    <a:pt x="48" y="469"/>
                  </a:lnTo>
                  <a:lnTo>
                    <a:pt x="57" y="468"/>
                  </a:lnTo>
                  <a:lnTo>
                    <a:pt x="66" y="467"/>
                  </a:lnTo>
                  <a:lnTo>
                    <a:pt x="73" y="466"/>
                  </a:lnTo>
                  <a:lnTo>
                    <a:pt x="82" y="465"/>
                  </a:lnTo>
                  <a:lnTo>
                    <a:pt x="89" y="463"/>
                  </a:lnTo>
                  <a:lnTo>
                    <a:pt x="98" y="462"/>
                  </a:lnTo>
                  <a:lnTo>
                    <a:pt x="105" y="460"/>
                  </a:lnTo>
                  <a:lnTo>
                    <a:pt x="114" y="458"/>
                  </a:lnTo>
                  <a:lnTo>
                    <a:pt x="122" y="455"/>
                  </a:lnTo>
                  <a:lnTo>
                    <a:pt x="129" y="453"/>
                  </a:lnTo>
                  <a:lnTo>
                    <a:pt x="138" y="451"/>
                  </a:lnTo>
                  <a:lnTo>
                    <a:pt x="145" y="449"/>
                  </a:lnTo>
                  <a:lnTo>
                    <a:pt x="153" y="447"/>
                  </a:lnTo>
                  <a:lnTo>
                    <a:pt x="160" y="444"/>
                  </a:lnTo>
                  <a:lnTo>
                    <a:pt x="169" y="440"/>
                  </a:lnTo>
                  <a:lnTo>
                    <a:pt x="176" y="437"/>
                  </a:lnTo>
                  <a:lnTo>
                    <a:pt x="184" y="435"/>
                  </a:lnTo>
                  <a:lnTo>
                    <a:pt x="191" y="432"/>
                  </a:lnTo>
                  <a:lnTo>
                    <a:pt x="199" y="427"/>
                  </a:lnTo>
                  <a:lnTo>
                    <a:pt x="207" y="424"/>
                  </a:lnTo>
                  <a:lnTo>
                    <a:pt x="214" y="421"/>
                  </a:lnTo>
                  <a:lnTo>
                    <a:pt x="220" y="417"/>
                  </a:lnTo>
                  <a:lnTo>
                    <a:pt x="228" y="412"/>
                  </a:lnTo>
                  <a:lnTo>
                    <a:pt x="236" y="409"/>
                  </a:lnTo>
                  <a:lnTo>
                    <a:pt x="242" y="405"/>
                  </a:lnTo>
                  <a:lnTo>
                    <a:pt x="250" y="401"/>
                  </a:lnTo>
                  <a:lnTo>
                    <a:pt x="256" y="396"/>
                  </a:lnTo>
                  <a:lnTo>
                    <a:pt x="264" y="391"/>
                  </a:lnTo>
                  <a:lnTo>
                    <a:pt x="270" y="387"/>
                  </a:lnTo>
                  <a:lnTo>
                    <a:pt x="276" y="382"/>
                  </a:lnTo>
                  <a:lnTo>
                    <a:pt x="283" y="377"/>
                  </a:lnTo>
                  <a:lnTo>
                    <a:pt x="289" y="372"/>
                  </a:lnTo>
                  <a:lnTo>
                    <a:pt x="296" y="367"/>
                  </a:lnTo>
                  <a:lnTo>
                    <a:pt x="302" y="362"/>
                  </a:lnTo>
                  <a:lnTo>
                    <a:pt x="309" y="356"/>
                  </a:lnTo>
                  <a:lnTo>
                    <a:pt x="315" y="351"/>
                  </a:lnTo>
                  <a:lnTo>
                    <a:pt x="321" y="346"/>
                  </a:lnTo>
                  <a:lnTo>
                    <a:pt x="327" y="339"/>
                  </a:lnTo>
                  <a:lnTo>
                    <a:pt x="332" y="334"/>
                  </a:lnTo>
                  <a:lnTo>
                    <a:pt x="339" y="329"/>
                  </a:lnTo>
                  <a:lnTo>
                    <a:pt x="344" y="322"/>
                  </a:lnTo>
                  <a:lnTo>
                    <a:pt x="350" y="316"/>
                  </a:lnTo>
                  <a:lnTo>
                    <a:pt x="355" y="310"/>
                  </a:lnTo>
                  <a:lnTo>
                    <a:pt x="360" y="304"/>
                  </a:lnTo>
                  <a:lnTo>
                    <a:pt x="366" y="297"/>
                  </a:lnTo>
                  <a:lnTo>
                    <a:pt x="371" y="291"/>
                  </a:lnTo>
                  <a:lnTo>
                    <a:pt x="377" y="284"/>
                  </a:lnTo>
                  <a:lnTo>
                    <a:pt x="381" y="278"/>
                  </a:lnTo>
                  <a:lnTo>
                    <a:pt x="386" y="270"/>
                  </a:lnTo>
                  <a:lnTo>
                    <a:pt x="391" y="264"/>
                  </a:lnTo>
                  <a:lnTo>
                    <a:pt x="395" y="258"/>
                  </a:lnTo>
                  <a:lnTo>
                    <a:pt x="399" y="250"/>
                  </a:lnTo>
                  <a:lnTo>
                    <a:pt x="403" y="244"/>
                  </a:lnTo>
                  <a:lnTo>
                    <a:pt x="408" y="236"/>
                  </a:lnTo>
                  <a:lnTo>
                    <a:pt x="412" y="230"/>
                  </a:lnTo>
                  <a:lnTo>
                    <a:pt x="416" y="222"/>
                  </a:lnTo>
                  <a:lnTo>
                    <a:pt x="420" y="214"/>
                  </a:lnTo>
                  <a:lnTo>
                    <a:pt x="424" y="207"/>
                  </a:lnTo>
                  <a:lnTo>
                    <a:pt x="427" y="199"/>
                  </a:lnTo>
                  <a:lnTo>
                    <a:pt x="430" y="192"/>
                  </a:lnTo>
                  <a:lnTo>
                    <a:pt x="434" y="184"/>
                  </a:lnTo>
                  <a:lnTo>
                    <a:pt x="437" y="177"/>
                  </a:lnTo>
                  <a:lnTo>
                    <a:pt x="440" y="169"/>
                  </a:lnTo>
                  <a:lnTo>
                    <a:pt x="442" y="162"/>
                  </a:lnTo>
                  <a:lnTo>
                    <a:pt x="445" y="154"/>
                  </a:lnTo>
                  <a:lnTo>
                    <a:pt x="448" y="146"/>
                  </a:lnTo>
                  <a:lnTo>
                    <a:pt x="451" y="138"/>
                  </a:lnTo>
                  <a:lnTo>
                    <a:pt x="453" y="131"/>
                  </a:lnTo>
                  <a:lnTo>
                    <a:pt x="455" y="122"/>
                  </a:lnTo>
                  <a:lnTo>
                    <a:pt x="457" y="114"/>
                  </a:lnTo>
                  <a:lnTo>
                    <a:pt x="459" y="107"/>
                  </a:lnTo>
                  <a:lnTo>
                    <a:pt x="460" y="98"/>
                  </a:lnTo>
                  <a:lnTo>
                    <a:pt x="463" y="91"/>
                  </a:lnTo>
                  <a:lnTo>
                    <a:pt x="464" y="82"/>
                  </a:lnTo>
                  <a:lnTo>
                    <a:pt x="466" y="75"/>
                  </a:lnTo>
                  <a:lnTo>
                    <a:pt x="467" y="66"/>
                  </a:lnTo>
                  <a:lnTo>
                    <a:pt x="468" y="57"/>
                  </a:lnTo>
                  <a:lnTo>
                    <a:pt x="468" y="50"/>
                  </a:lnTo>
                  <a:lnTo>
                    <a:pt x="469" y="41"/>
                  </a:lnTo>
                  <a:lnTo>
                    <a:pt x="470" y="34"/>
                  </a:lnTo>
                  <a:lnTo>
                    <a:pt x="470" y="25"/>
                  </a:lnTo>
                  <a:lnTo>
                    <a:pt x="471" y="17"/>
                  </a:lnTo>
                  <a:lnTo>
                    <a:pt x="471" y="9"/>
                  </a:lnTo>
                  <a:lnTo>
                    <a:pt x="471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4328" y="1986"/>
              <a:ext cx="79" cy="78"/>
            </a:xfrm>
            <a:custGeom>
              <a:avLst/>
              <a:gdLst/>
              <a:ahLst/>
              <a:cxnLst>
                <a:cxn ang="0">
                  <a:pos x="471" y="463"/>
                </a:cxn>
                <a:cxn ang="0">
                  <a:pos x="470" y="446"/>
                </a:cxn>
                <a:cxn ang="0">
                  <a:pos x="469" y="430"/>
                </a:cxn>
                <a:cxn ang="0">
                  <a:pos x="468" y="414"/>
                </a:cxn>
                <a:cxn ang="0">
                  <a:pos x="466" y="398"/>
                </a:cxn>
                <a:cxn ang="0">
                  <a:pos x="463" y="381"/>
                </a:cxn>
                <a:cxn ang="0">
                  <a:pos x="459" y="365"/>
                </a:cxn>
                <a:cxn ang="0">
                  <a:pos x="455" y="349"/>
                </a:cxn>
                <a:cxn ang="0">
                  <a:pos x="451" y="333"/>
                </a:cxn>
                <a:cxn ang="0">
                  <a:pos x="445" y="318"/>
                </a:cxn>
                <a:cxn ang="0">
                  <a:pos x="440" y="302"/>
                </a:cxn>
                <a:cxn ang="0">
                  <a:pos x="434" y="287"/>
                </a:cxn>
                <a:cxn ang="0">
                  <a:pos x="427" y="272"/>
                </a:cxn>
                <a:cxn ang="0">
                  <a:pos x="420" y="257"/>
                </a:cxn>
                <a:cxn ang="0">
                  <a:pos x="412" y="243"/>
                </a:cxn>
                <a:cxn ang="0">
                  <a:pos x="403" y="229"/>
                </a:cxn>
                <a:cxn ang="0">
                  <a:pos x="395" y="215"/>
                </a:cxn>
                <a:cxn ang="0">
                  <a:pos x="386" y="201"/>
                </a:cxn>
                <a:cxn ang="0">
                  <a:pos x="377" y="188"/>
                </a:cxn>
                <a:cxn ang="0">
                  <a:pos x="366" y="175"/>
                </a:cxn>
                <a:cxn ang="0">
                  <a:pos x="355" y="162"/>
                </a:cxn>
                <a:cxn ang="0">
                  <a:pos x="344" y="149"/>
                </a:cxn>
                <a:cxn ang="0">
                  <a:pos x="332" y="137"/>
                </a:cxn>
                <a:cxn ang="0">
                  <a:pos x="321" y="126"/>
                </a:cxn>
                <a:cxn ang="0">
                  <a:pos x="309" y="116"/>
                </a:cxn>
                <a:cxn ang="0">
                  <a:pos x="296" y="105"/>
                </a:cxn>
                <a:cxn ang="0">
                  <a:pos x="283" y="94"/>
                </a:cxn>
                <a:cxn ang="0">
                  <a:pos x="270" y="85"/>
                </a:cxn>
                <a:cxn ang="0">
                  <a:pos x="256" y="76"/>
                </a:cxn>
                <a:cxn ang="0">
                  <a:pos x="242" y="67"/>
                </a:cxn>
                <a:cxn ang="0">
                  <a:pos x="228" y="59"/>
                </a:cxn>
                <a:cxn ang="0">
                  <a:pos x="214" y="51"/>
                </a:cxn>
                <a:cxn ang="0">
                  <a:pos x="199" y="44"/>
                </a:cxn>
                <a:cxn ang="0">
                  <a:pos x="184" y="37"/>
                </a:cxn>
                <a:cxn ang="0">
                  <a:pos x="169" y="31"/>
                </a:cxn>
                <a:cxn ang="0">
                  <a:pos x="153" y="25"/>
                </a:cxn>
                <a:cxn ang="0">
                  <a:pos x="138" y="20"/>
                </a:cxn>
                <a:cxn ang="0">
                  <a:pos x="122" y="16"/>
                </a:cxn>
                <a:cxn ang="0">
                  <a:pos x="105" y="11"/>
                </a:cxn>
                <a:cxn ang="0">
                  <a:pos x="89" y="8"/>
                </a:cxn>
                <a:cxn ang="0">
                  <a:pos x="73" y="5"/>
                </a:cxn>
                <a:cxn ang="0">
                  <a:pos x="57" y="3"/>
                </a:cxn>
                <a:cxn ang="0">
                  <a:pos x="41" y="2"/>
                </a:cxn>
                <a:cxn ang="0">
                  <a:pos x="24" y="1"/>
                </a:cxn>
                <a:cxn ang="0">
                  <a:pos x="7" y="0"/>
                </a:cxn>
              </a:cxnLst>
              <a:rect l="0" t="0" r="r" b="b"/>
              <a:pathLst>
                <a:path w="471" h="471">
                  <a:moveTo>
                    <a:pt x="471" y="471"/>
                  </a:moveTo>
                  <a:lnTo>
                    <a:pt x="471" y="463"/>
                  </a:lnTo>
                  <a:lnTo>
                    <a:pt x="471" y="455"/>
                  </a:lnTo>
                  <a:lnTo>
                    <a:pt x="470" y="446"/>
                  </a:lnTo>
                  <a:lnTo>
                    <a:pt x="470" y="438"/>
                  </a:lnTo>
                  <a:lnTo>
                    <a:pt x="469" y="430"/>
                  </a:lnTo>
                  <a:lnTo>
                    <a:pt x="468" y="422"/>
                  </a:lnTo>
                  <a:lnTo>
                    <a:pt x="468" y="414"/>
                  </a:lnTo>
                  <a:lnTo>
                    <a:pt x="467" y="405"/>
                  </a:lnTo>
                  <a:lnTo>
                    <a:pt x="466" y="398"/>
                  </a:lnTo>
                  <a:lnTo>
                    <a:pt x="464" y="389"/>
                  </a:lnTo>
                  <a:lnTo>
                    <a:pt x="463" y="381"/>
                  </a:lnTo>
                  <a:lnTo>
                    <a:pt x="460" y="373"/>
                  </a:lnTo>
                  <a:lnTo>
                    <a:pt x="459" y="365"/>
                  </a:lnTo>
                  <a:lnTo>
                    <a:pt x="457" y="357"/>
                  </a:lnTo>
                  <a:lnTo>
                    <a:pt x="455" y="349"/>
                  </a:lnTo>
                  <a:lnTo>
                    <a:pt x="453" y="342"/>
                  </a:lnTo>
                  <a:lnTo>
                    <a:pt x="451" y="333"/>
                  </a:lnTo>
                  <a:lnTo>
                    <a:pt x="448" y="325"/>
                  </a:lnTo>
                  <a:lnTo>
                    <a:pt x="445" y="318"/>
                  </a:lnTo>
                  <a:lnTo>
                    <a:pt x="442" y="309"/>
                  </a:lnTo>
                  <a:lnTo>
                    <a:pt x="440" y="302"/>
                  </a:lnTo>
                  <a:lnTo>
                    <a:pt x="437" y="294"/>
                  </a:lnTo>
                  <a:lnTo>
                    <a:pt x="434" y="287"/>
                  </a:lnTo>
                  <a:lnTo>
                    <a:pt x="430" y="279"/>
                  </a:lnTo>
                  <a:lnTo>
                    <a:pt x="427" y="272"/>
                  </a:lnTo>
                  <a:lnTo>
                    <a:pt x="424" y="264"/>
                  </a:lnTo>
                  <a:lnTo>
                    <a:pt x="420" y="257"/>
                  </a:lnTo>
                  <a:lnTo>
                    <a:pt x="416" y="250"/>
                  </a:lnTo>
                  <a:lnTo>
                    <a:pt x="412" y="243"/>
                  </a:lnTo>
                  <a:lnTo>
                    <a:pt x="408" y="235"/>
                  </a:lnTo>
                  <a:lnTo>
                    <a:pt x="403" y="229"/>
                  </a:lnTo>
                  <a:lnTo>
                    <a:pt x="399" y="221"/>
                  </a:lnTo>
                  <a:lnTo>
                    <a:pt x="395" y="215"/>
                  </a:lnTo>
                  <a:lnTo>
                    <a:pt x="391" y="207"/>
                  </a:lnTo>
                  <a:lnTo>
                    <a:pt x="386" y="201"/>
                  </a:lnTo>
                  <a:lnTo>
                    <a:pt x="381" y="194"/>
                  </a:lnTo>
                  <a:lnTo>
                    <a:pt x="377" y="188"/>
                  </a:lnTo>
                  <a:lnTo>
                    <a:pt x="371" y="181"/>
                  </a:lnTo>
                  <a:lnTo>
                    <a:pt x="366" y="175"/>
                  </a:lnTo>
                  <a:lnTo>
                    <a:pt x="360" y="168"/>
                  </a:lnTo>
                  <a:lnTo>
                    <a:pt x="355" y="162"/>
                  </a:lnTo>
                  <a:lnTo>
                    <a:pt x="350" y="156"/>
                  </a:lnTo>
                  <a:lnTo>
                    <a:pt x="344" y="149"/>
                  </a:lnTo>
                  <a:lnTo>
                    <a:pt x="339" y="144"/>
                  </a:lnTo>
                  <a:lnTo>
                    <a:pt x="332" y="137"/>
                  </a:lnTo>
                  <a:lnTo>
                    <a:pt x="327" y="132"/>
                  </a:lnTo>
                  <a:lnTo>
                    <a:pt x="321" y="126"/>
                  </a:lnTo>
                  <a:lnTo>
                    <a:pt x="315" y="121"/>
                  </a:lnTo>
                  <a:lnTo>
                    <a:pt x="309" y="116"/>
                  </a:lnTo>
                  <a:lnTo>
                    <a:pt x="302" y="110"/>
                  </a:lnTo>
                  <a:lnTo>
                    <a:pt x="296" y="105"/>
                  </a:lnTo>
                  <a:lnTo>
                    <a:pt x="289" y="100"/>
                  </a:lnTo>
                  <a:lnTo>
                    <a:pt x="283" y="94"/>
                  </a:lnTo>
                  <a:lnTo>
                    <a:pt x="276" y="90"/>
                  </a:lnTo>
                  <a:lnTo>
                    <a:pt x="270" y="85"/>
                  </a:lnTo>
                  <a:lnTo>
                    <a:pt x="264" y="80"/>
                  </a:lnTo>
                  <a:lnTo>
                    <a:pt x="256" y="76"/>
                  </a:lnTo>
                  <a:lnTo>
                    <a:pt x="250" y="72"/>
                  </a:lnTo>
                  <a:lnTo>
                    <a:pt x="242" y="67"/>
                  </a:lnTo>
                  <a:lnTo>
                    <a:pt x="236" y="63"/>
                  </a:lnTo>
                  <a:lnTo>
                    <a:pt x="228" y="59"/>
                  </a:lnTo>
                  <a:lnTo>
                    <a:pt x="220" y="54"/>
                  </a:lnTo>
                  <a:lnTo>
                    <a:pt x="214" y="51"/>
                  </a:lnTo>
                  <a:lnTo>
                    <a:pt x="207" y="47"/>
                  </a:lnTo>
                  <a:lnTo>
                    <a:pt x="199" y="44"/>
                  </a:lnTo>
                  <a:lnTo>
                    <a:pt x="191" y="40"/>
                  </a:lnTo>
                  <a:lnTo>
                    <a:pt x="184" y="37"/>
                  </a:lnTo>
                  <a:lnTo>
                    <a:pt x="176" y="34"/>
                  </a:lnTo>
                  <a:lnTo>
                    <a:pt x="169" y="31"/>
                  </a:lnTo>
                  <a:lnTo>
                    <a:pt x="160" y="28"/>
                  </a:lnTo>
                  <a:lnTo>
                    <a:pt x="153" y="25"/>
                  </a:lnTo>
                  <a:lnTo>
                    <a:pt x="145" y="22"/>
                  </a:lnTo>
                  <a:lnTo>
                    <a:pt x="138" y="20"/>
                  </a:lnTo>
                  <a:lnTo>
                    <a:pt x="129" y="18"/>
                  </a:lnTo>
                  <a:lnTo>
                    <a:pt x="122" y="16"/>
                  </a:lnTo>
                  <a:lnTo>
                    <a:pt x="114" y="14"/>
                  </a:lnTo>
                  <a:lnTo>
                    <a:pt x="105" y="11"/>
                  </a:lnTo>
                  <a:lnTo>
                    <a:pt x="98" y="10"/>
                  </a:lnTo>
                  <a:lnTo>
                    <a:pt x="89" y="8"/>
                  </a:lnTo>
                  <a:lnTo>
                    <a:pt x="82" y="7"/>
                  </a:lnTo>
                  <a:lnTo>
                    <a:pt x="73" y="5"/>
                  </a:lnTo>
                  <a:lnTo>
                    <a:pt x="66" y="4"/>
                  </a:lnTo>
                  <a:lnTo>
                    <a:pt x="57" y="3"/>
                  </a:lnTo>
                  <a:lnTo>
                    <a:pt x="48" y="2"/>
                  </a:lnTo>
                  <a:lnTo>
                    <a:pt x="41" y="2"/>
                  </a:lnTo>
                  <a:lnTo>
                    <a:pt x="32" y="1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3902" y="1986"/>
              <a:ext cx="78" cy="78"/>
            </a:xfrm>
            <a:custGeom>
              <a:avLst/>
              <a:gdLst/>
              <a:ahLst/>
              <a:cxnLst>
                <a:cxn ang="0">
                  <a:pos x="463" y="0"/>
                </a:cxn>
                <a:cxn ang="0">
                  <a:pos x="447" y="1"/>
                </a:cxn>
                <a:cxn ang="0">
                  <a:pos x="430" y="2"/>
                </a:cxn>
                <a:cxn ang="0">
                  <a:pos x="414" y="3"/>
                </a:cxn>
                <a:cxn ang="0">
                  <a:pos x="398" y="5"/>
                </a:cxn>
                <a:cxn ang="0">
                  <a:pos x="381" y="8"/>
                </a:cxn>
                <a:cxn ang="0">
                  <a:pos x="365" y="11"/>
                </a:cxn>
                <a:cxn ang="0">
                  <a:pos x="350" y="16"/>
                </a:cxn>
                <a:cxn ang="0">
                  <a:pos x="334" y="20"/>
                </a:cxn>
                <a:cxn ang="0">
                  <a:pos x="317" y="25"/>
                </a:cxn>
                <a:cxn ang="0">
                  <a:pos x="302" y="31"/>
                </a:cxn>
                <a:cxn ang="0">
                  <a:pos x="287" y="37"/>
                </a:cxn>
                <a:cxn ang="0">
                  <a:pos x="272" y="44"/>
                </a:cxn>
                <a:cxn ang="0">
                  <a:pos x="257" y="51"/>
                </a:cxn>
                <a:cxn ang="0">
                  <a:pos x="243" y="59"/>
                </a:cxn>
                <a:cxn ang="0">
                  <a:pos x="228" y="67"/>
                </a:cxn>
                <a:cxn ang="0">
                  <a:pos x="214" y="76"/>
                </a:cxn>
                <a:cxn ang="0">
                  <a:pos x="201" y="85"/>
                </a:cxn>
                <a:cxn ang="0">
                  <a:pos x="187" y="94"/>
                </a:cxn>
                <a:cxn ang="0">
                  <a:pos x="174" y="105"/>
                </a:cxn>
                <a:cxn ang="0">
                  <a:pos x="163" y="116"/>
                </a:cxn>
                <a:cxn ang="0">
                  <a:pos x="150" y="126"/>
                </a:cxn>
                <a:cxn ang="0">
                  <a:pos x="138" y="137"/>
                </a:cxn>
                <a:cxn ang="0">
                  <a:pos x="126" y="149"/>
                </a:cxn>
                <a:cxn ang="0">
                  <a:pos x="115" y="162"/>
                </a:cxn>
                <a:cxn ang="0">
                  <a:pos x="104" y="175"/>
                </a:cxn>
                <a:cxn ang="0">
                  <a:pos x="95" y="188"/>
                </a:cxn>
                <a:cxn ang="0">
                  <a:pos x="85" y="201"/>
                </a:cxn>
                <a:cxn ang="0">
                  <a:pos x="75" y="215"/>
                </a:cxn>
                <a:cxn ang="0">
                  <a:pos x="67" y="229"/>
                </a:cxn>
                <a:cxn ang="0">
                  <a:pos x="59" y="243"/>
                </a:cxn>
                <a:cxn ang="0">
                  <a:pos x="52" y="257"/>
                </a:cxn>
                <a:cxn ang="0">
                  <a:pos x="44" y="272"/>
                </a:cxn>
                <a:cxn ang="0">
                  <a:pos x="38" y="287"/>
                </a:cxn>
                <a:cxn ang="0">
                  <a:pos x="31" y="302"/>
                </a:cxn>
                <a:cxn ang="0">
                  <a:pos x="26" y="318"/>
                </a:cxn>
                <a:cxn ang="0">
                  <a:pos x="20" y="333"/>
                </a:cxn>
                <a:cxn ang="0">
                  <a:pos x="16" y="349"/>
                </a:cxn>
                <a:cxn ang="0">
                  <a:pos x="12" y="365"/>
                </a:cxn>
                <a:cxn ang="0">
                  <a:pos x="9" y="381"/>
                </a:cxn>
                <a:cxn ang="0">
                  <a:pos x="5" y="398"/>
                </a:cxn>
                <a:cxn ang="0">
                  <a:pos x="3" y="414"/>
                </a:cxn>
                <a:cxn ang="0">
                  <a:pos x="1" y="430"/>
                </a:cxn>
                <a:cxn ang="0">
                  <a:pos x="0" y="446"/>
                </a:cxn>
                <a:cxn ang="0">
                  <a:pos x="0" y="463"/>
                </a:cxn>
              </a:cxnLst>
              <a:rect l="0" t="0" r="r" b="b"/>
              <a:pathLst>
                <a:path w="471" h="471">
                  <a:moveTo>
                    <a:pt x="471" y="0"/>
                  </a:moveTo>
                  <a:lnTo>
                    <a:pt x="463" y="0"/>
                  </a:lnTo>
                  <a:lnTo>
                    <a:pt x="455" y="0"/>
                  </a:lnTo>
                  <a:lnTo>
                    <a:pt x="447" y="1"/>
                  </a:lnTo>
                  <a:lnTo>
                    <a:pt x="439" y="1"/>
                  </a:lnTo>
                  <a:lnTo>
                    <a:pt x="430" y="2"/>
                  </a:lnTo>
                  <a:lnTo>
                    <a:pt x="422" y="2"/>
                  </a:lnTo>
                  <a:lnTo>
                    <a:pt x="414" y="3"/>
                  </a:lnTo>
                  <a:lnTo>
                    <a:pt x="406" y="4"/>
                  </a:lnTo>
                  <a:lnTo>
                    <a:pt x="398" y="5"/>
                  </a:lnTo>
                  <a:lnTo>
                    <a:pt x="390" y="7"/>
                  </a:lnTo>
                  <a:lnTo>
                    <a:pt x="381" y="8"/>
                  </a:lnTo>
                  <a:lnTo>
                    <a:pt x="373" y="10"/>
                  </a:lnTo>
                  <a:lnTo>
                    <a:pt x="365" y="11"/>
                  </a:lnTo>
                  <a:lnTo>
                    <a:pt x="357" y="14"/>
                  </a:lnTo>
                  <a:lnTo>
                    <a:pt x="350" y="16"/>
                  </a:lnTo>
                  <a:lnTo>
                    <a:pt x="341" y="18"/>
                  </a:lnTo>
                  <a:lnTo>
                    <a:pt x="334" y="20"/>
                  </a:lnTo>
                  <a:lnTo>
                    <a:pt x="326" y="22"/>
                  </a:lnTo>
                  <a:lnTo>
                    <a:pt x="317" y="25"/>
                  </a:lnTo>
                  <a:lnTo>
                    <a:pt x="310" y="28"/>
                  </a:lnTo>
                  <a:lnTo>
                    <a:pt x="302" y="31"/>
                  </a:lnTo>
                  <a:lnTo>
                    <a:pt x="295" y="34"/>
                  </a:lnTo>
                  <a:lnTo>
                    <a:pt x="287" y="37"/>
                  </a:lnTo>
                  <a:lnTo>
                    <a:pt x="280" y="40"/>
                  </a:lnTo>
                  <a:lnTo>
                    <a:pt x="272" y="44"/>
                  </a:lnTo>
                  <a:lnTo>
                    <a:pt x="265" y="47"/>
                  </a:lnTo>
                  <a:lnTo>
                    <a:pt x="257" y="51"/>
                  </a:lnTo>
                  <a:lnTo>
                    <a:pt x="250" y="54"/>
                  </a:lnTo>
                  <a:lnTo>
                    <a:pt x="243" y="59"/>
                  </a:lnTo>
                  <a:lnTo>
                    <a:pt x="236" y="63"/>
                  </a:lnTo>
                  <a:lnTo>
                    <a:pt x="228" y="67"/>
                  </a:lnTo>
                  <a:lnTo>
                    <a:pt x="222" y="72"/>
                  </a:lnTo>
                  <a:lnTo>
                    <a:pt x="214" y="76"/>
                  </a:lnTo>
                  <a:lnTo>
                    <a:pt x="208" y="80"/>
                  </a:lnTo>
                  <a:lnTo>
                    <a:pt x="201" y="85"/>
                  </a:lnTo>
                  <a:lnTo>
                    <a:pt x="194" y="90"/>
                  </a:lnTo>
                  <a:lnTo>
                    <a:pt x="187" y="94"/>
                  </a:lnTo>
                  <a:lnTo>
                    <a:pt x="181" y="100"/>
                  </a:lnTo>
                  <a:lnTo>
                    <a:pt x="174" y="105"/>
                  </a:lnTo>
                  <a:lnTo>
                    <a:pt x="168" y="110"/>
                  </a:lnTo>
                  <a:lnTo>
                    <a:pt x="163" y="116"/>
                  </a:lnTo>
                  <a:lnTo>
                    <a:pt x="156" y="121"/>
                  </a:lnTo>
                  <a:lnTo>
                    <a:pt x="150" y="126"/>
                  </a:lnTo>
                  <a:lnTo>
                    <a:pt x="144" y="132"/>
                  </a:lnTo>
                  <a:lnTo>
                    <a:pt x="138" y="137"/>
                  </a:lnTo>
                  <a:lnTo>
                    <a:pt x="132" y="144"/>
                  </a:lnTo>
                  <a:lnTo>
                    <a:pt x="126" y="149"/>
                  </a:lnTo>
                  <a:lnTo>
                    <a:pt x="121" y="156"/>
                  </a:lnTo>
                  <a:lnTo>
                    <a:pt x="115" y="162"/>
                  </a:lnTo>
                  <a:lnTo>
                    <a:pt x="110" y="168"/>
                  </a:lnTo>
                  <a:lnTo>
                    <a:pt x="104" y="175"/>
                  </a:lnTo>
                  <a:lnTo>
                    <a:pt x="100" y="181"/>
                  </a:lnTo>
                  <a:lnTo>
                    <a:pt x="95" y="188"/>
                  </a:lnTo>
                  <a:lnTo>
                    <a:pt x="89" y="194"/>
                  </a:lnTo>
                  <a:lnTo>
                    <a:pt x="85" y="201"/>
                  </a:lnTo>
                  <a:lnTo>
                    <a:pt x="81" y="207"/>
                  </a:lnTo>
                  <a:lnTo>
                    <a:pt x="75" y="215"/>
                  </a:lnTo>
                  <a:lnTo>
                    <a:pt x="71" y="221"/>
                  </a:lnTo>
                  <a:lnTo>
                    <a:pt x="67" y="229"/>
                  </a:lnTo>
                  <a:lnTo>
                    <a:pt x="62" y="235"/>
                  </a:lnTo>
                  <a:lnTo>
                    <a:pt x="59" y="243"/>
                  </a:lnTo>
                  <a:lnTo>
                    <a:pt x="55" y="250"/>
                  </a:lnTo>
                  <a:lnTo>
                    <a:pt x="52" y="257"/>
                  </a:lnTo>
                  <a:lnTo>
                    <a:pt x="47" y="264"/>
                  </a:lnTo>
                  <a:lnTo>
                    <a:pt x="44" y="272"/>
                  </a:lnTo>
                  <a:lnTo>
                    <a:pt x="41" y="279"/>
                  </a:lnTo>
                  <a:lnTo>
                    <a:pt x="38" y="287"/>
                  </a:lnTo>
                  <a:lnTo>
                    <a:pt x="34" y="294"/>
                  </a:lnTo>
                  <a:lnTo>
                    <a:pt x="31" y="302"/>
                  </a:lnTo>
                  <a:lnTo>
                    <a:pt x="28" y="309"/>
                  </a:lnTo>
                  <a:lnTo>
                    <a:pt x="26" y="318"/>
                  </a:lnTo>
                  <a:lnTo>
                    <a:pt x="23" y="325"/>
                  </a:lnTo>
                  <a:lnTo>
                    <a:pt x="20" y="333"/>
                  </a:lnTo>
                  <a:lnTo>
                    <a:pt x="18" y="342"/>
                  </a:lnTo>
                  <a:lnTo>
                    <a:pt x="16" y="349"/>
                  </a:lnTo>
                  <a:lnTo>
                    <a:pt x="14" y="357"/>
                  </a:lnTo>
                  <a:lnTo>
                    <a:pt x="12" y="365"/>
                  </a:lnTo>
                  <a:lnTo>
                    <a:pt x="10" y="373"/>
                  </a:lnTo>
                  <a:lnTo>
                    <a:pt x="9" y="381"/>
                  </a:lnTo>
                  <a:lnTo>
                    <a:pt x="7" y="389"/>
                  </a:lnTo>
                  <a:lnTo>
                    <a:pt x="5" y="398"/>
                  </a:lnTo>
                  <a:lnTo>
                    <a:pt x="4" y="405"/>
                  </a:lnTo>
                  <a:lnTo>
                    <a:pt x="3" y="414"/>
                  </a:lnTo>
                  <a:lnTo>
                    <a:pt x="2" y="422"/>
                  </a:lnTo>
                  <a:lnTo>
                    <a:pt x="1" y="430"/>
                  </a:lnTo>
                  <a:lnTo>
                    <a:pt x="1" y="438"/>
                  </a:lnTo>
                  <a:lnTo>
                    <a:pt x="0" y="446"/>
                  </a:lnTo>
                  <a:lnTo>
                    <a:pt x="0" y="455"/>
                  </a:lnTo>
                  <a:lnTo>
                    <a:pt x="0" y="463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Line 55"/>
            <p:cNvSpPr>
              <a:spLocks noChangeShapeType="1"/>
            </p:cNvSpPr>
            <p:nvPr/>
          </p:nvSpPr>
          <p:spPr bwMode="auto">
            <a:xfrm>
              <a:off x="3284" y="1671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Line 56"/>
            <p:cNvSpPr>
              <a:spLocks noChangeShapeType="1"/>
            </p:cNvSpPr>
            <p:nvPr/>
          </p:nvSpPr>
          <p:spPr bwMode="auto">
            <a:xfrm>
              <a:off x="3363" y="1761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Line 57"/>
            <p:cNvSpPr>
              <a:spLocks noChangeShapeType="1"/>
            </p:cNvSpPr>
            <p:nvPr/>
          </p:nvSpPr>
          <p:spPr bwMode="auto">
            <a:xfrm flipV="1">
              <a:off x="3789" y="1671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Line 58"/>
            <p:cNvSpPr>
              <a:spLocks noChangeShapeType="1"/>
            </p:cNvSpPr>
            <p:nvPr/>
          </p:nvSpPr>
          <p:spPr bwMode="auto">
            <a:xfrm flipH="1">
              <a:off x="3363" y="1593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3284" y="1683"/>
              <a:ext cx="79" cy="7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24"/>
                </a:cxn>
                <a:cxn ang="0">
                  <a:pos x="2" y="41"/>
                </a:cxn>
                <a:cxn ang="0">
                  <a:pos x="5" y="58"/>
                </a:cxn>
                <a:cxn ang="0">
                  <a:pos x="7" y="74"/>
                </a:cxn>
                <a:cxn ang="0">
                  <a:pos x="9" y="90"/>
                </a:cxn>
                <a:cxn ang="0">
                  <a:pos x="13" y="106"/>
                </a:cxn>
                <a:cxn ang="0">
                  <a:pos x="16" y="122"/>
                </a:cxn>
                <a:cxn ang="0">
                  <a:pos x="21" y="137"/>
                </a:cxn>
                <a:cxn ang="0">
                  <a:pos x="26" y="153"/>
                </a:cxn>
                <a:cxn ang="0">
                  <a:pos x="31" y="169"/>
                </a:cxn>
                <a:cxn ang="0">
                  <a:pos x="38" y="184"/>
                </a:cxn>
                <a:cxn ang="0">
                  <a:pos x="44" y="199"/>
                </a:cxn>
                <a:cxn ang="0">
                  <a:pos x="52" y="214"/>
                </a:cxn>
                <a:cxn ang="0">
                  <a:pos x="59" y="229"/>
                </a:cxn>
                <a:cxn ang="0">
                  <a:pos x="68" y="243"/>
                </a:cxn>
                <a:cxn ang="0">
                  <a:pos x="77" y="257"/>
                </a:cxn>
                <a:cxn ang="0">
                  <a:pos x="86" y="271"/>
                </a:cxn>
                <a:cxn ang="0">
                  <a:pos x="96" y="284"/>
                </a:cxn>
                <a:cxn ang="0">
                  <a:pos x="106" y="297"/>
                </a:cxn>
                <a:cxn ang="0">
                  <a:pos x="116" y="309"/>
                </a:cxn>
                <a:cxn ang="0">
                  <a:pos x="127" y="321"/>
                </a:cxn>
                <a:cxn ang="0">
                  <a:pos x="139" y="333"/>
                </a:cxn>
                <a:cxn ang="0">
                  <a:pos x="151" y="345"/>
                </a:cxn>
                <a:cxn ang="0">
                  <a:pos x="163" y="356"/>
                </a:cxn>
                <a:cxn ang="0">
                  <a:pos x="176" y="366"/>
                </a:cxn>
                <a:cxn ang="0">
                  <a:pos x="189" y="376"/>
                </a:cxn>
                <a:cxn ang="0">
                  <a:pos x="201" y="386"/>
                </a:cxn>
                <a:cxn ang="0">
                  <a:pos x="215" y="396"/>
                </a:cxn>
                <a:cxn ang="0">
                  <a:pos x="229" y="404"/>
                </a:cxn>
                <a:cxn ang="0">
                  <a:pos x="243" y="413"/>
                </a:cxn>
                <a:cxn ang="0">
                  <a:pos x="258" y="420"/>
                </a:cxn>
                <a:cxn ang="0">
                  <a:pos x="272" y="427"/>
                </a:cxn>
                <a:cxn ang="0">
                  <a:pos x="288" y="434"/>
                </a:cxn>
                <a:cxn ang="0">
                  <a:pos x="304" y="440"/>
                </a:cxn>
                <a:cxn ang="0">
                  <a:pos x="319" y="446"/>
                </a:cxn>
                <a:cxn ang="0">
                  <a:pos x="334" y="450"/>
                </a:cxn>
                <a:cxn ang="0">
                  <a:pos x="350" y="456"/>
                </a:cxn>
                <a:cxn ang="0">
                  <a:pos x="366" y="459"/>
                </a:cxn>
                <a:cxn ang="0">
                  <a:pos x="382" y="462"/>
                </a:cxn>
                <a:cxn ang="0">
                  <a:pos x="398" y="465"/>
                </a:cxn>
                <a:cxn ang="0">
                  <a:pos x="415" y="468"/>
                </a:cxn>
                <a:cxn ang="0">
                  <a:pos x="431" y="470"/>
                </a:cxn>
                <a:cxn ang="0">
                  <a:pos x="448" y="471"/>
                </a:cxn>
                <a:cxn ang="0">
                  <a:pos x="464" y="471"/>
                </a:cxn>
              </a:cxnLst>
              <a:rect l="0" t="0" r="r" b="b"/>
              <a:pathLst>
                <a:path w="473" h="471">
                  <a:moveTo>
                    <a:pt x="0" y="0"/>
                  </a:moveTo>
                  <a:lnTo>
                    <a:pt x="0" y="8"/>
                  </a:lnTo>
                  <a:lnTo>
                    <a:pt x="1" y="16"/>
                  </a:lnTo>
                  <a:lnTo>
                    <a:pt x="1" y="24"/>
                  </a:lnTo>
                  <a:lnTo>
                    <a:pt x="1" y="33"/>
                  </a:lnTo>
                  <a:lnTo>
                    <a:pt x="2" y="41"/>
                  </a:lnTo>
                  <a:lnTo>
                    <a:pt x="3" y="49"/>
                  </a:lnTo>
                  <a:lnTo>
                    <a:pt x="5" y="58"/>
                  </a:lnTo>
                  <a:lnTo>
                    <a:pt x="6" y="65"/>
                  </a:lnTo>
                  <a:lnTo>
                    <a:pt x="7" y="74"/>
                  </a:lnTo>
                  <a:lnTo>
                    <a:pt x="8" y="81"/>
                  </a:lnTo>
                  <a:lnTo>
                    <a:pt x="9" y="90"/>
                  </a:lnTo>
                  <a:lnTo>
                    <a:pt x="11" y="98"/>
                  </a:lnTo>
                  <a:lnTo>
                    <a:pt x="13" y="106"/>
                  </a:lnTo>
                  <a:lnTo>
                    <a:pt x="14" y="114"/>
                  </a:lnTo>
                  <a:lnTo>
                    <a:pt x="16" y="122"/>
                  </a:lnTo>
                  <a:lnTo>
                    <a:pt x="19" y="130"/>
                  </a:lnTo>
                  <a:lnTo>
                    <a:pt x="21" y="137"/>
                  </a:lnTo>
                  <a:lnTo>
                    <a:pt x="24" y="146"/>
                  </a:lnTo>
                  <a:lnTo>
                    <a:pt x="26" y="153"/>
                  </a:lnTo>
                  <a:lnTo>
                    <a:pt x="29" y="161"/>
                  </a:lnTo>
                  <a:lnTo>
                    <a:pt x="31" y="169"/>
                  </a:lnTo>
                  <a:lnTo>
                    <a:pt x="35" y="176"/>
                  </a:lnTo>
                  <a:lnTo>
                    <a:pt x="38" y="184"/>
                  </a:lnTo>
                  <a:lnTo>
                    <a:pt x="41" y="191"/>
                  </a:lnTo>
                  <a:lnTo>
                    <a:pt x="44" y="199"/>
                  </a:lnTo>
                  <a:lnTo>
                    <a:pt x="49" y="206"/>
                  </a:lnTo>
                  <a:lnTo>
                    <a:pt x="52" y="214"/>
                  </a:lnTo>
                  <a:lnTo>
                    <a:pt x="56" y="221"/>
                  </a:lnTo>
                  <a:lnTo>
                    <a:pt x="59" y="229"/>
                  </a:lnTo>
                  <a:lnTo>
                    <a:pt x="64" y="235"/>
                  </a:lnTo>
                  <a:lnTo>
                    <a:pt x="68" y="243"/>
                  </a:lnTo>
                  <a:lnTo>
                    <a:pt x="72" y="249"/>
                  </a:lnTo>
                  <a:lnTo>
                    <a:pt x="77" y="257"/>
                  </a:lnTo>
                  <a:lnTo>
                    <a:pt x="81" y="263"/>
                  </a:lnTo>
                  <a:lnTo>
                    <a:pt x="86" y="271"/>
                  </a:lnTo>
                  <a:lnTo>
                    <a:pt x="91" y="277"/>
                  </a:lnTo>
                  <a:lnTo>
                    <a:pt x="96" y="284"/>
                  </a:lnTo>
                  <a:lnTo>
                    <a:pt x="100" y="290"/>
                  </a:lnTo>
                  <a:lnTo>
                    <a:pt x="106" y="297"/>
                  </a:lnTo>
                  <a:lnTo>
                    <a:pt x="111" y="303"/>
                  </a:lnTo>
                  <a:lnTo>
                    <a:pt x="116" y="309"/>
                  </a:lnTo>
                  <a:lnTo>
                    <a:pt x="122" y="315"/>
                  </a:lnTo>
                  <a:lnTo>
                    <a:pt x="127" y="321"/>
                  </a:lnTo>
                  <a:lnTo>
                    <a:pt x="133" y="328"/>
                  </a:lnTo>
                  <a:lnTo>
                    <a:pt x="139" y="333"/>
                  </a:lnTo>
                  <a:lnTo>
                    <a:pt x="144" y="338"/>
                  </a:lnTo>
                  <a:lnTo>
                    <a:pt x="151" y="345"/>
                  </a:lnTo>
                  <a:lnTo>
                    <a:pt x="156" y="350"/>
                  </a:lnTo>
                  <a:lnTo>
                    <a:pt x="163" y="356"/>
                  </a:lnTo>
                  <a:lnTo>
                    <a:pt x="169" y="361"/>
                  </a:lnTo>
                  <a:lnTo>
                    <a:pt x="176" y="366"/>
                  </a:lnTo>
                  <a:lnTo>
                    <a:pt x="182" y="372"/>
                  </a:lnTo>
                  <a:lnTo>
                    <a:pt x="189" y="376"/>
                  </a:lnTo>
                  <a:lnTo>
                    <a:pt x="195" y="382"/>
                  </a:lnTo>
                  <a:lnTo>
                    <a:pt x="201" y="386"/>
                  </a:lnTo>
                  <a:lnTo>
                    <a:pt x="209" y="391"/>
                  </a:lnTo>
                  <a:lnTo>
                    <a:pt x="215" y="396"/>
                  </a:lnTo>
                  <a:lnTo>
                    <a:pt x="222" y="400"/>
                  </a:lnTo>
                  <a:lnTo>
                    <a:pt x="229" y="404"/>
                  </a:lnTo>
                  <a:lnTo>
                    <a:pt x="236" y="408"/>
                  </a:lnTo>
                  <a:lnTo>
                    <a:pt x="243" y="413"/>
                  </a:lnTo>
                  <a:lnTo>
                    <a:pt x="251" y="416"/>
                  </a:lnTo>
                  <a:lnTo>
                    <a:pt x="258" y="420"/>
                  </a:lnTo>
                  <a:lnTo>
                    <a:pt x="265" y="423"/>
                  </a:lnTo>
                  <a:lnTo>
                    <a:pt x="272" y="427"/>
                  </a:lnTo>
                  <a:lnTo>
                    <a:pt x="280" y="431"/>
                  </a:lnTo>
                  <a:lnTo>
                    <a:pt x="288" y="434"/>
                  </a:lnTo>
                  <a:lnTo>
                    <a:pt x="295" y="437"/>
                  </a:lnTo>
                  <a:lnTo>
                    <a:pt x="304" y="440"/>
                  </a:lnTo>
                  <a:lnTo>
                    <a:pt x="311" y="443"/>
                  </a:lnTo>
                  <a:lnTo>
                    <a:pt x="319" y="446"/>
                  </a:lnTo>
                  <a:lnTo>
                    <a:pt x="326" y="448"/>
                  </a:lnTo>
                  <a:lnTo>
                    <a:pt x="334" y="450"/>
                  </a:lnTo>
                  <a:lnTo>
                    <a:pt x="342" y="454"/>
                  </a:lnTo>
                  <a:lnTo>
                    <a:pt x="350" y="456"/>
                  </a:lnTo>
                  <a:lnTo>
                    <a:pt x="359" y="457"/>
                  </a:lnTo>
                  <a:lnTo>
                    <a:pt x="366" y="459"/>
                  </a:lnTo>
                  <a:lnTo>
                    <a:pt x="375" y="461"/>
                  </a:lnTo>
                  <a:lnTo>
                    <a:pt x="382" y="462"/>
                  </a:lnTo>
                  <a:lnTo>
                    <a:pt x="391" y="464"/>
                  </a:lnTo>
                  <a:lnTo>
                    <a:pt x="398" y="465"/>
                  </a:lnTo>
                  <a:lnTo>
                    <a:pt x="407" y="466"/>
                  </a:lnTo>
                  <a:lnTo>
                    <a:pt x="415" y="468"/>
                  </a:lnTo>
                  <a:lnTo>
                    <a:pt x="423" y="469"/>
                  </a:lnTo>
                  <a:lnTo>
                    <a:pt x="431" y="470"/>
                  </a:lnTo>
                  <a:lnTo>
                    <a:pt x="439" y="470"/>
                  </a:lnTo>
                  <a:lnTo>
                    <a:pt x="448" y="471"/>
                  </a:lnTo>
                  <a:lnTo>
                    <a:pt x="455" y="471"/>
                  </a:lnTo>
                  <a:lnTo>
                    <a:pt x="464" y="471"/>
                  </a:lnTo>
                  <a:lnTo>
                    <a:pt x="473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3711" y="1683"/>
              <a:ext cx="78" cy="78"/>
            </a:xfrm>
            <a:custGeom>
              <a:avLst/>
              <a:gdLst/>
              <a:ahLst/>
              <a:cxnLst>
                <a:cxn ang="0">
                  <a:pos x="9" y="471"/>
                </a:cxn>
                <a:cxn ang="0">
                  <a:pos x="25" y="471"/>
                </a:cxn>
                <a:cxn ang="0">
                  <a:pos x="41" y="470"/>
                </a:cxn>
                <a:cxn ang="0">
                  <a:pos x="58" y="468"/>
                </a:cxn>
                <a:cxn ang="0">
                  <a:pos x="74" y="465"/>
                </a:cxn>
                <a:cxn ang="0">
                  <a:pos x="91" y="462"/>
                </a:cxn>
                <a:cxn ang="0">
                  <a:pos x="107" y="459"/>
                </a:cxn>
                <a:cxn ang="0">
                  <a:pos x="123" y="456"/>
                </a:cxn>
                <a:cxn ang="0">
                  <a:pos x="138" y="450"/>
                </a:cxn>
                <a:cxn ang="0">
                  <a:pos x="154" y="446"/>
                </a:cxn>
                <a:cxn ang="0">
                  <a:pos x="169" y="440"/>
                </a:cxn>
                <a:cxn ang="0">
                  <a:pos x="184" y="434"/>
                </a:cxn>
                <a:cxn ang="0">
                  <a:pos x="199" y="427"/>
                </a:cxn>
                <a:cxn ang="0">
                  <a:pos x="214" y="420"/>
                </a:cxn>
                <a:cxn ang="0">
                  <a:pos x="229" y="413"/>
                </a:cxn>
                <a:cxn ang="0">
                  <a:pos x="243" y="404"/>
                </a:cxn>
                <a:cxn ang="0">
                  <a:pos x="257" y="396"/>
                </a:cxn>
                <a:cxn ang="0">
                  <a:pos x="271" y="386"/>
                </a:cxn>
                <a:cxn ang="0">
                  <a:pos x="284" y="376"/>
                </a:cxn>
                <a:cxn ang="0">
                  <a:pos x="297" y="366"/>
                </a:cxn>
                <a:cxn ang="0">
                  <a:pos x="310" y="356"/>
                </a:cxn>
                <a:cxn ang="0">
                  <a:pos x="322" y="345"/>
                </a:cxn>
                <a:cxn ang="0">
                  <a:pos x="334" y="333"/>
                </a:cxn>
                <a:cxn ang="0">
                  <a:pos x="346" y="321"/>
                </a:cxn>
                <a:cxn ang="0">
                  <a:pos x="356" y="309"/>
                </a:cxn>
                <a:cxn ang="0">
                  <a:pos x="367" y="297"/>
                </a:cxn>
                <a:cxn ang="0">
                  <a:pos x="377" y="284"/>
                </a:cxn>
                <a:cxn ang="0">
                  <a:pos x="386" y="271"/>
                </a:cxn>
                <a:cxn ang="0">
                  <a:pos x="396" y="257"/>
                </a:cxn>
                <a:cxn ang="0">
                  <a:pos x="405" y="243"/>
                </a:cxn>
                <a:cxn ang="0">
                  <a:pos x="412" y="229"/>
                </a:cxn>
                <a:cxn ang="0">
                  <a:pos x="421" y="214"/>
                </a:cxn>
                <a:cxn ang="0">
                  <a:pos x="427" y="199"/>
                </a:cxn>
                <a:cxn ang="0">
                  <a:pos x="435" y="184"/>
                </a:cxn>
                <a:cxn ang="0">
                  <a:pos x="440" y="169"/>
                </a:cxn>
                <a:cxn ang="0">
                  <a:pos x="447" y="153"/>
                </a:cxn>
                <a:cxn ang="0">
                  <a:pos x="451" y="137"/>
                </a:cxn>
                <a:cxn ang="0">
                  <a:pos x="456" y="122"/>
                </a:cxn>
                <a:cxn ang="0">
                  <a:pos x="460" y="106"/>
                </a:cxn>
                <a:cxn ang="0">
                  <a:pos x="463" y="90"/>
                </a:cxn>
                <a:cxn ang="0">
                  <a:pos x="466" y="74"/>
                </a:cxn>
                <a:cxn ang="0">
                  <a:pos x="468" y="58"/>
                </a:cxn>
                <a:cxn ang="0">
                  <a:pos x="470" y="41"/>
                </a:cxn>
                <a:cxn ang="0">
                  <a:pos x="471" y="24"/>
                </a:cxn>
                <a:cxn ang="0">
                  <a:pos x="471" y="8"/>
                </a:cxn>
              </a:cxnLst>
              <a:rect l="0" t="0" r="r" b="b"/>
              <a:pathLst>
                <a:path w="471" h="471">
                  <a:moveTo>
                    <a:pt x="0" y="471"/>
                  </a:moveTo>
                  <a:lnTo>
                    <a:pt x="9" y="471"/>
                  </a:lnTo>
                  <a:lnTo>
                    <a:pt x="16" y="471"/>
                  </a:lnTo>
                  <a:lnTo>
                    <a:pt x="25" y="471"/>
                  </a:lnTo>
                  <a:lnTo>
                    <a:pt x="33" y="470"/>
                  </a:lnTo>
                  <a:lnTo>
                    <a:pt x="41" y="470"/>
                  </a:lnTo>
                  <a:lnTo>
                    <a:pt x="50" y="469"/>
                  </a:lnTo>
                  <a:lnTo>
                    <a:pt x="58" y="468"/>
                  </a:lnTo>
                  <a:lnTo>
                    <a:pt x="66" y="466"/>
                  </a:lnTo>
                  <a:lnTo>
                    <a:pt x="74" y="465"/>
                  </a:lnTo>
                  <a:lnTo>
                    <a:pt x="82" y="464"/>
                  </a:lnTo>
                  <a:lnTo>
                    <a:pt x="91" y="462"/>
                  </a:lnTo>
                  <a:lnTo>
                    <a:pt x="98" y="461"/>
                  </a:lnTo>
                  <a:lnTo>
                    <a:pt x="107" y="459"/>
                  </a:lnTo>
                  <a:lnTo>
                    <a:pt x="114" y="457"/>
                  </a:lnTo>
                  <a:lnTo>
                    <a:pt x="123" y="456"/>
                  </a:lnTo>
                  <a:lnTo>
                    <a:pt x="130" y="454"/>
                  </a:lnTo>
                  <a:lnTo>
                    <a:pt x="138" y="450"/>
                  </a:lnTo>
                  <a:lnTo>
                    <a:pt x="146" y="448"/>
                  </a:lnTo>
                  <a:lnTo>
                    <a:pt x="154" y="446"/>
                  </a:lnTo>
                  <a:lnTo>
                    <a:pt x="162" y="443"/>
                  </a:lnTo>
                  <a:lnTo>
                    <a:pt x="169" y="440"/>
                  </a:lnTo>
                  <a:lnTo>
                    <a:pt x="177" y="437"/>
                  </a:lnTo>
                  <a:lnTo>
                    <a:pt x="184" y="434"/>
                  </a:lnTo>
                  <a:lnTo>
                    <a:pt x="192" y="431"/>
                  </a:lnTo>
                  <a:lnTo>
                    <a:pt x="199" y="427"/>
                  </a:lnTo>
                  <a:lnTo>
                    <a:pt x="207" y="423"/>
                  </a:lnTo>
                  <a:lnTo>
                    <a:pt x="214" y="420"/>
                  </a:lnTo>
                  <a:lnTo>
                    <a:pt x="222" y="416"/>
                  </a:lnTo>
                  <a:lnTo>
                    <a:pt x="229" y="413"/>
                  </a:lnTo>
                  <a:lnTo>
                    <a:pt x="236" y="408"/>
                  </a:lnTo>
                  <a:lnTo>
                    <a:pt x="243" y="404"/>
                  </a:lnTo>
                  <a:lnTo>
                    <a:pt x="250" y="400"/>
                  </a:lnTo>
                  <a:lnTo>
                    <a:pt x="257" y="396"/>
                  </a:lnTo>
                  <a:lnTo>
                    <a:pt x="264" y="391"/>
                  </a:lnTo>
                  <a:lnTo>
                    <a:pt x="271" y="386"/>
                  </a:lnTo>
                  <a:lnTo>
                    <a:pt x="278" y="382"/>
                  </a:lnTo>
                  <a:lnTo>
                    <a:pt x="284" y="376"/>
                  </a:lnTo>
                  <a:lnTo>
                    <a:pt x="291" y="372"/>
                  </a:lnTo>
                  <a:lnTo>
                    <a:pt x="297" y="366"/>
                  </a:lnTo>
                  <a:lnTo>
                    <a:pt x="304" y="361"/>
                  </a:lnTo>
                  <a:lnTo>
                    <a:pt x="310" y="356"/>
                  </a:lnTo>
                  <a:lnTo>
                    <a:pt x="315" y="350"/>
                  </a:lnTo>
                  <a:lnTo>
                    <a:pt x="322" y="345"/>
                  </a:lnTo>
                  <a:lnTo>
                    <a:pt x="328" y="338"/>
                  </a:lnTo>
                  <a:lnTo>
                    <a:pt x="334" y="333"/>
                  </a:lnTo>
                  <a:lnTo>
                    <a:pt x="339" y="328"/>
                  </a:lnTo>
                  <a:lnTo>
                    <a:pt x="346" y="321"/>
                  </a:lnTo>
                  <a:lnTo>
                    <a:pt x="351" y="315"/>
                  </a:lnTo>
                  <a:lnTo>
                    <a:pt x="356" y="309"/>
                  </a:lnTo>
                  <a:lnTo>
                    <a:pt x="362" y="303"/>
                  </a:lnTo>
                  <a:lnTo>
                    <a:pt x="367" y="297"/>
                  </a:lnTo>
                  <a:lnTo>
                    <a:pt x="372" y="290"/>
                  </a:lnTo>
                  <a:lnTo>
                    <a:pt x="377" y="284"/>
                  </a:lnTo>
                  <a:lnTo>
                    <a:pt x="382" y="277"/>
                  </a:lnTo>
                  <a:lnTo>
                    <a:pt x="386" y="271"/>
                  </a:lnTo>
                  <a:lnTo>
                    <a:pt x="392" y="263"/>
                  </a:lnTo>
                  <a:lnTo>
                    <a:pt x="396" y="257"/>
                  </a:lnTo>
                  <a:lnTo>
                    <a:pt x="400" y="249"/>
                  </a:lnTo>
                  <a:lnTo>
                    <a:pt x="405" y="243"/>
                  </a:lnTo>
                  <a:lnTo>
                    <a:pt x="409" y="235"/>
                  </a:lnTo>
                  <a:lnTo>
                    <a:pt x="412" y="229"/>
                  </a:lnTo>
                  <a:lnTo>
                    <a:pt x="417" y="221"/>
                  </a:lnTo>
                  <a:lnTo>
                    <a:pt x="421" y="214"/>
                  </a:lnTo>
                  <a:lnTo>
                    <a:pt x="424" y="206"/>
                  </a:lnTo>
                  <a:lnTo>
                    <a:pt x="427" y="199"/>
                  </a:lnTo>
                  <a:lnTo>
                    <a:pt x="432" y="191"/>
                  </a:lnTo>
                  <a:lnTo>
                    <a:pt x="435" y="184"/>
                  </a:lnTo>
                  <a:lnTo>
                    <a:pt x="438" y="176"/>
                  </a:lnTo>
                  <a:lnTo>
                    <a:pt x="440" y="169"/>
                  </a:lnTo>
                  <a:lnTo>
                    <a:pt x="443" y="161"/>
                  </a:lnTo>
                  <a:lnTo>
                    <a:pt x="447" y="153"/>
                  </a:lnTo>
                  <a:lnTo>
                    <a:pt x="449" y="146"/>
                  </a:lnTo>
                  <a:lnTo>
                    <a:pt x="451" y="137"/>
                  </a:lnTo>
                  <a:lnTo>
                    <a:pt x="453" y="130"/>
                  </a:lnTo>
                  <a:lnTo>
                    <a:pt x="456" y="122"/>
                  </a:lnTo>
                  <a:lnTo>
                    <a:pt x="457" y="114"/>
                  </a:lnTo>
                  <a:lnTo>
                    <a:pt x="460" y="106"/>
                  </a:lnTo>
                  <a:lnTo>
                    <a:pt x="462" y="98"/>
                  </a:lnTo>
                  <a:lnTo>
                    <a:pt x="463" y="90"/>
                  </a:lnTo>
                  <a:lnTo>
                    <a:pt x="465" y="81"/>
                  </a:lnTo>
                  <a:lnTo>
                    <a:pt x="466" y="74"/>
                  </a:lnTo>
                  <a:lnTo>
                    <a:pt x="467" y="65"/>
                  </a:lnTo>
                  <a:lnTo>
                    <a:pt x="468" y="58"/>
                  </a:lnTo>
                  <a:lnTo>
                    <a:pt x="469" y="49"/>
                  </a:lnTo>
                  <a:lnTo>
                    <a:pt x="470" y="41"/>
                  </a:lnTo>
                  <a:lnTo>
                    <a:pt x="470" y="33"/>
                  </a:lnTo>
                  <a:lnTo>
                    <a:pt x="471" y="24"/>
                  </a:lnTo>
                  <a:lnTo>
                    <a:pt x="471" y="16"/>
                  </a:lnTo>
                  <a:lnTo>
                    <a:pt x="471" y="8"/>
                  </a:lnTo>
                  <a:lnTo>
                    <a:pt x="471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3711" y="1593"/>
              <a:ext cx="78" cy="78"/>
            </a:xfrm>
            <a:custGeom>
              <a:avLst/>
              <a:gdLst/>
              <a:ahLst/>
              <a:cxnLst>
                <a:cxn ang="0">
                  <a:pos x="471" y="463"/>
                </a:cxn>
                <a:cxn ang="0">
                  <a:pos x="471" y="447"/>
                </a:cxn>
                <a:cxn ang="0">
                  <a:pos x="470" y="430"/>
                </a:cxn>
                <a:cxn ang="0">
                  <a:pos x="468" y="414"/>
                </a:cxn>
                <a:cxn ang="0">
                  <a:pos x="466" y="398"/>
                </a:cxn>
                <a:cxn ang="0">
                  <a:pos x="463" y="382"/>
                </a:cxn>
                <a:cxn ang="0">
                  <a:pos x="460" y="365"/>
                </a:cxn>
                <a:cxn ang="0">
                  <a:pos x="456" y="349"/>
                </a:cxn>
                <a:cxn ang="0">
                  <a:pos x="451" y="333"/>
                </a:cxn>
                <a:cxn ang="0">
                  <a:pos x="447" y="318"/>
                </a:cxn>
                <a:cxn ang="0">
                  <a:pos x="440" y="302"/>
                </a:cxn>
                <a:cxn ang="0">
                  <a:pos x="435" y="287"/>
                </a:cxn>
                <a:cxn ang="0">
                  <a:pos x="427" y="272"/>
                </a:cxn>
                <a:cxn ang="0">
                  <a:pos x="421" y="257"/>
                </a:cxn>
                <a:cxn ang="0">
                  <a:pos x="412" y="243"/>
                </a:cxn>
                <a:cxn ang="0">
                  <a:pos x="405" y="229"/>
                </a:cxn>
                <a:cxn ang="0">
                  <a:pos x="396" y="215"/>
                </a:cxn>
                <a:cxn ang="0">
                  <a:pos x="386" y="201"/>
                </a:cxn>
                <a:cxn ang="0">
                  <a:pos x="377" y="188"/>
                </a:cxn>
                <a:cxn ang="0">
                  <a:pos x="367" y="175"/>
                </a:cxn>
                <a:cxn ang="0">
                  <a:pos x="356" y="162"/>
                </a:cxn>
                <a:cxn ang="0">
                  <a:pos x="346" y="150"/>
                </a:cxn>
                <a:cxn ang="0">
                  <a:pos x="334" y="139"/>
                </a:cxn>
                <a:cxn ang="0">
                  <a:pos x="322" y="127"/>
                </a:cxn>
                <a:cxn ang="0">
                  <a:pos x="310" y="116"/>
                </a:cxn>
                <a:cxn ang="0">
                  <a:pos x="297" y="105"/>
                </a:cxn>
                <a:cxn ang="0">
                  <a:pos x="284" y="94"/>
                </a:cxn>
                <a:cxn ang="0">
                  <a:pos x="271" y="85"/>
                </a:cxn>
                <a:cxn ang="0">
                  <a:pos x="257" y="76"/>
                </a:cxn>
                <a:cxn ang="0">
                  <a:pos x="243" y="68"/>
                </a:cxn>
                <a:cxn ang="0">
                  <a:pos x="229" y="59"/>
                </a:cxn>
                <a:cxn ang="0">
                  <a:pos x="214" y="51"/>
                </a:cxn>
                <a:cxn ang="0">
                  <a:pos x="199" y="44"/>
                </a:cxn>
                <a:cxn ang="0">
                  <a:pos x="184" y="37"/>
                </a:cxn>
                <a:cxn ang="0">
                  <a:pos x="169" y="31"/>
                </a:cxn>
                <a:cxn ang="0">
                  <a:pos x="154" y="26"/>
                </a:cxn>
                <a:cxn ang="0">
                  <a:pos x="138" y="20"/>
                </a:cxn>
                <a:cxn ang="0">
                  <a:pos x="123" y="16"/>
                </a:cxn>
                <a:cxn ang="0">
                  <a:pos x="107" y="12"/>
                </a:cxn>
                <a:cxn ang="0">
                  <a:pos x="91" y="8"/>
                </a:cxn>
                <a:cxn ang="0">
                  <a:pos x="74" y="5"/>
                </a:cxn>
                <a:cxn ang="0">
                  <a:pos x="58" y="3"/>
                </a:cxn>
                <a:cxn ang="0">
                  <a:pos x="41" y="2"/>
                </a:cxn>
                <a:cxn ang="0">
                  <a:pos x="25" y="1"/>
                </a:cxn>
                <a:cxn ang="0">
                  <a:pos x="9" y="0"/>
                </a:cxn>
              </a:cxnLst>
              <a:rect l="0" t="0" r="r" b="b"/>
              <a:pathLst>
                <a:path w="471" h="471">
                  <a:moveTo>
                    <a:pt x="471" y="471"/>
                  </a:moveTo>
                  <a:lnTo>
                    <a:pt x="471" y="463"/>
                  </a:lnTo>
                  <a:lnTo>
                    <a:pt x="471" y="455"/>
                  </a:lnTo>
                  <a:lnTo>
                    <a:pt x="471" y="447"/>
                  </a:lnTo>
                  <a:lnTo>
                    <a:pt x="470" y="439"/>
                  </a:lnTo>
                  <a:lnTo>
                    <a:pt x="470" y="430"/>
                  </a:lnTo>
                  <a:lnTo>
                    <a:pt x="469" y="423"/>
                  </a:lnTo>
                  <a:lnTo>
                    <a:pt x="468" y="414"/>
                  </a:lnTo>
                  <a:lnTo>
                    <a:pt x="467" y="405"/>
                  </a:lnTo>
                  <a:lnTo>
                    <a:pt x="466" y="398"/>
                  </a:lnTo>
                  <a:lnTo>
                    <a:pt x="465" y="389"/>
                  </a:lnTo>
                  <a:lnTo>
                    <a:pt x="463" y="382"/>
                  </a:lnTo>
                  <a:lnTo>
                    <a:pt x="462" y="373"/>
                  </a:lnTo>
                  <a:lnTo>
                    <a:pt x="460" y="365"/>
                  </a:lnTo>
                  <a:lnTo>
                    <a:pt x="457" y="357"/>
                  </a:lnTo>
                  <a:lnTo>
                    <a:pt x="456" y="349"/>
                  </a:lnTo>
                  <a:lnTo>
                    <a:pt x="453" y="342"/>
                  </a:lnTo>
                  <a:lnTo>
                    <a:pt x="451" y="333"/>
                  </a:lnTo>
                  <a:lnTo>
                    <a:pt x="449" y="326"/>
                  </a:lnTo>
                  <a:lnTo>
                    <a:pt x="447" y="318"/>
                  </a:lnTo>
                  <a:lnTo>
                    <a:pt x="443" y="311"/>
                  </a:lnTo>
                  <a:lnTo>
                    <a:pt x="440" y="302"/>
                  </a:lnTo>
                  <a:lnTo>
                    <a:pt x="438" y="295"/>
                  </a:lnTo>
                  <a:lnTo>
                    <a:pt x="435" y="287"/>
                  </a:lnTo>
                  <a:lnTo>
                    <a:pt x="432" y="279"/>
                  </a:lnTo>
                  <a:lnTo>
                    <a:pt x="427" y="272"/>
                  </a:lnTo>
                  <a:lnTo>
                    <a:pt x="424" y="264"/>
                  </a:lnTo>
                  <a:lnTo>
                    <a:pt x="421" y="257"/>
                  </a:lnTo>
                  <a:lnTo>
                    <a:pt x="417" y="250"/>
                  </a:lnTo>
                  <a:lnTo>
                    <a:pt x="412" y="243"/>
                  </a:lnTo>
                  <a:lnTo>
                    <a:pt x="409" y="235"/>
                  </a:lnTo>
                  <a:lnTo>
                    <a:pt x="405" y="229"/>
                  </a:lnTo>
                  <a:lnTo>
                    <a:pt x="400" y="221"/>
                  </a:lnTo>
                  <a:lnTo>
                    <a:pt x="396" y="215"/>
                  </a:lnTo>
                  <a:lnTo>
                    <a:pt x="392" y="207"/>
                  </a:lnTo>
                  <a:lnTo>
                    <a:pt x="386" y="201"/>
                  </a:lnTo>
                  <a:lnTo>
                    <a:pt x="382" y="194"/>
                  </a:lnTo>
                  <a:lnTo>
                    <a:pt x="377" y="188"/>
                  </a:lnTo>
                  <a:lnTo>
                    <a:pt x="372" y="182"/>
                  </a:lnTo>
                  <a:lnTo>
                    <a:pt x="367" y="175"/>
                  </a:lnTo>
                  <a:lnTo>
                    <a:pt x="362" y="169"/>
                  </a:lnTo>
                  <a:lnTo>
                    <a:pt x="356" y="162"/>
                  </a:lnTo>
                  <a:lnTo>
                    <a:pt x="351" y="156"/>
                  </a:lnTo>
                  <a:lnTo>
                    <a:pt x="346" y="150"/>
                  </a:lnTo>
                  <a:lnTo>
                    <a:pt x="339" y="144"/>
                  </a:lnTo>
                  <a:lnTo>
                    <a:pt x="334" y="139"/>
                  </a:lnTo>
                  <a:lnTo>
                    <a:pt x="328" y="132"/>
                  </a:lnTo>
                  <a:lnTo>
                    <a:pt x="322" y="127"/>
                  </a:lnTo>
                  <a:lnTo>
                    <a:pt x="315" y="121"/>
                  </a:lnTo>
                  <a:lnTo>
                    <a:pt x="310" y="116"/>
                  </a:lnTo>
                  <a:lnTo>
                    <a:pt x="304" y="111"/>
                  </a:lnTo>
                  <a:lnTo>
                    <a:pt x="297" y="105"/>
                  </a:lnTo>
                  <a:lnTo>
                    <a:pt x="291" y="100"/>
                  </a:lnTo>
                  <a:lnTo>
                    <a:pt x="284" y="94"/>
                  </a:lnTo>
                  <a:lnTo>
                    <a:pt x="278" y="90"/>
                  </a:lnTo>
                  <a:lnTo>
                    <a:pt x="271" y="85"/>
                  </a:lnTo>
                  <a:lnTo>
                    <a:pt x="264" y="80"/>
                  </a:lnTo>
                  <a:lnTo>
                    <a:pt x="257" y="76"/>
                  </a:lnTo>
                  <a:lnTo>
                    <a:pt x="250" y="72"/>
                  </a:lnTo>
                  <a:lnTo>
                    <a:pt x="243" y="68"/>
                  </a:lnTo>
                  <a:lnTo>
                    <a:pt x="236" y="63"/>
                  </a:lnTo>
                  <a:lnTo>
                    <a:pt x="229" y="59"/>
                  </a:lnTo>
                  <a:lnTo>
                    <a:pt x="222" y="55"/>
                  </a:lnTo>
                  <a:lnTo>
                    <a:pt x="214" y="51"/>
                  </a:lnTo>
                  <a:lnTo>
                    <a:pt x="207" y="47"/>
                  </a:lnTo>
                  <a:lnTo>
                    <a:pt x="199" y="44"/>
                  </a:lnTo>
                  <a:lnTo>
                    <a:pt x="192" y="41"/>
                  </a:lnTo>
                  <a:lnTo>
                    <a:pt x="184" y="37"/>
                  </a:lnTo>
                  <a:lnTo>
                    <a:pt x="177" y="34"/>
                  </a:lnTo>
                  <a:lnTo>
                    <a:pt x="169" y="31"/>
                  </a:lnTo>
                  <a:lnTo>
                    <a:pt x="162" y="29"/>
                  </a:lnTo>
                  <a:lnTo>
                    <a:pt x="154" y="26"/>
                  </a:lnTo>
                  <a:lnTo>
                    <a:pt x="146" y="23"/>
                  </a:lnTo>
                  <a:lnTo>
                    <a:pt x="138" y="20"/>
                  </a:lnTo>
                  <a:lnTo>
                    <a:pt x="130" y="18"/>
                  </a:lnTo>
                  <a:lnTo>
                    <a:pt x="123" y="16"/>
                  </a:lnTo>
                  <a:lnTo>
                    <a:pt x="114" y="14"/>
                  </a:lnTo>
                  <a:lnTo>
                    <a:pt x="107" y="12"/>
                  </a:lnTo>
                  <a:lnTo>
                    <a:pt x="98" y="11"/>
                  </a:lnTo>
                  <a:lnTo>
                    <a:pt x="91" y="8"/>
                  </a:lnTo>
                  <a:lnTo>
                    <a:pt x="82" y="7"/>
                  </a:lnTo>
                  <a:lnTo>
                    <a:pt x="74" y="5"/>
                  </a:lnTo>
                  <a:lnTo>
                    <a:pt x="66" y="4"/>
                  </a:lnTo>
                  <a:lnTo>
                    <a:pt x="58" y="3"/>
                  </a:lnTo>
                  <a:lnTo>
                    <a:pt x="50" y="3"/>
                  </a:lnTo>
                  <a:lnTo>
                    <a:pt x="41" y="2"/>
                  </a:lnTo>
                  <a:lnTo>
                    <a:pt x="33" y="1"/>
                  </a:lnTo>
                  <a:lnTo>
                    <a:pt x="25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3284" y="1593"/>
              <a:ext cx="79" cy="78"/>
            </a:xfrm>
            <a:custGeom>
              <a:avLst/>
              <a:gdLst/>
              <a:ahLst/>
              <a:cxnLst>
                <a:cxn ang="0">
                  <a:pos x="464" y="0"/>
                </a:cxn>
                <a:cxn ang="0">
                  <a:pos x="448" y="1"/>
                </a:cxn>
                <a:cxn ang="0">
                  <a:pos x="431" y="2"/>
                </a:cxn>
                <a:cxn ang="0">
                  <a:pos x="415" y="3"/>
                </a:cxn>
                <a:cxn ang="0">
                  <a:pos x="398" y="5"/>
                </a:cxn>
                <a:cxn ang="0">
                  <a:pos x="382" y="8"/>
                </a:cxn>
                <a:cxn ang="0">
                  <a:pos x="366" y="12"/>
                </a:cxn>
                <a:cxn ang="0">
                  <a:pos x="350" y="16"/>
                </a:cxn>
                <a:cxn ang="0">
                  <a:pos x="334" y="20"/>
                </a:cxn>
                <a:cxn ang="0">
                  <a:pos x="319" y="26"/>
                </a:cxn>
                <a:cxn ang="0">
                  <a:pos x="304" y="31"/>
                </a:cxn>
                <a:cxn ang="0">
                  <a:pos x="288" y="37"/>
                </a:cxn>
                <a:cxn ang="0">
                  <a:pos x="272" y="44"/>
                </a:cxn>
                <a:cxn ang="0">
                  <a:pos x="258" y="51"/>
                </a:cxn>
                <a:cxn ang="0">
                  <a:pos x="243" y="59"/>
                </a:cxn>
                <a:cxn ang="0">
                  <a:pos x="229" y="68"/>
                </a:cxn>
                <a:cxn ang="0">
                  <a:pos x="215" y="76"/>
                </a:cxn>
                <a:cxn ang="0">
                  <a:pos x="201" y="85"/>
                </a:cxn>
                <a:cxn ang="0">
                  <a:pos x="189" y="94"/>
                </a:cxn>
                <a:cxn ang="0">
                  <a:pos x="176" y="105"/>
                </a:cxn>
                <a:cxn ang="0">
                  <a:pos x="163" y="116"/>
                </a:cxn>
                <a:cxn ang="0">
                  <a:pos x="151" y="127"/>
                </a:cxn>
                <a:cxn ang="0">
                  <a:pos x="139" y="139"/>
                </a:cxn>
                <a:cxn ang="0">
                  <a:pos x="127" y="150"/>
                </a:cxn>
                <a:cxn ang="0">
                  <a:pos x="116" y="162"/>
                </a:cxn>
                <a:cxn ang="0">
                  <a:pos x="106" y="175"/>
                </a:cxn>
                <a:cxn ang="0">
                  <a:pos x="96" y="188"/>
                </a:cxn>
                <a:cxn ang="0">
                  <a:pos x="86" y="201"/>
                </a:cxn>
                <a:cxn ang="0">
                  <a:pos x="77" y="215"/>
                </a:cxn>
                <a:cxn ang="0">
                  <a:pos x="68" y="229"/>
                </a:cxn>
                <a:cxn ang="0">
                  <a:pos x="59" y="243"/>
                </a:cxn>
                <a:cxn ang="0">
                  <a:pos x="52" y="257"/>
                </a:cxn>
                <a:cxn ang="0">
                  <a:pos x="44" y="272"/>
                </a:cxn>
                <a:cxn ang="0">
                  <a:pos x="38" y="287"/>
                </a:cxn>
                <a:cxn ang="0">
                  <a:pos x="31" y="302"/>
                </a:cxn>
                <a:cxn ang="0">
                  <a:pos x="26" y="318"/>
                </a:cxn>
                <a:cxn ang="0">
                  <a:pos x="21" y="333"/>
                </a:cxn>
                <a:cxn ang="0">
                  <a:pos x="16" y="349"/>
                </a:cxn>
                <a:cxn ang="0">
                  <a:pos x="13" y="365"/>
                </a:cxn>
                <a:cxn ang="0">
                  <a:pos x="9" y="382"/>
                </a:cxn>
                <a:cxn ang="0">
                  <a:pos x="7" y="398"/>
                </a:cxn>
                <a:cxn ang="0">
                  <a:pos x="5" y="414"/>
                </a:cxn>
                <a:cxn ang="0">
                  <a:pos x="2" y="430"/>
                </a:cxn>
                <a:cxn ang="0">
                  <a:pos x="1" y="447"/>
                </a:cxn>
                <a:cxn ang="0">
                  <a:pos x="0" y="463"/>
                </a:cxn>
              </a:cxnLst>
              <a:rect l="0" t="0" r="r" b="b"/>
              <a:pathLst>
                <a:path w="473" h="471">
                  <a:moveTo>
                    <a:pt x="473" y="0"/>
                  </a:moveTo>
                  <a:lnTo>
                    <a:pt x="464" y="0"/>
                  </a:lnTo>
                  <a:lnTo>
                    <a:pt x="455" y="0"/>
                  </a:lnTo>
                  <a:lnTo>
                    <a:pt x="448" y="1"/>
                  </a:lnTo>
                  <a:lnTo>
                    <a:pt x="439" y="1"/>
                  </a:lnTo>
                  <a:lnTo>
                    <a:pt x="431" y="2"/>
                  </a:lnTo>
                  <a:lnTo>
                    <a:pt x="423" y="3"/>
                  </a:lnTo>
                  <a:lnTo>
                    <a:pt x="415" y="3"/>
                  </a:lnTo>
                  <a:lnTo>
                    <a:pt x="407" y="4"/>
                  </a:lnTo>
                  <a:lnTo>
                    <a:pt x="398" y="5"/>
                  </a:lnTo>
                  <a:lnTo>
                    <a:pt x="391" y="7"/>
                  </a:lnTo>
                  <a:lnTo>
                    <a:pt x="382" y="8"/>
                  </a:lnTo>
                  <a:lnTo>
                    <a:pt x="375" y="11"/>
                  </a:lnTo>
                  <a:lnTo>
                    <a:pt x="366" y="12"/>
                  </a:lnTo>
                  <a:lnTo>
                    <a:pt x="359" y="14"/>
                  </a:lnTo>
                  <a:lnTo>
                    <a:pt x="350" y="16"/>
                  </a:lnTo>
                  <a:lnTo>
                    <a:pt x="342" y="18"/>
                  </a:lnTo>
                  <a:lnTo>
                    <a:pt x="334" y="20"/>
                  </a:lnTo>
                  <a:lnTo>
                    <a:pt x="326" y="23"/>
                  </a:lnTo>
                  <a:lnTo>
                    <a:pt x="319" y="26"/>
                  </a:lnTo>
                  <a:lnTo>
                    <a:pt x="311" y="29"/>
                  </a:lnTo>
                  <a:lnTo>
                    <a:pt x="304" y="31"/>
                  </a:lnTo>
                  <a:lnTo>
                    <a:pt x="295" y="34"/>
                  </a:lnTo>
                  <a:lnTo>
                    <a:pt x="288" y="37"/>
                  </a:lnTo>
                  <a:lnTo>
                    <a:pt x="280" y="41"/>
                  </a:lnTo>
                  <a:lnTo>
                    <a:pt x="272" y="44"/>
                  </a:lnTo>
                  <a:lnTo>
                    <a:pt x="265" y="47"/>
                  </a:lnTo>
                  <a:lnTo>
                    <a:pt x="258" y="51"/>
                  </a:lnTo>
                  <a:lnTo>
                    <a:pt x="251" y="55"/>
                  </a:lnTo>
                  <a:lnTo>
                    <a:pt x="243" y="59"/>
                  </a:lnTo>
                  <a:lnTo>
                    <a:pt x="236" y="63"/>
                  </a:lnTo>
                  <a:lnTo>
                    <a:pt x="229" y="68"/>
                  </a:lnTo>
                  <a:lnTo>
                    <a:pt x="222" y="72"/>
                  </a:lnTo>
                  <a:lnTo>
                    <a:pt x="215" y="76"/>
                  </a:lnTo>
                  <a:lnTo>
                    <a:pt x="209" y="80"/>
                  </a:lnTo>
                  <a:lnTo>
                    <a:pt x="201" y="85"/>
                  </a:lnTo>
                  <a:lnTo>
                    <a:pt x="195" y="90"/>
                  </a:lnTo>
                  <a:lnTo>
                    <a:pt x="189" y="94"/>
                  </a:lnTo>
                  <a:lnTo>
                    <a:pt x="182" y="100"/>
                  </a:lnTo>
                  <a:lnTo>
                    <a:pt x="176" y="105"/>
                  </a:lnTo>
                  <a:lnTo>
                    <a:pt x="169" y="111"/>
                  </a:lnTo>
                  <a:lnTo>
                    <a:pt x="163" y="116"/>
                  </a:lnTo>
                  <a:lnTo>
                    <a:pt x="156" y="121"/>
                  </a:lnTo>
                  <a:lnTo>
                    <a:pt x="151" y="127"/>
                  </a:lnTo>
                  <a:lnTo>
                    <a:pt x="144" y="132"/>
                  </a:lnTo>
                  <a:lnTo>
                    <a:pt x="139" y="139"/>
                  </a:lnTo>
                  <a:lnTo>
                    <a:pt x="133" y="144"/>
                  </a:lnTo>
                  <a:lnTo>
                    <a:pt x="127" y="150"/>
                  </a:lnTo>
                  <a:lnTo>
                    <a:pt x="122" y="156"/>
                  </a:lnTo>
                  <a:lnTo>
                    <a:pt x="116" y="162"/>
                  </a:lnTo>
                  <a:lnTo>
                    <a:pt x="111" y="169"/>
                  </a:lnTo>
                  <a:lnTo>
                    <a:pt x="106" y="175"/>
                  </a:lnTo>
                  <a:lnTo>
                    <a:pt x="100" y="182"/>
                  </a:lnTo>
                  <a:lnTo>
                    <a:pt x="96" y="188"/>
                  </a:lnTo>
                  <a:lnTo>
                    <a:pt x="91" y="194"/>
                  </a:lnTo>
                  <a:lnTo>
                    <a:pt x="86" y="201"/>
                  </a:lnTo>
                  <a:lnTo>
                    <a:pt x="81" y="207"/>
                  </a:lnTo>
                  <a:lnTo>
                    <a:pt x="77" y="215"/>
                  </a:lnTo>
                  <a:lnTo>
                    <a:pt x="72" y="221"/>
                  </a:lnTo>
                  <a:lnTo>
                    <a:pt x="68" y="229"/>
                  </a:lnTo>
                  <a:lnTo>
                    <a:pt x="64" y="235"/>
                  </a:lnTo>
                  <a:lnTo>
                    <a:pt x="59" y="243"/>
                  </a:lnTo>
                  <a:lnTo>
                    <a:pt x="56" y="250"/>
                  </a:lnTo>
                  <a:lnTo>
                    <a:pt x="52" y="257"/>
                  </a:lnTo>
                  <a:lnTo>
                    <a:pt x="49" y="264"/>
                  </a:lnTo>
                  <a:lnTo>
                    <a:pt x="44" y="272"/>
                  </a:lnTo>
                  <a:lnTo>
                    <a:pt x="41" y="279"/>
                  </a:lnTo>
                  <a:lnTo>
                    <a:pt x="38" y="287"/>
                  </a:lnTo>
                  <a:lnTo>
                    <a:pt x="35" y="295"/>
                  </a:lnTo>
                  <a:lnTo>
                    <a:pt x="31" y="302"/>
                  </a:lnTo>
                  <a:lnTo>
                    <a:pt x="29" y="311"/>
                  </a:lnTo>
                  <a:lnTo>
                    <a:pt x="26" y="318"/>
                  </a:lnTo>
                  <a:lnTo>
                    <a:pt x="24" y="326"/>
                  </a:lnTo>
                  <a:lnTo>
                    <a:pt x="21" y="333"/>
                  </a:lnTo>
                  <a:lnTo>
                    <a:pt x="19" y="342"/>
                  </a:lnTo>
                  <a:lnTo>
                    <a:pt x="16" y="349"/>
                  </a:lnTo>
                  <a:lnTo>
                    <a:pt x="14" y="357"/>
                  </a:lnTo>
                  <a:lnTo>
                    <a:pt x="13" y="365"/>
                  </a:lnTo>
                  <a:lnTo>
                    <a:pt x="11" y="373"/>
                  </a:lnTo>
                  <a:lnTo>
                    <a:pt x="9" y="382"/>
                  </a:lnTo>
                  <a:lnTo>
                    <a:pt x="8" y="389"/>
                  </a:lnTo>
                  <a:lnTo>
                    <a:pt x="7" y="398"/>
                  </a:lnTo>
                  <a:lnTo>
                    <a:pt x="6" y="405"/>
                  </a:lnTo>
                  <a:lnTo>
                    <a:pt x="5" y="414"/>
                  </a:lnTo>
                  <a:lnTo>
                    <a:pt x="3" y="423"/>
                  </a:lnTo>
                  <a:lnTo>
                    <a:pt x="2" y="430"/>
                  </a:lnTo>
                  <a:lnTo>
                    <a:pt x="1" y="439"/>
                  </a:lnTo>
                  <a:lnTo>
                    <a:pt x="1" y="447"/>
                  </a:lnTo>
                  <a:lnTo>
                    <a:pt x="1" y="455"/>
                  </a:lnTo>
                  <a:lnTo>
                    <a:pt x="0" y="463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Line 63"/>
            <p:cNvSpPr>
              <a:spLocks noChangeShapeType="1"/>
            </p:cNvSpPr>
            <p:nvPr/>
          </p:nvSpPr>
          <p:spPr bwMode="auto">
            <a:xfrm>
              <a:off x="3277" y="24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Line 64"/>
            <p:cNvSpPr>
              <a:spLocks noChangeShapeType="1"/>
            </p:cNvSpPr>
            <p:nvPr/>
          </p:nvSpPr>
          <p:spPr bwMode="auto">
            <a:xfrm>
              <a:off x="3356" y="2554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Line 65"/>
            <p:cNvSpPr>
              <a:spLocks noChangeShapeType="1"/>
            </p:cNvSpPr>
            <p:nvPr/>
          </p:nvSpPr>
          <p:spPr bwMode="auto">
            <a:xfrm flipV="1">
              <a:off x="3783" y="2464"/>
              <a:ext cx="1" cy="12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Line 66"/>
            <p:cNvSpPr>
              <a:spLocks noChangeShapeType="1"/>
            </p:cNvSpPr>
            <p:nvPr/>
          </p:nvSpPr>
          <p:spPr bwMode="auto">
            <a:xfrm flipH="1">
              <a:off x="3356" y="2386"/>
              <a:ext cx="348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3277" y="2476"/>
              <a:ext cx="79" cy="7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24"/>
                </a:cxn>
                <a:cxn ang="0">
                  <a:pos x="2" y="41"/>
                </a:cxn>
                <a:cxn ang="0">
                  <a:pos x="4" y="57"/>
                </a:cxn>
                <a:cxn ang="0">
                  <a:pos x="6" y="73"/>
                </a:cxn>
                <a:cxn ang="0">
                  <a:pos x="9" y="89"/>
                </a:cxn>
                <a:cxn ang="0">
                  <a:pos x="12" y="106"/>
                </a:cxn>
                <a:cxn ang="0">
                  <a:pos x="17" y="122"/>
                </a:cxn>
                <a:cxn ang="0">
                  <a:pos x="21" y="138"/>
                </a:cxn>
                <a:cxn ang="0">
                  <a:pos x="26" y="153"/>
                </a:cxn>
                <a:cxn ang="0">
                  <a:pos x="32" y="169"/>
                </a:cxn>
                <a:cxn ang="0">
                  <a:pos x="38" y="184"/>
                </a:cxn>
                <a:cxn ang="0">
                  <a:pos x="45" y="199"/>
                </a:cxn>
                <a:cxn ang="0">
                  <a:pos x="51" y="214"/>
                </a:cxn>
                <a:cxn ang="0">
                  <a:pos x="60" y="228"/>
                </a:cxn>
                <a:cxn ang="0">
                  <a:pos x="67" y="242"/>
                </a:cxn>
                <a:cxn ang="0">
                  <a:pos x="76" y="256"/>
                </a:cxn>
                <a:cxn ang="0">
                  <a:pos x="85" y="270"/>
                </a:cxn>
                <a:cxn ang="0">
                  <a:pos x="95" y="283"/>
                </a:cxn>
                <a:cxn ang="0">
                  <a:pos x="105" y="296"/>
                </a:cxn>
                <a:cxn ang="0">
                  <a:pos x="116" y="309"/>
                </a:cxn>
                <a:cxn ang="0">
                  <a:pos x="126" y="321"/>
                </a:cxn>
                <a:cxn ang="0">
                  <a:pos x="138" y="332"/>
                </a:cxn>
                <a:cxn ang="0">
                  <a:pos x="150" y="344"/>
                </a:cxn>
                <a:cxn ang="0">
                  <a:pos x="162" y="355"/>
                </a:cxn>
                <a:cxn ang="0">
                  <a:pos x="175" y="366"/>
                </a:cxn>
                <a:cxn ang="0">
                  <a:pos x="188" y="377"/>
                </a:cxn>
                <a:cxn ang="0">
                  <a:pos x="202" y="386"/>
                </a:cxn>
                <a:cxn ang="0">
                  <a:pos x="215" y="395"/>
                </a:cxn>
                <a:cxn ang="0">
                  <a:pos x="229" y="403"/>
                </a:cxn>
                <a:cxn ang="0">
                  <a:pos x="244" y="412"/>
                </a:cxn>
                <a:cxn ang="0">
                  <a:pos x="258" y="420"/>
                </a:cxn>
                <a:cxn ang="0">
                  <a:pos x="273" y="427"/>
                </a:cxn>
                <a:cxn ang="0">
                  <a:pos x="288" y="434"/>
                </a:cxn>
                <a:cxn ang="0">
                  <a:pos x="303" y="440"/>
                </a:cxn>
                <a:cxn ang="0">
                  <a:pos x="318" y="445"/>
                </a:cxn>
                <a:cxn ang="0">
                  <a:pos x="334" y="451"/>
                </a:cxn>
                <a:cxn ang="0">
                  <a:pos x="350" y="455"/>
                </a:cxn>
                <a:cxn ang="0">
                  <a:pos x="365" y="459"/>
                </a:cxn>
                <a:cxn ang="0">
                  <a:pos x="381" y="463"/>
                </a:cxn>
                <a:cxn ang="0">
                  <a:pos x="399" y="466"/>
                </a:cxn>
                <a:cxn ang="0">
                  <a:pos x="415" y="468"/>
                </a:cxn>
                <a:cxn ang="0">
                  <a:pos x="431" y="469"/>
                </a:cxn>
                <a:cxn ang="0">
                  <a:pos x="447" y="470"/>
                </a:cxn>
                <a:cxn ang="0">
                  <a:pos x="463" y="471"/>
                </a:cxn>
              </a:cxnLst>
              <a:rect l="0" t="0" r="r" b="b"/>
              <a:pathLst>
                <a:path w="472" h="471">
                  <a:moveTo>
                    <a:pt x="0" y="0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2" y="41"/>
                  </a:lnTo>
                  <a:lnTo>
                    <a:pt x="3" y="48"/>
                  </a:lnTo>
                  <a:lnTo>
                    <a:pt x="4" y="57"/>
                  </a:lnTo>
                  <a:lnTo>
                    <a:pt x="5" y="66"/>
                  </a:lnTo>
                  <a:lnTo>
                    <a:pt x="6" y="73"/>
                  </a:lnTo>
                  <a:lnTo>
                    <a:pt x="7" y="82"/>
                  </a:lnTo>
                  <a:lnTo>
                    <a:pt x="9" y="89"/>
                  </a:lnTo>
                  <a:lnTo>
                    <a:pt x="10" y="98"/>
                  </a:lnTo>
                  <a:lnTo>
                    <a:pt x="12" y="106"/>
                  </a:lnTo>
                  <a:lnTo>
                    <a:pt x="14" y="114"/>
                  </a:lnTo>
                  <a:lnTo>
                    <a:pt x="17" y="122"/>
                  </a:lnTo>
                  <a:lnTo>
                    <a:pt x="19" y="129"/>
                  </a:lnTo>
                  <a:lnTo>
                    <a:pt x="21" y="138"/>
                  </a:lnTo>
                  <a:lnTo>
                    <a:pt x="23" y="145"/>
                  </a:lnTo>
                  <a:lnTo>
                    <a:pt x="26" y="153"/>
                  </a:lnTo>
                  <a:lnTo>
                    <a:pt x="28" y="160"/>
                  </a:lnTo>
                  <a:lnTo>
                    <a:pt x="32" y="169"/>
                  </a:lnTo>
                  <a:lnTo>
                    <a:pt x="35" y="176"/>
                  </a:lnTo>
                  <a:lnTo>
                    <a:pt x="38" y="184"/>
                  </a:lnTo>
                  <a:lnTo>
                    <a:pt x="41" y="192"/>
                  </a:lnTo>
                  <a:lnTo>
                    <a:pt x="45" y="199"/>
                  </a:lnTo>
                  <a:lnTo>
                    <a:pt x="48" y="207"/>
                  </a:lnTo>
                  <a:lnTo>
                    <a:pt x="51" y="214"/>
                  </a:lnTo>
                  <a:lnTo>
                    <a:pt x="55" y="221"/>
                  </a:lnTo>
                  <a:lnTo>
                    <a:pt x="60" y="228"/>
                  </a:lnTo>
                  <a:lnTo>
                    <a:pt x="63" y="236"/>
                  </a:lnTo>
                  <a:lnTo>
                    <a:pt x="67" y="242"/>
                  </a:lnTo>
                  <a:lnTo>
                    <a:pt x="71" y="250"/>
                  </a:lnTo>
                  <a:lnTo>
                    <a:pt x="76" y="256"/>
                  </a:lnTo>
                  <a:lnTo>
                    <a:pt x="81" y="264"/>
                  </a:lnTo>
                  <a:lnTo>
                    <a:pt x="85" y="270"/>
                  </a:lnTo>
                  <a:lnTo>
                    <a:pt x="90" y="277"/>
                  </a:lnTo>
                  <a:lnTo>
                    <a:pt x="95" y="283"/>
                  </a:lnTo>
                  <a:lnTo>
                    <a:pt x="101" y="289"/>
                  </a:lnTo>
                  <a:lnTo>
                    <a:pt x="105" y="296"/>
                  </a:lnTo>
                  <a:lnTo>
                    <a:pt x="110" y="302"/>
                  </a:lnTo>
                  <a:lnTo>
                    <a:pt x="116" y="309"/>
                  </a:lnTo>
                  <a:lnTo>
                    <a:pt x="121" y="315"/>
                  </a:lnTo>
                  <a:lnTo>
                    <a:pt x="126" y="321"/>
                  </a:lnTo>
                  <a:lnTo>
                    <a:pt x="133" y="327"/>
                  </a:lnTo>
                  <a:lnTo>
                    <a:pt x="138" y="332"/>
                  </a:lnTo>
                  <a:lnTo>
                    <a:pt x="145" y="339"/>
                  </a:lnTo>
                  <a:lnTo>
                    <a:pt x="150" y="344"/>
                  </a:lnTo>
                  <a:lnTo>
                    <a:pt x="156" y="350"/>
                  </a:lnTo>
                  <a:lnTo>
                    <a:pt x="162" y="355"/>
                  </a:lnTo>
                  <a:lnTo>
                    <a:pt x="168" y="360"/>
                  </a:lnTo>
                  <a:lnTo>
                    <a:pt x="175" y="366"/>
                  </a:lnTo>
                  <a:lnTo>
                    <a:pt x="181" y="371"/>
                  </a:lnTo>
                  <a:lnTo>
                    <a:pt x="188" y="377"/>
                  </a:lnTo>
                  <a:lnTo>
                    <a:pt x="194" y="381"/>
                  </a:lnTo>
                  <a:lnTo>
                    <a:pt x="202" y="386"/>
                  </a:lnTo>
                  <a:lnTo>
                    <a:pt x="208" y="391"/>
                  </a:lnTo>
                  <a:lnTo>
                    <a:pt x="215" y="395"/>
                  </a:lnTo>
                  <a:lnTo>
                    <a:pt x="222" y="399"/>
                  </a:lnTo>
                  <a:lnTo>
                    <a:pt x="229" y="403"/>
                  </a:lnTo>
                  <a:lnTo>
                    <a:pt x="236" y="408"/>
                  </a:lnTo>
                  <a:lnTo>
                    <a:pt x="244" y="412"/>
                  </a:lnTo>
                  <a:lnTo>
                    <a:pt x="250" y="416"/>
                  </a:lnTo>
                  <a:lnTo>
                    <a:pt x="258" y="420"/>
                  </a:lnTo>
                  <a:lnTo>
                    <a:pt x="265" y="424"/>
                  </a:lnTo>
                  <a:lnTo>
                    <a:pt x="273" y="427"/>
                  </a:lnTo>
                  <a:lnTo>
                    <a:pt x="280" y="430"/>
                  </a:lnTo>
                  <a:lnTo>
                    <a:pt x="288" y="434"/>
                  </a:lnTo>
                  <a:lnTo>
                    <a:pt x="295" y="437"/>
                  </a:lnTo>
                  <a:lnTo>
                    <a:pt x="303" y="440"/>
                  </a:lnTo>
                  <a:lnTo>
                    <a:pt x="310" y="442"/>
                  </a:lnTo>
                  <a:lnTo>
                    <a:pt x="318" y="445"/>
                  </a:lnTo>
                  <a:lnTo>
                    <a:pt x="326" y="448"/>
                  </a:lnTo>
                  <a:lnTo>
                    <a:pt x="334" y="451"/>
                  </a:lnTo>
                  <a:lnTo>
                    <a:pt x="342" y="453"/>
                  </a:lnTo>
                  <a:lnTo>
                    <a:pt x="350" y="455"/>
                  </a:lnTo>
                  <a:lnTo>
                    <a:pt x="358" y="457"/>
                  </a:lnTo>
                  <a:lnTo>
                    <a:pt x="365" y="459"/>
                  </a:lnTo>
                  <a:lnTo>
                    <a:pt x="374" y="460"/>
                  </a:lnTo>
                  <a:lnTo>
                    <a:pt x="381" y="463"/>
                  </a:lnTo>
                  <a:lnTo>
                    <a:pt x="390" y="464"/>
                  </a:lnTo>
                  <a:lnTo>
                    <a:pt x="399" y="466"/>
                  </a:lnTo>
                  <a:lnTo>
                    <a:pt x="406" y="467"/>
                  </a:lnTo>
                  <a:lnTo>
                    <a:pt x="415" y="468"/>
                  </a:lnTo>
                  <a:lnTo>
                    <a:pt x="422" y="468"/>
                  </a:lnTo>
                  <a:lnTo>
                    <a:pt x="431" y="469"/>
                  </a:lnTo>
                  <a:lnTo>
                    <a:pt x="439" y="470"/>
                  </a:lnTo>
                  <a:lnTo>
                    <a:pt x="447" y="470"/>
                  </a:lnTo>
                  <a:lnTo>
                    <a:pt x="456" y="471"/>
                  </a:lnTo>
                  <a:lnTo>
                    <a:pt x="463" y="471"/>
                  </a:lnTo>
                  <a:lnTo>
                    <a:pt x="472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3704" y="2476"/>
              <a:ext cx="79" cy="78"/>
            </a:xfrm>
            <a:custGeom>
              <a:avLst/>
              <a:gdLst/>
              <a:ahLst/>
              <a:cxnLst>
                <a:cxn ang="0">
                  <a:pos x="8" y="471"/>
                </a:cxn>
                <a:cxn ang="0">
                  <a:pos x="24" y="470"/>
                </a:cxn>
                <a:cxn ang="0">
                  <a:pos x="41" y="469"/>
                </a:cxn>
                <a:cxn ang="0">
                  <a:pos x="57" y="468"/>
                </a:cxn>
                <a:cxn ang="0">
                  <a:pos x="73" y="466"/>
                </a:cxn>
                <a:cxn ang="0">
                  <a:pos x="90" y="463"/>
                </a:cxn>
                <a:cxn ang="0">
                  <a:pos x="106" y="459"/>
                </a:cxn>
                <a:cxn ang="0">
                  <a:pos x="122" y="455"/>
                </a:cxn>
                <a:cxn ang="0">
                  <a:pos x="138" y="451"/>
                </a:cxn>
                <a:cxn ang="0">
                  <a:pos x="153" y="445"/>
                </a:cxn>
                <a:cxn ang="0">
                  <a:pos x="169" y="440"/>
                </a:cxn>
                <a:cxn ang="0">
                  <a:pos x="184" y="434"/>
                </a:cxn>
                <a:cxn ang="0">
                  <a:pos x="199" y="427"/>
                </a:cxn>
                <a:cxn ang="0">
                  <a:pos x="214" y="420"/>
                </a:cxn>
                <a:cxn ang="0">
                  <a:pos x="228" y="412"/>
                </a:cxn>
                <a:cxn ang="0">
                  <a:pos x="242" y="403"/>
                </a:cxn>
                <a:cxn ang="0">
                  <a:pos x="256" y="395"/>
                </a:cxn>
                <a:cxn ang="0">
                  <a:pos x="270" y="386"/>
                </a:cxn>
                <a:cxn ang="0">
                  <a:pos x="283" y="377"/>
                </a:cxn>
                <a:cxn ang="0">
                  <a:pos x="296" y="366"/>
                </a:cxn>
                <a:cxn ang="0">
                  <a:pos x="309" y="355"/>
                </a:cxn>
                <a:cxn ang="0">
                  <a:pos x="321" y="344"/>
                </a:cxn>
                <a:cxn ang="0">
                  <a:pos x="333" y="332"/>
                </a:cxn>
                <a:cxn ang="0">
                  <a:pos x="345" y="321"/>
                </a:cxn>
                <a:cxn ang="0">
                  <a:pos x="355" y="309"/>
                </a:cxn>
                <a:cxn ang="0">
                  <a:pos x="366" y="296"/>
                </a:cxn>
                <a:cxn ang="0">
                  <a:pos x="377" y="283"/>
                </a:cxn>
                <a:cxn ang="0">
                  <a:pos x="387" y="270"/>
                </a:cxn>
                <a:cxn ang="0">
                  <a:pos x="395" y="256"/>
                </a:cxn>
                <a:cxn ang="0">
                  <a:pos x="404" y="242"/>
                </a:cxn>
                <a:cxn ang="0">
                  <a:pos x="412" y="228"/>
                </a:cxn>
                <a:cxn ang="0">
                  <a:pos x="420" y="214"/>
                </a:cxn>
                <a:cxn ang="0">
                  <a:pos x="427" y="199"/>
                </a:cxn>
                <a:cxn ang="0">
                  <a:pos x="434" y="184"/>
                </a:cxn>
                <a:cxn ang="0">
                  <a:pos x="440" y="169"/>
                </a:cxn>
                <a:cxn ang="0">
                  <a:pos x="446" y="153"/>
                </a:cxn>
                <a:cxn ang="0">
                  <a:pos x="451" y="138"/>
                </a:cxn>
                <a:cxn ang="0">
                  <a:pos x="455" y="122"/>
                </a:cxn>
                <a:cxn ang="0">
                  <a:pos x="460" y="106"/>
                </a:cxn>
                <a:cxn ang="0">
                  <a:pos x="463" y="89"/>
                </a:cxn>
                <a:cxn ang="0">
                  <a:pos x="465" y="73"/>
                </a:cxn>
                <a:cxn ang="0">
                  <a:pos x="468" y="57"/>
                </a:cxn>
                <a:cxn ang="0">
                  <a:pos x="469" y="41"/>
                </a:cxn>
                <a:cxn ang="0">
                  <a:pos x="471" y="24"/>
                </a:cxn>
                <a:cxn ang="0">
                  <a:pos x="472" y="8"/>
                </a:cxn>
              </a:cxnLst>
              <a:rect l="0" t="0" r="r" b="b"/>
              <a:pathLst>
                <a:path w="472" h="471">
                  <a:moveTo>
                    <a:pt x="0" y="471"/>
                  </a:moveTo>
                  <a:lnTo>
                    <a:pt x="8" y="471"/>
                  </a:lnTo>
                  <a:lnTo>
                    <a:pt x="16" y="471"/>
                  </a:lnTo>
                  <a:lnTo>
                    <a:pt x="24" y="470"/>
                  </a:lnTo>
                  <a:lnTo>
                    <a:pt x="33" y="470"/>
                  </a:lnTo>
                  <a:lnTo>
                    <a:pt x="41" y="469"/>
                  </a:lnTo>
                  <a:lnTo>
                    <a:pt x="49" y="468"/>
                  </a:lnTo>
                  <a:lnTo>
                    <a:pt x="57" y="468"/>
                  </a:lnTo>
                  <a:lnTo>
                    <a:pt x="66" y="467"/>
                  </a:lnTo>
                  <a:lnTo>
                    <a:pt x="73" y="466"/>
                  </a:lnTo>
                  <a:lnTo>
                    <a:pt x="82" y="464"/>
                  </a:lnTo>
                  <a:lnTo>
                    <a:pt x="90" y="463"/>
                  </a:lnTo>
                  <a:lnTo>
                    <a:pt x="98" y="460"/>
                  </a:lnTo>
                  <a:lnTo>
                    <a:pt x="106" y="459"/>
                  </a:lnTo>
                  <a:lnTo>
                    <a:pt x="114" y="457"/>
                  </a:lnTo>
                  <a:lnTo>
                    <a:pt x="122" y="455"/>
                  </a:lnTo>
                  <a:lnTo>
                    <a:pt x="129" y="453"/>
                  </a:lnTo>
                  <a:lnTo>
                    <a:pt x="138" y="451"/>
                  </a:lnTo>
                  <a:lnTo>
                    <a:pt x="146" y="448"/>
                  </a:lnTo>
                  <a:lnTo>
                    <a:pt x="153" y="445"/>
                  </a:lnTo>
                  <a:lnTo>
                    <a:pt x="161" y="442"/>
                  </a:lnTo>
                  <a:lnTo>
                    <a:pt x="169" y="440"/>
                  </a:lnTo>
                  <a:lnTo>
                    <a:pt x="177" y="437"/>
                  </a:lnTo>
                  <a:lnTo>
                    <a:pt x="184" y="434"/>
                  </a:lnTo>
                  <a:lnTo>
                    <a:pt x="192" y="430"/>
                  </a:lnTo>
                  <a:lnTo>
                    <a:pt x="199" y="427"/>
                  </a:lnTo>
                  <a:lnTo>
                    <a:pt x="207" y="424"/>
                  </a:lnTo>
                  <a:lnTo>
                    <a:pt x="214" y="420"/>
                  </a:lnTo>
                  <a:lnTo>
                    <a:pt x="221" y="416"/>
                  </a:lnTo>
                  <a:lnTo>
                    <a:pt x="228" y="412"/>
                  </a:lnTo>
                  <a:lnTo>
                    <a:pt x="236" y="408"/>
                  </a:lnTo>
                  <a:lnTo>
                    <a:pt x="242" y="403"/>
                  </a:lnTo>
                  <a:lnTo>
                    <a:pt x="250" y="399"/>
                  </a:lnTo>
                  <a:lnTo>
                    <a:pt x="256" y="395"/>
                  </a:lnTo>
                  <a:lnTo>
                    <a:pt x="264" y="391"/>
                  </a:lnTo>
                  <a:lnTo>
                    <a:pt x="270" y="386"/>
                  </a:lnTo>
                  <a:lnTo>
                    <a:pt x="277" y="381"/>
                  </a:lnTo>
                  <a:lnTo>
                    <a:pt x="283" y="377"/>
                  </a:lnTo>
                  <a:lnTo>
                    <a:pt x="290" y="371"/>
                  </a:lnTo>
                  <a:lnTo>
                    <a:pt x="296" y="366"/>
                  </a:lnTo>
                  <a:lnTo>
                    <a:pt x="303" y="360"/>
                  </a:lnTo>
                  <a:lnTo>
                    <a:pt x="309" y="355"/>
                  </a:lnTo>
                  <a:lnTo>
                    <a:pt x="316" y="350"/>
                  </a:lnTo>
                  <a:lnTo>
                    <a:pt x="321" y="344"/>
                  </a:lnTo>
                  <a:lnTo>
                    <a:pt x="327" y="339"/>
                  </a:lnTo>
                  <a:lnTo>
                    <a:pt x="333" y="332"/>
                  </a:lnTo>
                  <a:lnTo>
                    <a:pt x="339" y="327"/>
                  </a:lnTo>
                  <a:lnTo>
                    <a:pt x="345" y="321"/>
                  </a:lnTo>
                  <a:lnTo>
                    <a:pt x="350" y="315"/>
                  </a:lnTo>
                  <a:lnTo>
                    <a:pt x="355" y="309"/>
                  </a:lnTo>
                  <a:lnTo>
                    <a:pt x="361" y="302"/>
                  </a:lnTo>
                  <a:lnTo>
                    <a:pt x="366" y="296"/>
                  </a:lnTo>
                  <a:lnTo>
                    <a:pt x="372" y="289"/>
                  </a:lnTo>
                  <a:lnTo>
                    <a:pt x="377" y="283"/>
                  </a:lnTo>
                  <a:lnTo>
                    <a:pt x="381" y="277"/>
                  </a:lnTo>
                  <a:lnTo>
                    <a:pt x="387" y="270"/>
                  </a:lnTo>
                  <a:lnTo>
                    <a:pt x="391" y="264"/>
                  </a:lnTo>
                  <a:lnTo>
                    <a:pt x="395" y="256"/>
                  </a:lnTo>
                  <a:lnTo>
                    <a:pt x="399" y="250"/>
                  </a:lnTo>
                  <a:lnTo>
                    <a:pt x="404" y="242"/>
                  </a:lnTo>
                  <a:lnTo>
                    <a:pt x="408" y="236"/>
                  </a:lnTo>
                  <a:lnTo>
                    <a:pt x="412" y="228"/>
                  </a:lnTo>
                  <a:lnTo>
                    <a:pt x="417" y="221"/>
                  </a:lnTo>
                  <a:lnTo>
                    <a:pt x="420" y="214"/>
                  </a:lnTo>
                  <a:lnTo>
                    <a:pt x="424" y="207"/>
                  </a:lnTo>
                  <a:lnTo>
                    <a:pt x="427" y="199"/>
                  </a:lnTo>
                  <a:lnTo>
                    <a:pt x="431" y="192"/>
                  </a:lnTo>
                  <a:lnTo>
                    <a:pt x="434" y="184"/>
                  </a:lnTo>
                  <a:lnTo>
                    <a:pt x="437" y="176"/>
                  </a:lnTo>
                  <a:lnTo>
                    <a:pt x="440" y="169"/>
                  </a:lnTo>
                  <a:lnTo>
                    <a:pt x="443" y="160"/>
                  </a:lnTo>
                  <a:lnTo>
                    <a:pt x="446" y="153"/>
                  </a:lnTo>
                  <a:lnTo>
                    <a:pt x="448" y="145"/>
                  </a:lnTo>
                  <a:lnTo>
                    <a:pt x="451" y="138"/>
                  </a:lnTo>
                  <a:lnTo>
                    <a:pt x="453" y="129"/>
                  </a:lnTo>
                  <a:lnTo>
                    <a:pt x="455" y="122"/>
                  </a:lnTo>
                  <a:lnTo>
                    <a:pt x="458" y="114"/>
                  </a:lnTo>
                  <a:lnTo>
                    <a:pt x="460" y="106"/>
                  </a:lnTo>
                  <a:lnTo>
                    <a:pt x="461" y="98"/>
                  </a:lnTo>
                  <a:lnTo>
                    <a:pt x="463" y="89"/>
                  </a:lnTo>
                  <a:lnTo>
                    <a:pt x="464" y="82"/>
                  </a:lnTo>
                  <a:lnTo>
                    <a:pt x="465" y="73"/>
                  </a:lnTo>
                  <a:lnTo>
                    <a:pt x="467" y="66"/>
                  </a:lnTo>
                  <a:lnTo>
                    <a:pt x="468" y="57"/>
                  </a:lnTo>
                  <a:lnTo>
                    <a:pt x="468" y="48"/>
                  </a:lnTo>
                  <a:lnTo>
                    <a:pt x="469" y="41"/>
                  </a:lnTo>
                  <a:lnTo>
                    <a:pt x="471" y="32"/>
                  </a:lnTo>
                  <a:lnTo>
                    <a:pt x="471" y="24"/>
                  </a:lnTo>
                  <a:lnTo>
                    <a:pt x="472" y="16"/>
                  </a:lnTo>
                  <a:lnTo>
                    <a:pt x="472" y="8"/>
                  </a:lnTo>
                  <a:lnTo>
                    <a:pt x="472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3704" y="2386"/>
              <a:ext cx="79" cy="78"/>
            </a:xfrm>
            <a:custGeom>
              <a:avLst/>
              <a:gdLst/>
              <a:ahLst/>
              <a:cxnLst>
                <a:cxn ang="0">
                  <a:pos x="472" y="463"/>
                </a:cxn>
                <a:cxn ang="0">
                  <a:pos x="471" y="447"/>
                </a:cxn>
                <a:cxn ang="0">
                  <a:pos x="469" y="430"/>
                </a:cxn>
                <a:cxn ang="0">
                  <a:pos x="468" y="413"/>
                </a:cxn>
                <a:cxn ang="0">
                  <a:pos x="465" y="397"/>
                </a:cxn>
                <a:cxn ang="0">
                  <a:pos x="463" y="381"/>
                </a:cxn>
                <a:cxn ang="0">
                  <a:pos x="460" y="365"/>
                </a:cxn>
                <a:cxn ang="0">
                  <a:pos x="455" y="349"/>
                </a:cxn>
                <a:cxn ang="0">
                  <a:pos x="451" y="334"/>
                </a:cxn>
                <a:cxn ang="0">
                  <a:pos x="446" y="318"/>
                </a:cxn>
                <a:cxn ang="0">
                  <a:pos x="440" y="302"/>
                </a:cxn>
                <a:cxn ang="0">
                  <a:pos x="434" y="287"/>
                </a:cxn>
                <a:cxn ang="0">
                  <a:pos x="427" y="272"/>
                </a:cxn>
                <a:cxn ang="0">
                  <a:pos x="420" y="257"/>
                </a:cxn>
                <a:cxn ang="0">
                  <a:pos x="412" y="242"/>
                </a:cxn>
                <a:cxn ang="0">
                  <a:pos x="404" y="228"/>
                </a:cxn>
                <a:cxn ang="0">
                  <a:pos x="395" y="214"/>
                </a:cxn>
                <a:cxn ang="0">
                  <a:pos x="387" y="200"/>
                </a:cxn>
                <a:cxn ang="0">
                  <a:pos x="377" y="187"/>
                </a:cxn>
                <a:cxn ang="0">
                  <a:pos x="366" y="174"/>
                </a:cxn>
                <a:cxn ang="0">
                  <a:pos x="355" y="162"/>
                </a:cxn>
                <a:cxn ang="0">
                  <a:pos x="345" y="150"/>
                </a:cxn>
                <a:cxn ang="0">
                  <a:pos x="333" y="138"/>
                </a:cxn>
                <a:cxn ang="0">
                  <a:pos x="321" y="126"/>
                </a:cxn>
                <a:cxn ang="0">
                  <a:pos x="309" y="115"/>
                </a:cxn>
                <a:cxn ang="0">
                  <a:pos x="296" y="105"/>
                </a:cxn>
                <a:cxn ang="0">
                  <a:pos x="283" y="95"/>
                </a:cxn>
                <a:cxn ang="0">
                  <a:pos x="270" y="85"/>
                </a:cxn>
                <a:cxn ang="0">
                  <a:pos x="256" y="75"/>
                </a:cxn>
                <a:cxn ang="0">
                  <a:pos x="242" y="67"/>
                </a:cxn>
                <a:cxn ang="0">
                  <a:pos x="228" y="58"/>
                </a:cxn>
                <a:cxn ang="0">
                  <a:pos x="214" y="51"/>
                </a:cxn>
                <a:cxn ang="0">
                  <a:pos x="199" y="44"/>
                </a:cxn>
                <a:cxn ang="0">
                  <a:pos x="184" y="37"/>
                </a:cxn>
                <a:cxn ang="0">
                  <a:pos x="169" y="31"/>
                </a:cxn>
                <a:cxn ang="0">
                  <a:pos x="153" y="25"/>
                </a:cxn>
                <a:cxn ang="0">
                  <a:pos x="138" y="21"/>
                </a:cxn>
                <a:cxn ang="0">
                  <a:pos x="122" y="15"/>
                </a:cxn>
                <a:cxn ang="0">
                  <a:pos x="106" y="12"/>
                </a:cxn>
                <a:cxn ang="0">
                  <a:pos x="90" y="9"/>
                </a:cxn>
                <a:cxn ang="0">
                  <a:pos x="73" y="6"/>
                </a:cxn>
                <a:cxn ang="0">
                  <a:pos x="57" y="3"/>
                </a:cxn>
                <a:cxn ang="0">
                  <a:pos x="41" y="1"/>
                </a:cxn>
                <a:cxn ang="0">
                  <a:pos x="24" y="0"/>
                </a:cxn>
                <a:cxn ang="0">
                  <a:pos x="8" y="0"/>
                </a:cxn>
              </a:cxnLst>
              <a:rect l="0" t="0" r="r" b="b"/>
              <a:pathLst>
                <a:path w="472" h="471">
                  <a:moveTo>
                    <a:pt x="472" y="471"/>
                  </a:moveTo>
                  <a:lnTo>
                    <a:pt x="472" y="463"/>
                  </a:lnTo>
                  <a:lnTo>
                    <a:pt x="472" y="455"/>
                  </a:lnTo>
                  <a:lnTo>
                    <a:pt x="471" y="447"/>
                  </a:lnTo>
                  <a:lnTo>
                    <a:pt x="471" y="438"/>
                  </a:lnTo>
                  <a:lnTo>
                    <a:pt x="469" y="430"/>
                  </a:lnTo>
                  <a:lnTo>
                    <a:pt x="468" y="422"/>
                  </a:lnTo>
                  <a:lnTo>
                    <a:pt x="468" y="413"/>
                  </a:lnTo>
                  <a:lnTo>
                    <a:pt x="467" y="406"/>
                  </a:lnTo>
                  <a:lnTo>
                    <a:pt x="465" y="397"/>
                  </a:lnTo>
                  <a:lnTo>
                    <a:pt x="464" y="390"/>
                  </a:lnTo>
                  <a:lnTo>
                    <a:pt x="463" y="381"/>
                  </a:lnTo>
                  <a:lnTo>
                    <a:pt x="461" y="373"/>
                  </a:lnTo>
                  <a:lnTo>
                    <a:pt x="460" y="365"/>
                  </a:lnTo>
                  <a:lnTo>
                    <a:pt x="458" y="357"/>
                  </a:lnTo>
                  <a:lnTo>
                    <a:pt x="455" y="349"/>
                  </a:lnTo>
                  <a:lnTo>
                    <a:pt x="453" y="341"/>
                  </a:lnTo>
                  <a:lnTo>
                    <a:pt x="451" y="334"/>
                  </a:lnTo>
                  <a:lnTo>
                    <a:pt x="448" y="325"/>
                  </a:lnTo>
                  <a:lnTo>
                    <a:pt x="446" y="318"/>
                  </a:lnTo>
                  <a:lnTo>
                    <a:pt x="443" y="310"/>
                  </a:lnTo>
                  <a:lnTo>
                    <a:pt x="440" y="302"/>
                  </a:lnTo>
                  <a:lnTo>
                    <a:pt x="437" y="295"/>
                  </a:lnTo>
                  <a:lnTo>
                    <a:pt x="434" y="287"/>
                  </a:lnTo>
                  <a:lnTo>
                    <a:pt x="431" y="280"/>
                  </a:lnTo>
                  <a:lnTo>
                    <a:pt x="427" y="272"/>
                  </a:lnTo>
                  <a:lnTo>
                    <a:pt x="424" y="265"/>
                  </a:lnTo>
                  <a:lnTo>
                    <a:pt x="420" y="257"/>
                  </a:lnTo>
                  <a:lnTo>
                    <a:pt x="417" y="250"/>
                  </a:lnTo>
                  <a:lnTo>
                    <a:pt x="412" y="242"/>
                  </a:lnTo>
                  <a:lnTo>
                    <a:pt x="408" y="236"/>
                  </a:lnTo>
                  <a:lnTo>
                    <a:pt x="404" y="228"/>
                  </a:lnTo>
                  <a:lnTo>
                    <a:pt x="399" y="222"/>
                  </a:lnTo>
                  <a:lnTo>
                    <a:pt x="395" y="214"/>
                  </a:lnTo>
                  <a:lnTo>
                    <a:pt x="391" y="208"/>
                  </a:lnTo>
                  <a:lnTo>
                    <a:pt x="387" y="200"/>
                  </a:lnTo>
                  <a:lnTo>
                    <a:pt x="381" y="194"/>
                  </a:lnTo>
                  <a:lnTo>
                    <a:pt x="377" y="187"/>
                  </a:lnTo>
                  <a:lnTo>
                    <a:pt x="372" y="181"/>
                  </a:lnTo>
                  <a:lnTo>
                    <a:pt x="366" y="174"/>
                  </a:lnTo>
                  <a:lnTo>
                    <a:pt x="361" y="168"/>
                  </a:lnTo>
                  <a:lnTo>
                    <a:pt x="355" y="162"/>
                  </a:lnTo>
                  <a:lnTo>
                    <a:pt x="350" y="156"/>
                  </a:lnTo>
                  <a:lnTo>
                    <a:pt x="345" y="150"/>
                  </a:lnTo>
                  <a:lnTo>
                    <a:pt x="339" y="143"/>
                  </a:lnTo>
                  <a:lnTo>
                    <a:pt x="333" y="138"/>
                  </a:lnTo>
                  <a:lnTo>
                    <a:pt x="327" y="133"/>
                  </a:lnTo>
                  <a:lnTo>
                    <a:pt x="321" y="126"/>
                  </a:lnTo>
                  <a:lnTo>
                    <a:pt x="316" y="121"/>
                  </a:lnTo>
                  <a:lnTo>
                    <a:pt x="309" y="115"/>
                  </a:lnTo>
                  <a:lnTo>
                    <a:pt x="303" y="110"/>
                  </a:lnTo>
                  <a:lnTo>
                    <a:pt x="296" y="105"/>
                  </a:lnTo>
                  <a:lnTo>
                    <a:pt x="290" y="99"/>
                  </a:lnTo>
                  <a:lnTo>
                    <a:pt x="283" y="95"/>
                  </a:lnTo>
                  <a:lnTo>
                    <a:pt x="277" y="89"/>
                  </a:lnTo>
                  <a:lnTo>
                    <a:pt x="270" y="85"/>
                  </a:lnTo>
                  <a:lnTo>
                    <a:pt x="264" y="80"/>
                  </a:lnTo>
                  <a:lnTo>
                    <a:pt x="256" y="75"/>
                  </a:lnTo>
                  <a:lnTo>
                    <a:pt x="250" y="71"/>
                  </a:lnTo>
                  <a:lnTo>
                    <a:pt x="242" y="67"/>
                  </a:lnTo>
                  <a:lnTo>
                    <a:pt x="236" y="63"/>
                  </a:lnTo>
                  <a:lnTo>
                    <a:pt x="228" y="58"/>
                  </a:lnTo>
                  <a:lnTo>
                    <a:pt x="221" y="55"/>
                  </a:lnTo>
                  <a:lnTo>
                    <a:pt x="214" y="51"/>
                  </a:lnTo>
                  <a:lnTo>
                    <a:pt x="207" y="48"/>
                  </a:lnTo>
                  <a:lnTo>
                    <a:pt x="199" y="44"/>
                  </a:lnTo>
                  <a:lnTo>
                    <a:pt x="192" y="40"/>
                  </a:lnTo>
                  <a:lnTo>
                    <a:pt x="184" y="37"/>
                  </a:lnTo>
                  <a:lnTo>
                    <a:pt x="177" y="34"/>
                  </a:lnTo>
                  <a:lnTo>
                    <a:pt x="169" y="31"/>
                  </a:lnTo>
                  <a:lnTo>
                    <a:pt x="161" y="28"/>
                  </a:lnTo>
                  <a:lnTo>
                    <a:pt x="153" y="25"/>
                  </a:lnTo>
                  <a:lnTo>
                    <a:pt x="146" y="23"/>
                  </a:lnTo>
                  <a:lnTo>
                    <a:pt x="138" y="21"/>
                  </a:lnTo>
                  <a:lnTo>
                    <a:pt x="129" y="17"/>
                  </a:lnTo>
                  <a:lnTo>
                    <a:pt x="122" y="15"/>
                  </a:lnTo>
                  <a:lnTo>
                    <a:pt x="114" y="14"/>
                  </a:lnTo>
                  <a:lnTo>
                    <a:pt x="106" y="12"/>
                  </a:lnTo>
                  <a:lnTo>
                    <a:pt x="98" y="10"/>
                  </a:lnTo>
                  <a:lnTo>
                    <a:pt x="90" y="9"/>
                  </a:lnTo>
                  <a:lnTo>
                    <a:pt x="82" y="7"/>
                  </a:lnTo>
                  <a:lnTo>
                    <a:pt x="73" y="6"/>
                  </a:lnTo>
                  <a:lnTo>
                    <a:pt x="66" y="5"/>
                  </a:lnTo>
                  <a:lnTo>
                    <a:pt x="57" y="3"/>
                  </a:lnTo>
                  <a:lnTo>
                    <a:pt x="49" y="2"/>
                  </a:lnTo>
                  <a:lnTo>
                    <a:pt x="41" y="1"/>
                  </a:lnTo>
                  <a:lnTo>
                    <a:pt x="33" y="1"/>
                  </a:lnTo>
                  <a:lnTo>
                    <a:pt x="24" y="0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3277" y="2386"/>
              <a:ext cx="79" cy="78"/>
            </a:xfrm>
            <a:custGeom>
              <a:avLst/>
              <a:gdLst/>
              <a:ahLst/>
              <a:cxnLst>
                <a:cxn ang="0">
                  <a:pos x="463" y="0"/>
                </a:cxn>
                <a:cxn ang="0">
                  <a:pos x="447" y="0"/>
                </a:cxn>
                <a:cxn ang="0">
                  <a:pos x="431" y="1"/>
                </a:cxn>
                <a:cxn ang="0">
                  <a:pos x="415" y="3"/>
                </a:cxn>
                <a:cxn ang="0">
                  <a:pos x="399" y="6"/>
                </a:cxn>
                <a:cxn ang="0">
                  <a:pos x="381" y="9"/>
                </a:cxn>
                <a:cxn ang="0">
                  <a:pos x="365" y="12"/>
                </a:cxn>
                <a:cxn ang="0">
                  <a:pos x="350" y="15"/>
                </a:cxn>
                <a:cxn ang="0">
                  <a:pos x="334" y="21"/>
                </a:cxn>
                <a:cxn ang="0">
                  <a:pos x="318" y="25"/>
                </a:cxn>
                <a:cxn ang="0">
                  <a:pos x="303" y="31"/>
                </a:cxn>
                <a:cxn ang="0">
                  <a:pos x="288" y="37"/>
                </a:cxn>
                <a:cxn ang="0">
                  <a:pos x="273" y="44"/>
                </a:cxn>
                <a:cxn ang="0">
                  <a:pos x="258" y="51"/>
                </a:cxn>
                <a:cxn ang="0">
                  <a:pos x="244" y="58"/>
                </a:cxn>
                <a:cxn ang="0">
                  <a:pos x="229" y="67"/>
                </a:cxn>
                <a:cxn ang="0">
                  <a:pos x="215" y="75"/>
                </a:cxn>
                <a:cxn ang="0">
                  <a:pos x="202" y="85"/>
                </a:cxn>
                <a:cxn ang="0">
                  <a:pos x="188" y="95"/>
                </a:cxn>
                <a:cxn ang="0">
                  <a:pos x="175" y="105"/>
                </a:cxn>
                <a:cxn ang="0">
                  <a:pos x="162" y="115"/>
                </a:cxn>
                <a:cxn ang="0">
                  <a:pos x="150" y="126"/>
                </a:cxn>
                <a:cxn ang="0">
                  <a:pos x="138" y="138"/>
                </a:cxn>
                <a:cxn ang="0">
                  <a:pos x="126" y="150"/>
                </a:cxn>
                <a:cxn ang="0">
                  <a:pos x="116" y="162"/>
                </a:cxn>
                <a:cxn ang="0">
                  <a:pos x="105" y="174"/>
                </a:cxn>
                <a:cxn ang="0">
                  <a:pos x="95" y="187"/>
                </a:cxn>
                <a:cxn ang="0">
                  <a:pos x="85" y="200"/>
                </a:cxn>
                <a:cxn ang="0">
                  <a:pos x="76" y="214"/>
                </a:cxn>
                <a:cxn ang="0">
                  <a:pos x="67" y="228"/>
                </a:cxn>
                <a:cxn ang="0">
                  <a:pos x="60" y="242"/>
                </a:cxn>
                <a:cxn ang="0">
                  <a:pos x="51" y="257"/>
                </a:cxn>
                <a:cxn ang="0">
                  <a:pos x="45" y="272"/>
                </a:cxn>
                <a:cxn ang="0">
                  <a:pos x="38" y="287"/>
                </a:cxn>
                <a:cxn ang="0">
                  <a:pos x="32" y="302"/>
                </a:cxn>
                <a:cxn ang="0">
                  <a:pos x="26" y="318"/>
                </a:cxn>
                <a:cxn ang="0">
                  <a:pos x="21" y="334"/>
                </a:cxn>
                <a:cxn ang="0">
                  <a:pos x="17" y="349"/>
                </a:cxn>
                <a:cxn ang="0">
                  <a:pos x="12" y="365"/>
                </a:cxn>
                <a:cxn ang="0">
                  <a:pos x="9" y="381"/>
                </a:cxn>
                <a:cxn ang="0">
                  <a:pos x="6" y="397"/>
                </a:cxn>
                <a:cxn ang="0">
                  <a:pos x="4" y="413"/>
                </a:cxn>
                <a:cxn ang="0">
                  <a:pos x="2" y="430"/>
                </a:cxn>
                <a:cxn ang="0">
                  <a:pos x="0" y="447"/>
                </a:cxn>
                <a:cxn ang="0">
                  <a:pos x="0" y="463"/>
                </a:cxn>
              </a:cxnLst>
              <a:rect l="0" t="0" r="r" b="b"/>
              <a:pathLst>
                <a:path w="472" h="471">
                  <a:moveTo>
                    <a:pt x="472" y="0"/>
                  </a:moveTo>
                  <a:lnTo>
                    <a:pt x="463" y="0"/>
                  </a:lnTo>
                  <a:lnTo>
                    <a:pt x="456" y="0"/>
                  </a:lnTo>
                  <a:lnTo>
                    <a:pt x="447" y="0"/>
                  </a:lnTo>
                  <a:lnTo>
                    <a:pt x="439" y="1"/>
                  </a:lnTo>
                  <a:lnTo>
                    <a:pt x="431" y="1"/>
                  </a:lnTo>
                  <a:lnTo>
                    <a:pt x="422" y="2"/>
                  </a:lnTo>
                  <a:lnTo>
                    <a:pt x="415" y="3"/>
                  </a:lnTo>
                  <a:lnTo>
                    <a:pt x="406" y="5"/>
                  </a:lnTo>
                  <a:lnTo>
                    <a:pt x="399" y="6"/>
                  </a:lnTo>
                  <a:lnTo>
                    <a:pt x="390" y="7"/>
                  </a:lnTo>
                  <a:lnTo>
                    <a:pt x="381" y="9"/>
                  </a:lnTo>
                  <a:lnTo>
                    <a:pt x="374" y="10"/>
                  </a:lnTo>
                  <a:lnTo>
                    <a:pt x="365" y="12"/>
                  </a:lnTo>
                  <a:lnTo>
                    <a:pt x="358" y="14"/>
                  </a:lnTo>
                  <a:lnTo>
                    <a:pt x="350" y="15"/>
                  </a:lnTo>
                  <a:lnTo>
                    <a:pt x="342" y="17"/>
                  </a:lnTo>
                  <a:lnTo>
                    <a:pt x="334" y="21"/>
                  </a:lnTo>
                  <a:lnTo>
                    <a:pt x="326" y="23"/>
                  </a:lnTo>
                  <a:lnTo>
                    <a:pt x="318" y="25"/>
                  </a:lnTo>
                  <a:lnTo>
                    <a:pt x="310" y="28"/>
                  </a:lnTo>
                  <a:lnTo>
                    <a:pt x="303" y="31"/>
                  </a:lnTo>
                  <a:lnTo>
                    <a:pt x="295" y="34"/>
                  </a:lnTo>
                  <a:lnTo>
                    <a:pt x="288" y="37"/>
                  </a:lnTo>
                  <a:lnTo>
                    <a:pt x="280" y="40"/>
                  </a:lnTo>
                  <a:lnTo>
                    <a:pt x="273" y="44"/>
                  </a:lnTo>
                  <a:lnTo>
                    <a:pt x="265" y="48"/>
                  </a:lnTo>
                  <a:lnTo>
                    <a:pt x="258" y="51"/>
                  </a:lnTo>
                  <a:lnTo>
                    <a:pt x="250" y="55"/>
                  </a:lnTo>
                  <a:lnTo>
                    <a:pt x="244" y="58"/>
                  </a:lnTo>
                  <a:lnTo>
                    <a:pt x="236" y="63"/>
                  </a:lnTo>
                  <a:lnTo>
                    <a:pt x="229" y="67"/>
                  </a:lnTo>
                  <a:lnTo>
                    <a:pt x="222" y="71"/>
                  </a:lnTo>
                  <a:lnTo>
                    <a:pt x="215" y="75"/>
                  </a:lnTo>
                  <a:lnTo>
                    <a:pt x="208" y="80"/>
                  </a:lnTo>
                  <a:lnTo>
                    <a:pt x="202" y="85"/>
                  </a:lnTo>
                  <a:lnTo>
                    <a:pt x="194" y="89"/>
                  </a:lnTo>
                  <a:lnTo>
                    <a:pt x="188" y="95"/>
                  </a:lnTo>
                  <a:lnTo>
                    <a:pt x="181" y="99"/>
                  </a:lnTo>
                  <a:lnTo>
                    <a:pt x="175" y="105"/>
                  </a:lnTo>
                  <a:lnTo>
                    <a:pt x="168" y="110"/>
                  </a:lnTo>
                  <a:lnTo>
                    <a:pt x="162" y="115"/>
                  </a:lnTo>
                  <a:lnTo>
                    <a:pt x="156" y="121"/>
                  </a:lnTo>
                  <a:lnTo>
                    <a:pt x="150" y="126"/>
                  </a:lnTo>
                  <a:lnTo>
                    <a:pt x="145" y="133"/>
                  </a:lnTo>
                  <a:lnTo>
                    <a:pt x="138" y="138"/>
                  </a:lnTo>
                  <a:lnTo>
                    <a:pt x="133" y="143"/>
                  </a:lnTo>
                  <a:lnTo>
                    <a:pt x="126" y="150"/>
                  </a:lnTo>
                  <a:lnTo>
                    <a:pt x="121" y="156"/>
                  </a:lnTo>
                  <a:lnTo>
                    <a:pt x="116" y="162"/>
                  </a:lnTo>
                  <a:lnTo>
                    <a:pt x="110" y="168"/>
                  </a:lnTo>
                  <a:lnTo>
                    <a:pt x="105" y="174"/>
                  </a:lnTo>
                  <a:lnTo>
                    <a:pt x="101" y="181"/>
                  </a:lnTo>
                  <a:lnTo>
                    <a:pt x="95" y="187"/>
                  </a:lnTo>
                  <a:lnTo>
                    <a:pt x="90" y="194"/>
                  </a:lnTo>
                  <a:lnTo>
                    <a:pt x="85" y="200"/>
                  </a:lnTo>
                  <a:lnTo>
                    <a:pt x="81" y="208"/>
                  </a:lnTo>
                  <a:lnTo>
                    <a:pt x="76" y="214"/>
                  </a:lnTo>
                  <a:lnTo>
                    <a:pt x="71" y="222"/>
                  </a:lnTo>
                  <a:lnTo>
                    <a:pt x="67" y="228"/>
                  </a:lnTo>
                  <a:lnTo>
                    <a:pt x="63" y="236"/>
                  </a:lnTo>
                  <a:lnTo>
                    <a:pt x="60" y="242"/>
                  </a:lnTo>
                  <a:lnTo>
                    <a:pt x="55" y="250"/>
                  </a:lnTo>
                  <a:lnTo>
                    <a:pt x="51" y="257"/>
                  </a:lnTo>
                  <a:lnTo>
                    <a:pt x="48" y="265"/>
                  </a:lnTo>
                  <a:lnTo>
                    <a:pt x="45" y="272"/>
                  </a:lnTo>
                  <a:lnTo>
                    <a:pt x="41" y="280"/>
                  </a:lnTo>
                  <a:lnTo>
                    <a:pt x="38" y="287"/>
                  </a:lnTo>
                  <a:lnTo>
                    <a:pt x="35" y="295"/>
                  </a:lnTo>
                  <a:lnTo>
                    <a:pt x="32" y="302"/>
                  </a:lnTo>
                  <a:lnTo>
                    <a:pt x="28" y="310"/>
                  </a:lnTo>
                  <a:lnTo>
                    <a:pt x="26" y="318"/>
                  </a:lnTo>
                  <a:lnTo>
                    <a:pt x="23" y="325"/>
                  </a:lnTo>
                  <a:lnTo>
                    <a:pt x="21" y="334"/>
                  </a:lnTo>
                  <a:lnTo>
                    <a:pt x="19" y="341"/>
                  </a:lnTo>
                  <a:lnTo>
                    <a:pt x="17" y="349"/>
                  </a:lnTo>
                  <a:lnTo>
                    <a:pt x="14" y="357"/>
                  </a:lnTo>
                  <a:lnTo>
                    <a:pt x="12" y="365"/>
                  </a:lnTo>
                  <a:lnTo>
                    <a:pt x="10" y="373"/>
                  </a:lnTo>
                  <a:lnTo>
                    <a:pt x="9" y="381"/>
                  </a:lnTo>
                  <a:lnTo>
                    <a:pt x="7" y="390"/>
                  </a:lnTo>
                  <a:lnTo>
                    <a:pt x="6" y="397"/>
                  </a:lnTo>
                  <a:lnTo>
                    <a:pt x="5" y="406"/>
                  </a:lnTo>
                  <a:lnTo>
                    <a:pt x="4" y="413"/>
                  </a:lnTo>
                  <a:lnTo>
                    <a:pt x="3" y="422"/>
                  </a:lnTo>
                  <a:lnTo>
                    <a:pt x="2" y="430"/>
                  </a:lnTo>
                  <a:lnTo>
                    <a:pt x="2" y="438"/>
                  </a:lnTo>
                  <a:lnTo>
                    <a:pt x="0" y="447"/>
                  </a:lnTo>
                  <a:lnTo>
                    <a:pt x="0" y="455"/>
                  </a:lnTo>
                  <a:lnTo>
                    <a:pt x="0" y="463"/>
                  </a:lnTo>
                  <a:lnTo>
                    <a:pt x="0" y="471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" name="Line 71"/>
            <p:cNvSpPr>
              <a:spLocks noChangeShapeType="1"/>
            </p:cNvSpPr>
            <p:nvPr/>
          </p:nvSpPr>
          <p:spPr bwMode="auto">
            <a:xfrm>
              <a:off x="1816" y="2155"/>
              <a:ext cx="381" cy="223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Line 72"/>
            <p:cNvSpPr>
              <a:spLocks noChangeShapeType="1"/>
            </p:cNvSpPr>
            <p:nvPr/>
          </p:nvSpPr>
          <p:spPr bwMode="auto">
            <a:xfrm flipV="1">
              <a:off x="2406" y="2155"/>
              <a:ext cx="406" cy="223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7" name="Line 73"/>
            <p:cNvSpPr>
              <a:spLocks noChangeShapeType="1"/>
            </p:cNvSpPr>
            <p:nvPr/>
          </p:nvSpPr>
          <p:spPr bwMode="auto">
            <a:xfrm>
              <a:off x="3008" y="2159"/>
              <a:ext cx="369" cy="226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Line 74"/>
            <p:cNvSpPr>
              <a:spLocks noChangeShapeType="1"/>
            </p:cNvSpPr>
            <p:nvPr/>
          </p:nvSpPr>
          <p:spPr bwMode="auto">
            <a:xfrm flipH="1" flipV="1">
              <a:off x="2414" y="1757"/>
              <a:ext cx="409" cy="233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Line 75"/>
            <p:cNvSpPr>
              <a:spLocks noChangeShapeType="1"/>
            </p:cNvSpPr>
            <p:nvPr/>
          </p:nvSpPr>
          <p:spPr bwMode="auto">
            <a:xfrm flipV="1">
              <a:off x="3005" y="1764"/>
              <a:ext cx="409" cy="229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Line 76"/>
            <p:cNvSpPr>
              <a:spLocks noChangeShapeType="1"/>
            </p:cNvSpPr>
            <p:nvPr/>
          </p:nvSpPr>
          <p:spPr bwMode="auto">
            <a:xfrm>
              <a:off x="3178" y="2066"/>
              <a:ext cx="721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Line 77"/>
            <p:cNvSpPr>
              <a:spLocks noChangeShapeType="1"/>
            </p:cNvSpPr>
            <p:nvPr/>
          </p:nvSpPr>
          <p:spPr bwMode="auto">
            <a:xfrm flipV="1">
              <a:off x="3650" y="2155"/>
              <a:ext cx="398" cy="230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3" name="Line 79"/>
            <p:cNvSpPr>
              <a:spLocks noChangeShapeType="1"/>
            </p:cNvSpPr>
            <p:nvPr/>
          </p:nvSpPr>
          <p:spPr bwMode="auto">
            <a:xfrm>
              <a:off x="2564" y="2464"/>
              <a:ext cx="714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1816" y="1767"/>
              <a:ext cx="399" cy="223"/>
            </a:xfrm>
            <a:custGeom>
              <a:avLst/>
              <a:gdLst/>
              <a:ahLst/>
              <a:cxnLst>
                <a:cxn ang="0">
                  <a:pos x="0" y="1338"/>
                </a:cxn>
                <a:cxn ang="0">
                  <a:pos x="13" y="1330"/>
                </a:cxn>
                <a:cxn ang="0">
                  <a:pos x="41" y="1316"/>
                </a:cxn>
                <a:cxn ang="0">
                  <a:pos x="95" y="1284"/>
                </a:cxn>
                <a:cxn ang="0">
                  <a:pos x="166" y="1239"/>
                </a:cxn>
                <a:cxn ang="0">
                  <a:pos x="265" y="1181"/>
                </a:cxn>
                <a:cxn ang="0">
                  <a:pos x="386" y="1113"/>
                </a:cxn>
                <a:cxn ang="0">
                  <a:pos x="521" y="1033"/>
                </a:cxn>
                <a:cxn ang="0">
                  <a:pos x="665" y="948"/>
                </a:cxn>
                <a:cxn ang="0">
                  <a:pos x="814" y="862"/>
                </a:cxn>
                <a:cxn ang="0">
                  <a:pos x="961" y="777"/>
                </a:cxn>
                <a:cxn ang="0">
                  <a:pos x="1101" y="696"/>
                </a:cxn>
                <a:cxn ang="0">
                  <a:pos x="1231" y="620"/>
                </a:cxn>
                <a:cxn ang="0">
                  <a:pos x="1347" y="552"/>
                </a:cxn>
                <a:cxn ang="0">
                  <a:pos x="1460" y="489"/>
                </a:cxn>
                <a:cxn ang="0">
                  <a:pos x="1559" y="431"/>
                </a:cxn>
                <a:cxn ang="0">
                  <a:pos x="1644" y="382"/>
                </a:cxn>
                <a:cxn ang="0">
                  <a:pos x="1725" y="332"/>
                </a:cxn>
                <a:cxn ang="0">
                  <a:pos x="1797" y="292"/>
                </a:cxn>
                <a:cxn ang="0">
                  <a:pos x="1859" y="256"/>
                </a:cxn>
                <a:cxn ang="0">
                  <a:pos x="1919" y="224"/>
                </a:cxn>
                <a:cxn ang="0">
                  <a:pos x="1968" y="197"/>
                </a:cxn>
                <a:cxn ang="0">
                  <a:pos x="2066" y="139"/>
                </a:cxn>
                <a:cxn ang="0">
                  <a:pos x="2148" y="99"/>
                </a:cxn>
                <a:cxn ang="0">
                  <a:pos x="2214" y="67"/>
                </a:cxn>
                <a:cxn ang="0">
                  <a:pos x="2264" y="40"/>
                </a:cxn>
                <a:cxn ang="0">
                  <a:pos x="2309" y="23"/>
                </a:cxn>
                <a:cxn ang="0">
                  <a:pos x="2345" y="9"/>
                </a:cxn>
                <a:cxn ang="0">
                  <a:pos x="2372" y="4"/>
                </a:cxn>
                <a:cxn ang="0">
                  <a:pos x="2386" y="0"/>
                </a:cxn>
                <a:cxn ang="0">
                  <a:pos x="2394" y="0"/>
                </a:cxn>
              </a:cxnLst>
              <a:rect l="0" t="0" r="r" b="b"/>
              <a:pathLst>
                <a:path w="2394" h="1338">
                  <a:moveTo>
                    <a:pt x="0" y="1338"/>
                  </a:moveTo>
                  <a:lnTo>
                    <a:pt x="13" y="1330"/>
                  </a:lnTo>
                  <a:lnTo>
                    <a:pt x="41" y="1316"/>
                  </a:lnTo>
                  <a:lnTo>
                    <a:pt x="95" y="1284"/>
                  </a:lnTo>
                  <a:lnTo>
                    <a:pt x="166" y="1239"/>
                  </a:lnTo>
                  <a:lnTo>
                    <a:pt x="265" y="1181"/>
                  </a:lnTo>
                  <a:lnTo>
                    <a:pt x="386" y="1113"/>
                  </a:lnTo>
                  <a:lnTo>
                    <a:pt x="521" y="1033"/>
                  </a:lnTo>
                  <a:lnTo>
                    <a:pt x="665" y="948"/>
                  </a:lnTo>
                  <a:lnTo>
                    <a:pt x="814" y="862"/>
                  </a:lnTo>
                  <a:lnTo>
                    <a:pt x="961" y="777"/>
                  </a:lnTo>
                  <a:lnTo>
                    <a:pt x="1101" y="696"/>
                  </a:lnTo>
                  <a:lnTo>
                    <a:pt x="1231" y="620"/>
                  </a:lnTo>
                  <a:lnTo>
                    <a:pt x="1347" y="552"/>
                  </a:lnTo>
                  <a:lnTo>
                    <a:pt x="1460" y="489"/>
                  </a:lnTo>
                  <a:lnTo>
                    <a:pt x="1559" y="431"/>
                  </a:lnTo>
                  <a:lnTo>
                    <a:pt x="1644" y="382"/>
                  </a:lnTo>
                  <a:lnTo>
                    <a:pt x="1725" y="332"/>
                  </a:lnTo>
                  <a:lnTo>
                    <a:pt x="1797" y="292"/>
                  </a:lnTo>
                  <a:lnTo>
                    <a:pt x="1859" y="256"/>
                  </a:lnTo>
                  <a:lnTo>
                    <a:pt x="1919" y="224"/>
                  </a:lnTo>
                  <a:lnTo>
                    <a:pt x="1968" y="197"/>
                  </a:lnTo>
                  <a:lnTo>
                    <a:pt x="2066" y="139"/>
                  </a:lnTo>
                  <a:lnTo>
                    <a:pt x="2148" y="99"/>
                  </a:lnTo>
                  <a:lnTo>
                    <a:pt x="2214" y="67"/>
                  </a:lnTo>
                  <a:lnTo>
                    <a:pt x="2264" y="40"/>
                  </a:lnTo>
                  <a:lnTo>
                    <a:pt x="2309" y="23"/>
                  </a:lnTo>
                  <a:lnTo>
                    <a:pt x="2345" y="9"/>
                  </a:lnTo>
                  <a:lnTo>
                    <a:pt x="2372" y="4"/>
                  </a:lnTo>
                  <a:lnTo>
                    <a:pt x="2386" y="0"/>
                  </a:lnTo>
                  <a:lnTo>
                    <a:pt x="2394" y="0"/>
                  </a:lnTo>
                </a:path>
              </a:pathLst>
            </a:cu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Line 81"/>
            <p:cNvSpPr>
              <a:spLocks noChangeShapeType="1"/>
            </p:cNvSpPr>
            <p:nvPr/>
          </p:nvSpPr>
          <p:spPr bwMode="auto">
            <a:xfrm flipH="1">
              <a:off x="3537" y="1764"/>
              <a:ext cx="3" cy="62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Rectangle 82"/>
            <p:cNvSpPr>
              <a:spLocks noChangeArrowheads="1"/>
            </p:cNvSpPr>
            <p:nvPr/>
          </p:nvSpPr>
          <p:spPr bwMode="auto">
            <a:xfrm>
              <a:off x="2146" y="2391"/>
              <a:ext cx="39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1,2,10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7" name="Rectangle 83"/>
            <p:cNvSpPr>
              <a:spLocks noChangeArrowheads="1"/>
            </p:cNvSpPr>
            <p:nvPr/>
          </p:nvSpPr>
          <p:spPr bwMode="auto">
            <a:xfrm>
              <a:off x="4006" y="1990"/>
              <a:ext cx="39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1,6,11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8" name="Rectangle 84"/>
            <p:cNvSpPr>
              <a:spLocks noChangeArrowheads="1"/>
            </p:cNvSpPr>
            <p:nvPr/>
          </p:nvSpPr>
          <p:spPr bwMode="auto">
            <a:xfrm>
              <a:off x="3312" y="1583"/>
              <a:ext cx="46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2,4,6,9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9" name="Rectangle 85"/>
            <p:cNvSpPr>
              <a:spLocks noChangeArrowheads="1"/>
            </p:cNvSpPr>
            <p:nvPr/>
          </p:nvSpPr>
          <p:spPr bwMode="auto">
            <a:xfrm>
              <a:off x="2187" y="1601"/>
              <a:ext cx="330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3,5,7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0" name="Rectangle 86"/>
            <p:cNvSpPr>
              <a:spLocks noChangeArrowheads="1"/>
            </p:cNvSpPr>
            <p:nvPr/>
          </p:nvSpPr>
          <p:spPr bwMode="auto">
            <a:xfrm>
              <a:off x="2793" y="1983"/>
              <a:ext cx="330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3,5,7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1" name="Rectangle 87"/>
            <p:cNvSpPr>
              <a:spLocks noChangeArrowheads="1"/>
            </p:cNvSpPr>
            <p:nvPr/>
          </p:nvSpPr>
          <p:spPr bwMode="auto">
            <a:xfrm>
              <a:off x="1566" y="1986"/>
              <a:ext cx="4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5,6,7,8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2" name="Rectangle 88"/>
            <p:cNvSpPr>
              <a:spLocks noChangeArrowheads="1"/>
            </p:cNvSpPr>
            <p:nvPr/>
          </p:nvSpPr>
          <p:spPr bwMode="auto">
            <a:xfrm>
              <a:off x="2065" y="2152"/>
              <a:ext cx="8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  <a:sym typeface="Symbol"/>
                </a:rPr>
                <a:t>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3" name="Rectangle 89"/>
            <p:cNvSpPr>
              <a:spLocks noChangeArrowheads="1"/>
            </p:cNvSpPr>
            <p:nvPr/>
          </p:nvSpPr>
          <p:spPr bwMode="auto">
            <a:xfrm>
              <a:off x="3364" y="2396"/>
              <a:ext cx="39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8,9,11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4" name="Rectangle 90"/>
            <p:cNvSpPr>
              <a:spLocks noChangeArrowheads="1"/>
            </p:cNvSpPr>
            <p:nvPr/>
          </p:nvSpPr>
          <p:spPr bwMode="auto">
            <a:xfrm>
              <a:off x="2623" y="1740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5" name="Rectangle 91"/>
            <p:cNvSpPr>
              <a:spLocks noChangeArrowheads="1"/>
            </p:cNvSpPr>
            <p:nvPr/>
          </p:nvSpPr>
          <p:spPr bwMode="auto">
            <a:xfrm>
              <a:off x="2879" y="2322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6" name="Rectangle 92"/>
            <p:cNvSpPr>
              <a:spLocks noChangeArrowheads="1"/>
            </p:cNvSpPr>
            <p:nvPr/>
          </p:nvSpPr>
          <p:spPr bwMode="auto">
            <a:xfrm>
              <a:off x="3124" y="1754"/>
              <a:ext cx="13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&lt;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8" name="Line 94"/>
            <p:cNvSpPr>
              <a:spLocks noChangeShapeType="1"/>
            </p:cNvSpPr>
            <p:nvPr/>
          </p:nvSpPr>
          <p:spPr bwMode="auto">
            <a:xfrm>
              <a:off x="3327" y="2046"/>
              <a:ext cx="69" cy="1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propagation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 flipH="1">
            <a:off x="5241925" y="25828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 flipH="1">
            <a:off x="5445125" y="25828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 flipH="1">
            <a:off x="5673725" y="38782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H="1">
            <a:off x="5445125" y="38782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 flipH="1">
            <a:off x="3717925" y="38782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H="1">
            <a:off x="4327525" y="32686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 flipH="1">
            <a:off x="6283325" y="32686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 flipH="1">
            <a:off x="6664325" y="3268663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flipH="1">
            <a:off x="5613400" y="2590800"/>
            <a:ext cx="254000" cy="381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30" name="AutoShape 14"/>
          <p:cNvCxnSpPr>
            <a:cxnSpLocks noChangeShapeType="1"/>
          </p:cNvCxnSpPr>
          <p:nvPr/>
        </p:nvCxnSpPr>
        <p:spPr bwMode="auto">
          <a:xfrm rot="16200000" flipV="1">
            <a:off x="4634707" y="2235994"/>
            <a:ext cx="1588" cy="1160463"/>
          </a:xfrm>
          <a:prstGeom prst="straightConnector1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  <a:effectLst/>
        </p:spPr>
      </p:cxn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4521200" y="2506663"/>
            <a:ext cx="50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A50021"/>
                </a:solidFill>
                <a:sym typeface="Symbol"/>
              </a:rPr>
              <a:t></a:t>
            </a:r>
            <a:endParaRPr lang="en-US" b="1" dirty="0">
              <a:solidFill>
                <a:srgbClr val="A50021"/>
              </a:solidFill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Box 83"/>
          <p:cNvSpPr txBox="1"/>
          <p:nvPr/>
        </p:nvSpPr>
        <p:spPr>
          <a:xfrm>
            <a:off x="5029200" y="1600200"/>
            <a:ext cx="3352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lvl="1" indent="-173038">
              <a:spcBef>
                <a:spcPct val="20000"/>
              </a:spcBef>
              <a:buClr>
                <a:srgbClr val="3A65BC"/>
              </a:buClr>
              <a:tabLst>
                <a:tab pos="3140075" algn="r"/>
              </a:tabLst>
            </a:pPr>
            <a:r>
              <a:rPr lang="en-US" sz="2000" dirty="0" smtClean="0"/>
              <a:t>GAC on </a:t>
            </a:r>
            <a:r>
              <a:rPr lang="en-US" sz="2000" dirty="0" err="1" smtClean="0"/>
              <a:t>AllDiff</a:t>
            </a:r>
            <a:r>
              <a:rPr lang="en-US" sz="2000" dirty="0" smtClean="0"/>
              <a:t> 	</a:t>
            </a:r>
            <a:r>
              <a:rPr lang="en-US" sz="1600" dirty="0" smtClean="0"/>
              <a:t>[</a:t>
            </a:r>
            <a:r>
              <a:rPr lang="en-US" sz="1600" dirty="0" err="1" smtClean="0"/>
              <a:t>Régin</a:t>
            </a:r>
            <a:r>
              <a:rPr lang="en-US" sz="1600" dirty="0" smtClean="0"/>
              <a:t>, 94]</a:t>
            </a:r>
          </a:p>
          <a:p>
            <a:pPr marL="173038" lvl="1" indent="-173038">
              <a:spcBef>
                <a:spcPct val="20000"/>
              </a:spcBef>
              <a:buClr>
                <a:srgbClr val="3A65BC"/>
              </a:buClr>
              <a:buFont typeface="Arial" pitchFamily="34" charset="0"/>
              <a:buChar char="•"/>
            </a:pPr>
            <a:r>
              <a:rPr lang="en-US" sz="2000" kern="0" dirty="0" smtClean="0"/>
              <a:t>Arcs that do not appear in any matching that saturates the variables correspond to variable-value pairs that cannot appear in any </a:t>
            </a:r>
            <a:br>
              <a:rPr lang="en-US" sz="2000" kern="0" dirty="0" smtClean="0"/>
            </a:br>
            <a:r>
              <a:rPr lang="en-US" sz="2000" kern="0" dirty="0" smtClean="0"/>
              <a:t>solution</a:t>
            </a:r>
          </a:p>
          <a:p>
            <a:pPr marL="173038" lvl="1" indent="-173038">
              <a:spcBef>
                <a:spcPct val="20000"/>
              </a:spcBef>
              <a:buClr>
                <a:srgbClr val="3A65BC"/>
              </a:buClr>
              <a:buFont typeface="Arial" pitchFamily="34" charset="0"/>
              <a:buChar char="•"/>
            </a:pPr>
            <a:r>
              <a:rPr lang="en-US" sz="2000" kern="0" dirty="0" smtClean="0"/>
              <a:t>GAC on </a:t>
            </a:r>
            <a:r>
              <a:rPr lang="en-US" sz="2000" kern="0" dirty="0" err="1" smtClean="0"/>
              <a:t>AllDiff</a:t>
            </a:r>
            <a:r>
              <a:rPr lang="en-US" sz="2000" kern="0" dirty="0" smtClean="0"/>
              <a:t> </a:t>
            </a:r>
            <a:br>
              <a:rPr lang="en-US" sz="2000" kern="0" dirty="0" smtClean="0"/>
            </a:br>
            <a:r>
              <a:rPr lang="en-US" sz="2000" kern="0" dirty="0" smtClean="0"/>
              <a:t>is poly time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Consistency algorithms: </a:t>
            </a:r>
            <a:r>
              <a:rPr lang="en-US" sz="3200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3429000" cy="4648200"/>
          </a:xfrm>
        </p:spPr>
        <p:txBody>
          <a:bodyPr/>
          <a:lstStyle/>
          <a:p>
            <a:pPr marL="171450" indent="-171450"/>
            <a:r>
              <a:rPr lang="en-US" sz="2400" dirty="0" smtClean="0"/>
              <a:t>Arc </a:t>
            </a:r>
            <a:r>
              <a:rPr lang="en-US" sz="2400" dirty="0" smtClean="0"/>
              <a:t>Consistency </a:t>
            </a:r>
            <a:r>
              <a:rPr lang="en-US" sz="2400" dirty="0" smtClean="0"/>
              <a:t>(AC)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6BA1-3EE6-4BCA-B26D-20A677023C54}" type="datetime1">
              <a:rPr lang="en-US" smtClean="0"/>
              <a:pPr/>
              <a:t>10/12/2007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Math Colloquium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733800" y="1066800"/>
            <a:ext cx="4800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Generalized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 (GAC)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endParaRPr lang="en-US" sz="2800" kern="0" dirty="0" smtClean="0">
              <a:latin typeface="+mn-lt"/>
              <a:ea typeface="+mn-ea"/>
            </a:endParaRPr>
          </a:p>
          <a:p>
            <a:pPr marL="800100" lvl="1" indent="-342900">
              <a:spcBef>
                <a:spcPct val="20000"/>
              </a:spcBef>
              <a:buClr>
                <a:srgbClr val="3A65BC"/>
              </a:buClr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11" descr="s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00200" y="1676400"/>
            <a:ext cx="564861" cy="4097726"/>
          </a:xfrm>
          <a:prstGeom prst="rect">
            <a:avLst/>
          </a:prstGeom>
          <a:noFill/>
          <a:ln/>
        </p:spPr>
      </p:pic>
      <p:pic>
        <p:nvPicPr>
          <p:cNvPr id="13" name="Picture 14" descr="s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75282" y="1676400"/>
            <a:ext cx="577718" cy="4191000"/>
          </a:xfrm>
          <a:prstGeom prst="rect">
            <a:avLst/>
          </a:prstGeom>
          <a:noFill/>
        </p:spPr>
      </p:pic>
      <p:cxnSp>
        <p:nvCxnSpPr>
          <p:cNvPr id="16" name="Straight Connector 15"/>
          <p:cNvCxnSpPr/>
          <p:nvPr/>
        </p:nvCxnSpPr>
        <p:spPr>
          <a:xfrm rot="5400000" flipH="1" flipV="1">
            <a:off x="1752600" y="32004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1752600" y="36576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1752600" y="50292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752600" y="54864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4527682" y="37338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4527682" y="32766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4527682" y="51054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4680082" y="17526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4680082" y="19050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375282" y="19050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4375282" y="22098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4375282" y="54102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4680082" y="55626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4680082" y="51054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1219200" y="1905000"/>
            <a:ext cx="457200" cy="3657600"/>
            <a:chOff x="685800" y="1905000"/>
            <a:chExt cx="457200" cy="3657600"/>
          </a:xfrm>
        </p:grpSpPr>
        <p:sp>
          <p:nvSpPr>
            <p:cNvPr id="42" name="Freeform 41"/>
            <p:cNvSpPr/>
            <p:nvPr/>
          </p:nvSpPr>
          <p:spPr>
            <a:xfrm>
              <a:off x="762000" y="19050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685800" y="19050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85800" y="1905000"/>
              <a:ext cx="381000" cy="14478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685800" y="1905000"/>
              <a:ext cx="381000" cy="22860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85800" y="1905000"/>
              <a:ext cx="381000" cy="28194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85800" y="1905000"/>
              <a:ext cx="381000" cy="32004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685800" y="1905000"/>
              <a:ext cx="381000" cy="36576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3613282" y="3505200"/>
            <a:ext cx="228600" cy="228600"/>
          </a:xfrm>
          <a:prstGeom prst="rect">
            <a:avLst/>
          </a:prstGeom>
          <a:noFill/>
          <a:ln w="19050">
            <a:solidFill>
              <a:srgbClr val="3A65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stCxn id="49" idx="0"/>
          </p:cNvCxnSpPr>
          <p:nvPr/>
        </p:nvCxnSpPr>
        <p:spPr>
          <a:xfrm rot="5400000" flipH="1" flipV="1">
            <a:off x="3289432" y="2419350"/>
            <a:ext cx="1524000" cy="6477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9" idx="0"/>
          </p:cNvCxnSpPr>
          <p:nvPr/>
        </p:nvCxnSpPr>
        <p:spPr>
          <a:xfrm rot="5400000" flipH="1" flipV="1">
            <a:off x="3518032" y="2571750"/>
            <a:ext cx="1143000" cy="7239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9" idx="0"/>
          </p:cNvCxnSpPr>
          <p:nvPr/>
        </p:nvCxnSpPr>
        <p:spPr>
          <a:xfrm rot="5400000" flipH="1" flipV="1">
            <a:off x="3708532" y="2838450"/>
            <a:ext cx="685800" cy="6477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9" idx="3"/>
          </p:cNvCxnSpPr>
          <p:nvPr/>
        </p:nvCxnSpPr>
        <p:spPr>
          <a:xfrm flipV="1">
            <a:off x="3841882" y="3276600"/>
            <a:ext cx="533400" cy="3429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3"/>
            <a:endCxn id="13" idx="1"/>
          </p:cNvCxnSpPr>
          <p:nvPr/>
        </p:nvCxnSpPr>
        <p:spPr>
          <a:xfrm>
            <a:off x="3841882" y="3619500"/>
            <a:ext cx="533400" cy="1524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9" idx="3"/>
          </p:cNvCxnSpPr>
          <p:nvPr/>
        </p:nvCxnSpPr>
        <p:spPr>
          <a:xfrm>
            <a:off x="3841882" y="3619500"/>
            <a:ext cx="533400" cy="5715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9" idx="2"/>
          </p:cNvCxnSpPr>
          <p:nvPr/>
        </p:nvCxnSpPr>
        <p:spPr>
          <a:xfrm rot="16200000" flipH="1">
            <a:off x="3556132" y="3905250"/>
            <a:ext cx="990600" cy="6477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9" idx="2"/>
          </p:cNvCxnSpPr>
          <p:nvPr/>
        </p:nvCxnSpPr>
        <p:spPr>
          <a:xfrm rot="16200000" flipH="1">
            <a:off x="3327532" y="4133850"/>
            <a:ext cx="1447800" cy="6477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49" idx="2"/>
          </p:cNvCxnSpPr>
          <p:nvPr/>
        </p:nvCxnSpPr>
        <p:spPr>
          <a:xfrm rot="16200000" flipH="1">
            <a:off x="3137032" y="4324350"/>
            <a:ext cx="1828800" cy="647700"/>
          </a:xfrm>
          <a:prstGeom prst="line">
            <a:avLst/>
          </a:pr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6949440" y="5257800"/>
            <a:ext cx="670560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</a:t>
            </a:r>
            <a:r>
              <a:rPr lang="en-US" sz="1200" baseline="-25000" dirty="0" smtClean="0"/>
              <a:t>9</a:t>
            </a:r>
            <a:endParaRPr lang="en-US" baseline="-25000" dirty="0"/>
          </a:p>
        </p:txBody>
      </p:sp>
      <p:grpSp>
        <p:nvGrpSpPr>
          <p:cNvPr id="129" name="Group 128"/>
          <p:cNvGrpSpPr/>
          <p:nvPr/>
        </p:nvGrpSpPr>
        <p:grpSpPr>
          <a:xfrm>
            <a:off x="6934200" y="3467703"/>
            <a:ext cx="1524000" cy="2094897"/>
            <a:chOff x="6934200" y="3467703"/>
            <a:chExt cx="1524000" cy="2094897"/>
          </a:xfrm>
        </p:grpSpPr>
        <p:sp>
          <p:nvSpPr>
            <p:cNvPr id="52" name="Oval 51"/>
            <p:cNvSpPr/>
            <p:nvPr/>
          </p:nvSpPr>
          <p:spPr>
            <a:xfrm>
              <a:off x="7228840" y="357424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7228840" y="379776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7228840" y="402128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7228840" y="424480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228840" y="446832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7228840" y="469184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7228840" y="491536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7228840" y="513888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7228840" y="536240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934200" y="3467703"/>
              <a:ext cx="55880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949440" y="36710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949440" y="38996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949440" y="41282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4</a:t>
              </a:r>
              <a:endParaRPr lang="en-US" baseline="-250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949440" y="43568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5</a:t>
              </a:r>
              <a:endParaRPr lang="en-US" baseline="-250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949440" y="45854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6</a:t>
              </a:r>
              <a:endParaRPr lang="en-US" baseline="-250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949440" y="48140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7</a:t>
              </a:r>
              <a:endParaRPr lang="en-US" baseline="-250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949440" y="5042638"/>
              <a:ext cx="67056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</a:t>
              </a:r>
              <a:r>
                <a:rPr lang="en-US" sz="1200" baseline="-25000" dirty="0" smtClean="0"/>
                <a:t>8</a:t>
              </a:r>
              <a:endParaRPr lang="en-US" baseline="-250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8011160" y="357424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8011160" y="379776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8011160" y="402128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8011160" y="424480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8011160" y="446832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8011160" y="469184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8011160" y="491536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8011160" y="513888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8011160" y="5362408"/>
              <a:ext cx="111760" cy="111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083910" y="34875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</a:t>
              </a:r>
              <a:endParaRPr lang="en-US" sz="1000" dirty="0"/>
            </a:p>
          </p:txBody>
        </p:sp>
        <p:cxnSp>
          <p:nvCxnSpPr>
            <p:cNvPr id="93" name="Straight Connector 92"/>
            <p:cNvCxnSpPr>
              <a:stCxn id="52" idx="6"/>
              <a:endCxn id="86" idx="2"/>
            </p:cNvCxnSpPr>
            <p:nvPr/>
          </p:nvCxnSpPr>
          <p:spPr>
            <a:xfrm>
              <a:off x="7340600" y="3630128"/>
              <a:ext cx="670560" cy="67056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52" idx="6"/>
              <a:endCxn id="85" idx="2"/>
            </p:cNvCxnSpPr>
            <p:nvPr/>
          </p:nvCxnSpPr>
          <p:spPr>
            <a:xfrm>
              <a:off x="7340600" y="3630128"/>
              <a:ext cx="670560" cy="44704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52" idx="6"/>
              <a:endCxn id="88" idx="2"/>
            </p:cNvCxnSpPr>
            <p:nvPr/>
          </p:nvCxnSpPr>
          <p:spPr>
            <a:xfrm>
              <a:off x="7340600" y="3630128"/>
              <a:ext cx="670560" cy="111760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8083910" y="37161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2</a:t>
              </a:r>
              <a:endParaRPr lang="en-US" sz="10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8083910" y="39447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3</a:t>
              </a:r>
              <a:endParaRPr lang="en-US" sz="10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8083910" y="41733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4</a:t>
              </a:r>
              <a:endParaRPr lang="en-US" sz="10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8083910" y="44019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5</a:t>
              </a:r>
              <a:endParaRPr lang="en-US" sz="10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083910" y="46305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6</a:t>
              </a:r>
              <a:endParaRPr lang="en-US" sz="10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083910" y="48591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7</a:t>
              </a:r>
              <a:endParaRPr lang="en-US" sz="10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083910" y="5087779"/>
              <a:ext cx="374290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8</a:t>
              </a:r>
              <a:endParaRPr lang="en-US" sz="10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8083910" y="5316379"/>
              <a:ext cx="29809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9</a:t>
              </a:r>
              <a:endParaRPr lang="en-US" sz="1000" dirty="0"/>
            </a:p>
          </p:txBody>
        </p:sp>
        <p:cxnSp>
          <p:nvCxnSpPr>
            <p:cNvPr id="104" name="Straight Connector 103"/>
            <p:cNvCxnSpPr>
              <a:stCxn id="54" idx="6"/>
              <a:endCxn id="81" idx="2"/>
            </p:cNvCxnSpPr>
            <p:nvPr/>
          </p:nvCxnSpPr>
          <p:spPr>
            <a:xfrm flipV="1">
              <a:off x="7340600" y="3630128"/>
              <a:ext cx="670560" cy="2235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54" idx="6"/>
            </p:cNvCxnSpPr>
            <p:nvPr/>
          </p:nvCxnSpPr>
          <p:spPr>
            <a:xfrm>
              <a:off x="7340600" y="3853648"/>
              <a:ext cx="670560" cy="447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56" idx="6"/>
              <a:endCxn id="82" idx="2"/>
            </p:cNvCxnSpPr>
            <p:nvPr/>
          </p:nvCxnSpPr>
          <p:spPr>
            <a:xfrm flipV="1">
              <a:off x="7340600" y="3853648"/>
              <a:ext cx="670560" cy="223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54" idx="6"/>
              <a:endCxn id="89" idx="2"/>
            </p:cNvCxnSpPr>
            <p:nvPr/>
          </p:nvCxnSpPr>
          <p:spPr>
            <a:xfrm>
              <a:off x="7340600" y="3853648"/>
              <a:ext cx="670560" cy="1117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57" idx="6"/>
              <a:endCxn id="87" idx="2"/>
            </p:cNvCxnSpPr>
            <p:nvPr/>
          </p:nvCxnSpPr>
          <p:spPr>
            <a:xfrm>
              <a:off x="7340600" y="4300688"/>
              <a:ext cx="670560" cy="2235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57" idx="6"/>
              <a:endCxn id="81" idx="2"/>
            </p:cNvCxnSpPr>
            <p:nvPr/>
          </p:nvCxnSpPr>
          <p:spPr>
            <a:xfrm flipV="1">
              <a:off x="7340600" y="3630128"/>
              <a:ext cx="670560" cy="6705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58" idx="6"/>
              <a:endCxn id="88" idx="2"/>
            </p:cNvCxnSpPr>
            <p:nvPr/>
          </p:nvCxnSpPr>
          <p:spPr>
            <a:xfrm>
              <a:off x="7340600" y="4524208"/>
              <a:ext cx="670560" cy="22352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58" idx="6"/>
              <a:endCxn id="87" idx="2"/>
            </p:cNvCxnSpPr>
            <p:nvPr/>
          </p:nvCxnSpPr>
          <p:spPr>
            <a:xfrm>
              <a:off x="7340600" y="4524208"/>
              <a:ext cx="670560" cy="23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54" idx="6"/>
              <a:endCxn id="85" idx="2"/>
            </p:cNvCxnSpPr>
            <p:nvPr/>
          </p:nvCxnSpPr>
          <p:spPr>
            <a:xfrm>
              <a:off x="7340600" y="3853648"/>
              <a:ext cx="670560" cy="223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57" idx="6"/>
              <a:endCxn id="88" idx="2"/>
            </p:cNvCxnSpPr>
            <p:nvPr/>
          </p:nvCxnSpPr>
          <p:spPr>
            <a:xfrm>
              <a:off x="7340600" y="4300688"/>
              <a:ext cx="670560" cy="447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64" idx="6"/>
              <a:endCxn id="85" idx="2"/>
            </p:cNvCxnSpPr>
            <p:nvPr/>
          </p:nvCxnSpPr>
          <p:spPr>
            <a:xfrm flipV="1">
              <a:off x="7340600" y="4077168"/>
              <a:ext cx="670560" cy="1117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64" idx="6"/>
              <a:endCxn id="86" idx="2"/>
            </p:cNvCxnSpPr>
            <p:nvPr/>
          </p:nvCxnSpPr>
          <p:spPr>
            <a:xfrm flipV="1">
              <a:off x="7340600" y="4300688"/>
              <a:ext cx="670560" cy="894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62" idx="6"/>
              <a:endCxn id="91" idx="2"/>
            </p:cNvCxnSpPr>
            <p:nvPr/>
          </p:nvCxnSpPr>
          <p:spPr>
            <a:xfrm>
              <a:off x="7340600" y="4971248"/>
              <a:ext cx="670560" cy="447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60" idx="6"/>
              <a:endCxn id="87" idx="2"/>
            </p:cNvCxnSpPr>
            <p:nvPr/>
          </p:nvCxnSpPr>
          <p:spPr>
            <a:xfrm flipV="1">
              <a:off x="7340600" y="4524208"/>
              <a:ext cx="670560" cy="223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58" idx="6"/>
              <a:endCxn id="81" idx="2"/>
            </p:cNvCxnSpPr>
            <p:nvPr/>
          </p:nvCxnSpPr>
          <p:spPr>
            <a:xfrm flipV="1">
              <a:off x="7340600" y="3630128"/>
              <a:ext cx="670560" cy="894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64" idx="6"/>
              <a:endCxn id="88" idx="2"/>
            </p:cNvCxnSpPr>
            <p:nvPr/>
          </p:nvCxnSpPr>
          <p:spPr>
            <a:xfrm flipV="1">
              <a:off x="7340600" y="4747728"/>
              <a:ext cx="670560" cy="44704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66" idx="6"/>
              <a:endCxn id="88" idx="2"/>
            </p:cNvCxnSpPr>
            <p:nvPr/>
          </p:nvCxnSpPr>
          <p:spPr>
            <a:xfrm flipV="1">
              <a:off x="7340600" y="4747728"/>
              <a:ext cx="670560" cy="67056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66" idx="6"/>
              <a:endCxn id="81" idx="2"/>
            </p:cNvCxnSpPr>
            <p:nvPr/>
          </p:nvCxnSpPr>
          <p:spPr>
            <a:xfrm flipV="1">
              <a:off x="7340600" y="3630128"/>
              <a:ext cx="670560" cy="178816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64" idx="6"/>
              <a:endCxn id="87" idx="2"/>
            </p:cNvCxnSpPr>
            <p:nvPr/>
          </p:nvCxnSpPr>
          <p:spPr>
            <a:xfrm flipV="1">
              <a:off x="7340600" y="4524208"/>
              <a:ext cx="670560" cy="67056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66" idx="6"/>
              <a:endCxn id="86" idx="2"/>
            </p:cNvCxnSpPr>
            <p:nvPr/>
          </p:nvCxnSpPr>
          <p:spPr>
            <a:xfrm flipV="1">
              <a:off x="7340600" y="4300688"/>
              <a:ext cx="670560" cy="1117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66" idx="6"/>
              <a:endCxn id="89" idx="2"/>
            </p:cNvCxnSpPr>
            <p:nvPr/>
          </p:nvCxnSpPr>
          <p:spPr>
            <a:xfrm flipV="1">
              <a:off x="7340600" y="4971248"/>
              <a:ext cx="670560" cy="447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52" idx="6"/>
              <a:endCxn id="90" idx="2"/>
            </p:cNvCxnSpPr>
            <p:nvPr/>
          </p:nvCxnSpPr>
          <p:spPr>
            <a:xfrm>
              <a:off x="7340600" y="3630128"/>
              <a:ext cx="670560" cy="15646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66" idx="6"/>
              <a:endCxn id="87" idx="2"/>
            </p:cNvCxnSpPr>
            <p:nvPr/>
          </p:nvCxnSpPr>
          <p:spPr>
            <a:xfrm flipV="1">
              <a:off x="7340600" y="4524208"/>
              <a:ext cx="670560" cy="89408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7" name="Straight Connector 126"/>
          <p:cNvCxnSpPr/>
          <p:nvPr/>
        </p:nvCxnSpPr>
        <p:spPr>
          <a:xfrm rot="5400000" flipH="1" flipV="1">
            <a:off x="4572000" y="5562600"/>
            <a:ext cx="228600" cy="76200"/>
          </a:xfrm>
          <a:prstGeom prst="line">
            <a:avLst/>
          </a:prstGeom>
          <a:ln w="57150">
            <a:solidFill>
              <a:srgbClr val="C00000">
                <a:alpha val="4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Group 138"/>
          <p:cNvGrpSpPr/>
          <p:nvPr/>
        </p:nvGrpSpPr>
        <p:grpSpPr>
          <a:xfrm>
            <a:off x="1143000" y="2362200"/>
            <a:ext cx="609600" cy="3200400"/>
            <a:chOff x="2362200" y="1981200"/>
            <a:chExt cx="457200" cy="3200400"/>
          </a:xfrm>
        </p:grpSpPr>
        <p:sp>
          <p:nvSpPr>
            <p:cNvPr id="132" name="Freeform 131"/>
            <p:cNvSpPr/>
            <p:nvPr/>
          </p:nvSpPr>
          <p:spPr>
            <a:xfrm>
              <a:off x="2438400" y="19812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2362200" y="19812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2362200" y="1981200"/>
              <a:ext cx="381000" cy="14478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2362200" y="1981200"/>
              <a:ext cx="381000" cy="22860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2362200" y="1981200"/>
              <a:ext cx="381000" cy="28194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2362200" y="1981200"/>
              <a:ext cx="381000" cy="32004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1066800" y="2819400"/>
            <a:ext cx="609600" cy="2819400"/>
            <a:chOff x="2286000" y="2133600"/>
            <a:chExt cx="457200" cy="2819400"/>
          </a:xfrm>
        </p:grpSpPr>
        <p:sp>
          <p:nvSpPr>
            <p:cNvPr id="141" name="Freeform 140"/>
            <p:cNvSpPr/>
            <p:nvPr/>
          </p:nvSpPr>
          <p:spPr>
            <a:xfrm>
              <a:off x="2362200" y="21336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2286000" y="21336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2286000" y="2133600"/>
              <a:ext cx="381000" cy="14478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2286000" y="2133600"/>
              <a:ext cx="381000" cy="22860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2286000" y="2133600"/>
              <a:ext cx="381000" cy="28194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914400" y="3276600"/>
            <a:ext cx="762000" cy="2286000"/>
            <a:chOff x="2514600" y="2057400"/>
            <a:chExt cx="457200" cy="2286000"/>
          </a:xfrm>
        </p:grpSpPr>
        <p:sp>
          <p:nvSpPr>
            <p:cNvPr id="156" name="Freeform 155"/>
            <p:cNvSpPr/>
            <p:nvPr/>
          </p:nvSpPr>
          <p:spPr>
            <a:xfrm>
              <a:off x="2590800" y="20574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2514600" y="20574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2514600" y="2057400"/>
              <a:ext cx="381000" cy="14478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2514600" y="2057400"/>
              <a:ext cx="381000" cy="22860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762000" y="3733800"/>
            <a:ext cx="990600" cy="1905000"/>
            <a:chOff x="2286000" y="2133600"/>
            <a:chExt cx="457200" cy="1905000"/>
          </a:xfrm>
        </p:grpSpPr>
        <p:sp>
          <p:nvSpPr>
            <p:cNvPr id="186" name="Freeform 185"/>
            <p:cNvSpPr/>
            <p:nvPr/>
          </p:nvSpPr>
          <p:spPr>
            <a:xfrm>
              <a:off x="2362200" y="21336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2286000" y="21336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2286000" y="2133600"/>
              <a:ext cx="381000" cy="14478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Freeform 188"/>
            <p:cNvSpPr/>
            <p:nvPr/>
          </p:nvSpPr>
          <p:spPr>
            <a:xfrm>
              <a:off x="2286000" y="2133600"/>
              <a:ext cx="381000" cy="19050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/>
          <p:cNvGrpSpPr/>
          <p:nvPr/>
        </p:nvGrpSpPr>
        <p:grpSpPr>
          <a:xfrm flipH="1">
            <a:off x="2057400" y="4114800"/>
            <a:ext cx="457200" cy="1447800"/>
            <a:chOff x="2209800" y="1905000"/>
            <a:chExt cx="457200" cy="1447800"/>
          </a:xfrm>
        </p:grpSpPr>
        <p:sp>
          <p:nvSpPr>
            <p:cNvPr id="209" name="Freeform 208"/>
            <p:cNvSpPr/>
            <p:nvPr/>
          </p:nvSpPr>
          <p:spPr>
            <a:xfrm>
              <a:off x="2286000" y="19050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2209800" y="19050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 210"/>
            <p:cNvSpPr/>
            <p:nvPr/>
          </p:nvSpPr>
          <p:spPr>
            <a:xfrm>
              <a:off x="2209800" y="1905000"/>
              <a:ext cx="381000" cy="14478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2057400" y="4648200"/>
            <a:ext cx="762000" cy="838200"/>
            <a:chOff x="2667000" y="4267200"/>
            <a:chExt cx="457200" cy="838200"/>
          </a:xfrm>
        </p:grpSpPr>
        <p:sp>
          <p:nvSpPr>
            <p:cNvPr id="222" name="Freeform 221"/>
            <p:cNvSpPr/>
            <p:nvPr/>
          </p:nvSpPr>
          <p:spPr>
            <a:xfrm flipH="1">
              <a:off x="2667000" y="4267200"/>
              <a:ext cx="381000" cy="46606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Freeform 222"/>
            <p:cNvSpPr/>
            <p:nvPr/>
          </p:nvSpPr>
          <p:spPr>
            <a:xfrm flipH="1">
              <a:off x="2743200" y="4267200"/>
              <a:ext cx="381000" cy="838200"/>
            </a:xfrm>
            <a:custGeom>
              <a:avLst/>
              <a:gdLst>
                <a:gd name="connsiteX0" fmla="*/ 384544 w 395176"/>
                <a:gd name="connsiteY0" fmla="*/ 0 h 414669"/>
                <a:gd name="connsiteX1" fmla="*/ 1772 w 395176"/>
                <a:gd name="connsiteY1" fmla="*/ 116958 h 414669"/>
                <a:gd name="connsiteX2" fmla="*/ 395176 w 395176"/>
                <a:gd name="connsiteY2" fmla="*/ 414669 h 414669"/>
                <a:gd name="connsiteX3" fmla="*/ 395176 w 395176"/>
                <a:gd name="connsiteY3" fmla="*/ 414669 h 41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5176" h="414669">
                  <a:moveTo>
                    <a:pt x="384544" y="0"/>
                  </a:moveTo>
                  <a:cubicBezTo>
                    <a:pt x="192272" y="23923"/>
                    <a:pt x="0" y="47847"/>
                    <a:pt x="1772" y="116958"/>
                  </a:cubicBezTo>
                  <a:cubicBezTo>
                    <a:pt x="3544" y="186069"/>
                    <a:pt x="395176" y="414669"/>
                    <a:pt x="395176" y="414669"/>
                  </a:cubicBezTo>
                  <a:lnTo>
                    <a:pt x="395176" y="414669"/>
                  </a:lnTo>
                </a:path>
              </a:pathLst>
            </a:cu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7" name="Freeform 226"/>
          <p:cNvSpPr/>
          <p:nvPr/>
        </p:nvSpPr>
        <p:spPr>
          <a:xfrm flipH="1">
            <a:off x="2133600" y="5096540"/>
            <a:ext cx="685800" cy="466060"/>
          </a:xfrm>
          <a:custGeom>
            <a:avLst/>
            <a:gdLst>
              <a:gd name="connsiteX0" fmla="*/ 384544 w 395176"/>
              <a:gd name="connsiteY0" fmla="*/ 0 h 414669"/>
              <a:gd name="connsiteX1" fmla="*/ 1772 w 395176"/>
              <a:gd name="connsiteY1" fmla="*/ 116958 h 414669"/>
              <a:gd name="connsiteX2" fmla="*/ 395176 w 395176"/>
              <a:gd name="connsiteY2" fmla="*/ 414669 h 414669"/>
              <a:gd name="connsiteX3" fmla="*/ 395176 w 395176"/>
              <a:gd name="connsiteY3" fmla="*/ 414669 h 41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5176" h="414669">
                <a:moveTo>
                  <a:pt x="384544" y="0"/>
                </a:moveTo>
                <a:cubicBezTo>
                  <a:pt x="192272" y="23923"/>
                  <a:pt x="0" y="47847"/>
                  <a:pt x="1772" y="116958"/>
                </a:cubicBezTo>
                <a:cubicBezTo>
                  <a:pt x="3544" y="186069"/>
                  <a:pt x="395176" y="414669"/>
                  <a:pt x="395176" y="414669"/>
                </a:cubicBezTo>
                <a:lnTo>
                  <a:pt x="395176" y="414669"/>
                </a:lnTo>
              </a:path>
            </a:pathLst>
          </a:custGeom>
          <a:ln w="19050">
            <a:solidFill>
              <a:srgbClr val="3A6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9" name="Group 82"/>
          <p:cNvGrpSpPr/>
          <p:nvPr/>
        </p:nvGrpSpPr>
        <p:grpSpPr>
          <a:xfrm>
            <a:off x="914400" y="2286000"/>
            <a:ext cx="234434" cy="106671"/>
            <a:chOff x="4038600" y="2514600"/>
            <a:chExt cx="381000" cy="228600"/>
          </a:xfrm>
        </p:grpSpPr>
        <p:cxnSp>
          <p:nvCxnSpPr>
            <p:cNvPr id="230" name="Straight Connector 229"/>
            <p:cNvCxnSpPr/>
            <p:nvPr/>
          </p:nvCxnSpPr>
          <p:spPr>
            <a:xfrm>
              <a:off x="4038600" y="2590800"/>
              <a:ext cx="381000" cy="1588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>
              <a:off x="4038600" y="2667000"/>
              <a:ext cx="381000" cy="1588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rot="5400000">
              <a:off x="4114800" y="2514600"/>
              <a:ext cx="228600" cy="228600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82"/>
          <p:cNvGrpSpPr/>
          <p:nvPr/>
        </p:nvGrpSpPr>
        <p:grpSpPr>
          <a:xfrm>
            <a:off x="3346966" y="3550929"/>
            <a:ext cx="234434" cy="106671"/>
            <a:chOff x="4038600" y="2514600"/>
            <a:chExt cx="381000" cy="228600"/>
          </a:xfrm>
        </p:grpSpPr>
        <p:cxnSp>
          <p:nvCxnSpPr>
            <p:cNvPr id="234" name="Straight Connector 233"/>
            <p:cNvCxnSpPr/>
            <p:nvPr/>
          </p:nvCxnSpPr>
          <p:spPr>
            <a:xfrm>
              <a:off x="4038600" y="2590800"/>
              <a:ext cx="381000" cy="1588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4038600" y="2667000"/>
              <a:ext cx="381000" cy="1588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rot="5400000">
              <a:off x="4114800" y="2514600"/>
              <a:ext cx="228600" cy="228600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82"/>
          <p:cNvGrpSpPr/>
          <p:nvPr/>
        </p:nvGrpSpPr>
        <p:grpSpPr>
          <a:xfrm>
            <a:off x="2590800" y="4495800"/>
            <a:ext cx="234434" cy="106671"/>
            <a:chOff x="4038600" y="2514600"/>
            <a:chExt cx="381000" cy="228600"/>
          </a:xfrm>
        </p:grpSpPr>
        <p:cxnSp>
          <p:nvCxnSpPr>
            <p:cNvPr id="147" name="Straight Connector 146"/>
            <p:cNvCxnSpPr/>
            <p:nvPr/>
          </p:nvCxnSpPr>
          <p:spPr>
            <a:xfrm>
              <a:off x="4038600" y="2590800"/>
              <a:ext cx="381000" cy="1588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4038600" y="2667000"/>
              <a:ext cx="381000" cy="1588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5400000">
              <a:off x="4114800" y="2514600"/>
              <a:ext cx="228600" cy="228600"/>
            </a:xfrm>
            <a:prstGeom prst="line">
              <a:avLst/>
            </a:prstGeom>
            <a:ln w="19050">
              <a:solidFill>
                <a:srgbClr val="3A65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3260</TotalTime>
  <Words>2383</Words>
  <PresentationFormat>On-screen Show (4:3)</PresentationFormat>
  <Paragraphs>1021</Paragraphs>
  <Slides>50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Presentation1</vt:lpstr>
      <vt:lpstr>Equation</vt:lpstr>
      <vt:lpstr>Slide 1</vt:lpstr>
      <vt:lpstr>Outline</vt:lpstr>
      <vt:lpstr>Constraint Satisfaction Problem (CSP)</vt:lpstr>
      <vt:lpstr>Examples</vt:lpstr>
      <vt:lpstr>Sudoku as a CSP</vt:lpstr>
      <vt:lpstr>Minesweeper as a CSP</vt:lpstr>
      <vt:lpstr>Solving CSPs</vt:lpstr>
      <vt:lpstr>Constraint propagation</vt:lpstr>
      <vt:lpstr>Consistency algorithms: examples</vt:lpstr>
      <vt:lpstr>Levels of consistency</vt:lpstr>
      <vt:lpstr>Search</vt:lpstr>
      <vt:lpstr>Abstraction &amp; Reformulation</vt:lpstr>
      <vt:lpstr>Outline</vt:lpstr>
      <vt:lpstr>Issue: finding Ken’s house</vt:lpstr>
      <vt:lpstr>Building Identification (BID) problem</vt:lpstr>
      <vt:lpstr>Basic (address numbering) rules</vt:lpstr>
      <vt:lpstr>Additional information</vt:lpstr>
      <vt:lpstr>Query</vt:lpstr>
      <vt:lpstr>CSP model</vt:lpstr>
      <vt:lpstr>Example constraint network</vt:lpstr>
      <vt:lpstr>Special configurations</vt:lpstr>
      <vt:lpstr>Custom solver</vt:lpstr>
      <vt:lpstr>Backdoor variables</vt:lpstr>
      <vt:lpstr>Features of new model &amp; solver</vt:lpstr>
      <vt:lpstr>Outline</vt:lpstr>
      <vt:lpstr>Query in the Building Identification Problem</vt:lpstr>
      <vt:lpstr>Query reformulation</vt:lpstr>
      <vt:lpstr>Evaluations: real-world data from El Segundo</vt:lpstr>
      <vt:lpstr>Evaluation: query reformulation</vt:lpstr>
      <vt:lpstr>Generalizing query reformulation</vt:lpstr>
      <vt:lpstr>Application to Minesweeper</vt:lpstr>
      <vt:lpstr>Outline</vt:lpstr>
      <vt:lpstr>AllDiff-Atmost in the BID</vt:lpstr>
      <vt:lpstr>AllDiff-Atmost reformulation</vt:lpstr>
      <vt:lpstr>AllDiff-Atmost constraint</vt:lpstr>
      <vt:lpstr>Evaluation: domain reformulation</vt:lpstr>
      <vt:lpstr>Outline</vt:lpstr>
      <vt:lpstr>BID as a matching problem</vt:lpstr>
      <vt:lpstr>BID w/o grid constraints</vt:lpstr>
      <vt:lpstr>BID w/ grid constraints</vt:lpstr>
      <vt:lpstr>Filtering the CSP</vt:lpstr>
      <vt:lpstr>Approximating the BID</vt:lpstr>
      <vt:lpstr>Matching reformulation in Solver</vt:lpstr>
      <vt:lpstr>Evaluation: matching reformulation</vt:lpstr>
      <vt:lpstr>Outline</vt:lpstr>
      <vt:lpstr>Symmetric solutions in BID</vt:lpstr>
      <vt:lpstr>Symmetric maximum matchings</vt:lpstr>
      <vt:lpstr>Conclusions</vt:lpstr>
      <vt:lpstr>Future work</vt:lpstr>
      <vt:lpstr>Questions?</vt:lpstr>
    </vt:vector>
  </TitlesOfParts>
  <Company>University of Nebraska - Lincoln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Choueiry</cp:lastModifiedBy>
  <cp:revision>336</cp:revision>
  <dcterms:created xsi:type="dcterms:W3CDTF">2004-09-04T03:37:41Z</dcterms:created>
  <dcterms:modified xsi:type="dcterms:W3CDTF">2007-10-12T20:17:34Z</dcterms:modified>
</cp:coreProperties>
</file>