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77" r:id="rId2"/>
    <p:sldId id="287" r:id="rId3"/>
    <p:sldId id="278" r:id="rId4"/>
    <p:sldId id="290" r:id="rId5"/>
    <p:sldId id="293" r:id="rId6"/>
    <p:sldId id="282" r:id="rId7"/>
    <p:sldId id="294" r:id="rId8"/>
    <p:sldId id="295" r:id="rId9"/>
    <p:sldId id="300" r:id="rId10"/>
  </p:sldIdLst>
  <p:sldSz cx="9144000" cy="6858000" type="screen4x3"/>
  <p:notesSz cx="6950075" cy="9236075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667" autoAdjust="0"/>
    <p:restoredTop sz="86346" autoAdjust="0"/>
  </p:normalViewPr>
  <p:slideViewPr>
    <p:cSldViewPr>
      <p:cViewPr varScale="1">
        <p:scale>
          <a:sx n="124" d="100"/>
          <a:sy n="124" d="100"/>
        </p:scale>
        <p:origin x="184" y="8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B8C26AFF-5BCC-5E43-8446-8B4E6B1C3CE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>
              <a:defRPr sz="1200"/>
            </a:lvl1pPr>
          </a:lstStyle>
          <a:p>
            <a:endParaRPr lang="en-US" altLang="en-US"/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3371B130-0ACE-7C4A-A1EB-EF9D185D4DA0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>
              <a:defRPr sz="1200"/>
            </a:lvl1pPr>
          </a:lstStyle>
          <a:p>
            <a:endParaRPr lang="en-US" altLang="en-US"/>
          </a:p>
        </p:txBody>
      </p:sp>
      <p:sp>
        <p:nvSpPr>
          <p:cNvPr id="37892" name="Rectangle 4">
            <a:extLst>
              <a:ext uri="{FF2B5EF4-FFF2-40B4-BE49-F238E27FC236}">
                <a16:creationId xmlns:a16="http://schemas.microsoft.com/office/drawing/2014/main" id="{E50F6C36-1588-014B-9175-E1F8CEFB152E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>
              <a:defRPr sz="1200"/>
            </a:lvl1pPr>
          </a:lstStyle>
          <a:p>
            <a:endParaRPr lang="en-US" altLang="en-US"/>
          </a:p>
        </p:txBody>
      </p:sp>
      <p:sp>
        <p:nvSpPr>
          <p:cNvPr id="37893" name="Rectangle 5">
            <a:extLst>
              <a:ext uri="{FF2B5EF4-FFF2-40B4-BE49-F238E27FC236}">
                <a16:creationId xmlns:a16="http://schemas.microsoft.com/office/drawing/2014/main" id="{0532590D-BDA1-994D-838A-6A38B9E36C5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/>
            </a:lvl1pPr>
          </a:lstStyle>
          <a:p>
            <a:fld id="{434AAFA5-BCEF-2841-9A5F-6B1735E1E4C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2FCC106B-99E3-AA40-9151-67EE7570224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>
              <a:defRPr sz="1200"/>
            </a:lvl1pPr>
          </a:lstStyle>
          <a:p>
            <a:endParaRPr lang="en-US" altLang="zh-CN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BC35CBB1-D9AF-AF47-A494-E2294DC9263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>
              <a:defRPr sz="1200"/>
            </a:lvl1pPr>
          </a:lstStyle>
          <a:p>
            <a:endParaRPr lang="en-US" altLang="zh-CN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127CF82C-F0E5-8F4B-899D-E2D49E55F4C2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5225" y="692150"/>
            <a:ext cx="4618038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AE013FC5-0EE5-CE45-9898-D21BA121B24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4387850"/>
            <a:ext cx="5559425" cy="415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ADF4B2DC-5DBC-6D46-BA19-6D4680CE7FD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>
              <a:defRPr sz="1200"/>
            </a:lvl1pPr>
          </a:lstStyle>
          <a:p>
            <a:endParaRPr lang="en-US" altLang="zh-CN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6EAC97CF-97B9-5843-8592-9F0AA8B3069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/>
            </a:lvl1pPr>
          </a:lstStyle>
          <a:p>
            <a:fld id="{D692DD40-0DB0-6B46-9194-9B61229089E5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92DD40-0DB0-6B46-9194-9B61229089E5}" type="slidenum">
              <a:rPr lang="en-US" altLang="zh-CN" smtClean="0"/>
              <a:pPr/>
              <a:t>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50654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F4E71D-F99F-7E45-A61A-8BF2CF36BE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C361C4-C7F4-6B49-AC2D-C3F5ECF033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C5CBA3-660C-ED43-B613-8B157288D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E04DCCC-23A3-B24E-9962-337CE5904310}" type="datetime1">
              <a:rPr lang="en-US" altLang="en-US"/>
              <a:pPr/>
              <a:t>8/29/20</a:t>
            </a:fld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5B6E68-F23B-C544-86A9-B106990A1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dirty="0"/>
              <a:t>CP 2020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72414D-8350-0D45-9B22-5FE730569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4596FE-1709-9243-BF7B-E3D2958F8A1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79932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BD0897-7BA0-AC44-8FCF-AB74F6F43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C94822-A4C4-FF41-8204-9F6B9A8072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32ABCE-C18A-BD41-AF8B-965850D5F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6D98823-A70C-8F4C-8DCE-C35358E39753}" type="datetime1">
              <a:rPr lang="en-US" altLang="en-US"/>
              <a:pPr/>
              <a:t>8/29/20</a:t>
            </a:fld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AE86EE-2E0E-6240-B29B-096BC71D7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dirty="0"/>
              <a:t>CP 2020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085ED8-639E-C047-8D94-AE30D2939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798333-9044-8C4B-BE27-97D3F208586B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4904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A645E54-23D0-824D-8431-ABA83F57EC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7645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C69A0F-ED3F-684E-A0FD-61781E4560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81000" y="304800"/>
            <a:ext cx="6076950" cy="54864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26FA38-1211-A645-AFD0-A8A26D40A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E64BB51-A8AF-A94C-B8AC-813828CF0A02}" type="datetime1">
              <a:rPr lang="en-US" altLang="en-US"/>
              <a:pPr/>
              <a:t>8/29/20</a:t>
            </a:fld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43639A-E8AF-E046-9279-8E57BEEAD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dirty="0"/>
              <a:t>CP 2020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F390E5-A211-9B44-A6DD-C03FCA46C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4324B3-04FE-2844-9217-F801D39FB17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890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E2EEA-9034-E548-9933-DC1462960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C1897A-E4BD-D745-AAC0-CEFA3128DD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CD5270-451B-394F-8A0E-E691DE1C7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DFF5823-9658-684D-A525-D44D24C2692C}" type="datetime1">
              <a:rPr lang="en-US" altLang="en-US"/>
              <a:pPr/>
              <a:t>8/29/20</a:t>
            </a:fld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916F9C-4C1F-AF4B-BF63-F88D42EF9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dirty="0"/>
              <a:t>CP 2020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CC6970-8462-9C4D-B163-7BFDB735E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A6B76D-391A-104D-8380-96425D23F0D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21520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CE9A0C-C286-7F46-AA0F-B6EDA49CD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38FDC2-AEDE-CB47-B1FA-08878E528F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88EE05-F4C1-8841-B0C1-FDCFFC0DE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8E18781-B317-444C-B3E0-C000F250464F}" type="datetime1">
              <a:rPr lang="en-US" altLang="en-US"/>
              <a:pPr/>
              <a:t>8/29/20</a:t>
            </a:fld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11507C-D99C-F443-A554-7232E05E7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dirty="0"/>
              <a:t>CP 2020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491A9D-0A57-B841-9E9C-6226927DB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6C2607-B4A5-E743-8BE0-8C9899A067F5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26558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F9F5B-6694-394E-ADF0-A0EE64F38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EE0D9B-0E05-C647-B808-6863B238AD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3400" y="1265238"/>
            <a:ext cx="4000500" cy="4525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F858BF-F61C-404E-9BB0-FA4692FC97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86300" y="1265238"/>
            <a:ext cx="4000500" cy="4525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2CE186-32F3-4C4F-A0E5-B44134B2A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F79464A-A2B3-E848-B72E-939075DEFBE3}" type="datetime1">
              <a:rPr lang="en-US" altLang="en-US"/>
              <a:pPr/>
              <a:t>8/29/20</a:t>
            </a:fld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372079-EE9C-464D-ADF6-618ADA996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dirty="0"/>
              <a:t>CP 2020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0327E6-9692-2248-9E77-FAC2DAC6F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BD7B44-5438-EE48-9A6A-3B0CEEE093FE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47649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F55980-6741-2541-93EC-945F798D6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DDF33B-9010-E640-A22C-EA26E6A931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3A2B59-2642-4D4B-AF0D-17EDF31BA8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E4E920-A2BA-D94A-BCEF-CDF30A106C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0EEE46-41B3-7D4D-97F3-08E359EC81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6BE671-23BE-364C-9101-AAD1D5C10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7356902-A734-F54F-A564-5F43B6D978BB}" type="datetime1">
              <a:rPr lang="en-US" altLang="en-US"/>
              <a:pPr/>
              <a:t>8/29/20</a:t>
            </a:fld>
            <a:endParaRPr lang="en-US" altLang="zh-C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6C506D-E9B4-0947-961B-EE851B293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dirty="0"/>
              <a:t>CP 2020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CA1D20-A6E7-7747-AC58-C21CDCB17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6CF694-40CB-5940-BF90-ECCCBB4FD7A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56587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BA0D1-7577-504F-9F7D-8DE023918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4C95E5-7BAA-D549-98B6-7FE31E813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179A31-7A29-DF4D-9295-14ACAEDC8D08}" type="datetime1">
              <a:rPr lang="en-US" altLang="en-US"/>
              <a:pPr/>
              <a:t>8/29/20</a:t>
            </a:fld>
            <a:endParaRPr lang="en-US" altLang="zh-C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6FEA06-0B5D-0547-8239-474ADF899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dirty="0"/>
              <a:t>CP 2020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E4C974-713B-784F-8C57-18A89F57F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830E78-4873-994D-AC82-C7572673DE10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1899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BFE1B5B-B762-BF4D-9ED2-C04ADD7C2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F1EAAA-2BF5-4942-AE4A-6F427E959509}" type="datetime1">
              <a:rPr lang="en-US" altLang="en-US"/>
              <a:pPr/>
              <a:t>8/29/20</a:t>
            </a:fld>
            <a:endParaRPr lang="en-US" altLang="zh-C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C23F66-822E-2C4F-B60A-FC0280B6C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dirty="0"/>
              <a:t>CP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493220-A939-4749-B70F-4DBFB5D3C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A5648F-2EC7-934D-8A36-BBF4FAFC64C0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7276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2AEA2-C220-A247-9B1F-AA657E1B0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22202C-20BF-8E40-A2B9-1FD88BBD3F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FBAFC2-098D-7F45-9C66-B668A7E5E9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5B404C-E00D-234A-8F42-1586442E9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CAF29C-5484-5F45-A9D6-1102CE1A36B3}" type="datetime1">
              <a:rPr lang="en-US" altLang="en-US"/>
              <a:pPr/>
              <a:t>8/29/20</a:t>
            </a:fld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4B77B7-423F-AC44-B780-7C08F672A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dirty="0"/>
              <a:t>CP 2020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F48385-3615-7446-B09A-96B75766B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B71705-BADB-1D4D-9D48-08A36476C4B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05730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8043CD-A46C-0A48-869E-AFC979CD5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5BC130-84B4-F443-AC7F-E148095E78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A3DC6E-B3EF-A14A-A8AF-7EAA46C51B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86BB93-6AA9-1747-A442-DBFC87557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33A90E-66C2-A44B-ACBE-CBD2BC937661}" type="datetime1">
              <a:rPr lang="en-US" altLang="en-US"/>
              <a:pPr/>
              <a:t>8/29/20</a:t>
            </a:fld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762D87-9F8F-8142-A897-302ABA3B4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dirty="0"/>
              <a:t>CP 2020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A9BBDB-552B-2B4E-9A05-B32D8ACC6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7D7885-2911-0248-8250-2164AD753E14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40393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72CD4B7-342F-A643-A54B-8407C14BA1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82296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A7BDC65-AD6A-CB40-B596-1959D0ECF0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65238"/>
            <a:ext cx="8153400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0C366E0-F001-604A-B6F2-4BDAD4FFF0E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225A5A2D-D7E7-FA4D-81C0-312C0045AF8A}" type="datetime1">
              <a:rPr lang="en-US" altLang="en-US"/>
              <a:pPr/>
              <a:t>8/29/20</a:t>
            </a:fld>
            <a:endParaRPr lang="en-US" altLang="zh-CN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8A83CE5C-1067-3E42-8CDD-2984BE6BC36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altLang="zh-CN" dirty="0"/>
              <a:t>CP 2020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E212A88-52E1-B842-B721-2292FF39556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7DC315A-8CBC-F142-B6B9-1FAFD9C4DFE7}" type="slidenum">
              <a:rPr lang="en-US" altLang="zh-CN"/>
              <a:pPr/>
              <a:t>‹#›</a:t>
            </a:fld>
            <a:endParaRPr lang="en-US" altLang="zh-CN"/>
          </a:p>
        </p:txBody>
      </p:sp>
      <p:sp>
        <p:nvSpPr>
          <p:cNvPr id="1031" name="Line 7">
            <a:extLst>
              <a:ext uri="{FF2B5EF4-FFF2-40B4-BE49-F238E27FC236}">
                <a16:creationId xmlns:a16="http://schemas.microsoft.com/office/drawing/2014/main" id="{58DD638D-AAFE-2C4A-85DE-F3490E3CDEB3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0668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2" name="Line 8">
            <a:extLst>
              <a:ext uri="{FF2B5EF4-FFF2-40B4-BE49-F238E27FC236}">
                <a16:creationId xmlns:a16="http://schemas.microsoft.com/office/drawing/2014/main" id="{E7D5E61C-6E8B-8849-A84C-07156BCC7B4E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59436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4" name="Picture 10" descr="C:\My Documents\UNL logo.jpg">
            <a:extLst>
              <a:ext uri="{FF2B5EF4-FFF2-40B4-BE49-F238E27FC236}">
                <a16:creationId xmlns:a16="http://schemas.microsoft.com/office/drawing/2014/main" id="{E106E74D-9CBB-7940-99EF-F604DDC98B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713413"/>
            <a:ext cx="1295400" cy="534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5" name="Text Box 11">
            <a:extLst>
              <a:ext uri="{FF2B5EF4-FFF2-40B4-BE49-F238E27FC236}">
                <a16:creationId xmlns:a16="http://schemas.microsoft.com/office/drawing/2014/main" id="{25C1EC38-6566-ED4C-BED4-94FA47CA99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943600"/>
            <a:ext cx="48006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200" i="1">
                <a:solidFill>
                  <a:srgbClr val="3A65BC"/>
                </a:solidFill>
              </a:rPr>
              <a:t>Constraint Systems Laboratory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rtl="0" fontAlgn="base">
        <a:spcBef>
          <a:spcPct val="0"/>
        </a:spcBef>
        <a:spcAft>
          <a:spcPct val="0"/>
        </a:spcAft>
        <a:defRPr sz="4400" b="1" kern="1200">
          <a:solidFill>
            <a:srgbClr val="3A65BC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2" charset="0"/>
          <a:ea typeface="宋体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2" charset="0"/>
          <a:ea typeface="宋体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2" charset="0"/>
          <a:ea typeface="宋体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2" charset="0"/>
          <a:ea typeface="宋体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2" charset="0"/>
          <a:ea typeface="宋体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2" charset="0"/>
          <a:ea typeface="宋体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2" charset="0"/>
          <a:ea typeface="宋体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2" charset="0"/>
          <a:ea typeface="宋体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3A65BC"/>
        </a:buClr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3A65BC"/>
        </a:buClr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A930EAC5-0F07-DE4A-A9D7-A74F3474E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C0E39-03EB-9548-829B-0AD4827DD308}" type="datetime1">
              <a:rPr lang="en-US" altLang="en-US"/>
              <a:pPr/>
              <a:t>8/29/20</a:t>
            </a:fld>
            <a:endParaRPr lang="en-US" altLang="zh-CN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F07A9D-6B1A-A846-B2E1-84D2FABA1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/>
              <a:t>CP 2020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EF8369E-7770-504A-925E-AD04D29EA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46590-BED8-0A46-A9F5-503465CBDACF}" type="slidenum">
              <a:rPr lang="en-US" altLang="zh-CN"/>
              <a:pPr/>
              <a:t>1</a:t>
            </a:fld>
            <a:endParaRPr lang="en-US" altLang="zh-CN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1986" name="Rectangle 2">
                <a:extLst>
                  <a:ext uri="{FF2B5EF4-FFF2-40B4-BE49-F238E27FC236}">
                    <a16:creationId xmlns:a16="http://schemas.microsoft.com/office/drawing/2014/main" id="{536DDFC8-4E8A-D542-88A6-3C991C03FB2C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609600" y="1524000"/>
                <a:ext cx="8001000" cy="4267200"/>
              </a:xfrm>
            </p:spPr>
            <p:txBody>
              <a:bodyPr/>
              <a:lstStyle/>
              <a:p>
                <a:pPr algn="ctr">
                  <a:lnSpc>
                    <a:spcPct val="90000"/>
                  </a:lnSpc>
                  <a:buFontTx/>
                  <a:buNone/>
                </a:pPr>
                <a:r>
                  <a:rPr lang="en-US" altLang="en-US" sz="4400" b="1" dirty="0">
                    <a:solidFill>
                      <a:srgbClr val="3A65BC"/>
                    </a:solidFill>
                  </a:rPr>
                  <a:t>Visualizations to Summarize Search Behavior</a:t>
                </a:r>
              </a:p>
              <a:p>
                <a:pPr algn="ctr">
                  <a:lnSpc>
                    <a:spcPct val="90000"/>
                  </a:lnSpc>
                  <a:buFontTx/>
                  <a:buNone/>
                </a:pPr>
                <a:r>
                  <a:rPr lang="en-US" altLang="en-US" sz="4400" b="1" dirty="0">
                    <a:solidFill>
                      <a:srgbClr val="3A65BC"/>
                    </a:solidFill>
                  </a:rPr>
                  <a:t>(Spotlight)</a:t>
                </a:r>
                <a:endParaRPr lang="en-US" altLang="en-US" sz="3600" b="1" dirty="0"/>
              </a:p>
              <a:p>
                <a:pPr algn="ctr">
                  <a:lnSpc>
                    <a:spcPct val="90000"/>
                  </a:lnSpc>
                  <a:buFontTx/>
                  <a:buNone/>
                </a:pPr>
                <a:r>
                  <a:rPr lang="en-US" altLang="en-US" b="1" dirty="0"/>
                  <a:t>Ian S. Howell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en-US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en-US" b="1" i="1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  <m:sup>
                        <m:r>
                          <a:rPr lang="en-US" altLang="en-US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altLang="en-US" b="1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en-US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altLang="en-US" dirty="0"/>
                  <a:t>, Berthe Y. Choueiry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en-US" b="0" i="1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  <m:sup>
                        <m:r>
                          <a:rPr lang="en-US" altLang="en-US" b="0" i="1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</m:sSup>
                  </m:oMath>
                </a14:m>
                <a:r>
                  <a:rPr lang="en-US" altLang="en-US" dirty="0"/>
                  <a:t>, and Hongfeng Yu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en-US" i="1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  <m:sup>
                        <m:r>
                          <a:rPr lang="en-US" alt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altLang="en-US" b="1" dirty="0"/>
              </a:p>
              <a:p>
                <a:pPr algn="ctr">
                  <a:lnSpc>
                    <a:spcPct val="90000"/>
                  </a:lnSpc>
                  <a:buFontTx/>
                  <a:buNone/>
                </a:pPr>
                <a:r>
                  <a:rPr lang="en-US" altLang="en-US" sz="2000" dirty="0"/>
                  <a:t>Constraint Systems Laboratory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  <m:sup>
                        <m:r>
                          <a:rPr lang="en-US" altLang="en-US" sz="2000" i="1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</m:sSup>
                  </m:oMath>
                </a14:m>
                <a:endParaRPr lang="en-US" altLang="en-US" sz="2000" dirty="0"/>
              </a:p>
              <a:p>
                <a:pPr algn="ctr">
                  <a:lnSpc>
                    <a:spcPct val="90000"/>
                  </a:lnSpc>
                  <a:buFontTx/>
                  <a:buNone/>
                </a:pPr>
                <a:r>
                  <a:rPr lang="en-US" altLang="en-US" sz="2000" dirty="0"/>
                  <a:t>Visualizations Laboratory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  <m:sup>
                        <m:r>
                          <a:rPr lang="en-US" alt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altLang="en-US" sz="2000" dirty="0"/>
              </a:p>
              <a:p>
                <a:pPr algn="ctr">
                  <a:lnSpc>
                    <a:spcPct val="90000"/>
                  </a:lnSpc>
                  <a:buFontTx/>
                  <a:buNone/>
                </a:pPr>
                <a:r>
                  <a:rPr lang="en-US" altLang="en-US" sz="2000" dirty="0"/>
                  <a:t>Department of Computer Science &amp; Engineering</a:t>
                </a:r>
              </a:p>
              <a:p>
                <a:pPr algn="ctr">
                  <a:lnSpc>
                    <a:spcPct val="90000"/>
                  </a:lnSpc>
                  <a:buFontTx/>
                  <a:buNone/>
                </a:pPr>
                <a:r>
                  <a:rPr lang="en-US" altLang="en-US" sz="2000" dirty="0"/>
                  <a:t>University of Nebraska-Lincoln</a:t>
                </a:r>
              </a:p>
            </p:txBody>
          </p:sp>
        </mc:Choice>
        <mc:Fallback>
          <p:sp>
            <p:nvSpPr>
              <p:cNvPr id="41986" name="Rectangle 2">
                <a:extLst>
                  <a:ext uri="{FF2B5EF4-FFF2-40B4-BE49-F238E27FC236}">
                    <a16:creationId xmlns:a16="http://schemas.microsoft.com/office/drawing/2014/main" id="{536DDFC8-4E8A-D542-88A6-3C991C03FB2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609600" y="1524000"/>
                <a:ext cx="8001000" cy="4267200"/>
              </a:xfrm>
              <a:blipFill>
                <a:blip r:embed="rId2"/>
                <a:stretch>
                  <a:fillRect l="-1905" t="-4464" r="-3175" b="-47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106F7-8A6D-FE42-9E8F-65BCE077E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637C76-22F1-2F46-9A1B-8829CF3880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Backtrack search when solving a constraint satisfaction problem (CSP) suffers from thrashing</a:t>
            </a:r>
          </a:p>
          <a:p>
            <a:r>
              <a:rPr lang="en-US" dirty="0"/>
              <a:t>Enforcing a consistency property reduces thrashing at the cost of further processing</a:t>
            </a:r>
          </a:p>
          <a:p>
            <a:r>
              <a:rPr lang="en-US" dirty="0"/>
              <a:t>The tradeoff of running a higher-level consistency (HLC) is poorly understood.</a:t>
            </a:r>
          </a:p>
          <a:p>
            <a:r>
              <a:rPr lang="en-US" dirty="0"/>
              <a:t>We propose to summarize search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106A71-3C1B-F745-901A-E0F095F0C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F5823-9658-684D-A525-D44D24C2692C}" type="datetime1">
              <a:rPr lang="en-US" altLang="en-US" smtClean="0"/>
              <a:pPr/>
              <a:t>8/29/20</a:t>
            </a:fld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411FAD-992E-A841-9161-4B74BF204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/>
              <a:t>CP 2020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A62673-243F-724F-A480-A9DE5CBD7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6B76D-391A-104D-8380-96425D23F0DA}" type="slidenum">
              <a:rPr lang="en-US" altLang="zh-CN" smtClean="0"/>
              <a:pPr/>
              <a:t>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35852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FC2625-EBC6-3742-BDF1-C559CCDE2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Contributions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60FAC7-4901-6D48-B709-F72FD0729D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Criteria for computing distance between two time samples based on the </a:t>
            </a:r>
            <a:r>
              <a:rPr lang="en-US" dirty="0" err="1"/>
              <a:t>BpD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 clustering technique for summarizing search into a history of qualitatively distinct regimes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 new visualization that examines the behavior of variable ordering heuristics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853B2A-3FB8-DD48-B8A3-ECC9C90ED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F5823-9658-684D-A525-D44D24C2692C}" type="datetime1">
              <a:rPr lang="en-US" altLang="en-US" smtClean="0"/>
              <a:pPr/>
              <a:t>8/29/20</a:t>
            </a:fld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2B4E15-B9BC-304F-8B91-40FCD3A53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/>
              <a:t>CP 2020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F92ACA-291C-A342-B269-7C0AF227E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6B76D-391A-104D-8380-96425D23F0DA}" type="slidenum">
              <a:rPr lang="en-US" altLang="zh-CN" smtClean="0"/>
              <a:pPr/>
              <a:t>3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170259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20E80-F01E-AC42-86E8-9ABEE26ED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Distance between timestamps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E0CD9D-728F-9D42-9EDA-8A2B6DFEF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F5823-9658-684D-A525-D44D24C2692C}" type="datetime1">
              <a:rPr lang="en-US" altLang="en-US" smtClean="0"/>
              <a:pPr/>
              <a:t>8/29/20</a:t>
            </a:fld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5F9A74-AD67-604B-831E-16F229AF2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/>
              <a:t>CP 2020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4EE960-ED85-8E49-B704-4A9502DD3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6B76D-391A-104D-8380-96425D23F0DA}" type="slidenum">
              <a:rPr lang="en-US" altLang="zh-CN" smtClean="0"/>
              <a:pPr/>
              <a:t>4</a:t>
            </a:fld>
            <a:endParaRPr lang="en-US" altLang="zh-CN"/>
          </a:p>
        </p:txBody>
      </p:sp>
      <p:sp>
        <p:nvSpPr>
          <p:cNvPr id="58" name="Content Placeholder 2">
            <a:extLst>
              <a:ext uri="{FF2B5EF4-FFF2-40B4-BE49-F238E27FC236}">
                <a16:creationId xmlns:a16="http://schemas.microsoft.com/office/drawing/2014/main" id="{2A24D7AA-67C0-BF45-8085-85530F8213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265238"/>
            <a:ext cx="8153400" cy="4525962"/>
          </a:xfrm>
        </p:spPr>
        <p:txBody>
          <a:bodyPr/>
          <a:lstStyle/>
          <a:p>
            <a:r>
              <a:rPr lang="en-US" dirty="0"/>
              <a:t>Design goal: capture the “shape” change</a:t>
            </a:r>
          </a:p>
          <a:p>
            <a:pPr lvl="1"/>
            <a:endParaRPr lang="en-US" dirty="0"/>
          </a:p>
        </p:txBody>
      </p:sp>
      <p:grpSp>
        <p:nvGrpSpPr>
          <p:cNvPr id="57" name="Group 56">
            <a:extLst>
              <a:ext uri="{FF2B5EF4-FFF2-40B4-BE49-F238E27FC236}">
                <a16:creationId xmlns:a16="http://schemas.microsoft.com/office/drawing/2014/main" id="{1D0280DB-FAD4-DC40-B6EE-0C4F6044A395}"/>
              </a:ext>
            </a:extLst>
          </p:cNvPr>
          <p:cNvGrpSpPr/>
          <p:nvPr/>
        </p:nvGrpSpPr>
        <p:grpSpPr>
          <a:xfrm>
            <a:off x="920248" y="2057399"/>
            <a:ext cx="7303504" cy="3657601"/>
            <a:chOff x="920248" y="1525029"/>
            <a:chExt cx="7303504" cy="3941236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15919F2D-9042-7E4B-A612-2ECF78295D63}"/>
                </a:ext>
              </a:extLst>
            </p:cNvPr>
            <p:cNvSpPr/>
            <p:nvPr/>
          </p:nvSpPr>
          <p:spPr>
            <a:xfrm>
              <a:off x="1298047" y="4958153"/>
              <a:ext cx="385894" cy="15240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D725CCC5-8798-C646-BC17-8B161F7DDBAC}"/>
                </a:ext>
              </a:extLst>
            </p:cNvPr>
            <p:cNvSpPr/>
            <p:nvPr/>
          </p:nvSpPr>
          <p:spPr>
            <a:xfrm>
              <a:off x="1683941" y="4805753"/>
              <a:ext cx="385894" cy="30480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0D84D2D4-1204-104F-AB1D-CB82DA367038}"/>
                </a:ext>
              </a:extLst>
            </p:cNvPr>
            <p:cNvSpPr/>
            <p:nvPr/>
          </p:nvSpPr>
          <p:spPr>
            <a:xfrm>
              <a:off x="2069834" y="4268229"/>
              <a:ext cx="385894" cy="84232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EE19B1AB-1641-C245-BEC1-516174148F4C}"/>
                </a:ext>
              </a:extLst>
            </p:cNvPr>
            <p:cNvSpPr/>
            <p:nvPr/>
          </p:nvSpPr>
          <p:spPr>
            <a:xfrm>
              <a:off x="2455727" y="3506229"/>
              <a:ext cx="385894" cy="160432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8143013C-97EA-AC4B-A296-F81D213FDDAF}"/>
                </a:ext>
              </a:extLst>
            </p:cNvPr>
            <p:cNvSpPr/>
            <p:nvPr/>
          </p:nvSpPr>
          <p:spPr>
            <a:xfrm>
              <a:off x="2841620" y="2287029"/>
              <a:ext cx="385894" cy="282352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1A1D7BEE-6287-8449-8400-C4E98BA043C9}"/>
                </a:ext>
              </a:extLst>
            </p:cNvPr>
            <p:cNvSpPr/>
            <p:nvPr/>
          </p:nvSpPr>
          <p:spPr>
            <a:xfrm>
              <a:off x="3221573" y="1525029"/>
              <a:ext cx="385894" cy="358552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476779D8-3627-474F-A9E5-F225871D3326}"/>
                </a:ext>
              </a:extLst>
            </p:cNvPr>
            <p:cNvSpPr/>
            <p:nvPr/>
          </p:nvSpPr>
          <p:spPr>
            <a:xfrm>
              <a:off x="3610437" y="1677429"/>
              <a:ext cx="385894" cy="343312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7F8CF298-D62C-9B4A-977B-29FF23D684FE}"/>
                </a:ext>
              </a:extLst>
            </p:cNvPr>
            <p:cNvSpPr/>
            <p:nvPr/>
          </p:nvSpPr>
          <p:spPr>
            <a:xfrm>
              <a:off x="3993359" y="2820429"/>
              <a:ext cx="385894" cy="229012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A0F0201A-40FA-E141-A001-3EAA9EACA498}"/>
                </a:ext>
              </a:extLst>
            </p:cNvPr>
            <p:cNvSpPr/>
            <p:nvPr/>
          </p:nvSpPr>
          <p:spPr>
            <a:xfrm>
              <a:off x="4376281" y="3269162"/>
              <a:ext cx="385894" cy="1841391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A36464FC-8E34-3845-8831-20DE5D6583C3}"/>
                </a:ext>
              </a:extLst>
            </p:cNvPr>
            <p:cNvSpPr/>
            <p:nvPr/>
          </p:nvSpPr>
          <p:spPr>
            <a:xfrm>
              <a:off x="4758309" y="3963431"/>
              <a:ext cx="385894" cy="1147122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2CDCC4E6-1E98-1F40-9068-60AA6FC3EE58}"/>
                </a:ext>
              </a:extLst>
            </p:cNvPr>
            <p:cNvSpPr/>
            <p:nvPr/>
          </p:nvSpPr>
          <p:spPr>
            <a:xfrm>
              <a:off x="5144264" y="4344431"/>
              <a:ext cx="385894" cy="766122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C03B4955-A98E-D642-AD16-80E972EEEE3B}"/>
                </a:ext>
              </a:extLst>
            </p:cNvPr>
            <p:cNvSpPr/>
            <p:nvPr/>
          </p:nvSpPr>
          <p:spPr>
            <a:xfrm>
              <a:off x="5528739" y="4725431"/>
              <a:ext cx="385894" cy="385122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E619835F-293D-AA4C-A67C-58CAA6B45726}"/>
                </a:ext>
              </a:extLst>
            </p:cNvPr>
            <p:cNvSpPr/>
            <p:nvPr/>
          </p:nvSpPr>
          <p:spPr>
            <a:xfrm>
              <a:off x="5914312" y="4954031"/>
              <a:ext cx="385894" cy="156522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2EEEEB63-01A1-754A-8077-4405EF7622AE}"/>
                </a:ext>
              </a:extLst>
            </p:cNvPr>
            <p:cNvSpPr/>
            <p:nvPr/>
          </p:nvSpPr>
          <p:spPr>
            <a:xfrm>
              <a:off x="5532605" y="1918621"/>
              <a:ext cx="385894" cy="3191932"/>
            </a:xfrm>
            <a:prstGeom prst="rect">
              <a:avLst/>
            </a:prstGeom>
            <a:solidFill>
              <a:schemeClr val="accent6">
                <a:lumMod val="40000"/>
                <a:lumOff val="60000"/>
                <a:alpha val="50000"/>
              </a:schemeClr>
            </a:solidFill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4BE40FCE-2F07-BC48-92F6-08F9A440A52E}"/>
                </a:ext>
              </a:extLst>
            </p:cNvPr>
            <p:cNvSpPr/>
            <p:nvPr/>
          </p:nvSpPr>
          <p:spPr>
            <a:xfrm>
              <a:off x="5918662" y="1690021"/>
              <a:ext cx="385894" cy="3420532"/>
            </a:xfrm>
            <a:prstGeom prst="rect">
              <a:avLst/>
            </a:prstGeom>
            <a:solidFill>
              <a:schemeClr val="accent6">
                <a:lumMod val="40000"/>
                <a:lumOff val="60000"/>
                <a:alpha val="50000"/>
              </a:schemeClr>
            </a:solidFill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5609DE91-FF10-8B45-92ED-A85FA55247DC}"/>
                </a:ext>
              </a:extLst>
            </p:cNvPr>
            <p:cNvSpPr/>
            <p:nvPr/>
          </p:nvSpPr>
          <p:spPr>
            <a:xfrm>
              <a:off x="6301583" y="1537621"/>
              <a:ext cx="385894" cy="3572932"/>
            </a:xfrm>
            <a:prstGeom prst="rect">
              <a:avLst/>
            </a:prstGeom>
            <a:solidFill>
              <a:schemeClr val="accent6">
                <a:lumMod val="40000"/>
                <a:lumOff val="60000"/>
                <a:alpha val="50000"/>
              </a:schemeClr>
            </a:solidFill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2471795A-0845-8140-9277-18499BC15040}"/>
                </a:ext>
              </a:extLst>
            </p:cNvPr>
            <p:cNvSpPr/>
            <p:nvPr/>
          </p:nvSpPr>
          <p:spPr>
            <a:xfrm>
              <a:off x="6684722" y="1537621"/>
              <a:ext cx="385894" cy="3572932"/>
            </a:xfrm>
            <a:prstGeom prst="rect">
              <a:avLst/>
            </a:prstGeom>
            <a:solidFill>
              <a:schemeClr val="accent6">
                <a:lumMod val="40000"/>
                <a:lumOff val="60000"/>
                <a:alpha val="50000"/>
              </a:schemeClr>
            </a:solidFill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A053EEF2-8D9D-C940-A567-EAD508A7335B}"/>
                </a:ext>
              </a:extLst>
            </p:cNvPr>
            <p:cNvSpPr/>
            <p:nvPr/>
          </p:nvSpPr>
          <p:spPr>
            <a:xfrm>
              <a:off x="5149991" y="2676413"/>
              <a:ext cx="385894" cy="2434140"/>
            </a:xfrm>
            <a:prstGeom prst="rect">
              <a:avLst/>
            </a:prstGeom>
            <a:solidFill>
              <a:schemeClr val="accent6">
                <a:lumMod val="40000"/>
                <a:lumOff val="60000"/>
                <a:alpha val="50000"/>
              </a:schemeClr>
            </a:solidFill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0117D11D-7D58-744A-A300-DE2E376D7C2B}"/>
                </a:ext>
              </a:extLst>
            </p:cNvPr>
            <p:cNvSpPr/>
            <p:nvPr/>
          </p:nvSpPr>
          <p:spPr>
            <a:xfrm>
              <a:off x="4761110" y="3362212"/>
              <a:ext cx="385894" cy="1748341"/>
            </a:xfrm>
            <a:prstGeom prst="rect">
              <a:avLst/>
            </a:prstGeom>
            <a:solidFill>
              <a:schemeClr val="accent6">
                <a:lumMod val="40000"/>
                <a:lumOff val="60000"/>
                <a:alpha val="50000"/>
              </a:schemeClr>
            </a:solidFill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AB3F462C-FE27-FD4F-B11C-9055A9D6E206}"/>
                </a:ext>
              </a:extLst>
            </p:cNvPr>
            <p:cNvCxnSpPr>
              <a:cxnSpLocks/>
            </p:cNvCxnSpPr>
            <p:nvPr/>
          </p:nvCxnSpPr>
          <p:spPr>
            <a:xfrm>
              <a:off x="1298047" y="1529153"/>
              <a:ext cx="0" cy="35814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847C0EA6-0E14-A547-AD3F-C1C5CE585A6D}"/>
                </a:ext>
              </a:extLst>
            </p:cNvPr>
            <p:cNvCxnSpPr>
              <a:cxnSpLocks/>
            </p:cNvCxnSpPr>
            <p:nvPr/>
          </p:nvCxnSpPr>
          <p:spPr>
            <a:xfrm>
              <a:off x="7857430" y="1529153"/>
              <a:ext cx="0" cy="35814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61C2E6C2-9B70-3A42-89F9-8114BE7EFEF8}"/>
                    </a:ext>
                  </a:extLst>
                </p:cNvPr>
                <p:cNvSpPr txBox="1"/>
                <p:nvPr/>
              </p:nvSpPr>
              <p:spPr>
                <a:xfrm rot="16200000">
                  <a:off x="344193" y="3130034"/>
                  <a:ext cx="152144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#BT at time </a:t>
                  </a:r>
                  <a14:m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</m:t>
                      </m:r>
                    </m:oMath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61C2E6C2-9B70-3A42-89F9-8114BE7EFEF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344193" y="3130034"/>
                  <a:ext cx="1521442" cy="369332"/>
                </a:xfrm>
                <a:prstGeom prst="rect">
                  <a:avLst/>
                </a:prstGeom>
                <a:blipFill>
                  <a:blip r:embed="rId3"/>
                  <a:stretch>
                    <a:fillRect l="-6667" t="-4464" r="-23333" b="-357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64F55E53-EACC-AC44-A930-A630B622DD9A}"/>
                    </a:ext>
                  </a:extLst>
                </p:cNvPr>
                <p:cNvSpPr txBox="1"/>
                <p:nvPr/>
              </p:nvSpPr>
              <p:spPr>
                <a:xfrm rot="16200000">
                  <a:off x="7251530" y="3139398"/>
                  <a:ext cx="157511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#BT at time </a:t>
                  </a:r>
                  <a14:m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′</m:t>
                      </m:r>
                    </m:oMath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64F55E53-EACC-AC44-A930-A630B622DD9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7251530" y="3139398"/>
                  <a:ext cx="1575111" cy="369332"/>
                </a:xfrm>
                <a:prstGeom prst="rect">
                  <a:avLst/>
                </a:prstGeom>
                <a:blipFill>
                  <a:blip r:embed="rId4"/>
                  <a:stretch>
                    <a:fillRect l="-3226" t="-6034" r="-22581" b="-344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4E568BA-7FF1-F549-959C-DBBE29C47D8B}"/>
                </a:ext>
              </a:extLst>
            </p:cNvPr>
            <p:cNvSpPr txBox="1"/>
            <p:nvPr/>
          </p:nvSpPr>
          <p:spPr>
            <a:xfrm>
              <a:off x="4255631" y="5096933"/>
              <a:ext cx="8002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Depth</a:t>
              </a: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5B4B843F-F6C9-6D4C-B5FC-C04C27722B3B}"/>
                </a:ext>
              </a:extLst>
            </p:cNvPr>
            <p:cNvSpPr/>
            <p:nvPr/>
          </p:nvSpPr>
          <p:spPr>
            <a:xfrm>
              <a:off x="1298510" y="5042821"/>
              <a:ext cx="385894" cy="67732"/>
            </a:xfrm>
            <a:prstGeom prst="rect">
              <a:avLst/>
            </a:prstGeom>
            <a:solidFill>
              <a:schemeClr val="accent6">
                <a:lumMod val="40000"/>
                <a:lumOff val="60000"/>
                <a:alpha val="50000"/>
              </a:schemeClr>
            </a:solidFill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90DB7948-FB44-D342-83C5-A9C6FF000E0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98047" y="5110553"/>
              <a:ext cx="6553521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0348860C-A4EC-B54B-9F89-1BDD0C64BD95}"/>
                </a:ext>
              </a:extLst>
            </p:cNvPr>
            <p:cNvSpPr/>
            <p:nvPr/>
          </p:nvSpPr>
          <p:spPr>
            <a:xfrm>
              <a:off x="1684683" y="4890421"/>
              <a:ext cx="385894" cy="220132"/>
            </a:xfrm>
            <a:prstGeom prst="rect">
              <a:avLst/>
            </a:prstGeom>
            <a:solidFill>
              <a:schemeClr val="accent6">
                <a:lumMod val="40000"/>
                <a:lumOff val="60000"/>
                <a:alpha val="50000"/>
              </a:schemeClr>
            </a:solidFill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5825C1E6-527F-3849-A3D7-544CBCA128CD}"/>
                </a:ext>
              </a:extLst>
            </p:cNvPr>
            <p:cNvSpPr/>
            <p:nvPr/>
          </p:nvSpPr>
          <p:spPr>
            <a:xfrm>
              <a:off x="2071605" y="4890421"/>
              <a:ext cx="385894" cy="220132"/>
            </a:xfrm>
            <a:prstGeom prst="rect">
              <a:avLst/>
            </a:prstGeom>
            <a:solidFill>
              <a:schemeClr val="accent6">
                <a:lumMod val="40000"/>
                <a:lumOff val="60000"/>
                <a:alpha val="50000"/>
              </a:schemeClr>
            </a:solidFill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3EAEC744-68A2-2C41-BC91-6A82E5FBBB0D}"/>
                </a:ext>
              </a:extLst>
            </p:cNvPr>
            <p:cNvSpPr/>
            <p:nvPr/>
          </p:nvSpPr>
          <p:spPr>
            <a:xfrm>
              <a:off x="2454804" y="4814221"/>
              <a:ext cx="385894" cy="296332"/>
            </a:xfrm>
            <a:prstGeom prst="rect">
              <a:avLst/>
            </a:prstGeom>
            <a:solidFill>
              <a:schemeClr val="accent6">
                <a:lumMod val="40000"/>
                <a:lumOff val="60000"/>
                <a:alpha val="50000"/>
              </a:schemeClr>
            </a:solidFill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06F175FC-F584-B247-A325-E78C50AD341D}"/>
                </a:ext>
              </a:extLst>
            </p:cNvPr>
            <p:cNvSpPr/>
            <p:nvPr/>
          </p:nvSpPr>
          <p:spPr>
            <a:xfrm>
              <a:off x="2837163" y="4814221"/>
              <a:ext cx="385894" cy="296332"/>
            </a:xfrm>
            <a:prstGeom prst="rect">
              <a:avLst/>
            </a:prstGeom>
            <a:solidFill>
              <a:schemeClr val="accent6">
                <a:lumMod val="40000"/>
                <a:lumOff val="60000"/>
                <a:alpha val="50000"/>
              </a:schemeClr>
            </a:solidFill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EED2BB45-4A17-824D-B1A5-1AE4AB0FC99E}"/>
                </a:ext>
              </a:extLst>
            </p:cNvPr>
            <p:cNvSpPr/>
            <p:nvPr/>
          </p:nvSpPr>
          <p:spPr>
            <a:xfrm>
              <a:off x="3222578" y="4661821"/>
              <a:ext cx="385894" cy="448732"/>
            </a:xfrm>
            <a:prstGeom prst="rect">
              <a:avLst/>
            </a:prstGeom>
            <a:solidFill>
              <a:schemeClr val="accent6">
                <a:lumMod val="40000"/>
                <a:lumOff val="60000"/>
                <a:alpha val="50000"/>
              </a:schemeClr>
            </a:solidFill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433772CF-8101-2142-AD42-361DAAEDAAE5}"/>
                </a:ext>
              </a:extLst>
            </p:cNvPr>
            <p:cNvSpPr/>
            <p:nvPr/>
          </p:nvSpPr>
          <p:spPr>
            <a:xfrm>
              <a:off x="3606174" y="4433221"/>
              <a:ext cx="385894" cy="677332"/>
            </a:xfrm>
            <a:prstGeom prst="rect">
              <a:avLst/>
            </a:prstGeom>
            <a:solidFill>
              <a:schemeClr val="accent6">
                <a:lumMod val="40000"/>
                <a:lumOff val="60000"/>
                <a:alpha val="50000"/>
              </a:schemeClr>
            </a:solidFill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26FBD366-0E97-B14F-BA3F-7713B80F609F}"/>
                </a:ext>
              </a:extLst>
            </p:cNvPr>
            <p:cNvSpPr/>
            <p:nvPr/>
          </p:nvSpPr>
          <p:spPr>
            <a:xfrm>
              <a:off x="3987940" y="4126360"/>
              <a:ext cx="385894" cy="984193"/>
            </a:xfrm>
            <a:prstGeom prst="rect">
              <a:avLst/>
            </a:prstGeom>
            <a:solidFill>
              <a:schemeClr val="accent6">
                <a:lumMod val="40000"/>
                <a:lumOff val="60000"/>
                <a:alpha val="50000"/>
              </a:schemeClr>
            </a:solidFill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AC779568-EF6A-8547-A289-D70B9119155D}"/>
                </a:ext>
              </a:extLst>
            </p:cNvPr>
            <p:cNvSpPr/>
            <p:nvPr/>
          </p:nvSpPr>
          <p:spPr>
            <a:xfrm>
              <a:off x="4374360" y="3667013"/>
              <a:ext cx="385894" cy="1443540"/>
            </a:xfrm>
            <a:prstGeom prst="rect">
              <a:avLst/>
            </a:prstGeom>
            <a:solidFill>
              <a:schemeClr val="accent6">
                <a:lumMod val="40000"/>
                <a:lumOff val="60000"/>
                <a:alpha val="50000"/>
              </a:schemeClr>
            </a:solidFill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54786683-E9D1-B24F-976C-DA5D407DA557}"/>
                </a:ext>
              </a:extLst>
            </p:cNvPr>
            <p:cNvSpPr/>
            <p:nvPr/>
          </p:nvSpPr>
          <p:spPr>
            <a:xfrm>
              <a:off x="7076849" y="3899821"/>
              <a:ext cx="385894" cy="1210732"/>
            </a:xfrm>
            <a:prstGeom prst="rect">
              <a:avLst/>
            </a:prstGeom>
            <a:solidFill>
              <a:schemeClr val="accent6">
                <a:lumMod val="40000"/>
                <a:lumOff val="60000"/>
                <a:alpha val="50000"/>
              </a:schemeClr>
            </a:solidFill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B169F541-CC83-5F4C-A1C4-54EF3A19CBD0}"/>
                </a:ext>
              </a:extLst>
            </p:cNvPr>
            <p:cNvSpPr/>
            <p:nvPr/>
          </p:nvSpPr>
          <p:spPr>
            <a:xfrm>
              <a:off x="7465674" y="4814221"/>
              <a:ext cx="385894" cy="296332"/>
            </a:xfrm>
            <a:prstGeom prst="rect">
              <a:avLst/>
            </a:prstGeom>
            <a:solidFill>
              <a:schemeClr val="accent6">
                <a:lumMod val="40000"/>
                <a:lumOff val="60000"/>
                <a:alpha val="50000"/>
              </a:schemeClr>
            </a:solidFill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861231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06287-1ABC-EF42-9109-0B1B1F735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Summarizing search history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91975A-A8F6-EB47-8340-E4F1831F5C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265238"/>
            <a:ext cx="8153400" cy="1751362"/>
          </a:xfrm>
        </p:spPr>
        <p:txBody>
          <a:bodyPr/>
          <a:lstStyle/>
          <a:p>
            <a:r>
              <a:rPr lang="en-US" dirty="0"/>
              <a:t>Perform agglomerative hierarchical clustering and cut the resulting tree to create a history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D830C2-FAE4-2443-8A3A-3F289D35C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F5823-9658-684D-A525-D44D24C2692C}" type="datetime1">
              <a:rPr lang="en-US" altLang="en-US" smtClean="0"/>
              <a:pPr/>
              <a:t>8/29/20</a:t>
            </a:fld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CCAA9D-A74C-D84C-A52E-1723E8463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/>
              <a:t>CP 2020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ECCEA2-BB4F-7F45-AFA8-5E223C701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6B76D-391A-104D-8380-96425D23F0DA}" type="slidenum">
              <a:rPr lang="en-US" altLang="zh-CN" smtClean="0"/>
              <a:pPr/>
              <a:t>5</a:t>
            </a:fld>
            <a:endParaRPr lang="en-US" altLang="zh-CN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D886587B-A708-4247-AC62-B8BD90BE2CEF}"/>
              </a:ext>
            </a:extLst>
          </p:cNvPr>
          <p:cNvCxnSpPr>
            <a:cxnSpLocks/>
          </p:cNvCxnSpPr>
          <p:nvPr/>
        </p:nvCxnSpPr>
        <p:spPr>
          <a:xfrm flipV="1">
            <a:off x="1092944" y="5075054"/>
            <a:ext cx="7136656" cy="15298"/>
          </a:xfrm>
          <a:prstGeom prst="straightConnector1">
            <a:avLst/>
          </a:prstGeom>
          <a:ln w="95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71B7787-F145-C346-9589-2FD606BFBEDA}"/>
              </a:ext>
            </a:extLst>
          </p:cNvPr>
          <p:cNvCxnSpPr/>
          <p:nvPr/>
        </p:nvCxnSpPr>
        <p:spPr>
          <a:xfrm>
            <a:off x="1733775" y="4982428"/>
            <a:ext cx="0" cy="18288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6F47FA2-2F24-3F48-8F71-1D9F53E71B53}"/>
              </a:ext>
            </a:extLst>
          </p:cNvPr>
          <p:cNvCxnSpPr/>
          <p:nvPr/>
        </p:nvCxnSpPr>
        <p:spPr>
          <a:xfrm>
            <a:off x="2343375" y="4982428"/>
            <a:ext cx="0" cy="18288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CA9BA7F-A3AB-E647-8315-B7C6C6BE9D41}"/>
              </a:ext>
            </a:extLst>
          </p:cNvPr>
          <p:cNvCxnSpPr/>
          <p:nvPr/>
        </p:nvCxnSpPr>
        <p:spPr>
          <a:xfrm>
            <a:off x="2952975" y="4982428"/>
            <a:ext cx="0" cy="18288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62A64A1-E9B2-3A4E-B8E9-F440030906F0}"/>
              </a:ext>
            </a:extLst>
          </p:cNvPr>
          <p:cNvCxnSpPr/>
          <p:nvPr/>
        </p:nvCxnSpPr>
        <p:spPr>
          <a:xfrm>
            <a:off x="3562575" y="4982428"/>
            <a:ext cx="0" cy="18288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3E7222C8-8666-1B49-941B-CF992F0FA282}"/>
              </a:ext>
            </a:extLst>
          </p:cNvPr>
          <p:cNvCxnSpPr/>
          <p:nvPr/>
        </p:nvCxnSpPr>
        <p:spPr>
          <a:xfrm>
            <a:off x="4172175" y="4982428"/>
            <a:ext cx="0" cy="18288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7F46DB1-3CAF-8B41-A094-367876385AAD}"/>
              </a:ext>
            </a:extLst>
          </p:cNvPr>
          <p:cNvCxnSpPr/>
          <p:nvPr/>
        </p:nvCxnSpPr>
        <p:spPr>
          <a:xfrm>
            <a:off x="4781775" y="4982428"/>
            <a:ext cx="0" cy="18288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D15A6DA0-0CED-0448-B9A2-052D6DF5CA9D}"/>
              </a:ext>
            </a:extLst>
          </p:cNvPr>
          <p:cNvCxnSpPr/>
          <p:nvPr/>
        </p:nvCxnSpPr>
        <p:spPr>
          <a:xfrm>
            <a:off x="5391375" y="4982428"/>
            <a:ext cx="0" cy="18288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54B3AE56-FB3A-574D-B942-6625E36595AB}"/>
              </a:ext>
            </a:extLst>
          </p:cNvPr>
          <p:cNvCxnSpPr/>
          <p:nvPr/>
        </p:nvCxnSpPr>
        <p:spPr>
          <a:xfrm>
            <a:off x="6000975" y="4982428"/>
            <a:ext cx="0" cy="18288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A8C67995-F62F-EC48-9A0C-CC27E00F7D63}"/>
              </a:ext>
            </a:extLst>
          </p:cNvPr>
          <p:cNvCxnSpPr/>
          <p:nvPr/>
        </p:nvCxnSpPr>
        <p:spPr>
          <a:xfrm>
            <a:off x="6610575" y="4982428"/>
            <a:ext cx="0" cy="18288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ACDB6D8A-6CB0-8E4A-A07F-4DA850A497A4}"/>
              </a:ext>
            </a:extLst>
          </p:cNvPr>
          <p:cNvCxnSpPr/>
          <p:nvPr/>
        </p:nvCxnSpPr>
        <p:spPr>
          <a:xfrm>
            <a:off x="7220175" y="4982428"/>
            <a:ext cx="0" cy="18288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A50C1DD9-05EF-F74F-BCF5-12FF220AAD9B}"/>
              </a:ext>
            </a:extLst>
          </p:cNvPr>
          <p:cNvCxnSpPr/>
          <p:nvPr/>
        </p:nvCxnSpPr>
        <p:spPr>
          <a:xfrm>
            <a:off x="7829775" y="4982428"/>
            <a:ext cx="0" cy="18288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C53F1F06-1B79-DB4D-A5AC-A6CCC2798C3C}"/>
              </a:ext>
            </a:extLst>
          </p:cNvPr>
          <p:cNvCxnSpPr>
            <a:cxnSpLocks/>
          </p:cNvCxnSpPr>
          <p:nvPr/>
        </p:nvCxnSpPr>
        <p:spPr>
          <a:xfrm flipV="1">
            <a:off x="1751221" y="4254587"/>
            <a:ext cx="0" cy="202122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084837F3-105B-A547-B968-F0D57592F5D2}"/>
              </a:ext>
            </a:extLst>
          </p:cNvPr>
          <p:cNvSpPr txBox="1"/>
          <p:nvPr/>
        </p:nvSpPr>
        <p:spPr>
          <a:xfrm>
            <a:off x="935562" y="5086156"/>
            <a:ext cx="3113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8D78C1BE-F12F-5F4E-81A9-BCE7838F0D82}"/>
              </a:ext>
            </a:extLst>
          </p:cNvPr>
          <p:cNvSpPr txBox="1"/>
          <p:nvPr/>
        </p:nvSpPr>
        <p:spPr>
          <a:xfrm>
            <a:off x="1575826" y="5093547"/>
            <a:ext cx="3113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7F565F4E-7DB8-7542-B7ED-D0FDE45FB50D}"/>
              </a:ext>
            </a:extLst>
          </p:cNvPr>
          <p:cNvSpPr txBox="1"/>
          <p:nvPr/>
        </p:nvSpPr>
        <p:spPr>
          <a:xfrm>
            <a:off x="2190481" y="5093547"/>
            <a:ext cx="3113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8D2FDD40-CEA7-6946-9A73-AC0BD4ED7E2D}"/>
              </a:ext>
            </a:extLst>
          </p:cNvPr>
          <p:cNvSpPr txBox="1"/>
          <p:nvPr/>
        </p:nvSpPr>
        <p:spPr>
          <a:xfrm>
            <a:off x="7656598" y="5082212"/>
            <a:ext cx="3701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en-US" sz="1600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0B6272E8-1D6E-664C-A8D6-84A140B02121}"/>
              </a:ext>
            </a:extLst>
          </p:cNvPr>
          <p:cNvCxnSpPr>
            <a:cxnSpLocks/>
          </p:cNvCxnSpPr>
          <p:nvPr/>
        </p:nvCxnSpPr>
        <p:spPr>
          <a:xfrm flipV="1">
            <a:off x="2343375" y="4259428"/>
            <a:ext cx="0" cy="197281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32E00E42-DA7A-134B-B03F-4FA84D50D2AF}"/>
              </a:ext>
            </a:extLst>
          </p:cNvPr>
          <p:cNvCxnSpPr>
            <a:cxnSpLocks/>
          </p:cNvCxnSpPr>
          <p:nvPr/>
        </p:nvCxnSpPr>
        <p:spPr>
          <a:xfrm flipH="1">
            <a:off x="1748503" y="4264685"/>
            <a:ext cx="594872" cy="0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41266D5F-D004-654C-BBB9-BDE3A7E5F082}"/>
              </a:ext>
            </a:extLst>
          </p:cNvPr>
          <p:cNvCxnSpPr>
            <a:cxnSpLocks/>
          </p:cNvCxnSpPr>
          <p:nvPr/>
        </p:nvCxnSpPr>
        <p:spPr>
          <a:xfrm flipV="1">
            <a:off x="2952975" y="3784880"/>
            <a:ext cx="0" cy="671830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21855332-B6C5-2646-96A7-8A25B4D1804D}"/>
              </a:ext>
            </a:extLst>
          </p:cNvPr>
          <p:cNvCxnSpPr>
            <a:cxnSpLocks/>
          </p:cNvCxnSpPr>
          <p:nvPr/>
        </p:nvCxnSpPr>
        <p:spPr>
          <a:xfrm>
            <a:off x="1092944" y="3352800"/>
            <a:ext cx="0" cy="1729412"/>
          </a:xfrm>
          <a:prstGeom prst="straightConnector1">
            <a:avLst/>
          </a:prstGeom>
          <a:ln w="9525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07A03177-CC8A-4A41-9775-DD1E54EE803F}"/>
              </a:ext>
            </a:extLst>
          </p:cNvPr>
          <p:cNvCxnSpPr>
            <a:cxnSpLocks/>
          </p:cNvCxnSpPr>
          <p:nvPr/>
        </p:nvCxnSpPr>
        <p:spPr>
          <a:xfrm flipV="1">
            <a:off x="2078736" y="3777515"/>
            <a:ext cx="0" cy="487170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B693339F-3F56-E64F-931E-8A7ACF68C453}"/>
              </a:ext>
            </a:extLst>
          </p:cNvPr>
          <p:cNvCxnSpPr>
            <a:cxnSpLocks/>
          </p:cNvCxnSpPr>
          <p:nvPr/>
        </p:nvCxnSpPr>
        <p:spPr>
          <a:xfrm flipH="1">
            <a:off x="2069593" y="3778782"/>
            <a:ext cx="883382" cy="0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5A4B48D2-265D-7742-B7F0-C240F1E0A1CD}"/>
              </a:ext>
            </a:extLst>
          </p:cNvPr>
          <p:cNvCxnSpPr>
            <a:cxnSpLocks/>
          </p:cNvCxnSpPr>
          <p:nvPr/>
        </p:nvCxnSpPr>
        <p:spPr>
          <a:xfrm flipV="1">
            <a:off x="3886200" y="3964928"/>
            <a:ext cx="0" cy="402826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2D5FD161-73EA-F347-88D9-B03C4C72962F}"/>
              </a:ext>
            </a:extLst>
          </p:cNvPr>
          <p:cNvCxnSpPr>
            <a:cxnSpLocks/>
          </p:cNvCxnSpPr>
          <p:nvPr/>
        </p:nvCxnSpPr>
        <p:spPr>
          <a:xfrm flipV="1">
            <a:off x="5715000" y="3970573"/>
            <a:ext cx="0" cy="397181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B4A91CB6-1876-8E4A-9469-481347C2556F}"/>
              </a:ext>
            </a:extLst>
          </p:cNvPr>
          <p:cNvCxnSpPr>
            <a:cxnSpLocks/>
          </p:cNvCxnSpPr>
          <p:nvPr/>
        </p:nvCxnSpPr>
        <p:spPr>
          <a:xfrm flipH="1">
            <a:off x="3886201" y="3964928"/>
            <a:ext cx="1828799" cy="0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B2362226-10FF-4B42-98F5-F532C7135E60}"/>
              </a:ext>
            </a:extLst>
          </p:cNvPr>
          <p:cNvCxnSpPr>
            <a:cxnSpLocks/>
          </p:cNvCxnSpPr>
          <p:nvPr/>
        </p:nvCxnSpPr>
        <p:spPr>
          <a:xfrm flipV="1">
            <a:off x="2596896" y="3513606"/>
            <a:ext cx="0" cy="271274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032D81C0-D7BC-0547-8FC3-B9D9D66C4854}"/>
              </a:ext>
            </a:extLst>
          </p:cNvPr>
          <p:cNvCxnSpPr>
            <a:cxnSpLocks/>
          </p:cNvCxnSpPr>
          <p:nvPr/>
        </p:nvCxnSpPr>
        <p:spPr>
          <a:xfrm flipV="1">
            <a:off x="6167837" y="3513606"/>
            <a:ext cx="0" cy="228601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535FB0E3-2454-5D4C-85BC-FFFD04A69E79}"/>
              </a:ext>
            </a:extLst>
          </p:cNvPr>
          <p:cNvCxnSpPr>
            <a:cxnSpLocks/>
          </p:cNvCxnSpPr>
          <p:nvPr/>
        </p:nvCxnSpPr>
        <p:spPr>
          <a:xfrm flipH="1" flipV="1">
            <a:off x="2590802" y="3513608"/>
            <a:ext cx="3570930" cy="6588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F6D503EA-9B0A-824C-8BB4-1FA4626319F8}"/>
              </a:ext>
            </a:extLst>
          </p:cNvPr>
          <p:cNvCxnSpPr>
            <a:cxnSpLocks/>
          </p:cNvCxnSpPr>
          <p:nvPr/>
        </p:nvCxnSpPr>
        <p:spPr>
          <a:xfrm flipV="1">
            <a:off x="4327458" y="3387827"/>
            <a:ext cx="0" cy="132369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>
            <a:extLst>
              <a:ext uri="{FF2B5EF4-FFF2-40B4-BE49-F238E27FC236}">
                <a16:creationId xmlns:a16="http://schemas.microsoft.com/office/drawing/2014/main" id="{FA609189-19EA-8645-9F51-62550ED33C04}"/>
              </a:ext>
            </a:extLst>
          </p:cNvPr>
          <p:cNvSpPr txBox="1"/>
          <p:nvPr/>
        </p:nvSpPr>
        <p:spPr>
          <a:xfrm rot="16200000">
            <a:off x="456705" y="3882600"/>
            <a:ext cx="9494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Divergence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5FA790EB-3136-5149-A276-80FE994E1AAC}"/>
              </a:ext>
            </a:extLst>
          </p:cNvPr>
          <p:cNvSpPr txBox="1"/>
          <p:nvPr/>
        </p:nvSpPr>
        <p:spPr>
          <a:xfrm>
            <a:off x="7936888" y="4790089"/>
            <a:ext cx="4811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</a:t>
            </a:r>
          </a:p>
        </p:txBody>
      </p: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5FB8C39B-ADA3-B044-808B-B5455C7A79E8}"/>
              </a:ext>
            </a:extLst>
          </p:cNvPr>
          <p:cNvCxnSpPr>
            <a:cxnSpLocks/>
          </p:cNvCxnSpPr>
          <p:nvPr/>
        </p:nvCxnSpPr>
        <p:spPr>
          <a:xfrm flipV="1">
            <a:off x="3562575" y="4367754"/>
            <a:ext cx="0" cy="88955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3081732B-4A0F-2B46-9525-69FA3E179716}"/>
              </a:ext>
            </a:extLst>
          </p:cNvPr>
          <p:cNvCxnSpPr>
            <a:cxnSpLocks/>
          </p:cNvCxnSpPr>
          <p:nvPr/>
        </p:nvCxnSpPr>
        <p:spPr>
          <a:xfrm flipV="1">
            <a:off x="4172175" y="4367754"/>
            <a:ext cx="0" cy="88955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128017C6-C482-294F-B09F-5D4ACA77BF42}"/>
              </a:ext>
            </a:extLst>
          </p:cNvPr>
          <p:cNvCxnSpPr>
            <a:cxnSpLocks/>
          </p:cNvCxnSpPr>
          <p:nvPr/>
        </p:nvCxnSpPr>
        <p:spPr>
          <a:xfrm flipV="1">
            <a:off x="4781775" y="4412231"/>
            <a:ext cx="0" cy="44478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EB57A6FF-FF3D-144D-8411-F56EB8E6DFD0}"/>
              </a:ext>
            </a:extLst>
          </p:cNvPr>
          <p:cNvCxnSpPr>
            <a:cxnSpLocks/>
          </p:cNvCxnSpPr>
          <p:nvPr/>
        </p:nvCxnSpPr>
        <p:spPr>
          <a:xfrm flipV="1">
            <a:off x="5391375" y="4412231"/>
            <a:ext cx="0" cy="44479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>
            <a:extLst>
              <a:ext uri="{FF2B5EF4-FFF2-40B4-BE49-F238E27FC236}">
                <a16:creationId xmlns:a16="http://schemas.microsoft.com/office/drawing/2014/main" id="{39E6D8F6-39B0-E14D-984F-7AB237CB8898}"/>
              </a:ext>
            </a:extLst>
          </p:cNvPr>
          <p:cNvCxnSpPr>
            <a:cxnSpLocks/>
          </p:cNvCxnSpPr>
          <p:nvPr/>
        </p:nvCxnSpPr>
        <p:spPr>
          <a:xfrm flipV="1">
            <a:off x="6000975" y="4434470"/>
            <a:ext cx="0" cy="22239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>
            <a:extLst>
              <a:ext uri="{FF2B5EF4-FFF2-40B4-BE49-F238E27FC236}">
                <a16:creationId xmlns:a16="http://schemas.microsoft.com/office/drawing/2014/main" id="{5685E289-4F76-BB4B-8D11-5356A8009262}"/>
              </a:ext>
            </a:extLst>
          </p:cNvPr>
          <p:cNvCxnSpPr>
            <a:cxnSpLocks/>
          </p:cNvCxnSpPr>
          <p:nvPr/>
        </p:nvCxnSpPr>
        <p:spPr>
          <a:xfrm flipV="1">
            <a:off x="6610575" y="4434470"/>
            <a:ext cx="0" cy="22239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>
            <a:extLst>
              <a:ext uri="{FF2B5EF4-FFF2-40B4-BE49-F238E27FC236}">
                <a16:creationId xmlns:a16="http://schemas.microsoft.com/office/drawing/2014/main" id="{5F7404BE-2D1E-584E-AB42-2B232DBB0AA3}"/>
              </a:ext>
            </a:extLst>
          </p:cNvPr>
          <p:cNvCxnSpPr>
            <a:cxnSpLocks/>
          </p:cNvCxnSpPr>
          <p:nvPr/>
        </p:nvCxnSpPr>
        <p:spPr>
          <a:xfrm flipV="1">
            <a:off x="7220175" y="4351806"/>
            <a:ext cx="0" cy="104903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>
            <a:extLst>
              <a:ext uri="{FF2B5EF4-FFF2-40B4-BE49-F238E27FC236}">
                <a16:creationId xmlns:a16="http://schemas.microsoft.com/office/drawing/2014/main" id="{816C77FD-A410-5243-A789-D7DEED8EE973}"/>
              </a:ext>
            </a:extLst>
          </p:cNvPr>
          <p:cNvCxnSpPr>
            <a:cxnSpLocks/>
          </p:cNvCxnSpPr>
          <p:nvPr/>
        </p:nvCxnSpPr>
        <p:spPr>
          <a:xfrm flipH="1" flipV="1">
            <a:off x="7827478" y="4351806"/>
            <a:ext cx="2667" cy="104903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A702D81A-BCCD-3A42-B0DE-5520FC07F6CB}"/>
              </a:ext>
            </a:extLst>
          </p:cNvPr>
          <p:cNvCxnSpPr>
            <a:cxnSpLocks/>
          </p:cNvCxnSpPr>
          <p:nvPr/>
        </p:nvCxnSpPr>
        <p:spPr>
          <a:xfrm flipH="1">
            <a:off x="3562577" y="4373616"/>
            <a:ext cx="609229" cy="0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>
            <a:extLst>
              <a:ext uri="{FF2B5EF4-FFF2-40B4-BE49-F238E27FC236}">
                <a16:creationId xmlns:a16="http://schemas.microsoft.com/office/drawing/2014/main" id="{D6B929C2-D816-BF40-8B5E-49415C39312C}"/>
              </a:ext>
            </a:extLst>
          </p:cNvPr>
          <p:cNvCxnSpPr>
            <a:cxnSpLocks/>
          </p:cNvCxnSpPr>
          <p:nvPr/>
        </p:nvCxnSpPr>
        <p:spPr>
          <a:xfrm flipH="1">
            <a:off x="4781775" y="4412231"/>
            <a:ext cx="609229" cy="0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>
            <a:extLst>
              <a:ext uri="{FF2B5EF4-FFF2-40B4-BE49-F238E27FC236}">
                <a16:creationId xmlns:a16="http://schemas.microsoft.com/office/drawing/2014/main" id="{4E701B38-AFBA-1E49-9283-7BC1D40DC0B6}"/>
              </a:ext>
            </a:extLst>
          </p:cNvPr>
          <p:cNvCxnSpPr>
            <a:cxnSpLocks/>
          </p:cNvCxnSpPr>
          <p:nvPr/>
        </p:nvCxnSpPr>
        <p:spPr>
          <a:xfrm flipH="1">
            <a:off x="6000975" y="4434470"/>
            <a:ext cx="609229" cy="0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>
            <a:extLst>
              <a:ext uri="{FF2B5EF4-FFF2-40B4-BE49-F238E27FC236}">
                <a16:creationId xmlns:a16="http://schemas.microsoft.com/office/drawing/2014/main" id="{935F1F96-3A13-B241-99EC-F8ABCD28940C}"/>
              </a:ext>
            </a:extLst>
          </p:cNvPr>
          <p:cNvCxnSpPr>
            <a:cxnSpLocks/>
          </p:cNvCxnSpPr>
          <p:nvPr/>
        </p:nvCxnSpPr>
        <p:spPr>
          <a:xfrm flipV="1">
            <a:off x="5083458" y="4367754"/>
            <a:ext cx="0" cy="44479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>
            <a:extLst>
              <a:ext uri="{FF2B5EF4-FFF2-40B4-BE49-F238E27FC236}">
                <a16:creationId xmlns:a16="http://schemas.microsoft.com/office/drawing/2014/main" id="{846AF73F-719D-684D-9946-A795181F39D1}"/>
              </a:ext>
            </a:extLst>
          </p:cNvPr>
          <p:cNvCxnSpPr>
            <a:cxnSpLocks/>
          </p:cNvCxnSpPr>
          <p:nvPr/>
        </p:nvCxnSpPr>
        <p:spPr>
          <a:xfrm flipV="1">
            <a:off x="6305589" y="4367754"/>
            <a:ext cx="0" cy="63874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>
            <a:extLst>
              <a:ext uri="{FF2B5EF4-FFF2-40B4-BE49-F238E27FC236}">
                <a16:creationId xmlns:a16="http://schemas.microsoft.com/office/drawing/2014/main" id="{BC385F64-2061-E749-B364-0E805ED8A4EC}"/>
              </a:ext>
            </a:extLst>
          </p:cNvPr>
          <p:cNvCxnSpPr>
            <a:cxnSpLocks/>
          </p:cNvCxnSpPr>
          <p:nvPr/>
        </p:nvCxnSpPr>
        <p:spPr>
          <a:xfrm flipH="1">
            <a:off x="5083459" y="4373616"/>
            <a:ext cx="1222130" cy="0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Arrow Connector 136">
            <a:extLst>
              <a:ext uri="{FF2B5EF4-FFF2-40B4-BE49-F238E27FC236}">
                <a16:creationId xmlns:a16="http://schemas.microsoft.com/office/drawing/2014/main" id="{3B439A22-3A97-934B-98DA-74425FBCD157}"/>
              </a:ext>
            </a:extLst>
          </p:cNvPr>
          <p:cNvCxnSpPr>
            <a:cxnSpLocks/>
          </p:cNvCxnSpPr>
          <p:nvPr/>
        </p:nvCxnSpPr>
        <p:spPr>
          <a:xfrm flipH="1">
            <a:off x="7218249" y="4351806"/>
            <a:ext cx="609229" cy="0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Arrow Connector 138">
            <a:extLst>
              <a:ext uri="{FF2B5EF4-FFF2-40B4-BE49-F238E27FC236}">
                <a16:creationId xmlns:a16="http://schemas.microsoft.com/office/drawing/2014/main" id="{0C9DCD9A-4C96-CE40-A5CE-7612646F5CC8}"/>
              </a:ext>
            </a:extLst>
          </p:cNvPr>
          <p:cNvCxnSpPr>
            <a:cxnSpLocks/>
          </p:cNvCxnSpPr>
          <p:nvPr/>
        </p:nvCxnSpPr>
        <p:spPr>
          <a:xfrm flipV="1">
            <a:off x="7522863" y="3742206"/>
            <a:ext cx="0" cy="619905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Arrow Connector 140">
            <a:extLst>
              <a:ext uri="{FF2B5EF4-FFF2-40B4-BE49-F238E27FC236}">
                <a16:creationId xmlns:a16="http://schemas.microsoft.com/office/drawing/2014/main" id="{08A009AD-5151-1F45-A155-BE7D662F3F93}"/>
              </a:ext>
            </a:extLst>
          </p:cNvPr>
          <p:cNvCxnSpPr>
            <a:cxnSpLocks/>
          </p:cNvCxnSpPr>
          <p:nvPr/>
        </p:nvCxnSpPr>
        <p:spPr>
          <a:xfrm flipV="1">
            <a:off x="4800600" y="3742206"/>
            <a:ext cx="0" cy="230518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Arrow Connector 142">
            <a:extLst>
              <a:ext uri="{FF2B5EF4-FFF2-40B4-BE49-F238E27FC236}">
                <a16:creationId xmlns:a16="http://schemas.microsoft.com/office/drawing/2014/main" id="{F2D2D73B-89D7-B945-A6A3-3C4FBE640575}"/>
              </a:ext>
            </a:extLst>
          </p:cNvPr>
          <p:cNvCxnSpPr>
            <a:cxnSpLocks/>
          </p:cNvCxnSpPr>
          <p:nvPr/>
        </p:nvCxnSpPr>
        <p:spPr>
          <a:xfrm flipH="1">
            <a:off x="4800601" y="3742206"/>
            <a:ext cx="2722262" cy="0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TextBox 148">
            <a:extLst>
              <a:ext uri="{FF2B5EF4-FFF2-40B4-BE49-F238E27FC236}">
                <a16:creationId xmlns:a16="http://schemas.microsoft.com/office/drawing/2014/main" id="{08EC537A-A0BB-C749-9B57-F2101DC923C1}"/>
              </a:ext>
            </a:extLst>
          </p:cNvPr>
          <p:cNvSpPr txBox="1"/>
          <p:nvPr/>
        </p:nvSpPr>
        <p:spPr>
          <a:xfrm>
            <a:off x="2797323" y="5090352"/>
            <a:ext cx="3113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09F8A752-2A38-C944-90F1-5A9F4DE831A9}"/>
              </a:ext>
            </a:extLst>
          </p:cNvPr>
          <p:cNvSpPr txBox="1"/>
          <p:nvPr/>
        </p:nvSpPr>
        <p:spPr>
          <a:xfrm>
            <a:off x="3413025" y="5090352"/>
            <a:ext cx="3113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5F7E4D99-3CE5-794C-9D0A-D9C8043C5F31}"/>
              </a:ext>
            </a:extLst>
          </p:cNvPr>
          <p:cNvSpPr txBox="1"/>
          <p:nvPr/>
        </p:nvSpPr>
        <p:spPr>
          <a:xfrm>
            <a:off x="4016154" y="5090352"/>
            <a:ext cx="3113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8812B2FF-3301-BA49-BDF1-5B1F46A110FF}"/>
              </a:ext>
            </a:extLst>
          </p:cNvPr>
          <p:cNvSpPr txBox="1"/>
          <p:nvPr/>
        </p:nvSpPr>
        <p:spPr>
          <a:xfrm>
            <a:off x="4626123" y="5090352"/>
            <a:ext cx="3113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5C68600A-0E30-D243-AF4B-BF21250F846D}"/>
              </a:ext>
            </a:extLst>
          </p:cNvPr>
          <p:cNvSpPr txBox="1"/>
          <p:nvPr/>
        </p:nvSpPr>
        <p:spPr>
          <a:xfrm>
            <a:off x="5235352" y="5082212"/>
            <a:ext cx="3113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37D7B074-BD1E-634E-A6EF-F13C07B70884}"/>
              </a:ext>
            </a:extLst>
          </p:cNvPr>
          <p:cNvSpPr txBox="1"/>
          <p:nvPr/>
        </p:nvSpPr>
        <p:spPr>
          <a:xfrm>
            <a:off x="5857308" y="5083539"/>
            <a:ext cx="3113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CFE86426-0DAE-1045-8EBB-EBB475F1A16C}"/>
              </a:ext>
            </a:extLst>
          </p:cNvPr>
          <p:cNvSpPr txBox="1"/>
          <p:nvPr/>
        </p:nvSpPr>
        <p:spPr>
          <a:xfrm>
            <a:off x="6453347" y="5082212"/>
            <a:ext cx="3113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93E9AB51-EFAC-6045-A618-27C35350E328}"/>
              </a:ext>
            </a:extLst>
          </p:cNvPr>
          <p:cNvSpPr txBox="1"/>
          <p:nvPr/>
        </p:nvSpPr>
        <p:spPr>
          <a:xfrm>
            <a:off x="7062947" y="5079397"/>
            <a:ext cx="3802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8BEAD9C8-6846-9B42-908D-5228E679C5B9}"/>
              </a:ext>
            </a:extLst>
          </p:cNvPr>
          <p:cNvCxnSpPr>
            <a:cxnSpLocks/>
          </p:cNvCxnSpPr>
          <p:nvPr/>
        </p:nvCxnSpPr>
        <p:spPr>
          <a:xfrm flipV="1">
            <a:off x="1092944" y="4093313"/>
            <a:ext cx="7136656" cy="15298"/>
          </a:xfrm>
          <a:prstGeom prst="straightConnector1">
            <a:avLst/>
          </a:prstGeom>
          <a:ln w="952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77B20A67-9DAA-3942-B8AA-97E93F741997}"/>
              </a:ext>
            </a:extLst>
          </p:cNvPr>
          <p:cNvCxnSpPr>
            <a:cxnSpLocks/>
          </p:cNvCxnSpPr>
          <p:nvPr/>
        </p:nvCxnSpPr>
        <p:spPr>
          <a:xfrm>
            <a:off x="1748503" y="4790089"/>
            <a:ext cx="594872" cy="0"/>
          </a:xfrm>
          <a:prstGeom prst="straightConnector1">
            <a:avLst/>
          </a:prstGeom>
          <a:ln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>
            <a:extLst>
              <a:ext uri="{FF2B5EF4-FFF2-40B4-BE49-F238E27FC236}">
                <a16:creationId xmlns:a16="http://schemas.microsoft.com/office/drawing/2014/main" id="{9EA24F03-2461-9A4C-8C6A-4D3A28D2F67D}"/>
              </a:ext>
            </a:extLst>
          </p:cNvPr>
          <p:cNvSpPr txBox="1"/>
          <p:nvPr/>
        </p:nvSpPr>
        <p:spPr>
          <a:xfrm>
            <a:off x="1903047" y="4420757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3FDBB939-764B-6243-A484-CFC20216C3E2}"/>
              </a:ext>
            </a:extLst>
          </p:cNvPr>
          <p:cNvCxnSpPr>
            <a:cxnSpLocks/>
          </p:cNvCxnSpPr>
          <p:nvPr/>
        </p:nvCxnSpPr>
        <p:spPr>
          <a:xfrm>
            <a:off x="2938247" y="4790089"/>
            <a:ext cx="0" cy="0"/>
          </a:xfrm>
          <a:prstGeom prst="straightConnector1">
            <a:avLst/>
          </a:prstGeom>
          <a:ln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>
            <a:extLst>
              <a:ext uri="{FF2B5EF4-FFF2-40B4-BE49-F238E27FC236}">
                <a16:creationId xmlns:a16="http://schemas.microsoft.com/office/drawing/2014/main" id="{C84D57F1-774C-E840-85F0-24AC473335DE}"/>
              </a:ext>
            </a:extLst>
          </p:cNvPr>
          <p:cNvSpPr txBox="1"/>
          <p:nvPr/>
        </p:nvSpPr>
        <p:spPr>
          <a:xfrm>
            <a:off x="2779609" y="4420757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35AC6583-6B0A-0D4C-B3B7-284345416774}"/>
              </a:ext>
            </a:extLst>
          </p:cNvPr>
          <p:cNvCxnSpPr>
            <a:cxnSpLocks/>
          </p:cNvCxnSpPr>
          <p:nvPr/>
        </p:nvCxnSpPr>
        <p:spPr>
          <a:xfrm>
            <a:off x="3562575" y="4790089"/>
            <a:ext cx="594872" cy="0"/>
          </a:xfrm>
          <a:prstGeom prst="straightConnector1">
            <a:avLst/>
          </a:prstGeom>
          <a:ln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1E77F65D-4E52-0849-AF3F-D4770CAAE91D}"/>
              </a:ext>
            </a:extLst>
          </p:cNvPr>
          <p:cNvCxnSpPr>
            <a:cxnSpLocks/>
          </p:cNvCxnSpPr>
          <p:nvPr/>
        </p:nvCxnSpPr>
        <p:spPr>
          <a:xfrm>
            <a:off x="4796132" y="4790089"/>
            <a:ext cx="1812867" cy="0"/>
          </a:xfrm>
          <a:prstGeom prst="straightConnector1">
            <a:avLst/>
          </a:prstGeom>
          <a:ln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>
            <a:extLst>
              <a:ext uri="{FF2B5EF4-FFF2-40B4-BE49-F238E27FC236}">
                <a16:creationId xmlns:a16="http://schemas.microsoft.com/office/drawing/2014/main" id="{16473CA9-AE8A-8E46-A537-745857E532E2}"/>
              </a:ext>
            </a:extLst>
          </p:cNvPr>
          <p:cNvCxnSpPr>
            <a:cxnSpLocks/>
          </p:cNvCxnSpPr>
          <p:nvPr/>
        </p:nvCxnSpPr>
        <p:spPr>
          <a:xfrm>
            <a:off x="7225427" y="4790089"/>
            <a:ext cx="594872" cy="0"/>
          </a:xfrm>
          <a:prstGeom prst="straightConnector1">
            <a:avLst/>
          </a:prstGeom>
          <a:ln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TextBox 96">
            <a:extLst>
              <a:ext uri="{FF2B5EF4-FFF2-40B4-BE49-F238E27FC236}">
                <a16:creationId xmlns:a16="http://schemas.microsoft.com/office/drawing/2014/main" id="{E5A8B106-0CF8-114C-9168-256CED16D094}"/>
              </a:ext>
            </a:extLst>
          </p:cNvPr>
          <p:cNvSpPr txBox="1"/>
          <p:nvPr/>
        </p:nvSpPr>
        <p:spPr>
          <a:xfrm>
            <a:off x="3695101" y="4420757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9B188361-7439-1743-8587-47257D28AB5B}"/>
              </a:ext>
            </a:extLst>
          </p:cNvPr>
          <p:cNvSpPr txBox="1"/>
          <p:nvPr/>
        </p:nvSpPr>
        <p:spPr>
          <a:xfrm>
            <a:off x="5529992" y="4420757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E73D9218-3B6C-3F41-AB8A-BE199FD62AF7}"/>
              </a:ext>
            </a:extLst>
          </p:cNvPr>
          <p:cNvSpPr txBox="1"/>
          <p:nvPr/>
        </p:nvSpPr>
        <p:spPr>
          <a:xfrm>
            <a:off x="7339409" y="4420757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TextBox 103">
                <a:extLst>
                  <a:ext uri="{FF2B5EF4-FFF2-40B4-BE49-F238E27FC236}">
                    <a16:creationId xmlns:a16="http://schemas.microsoft.com/office/drawing/2014/main" id="{4856ED3B-E96F-EA41-8D51-817B21B9D67E}"/>
                  </a:ext>
                </a:extLst>
              </p:cNvPr>
              <p:cNvSpPr txBox="1"/>
              <p:nvPr/>
            </p:nvSpPr>
            <p:spPr>
              <a:xfrm>
                <a:off x="951691" y="3883644"/>
                <a:ext cx="461133" cy="276999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200" b="0" i="1" dirty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δ</m:t>
                      </m:r>
                    </m:oMath>
                  </m:oMathPara>
                </a14:m>
                <a:endParaRPr lang="en-US" sz="1200" b="0" i="1" dirty="0">
                  <a:latin typeface="Cambria Math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4" name="TextBox 103">
                <a:extLst>
                  <a:ext uri="{FF2B5EF4-FFF2-40B4-BE49-F238E27FC236}">
                    <a16:creationId xmlns:a16="http://schemas.microsoft.com/office/drawing/2014/main" id="{4856ED3B-E96F-EA41-8D51-817B21B9D6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1691" y="3883644"/>
                <a:ext cx="461133" cy="27699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41513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001EBF-E05F-7F41-83AE-5676DF36F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Analyzing structure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0DA9C7-F24A-2749-913A-BAA49AAC4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F5823-9658-684D-A525-D44D24C2692C}" type="datetime1">
              <a:rPr lang="en-US" altLang="en-US" smtClean="0"/>
              <a:pPr/>
              <a:t>8/29/20</a:t>
            </a:fld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60F3F3-EF56-FA4C-A7F3-EF8CC085B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/>
              <a:t>CP 2020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5B79E1-9343-1142-8BD4-937A214D2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6B76D-391A-104D-8380-96425D23F0DA}" type="slidenum">
              <a:rPr lang="en-US" altLang="zh-CN" smtClean="0"/>
              <a:pPr/>
              <a:t>6</a:t>
            </a:fld>
            <a:endParaRPr lang="en-US" altLang="zh-CN"/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960F4282-003E-AB44-8BBA-235FF124721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42603"/>
          <a:stretch/>
        </p:blipFill>
        <p:spPr>
          <a:xfrm>
            <a:off x="571500" y="1334943"/>
            <a:ext cx="8001000" cy="1991383"/>
          </a:xfrm>
        </p:spPr>
      </p:pic>
      <p:pic>
        <p:nvPicPr>
          <p:cNvPr id="11" name="Content Placeholder 9">
            <a:extLst>
              <a:ext uri="{FF2B5EF4-FFF2-40B4-BE49-F238E27FC236}">
                <a16:creationId xmlns:a16="http://schemas.microsoft.com/office/drawing/2014/main" id="{3EBEE982-8DBF-8F4A-A2BA-2307145D464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7009"/>
          <a:stretch/>
        </p:blipFill>
        <p:spPr bwMode="auto">
          <a:xfrm>
            <a:off x="1562100" y="3429000"/>
            <a:ext cx="6019800" cy="20003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39CE073C-D563-4644-A8BD-33B81942A68D}"/>
              </a:ext>
            </a:extLst>
          </p:cNvPr>
          <p:cNvSpPr txBox="1"/>
          <p:nvPr/>
        </p:nvSpPr>
        <p:spPr>
          <a:xfrm>
            <a:off x="2241875" y="5424147"/>
            <a:ext cx="4660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0.1-summarization of GAC on </a:t>
            </a:r>
            <a:r>
              <a:rPr lang="en-US" cap="small" dirty="0"/>
              <a:t>mug100-25-3</a:t>
            </a:r>
          </a:p>
        </p:txBody>
      </p:sp>
    </p:spTree>
    <p:extLst>
      <p:ext uri="{BB962C8B-B14F-4D97-AF65-F5344CB8AC3E}">
        <p14:creationId xmlns:p14="http://schemas.microsoft.com/office/powerpoint/2010/main" val="7151684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FD06A-E933-2A45-B3D4-46C3A1097B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Visualizing variable ordering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2FEE80A-2C50-244D-BF8A-918309635C2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Variable Instantiations per Depth (</a:t>
                </a:r>
                <a:r>
                  <a:rPr lang="en-US" dirty="0" err="1"/>
                  <a:t>VIpD</a:t>
                </a:r>
                <a:r>
                  <a:rPr lang="en-US" dirty="0"/>
                  <a:t>)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is the number of instantiations of variable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dirty="0"/>
                  <a:t> at depth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US" dirty="0"/>
                  <a:t> and time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endParaRPr lang="en-US" dirty="0"/>
              </a:p>
              <a:p>
                <a:r>
                  <a:rPr lang="en-US" dirty="0"/>
                  <a:t>Order the variables of the </a:t>
                </a:r>
                <a:r>
                  <a:rPr lang="en-US" dirty="0" err="1"/>
                  <a:t>VIpD</a:t>
                </a:r>
                <a:r>
                  <a:rPr lang="en-US" dirty="0"/>
                  <a:t> according to each variable’s weighted depth: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2FEE80A-2C50-244D-BF8A-918309635C2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44" t="-1681" r="-12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3E7ECE-02F6-304B-BD39-BF3FC393F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F5823-9658-684D-A525-D44D24C2692C}" type="datetime1">
              <a:rPr lang="en-US" altLang="en-US" smtClean="0"/>
              <a:pPr/>
              <a:t>8/29/20</a:t>
            </a:fld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038D2E-8B65-0B46-BC73-4B4715824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/>
              <a:t>CP 2020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11869D-718A-7D44-B2FF-CA6B4F5DB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6B76D-391A-104D-8380-96425D23F0DA}" type="slidenum">
              <a:rPr lang="en-US" altLang="zh-CN" smtClean="0"/>
              <a:pPr/>
              <a:t>7</a:t>
            </a:fld>
            <a:endParaRPr lang="en-US" altLang="zh-CN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5D4CBDD-712F-9A4C-9251-DBDBBDB60C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1000" y="4038600"/>
            <a:ext cx="5664200" cy="116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06589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5C0BF-EEAE-C74F-A4F1-F4D35AB24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Variable ordering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76E03C70-5757-D142-8884-E5646CF4FE1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52500" y="1722634"/>
            <a:ext cx="3276600" cy="3276600"/>
          </a:xfr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B6DBE1-908F-9F41-9E1D-EBF9ECF00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F5823-9658-684D-A525-D44D24C2692C}" type="datetime1">
              <a:rPr lang="en-US" altLang="en-US" smtClean="0"/>
              <a:pPr/>
              <a:t>8/29/20</a:t>
            </a:fld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05D8CB-45F0-474D-A2B2-B44A49659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/>
              <a:t>CP 2020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4EF9DA-9FF5-F646-B9F8-CC7915D59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6B76D-391A-104D-8380-96425D23F0DA}" type="slidenum">
              <a:rPr lang="en-US" altLang="zh-CN" smtClean="0"/>
              <a:pPr/>
              <a:t>8</a:t>
            </a:fld>
            <a:endParaRPr lang="en-US" altLang="zh-CN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935A731-9F32-664D-A191-19C8014EB765}"/>
              </a:ext>
            </a:extLst>
          </p:cNvPr>
          <p:cNvSpPr txBox="1"/>
          <p:nvPr/>
        </p:nvSpPr>
        <p:spPr>
          <a:xfrm>
            <a:off x="1423543" y="5181600"/>
            <a:ext cx="62969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/>
              <a:t>VIpD</a:t>
            </a:r>
            <a:r>
              <a:rPr lang="en-US" dirty="0"/>
              <a:t> of POAC with </a:t>
            </a:r>
            <a:r>
              <a:rPr lang="en-US" dirty="0" err="1"/>
              <a:t>dom</a:t>
            </a:r>
            <a:r>
              <a:rPr lang="en-US" dirty="0"/>
              <a:t>/</a:t>
            </a:r>
            <a:r>
              <a:rPr lang="en-US" dirty="0" err="1"/>
              <a:t>wdeg</a:t>
            </a:r>
            <a:r>
              <a:rPr lang="en-US" dirty="0"/>
              <a:t> and </a:t>
            </a:r>
            <a:r>
              <a:rPr lang="en-US" dirty="0" err="1"/>
              <a:t>dom</a:t>
            </a:r>
            <a:r>
              <a:rPr lang="en-US" dirty="0"/>
              <a:t>/</a:t>
            </a:r>
            <a:r>
              <a:rPr lang="en-US" dirty="0" err="1"/>
              <a:t>deg</a:t>
            </a:r>
            <a:r>
              <a:rPr lang="en-US" dirty="0"/>
              <a:t> on </a:t>
            </a:r>
            <a:r>
              <a:rPr lang="en-US" cap="small" dirty="0"/>
              <a:t>mug100-1-3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B1AC15C-71E7-6648-84BE-4F84185901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4400" y="1722634"/>
            <a:ext cx="3276600" cy="327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75291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3C6371-0782-4242-BD9D-4284C60E7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 and 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C3E355-8038-4E4D-9EEA-A353D31FF0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Summarizations can be used to help explain the (changing) behavior of search</a:t>
            </a:r>
          </a:p>
          <a:p>
            <a:r>
              <a:rPr lang="en-US" dirty="0"/>
              <a:t>Researchers and developers can use these tools iteratively to better study the impact of a strategy on a given problem</a:t>
            </a:r>
          </a:p>
          <a:p>
            <a:r>
              <a:rPr lang="en-US" dirty="0"/>
              <a:t>Summarizations can catch small and large behavior that a human could not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1405D0-56BB-FE46-AB41-38B988B58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F5823-9658-684D-A525-D44D24C2692C}" type="datetime1">
              <a:rPr lang="en-US" altLang="en-US" smtClean="0"/>
              <a:pPr/>
              <a:t>8/29/20</a:t>
            </a:fld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0C2B0B-FAC6-544B-BFA7-E24CCFFFA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CP 2020</a:t>
            </a:r>
            <a:endParaRPr lang="en-US" altLang="zh-C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80DA02-15E8-714A-83AE-FC657AEA4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6B76D-391A-104D-8380-96425D23F0DA}" type="slidenum">
              <a:rPr lang="en-US" altLang="zh-CN" smtClean="0"/>
              <a:pPr/>
              <a:t>9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12263608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1">
  <a:themeElements>
    <a:clrScheme name="Presentation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1">
      <a:majorFont>
        <a:latin typeface="Helvetica"/>
        <a:ea typeface="宋体"/>
        <a:cs typeface=""/>
      </a:majorFont>
      <a:minorFont>
        <a:latin typeface="Helvetic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Presentation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\\cse-profile\Redirect\choueiry\Application Data\Microsoft\Templates\Presentation1.pot</Template>
  <TotalTime>13745</TotalTime>
  <Words>340</Words>
  <Application>Microsoft Macintosh PowerPoint</Application>
  <PresentationFormat>On-screen Show (4:3)</PresentationFormat>
  <Paragraphs>83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宋体</vt:lpstr>
      <vt:lpstr>Arial</vt:lpstr>
      <vt:lpstr>Cambria Math</vt:lpstr>
      <vt:lpstr>Helvetica</vt:lpstr>
      <vt:lpstr>Times New Roman</vt:lpstr>
      <vt:lpstr>Presentation1</vt:lpstr>
      <vt:lpstr>PowerPoint Presentation</vt:lpstr>
      <vt:lpstr>Introduction</vt:lpstr>
      <vt:lpstr>Contributions</vt:lpstr>
      <vt:lpstr>Distance between timestamps</vt:lpstr>
      <vt:lpstr>Summarizing search history</vt:lpstr>
      <vt:lpstr>Example: Analyzing structure</vt:lpstr>
      <vt:lpstr>Visualizing variable ordering</vt:lpstr>
      <vt:lpstr>Example: Variable ordering</vt:lpstr>
      <vt:lpstr>Conclusions and discussion</vt:lpstr>
    </vt:vector>
  </TitlesOfParts>
  <Company>University of Nebraska - Lincoln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choueiry</dc:creator>
  <cp:lastModifiedBy>Ian Howell</cp:lastModifiedBy>
  <cp:revision>48</cp:revision>
  <dcterms:created xsi:type="dcterms:W3CDTF">2004-09-04T03:37:41Z</dcterms:created>
  <dcterms:modified xsi:type="dcterms:W3CDTF">2020-08-31T00:14:09Z</dcterms:modified>
</cp:coreProperties>
</file>