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Default Extension="gif" ContentType="image/gif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02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2" r:id="rId4"/>
    <p:sldId id="272" r:id="rId5"/>
    <p:sldId id="261" r:id="rId6"/>
    <p:sldId id="273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6" r:id="rId15"/>
    <p:sldId id="260" r:id="rId16"/>
    <p:sldId id="259" r:id="rId17"/>
    <p:sldId id="275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4368" autoAdjust="0"/>
    <p:restoredTop sz="93617" autoAdjust="0"/>
  </p:normalViewPr>
  <p:slideViewPr>
    <p:cSldViewPr snapToGrid="0" snapToObjects="1" showGuides="1">
      <p:cViewPr>
        <p:scale>
          <a:sx n="100" d="100"/>
          <a:sy n="100" d="100"/>
        </p:scale>
        <p:origin x="-376" y="232"/>
      </p:cViewPr>
      <p:guideLst>
        <p:guide orient="horz" pos="13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B4C27-A884-D644-9749-C3E30E7E6244}" type="datetimeFigureOut">
              <a:rPr lang="en-US" smtClean="0"/>
              <a:pPr/>
              <a:t>9/20/11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109DF-5E98-E845-857A-0CC66F33E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4C35-338F-5E4E-BC26-0BD92D809641}" type="datetimeFigureOut">
              <a:rPr lang="en-US" smtClean="0"/>
              <a:pPr/>
              <a:t>9/20/11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1FDCC-5374-624C-9F09-D771AB089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(advance animation 1) we see the symmetry definitions proposed in the literature on symmetry in CSP in blue. </a:t>
            </a:r>
          </a:p>
          <a:p>
            <a:r>
              <a:rPr lang="en-US" baseline="0" dirty="0" smtClean="0"/>
              <a:t>(advance animation 2) now we see how the concept of supermodels relate to different symmetry concepts</a:t>
            </a:r>
          </a:p>
          <a:p>
            <a:r>
              <a:rPr lang="en-US" baseline="0" dirty="0" smtClean="0"/>
              <a:t>(advance animation 3) the interchangeability concepts: NI very strong form of symmetry</a:t>
            </a:r>
          </a:p>
          <a:p>
            <a:r>
              <a:rPr lang="en-US" baseline="0" dirty="0" smtClean="0"/>
              <a:t>(advance animation 4) observe that functional inter. is a general form of symmetry that generalizes both solution symmetry and value symmetry for all solutions                         </a:t>
            </a:r>
          </a:p>
          <a:p>
            <a:r>
              <a:rPr lang="en-US" baseline="0" dirty="0" smtClean="0"/>
              <a:t>(advance animation 5) The definitions that are at the local/syntactic level are show in the shaded background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FDCC-5374-624C-9F09-D771AB08988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55BA5E3-3C96-1544-87DB-7D5DE8E9F795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8083-2237-884B-ACA5-9D2302AABC83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87AD-B58A-9741-9BC2-8219BAE59135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00F0595-27B0-A443-B1B6-895A9FE42C13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BAA9309-934F-4E45-8BD5-E968EC691B61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DE47-E34A-5D45-8B9D-5B3BD8F1E156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B570-EA60-3148-948D-D7DD1B912611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55EC61-4795-8342-9EDE-E94AD1609ECD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1AB5-35D4-7B4F-A75B-84FE123C15B1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BA80992-1EE7-A848-B926-B78A5E161130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9619C8-A375-448C-891B-9999C6BE8E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1B220F-031D-3D44-B28E-468F2652E86B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Global Strategies Honoring E.C. Freuder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8ADDC69-CDBB-9544-9B77-8B097E13B56A}" type="datetime1">
              <a:rPr lang="en-US" smtClean="0"/>
              <a:pPr/>
              <a:t>9/20/11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Global Strategies Honoring E.C. Freuder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F853BD0-35A9-BB49-84C9-3CD10D9C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1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6" Type="http://schemas.openxmlformats.org/officeDocument/2006/relationships/image" Target="../media/image15.gif"/><Relationship Id="rId7" Type="http://schemas.openxmlformats.org/officeDocument/2006/relationships/image" Target="../media/image16.gif"/><Relationship Id="rId8" Type="http://schemas.openxmlformats.org/officeDocument/2006/relationships/image" Target="../media/image17.gif"/><Relationship Id="rId9" Type="http://schemas.openxmlformats.org/officeDocument/2006/relationships/image" Target="../media/image18.gif"/><Relationship Id="rId10" Type="http://schemas.openxmlformats.org/officeDocument/2006/relationships/image" Target="../media/image19.gif"/><Relationship Id="rId11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6" Type="http://schemas.openxmlformats.org/officeDocument/2006/relationships/image" Target="../media/image7.pdf"/><Relationship Id="rId7" Type="http://schemas.openxmlformats.org/officeDocument/2006/relationships/image" Target="../media/image8.png"/><Relationship Id="rId8" Type="http://schemas.openxmlformats.org/officeDocument/2006/relationships/image" Target="../media/image9.pd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219087"/>
            <a:ext cx="6172200" cy="1894362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US" sz="2800" dirty="0" smtClean="0"/>
              <a:t>Exploiting Local Interactions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smtClean="0"/>
              <a:t>To Build </a:t>
            </a:r>
            <a:r>
              <a:rPr lang="en-US" sz="2800" dirty="0" smtClean="0"/>
              <a:t>Global Strategies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2000" dirty="0" smtClean="0"/>
              <a:t>In Honor of Eugene C. Freuder</a:t>
            </a:r>
            <a:br>
              <a:rPr lang="en-US" sz="2000" dirty="0" smtClean="0"/>
            </a:br>
            <a:r>
              <a:rPr lang="en-US" sz="2000" dirty="0" smtClean="0"/>
              <a:t>Jonathan Livingston Seagull of CP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err="1" smtClean="0"/>
              <a:t>Berthe</a:t>
            </a:r>
            <a:r>
              <a:rPr lang="en-US" sz="1600" dirty="0" smtClean="0"/>
              <a:t> Y. </a:t>
            </a:r>
            <a:r>
              <a:rPr lang="en-US" sz="1600" dirty="0" err="1" smtClean="0"/>
              <a:t>Choueiry</a:t>
            </a:r>
            <a:endParaRPr lang="en-US" sz="1600" dirty="0" smtClean="0"/>
          </a:p>
          <a:p>
            <a:r>
              <a:rPr lang="en-US" sz="1600" dirty="0" smtClean="0"/>
              <a:t>Constraint Systems Laboratory</a:t>
            </a:r>
          </a:p>
          <a:p>
            <a:r>
              <a:rPr lang="en-US" sz="1600" dirty="0" smtClean="0"/>
              <a:t>University of Nebraska-Lincoln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2438400" y="3782526"/>
            <a:ext cx="6172200" cy="85407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Joint work with C. </a:t>
            </a:r>
            <a:r>
              <a:rPr kumimoji="0" lang="en-US" sz="16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Bessiere</a:t>
            </a: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A.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Davis, </a:t>
            </a: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B.V. </a:t>
            </a:r>
            <a:r>
              <a:rPr kumimoji="0" lang="en-US" sz="16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Faltings</a:t>
            </a: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b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E.C. Freuder, S. </a:t>
            </a:r>
            <a:r>
              <a:rPr kumimoji="0" lang="en-US" sz="1600" i="1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Karakashian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A.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Lal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S.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Prestwich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b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</a:t>
            </a:r>
            <a:r>
              <a:rPr kumimoji="0" lang="en-US" sz="1600" i="1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Reeson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A.M. </a:t>
            </a:r>
            <a:r>
              <a:rPr kumimoji="0" lang="en-US" sz="1600" i="1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Swearngin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R.J. Woodward, and others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" name="Picture 35" descr="constraint_horizont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4849295"/>
            <a:ext cx="19431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264400" algn="r"/>
              </a:tabLst>
            </a:pPr>
            <a:r>
              <a:rPr lang="en-US" sz="2400" dirty="0" smtClean="0"/>
              <a:t>Interchangeability Landscape</a:t>
            </a:r>
            <a:r>
              <a:rPr lang="en-US" sz="2800" dirty="0" smtClean="0"/>
              <a:t> 	</a:t>
            </a:r>
            <a:r>
              <a:rPr lang="en-US" sz="1800" dirty="0" smtClean="0">
                <a:solidFill>
                  <a:srgbClr val="E75C01"/>
                </a:solidFill>
                <a:latin typeface="+mn-lt"/>
              </a:rPr>
              <a:t>[+</a:t>
            </a:r>
            <a:r>
              <a:rPr lang="en-US" sz="1800" cap="none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Freuder</a:t>
            </a:r>
            <a:r>
              <a:rPr lang="en-US" sz="1800" dirty="0" smtClean="0">
                <a:solidFill>
                  <a:srgbClr val="E75C01"/>
                </a:solidFill>
                <a:latin typeface="+mn-lt"/>
              </a:rPr>
              <a:t> </a:t>
            </a:r>
            <a:r>
              <a:rPr lang="en-US" sz="1800" cap="none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2010</a:t>
            </a:r>
            <a:r>
              <a:rPr lang="en-US" sz="1800" dirty="0" smtClean="0">
                <a:solidFill>
                  <a:srgbClr val="E75C01"/>
                </a:solidFill>
                <a:latin typeface="+mn-lt"/>
              </a:rPr>
              <a:t>]</a:t>
            </a:r>
            <a:endParaRPr lang="en-US" sz="2800" dirty="0">
              <a:solidFill>
                <a:srgbClr val="E75C0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42879" y="1993900"/>
            <a:ext cx="8940843" cy="4573587"/>
            <a:chOff x="142879" y="1752600"/>
            <a:chExt cx="8940843" cy="4573587"/>
          </a:xfrm>
        </p:grpSpPr>
        <p:sp>
          <p:nvSpPr>
            <p:cNvPr id="5" name="Parallelogram 4"/>
            <p:cNvSpPr/>
            <p:nvPr/>
          </p:nvSpPr>
          <p:spPr>
            <a:xfrm>
              <a:off x="152399" y="4267200"/>
              <a:ext cx="8931323" cy="2043752"/>
            </a:xfrm>
            <a:prstGeom prst="parallelogram">
              <a:avLst>
                <a:gd name="adj" fmla="val 69739"/>
              </a:avLst>
            </a:prstGeom>
            <a:solidFill>
              <a:schemeClr val="bg1">
                <a:lumMod val="85000"/>
                <a:alpha val="2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152399" y="1752600"/>
              <a:ext cx="8931323" cy="1981200"/>
            </a:xfrm>
            <a:prstGeom prst="parallelogram">
              <a:avLst>
                <a:gd name="adj" fmla="val 67413"/>
              </a:avLst>
            </a:prstGeom>
            <a:solidFill>
              <a:schemeClr val="bg1">
                <a:lumMod val="85000"/>
                <a:alpha val="2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7" name="Straight Arrow Connector 6"/>
            <p:cNvCxnSpPr>
              <a:stCxn id="41" idx="3"/>
            </p:cNvCxnSpPr>
            <p:nvPr/>
          </p:nvCxnSpPr>
          <p:spPr>
            <a:xfrm>
              <a:off x="1905000" y="2470404"/>
              <a:ext cx="1252012" cy="6044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50" idx="2"/>
              <a:endCxn id="54" idx="1"/>
            </p:cNvCxnSpPr>
            <p:nvPr/>
          </p:nvCxnSpPr>
          <p:spPr>
            <a:xfrm rot="16200000" flipH="1">
              <a:off x="2105406" y="4636770"/>
              <a:ext cx="467868" cy="14782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50" idx="0"/>
              <a:endCxn id="46" idx="2"/>
            </p:cNvCxnSpPr>
            <p:nvPr/>
          </p:nvCxnSpPr>
          <p:spPr>
            <a:xfrm rot="5400000" flipH="1" flipV="1">
              <a:off x="1276772" y="4480220"/>
              <a:ext cx="646856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6" idx="0"/>
            </p:cNvCxnSpPr>
            <p:nvPr/>
          </p:nvCxnSpPr>
          <p:spPr>
            <a:xfrm rot="16200000" flipV="1">
              <a:off x="990203" y="3208467"/>
              <a:ext cx="1219200" cy="79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2" idx="0"/>
            </p:cNvCxnSpPr>
            <p:nvPr/>
          </p:nvCxnSpPr>
          <p:spPr>
            <a:xfrm rot="16200000" flipV="1">
              <a:off x="1844629" y="3737437"/>
              <a:ext cx="2119952" cy="124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1" idx="0"/>
              <a:endCxn id="42" idx="2"/>
            </p:cNvCxnSpPr>
            <p:nvPr/>
          </p:nvCxnSpPr>
          <p:spPr>
            <a:xfrm rot="16200000" flipV="1">
              <a:off x="1307592" y="3230880"/>
              <a:ext cx="2215896" cy="1524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0" idx="3"/>
              <a:endCxn id="52" idx="1"/>
            </p:cNvCxnSpPr>
            <p:nvPr/>
          </p:nvCxnSpPr>
          <p:spPr>
            <a:xfrm flipV="1">
              <a:off x="1828800" y="4954524"/>
              <a:ext cx="716280" cy="182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9" idx="3"/>
              <a:endCxn id="60" idx="1"/>
            </p:cNvCxnSpPr>
            <p:nvPr/>
          </p:nvCxnSpPr>
          <p:spPr>
            <a:xfrm>
              <a:off x="6004560" y="4651248"/>
              <a:ext cx="32004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0" idx="3"/>
              <a:endCxn id="61" idx="1"/>
            </p:cNvCxnSpPr>
            <p:nvPr/>
          </p:nvCxnSpPr>
          <p:spPr>
            <a:xfrm>
              <a:off x="7147560" y="4651248"/>
              <a:ext cx="24384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4" idx="3"/>
              <a:endCxn id="45" idx="1"/>
            </p:cNvCxnSpPr>
            <p:nvPr/>
          </p:nvCxnSpPr>
          <p:spPr>
            <a:xfrm>
              <a:off x="7147560" y="2246037"/>
              <a:ext cx="32004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44" idx="2"/>
            </p:cNvCxnSpPr>
            <p:nvPr/>
          </p:nvCxnSpPr>
          <p:spPr>
            <a:xfrm rot="16200000" flipV="1">
              <a:off x="5800142" y="3424291"/>
              <a:ext cx="2085240" cy="3048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1" idx="0"/>
              <a:endCxn id="45" idx="2"/>
            </p:cNvCxnSpPr>
            <p:nvPr/>
          </p:nvCxnSpPr>
          <p:spPr>
            <a:xfrm rot="16200000" flipV="1">
              <a:off x="6880691" y="3441023"/>
              <a:ext cx="2103459" cy="1524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54" idx="3"/>
              <a:endCxn id="53" idx="2"/>
            </p:cNvCxnSpPr>
            <p:nvPr/>
          </p:nvCxnSpPr>
          <p:spPr>
            <a:xfrm flipV="1">
              <a:off x="3627120" y="5105400"/>
              <a:ext cx="480060" cy="50444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52" idx="3"/>
              <a:endCxn id="53" idx="1"/>
            </p:cNvCxnSpPr>
            <p:nvPr/>
          </p:nvCxnSpPr>
          <p:spPr>
            <a:xfrm>
              <a:off x="3276600" y="4954524"/>
              <a:ext cx="4191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1" idx="3"/>
              <a:endCxn id="62" idx="1"/>
            </p:cNvCxnSpPr>
            <p:nvPr/>
          </p:nvCxnSpPr>
          <p:spPr>
            <a:xfrm>
              <a:off x="1905000" y="2470404"/>
              <a:ext cx="7620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2" idx="3"/>
            </p:cNvCxnSpPr>
            <p:nvPr/>
          </p:nvCxnSpPr>
          <p:spPr>
            <a:xfrm flipV="1">
              <a:off x="4558567" y="2273808"/>
              <a:ext cx="775433" cy="1965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54" idx="0"/>
              <a:endCxn id="47" idx="2"/>
            </p:cNvCxnSpPr>
            <p:nvPr/>
          </p:nvCxnSpPr>
          <p:spPr>
            <a:xfrm rot="5400000" flipH="1" flipV="1">
              <a:off x="2221992" y="4328160"/>
              <a:ext cx="2261616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54" idx="3"/>
              <a:endCxn id="55" idx="1"/>
            </p:cNvCxnSpPr>
            <p:nvPr/>
          </p:nvCxnSpPr>
          <p:spPr>
            <a:xfrm>
              <a:off x="3627120" y="5609844"/>
              <a:ext cx="64008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55" idx="3"/>
              <a:endCxn id="56" idx="1"/>
            </p:cNvCxnSpPr>
            <p:nvPr/>
          </p:nvCxnSpPr>
          <p:spPr>
            <a:xfrm>
              <a:off x="5364480" y="5609844"/>
              <a:ext cx="64008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56" idx="3"/>
              <a:endCxn id="57" idx="1"/>
            </p:cNvCxnSpPr>
            <p:nvPr/>
          </p:nvCxnSpPr>
          <p:spPr>
            <a:xfrm>
              <a:off x="6553200" y="5609844"/>
              <a:ext cx="3810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50" idx="0"/>
              <a:endCxn id="51" idx="2"/>
            </p:cNvCxnSpPr>
            <p:nvPr/>
          </p:nvCxnSpPr>
          <p:spPr>
            <a:xfrm rot="5400000" flipH="1" flipV="1">
              <a:off x="1933956" y="4314444"/>
              <a:ext cx="155448" cy="82296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42" idx="3"/>
              <a:endCxn id="43" idx="1"/>
            </p:cNvCxnSpPr>
            <p:nvPr/>
          </p:nvCxnSpPr>
          <p:spPr>
            <a:xfrm>
              <a:off x="2682240" y="1979676"/>
              <a:ext cx="2651760" cy="2663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49" idx="2"/>
            </p:cNvCxnSpPr>
            <p:nvPr/>
          </p:nvCxnSpPr>
          <p:spPr>
            <a:xfrm rot="5400000" flipH="1" flipV="1">
              <a:off x="3703320" y="4526280"/>
              <a:ext cx="1752600" cy="1524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41" idx="0"/>
            </p:cNvCxnSpPr>
            <p:nvPr/>
          </p:nvCxnSpPr>
          <p:spPr>
            <a:xfrm rot="5400000" flipH="1" flipV="1">
              <a:off x="1859280" y="1950720"/>
              <a:ext cx="167640" cy="5334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6200000" flipH="1">
              <a:off x="6023703" y="2567339"/>
              <a:ext cx="2045276" cy="17873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381000" y="3276600"/>
              <a:ext cx="990600" cy="318448"/>
            </a:xfrm>
            <a:prstGeom prst="roundRect">
              <a:avLst>
                <a:gd name="adj" fmla="val 0"/>
              </a:avLst>
            </a:prstGeom>
            <a:noFill/>
            <a:ln w="3175" cap="flat" cmpd="sng">
              <a:noFill/>
              <a:prstDash val="dash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just"/>
              <a:r>
                <a:rPr lang="en-US" i="1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global</a:t>
              </a:r>
            </a:p>
            <a:p>
              <a:pPr algn="just"/>
              <a:r>
                <a:rPr lang="en-US" i="1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semantic</a:t>
              </a:r>
              <a:endParaRPr lang="en-US" i="1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35280" y="5791200"/>
              <a:ext cx="1188720" cy="428176"/>
            </a:xfrm>
            <a:prstGeom prst="roundRect">
              <a:avLst>
                <a:gd name="adj" fmla="val 0"/>
              </a:avLst>
            </a:prstGeom>
            <a:noFill/>
            <a:ln w="3175" cap="flat" cmpd="sng">
              <a:noFill/>
              <a:prstDash val="dash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just"/>
              <a:r>
                <a:rPr lang="en-US" i="1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local</a:t>
              </a:r>
            </a:p>
            <a:p>
              <a:pPr algn="just"/>
              <a:r>
                <a:rPr lang="en-US" i="1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syntactic</a:t>
              </a:r>
            </a:p>
          </p:txBody>
        </p:sp>
        <p:cxnSp>
          <p:nvCxnSpPr>
            <p:cNvPr id="34" name="Straight Arrow Connector 33"/>
            <p:cNvCxnSpPr>
              <a:endCxn id="48" idx="2"/>
            </p:cNvCxnSpPr>
            <p:nvPr/>
          </p:nvCxnSpPr>
          <p:spPr>
            <a:xfrm rot="16200000" flipV="1">
              <a:off x="3323067" y="3981466"/>
              <a:ext cx="1575305" cy="707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58" idx="1"/>
            </p:cNvCxnSpPr>
            <p:nvPr/>
          </p:nvCxnSpPr>
          <p:spPr>
            <a:xfrm>
              <a:off x="4953000" y="5756148"/>
              <a:ext cx="1234440" cy="3413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-1145703" y="5022383"/>
              <a:ext cx="2586683" cy="95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-176549" y="2109452"/>
              <a:ext cx="1953300" cy="1295399"/>
            </a:xfrm>
            <a:prstGeom prst="line">
              <a:avLst/>
            </a:prstGeom>
            <a:ln w="12700" cmpd="sng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>
              <a:off x="152404" y="3733800"/>
              <a:ext cx="7467597" cy="1588"/>
            </a:xfrm>
            <a:prstGeom prst="line">
              <a:avLst/>
            </a:prstGeom>
            <a:ln w="12700" cmpd="sng">
              <a:prstDash val="solid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-156984" y="4649369"/>
              <a:ext cx="1967552" cy="13556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62" idx="3"/>
            </p:cNvCxnSpPr>
            <p:nvPr/>
          </p:nvCxnSpPr>
          <p:spPr>
            <a:xfrm>
              <a:off x="4558567" y="2470404"/>
              <a:ext cx="927833" cy="20253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soli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/>
            <p:cNvSpPr/>
            <p:nvPr/>
          </p:nvSpPr>
          <p:spPr>
            <a:xfrm>
              <a:off x="1447800" y="2301240"/>
              <a:ext cx="457200" cy="338328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just"/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F</a:t>
              </a: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133600" y="1828800"/>
              <a:ext cx="548640" cy="30175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334000" y="2095161"/>
              <a:ext cx="1005840" cy="30175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FDynSub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507480" y="2095161"/>
              <a:ext cx="640080" cy="30175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ysDot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ConI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467600" y="2095161"/>
              <a:ext cx="914400" cy="30175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ysDot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ConSub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71600" y="3818464"/>
              <a:ext cx="457200" cy="338328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just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IKI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124200" y="2895600"/>
              <a:ext cx="457200" cy="30175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just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PI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677412" y="2895600"/>
              <a:ext cx="859536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TupSub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267200" y="3355848"/>
              <a:ext cx="640080" cy="30175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ysDot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SPrI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371600" y="4803648"/>
              <a:ext cx="457200" cy="338328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just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NI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2057400" y="4346448"/>
              <a:ext cx="73152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NSub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545080" y="4803648"/>
              <a:ext cx="73152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DynNI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695700" y="4803648"/>
              <a:ext cx="82296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ForwNI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078480" y="5458968"/>
              <a:ext cx="54864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NTI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267200" y="5445252"/>
              <a:ext cx="1097280" cy="329184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NPI ≣</a:t>
              </a:r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DirI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004560" y="5458968"/>
              <a:ext cx="54864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NI</a:t>
              </a:r>
              <a:r>
                <a:rPr lang="en-US" baseline="-25000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C</a:t>
              </a:r>
              <a:endParaRPr lang="en-US" baseline="-25000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6934200" y="5413248"/>
              <a:ext cx="859536" cy="39319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NSub</a:t>
              </a:r>
              <a:r>
                <a:rPr lang="en-US" baseline="-25000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C</a:t>
              </a:r>
              <a:endParaRPr lang="en-US" baseline="-25000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6187440" y="5946648"/>
              <a:ext cx="82296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DirSub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5181600" y="4500372"/>
              <a:ext cx="82296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GNSub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324600" y="4500372"/>
              <a:ext cx="82296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ConNI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91400" y="4500372"/>
              <a:ext cx="1097280" cy="301752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ConNSub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2667000" y="2273808"/>
              <a:ext cx="1891567" cy="393192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CtxDepI</a:t>
              </a: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 ≣ </a:t>
              </a:r>
              <a:r>
                <a:rPr lang="en-US" dirty="0" err="1" smtClean="0">
                  <a:solidFill>
                    <a:schemeClr val="tx1"/>
                  </a:solidFill>
                  <a:latin typeface="Arial Narrow"/>
                  <a:cs typeface="Arial Narrow"/>
                </a:rPr>
                <a:t>FDynI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10800000">
              <a:off x="149270" y="6324599"/>
              <a:ext cx="754693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>
            <a:xfrm>
              <a:off x="7967134" y="3589865"/>
              <a:ext cx="1066800" cy="609600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Not Sat preserving</a:t>
              </a:r>
              <a:endParaRPr lang="en-US" sz="1600" baseline="-25000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6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495300"/>
          </a:xfrm>
        </p:spPr>
        <p:txBody>
          <a:bodyPr>
            <a:normAutofit/>
          </a:bodyPr>
          <a:lstStyle/>
          <a:p>
            <a:r>
              <a:rPr lang="en-IE" dirty="0" smtClean="0"/>
              <a:t>Original paper inspired many researchers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/>
          <p:cNvSpPr/>
          <p:nvPr/>
        </p:nvSpPr>
        <p:spPr>
          <a:xfrm>
            <a:off x="3924313" y="3031063"/>
            <a:ext cx="4921987" cy="381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Value Symmetry for All Solutions </a:t>
            </a:r>
            <a:r>
              <a:rPr lang="en-US" sz="1400" dirty="0" smtClean="0">
                <a:solidFill>
                  <a:srgbClr val="3366FF"/>
                </a:solidFill>
              </a:rPr>
              <a:t>[</a:t>
            </a:r>
            <a:r>
              <a:rPr lang="en-US" sz="1400" dirty="0" err="1" smtClean="0">
                <a:solidFill>
                  <a:srgbClr val="3366FF"/>
                </a:solidFill>
              </a:rPr>
              <a:t>Benhamou</a:t>
            </a:r>
            <a:r>
              <a:rPr lang="en-US" sz="1400" dirty="0" smtClean="0">
                <a:solidFill>
                  <a:srgbClr val="3366FF"/>
                </a:solidFill>
              </a:rPr>
              <a:t> 94]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924286" y="3031063"/>
            <a:ext cx="4928616" cy="3810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Value Symmetry for All Solutions </a:t>
            </a:r>
            <a:r>
              <a:rPr lang="en-US" sz="1400" dirty="0" smtClean="0">
                <a:solidFill>
                  <a:srgbClr val="3366FF"/>
                </a:solidFill>
              </a:rPr>
              <a:t>[</a:t>
            </a:r>
            <a:r>
              <a:rPr lang="en-US" sz="1400" dirty="0" err="1" smtClean="0">
                <a:solidFill>
                  <a:srgbClr val="3366FF"/>
                </a:solidFill>
              </a:rPr>
              <a:t>Benhamou</a:t>
            </a:r>
            <a:r>
              <a:rPr lang="en-US" sz="1400" dirty="0" smtClean="0">
                <a:solidFill>
                  <a:srgbClr val="3366FF"/>
                </a:solidFill>
              </a:rPr>
              <a:t> 94]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092700" y="5926663"/>
            <a:ext cx="2116666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(1,0)-Supermodel</a:t>
            </a:r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[Ginsberg+ 98]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092699" y="5926663"/>
            <a:ext cx="2116667" cy="5334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(1,0)-Supermodel</a:t>
            </a:r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[Ginsberg+ 98]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21100" y="4862911"/>
            <a:ext cx="2590800" cy="53035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Full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025900" y="3869263"/>
            <a:ext cx="4367784" cy="381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Isomorphic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sz="1400" dirty="0">
              <a:solidFill>
                <a:srgbClr val="0D0D0D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025900" y="3869263"/>
            <a:ext cx="4367784" cy="3810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Isomorphic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sz="1400" dirty="0">
              <a:solidFill>
                <a:srgbClr val="0D0D0D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721100" y="4862911"/>
            <a:ext cx="2590800" cy="530352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Full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14300" y="3578751"/>
            <a:ext cx="4744592" cy="3167062"/>
          </a:xfrm>
          <a:custGeom>
            <a:avLst/>
            <a:gdLst>
              <a:gd name="connsiteX0" fmla="*/ 3524250 w 4524375"/>
              <a:gd name="connsiteY0" fmla="*/ 261937 h 3167062"/>
              <a:gd name="connsiteX1" fmla="*/ 3505200 w 4524375"/>
              <a:gd name="connsiteY1" fmla="*/ 881062 h 3167062"/>
              <a:gd name="connsiteX2" fmla="*/ 3228975 w 4524375"/>
              <a:gd name="connsiteY2" fmla="*/ 1566862 h 3167062"/>
              <a:gd name="connsiteX3" fmla="*/ 3514725 w 4524375"/>
              <a:gd name="connsiteY3" fmla="*/ 2100262 h 3167062"/>
              <a:gd name="connsiteX4" fmla="*/ 4248150 w 4524375"/>
              <a:gd name="connsiteY4" fmla="*/ 2195512 h 3167062"/>
              <a:gd name="connsiteX5" fmla="*/ 4486275 w 4524375"/>
              <a:gd name="connsiteY5" fmla="*/ 2471737 h 3167062"/>
              <a:gd name="connsiteX6" fmla="*/ 4476750 w 4524375"/>
              <a:gd name="connsiteY6" fmla="*/ 2957512 h 3167062"/>
              <a:gd name="connsiteX7" fmla="*/ 4257675 w 4524375"/>
              <a:gd name="connsiteY7" fmla="*/ 3024187 h 3167062"/>
              <a:gd name="connsiteX8" fmla="*/ 942975 w 4524375"/>
              <a:gd name="connsiteY8" fmla="*/ 2995612 h 3167062"/>
              <a:gd name="connsiteX9" fmla="*/ 304800 w 4524375"/>
              <a:gd name="connsiteY9" fmla="*/ 1995487 h 3167062"/>
              <a:gd name="connsiteX10" fmla="*/ 76200 w 4524375"/>
              <a:gd name="connsiteY10" fmla="*/ 338137 h 3167062"/>
              <a:gd name="connsiteX11" fmla="*/ 762000 w 4524375"/>
              <a:gd name="connsiteY11" fmla="*/ 42862 h 3167062"/>
              <a:gd name="connsiteX12" fmla="*/ 3133725 w 4524375"/>
              <a:gd name="connsiteY12" fmla="*/ 80962 h 3167062"/>
              <a:gd name="connsiteX13" fmla="*/ 3514725 w 4524375"/>
              <a:gd name="connsiteY13" fmla="*/ 328612 h 31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4375" h="3167062">
                <a:moveTo>
                  <a:pt x="3524250" y="261937"/>
                </a:moveTo>
                <a:cubicBezTo>
                  <a:pt x="3539331" y="462756"/>
                  <a:pt x="3554412" y="663575"/>
                  <a:pt x="3505200" y="881062"/>
                </a:cubicBezTo>
                <a:cubicBezTo>
                  <a:pt x="3455988" y="1098549"/>
                  <a:pt x="3227388" y="1363662"/>
                  <a:pt x="3228975" y="1566862"/>
                </a:cubicBezTo>
                <a:cubicBezTo>
                  <a:pt x="3230562" y="1770062"/>
                  <a:pt x="3344863" y="1995487"/>
                  <a:pt x="3514725" y="2100262"/>
                </a:cubicBezTo>
                <a:cubicBezTo>
                  <a:pt x="3684588" y="2205037"/>
                  <a:pt x="4086225" y="2133600"/>
                  <a:pt x="4248150" y="2195512"/>
                </a:cubicBezTo>
                <a:cubicBezTo>
                  <a:pt x="4410075" y="2257425"/>
                  <a:pt x="4448175" y="2344737"/>
                  <a:pt x="4486275" y="2471737"/>
                </a:cubicBezTo>
                <a:cubicBezTo>
                  <a:pt x="4524375" y="2598737"/>
                  <a:pt x="4514850" y="2865437"/>
                  <a:pt x="4476750" y="2957512"/>
                </a:cubicBezTo>
                <a:cubicBezTo>
                  <a:pt x="4438650" y="3049587"/>
                  <a:pt x="4257675" y="3024187"/>
                  <a:pt x="4257675" y="3024187"/>
                </a:cubicBezTo>
                <a:cubicBezTo>
                  <a:pt x="3668713" y="3030537"/>
                  <a:pt x="1601787" y="3167062"/>
                  <a:pt x="942975" y="2995612"/>
                </a:cubicBezTo>
                <a:cubicBezTo>
                  <a:pt x="284163" y="2824162"/>
                  <a:pt x="449262" y="2438399"/>
                  <a:pt x="304800" y="1995487"/>
                </a:cubicBezTo>
                <a:cubicBezTo>
                  <a:pt x="160338" y="1552575"/>
                  <a:pt x="0" y="663575"/>
                  <a:pt x="76200" y="338137"/>
                </a:cubicBezTo>
                <a:cubicBezTo>
                  <a:pt x="152400" y="12699"/>
                  <a:pt x="252413" y="85725"/>
                  <a:pt x="762000" y="42862"/>
                </a:cubicBezTo>
                <a:cubicBezTo>
                  <a:pt x="1271588" y="0"/>
                  <a:pt x="2674938" y="33337"/>
                  <a:pt x="3133725" y="80962"/>
                </a:cubicBezTo>
                <a:cubicBezTo>
                  <a:pt x="3592513" y="128587"/>
                  <a:pt x="3553619" y="228599"/>
                  <a:pt x="3514725" y="328612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893221" y="5926663"/>
            <a:ext cx="3742279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Neighborhood Interchangeability </a:t>
            </a:r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893221" y="5926663"/>
            <a:ext cx="3742279" cy="5334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Neighborhood Interchangeability </a:t>
            </a:r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11150" y="3869263"/>
            <a:ext cx="3409950" cy="381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Constraint Symmetry </a:t>
            </a:r>
            <a:r>
              <a:rPr lang="en-US" sz="1400" dirty="0" smtClean="0">
                <a:solidFill>
                  <a:srgbClr val="3366FF"/>
                </a:solidFill>
              </a:rPr>
              <a:t>[Cohen+ 05]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11150" y="3869263"/>
            <a:ext cx="3409950" cy="3810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Constraint Symmetry </a:t>
            </a:r>
            <a:r>
              <a:rPr lang="en-US" sz="1400" dirty="0" smtClean="0">
                <a:solidFill>
                  <a:srgbClr val="3366FF"/>
                </a:solidFill>
              </a:rPr>
              <a:t>[Cohen+ 05]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4025888" y="2192863"/>
            <a:ext cx="4309544" cy="381000"/>
          </a:xfrm>
          <a:prstGeom prst="roundRect">
            <a:avLst/>
          </a:prstGeom>
          <a:noFill/>
          <a:ln w="9525" cmpd="sng"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Functional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025900" y="2192863"/>
            <a:ext cx="4309532" cy="381000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Functional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25887" y="2192863"/>
            <a:ext cx="4309545" cy="381000"/>
          </a:xfrm>
          <a:prstGeom prst="roundRect">
            <a:avLst/>
          </a:prstGeom>
          <a:noFill/>
          <a:ln w="57150" cmpd="sng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Functional Interchangeability </a:t>
            </a:r>
            <a:r>
              <a:rPr lang="en-US" sz="1400" dirty="0" smtClean="0">
                <a:solidFill>
                  <a:srgbClr val="3366FF"/>
                </a:solidFill>
              </a:rPr>
              <a:t>[Freuder 91]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893221" y="2192863"/>
            <a:ext cx="2670048" cy="381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Symmetry </a:t>
            </a:r>
            <a:r>
              <a:rPr lang="en-US" sz="1400" dirty="0" smtClean="0">
                <a:solidFill>
                  <a:srgbClr val="3366FF"/>
                </a:solidFill>
              </a:rPr>
              <a:t>[McDonald+ 02]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893233" y="2192863"/>
            <a:ext cx="2667000" cy="3810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Symmetry </a:t>
            </a:r>
            <a:r>
              <a:rPr lang="en-US" sz="1400" dirty="0" smtClean="0">
                <a:solidFill>
                  <a:srgbClr val="3366FF"/>
                </a:solidFill>
              </a:rPr>
              <a:t>[McDonald+ 02]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264400" algn="r"/>
              </a:tabLst>
            </a:pPr>
            <a:r>
              <a:rPr lang="en-US" sz="2400" dirty="0" smtClean="0"/>
              <a:t>Diagram of Symmetry Concepts	</a:t>
            </a:r>
            <a:r>
              <a:rPr lang="en-US" sz="1800" dirty="0" smtClean="0">
                <a:solidFill>
                  <a:srgbClr val="E75C01"/>
                </a:solidFill>
              </a:rPr>
              <a:t>[+</a:t>
            </a:r>
            <a:r>
              <a:rPr lang="en-US" sz="1800" cap="none" dirty="0" smtClean="0">
                <a:solidFill>
                  <a:schemeClr val="accent1">
                    <a:lumMod val="75000"/>
                  </a:schemeClr>
                </a:solidFill>
              </a:rPr>
              <a:t>Freuder</a:t>
            </a:r>
            <a:r>
              <a:rPr lang="en-US" sz="1800" dirty="0" smtClean="0">
                <a:solidFill>
                  <a:srgbClr val="E75C01"/>
                </a:solidFill>
              </a:rPr>
              <a:t> </a:t>
            </a:r>
            <a:r>
              <a:rPr lang="en-US" sz="1800" cap="none" dirty="0" smtClean="0">
                <a:solidFill>
                  <a:schemeClr val="accent1">
                    <a:lumMod val="75000"/>
                  </a:schemeClr>
                </a:solidFill>
              </a:rPr>
              <a:t>2010</a:t>
            </a:r>
            <a:r>
              <a:rPr lang="en-US" sz="1800" dirty="0" smtClean="0">
                <a:solidFill>
                  <a:srgbClr val="E75C01"/>
                </a:solidFill>
              </a:rPr>
              <a:t>]</a:t>
            </a:r>
            <a:endParaRPr lang="en-US" sz="3200" dirty="0">
              <a:solidFill>
                <a:srgbClr val="E75C0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47" name="Straight Arrow Connector 46"/>
          <p:cNvCxnSpPr>
            <a:stCxn id="66" idx="0"/>
            <a:endCxn id="60" idx="2"/>
          </p:cNvCxnSpPr>
          <p:nvPr/>
        </p:nvCxnSpPr>
        <p:spPr>
          <a:xfrm rot="16200000" flipV="1">
            <a:off x="1782763" y="4483625"/>
            <a:ext cx="609600" cy="142875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66" idx="0"/>
            <a:endCxn id="62" idx="2"/>
          </p:cNvCxnSpPr>
          <p:nvPr/>
        </p:nvCxnSpPr>
        <p:spPr>
          <a:xfrm rot="5400000" flipH="1" flipV="1">
            <a:off x="3879596" y="2529667"/>
            <a:ext cx="609600" cy="4050792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60" idx="0"/>
            <a:endCxn id="64" idx="2"/>
          </p:cNvCxnSpPr>
          <p:nvPr/>
        </p:nvCxnSpPr>
        <p:spPr>
          <a:xfrm rot="5400000" flipH="1" flipV="1">
            <a:off x="1864629" y="3563559"/>
            <a:ext cx="457200" cy="154208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9" idx="0"/>
            <a:endCxn id="46" idx="2"/>
          </p:cNvCxnSpPr>
          <p:nvPr/>
        </p:nvCxnSpPr>
        <p:spPr>
          <a:xfrm rot="16200000" flipV="1">
            <a:off x="6054384" y="2700139"/>
            <a:ext cx="457200" cy="204647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4" idx="0"/>
            <a:endCxn id="46" idx="2"/>
          </p:cNvCxnSpPr>
          <p:nvPr/>
        </p:nvCxnSpPr>
        <p:spPr>
          <a:xfrm rot="5400000" flipH="1" flipV="1">
            <a:off x="3946896" y="797300"/>
            <a:ext cx="457200" cy="4010327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64" idx="0"/>
            <a:endCxn id="65" idx="2"/>
          </p:cNvCxnSpPr>
          <p:nvPr/>
        </p:nvCxnSpPr>
        <p:spPr>
          <a:xfrm rot="5400000" flipH="1" flipV="1">
            <a:off x="1970689" y="2773507"/>
            <a:ext cx="457200" cy="57912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8" idx="0"/>
            <a:endCxn id="62" idx="2"/>
          </p:cNvCxnSpPr>
          <p:nvPr/>
        </p:nvCxnSpPr>
        <p:spPr>
          <a:xfrm rot="5400000" flipH="1" flipV="1">
            <a:off x="5306822" y="3959941"/>
            <a:ext cx="612648" cy="1193292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6464300" y="4859863"/>
            <a:ext cx="1981200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(</a:t>
            </a:r>
            <a:r>
              <a:rPr lang="en-US" dirty="0" err="1" smtClean="0">
                <a:solidFill>
                  <a:srgbClr val="0D0D0D"/>
                </a:solidFill>
              </a:rPr>
              <a:t>a,b</a:t>
            </a:r>
            <a:r>
              <a:rPr lang="en-US" dirty="0" smtClean="0">
                <a:solidFill>
                  <a:srgbClr val="0D0D0D"/>
                </a:solidFill>
              </a:rPr>
              <a:t>)-Supermodel</a:t>
            </a:r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[Ginsberg+ 98]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88421" y="3031063"/>
            <a:ext cx="3163824" cy="381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Solution Symmetry </a:t>
            </a:r>
            <a:r>
              <a:rPr lang="en-US" sz="1400" dirty="0" smtClean="0">
                <a:solidFill>
                  <a:srgbClr val="3366FF"/>
                </a:solidFill>
              </a:rPr>
              <a:t>[Cohen+ 05]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977900" y="4859863"/>
            <a:ext cx="2362200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Syntactic Symmetry </a:t>
            </a:r>
            <a:r>
              <a:rPr lang="en-US" sz="1400" dirty="0" smtClean="0">
                <a:solidFill>
                  <a:srgbClr val="3366FF"/>
                </a:solidFill>
              </a:rPr>
              <a:t>[</a:t>
            </a:r>
            <a:r>
              <a:rPr lang="en-US" sz="1400" dirty="0" err="1" smtClean="0">
                <a:solidFill>
                  <a:srgbClr val="3366FF"/>
                </a:solidFill>
              </a:rPr>
              <a:t>Benhamou</a:t>
            </a:r>
            <a:r>
              <a:rPr lang="en-US" sz="1400" dirty="0" smtClean="0">
                <a:solidFill>
                  <a:srgbClr val="3366FF"/>
                </a:solidFill>
              </a:rPr>
              <a:t> 94]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120900" y="1507063"/>
            <a:ext cx="4965192" cy="381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Value Symmetry for Satisfiability </a:t>
            </a:r>
            <a:r>
              <a:rPr lang="en-US" sz="1400" dirty="0" smtClean="0">
                <a:solidFill>
                  <a:srgbClr val="3366FF"/>
                </a:solidFill>
              </a:rPr>
              <a:t>[</a:t>
            </a:r>
            <a:r>
              <a:rPr lang="en-US" sz="1400" dirty="0" err="1" smtClean="0">
                <a:solidFill>
                  <a:srgbClr val="3366FF"/>
                </a:solidFill>
              </a:rPr>
              <a:t>Benhamou</a:t>
            </a:r>
            <a:r>
              <a:rPr lang="en-US" sz="1400" dirty="0" smtClean="0">
                <a:solidFill>
                  <a:srgbClr val="3366FF"/>
                </a:solidFill>
              </a:rPr>
              <a:t> 94]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588421" y="3031063"/>
            <a:ext cx="3160776" cy="3810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Solution Symmetry </a:t>
            </a:r>
            <a:r>
              <a:rPr lang="en-US" sz="1400" dirty="0" smtClean="0">
                <a:solidFill>
                  <a:srgbClr val="3366FF"/>
                </a:solidFill>
              </a:rPr>
              <a:t>[Cohen+ 05]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464300" y="4859863"/>
            <a:ext cx="1981200" cy="5334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(</a:t>
            </a:r>
            <a:r>
              <a:rPr lang="en-US" dirty="0" err="1" smtClean="0">
                <a:solidFill>
                  <a:srgbClr val="0D0D0D"/>
                </a:solidFill>
              </a:rPr>
              <a:t>a,b</a:t>
            </a:r>
            <a:r>
              <a:rPr lang="en-US" dirty="0" smtClean="0">
                <a:solidFill>
                  <a:srgbClr val="0D0D0D"/>
                </a:solidFill>
              </a:rPr>
              <a:t>)-Supermodel</a:t>
            </a:r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[Ginsberg+ 98]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977900" y="4859863"/>
            <a:ext cx="2362200" cy="5334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rgbClr val="0D0D0D"/>
                </a:solidFill>
              </a:rPr>
              <a:t>Syntactic Symmetry </a:t>
            </a:r>
            <a:r>
              <a:rPr lang="en-US" sz="1400" dirty="0" smtClean="0">
                <a:solidFill>
                  <a:srgbClr val="3366FF"/>
                </a:solidFill>
              </a:rPr>
              <a:t>[</a:t>
            </a:r>
            <a:r>
              <a:rPr lang="en-US" sz="1400" dirty="0" err="1" smtClean="0">
                <a:solidFill>
                  <a:srgbClr val="3366FF"/>
                </a:solidFill>
              </a:rPr>
              <a:t>Benhamou</a:t>
            </a:r>
            <a:r>
              <a:rPr lang="en-US" sz="1400" dirty="0" smtClean="0">
                <a:solidFill>
                  <a:srgbClr val="3366FF"/>
                </a:solidFill>
              </a:rPr>
              <a:t> 94]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120900" y="1507063"/>
            <a:ext cx="4965192" cy="381000"/>
          </a:xfrm>
          <a:prstGeom prst="roundRect">
            <a:avLst/>
          </a:prstGeom>
          <a:noFill/>
          <a:ln w="50800">
            <a:solidFill>
              <a:srgbClr val="3668C4"/>
            </a:solidFill>
          </a:ln>
          <a:effectLst>
            <a:outerShdw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Value Symmetry for Satisfiability </a:t>
            </a:r>
            <a:r>
              <a:rPr lang="en-US" sz="1400" dirty="0" smtClean="0">
                <a:solidFill>
                  <a:srgbClr val="3366FF"/>
                </a:solidFill>
              </a:rPr>
              <a:t>[</a:t>
            </a:r>
            <a:r>
              <a:rPr lang="en-US" sz="1400" dirty="0" err="1" smtClean="0">
                <a:solidFill>
                  <a:srgbClr val="3366FF"/>
                </a:solidFill>
              </a:rPr>
              <a:t>Benhamou</a:t>
            </a:r>
            <a:r>
              <a:rPr lang="en-US" sz="1400" dirty="0" smtClean="0">
                <a:solidFill>
                  <a:srgbClr val="3366FF"/>
                </a:solidFill>
              </a:rPr>
              <a:t> 94]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56" name="Straight Arrow Connector 55"/>
          <p:cNvCxnSpPr>
            <a:stCxn id="65" idx="0"/>
            <a:endCxn id="70" idx="2"/>
          </p:cNvCxnSpPr>
          <p:nvPr/>
        </p:nvCxnSpPr>
        <p:spPr>
          <a:xfrm rot="5400000" flipH="1" flipV="1">
            <a:off x="3263470" y="852838"/>
            <a:ext cx="304800" cy="237525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6" idx="0"/>
            <a:endCxn id="70" idx="2"/>
          </p:cNvCxnSpPr>
          <p:nvPr/>
        </p:nvCxnSpPr>
        <p:spPr>
          <a:xfrm rot="16200000" flipV="1">
            <a:off x="5239678" y="1251881"/>
            <a:ext cx="304800" cy="1577164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62" idx="0"/>
            <a:endCxn id="64" idx="2"/>
          </p:cNvCxnSpPr>
          <p:nvPr/>
        </p:nvCxnSpPr>
        <p:spPr>
          <a:xfrm rot="16200000" flipV="1">
            <a:off x="3961463" y="1620933"/>
            <a:ext cx="457200" cy="4039459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2" idx="0"/>
            <a:endCxn id="69" idx="2"/>
          </p:cNvCxnSpPr>
          <p:nvPr/>
        </p:nvCxnSpPr>
        <p:spPr>
          <a:xfrm rot="5400000" flipH="1" flipV="1">
            <a:off x="6068949" y="3552906"/>
            <a:ext cx="457200" cy="175515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67" idx="0"/>
            <a:endCxn id="66" idx="2"/>
          </p:cNvCxnSpPr>
          <p:nvPr/>
        </p:nvCxnSpPr>
        <p:spPr>
          <a:xfrm rot="16200000" flipV="1">
            <a:off x="2194981" y="5357282"/>
            <a:ext cx="533400" cy="60536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71" idx="0"/>
            <a:endCxn id="63" idx="2"/>
          </p:cNvCxnSpPr>
          <p:nvPr/>
        </p:nvCxnSpPr>
        <p:spPr>
          <a:xfrm rot="5400000" flipH="1" flipV="1">
            <a:off x="6536266" y="5008030"/>
            <a:ext cx="533400" cy="1303867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67" idx="0"/>
            <a:endCxn id="68" idx="2"/>
          </p:cNvCxnSpPr>
          <p:nvPr/>
        </p:nvCxnSpPr>
        <p:spPr>
          <a:xfrm rot="5400000" flipH="1" flipV="1">
            <a:off x="3623730" y="4533894"/>
            <a:ext cx="533400" cy="2252139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1" idx="0"/>
            <a:endCxn id="68" idx="2"/>
          </p:cNvCxnSpPr>
          <p:nvPr/>
        </p:nvCxnSpPr>
        <p:spPr>
          <a:xfrm rot="16200000" flipV="1">
            <a:off x="5317067" y="5092696"/>
            <a:ext cx="533400" cy="1134533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  <a:effectLst>
            <a:outerShdw dir="16200000" sx="0" sy="0" algn="tl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83" grpId="0" animBg="1"/>
      <p:bldP spid="83" grpId="1" animBg="1"/>
      <p:bldP spid="71" grpId="0" animBg="1"/>
      <p:bldP spid="71" grpId="1" animBg="1"/>
      <p:bldP spid="81" grpId="0" animBg="1"/>
      <p:bldP spid="81" grpId="1" animBg="1"/>
      <p:bldP spid="68" grpId="0" animBg="1"/>
      <p:bldP spid="68" grpId="1" animBg="1"/>
      <p:bldP spid="62" grpId="0" animBg="1"/>
      <p:bldP spid="62" grpId="1" animBg="1"/>
      <p:bldP spid="77" grpId="0" animBg="1"/>
      <p:bldP spid="77" grpId="1" animBg="1"/>
      <p:bldP spid="79" grpId="0" animBg="1"/>
      <p:bldP spid="79" grpId="1" animBg="1"/>
      <p:bldP spid="45" grpId="0" animBg="1"/>
      <p:bldP spid="67" grpId="0" animBg="1"/>
      <p:bldP spid="67" grpId="1" animBg="1"/>
      <p:bldP spid="78" grpId="0" animBg="1"/>
      <p:bldP spid="78" grpId="1" animBg="1"/>
      <p:bldP spid="60" grpId="0" animBg="1"/>
      <p:bldP spid="60" grpId="1" animBg="1"/>
      <p:bldP spid="74" grpId="0" animBg="1"/>
      <p:bldP spid="74" grpId="1" animBg="1"/>
      <p:bldP spid="73" grpId="0" animBg="1"/>
      <p:bldP spid="85" grpId="0" animBg="1"/>
      <p:bldP spid="85" grpId="1" animBg="1"/>
      <p:bldP spid="85" grpId="2" animBg="1"/>
      <p:bldP spid="46" grpId="0" animBg="1"/>
      <p:bldP spid="46" grpId="1" animBg="1"/>
      <p:bldP spid="65" grpId="0" animBg="1"/>
      <p:bldP spid="65" grpId="1" animBg="1"/>
      <p:bldP spid="76" grpId="0" animBg="1"/>
      <p:bldP spid="76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70" grpId="0" animBg="1"/>
      <p:bldP spid="70" grpId="1" animBg="1"/>
      <p:bldP spid="75" grpId="0" animBg="1"/>
      <p:bldP spid="75" grpId="1" animBg="1"/>
      <p:bldP spid="80" grpId="0" animBg="1"/>
      <p:bldP spid="80" grpId="1" animBg="1"/>
      <p:bldP spid="82" grpId="0" animBg="1"/>
      <p:bldP spid="82" grpId="1" animBg="1"/>
      <p:bldP spid="84" grpId="0" animBg="1"/>
      <p:bldP spid="8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200900" algn="r"/>
              </a:tabLst>
            </a:pPr>
            <a:r>
              <a:rPr lang="en-US" sz="2400" dirty="0" smtClean="0"/>
              <a:t>In Multi-</a:t>
            </a:r>
            <a:r>
              <a:rPr lang="en-US" sz="2400" dirty="0" err="1" smtClean="0"/>
              <a:t>DimenSional</a:t>
            </a:r>
            <a:r>
              <a:rPr lang="en-US" sz="2400" dirty="0" smtClean="0"/>
              <a:t> CSPs	</a:t>
            </a:r>
            <a:r>
              <a:rPr lang="en-US" sz="1800" dirty="0" smtClean="0">
                <a:solidFill>
                  <a:srgbClr val="E75C01"/>
                </a:solidFill>
              </a:rPr>
              <a:t>[+</a:t>
            </a:r>
            <a:r>
              <a:rPr lang="en-US" sz="1800" cap="none" dirty="0" smtClean="0">
                <a:solidFill>
                  <a:schemeClr val="accent1">
                    <a:lumMod val="75000"/>
                  </a:schemeClr>
                </a:solidFill>
              </a:rPr>
              <a:t>Freuder</a:t>
            </a:r>
            <a:r>
              <a:rPr lang="en-US" sz="1800" dirty="0" smtClean="0">
                <a:solidFill>
                  <a:srgbClr val="E75C01"/>
                </a:solidFill>
              </a:rPr>
              <a:t> </a:t>
            </a:r>
            <a:r>
              <a:rPr lang="en-US" sz="1800" cap="none" dirty="0" smtClean="0">
                <a:solidFill>
                  <a:schemeClr val="accent1">
                    <a:lumMod val="75000"/>
                  </a:schemeClr>
                </a:solidFill>
              </a:rPr>
              <a:t>2011]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12100" cy="4873752"/>
          </a:xfrm>
        </p:spPr>
        <p:txBody>
          <a:bodyPr/>
          <a:lstStyle/>
          <a:p>
            <a:r>
              <a:rPr lang="en-US" dirty="0" smtClean="0"/>
              <a:t>Meta-interchangeability on each domain dimension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000" y="2371227"/>
            <a:ext cx="3557719" cy="3344131"/>
            <a:chOff x="1548051" y="472019"/>
            <a:chExt cx="3557719" cy="3344131"/>
          </a:xfrm>
        </p:grpSpPr>
        <p:grpSp>
          <p:nvGrpSpPr>
            <p:cNvPr id="6" name="Group 29"/>
            <p:cNvGrpSpPr/>
            <p:nvPr/>
          </p:nvGrpSpPr>
          <p:grpSpPr>
            <a:xfrm>
              <a:off x="1548051" y="472019"/>
              <a:ext cx="3557719" cy="1105578"/>
              <a:chOff x="1370244" y="395816"/>
              <a:chExt cx="3557719" cy="1105578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70244" y="783159"/>
                <a:ext cx="1100522" cy="7182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24460" y="775412"/>
                <a:ext cx="1100521" cy="7182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78079" y="782119"/>
                <a:ext cx="1100521" cy="7182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70839" y="782469"/>
                <a:ext cx="1100521" cy="7182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876998" y="404283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1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01088" y="395816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2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40562" y="395816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3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7" name="Group 30"/>
            <p:cNvGrpSpPr/>
            <p:nvPr/>
          </p:nvGrpSpPr>
          <p:grpSpPr>
            <a:xfrm>
              <a:off x="1548051" y="1573027"/>
              <a:ext cx="3507621" cy="1098533"/>
              <a:chOff x="1420342" y="1534926"/>
              <a:chExt cx="3507621" cy="1098533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420342" y="1915225"/>
                <a:ext cx="1100521" cy="7182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73963" y="1914874"/>
                <a:ext cx="1100519" cy="7182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50014" y="1915051"/>
                <a:ext cx="1100521" cy="7182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876998" y="1543394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4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01088" y="1534927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5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140562" y="1534926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6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8" name="Group 31"/>
            <p:cNvGrpSpPr/>
            <p:nvPr/>
          </p:nvGrpSpPr>
          <p:grpSpPr>
            <a:xfrm>
              <a:off x="1548051" y="2717790"/>
              <a:ext cx="3521596" cy="1098360"/>
              <a:chOff x="1406367" y="2717790"/>
              <a:chExt cx="3521596" cy="109836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406367" y="3097915"/>
                <a:ext cx="1100521" cy="7182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53911" y="3097915"/>
                <a:ext cx="1100521" cy="7182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07530" y="3097915"/>
                <a:ext cx="1100521" cy="7182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876998" y="2726257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7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01088" y="2717790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8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140562" y="2717790"/>
                <a:ext cx="787401" cy="400110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>
                <a:spAutoFit/>
              </a:bodyPr>
              <a:lstStyle/>
              <a:p>
                <a:r>
                  <a:rPr lang="en-US" sz="2000" i="1" dirty="0" smtClean="0">
                    <a:latin typeface="Times New Roman"/>
                    <a:cs typeface="Times New Roman"/>
                  </a:rPr>
                  <a:t>c</a:t>
                </a:r>
                <a:r>
                  <a:rPr lang="en-US" sz="2000" i="1" baseline="-25000" dirty="0" smtClean="0">
                    <a:latin typeface="Times New Roman"/>
                    <a:cs typeface="Times New Roman"/>
                  </a:rPr>
                  <a:t>9</a:t>
                </a:r>
                <a:endParaRPr lang="en-US" sz="2000" i="1" baseline="-25000" dirty="0">
                  <a:latin typeface="Times New Roman"/>
                  <a:cs typeface="Times New Roman"/>
                </a:endParaRPr>
              </a:p>
            </p:txBody>
          </p:sp>
        </p:grp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3009295"/>
              </p:ext>
            </p:extLst>
          </p:nvPr>
        </p:nvGraphicFramePr>
        <p:xfrm>
          <a:off x="766180" y="2423338"/>
          <a:ext cx="3311536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367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</a:tblGrid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Attribute/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Number</a:t>
                      </a:r>
                    </a:p>
                  </a:txBody>
                  <a:tcPr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Color</a:t>
                      </a:r>
                    </a:p>
                  </a:txBody>
                  <a:tcPr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Filling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Shape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3009295"/>
              </p:ext>
            </p:extLst>
          </p:nvPr>
        </p:nvGraphicFramePr>
        <p:xfrm>
          <a:off x="778880" y="4017893"/>
          <a:ext cx="3311536" cy="53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367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</a:tblGrid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Attribute/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Number</a:t>
                      </a:r>
                    </a:p>
                  </a:txBody>
                  <a:tcPr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3009295"/>
              </p:ext>
            </p:extLst>
          </p:nvPr>
        </p:nvGraphicFramePr>
        <p:xfrm>
          <a:off x="778880" y="4648115"/>
          <a:ext cx="3311536" cy="53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367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</a:tblGrid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Attribute/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Color</a:t>
                      </a:r>
                    </a:p>
                  </a:txBody>
                  <a:tcPr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3009295"/>
              </p:ext>
            </p:extLst>
          </p:nvPr>
        </p:nvGraphicFramePr>
        <p:xfrm>
          <a:off x="778880" y="5280660"/>
          <a:ext cx="3311536" cy="53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367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</a:tblGrid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Attribute/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Filling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3009295"/>
              </p:ext>
            </p:extLst>
          </p:nvPr>
        </p:nvGraphicFramePr>
        <p:xfrm>
          <a:off x="778880" y="5905500"/>
          <a:ext cx="3311536" cy="53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367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  <a:gridCol w="252241"/>
              </a:tblGrid>
              <a:tr h="2651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Attribute/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2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76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Shape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1811867" y="4648115"/>
            <a:ext cx="1261533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24567" y="5280660"/>
            <a:ext cx="1261533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73401" y="4648115"/>
            <a:ext cx="508000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086100" y="5280660"/>
            <a:ext cx="1017016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11868" y="5905500"/>
            <a:ext cx="1016000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827868" y="5905500"/>
            <a:ext cx="753532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581400" y="5905500"/>
            <a:ext cx="529166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582416" y="4648115"/>
            <a:ext cx="508000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811868" y="4017893"/>
            <a:ext cx="1016000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827868" y="4017893"/>
            <a:ext cx="1016000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843868" y="4017893"/>
            <a:ext cx="245532" cy="530352"/>
          </a:xfrm>
          <a:prstGeom prst="rect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Reformulation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4131161" y="4322861"/>
            <a:ext cx="397547" cy="5704"/>
          </a:xfrm>
          <a:prstGeom prst="straightConnector1">
            <a:avLst/>
          </a:prstGeom>
          <a:ln w="158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2423197" y="1609208"/>
            <a:ext cx="4301107" cy="872549"/>
            <a:chOff x="962697" y="1787015"/>
            <a:chExt cx="4301107" cy="872549"/>
          </a:xfrm>
        </p:grpSpPr>
        <p:sp>
          <p:nvSpPr>
            <p:cNvPr id="6" name="Rounded Rectangle 5"/>
            <p:cNvSpPr/>
            <p:nvPr/>
          </p:nvSpPr>
          <p:spPr>
            <a:xfrm>
              <a:off x="962697" y="1787015"/>
              <a:ext cx="3795566" cy="44919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rIns="0" bIns="45720"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o</a:t>
              </a:r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:  Original CSP</a:t>
              </a:r>
              <a:endParaRPr lang="en-US" sz="1400" i="1" baseline="-25000" dirty="0" smtClean="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Uni-dimensional constraints: 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{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,C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,C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,…,C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}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2632492" y="2445173"/>
              <a:ext cx="422562" cy="6220"/>
            </a:xfrm>
            <a:prstGeom prst="straightConnector1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056421" y="2201454"/>
              <a:ext cx="18544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Exploit approximate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25555" y="2201454"/>
              <a:ext cx="2438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symmetries to enforce </a:t>
              </a:r>
              <a:r>
                <a:rPr lang="en-US" sz="1400" i="1" dirty="0" smtClean="0">
                  <a:latin typeface="Times New Roman"/>
                  <a:cs typeface="Times New Roman"/>
                </a:rPr>
                <a:t>C</a:t>
              </a:r>
              <a:r>
                <a:rPr lang="en-US" sz="1400" i="1" baseline="-25000" dirty="0" smtClean="0">
                  <a:latin typeface="Times New Roman"/>
                  <a:cs typeface="Times New Roman"/>
                </a:rPr>
                <a:t>1</a:t>
              </a:r>
              <a:r>
                <a:rPr lang="en-US" sz="1400" i="1" dirty="0" smtClean="0">
                  <a:cs typeface="Times New Roman"/>
                </a:rPr>
                <a:t>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42371" y="4524487"/>
            <a:ext cx="2769422" cy="1300576"/>
            <a:chOff x="1481871" y="4524487"/>
            <a:chExt cx="2769422" cy="1300576"/>
          </a:xfrm>
        </p:grpSpPr>
        <p:sp>
          <p:nvSpPr>
            <p:cNvPr id="9" name="Rounded Rectangle 8"/>
            <p:cNvSpPr/>
            <p:nvPr/>
          </p:nvSpPr>
          <p:spPr>
            <a:xfrm>
              <a:off x="1481871" y="4524487"/>
              <a:ext cx="2769422" cy="4527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rIns="0" bIns="45720"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: </a:t>
              </a:r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A set of reformulated CSPs 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Uni-dimensional constraints: 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charset="2"/>
                </a:rPr>
                <a:t></a:t>
              </a:r>
              <a:endParaRPr lang="en-US" sz="1400" dirty="0" smtClean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2694686" y="5134982"/>
              <a:ext cx="329795" cy="1588"/>
            </a:xfrm>
            <a:prstGeom prst="straightConnector1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533586" y="5294324"/>
              <a:ext cx="2674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Enforce remaining constraints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69395" y="5505043"/>
              <a:ext cx="2593785" cy="320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using some Constraint Solver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13492" y="2481757"/>
            <a:ext cx="4207383" cy="983801"/>
            <a:chOff x="1052992" y="2481757"/>
            <a:chExt cx="4207383" cy="983801"/>
          </a:xfrm>
        </p:grpSpPr>
        <p:sp>
          <p:nvSpPr>
            <p:cNvPr id="7" name="Rounded Rectangle 6"/>
            <p:cNvSpPr/>
            <p:nvPr/>
          </p:nvSpPr>
          <p:spPr>
            <a:xfrm>
              <a:off x="1056422" y="2481757"/>
              <a:ext cx="3593882" cy="45553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rIns="0" bIns="45720"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: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A set of reformulated CSPs 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Uni-dimensional constraints: 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{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,C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,…,C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}</a:t>
              </a:r>
            </a:p>
          </p:txBody>
        </p:sp>
        <p:cxnSp>
          <p:nvCxnSpPr>
            <p:cNvPr id="12" name="Straight Arrow Connector 11"/>
            <p:cNvCxnSpPr>
              <a:stCxn id="7" idx="2"/>
              <a:endCxn id="8" idx="0"/>
            </p:cNvCxnSpPr>
            <p:nvPr/>
          </p:nvCxnSpPr>
          <p:spPr>
            <a:xfrm rot="16200000" flipH="1">
              <a:off x="2589889" y="3200766"/>
              <a:ext cx="528266" cy="1318"/>
            </a:xfrm>
            <a:prstGeom prst="straightConnector1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052992" y="2935177"/>
              <a:ext cx="18544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Exploit approximate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2126" y="2935177"/>
              <a:ext cx="2438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symmetries to enforce </a:t>
              </a:r>
              <a:r>
                <a:rPr lang="en-US" sz="1400" i="1" dirty="0" smtClean="0">
                  <a:latin typeface="Times New Roman"/>
                  <a:cs typeface="Times New Roman"/>
                </a:rPr>
                <a:t>C</a:t>
              </a:r>
              <a:r>
                <a:rPr lang="en-US" sz="1400" i="1" baseline="-25000" dirty="0" smtClean="0">
                  <a:latin typeface="Times New Roman"/>
                  <a:cs typeface="Times New Roman"/>
                </a:rPr>
                <a:t>1</a:t>
              </a:r>
              <a:r>
                <a:rPr lang="en-US" sz="1400" i="1" dirty="0" smtClean="0">
                  <a:cs typeface="Times New Roman"/>
                </a:rPr>
                <a:t>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13492" y="3465558"/>
            <a:ext cx="4207383" cy="759534"/>
            <a:chOff x="1052992" y="3397822"/>
            <a:chExt cx="4207383" cy="759534"/>
          </a:xfrm>
        </p:grpSpPr>
        <p:sp>
          <p:nvSpPr>
            <p:cNvPr id="8" name="Rounded Rectangle 7"/>
            <p:cNvSpPr/>
            <p:nvPr/>
          </p:nvSpPr>
          <p:spPr>
            <a:xfrm>
              <a:off x="1166486" y="3397822"/>
              <a:ext cx="3376389" cy="45274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rIns="0" bIns="45720" rtlCol="0" anchor="ctr"/>
            <a:lstStyle/>
            <a:p>
              <a:pPr algn="ctr"/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: </a:t>
              </a:r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A set of reformulated CSPs 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cs typeface="Times New Roman"/>
                </a:rPr>
                <a:t>Uni-dimensional constraints: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{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,…,C</a:t>
              </a:r>
              <a:r>
                <a:rPr lang="en-US" sz="14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}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719506" y="3976544"/>
              <a:ext cx="299204" cy="1588"/>
            </a:xfrm>
            <a:prstGeom prst="straightConnector1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052992" y="3849579"/>
              <a:ext cx="18544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Exploit approximate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22126" y="3849579"/>
              <a:ext cx="2438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cs typeface="Times New Roman"/>
                </a:rPr>
                <a:t>symmetries to enforce </a:t>
              </a:r>
              <a:r>
                <a:rPr lang="en-US" sz="1400" i="1" dirty="0" smtClean="0">
                  <a:latin typeface="Times New Roman"/>
                  <a:cs typeface="Times New Roman"/>
                </a:rPr>
                <a:t>C</a:t>
              </a:r>
              <a:r>
                <a:rPr lang="en-US" sz="1400" i="1" baseline="-25000" dirty="0" smtClean="0">
                  <a:latin typeface="Times New Roman"/>
                  <a:cs typeface="Times New Roman"/>
                </a:rPr>
                <a:t>1</a:t>
              </a:r>
              <a:r>
                <a:rPr lang="en-US" sz="1400" i="1" dirty="0" smtClean="0">
                  <a:cs typeface="Times New Roman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a Constraint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25751" y="1616075"/>
            <a:ext cx="4097349" cy="1739900"/>
            <a:chOff x="7636909" y="696389"/>
            <a:chExt cx="4096985" cy="1740502"/>
          </a:xfrm>
        </p:grpSpPr>
        <p:sp>
          <p:nvSpPr>
            <p:cNvPr id="12" name="Oval 11"/>
            <p:cNvSpPr/>
            <p:nvPr/>
          </p:nvSpPr>
          <p:spPr>
            <a:xfrm>
              <a:off x="9038545" y="1938244"/>
              <a:ext cx="2285794" cy="49864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3716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5</a:t>
              </a:r>
              <a:r>
                <a:rPr lang="en-US" sz="2000" i="1" baseline="-25000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6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9032195" y="696389"/>
              <a:ext cx="2281033" cy="49864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3716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5</a:t>
              </a:r>
              <a:r>
                <a:rPr lang="en-US" sz="2000" i="1" baseline="-25000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71841" y="1182332"/>
              <a:ext cx="666690" cy="360488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id</a:t>
              </a:r>
              <a:r>
                <a:rPr lang="en-US" sz="2000" i="1" baseline="30000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≠</a:t>
              </a: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>
            <a:xfrm>
              <a:off x="7689292" y="1749266"/>
              <a:ext cx="982447" cy="347782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2000" i="1" baseline="30000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= </a:t>
              </a:r>
              <a:r>
                <a:rPr lang="en-US" sz="2000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⊕</a:t>
              </a:r>
              <a:r>
                <a:rPr lang="en-US" sz="2000" i="1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lang="en-US" sz="2000" i="1" baseline="30000">
                  <a:solidFill>
                    <a:srgbClr val="A6A6A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≠</a:t>
              </a:r>
            </a:p>
          </p:txBody>
        </p:sp>
        <p:cxnSp>
          <p:nvCxnSpPr>
            <p:cNvPr id="16" name="Straight Connector 15"/>
            <p:cNvCxnSpPr>
              <a:stCxn id="33" idx="3"/>
              <a:endCxn id="13" idx="2"/>
            </p:cNvCxnSpPr>
            <p:nvPr/>
          </p:nvCxnSpPr>
          <p:spPr>
            <a:xfrm>
              <a:off x="8674152" y="875045"/>
              <a:ext cx="358044" cy="7066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  <a:endCxn id="15" idx="3"/>
            </p:cNvCxnSpPr>
            <p:nvPr/>
          </p:nvCxnSpPr>
          <p:spPr>
            <a:xfrm rot="10800000" flipV="1">
              <a:off x="8671740" y="945713"/>
              <a:ext cx="360457" cy="977444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2" idx="2"/>
              <a:endCxn id="15" idx="3"/>
            </p:cNvCxnSpPr>
            <p:nvPr/>
          </p:nvCxnSpPr>
          <p:spPr>
            <a:xfrm rot="10800000">
              <a:off x="8671740" y="1923158"/>
              <a:ext cx="366806" cy="264410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2"/>
              <a:endCxn id="15" idx="3"/>
            </p:cNvCxnSpPr>
            <p:nvPr/>
          </p:nvCxnSpPr>
          <p:spPr>
            <a:xfrm rot="10800000" flipV="1">
              <a:off x="8671740" y="1585697"/>
              <a:ext cx="362044" cy="337460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4" idx="3"/>
              <a:endCxn id="23" idx="2"/>
            </p:cNvCxnSpPr>
            <p:nvPr/>
          </p:nvCxnSpPr>
          <p:spPr>
            <a:xfrm>
              <a:off x="8638531" y="1362576"/>
              <a:ext cx="395252" cy="223121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4" idx="3"/>
              <a:endCxn id="13" idx="2"/>
            </p:cNvCxnSpPr>
            <p:nvPr/>
          </p:nvCxnSpPr>
          <p:spPr>
            <a:xfrm flipV="1">
              <a:off x="8638531" y="945713"/>
              <a:ext cx="393665" cy="416863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4" idx="3"/>
              <a:endCxn id="12" idx="2"/>
            </p:cNvCxnSpPr>
            <p:nvPr/>
          </p:nvCxnSpPr>
          <p:spPr>
            <a:xfrm>
              <a:off x="8638531" y="1362576"/>
              <a:ext cx="400014" cy="824991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9033783" y="1336373"/>
              <a:ext cx="2285794" cy="49864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3716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sz="2000" i="1" baseline="-25000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5</a:t>
              </a:r>
              <a:r>
                <a:rPr lang="en-US" sz="2000" i="1" baseline="-25000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c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7</a:t>
              </a:r>
            </a:p>
          </p:txBody>
        </p:sp>
        <p:sp>
          <p:nvSpPr>
            <p:cNvPr id="24" name="TextBox 33"/>
            <p:cNvSpPr txBox="1">
              <a:spLocks noChangeArrowheads="1"/>
            </p:cNvSpPr>
            <p:nvPr/>
          </p:nvSpPr>
          <p:spPr bwMode="auto">
            <a:xfrm>
              <a:off x="9328796" y="817849"/>
              <a:ext cx="822331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TextBox 34"/>
            <p:cNvSpPr txBox="1">
              <a:spLocks noChangeArrowheads="1"/>
            </p:cNvSpPr>
            <p:nvPr/>
          </p:nvSpPr>
          <p:spPr bwMode="auto">
            <a:xfrm>
              <a:off x="10183958" y="817849"/>
              <a:ext cx="547762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6" name="TextBox 35"/>
            <p:cNvSpPr txBox="1">
              <a:spLocks noChangeArrowheads="1"/>
            </p:cNvSpPr>
            <p:nvPr/>
          </p:nvSpPr>
          <p:spPr bwMode="auto">
            <a:xfrm>
              <a:off x="10765588" y="817849"/>
              <a:ext cx="294549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7" name="TextBox 36"/>
            <p:cNvSpPr txBox="1">
              <a:spLocks noChangeArrowheads="1"/>
            </p:cNvSpPr>
            <p:nvPr/>
          </p:nvSpPr>
          <p:spPr bwMode="auto">
            <a:xfrm>
              <a:off x="9317178" y="1475795"/>
              <a:ext cx="822331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" name="TextBox 37"/>
            <p:cNvSpPr txBox="1">
              <a:spLocks noChangeArrowheads="1"/>
            </p:cNvSpPr>
            <p:nvPr/>
          </p:nvSpPr>
          <p:spPr bwMode="auto">
            <a:xfrm>
              <a:off x="10172340" y="1475795"/>
              <a:ext cx="547762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" name="TextBox 38"/>
            <p:cNvSpPr txBox="1">
              <a:spLocks noChangeArrowheads="1"/>
            </p:cNvSpPr>
            <p:nvPr/>
          </p:nvSpPr>
          <p:spPr bwMode="auto">
            <a:xfrm>
              <a:off x="10753970" y="1475795"/>
              <a:ext cx="294549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TextBox 39"/>
            <p:cNvSpPr txBox="1">
              <a:spLocks noChangeArrowheads="1"/>
            </p:cNvSpPr>
            <p:nvPr/>
          </p:nvSpPr>
          <p:spPr bwMode="auto">
            <a:xfrm>
              <a:off x="9307816" y="2065505"/>
              <a:ext cx="822331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TextBox 40"/>
            <p:cNvSpPr txBox="1">
              <a:spLocks noChangeArrowheads="1"/>
            </p:cNvSpPr>
            <p:nvPr/>
          </p:nvSpPr>
          <p:spPr bwMode="auto">
            <a:xfrm>
              <a:off x="10162978" y="2065505"/>
              <a:ext cx="547762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2" name="TextBox 41"/>
            <p:cNvSpPr txBox="1">
              <a:spLocks noChangeArrowheads="1"/>
            </p:cNvSpPr>
            <p:nvPr/>
          </p:nvSpPr>
          <p:spPr bwMode="auto">
            <a:xfrm>
              <a:off x="10744608" y="2065505"/>
              <a:ext cx="294549" cy="2616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anchor="ctr" anchorCtr="1">
              <a:prstTxWarp prst="textNoShape">
                <a:avLst/>
              </a:prstTxWarp>
              <a:spAutoFit/>
            </a:bodyPr>
            <a:lstStyle/>
            <a:p>
              <a:endParaRPr lang="en-US" sz="14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636909" y="710682"/>
              <a:ext cx="1037243" cy="32872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i="1" dirty="0">
                  <a:solidFill>
                    <a:srgbClr val="E75C0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2000" b="1" i="1" baseline="30000" dirty="0">
                  <a:solidFill>
                    <a:srgbClr val="E75C0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=</a:t>
              </a:r>
              <a:r>
                <a:rPr lang="en-US" sz="2000" b="1" dirty="0">
                  <a:solidFill>
                    <a:srgbClr val="E75C0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⊕</a:t>
              </a:r>
              <a:r>
                <a:rPr lang="en-US" sz="2000" b="1" i="1" dirty="0">
                  <a:solidFill>
                    <a:srgbClr val="E75C0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2000" b="1" i="1" baseline="30000" dirty="0">
                  <a:solidFill>
                    <a:srgbClr val="E75C0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≠</a:t>
              </a:r>
            </a:p>
          </p:txBody>
        </p:sp>
        <p:cxnSp>
          <p:nvCxnSpPr>
            <p:cNvPr id="34" name="Straight Connector 33"/>
            <p:cNvCxnSpPr>
              <a:stCxn id="33" idx="3"/>
              <a:endCxn id="23" idx="2"/>
            </p:cNvCxnSpPr>
            <p:nvPr/>
          </p:nvCxnSpPr>
          <p:spPr>
            <a:xfrm>
              <a:off x="8674152" y="875045"/>
              <a:ext cx="359632" cy="710653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3" idx="3"/>
              <a:endCxn id="12" idx="2"/>
            </p:cNvCxnSpPr>
            <p:nvPr/>
          </p:nvCxnSpPr>
          <p:spPr>
            <a:xfrm>
              <a:off x="8674152" y="875045"/>
              <a:ext cx="364393" cy="1312523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45"/>
            <p:cNvSpPr txBox="1">
              <a:spLocks noChangeArrowheads="1"/>
            </p:cNvSpPr>
            <p:nvPr/>
          </p:nvSpPr>
          <p:spPr bwMode="auto">
            <a:xfrm>
              <a:off x="11254512" y="727081"/>
              <a:ext cx="47938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000" dirty="0"/>
            </a:p>
          </p:txBody>
        </p:sp>
        <p:sp>
          <p:nvSpPr>
            <p:cNvPr id="37" name="TextBox 46"/>
            <p:cNvSpPr txBox="1">
              <a:spLocks noChangeArrowheads="1"/>
            </p:cNvSpPr>
            <p:nvPr/>
          </p:nvSpPr>
          <p:spPr bwMode="auto">
            <a:xfrm>
              <a:off x="11241813" y="1367485"/>
              <a:ext cx="49208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2000" dirty="0"/>
            </a:p>
          </p:txBody>
        </p:sp>
        <p:sp>
          <p:nvSpPr>
            <p:cNvPr id="38" name="TextBox 47"/>
            <p:cNvSpPr txBox="1">
              <a:spLocks noChangeArrowheads="1"/>
            </p:cNvSpPr>
            <p:nvPr/>
          </p:nvSpPr>
          <p:spPr bwMode="auto">
            <a:xfrm>
              <a:off x="11241799" y="1974620"/>
              <a:ext cx="4920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endParaRPr lang="en-US" sz="2000" dirty="0"/>
            </a:p>
          </p:txBody>
        </p:sp>
      </p:grpSp>
      <p:grpSp>
        <p:nvGrpSpPr>
          <p:cNvPr id="5" name="Group 271"/>
          <p:cNvGrpSpPr/>
          <p:nvPr/>
        </p:nvGrpSpPr>
        <p:grpSpPr>
          <a:xfrm>
            <a:off x="761996" y="3448844"/>
            <a:ext cx="4394208" cy="2405853"/>
            <a:chOff x="761996" y="3448844"/>
            <a:chExt cx="4394208" cy="2405853"/>
          </a:xfrm>
        </p:grpSpPr>
        <p:cxnSp>
          <p:nvCxnSpPr>
            <p:cNvPr id="67" name="Straight Arrow Connector 66"/>
            <p:cNvCxnSpPr>
              <a:stCxn id="74" idx="6"/>
              <a:endCxn id="131" idx="3"/>
            </p:cNvCxnSpPr>
            <p:nvPr/>
          </p:nvCxnSpPr>
          <p:spPr bwMode="auto">
            <a:xfrm rot="10800000" flipV="1">
              <a:off x="2146313" y="3448844"/>
              <a:ext cx="3009891" cy="609828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20"/>
            <p:cNvGrpSpPr>
              <a:grpSpLocks/>
            </p:cNvGrpSpPr>
            <p:nvPr/>
          </p:nvGrpSpPr>
          <p:grpSpPr bwMode="auto">
            <a:xfrm>
              <a:off x="761996" y="3889373"/>
              <a:ext cx="1616068" cy="1965324"/>
              <a:chOff x="1651443" y="3381375"/>
              <a:chExt cx="1615522" cy="1965067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2098960" y="3687723"/>
                <a:ext cx="1161657" cy="498410"/>
              </a:xfrm>
              <a:prstGeom prst="ellipse">
                <a:avLst/>
              </a:prstGeom>
              <a:noFill/>
              <a:ln w="15875">
                <a:solidFill>
                  <a:srgbClr val="CEB5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3716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2100547" y="4244862"/>
                <a:ext cx="1161657" cy="498410"/>
              </a:xfrm>
              <a:prstGeom prst="ellipse">
                <a:avLst/>
              </a:prstGeom>
              <a:noFill/>
              <a:ln w="15875">
                <a:solidFill>
                  <a:srgbClr val="CEB5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3716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105308" y="4784541"/>
                <a:ext cx="1161657" cy="498410"/>
              </a:xfrm>
              <a:prstGeom prst="ellipse">
                <a:avLst/>
              </a:prstGeom>
              <a:noFill/>
              <a:ln w="15875">
                <a:solidFill>
                  <a:srgbClr val="CEB5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3716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sz="2000" i="1" dirty="0" smtClean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rgbClr val="CEB5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</a:p>
            </p:txBody>
          </p:sp>
          <p:sp>
            <p:nvSpPr>
              <p:cNvPr id="117" name="TextBox 52"/>
              <p:cNvSpPr txBox="1">
                <a:spLocks noChangeArrowheads="1"/>
              </p:cNvSpPr>
              <p:nvPr/>
            </p:nvSpPr>
            <p:spPr bwMode="auto">
              <a:xfrm>
                <a:off x="2277260" y="3809603"/>
                <a:ext cx="822331" cy="261610"/>
              </a:xfrm>
              <a:prstGeom prst="rect">
                <a:avLst/>
              </a:prstGeom>
              <a:noFill/>
              <a:ln w="9525">
                <a:solidFill>
                  <a:srgbClr val="CEB500"/>
                </a:solidFill>
                <a:miter lim="800000"/>
                <a:headEnd/>
                <a:tailEnd/>
              </a:ln>
            </p:spPr>
            <p:txBody>
              <a:bodyPr lIns="0" tIns="0" rIns="0" anchor="ctr" anchorCtr="1">
                <a:prstTxWarp prst="textNoShape">
                  <a:avLst/>
                </a:prstTxWarp>
                <a:spAutoFit/>
              </a:bodyPr>
              <a:lstStyle/>
              <a:p>
                <a:endParaRPr lang="en-US" sz="1400" dirty="0">
                  <a:solidFill>
                    <a:schemeClr val="bg2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8" name="TextBox 53"/>
              <p:cNvSpPr txBox="1">
                <a:spLocks noChangeArrowheads="1"/>
              </p:cNvSpPr>
              <p:nvPr/>
            </p:nvSpPr>
            <p:spPr bwMode="auto">
              <a:xfrm>
                <a:off x="2265642" y="4368065"/>
                <a:ext cx="822331" cy="261610"/>
              </a:xfrm>
              <a:prstGeom prst="rect">
                <a:avLst/>
              </a:prstGeom>
              <a:noFill/>
              <a:ln w="9525">
                <a:solidFill>
                  <a:srgbClr val="CEB500"/>
                </a:solidFill>
                <a:miter lim="800000"/>
                <a:headEnd/>
                <a:tailEnd/>
              </a:ln>
            </p:spPr>
            <p:txBody>
              <a:bodyPr lIns="0" tIns="0" rIns="0" anchor="ctr" anchorCtr="1">
                <a:prstTxWarp prst="textNoShape">
                  <a:avLst/>
                </a:prstTxWarp>
                <a:spAutoFit/>
              </a:bodyPr>
              <a:lstStyle/>
              <a:p>
                <a:endParaRPr lang="en-US" sz="14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9" name="TextBox 54"/>
              <p:cNvSpPr txBox="1">
                <a:spLocks noChangeArrowheads="1"/>
              </p:cNvSpPr>
              <p:nvPr/>
            </p:nvSpPr>
            <p:spPr bwMode="auto">
              <a:xfrm>
                <a:off x="2281681" y="4911212"/>
                <a:ext cx="822331" cy="261610"/>
              </a:xfrm>
              <a:prstGeom prst="rect">
                <a:avLst/>
              </a:prstGeom>
              <a:noFill/>
              <a:ln w="9525">
                <a:solidFill>
                  <a:srgbClr val="CEB500"/>
                </a:solidFill>
                <a:miter lim="800000"/>
                <a:headEnd/>
                <a:tailEnd/>
              </a:ln>
            </p:spPr>
            <p:txBody>
              <a:bodyPr lIns="0" tIns="0" rIns="0" anchor="ctr" anchorCtr="1">
                <a:prstTxWarp prst="textNoShape">
                  <a:avLst/>
                </a:prstTxWarp>
                <a:spAutoFit/>
              </a:bodyPr>
              <a:lstStyle/>
              <a:p>
                <a:endParaRPr lang="en-US" sz="14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0" name="TextBox 55"/>
              <p:cNvSpPr txBox="1">
                <a:spLocks noChangeArrowheads="1"/>
              </p:cNvSpPr>
              <p:nvPr/>
            </p:nvSpPr>
            <p:spPr bwMode="auto">
              <a:xfrm>
                <a:off x="1906505" y="3994585"/>
                <a:ext cx="6487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sz="2000"/>
              </a:p>
            </p:txBody>
          </p:sp>
          <p:sp>
            <p:nvSpPr>
              <p:cNvPr id="121" name="TextBox 56"/>
              <p:cNvSpPr txBox="1">
                <a:spLocks noChangeArrowheads="1"/>
              </p:cNvSpPr>
              <p:nvPr/>
            </p:nvSpPr>
            <p:spPr bwMode="auto">
              <a:xfrm>
                <a:off x="1906505" y="4516144"/>
                <a:ext cx="6487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sz="2000"/>
              </a:p>
            </p:txBody>
          </p:sp>
          <p:sp>
            <p:nvSpPr>
              <p:cNvPr id="122" name="TextBox 57"/>
              <p:cNvSpPr txBox="1">
                <a:spLocks noChangeArrowheads="1"/>
              </p:cNvSpPr>
              <p:nvPr/>
            </p:nvSpPr>
            <p:spPr bwMode="auto">
              <a:xfrm>
                <a:off x="1722355" y="4946332"/>
                <a:ext cx="6487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sz="2000"/>
              </a:p>
            </p:txBody>
          </p:sp>
          <p:sp>
            <p:nvSpPr>
              <p:cNvPr id="123" name="Rectangle 122"/>
              <p:cNvSpPr>
                <a:spLocks/>
              </p:cNvSpPr>
              <p:nvPr/>
            </p:nvSpPr>
            <p:spPr>
              <a:xfrm>
                <a:off x="1656206" y="4681368"/>
                <a:ext cx="91409" cy="91428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600" i="1" baseline="30000" dirty="0">
                  <a:solidFill>
                    <a:srgbClr val="BFBFB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24" name="Straight Connector 59"/>
              <p:cNvCxnSpPr>
                <a:stCxn id="128" idx="3"/>
                <a:endCxn id="114" idx="2"/>
              </p:cNvCxnSpPr>
              <p:nvPr/>
            </p:nvCxnSpPr>
            <p:spPr>
              <a:xfrm flipV="1">
                <a:off x="1742852" y="3936928"/>
                <a:ext cx="356108" cy="96505"/>
              </a:xfrm>
              <a:prstGeom prst="line">
                <a:avLst/>
              </a:prstGeom>
              <a:ln w="190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14" idx="2"/>
                <a:endCxn id="123" idx="3"/>
              </p:cNvCxnSpPr>
              <p:nvPr/>
            </p:nvCxnSpPr>
            <p:spPr>
              <a:xfrm rot="10800000" flipV="1">
                <a:off x="1747615" y="3936927"/>
                <a:ext cx="351341" cy="790154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stCxn id="116" idx="2"/>
                <a:endCxn id="123" idx="3"/>
              </p:cNvCxnSpPr>
              <p:nvPr/>
            </p:nvCxnSpPr>
            <p:spPr>
              <a:xfrm rot="10800000">
                <a:off x="1747615" y="4727083"/>
                <a:ext cx="357689" cy="306665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>
                <a:stCxn id="115" idx="2"/>
                <a:endCxn id="123" idx="3"/>
              </p:cNvCxnSpPr>
              <p:nvPr/>
            </p:nvCxnSpPr>
            <p:spPr>
              <a:xfrm rot="10800000" flipV="1">
                <a:off x="1747615" y="4494066"/>
                <a:ext cx="352929" cy="233015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ctangle 127"/>
              <p:cNvSpPr/>
              <p:nvPr/>
            </p:nvSpPr>
            <p:spPr>
              <a:xfrm>
                <a:off x="1651443" y="3987720"/>
                <a:ext cx="91410" cy="91428"/>
              </a:xfrm>
              <a:prstGeom prst="rect">
                <a:avLst/>
              </a:prstGeom>
              <a:noFill/>
              <a:ln w="15875">
                <a:solidFill>
                  <a:srgbClr val="BFBFB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600" i="1" baseline="30000" dirty="0">
                  <a:solidFill>
                    <a:srgbClr val="BFBFB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29" name="Straight Connector 64"/>
              <p:cNvCxnSpPr>
                <a:stCxn id="128" idx="3"/>
                <a:endCxn id="115" idx="2"/>
              </p:cNvCxnSpPr>
              <p:nvPr/>
            </p:nvCxnSpPr>
            <p:spPr>
              <a:xfrm>
                <a:off x="1742852" y="4033434"/>
                <a:ext cx="357695" cy="460634"/>
              </a:xfrm>
              <a:prstGeom prst="line">
                <a:avLst/>
              </a:prstGeom>
              <a:ln w="190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65"/>
              <p:cNvCxnSpPr>
                <a:stCxn id="128" idx="3"/>
                <a:endCxn id="116" idx="2"/>
              </p:cNvCxnSpPr>
              <p:nvPr/>
            </p:nvCxnSpPr>
            <p:spPr>
              <a:xfrm>
                <a:off x="1742852" y="4033434"/>
                <a:ext cx="362456" cy="1000313"/>
              </a:xfrm>
              <a:prstGeom prst="line">
                <a:avLst/>
              </a:prstGeom>
              <a:ln w="190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86"/>
              <p:cNvSpPr txBox="1">
                <a:spLocks noChangeArrowheads="1"/>
              </p:cNvSpPr>
              <p:nvPr/>
            </p:nvSpPr>
            <p:spPr bwMode="auto">
              <a:xfrm>
                <a:off x="2393950" y="3381375"/>
                <a:ext cx="64135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>
                    <a:solidFill>
                      <a:schemeClr val="bg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N=1</a:t>
                </a:r>
                <a:endParaRPr lang="en-US" sz="1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" name="Group 272"/>
          <p:cNvGrpSpPr/>
          <p:nvPr/>
        </p:nvGrpSpPr>
        <p:grpSpPr>
          <a:xfrm>
            <a:off x="2787344" y="3465121"/>
            <a:ext cx="2375602" cy="2389577"/>
            <a:chOff x="2787344" y="3465121"/>
            <a:chExt cx="2375602" cy="2389577"/>
          </a:xfrm>
        </p:grpSpPr>
        <p:cxnSp>
          <p:nvCxnSpPr>
            <p:cNvPr id="66" name="Straight Arrow Connector 65"/>
            <p:cNvCxnSpPr>
              <a:stCxn id="74" idx="5"/>
              <a:endCxn id="113" idx="3"/>
            </p:cNvCxnSpPr>
            <p:nvPr/>
          </p:nvCxnSpPr>
          <p:spPr bwMode="auto">
            <a:xfrm rot="5400000">
              <a:off x="4273678" y="3194774"/>
              <a:ext cx="618921" cy="1159615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21"/>
            <p:cNvGrpSpPr>
              <a:grpSpLocks/>
            </p:cNvGrpSpPr>
            <p:nvPr/>
          </p:nvGrpSpPr>
          <p:grpSpPr bwMode="auto">
            <a:xfrm>
              <a:off x="2787344" y="3914773"/>
              <a:ext cx="1365565" cy="1939925"/>
              <a:chOff x="3386739" y="3381375"/>
              <a:chExt cx="1366716" cy="1940014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3814451" y="3681427"/>
                <a:ext cx="932648" cy="498498"/>
              </a:xfrm>
              <a:prstGeom prst="ellipse">
                <a:avLst/>
              </a:prstGeom>
              <a:noFill/>
              <a:ln w="15875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3716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i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sz="2000" i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816040" y="4246603"/>
                <a:ext cx="932649" cy="496910"/>
              </a:xfrm>
              <a:prstGeom prst="ellipse">
                <a:avLst/>
              </a:prstGeom>
              <a:noFill/>
              <a:ln w="15875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3716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i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sz="2000" i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820807" y="4797490"/>
                <a:ext cx="932648" cy="498498"/>
              </a:xfrm>
              <a:prstGeom prst="ellipse">
                <a:avLst/>
              </a:prstGeom>
              <a:noFill/>
              <a:ln w="15875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3716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i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sz="2000" i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,c</a:t>
                </a:r>
                <a:r>
                  <a:rPr lang="en-US" sz="20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</a:p>
            </p:txBody>
          </p:sp>
          <p:sp>
            <p:nvSpPr>
              <p:cNvPr id="99" name="TextBox 70"/>
              <p:cNvSpPr txBox="1">
                <a:spLocks noChangeArrowheads="1"/>
              </p:cNvSpPr>
              <p:nvPr/>
            </p:nvSpPr>
            <p:spPr bwMode="auto">
              <a:xfrm>
                <a:off x="3608989" y="3945946"/>
                <a:ext cx="6487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sz="2000"/>
              </a:p>
            </p:txBody>
          </p:sp>
          <p:sp>
            <p:nvSpPr>
              <p:cNvPr id="100" name="TextBox 71"/>
              <p:cNvSpPr txBox="1">
                <a:spLocks noChangeArrowheads="1"/>
              </p:cNvSpPr>
              <p:nvPr/>
            </p:nvSpPr>
            <p:spPr bwMode="auto">
              <a:xfrm>
                <a:off x="3621689" y="4520119"/>
                <a:ext cx="6487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sz="2000"/>
              </a:p>
            </p:txBody>
          </p:sp>
          <p:sp>
            <p:nvSpPr>
              <p:cNvPr id="101" name="TextBox 72"/>
              <p:cNvSpPr txBox="1">
                <a:spLocks noChangeArrowheads="1"/>
              </p:cNvSpPr>
              <p:nvPr/>
            </p:nvSpPr>
            <p:spPr bwMode="auto">
              <a:xfrm>
                <a:off x="3386739" y="4921279"/>
                <a:ext cx="6487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sz="2000"/>
              </a:p>
            </p:txBody>
          </p:sp>
          <p:sp>
            <p:nvSpPr>
              <p:cNvPr id="102" name="Rectangle 101"/>
              <p:cNvSpPr>
                <a:spLocks/>
              </p:cNvSpPr>
              <p:nvPr/>
            </p:nvSpPr>
            <p:spPr>
              <a:xfrm>
                <a:off x="3391820" y="4579993"/>
                <a:ext cx="90563" cy="92079"/>
              </a:xfrm>
              <a:prstGeom prst="rect">
                <a:avLst/>
              </a:prstGeom>
              <a:noFill/>
              <a:ln w="158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i="1" baseline="30000" dirty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103" name="Straight Connector 102"/>
              <p:cNvCxnSpPr>
                <a:stCxn id="107" idx="3"/>
                <a:endCxn id="96" idx="2"/>
              </p:cNvCxnSpPr>
              <p:nvPr/>
            </p:nvCxnSpPr>
            <p:spPr>
              <a:xfrm flipV="1">
                <a:off x="3487151" y="3930675"/>
                <a:ext cx="327301" cy="103193"/>
              </a:xfrm>
              <a:prstGeom prst="line">
                <a:avLst/>
              </a:prstGeom>
              <a:ln w="190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96" idx="2"/>
                <a:endCxn id="102" idx="3"/>
              </p:cNvCxnSpPr>
              <p:nvPr/>
            </p:nvCxnSpPr>
            <p:spPr>
              <a:xfrm rot="10800000" flipV="1">
                <a:off x="3482384" y="3930675"/>
                <a:ext cx="332068" cy="695357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98" idx="2"/>
                <a:endCxn id="102" idx="3"/>
              </p:cNvCxnSpPr>
              <p:nvPr/>
            </p:nvCxnSpPr>
            <p:spPr>
              <a:xfrm rot="10800000">
                <a:off x="3482384" y="4626032"/>
                <a:ext cx="338423" cy="420707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97" idx="2"/>
                <a:endCxn id="102" idx="3"/>
              </p:cNvCxnSpPr>
              <p:nvPr/>
            </p:nvCxnSpPr>
            <p:spPr>
              <a:xfrm rot="10800000" flipV="1">
                <a:off x="3482384" y="4494264"/>
                <a:ext cx="333656" cy="131768"/>
              </a:xfrm>
              <a:prstGeom prst="line">
                <a:avLst/>
              </a:prstGeom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106"/>
              <p:cNvSpPr/>
              <p:nvPr/>
            </p:nvSpPr>
            <p:spPr>
              <a:xfrm>
                <a:off x="3394998" y="3987828"/>
                <a:ext cx="92153" cy="90492"/>
              </a:xfrm>
              <a:prstGeom prst="rect">
                <a:avLst/>
              </a:prstGeom>
              <a:noFill/>
              <a:ln w="15875">
                <a:solidFill>
                  <a:srgbClr val="BFBFB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i="1" baseline="30000" dirty="0">
                  <a:solidFill>
                    <a:srgbClr val="BFBFBF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108" name="Straight Connector 107"/>
              <p:cNvCxnSpPr>
                <a:stCxn id="107" idx="3"/>
                <a:endCxn id="97" idx="2"/>
              </p:cNvCxnSpPr>
              <p:nvPr/>
            </p:nvCxnSpPr>
            <p:spPr>
              <a:xfrm>
                <a:off x="3487151" y="4033868"/>
                <a:ext cx="328889" cy="460396"/>
              </a:xfrm>
              <a:prstGeom prst="line">
                <a:avLst/>
              </a:prstGeom>
              <a:ln w="190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107" idx="3"/>
                <a:endCxn id="98" idx="2"/>
              </p:cNvCxnSpPr>
              <p:nvPr/>
            </p:nvCxnSpPr>
            <p:spPr>
              <a:xfrm>
                <a:off x="3487151" y="4033868"/>
                <a:ext cx="333656" cy="1012871"/>
              </a:xfrm>
              <a:prstGeom prst="line">
                <a:avLst/>
              </a:prstGeom>
              <a:ln w="190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81"/>
              <p:cNvSpPr txBox="1">
                <a:spLocks noChangeArrowheads="1"/>
              </p:cNvSpPr>
              <p:nvPr/>
            </p:nvSpPr>
            <p:spPr bwMode="auto">
              <a:xfrm>
                <a:off x="4027207" y="3802197"/>
                <a:ext cx="547762" cy="261610"/>
              </a:xfrm>
              <a:prstGeom prst="rect">
                <a:avLst/>
              </a:prstGeom>
              <a:noFill/>
              <a:ln w="9525">
                <a:solidFill>
                  <a:srgbClr val="E75C01"/>
                </a:solidFill>
                <a:miter lim="800000"/>
                <a:headEnd/>
                <a:tailEnd/>
              </a:ln>
            </p:spPr>
            <p:txBody>
              <a:bodyPr lIns="0" tIns="0" rIns="0" anchor="ctr" anchorCtr="1">
                <a:prstTxWarp prst="textNoShape">
                  <a:avLst/>
                </a:prstTxWarp>
                <a:spAutoFit/>
              </a:bodyPr>
              <a:lstStyle/>
              <a:p>
                <a:endParaRPr lang="en-US" sz="14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1" name="TextBox 82"/>
              <p:cNvSpPr txBox="1">
                <a:spLocks noChangeArrowheads="1"/>
              </p:cNvSpPr>
              <p:nvPr/>
            </p:nvSpPr>
            <p:spPr bwMode="auto">
              <a:xfrm>
                <a:off x="4027207" y="4371732"/>
                <a:ext cx="547762" cy="261610"/>
              </a:xfrm>
              <a:prstGeom prst="rect">
                <a:avLst/>
              </a:prstGeom>
              <a:noFill/>
              <a:ln w="9525">
                <a:solidFill>
                  <a:srgbClr val="E75C01"/>
                </a:solidFill>
                <a:miter lim="800000"/>
                <a:headEnd/>
                <a:tailEnd/>
              </a:ln>
            </p:spPr>
            <p:txBody>
              <a:bodyPr lIns="0" tIns="0" rIns="0" anchor="ctr" anchorCtr="1">
                <a:prstTxWarp prst="textNoShape">
                  <a:avLst/>
                </a:prstTxWarp>
                <a:spAutoFit/>
              </a:bodyPr>
              <a:lstStyle/>
              <a:p>
                <a:endParaRPr lang="en-US" sz="14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2" name="TextBox 83"/>
              <p:cNvSpPr txBox="1">
                <a:spLocks noChangeArrowheads="1"/>
              </p:cNvSpPr>
              <p:nvPr/>
            </p:nvSpPr>
            <p:spPr bwMode="auto">
              <a:xfrm>
                <a:off x="4027207" y="4917692"/>
                <a:ext cx="547762" cy="261610"/>
              </a:xfrm>
              <a:prstGeom prst="rect">
                <a:avLst/>
              </a:prstGeom>
              <a:noFill/>
              <a:ln w="9525">
                <a:solidFill>
                  <a:srgbClr val="E75C01"/>
                </a:solidFill>
                <a:miter lim="800000"/>
                <a:headEnd/>
                <a:tailEnd/>
              </a:ln>
            </p:spPr>
            <p:txBody>
              <a:bodyPr lIns="0" tIns="0" rIns="0" anchor="ctr" anchorCtr="1">
                <a:prstTxWarp prst="textNoShape">
                  <a:avLst/>
                </a:prstTxWarp>
                <a:spAutoFit/>
              </a:bodyPr>
              <a:lstStyle/>
              <a:p>
                <a:endParaRPr lang="en-US" sz="140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3" name="TextBox 187"/>
              <p:cNvSpPr txBox="1">
                <a:spLocks noChangeArrowheads="1"/>
              </p:cNvSpPr>
              <p:nvPr/>
            </p:nvSpPr>
            <p:spPr bwMode="auto">
              <a:xfrm>
                <a:off x="3962400" y="3381375"/>
                <a:ext cx="64135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>
                    <a:solidFill>
                      <a:srgbClr val="7F7F7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N=2</a:t>
                </a:r>
                <a:endParaRPr lang="en-US" sz="1600" b="1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9" name="Group 277"/>
          <p:cNvGrpSpPr/>
          <p:nvPr/>
        </p:nvGrpSpPr>
        <p:grpSpPr>
          <a:xfrm>
            <a:off x="5202241" y="3448844"/>
            <a:ext cx="3489324" cy="2424906"/>
            <a:chOff x="5202241" y="3448844"/>
            <a:chExt cx="3489324" cy="2424906"/>
          </a:xfrm>
        </p:grpSpPr>
        <p:sp>
          <p:nvSpPr>
            <p:cNvPr id="51" name="TextBox 124"/>
            <p:cNvSpPr txBox="1">
              <a:spLocks noChangeArrowheads="1"/>
            </p:cNvSpPr>
            <p:nvPr/>
          </p:nvSpPr>
          <p:spPr bwMode="auto">
            <a:xfrm>
              <a:off x="5762471" y="5473700"/>
              <a:ext cx="647734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endParaRPr lang="en-US" sz="2000"/>
            </a:p>
          </p:txBody>
        </p:sp>
        <p:sp>
          <p:nvSpPr>
            <p:cNvPr id="52" name="Rectangle 51"/>
            <p:cNvSpPr>
              <a:spLocks/>
            </p:cNvSpPr>
            <p:nvPr/>
          </p:nvSpPr>
          <p:spPr bwMode="auto">
            <a:xfrm>
              <a:off x="5749928" y="5113338"/>
              <a:ext cx="92075" cy="92075"/>
            </a:xfrm>
            <a:prstGeom prst="rect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i="1" baseline="30000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748341" y="4521200"/>
              <a:ext cx="92075" cy="90488"/>
            </a:xfrm>
            <a:prstGeom prst="rect">
              <a:avLst/>
            </a:prstGeom>
            <a:noFill/>
            <a:ln w="15875"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i="1" baseline="30000" dirty="0">
                <a:solidFill>
                  <a:srgbClr val="BFBFBF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10" name="Group 275"/>
            <p:cNvGrpSpPr/>
            <p:nvPr/>
          </p:nvGrpSpPr>
          <p:grpSpPr>
            <a:xfrm>
              <a:off x="5202241" y="3448844"/>
              <a:ext cx="3489324" cy="2380456"/>
              <a:chOff x="5202241" y="3448844"/>
              <a:chExt cx="3489324" cy="2380456"/>
            </a:xfrm>
          </p:grpSpPr>
          <p:cxnSp>
            <p:nvCxnSpPr>
              <p:cNvPr id="64" name="Straight Arrow Connector 63"/>
              <p:cNvCxnSpPr>
                <a:stCxn id="74" idx="2"/>
              </p:cNvCxnSpPr>
              <p:nvPr/>
            </p:nvCxnSpPr>
            <p:spPr bwMode="auto">
              <a:xfrm>
                <a:off x="5202241" y="3448844"/>
                <a:ext cx="1820859" cy="63500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274"/>
              <p:cNvGrpSpPr/>
              <p:nvPr/>
            </p:nvGrpSpPr>
            <p:grpSpPr>
              <a:xfrm>
                <a:off x="5840416" y="3897840"/>
                <a:ext cx="2851149" cy="1931460"/>
                <a:chOff x="5840416" y="3897840"/>
                <a:chExt cx="2851149" cy="1931460"/>
              </a:xfrm>
            </p:grpSpPr>
            <p:sp>
              <p:nvSpPr>
                <p:cNvPr id="43" name="Oval 42"/>
                <p:cNvSpPr/>
                <p:nvPr/>
              </p:nvSpPr>
              <p:spPr bwMode="auto">
                <a:xfrm>
                  <a:off x="6151565" y="4202113"/>
                  <a:ext cx="1160461" cy="498475"/>
                </a:xfrm>
                <a:prstGeom prst="ellipse">
                  <a:avLst/>
                </a:prstGeom>
                <a:noFill/>
                <a:ln w="15875"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37160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chemeClr val="bg2">
                          <a:lumMod val="50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</a:t>
                  </a:r>
                  <a:r>
                    <a:rPr lang="en-US" sz="2000" i="1" baseline="-25000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1</a:t>
                  </a:r>
                  <a:r>
                    <a:rPr lang="en-US" sz="2000" i="1" dirty="0" smtClean="0">
                      <a:solidFill>
                        <a:schemeClr val="bg2">
                          <a:lumMod val="50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,c</a:t>
                  </a:r>
                  <a:r>
                    <a:rPr lang="en-US" sz="2000" i="1" baseline="-25000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r>
                    <a:rPr lang="en-US" sz="2000" i="1" dirty="0" smtClean="0">
                      <a:solidFill>
                        <a:schemeClr val="bg2">
                          <a:lumMod val="50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,c</a:t>
                  </a:r>
                  <a:r>
                    <a:rPr lang="en-US" sz="2000" i="1" baseline="-25000" dirty="0">
                      <a:solidFill>
                        <a:schemeClr val="bg2">
                          <a:lumMod val="50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3</a:t>
                  </a: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6151565" y="4779963"/>
                  <a:ext cx="1162049" cy="496887"/>
                </a:xfrm>
                <a:prstGeom prst="ellipse">
                  <a:avLst/>
                </a:prstGeom>
                <a:noFill/>
                <a:ln w="15875"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37160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rgbClr val="E75C0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</a:t>
                  </a:r>
                  <a:r>
                    <a:rPr lang="en-US" sz="2000" i="1" baseline="-25000" dirty="0">
                      <a:solidFill>
                        <a:srgbClr val="E75C0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4</a:t>
                  </a:r>
                  <a:r>
                    <a:rPr lang="en-US" sz="2000" i="1" dirty="0" smtClean="0">
                      <a:solidFill>
                        <a:srgbClr val="E75C0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,c</a:t>
                  </a:r>
                  <a:r>
                    <a:rPr lang="en-US" sz="2000" i="1" baseline="-25000" dirty="0">
                      <a:solidFill>
                        <a:srgbClr val="E75C0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5</a:t>
                  </a: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6157915" y="5330825"/>
                  <a:ext cx="1160461" cy="498475"/>
                </a:xfrm>
                <a:prstGeom prst="ellipse">
                  <a:avLst/>
                </a:prstGeom>
                <a:noFill/>
                <a:ln w="15875">
                  <a:solidFill>
                    <a:srgbClr val="3668C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37160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rgbClr val="3668C4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</a:t>
                  </a:r>
                  <a:r>
                    <a:rPr lang="en-US" sz="2000" i="1" baseline="-25000" dirty="0">
                      <a:solidFill>
                        <a:srgbClr val="3668C4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6</a:t>
                  </a:r>
                </a:p>
              </p:txBody>
            </p:sp>
            <p:sp>
              <p:nvSpPr>
                <p:cNvPr id="46" name="TextBox 119"/>
                <p:cNvSpPr txBox="1">
                  <a:spLocks noChangeArrowheads="1"/>
                </p:cNvSpPr>
                <p:nvPr/>
              </p:nvSpPr>
              <p:spPr bwMode="auto">
                <a:xfrm>
                  <a:off x="6329239" y="4324350"/>
                  <a:ext cx="822368" cy="261938"/>
                </a:xfrm>
                <a:prstGeom prst="rect">
                  <a:avLst/>
                </a:prstGeom>
                <a:noFill/>
                <a:ln w="9525">
                  <a:solidFill>
                    <a:srgbClr val="CEB500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40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7" name="TextBox 120"/>
                <p:cNvSpPr txBox="1">
                  <a:spLocks noChangeArrowheads="1"/>
                </p:cNvSpPr>
                <p:nvPr/>
              </p:nvSpPr>
              <p:spPr bwMode="auto">
                <a:xfrm>
                  <a:off x="6318126" y="4902200"/>
                  <a:ext cx="822368" cy="261938"/>
                </a:xfrm>
                <a:prstGeom prst="rect">
                  <a:avLst/>
                </a:prstGeom>
                <a:noFill/>
                <a:ln w="9525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400" dirty="0">
                    <a:solidFill>
                      <a:srgbClr val="E75C0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8" name="TextBox 121"/>
                <p:cNvSpPr txBox="1">
                  <a:spLocks noChangeArrowheads="1"/>
                </p:cNvSpPr>
                <p:nvPr/>
              </p:nvSpPr>
              <p:spPr bwMode="auto">
                <a:xfrm>
                  <a:off x="6334001" y="5457825"/>
                  <a:ext cx="822368" cy="261938"/>
                </a:xfrm>
                <a:prstGeom prst="rect">
                  <a:avLst/>
                </a:prstGeom>
                <a:noFill/>
                <a:ln w="9525">
                  <a:solidFill>
                    <a:srgbClr val="3668C4"/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400" dirty="0">
                    <a:solidFill>
                      <a:srgbClr val="3668C4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9" name="TextBox 122"/>
                <p:cNvSpPr txBox="1">
                  <a:spLocks noChangeArrowheads="1"/>
                </p:cNvSpPr>
                <p:nvPr/>
              </p:nvSpPr>
              <p:spPr bwMode="auto">
                <a:xfrm>
                  <a:off x="5959332" y="4479925"/>
                  <a:ext cx="647734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i="1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V</a:t>
                  </a:r>
                  <a:r>
                    <a:rPr lang="en-US" sz="2000" i="1" baseline="-25000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1</a:t>
                  </a:r>
                  <a:endParaRPr lang="en-US" sz="2000"/>
                </a:p>
              </p:txBody>
            </p:sp>
            <p:sp>
              <p:nvSpPr>
                <p:cNvPr id="50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5929168" y="5060950"/>
                  <a:ext cx="649321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i="1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V</a:t>
                  </a:r>
                  <a:r>
                    <a:rPr lang="en-US" sz="2000" i="1" baseline="-25000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endParaRPr lang="en-US" sz="2000"/>
                </a:p>
              </p:txBody>
            </p:sp>
            <p:cxnSp>
              <p:nvCxnSpPr>
                <p:cNvPr id="53" name="Straight Connector 52"/>
                <p:cNvCxnSpPr>
                  <a:stCxn id="57" idx="3"/>
                  <a:endCxn id="43" idx="2"/>
                </p:cNvCxnSpPr>
                <p:nvPr/>
              </p:nvCxnSpPr>
              <p:spPr bwMode="auto">
                <a:xfrm flipV="1">
                  <a:off x="5840416" y="4451350"/>
                  <a:ext cx="311149" cy="115888"/>
                </a:xfrm>
                <a:prstGeom prst="line">
                  <a:avLst/>
                </a:prstGeom>
                <a:ln w="19050" cap="flat" cmpd="sng" algn="ctr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>
                  <a:stCxn id="43" idx="2"/>
                  <a:endCxn id="52" idx="3"/>
                </p:cNvCxnSpPr>
                <p:nvPr/>
              </p:nvCxnSpPr>
              <p:spPr bwMode="auto">
                <a:xfrm rot="10800000" flipV="1">
                  <a:off x="5842003" y="4451350"/>
                  <a:ext cx="309563" cy="708025"/>
                </a:xfrm>
                <a:prstGeom prst="line">
                  <a:avLst/>
                </a:prstGeom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>
                  <a:stCxn id="45" idx="2"/>
                  <a:endCxn id="52" idx="3"/>
                </p:cNvCxnSpPr>
                <p:nvPr/>
              </p:nvCxnSpPr>
              <p:spPr bwMode="auto">
                <a:xfrm rot="10800000">
                  <a:off x="5842003" y="5159375"/>
                  <a:ext cx="315913" cy="420688"/>
                </a:xfrm>
                <a:prstGeom prst="line">
                  <a:avLst/>
                </a:prstGeom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>
                  <a:stCxn id="44" idx="2"/>
                  <a:endCxn id="52" idx="3"/>
                </p:cNvCxnSpPr>
                <p:nvPr/>
              </p:nvCxnSpPr>
              <p:spPr bwMode="auto">
                <a:xfrm rot="10800000" flipV="1">
                  <a:off x="5842003" y="5029200"/>
                  <a:ext cx="309563" cy="130175"/>
                </a:xfrm>
                <a:prstGeom prst="line">
                  <a:avLst/>
                </a:prstGeom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>
                  <a:stCxn id="57" idx="3"/>
                  <a:endCxn id="44" idx="2"/>
                </p:cNvCxnSpPr>
                <p:nvPr/>
              </p:nvCxnSpPr>
              <p:spPr bwMode="auto">
                <a:xfrm>
                  <a:off x="5840416" y="4567238"/>
                  <a:ext cx="311149" cy="461962"/>
                </a:xfrm>
                <a:prstGeom prst="line">
                  <a:avLst/>
                </a:prstGeom>
                <a:ln w="19050" cap="flat" cmpd="sng" algn="ctr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>
                  <a:stCxn id="57" idx="3"/>
                  <a:endCxn id="45" idx="2"/>
                </p:cNvCxnSpPr>
                <p:nvPr/>
              </p:nvCxnSpPr>
              <p:spPr bwMode="auto">
                <a:xfrm>
                  <a:off x="5840416" y="4567238"/>
                  <a:ext cx="317500" cy="1012825"/>
                </a:xfrm>
                <a:prstGeom prst="line">
                  <a:avLst/>
                </a:prstGeom>
                <a:ln w="19050" cap="flat" cmpd="sng" algn="ctr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4" name="Group 109"/>
                <p:cNvGrpSpPr>
                  <a:grpSpLocks/>
                </p:cNvGrpSpPr>
                <p:nvPr/>
              </p:nvGrpSpPr>
              <p:grpSpPr bwMode="auto">
                <a:xfrm>
                  <a:off x="7381804" y="4846638"/>
                  <a:ext cx="904921" cy="323850"/>
                  <a:chOff x="6677092" y="5323116"/>
                  <a:chExt cx="1955316" cy="698453"/>
                </a:xfrm>
              </p:grpSpPr>
              <p:pic>
                <p:nvPicPr>
                  <p:cNvPr id="136" name="Picture 113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7680031" y="5391383"/>
                    <a:ext cx="904875" cy="59055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137" name="Picture 114"/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6741152" y="5391383"/>
                    <a:ext cx="904875" cy="59055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38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6677092" y="5323116"/>
                    <a:ext cx="1955316" cy="69845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4998"/>
                      </a:srgbClr>
                    </a:outerShdw>
                  </a:effectLst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1" name="Picture 111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7418321" y="5441950"/>
                  <a:ext cx="431823" cy="28257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62" name="Rectangle 61"/>
                <p:cNvSpPr>
                  <a:spLocks noChangeArrowheads="1"/>
                </p:cNvSpPr>
                <p:nvPr/>
              </p:nvSpPr>
              <p:spPr bwMode="auto">
                <a:xfrm>
                  <a:off x="7392920" y="5410200"/>
                  <a:ext cx="474687" cy="3429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8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5" name="Group 28"/>
                <p:cNvGrpSpPr>
                  <a:grpSpLocks/>
                </p:cNvGrpSpPr>
                <p:nvPr/>
              </p:nvGrpSpPr>
              <p:grpSpPr bwMode="auto">
                <a:xfrm>
                  <a:off x="7369177" y="4292600"/>
                  <a:ext cx="1322388" cy="298450"/>
                  <a:chOff x="5543645" y="5968471"/>
                  <a:chExt cx="2919769" cy="660401"/>
                </a:xfrm>
              </p:grpSpPr>
              <p:pic>
                <p:nvPicPr>
                  <p:cNvPr id="132" name="Picture 107"/>
                  <p:cNvPicPr>
                    <a:picLocks noChangeAspect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6560491" y="6007819"/>
                    <a:ext cx="904875" cy="59055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133" name="Picture 108"/>
                  <p:cNvPicPr>
                    <a:picLocks noChangeAspect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5609960" y="6007819"/>
                    <a:ext cx="904875" cy="59055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134" name="Picture 109"/>
                  <p:cNvPicPr>
                    <a:picLocks noChangeAspect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7511022" y="6007819"/>
                    <a:ext cx="904875" cy="59055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35" name="Rectangle 134"/>
                  <p:cNvSpPr/>
                  <p:nvPr/>
                </p:nvSpPr>
                <p:spPr>
                  <a:xfrm>
                    <a:off x="5543645" y="5968471"/>
                    <a:ext cx="2919769" cy="660401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71" name="TextBox 189"/>
                <p:cNvSpPr txBox="1">
                  <a:spLocks noChangeArrowheads="1"/>
                </p:cNvSpPr>
                <p:nvPr/>
              </p:nvSpPr>
              <p:spPr bwMode="auto">
                <a:xfrm>
                  <a:off x="7154281" y="3897840"/>
                  <a:ext cx="641384" cy="338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7F7F7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r>
                    <a:rPr lang="en-US" sz="1600" i="1" baseline="30000" dirty="0">
                      <a:solidFill>
                        <a:srgbClr val="7F7F7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≠</a:t>
                  </a:r>
                  <a:endParaRPr lang="en-US" sz="1600" b="1" dirty="0">
                    <a:solidFill>
                      <a:srgbClr val="7F7F7F"/>
                    </a:solidFill>
                  </a:endParaRPr>
                </a:p>
              </p:txBody>
            </p:sp>
          </p:grpSp>
        </p:grpSp>
      </p:grpSp>
      <p:grpSp>
        <p:nvGrpSpPr>
          <p:cNvPr id="226" name="Group 280"/>
          <p:cNvGrpSpPr/>
          <p:nvPr/>
        </p:nvGrpSpPr>
        <p:grpSpPr>
          <a:xfrm>
            <a:off x="4562274" y="3203576"/>
            <a:ext cx="1276965" cy="2657472"/>
            <a:chOff x="4562274" y="3203576"/>
            <a:chExt cx="1276965" cy="2657472"/>
          </a:xfrm>
        </p:grpSpPr>
        <p:sp>
          <p:nvSpPr>
            <p:cNvPr id="72" name="Arc 71"/>
            <p:cNvSpPr/>
            <p:nvPr/>
          </p:nvSpPr>
          <p:spPr bwMode="auto">
            <a:xfrm rot="5013546" flipV="1">
              <a:off x="5022853" y="3175001"/>
              <a:ext cx="457200" cy="514350"/>
            </a:xfrm>
            <a:prstGeom prst="arc">
              <a:avLst>
                <a:gd name="adj1" fmla="val 16064151"/>
                <a:gd name="adj2" fmla="val 0"/>
              </a:avLst>
            </a:prstGeom>
            <a:ln w="222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27" name="Group 273"/>
            <p:cNvGrpSpPr/>
            <p:nvPr/>
          </p:nvGrpSpPr>
          <p:grpSpPr>
            <a:xfrm>
              <a:off x="4562274" y="3471863"/>
              <a:ext cx="1276965" cy="2389185"/>
              <a:chOff x="4562274" y="3471863"/>
              <a:chExt cx="1276965" cy="2389185"/>
            </a:xfrm>
          </p:grpSpPr>
          <p:cxnSp>
            <p:nvCxnSpPr>
              <p:cNvPr id="65" name="Straight Arrow Connector 64"/>
              <p:cNvCxnSpPr>
                <a:stCxn id="74" idx="4"/>
              </p:cNvCxnSpPr>
              <p:nvPr/>
            </p:nvCxnSpPr>
            <p:spPr bwMode="auto">
              <a:xfrm rot="16200000" flipH="1">
                <a:off x="4889180" y="3761904"/>
                <a:ext cx="612180" cy="32097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8" name="Group 222"/>
              <p:cNvGrpSpPr>
                <a:grpSpLocks/>
              </p:cNvGrpSpPr>
              <p:nvPr/>
            </p:nvGrpSpPr>
            <p:grpSpPr bwMode="auto">
              <a:xfrm>
                <a:off x="4562274" y="3902074"/>
                <a:ext cx="949547" cy="1958974"/>
                <a:chOff x="4969287" y="3368674"/>
                <a:chExt cx="949093" cy="1959065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5409036" y="3656026"/>
                  <a:ext cx="502997" cy="498498"/>
                </a:xfrm>
                <a:prstGeom prst="ellipse">
                  <a:avLst/>
                </a:prstGeom>
                <a:noFill/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37160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</a:t>
                  </a:r>
                  <a:r>
                    <a:rPr lang="en-US" sz="2000" i="1" baseline="-25000" dirty="0">
                      <a:solidFill>
                        <a:schemeClr val="accent2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6</a:t>
                  </a: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5410622" y="4246603"/>
                  <a:ext cx="502998" cy="496910"/>
                </a:xfrm>
                <a:prstGeom prst="ellipse">
                  <a:avLst/>
                </a:prstGeom>
                <a:noFill/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37160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</a:t>
                  </a:r>
                  <a:r>
                    <a:rPr lang="en-US" sz="2000" i="1" baseline="-25000" dirty="0">
                      <a:solidFill>
                        <a:schemeClr val="accent2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6</a:t>
                  </a: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415383" y="4810190"/>
                  <a:ext cx="502997" cy="498498"/>
                </a:xfrm>
                <a:prstGeom prst="ellipse">
                  <a:avLst/>
                </a:prstGeom>
                <a:noFill/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37160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</a:t>
                  </a:r>
                  <a:r>
                    <a:rPr lang="en-US" sz="2000" i="1" baseline="-25000" dirty="0">
                      <a:solidFill>
                        <a:schemeClr val="accent2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6</a:t>
                  </a:r>
                </a:p>
              </p:txBody>
            </p:sp>
            <p:sp>
              <p:nvSpPr>
                <p:cNvPr id="81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5204237" y="3947760"/>
                  <a:ext cx="64873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i="1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V</a:t>
                  </a:r>
                  <a:r>
                    <a:rPr lang="en-US" sz="2000" i="1" baseline="-25000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1</a:t>
                  </a:r>
                  <a:endParaRPr lang="en-US" sz="2000"/>
                </a:p>
              </p:txBody>
            </p:sp>
            <p:sp>
              <p:nvSpPr>
                <p:cNvPr id="82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5162509" y="4471133"/>
                  <a:ext cx="64873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i="1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V</a:t>
                  </a:r>
                  <a:r>
                    <a:rPr lang="en-US" sz="2000" i="1" baseline="-25000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endParaRPr lang="en-US" sz="2000"/>
                </a:p>
              </p:txBody>
            </p:sp>
            <p:sp>
              <p:nvSpPr>
                <p:cNvPr id="83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4969287" y="4927629"/>
                  <a:ext cx="64873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i="1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V</a:t>
                  </a:r>
                  <a:r>
                    <a:rPr lang="en-US" sz="2000" i="1" baseline="-25000">
                      <a:solidFill>
                        <a:srgbClr val="0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3</a:t>
                  </a:r>
                  <a:endParaRPr lang="en-US" sz="2000"/>
                </a:p>
              </p:txBody>
            </p:sp>
            <p:sp>
              <p:nvSpPr>
                <p:cNvPr id="84" name="Rectangle 83"/>
                <p:cNvSpPr>
                  <a:spLocks/>
                </p:cNvSpPr>
                <p:nvPr/>
              </p:nvSpPr>
              <p:spPr>
                <a:xfrm>
                  <a:off x="4994895" y="4579993"/>
                  <a:ext cx="92031" cy="92079"/>
                </a:xfrm>
                <a:prstGeom prst="rect">
                  <a:avLst/>
                </a:prstGeom>
                <a:noFill/>
                <a:ln w="1587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 i="1" baseline="30000" dirty="0">
                    <a:solidFill>
                      <a:schemeClr val="bg1">
                        <a:lumMod val="75000"/>
                      </a:schemeClr>
                    </a:solidFill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85" name="Straight Connector 84"/>
                <p:cNvCxnSpPr>
                  <a:stCxn id="89" idx="3"/>
                  <a:endCxn id="78" idx="2"/>
                </p:cNvCxnSpPr>
                <p:nvPr/>
              </p:nvCxnSpPr>
              <p:spPr>
                <a:xfrm flipV="1">
                  <a:off x="5085340" y="3905274"/>
                  <a:ext cx="323696" cy="128594"/>
                </a:xfrm>
                <a:prstGeom prst="line">
                  <a:avLst/>
                </a:prstGeom>
                <a:ln w="19050" cap="flat" cmpd="sng" algn="ctr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>
                  <a:stCxn id="78" idx="2"/>
                  <a:endCxn id="84" idx="3"/>
                </p:cNvCxnSpPr>
                <p:nvPr/>
              </p:nvCxnSpPr>
              <p:spPr>
                <a:xfrm rot="10800000" flipV="1">
                  <a:off x="5086926" y="3905274"/>
                  <a:ext cx="322110" cy="720758"/>
                </a:xfrm>
                <a:prstGeom prst="line">
                  <a:avLst/>
                </a:prstGeom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>
                  <a:stCxn id="80" idx="2"/>
                  <a:endCxn id="84" idx="3"/>
                </p:cNvCxnSpPr>
                <p:nvPr/>
              </p:nvCxnSpPr>
              <p:spPr>
                <a:xfrm rot="10800000">
                  <a:off x="5086926" y="4626032"/>
                  <a:ext cx="328457" cy="433408"/>
                </a:xfrm>
                <a:prstGeom prst="line">
                  <a:avLst/>
                </a:prstGeom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>
                  <a:stCxn id="79" idx="2"/>
                  <a:endCxn id="84" idx="3"/>
                </p:cNvCxnSpPr>
                <p:nvPr/>
              </p:nvCxnSpPr>
              <p:spPr>
                <a:xfrm rot="10800000" flipV="1">
                  <a:off x="5086926" y="4494264"/>
                  <a:ext cx="323696" cy="131768"/>
                </a:xfrm>
                <a:prstGeom prst="line">
                  <a:avLst/>
                </a:prstGeom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ectangle 88"/>
                <p:cNvSpPr/>
                <p:nvPr/>
              </p:nvSpPr>
              <p:spPr>
                <a:xfrm>
                  <a:off x="4993309" y="3987828"/>
                  <a:ext cx="92031" cy="90492"/>
                </a:xfrm>
                <a:prstGeom prst="rect">
                  <a:avLst/>
                </a:prstGeom>
                <a:noFill/>
                <a:ln w="15875">
                  <a:solidFill>
                    <a:srgbClr val="BFBFB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 i="1" baseline="30000" dirty="0">
                    <a:solidFill>
                      <a:srgbClr val="BFBFBF"/>
                    </a:solidFill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90" name="Straight Connector 89"/>
                <p:cNvCxnSpPr>
                  <a:stCxn id="89" idx="3"/>
                  <a:endCxn id="79" idx="2"/>
                </p:cNvCxnSpPr>
                <p:nvPr/>
              </p:nvCxnSpPr>
              <p:spPr>
                <a:xfrm>
                  <a:off x="5085340" y="4033868"/>
                  <a:ext cx="325282" cy="460396"/>
                </a:xfrm>
                <a:prstGeom prst="line">
                  <a:avLst/>
                </a:prstGeom>
                <a:ln w="19050" cap="flat" cmpd="sng" algn="ctr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>
                  <a:stCxn id="89" idx="3"/>
                  <a:endCxn id="80" idx="2"/>
                </p:cNvCxnSpPr>
                <p:nvPr/>
              </p:nvCxnSpPr>
              <p:spPr>
                <a:xfrm>
                  <a:off x="5085340" y="4033868"/>
                  <a:ext cx="330043" cy="1025572"/>
                </a:xfrm>
                <a:prstGeom prst="line">
                  <a:avLst/>
                </a:prstGeom>
                <a:ln w="19050" cap="flat" cmpd="sng" algn="ctr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9"/>
                <p:cNvSpPr txBox="1">
                  <a:spLocks noChangeArrowheads="1"/>
                </p:cNvSpPr>
                <p:nvPr/>
              </p:nvSpPr>
              <p:spPr bwMode="auto">
                <a:xfrm>
                  <a:off x="5520321" y="3769481"/>
                  <a:ext cx="294549" cy="261610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400">
                    <a:solidFill>
                      <a:schemeClr val="accent2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93" name="TextBox 100"/>
                <p:cNvSpPr txBox="1">
                  <a:spLocks noChangeArrowheads="1"/>
                </p:cNvSpPr>
                <p:nvPr/>
              </p:nvSpPr>
              <p:spPr bwMode="auto">
                <a:xfrm>
                  <a:off x="5520321" y="4936378"/>
                  <a:ext cx="294549" cy="261610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400">
                    <a:solidFill>
                      <a:schemeClr val="accent2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94" name="TextBox 101"/>
                <p:cNvSpPr txBox="1">
                  <a:spLocks noChangeArrowheads="1"/>
                </p:cNvSpPr>
                <p:nvPr/>
              </p:nvSpPr>
              <p:spPr bwMode="auto">
                <a:xfrm>
                  <a:off x="5520321" y="4347381"/>
                  <a:ext cx="294549" cy="261610"/>
                </a:xfrm>
                <a:prstGeom prst="rect">
                  <a:avLst/>
                </a:prstGeom>
                <a:no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anchor="ctr" anchorCtr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400">
                    <a:solidFill>
                      <a:schemeClr val="accent2">
                        <a:lumMod val="7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95" name="TextBox 188"/>
                <p:cNvSpPr txBox="1">
                  <a:spLocks noChangeArrowheads="1"/>
                </p:cNvSpPr>
                <p:nvPr/>
              </p:nvSpPr>
              <p:spPr bwMode="auto">
                <a:xfrm>
                  <a:off x="5061065" y="3368674"/>
                  <a:ext cx="64135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7F7F7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N=3</a:t>
                  </a:r>
                  <a:endParaRPr lang="en-US" sz="1600" b="1" dirty="0">
                    <a:solidFill>
                      <a:srgbClr val="7F7F7F"/>
                    </a:solidFill>
                  </a:endParaRPr>
                </a:p>
              </p:txBody>
            </p:sp>
          </p:grpSp>
          <p:sp>
            <p:nvSpPr>
              <p:cNvPr id="73" name="TextBox 198"/>
              <p:cNvSpPr txBox="1">
                <a:spLocks noChangeArrowheads="1"/>
              </p:cNvSpPr>
              <p:nvPr/>
            </p:nvSpPr>
            <p:spPr bwMode="auto">
              <a:xfrm>
                <a:off x="5197855" y="3567906"/>
                <a:ext cx="641384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>
                    <a:solidFill>
                      <a:srgbClr val="7F7F7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lang="en-US" sz="1600" i="1" baseline="30000" dirty="0">
                    <a:solidFill>
                      <a:srgbClr val="7F7F7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endParaRPr lang="en-US" sz="1600" b="1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74" name="Oval 73"/>
            <p:cNvSpPr/>
            <p:nvPr/>
          </p:nvSpPr>
          <p:spPr bwMode="auto">
            <a:xfrm flipH="1">
              <a:off x="5156203" y="3425825"/>
              <a:ext cx="46038" cy="4603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29" name="Group 269"/>
          <p:cNvGrpSpPr/>
          <p:nvPr/>
        </p:nvGrpSpPr>
        <p:grpSpPr>
          <a:xfrm>
            <a:off x="347319" y="1488256"/>
            <a:ext cx="2323653" cy="1439887"/>
            <a:chOff x="347319" y="1488256"/>
            <a:chExt cx="2323653" cy="1439887"/>
          </a:xfrm>
        </p:grpSpPr>
        <p:grpSp>
          <p:nvGrpSpPr>
            <p:cNvPr id="230" name="Group 150"/>
            <p:cNvGrpSpPr/>
            <p:nvPr/>
          </p:nvGrpSpPr>
          <p:grpSpPr>
            <a:xfrm>
              <a:off x="352429" y="2183606"/>
              <a:ext cx="655638" cy="744537"/>
              <a:chOff x="457200" y="1325563"/>
              <a:chExt cx="655638" cy="744537"/>
            </a:xfrm>
          </p:grpSpPr>
          <p:pic>
            <p:nvPicPr>
              <p:cNvPr id="141" name="Picture 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200" y="1662113"/>
                <a:ext cx="655638" cy="4079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2" name="TextBox 10"/>
              <p:cNvSpPr txBox="1">
                <a:spLocks noChangeArrowheads="1"/>
              </p:cNvSpPr>
              <p:nvPr/>
            </p:nvSpPr>
            <p:spPr bwMode="auto">
              <a:xfrm>
                <a:off x="593725" y="1325563"/>
                <a:ext cx="350838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1600" b="1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</a:p>
            </p:txBody>
          </p:sp>
        </p:grpSp>
        <p:grpSp>
          <p:nvGrpSpPr>
            <p:cNvPr id="231" name="Group 152"/>
            <p:cNvGrpSpPr/>
            <p:nvPr/>
          </p:nvGrpSpPr>
          <p:grpSpPr>
            <a:xfrm>
              <a:off x="1183883" y="2183606"/>
              <a:ext cx="655637" cy="744537"/>
              <a:chOff x="1163638" y="1325563"/>
              <a:chExt cx="655637" cy="744537"/>
            </a:xfrm>
          </p:grpSpPr>
          <p:pic>
            <p:nvPicPr>
              <p:cNvPr id="140" name="Picture 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63638" y="1662113"/>
                <a:ext cx="655637" cy="4079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3" name="TextBox 11"/>
              <p:cNvSpPr txBox="1">
                <a:spLocks noChangeArrowheads="1"/>
              </p:cNvSpPr>
              <p:nvPr/>
            </p:nvSpPr>
            <p:spPr bwMode="auto">
              <a:xfrm>
                <a:off x="1339850" y="1325563"/>
                <a:ext cx="350838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1600" b="1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</a:p>
            </p:txBody>
          </p:sp>
        </p:grpSp>
        <p:grpSp>
          <p:nvGrpSpPr>
            <p:cNvPr id="232" name="Group 151"/>
            <p:cNvGrpSpPr/>
            <p:nvPr/>
          </p:nvGrpSpPr>
          <p:grpSpPr>
            <a:xfrm>
              <a:off x="347319" y="1488256"/>
              <a:ext cx="654050" cy="744537"/>
              <a:chOff x="1871663" y="1325563"/>
              <a:chExt cx="654050" cy="744537"/>
            </a:xfrm>
          </p:grpSpPr>
          <p:pic>
            <p:nvPicPr>
              <p:cNvPr id="139" name="Picture 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871663" y="1662113"/>
                <a:ext cx="654050" cy="4079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4" name="TextBox 12"/>
              <p:cNvSpPr txBox="1">
                <a:spLocks noChangeArrowheads="1"/>
              </p:cNvSpPr>
              <p:nvPr/>
            </p:nvSpPr>
            <p:spPr bwMode="auto">
              <a:xfrm>
                <a:off x="2036763" y="1325563"/>
                <a:ext cx="350837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1600" b="1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</a:p>
            </p:txBody>
          </p:sp>
        </p:grpSp>
        <p:grpSp>
          <p:nvGrpSpPr>
            <p:cNvPr id="233" name="Group 153"/>
            <p:cNvGrpSpPr/>
            <p:nvPr/>
          </p:nvGrpSpPr>
          <p:grpSpPr>
            <a:xfrm>
              <a:off x="1166641" y="1489843"/>
              <a:ext cx="655638" cy="741363"/>
              <a:chOff x="469900" y="2111375"/>
              <a:chExt cx="655638" cy="741363"/>
            </a:xfrm>
          </p:grpSpPr>
          <p:pic>
            <p:nvPicPr>
              <p:cNvPr id="145" name="Picture 1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69900" y="2436813"/>
                <a:ext cx="655638" cy="4159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8" name="TextBox 17"/>
              <p:cNvSpPr txBox="1">
                <a:spLocks noChangeArrowheads="1"/>
              </p:cNvSpPr>
              <p:nvPr/>
            </p:nvSpPr>
            <p:spPr bwMode="auto">
              <a:xfrm>
                <a:off x="619125" y="2111375"/>
                <a:ext cx="350838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1600" b="1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</p:txBody>
          </p:sp>
        </p:grpSp>
        <p:grpSp>
          <p:nvGrpSpPr>
            <p:cNvPr id="234" name="Group 154"/>
            <p:cNvGrpSpPr/>
            <p:nvPr/>
          </p:nvGrpSpPr>
          <p:grpSpPr>
            <a:xfrm>
              <a:off x="2015335" y="2185193"/>
              <a:ext cx="655637" cy="741363"/>
              <a:chOff x="1176338" y="2111375"/>
              <a:chExt cx="655637" cy="741363"/>
            </a:xfrm>
          </p:grpSpPr>
          <p:pic>
            <p:nvPicPr>
              <p:cNvPr id="147" name="Picture 16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76338" y="2436813"/>
                <a:ext cx="655637" cy="4159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9" name="TextBox 18"/>
              <p:cNvSpPr txBox="1">
                <a:spLocks noChangeArrowheads="1"/>
              </p:cNvSpPr>
              <p:nvPr/>
            </p:nvSpPr>
            <p:spPr bwMode="auto">
              <a:xfrm>
                <a:off x="1377950" y="2111375"/>
                <a:ext cx="350838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1600" b="1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6</a:t>
                </a:r>
              </a:p>
            </p:txBody>
          </p:sp>
        </p:grpSp>
        <p:grpSp>
          <p:nvGrpSpPr>
            <p:cNvPr id="235" name="Group 156"/>
            <p:cNvGrpSpPr/>
            <p:nvPr/>
          </p:nvGrpSpPr>
          <p:grpSpPr>
            <a:xfrm>
              <a:off x="1987550" y="1489843"/>
              <a:ext cx="654050" cy="741363"/>
              <a:chOff x="1884363" y="2111375"/>
              <a:chExt cx="654050" cy="741363"/>
            </a:xfrm>
          </p:grpSpPr>
          <p:pic>
            <p:nvPicPr>
              <p:cNvPr id="146" name="Picture 15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884363" y="2436813"/>
                <a:ext cx="654050" cy="4159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0" name="TextBox 19"/>
              <p:cNvSpPr txBox="1">
                <a:spLocks noChangeArrowheads="1"/>
              </p:cNvSpPr>
              <p:nvPr/>
            </p:nvSpPr>
            <p:spPr bwMode="auto">
              <a:xfrm>
                <a:off x="2049463" y="2111375"/>
                <a:ext cx="350837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1600" b="1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</a:p>
            </p:txBody>
          </p:sp>
        </p:grpSp>
      </p:grpSp>
      <p:grpSp>
        <p:nvGrpSpPr>
          <p:cNvPr id="236" name="Group 268"/>
          <p:cNvGrpSpPr/>
          <p:nvPr/>
        </p:nvGrpSpPr>
        <p:grpSpPr>
          <a:xfrm>
            <a:off x="7140494" y="1637891"/>
            <a:ext cx="1705998" cy="1714500"/>
            <a:chOff x="7242094" y="1637891"/>
            <a:chExt cx="1705998" cy="1714500"/>
          </a:xfrm>
        </p:grpSpPr>
        <p:sp>
          <p:nvSpPr>
            <p:cNvPr id="161" name="Oval 160"/>
            <p:cNvSpPr/>
            <p:nvPr/>
          </p:nvSpPr>
          <p:spPr bwMode="auto">
            <a:xfrm>
              <a:off x="7248445" y="2853916"/>
              <a:ext cx="1231534" cy="498475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37160" anchor="ctr">
              <a:prstTxWarp prst="textNoShape">
                <a:avLst/>
              </a:prstTxWarp>
            </a:bodyPr>
            <a:lstStyle/>
            <a:p>
              <a:pPr algn="ctr"/>
              <a:endParaRPr lang="en-US" sz="2000" i="1" baseline="-25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7242094" y="1637891"/>
              <a:ext cx="1231534" cy="498475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37160" anchor="ctr">
              <a:prstTxWarp prst="textNoShape">
                <a:avLst/>
              </a:prstTxWarp>
            </a:bodyPr>
            <a:lstStyle/>
            <a:p>
              <a:pPr algn="ctr"/>
              <a:endParaRPr lang="en-US" sz="2000" i="1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7243682" y="2252254"/>
              <a:ext cx="1231534" cy="498475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37160" anchor="ctr">
              <a:prstTxWarp prst="textNoShape">
                <a:avLst/>
              </a:prstTxWarp>
            </a:bodyPr>
            <a:lstStyle/>
            <a:p>
              <a:pPr algn="ctr"/>
              <a:endParaRPr lang="en-US" sz="2000" i="1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94" name="Straight Connector 193"/>
            <p:cNvCxnSpPr>
              <a:stCxn id="219" idx="0"/>
              <a:endCxn id="212" idx="4"/>
            </p:cNvCxnSpPr>
            <p:nvPr/>
          </p:nvCxnSpPr>
          <p:spPr>
            <a:xfrm rot="16200000" flipV="1">
              <a:off x="7066606" y="2484321"/>
              <a:ext cx="1100994" cy="16336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7554071" y="1832264"/>
              <a:ext cx="109728" cy="109728"/>
            </a:xfrm>
            <a:prstGeom prst="ellipse">
              <a:avLst/>
            </a:prstGeom>
            <a:solidFill>
              <a:srgbClr val="CEB500"/>
            </a:solidFill>
            <a:ln>
              <a:solidFill>
                <a:srgbClr val="CEB5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8163671" y="1832264"/>
              <a:ext cx="109728" cy="1097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7858871" y="1832264"/>
              <a:ext cx="109728" cy="10972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E75C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7407085" y="2446627"/>
              <a:ext cx="109728" cy="109728"/>
            </a:xfrm>
            <a:prstGeom prst="ellipse">
              <a:avLst/>
            </a:prstGeom>
            <a:solidFill>
              <a:srgbClr val="CEB500"/>
            </a:solidFill>
            <a:ln>
              <a:solidFill>
                <a:srgbClr val="CEB5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8016685" y="2446627"/>
              <a:ext cx="109728" cy="109728"/>
            </a:xfrm>
            <a:prstGeom prst="ellipse">
              <a:avLst/>
            </a:prstGeom>
            <a:solidFill>
              <a:srgbClr val="3668C4"/>
            </a:solidFill>
            <a:ln>
              <a:solidFill>
                <a:srgbClr val="3668C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7711885" y="2446627"/>
              <a:ext cx="109728" cy="10972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E75C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7570407" y="3042986"/>
              <a:ext cx="109728" cy="109728"/>
            </a:xfrm>
            <a:prstGeom prst="ellipse">
              <a:avLst/>
            </a:prstGeom>
            <a:solidFill>
              <a:srgbClr val="CEB500"/>
            </a:solidFill>
            <a:ln>
              <a:solidFill>
                <a:srgbClr val="CEB5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8180007" y="3042986"/>
              <a:ext cx="109728" cy="109728"/>
            </a:xfrm>
            <a:prstGeom prst="ellipse">
              <a:avLst/>
            </a:prstGeom>
            <a:solidFill>
              <a:srgbClr val="3668C4"/>
            </a:solidFill>
            <a:ln>
              <a:solidFill>
                <a:srgbClr val="3668C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7875207" y="3042986"/>
              <a:ext cx="109728" cy="10972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E75C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245" name="Straight Connector 244"/>
            <p:cNvCxnSpPr/>
            <p:nvPr/>
          </p:nvCxnSpPr>
          <p:spPr>
            <a:xfrm rot="16200000" flipV="1">
              <a:off x="7374303" y="2484321"/>
              <a:ext cx="1100994" cy="16336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16200000" flipV="1">
              <a:off x="7680884" y="2484321"/>
              <a:ext cx="1100994" cy="16336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17" idx="0"/>
              <a:endCxn id="213" idx="3"/>
            </p:cNvCxnSpPr>
            <p:nvPr/>
          </p:nvCxnSpPr>
          <p:spPr>
            <a:xfrm rot="5400000" flipH="1" flipV="1">
              <a:off x="7865292" y="2132180"/>
              <a:ext cx="520704" cy="108191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17" idx="4"/>
              <a:endCxn id="220" idx="1"/>
            </p:cNvCxnSpPr>
            <p:nvPr/>
          </p:nvCxnSpPr>
          <p:spPr>
            <a:xfrm rot="16200000" flipH="1">
              <a:off x="7882462" y="2745441"/>
              <a:ext cx="502700" cy="124527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18" idx="4"/>
              <a:endCxn id="221" idx="1"/>
            </p:cNvCxnSpPr>
            <p:nvPr/>
          </p:nvCxnSpPr>
          <p:spPr>
            <a:xfrm rot="16200000" flipH="1">
              <a:off x="7577662" y="2745441"/>
              <a:ext cx="502700" cy="124527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218" idx="0"/>
              <a:endCxn id="214" idx="3"/>
            </p:cNvCxnSpPr>
            <p:nvPr/>
          </p:nvCxnSpPr>
          <p:spPr>
            <a:xfrm rot="5400000" flipH="1" flipV="1">
              <a:off x="7560492" y="2132180"/>
              <a:ext cx="520704" cy="108191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16" idx="4"/>
              <a:endCxn id="219" idx="1"/>
            </p:cNvCxnSpPr>
            <p:nvPr/>
          </p:nvCxnSpPr>
          <p:spPr>
            <a:xfrm rot="16200000" flipH="1">
              <a:off x="7272862" y="2745441"/>
              <a:ext cx="502700" cy="124527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216" idx="0"/>
              <a:endCxn id="212" idx="3"/>
            </p:cNvCxnSpPr>
            <p:nvPr/>
          </p:nvCxnSpPr>
          <p:spPr>
            <a:xfrm rot="5400000" flipH="1" flipV="1">
              <a:off x="7255692" y="2132180"/>
              <a:ext cx="520704" cy="108191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extBox 45"/>
            <p:cNvSpPr txBox="1">
              <a:spLocks noChangeArrowheads="1"/>
            </p:cNvSpPr>
            <p:nvPr/>
          </p:nvSpPr>
          <p:spPr bwMode="auto">
            <a:xfrm>
              <a:off x="8405367" y="1665327"/>
              <a:ext cx="522734" cy="399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000" dirty="0"/>
            </a:p>
          </p:txBody>
        </p:sp>
        <p:sp>
          <p:nvSpPr>
            <p:cNvPr id="267" name="TextBox 46"/>
            <p:cNvSpPr txBox="1">
              <a:spLocks noChangeArrowheads="1"/>
            </p:cNvSpPr>
            <p:nvPr/>
          </p:nvSpPr>
          <p:spPr bwMode="auto">
            <a:xfrm>
              <a:off x="8425358" y="2231206"/>
              <a:ext cx="522734" cy="399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2000" dirty="0"/>
            </a:p>
          </p:txBody>
        </p:sp>
        <p:sp>
          <p:nvSpPr>
            <p:cNvPr id="268" name="TextBox 47"/>
            <p:cNvSpPr txBox="1">
              <a:spLocks noChangeArrowheads="1"/>
            </p:cNvSpPr>
            <p:nvPr/>
          </p:nvSpPr>
          <p:spPr bwMode="auto">
            <a:xfrm>
              <a:off x="8425358" y="2904216"/>
              <a:ext cx="522734" cy="399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264400" algn="r"/>
              </a:tabLst>
            </a:pPr>
            <a:r>
              <a:rPr lang="en-US" dirty="0" smtClean="0"/>
              <a:t>Dispensability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400" b="0" cap="none" dirty="0" smtClean="0">
                <a:solidFill>
                  <a:schemeClr val="accent2">
                    <a:lumMod val="75000"/>
                  </a:schemeClr>
                </a:solidFill>
              </a:rPr>
              <a:t>[Freuder 2011]</a:t>
            </a:r>
            <a:endParaRPr lang="en-US" b="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Removing values, instantiations (a set of </a:t>
            </a:r>
            <a:r>
              <a:rPr lang="en-US" dirty="0" err="1" smtClean="0"/>
              <a:t>vvps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Inconsistent, enforcing consistency</a:t>
            </a:r>
          </a:p>
          <a:p>
            <a:pPr lvl="1"/>
            <a:r>
              <a:rPr lang="en-US" dirty="0" smtClean="0"/>
              <a:t>Consistent, because satisfiability is preserved </a:t>
            </a:r>
          </a:p>
          <a:p>
            <a:r>
              <a:rPr lang="en-US" dirty="0" smtClean="0"/>
              <a:t>Dispensable values, instantiations</a:t>
            </a:r>
          </a:p>
          <a:p>
            <a:pPr lvl="1"/>
            <a:r>
              <a:rPr lang="en-US" dirty="0" smtClean="0"/>
              <a:t>Inconsistent </a:t>
            </a:r>
            <a:r>
              <a:rPr lang="en-US" dirty="0" err="1" smtClean="0">
                <a:sym typeface="Symbol"/>
              </a:rPr>
              <a:t></a:t>
            </a:r>
            <a:r>
              <a:rPr lang="en-US" dirty="0" smtClean="0">
                <a:sym typeface="Symbol"/>
              </a:rPr>
              <a:t> Interchangeable </a:t>
            </a:r>
            <a:r>
              <a:rPr lang="en-US" dirty="0" err="1" smtClean="0">
                <a:sym typeface="Symbol"/>
              </a:rPr>
              <a:t></a:t>
            </a:r>
            <a:r>
              <a:rPr lang="en-US" dirty="0" smtClean="0">
                <a:sym typeface="Symbol"/>
              </a:rPr>
              <a:t> Substitutable </a:t>
            </a:r>
            <a:r>
              <a:rPr lang="en-US" dirty="0" err="1" smtClean="0">
                <a:sym typeface="Symbol"/>
              </a:rPr>
              <a:t></a:t>
            </a:r>
            <a:r>
              <a:rPr lang="en-US" dirty="0" smtClean="0">
                <a:sym typeface="Symbol"/>
              </a:rPr>
              <a:t> Removable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[Bordeaux+ 08]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</a:t>
            </a:r>
            <a:r>
              <a:rPr lang="en-US" dirty="0" smtClean="0">
                <a:sym typeface="Symbol"/>
              </a:rPr>
              <a:t> Dispensable</a:t>
            </a:r>
            <a:endParaRPr lang="en-US" dirty="0" smtClean="0"/>
          </a:p>
          <a:p>
            <a:r>
              <a:rPr lang="en-US" dirty="0" smtClean="0"/>
              <a:t>Ties</a:t>
            </a:r>
          </a:p>
          <a:p>
            <a:pPr lvl="1"/>
            <a:r>
              <a:rPr lang="en-US" dirty="0" smtClean="0"/>
              <a:t>Consistency, Interchangeability, Decomposition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That’s is all reformulation, folks!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a Personal Note…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81416" cy="48737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My first presentation in grad school (1990)</a:t>
            </a:r>
          </a:p>
          <a:p>
            <a:pPr lvl="1"/>
            <a:r>
              <a:rPr lang="en-US" dirty="0" smtClean="0"/>
              <a:t>Backtrack-free search &amp; backtrack-bounded search</a:t>
            </a:r>
          </a:p>
          <a:p>
            <a:r>
              <a:rPr lang="en-US" dirty="0" smtClean="0"/>
              <a:t>Reason for </a:t>
            </a:r>
            <a:r>
              <a:rPr lang="en-US" dirty="0" err="1" smtClean="0"/>
              <a:t>SARA’s</a:t>
            </a:r>
            <a:r>
              <a:rPr lang="en-US" dirty="0" smtClean="0"/>
              <a:t> archival proceedings</a:t>
            </a:r>
          </a:p>
          <a:p>
            <a:r>
              <a:rPr lang="en-US" dirty="0" smtClean="0"/>
              <a:t>Hosted &amp; mentored my students during Summer 2010</a:t>
            </a:r>
          </a:p>
          <a:p>
            <a:pPr lvl="1"/>
            <a:r>
              <a:rPr lang="en-US" dirty="0" smtClean="0"/>
              <a:t>Lived my own dream through them</a:t>
            </a:r>
          </a:p>
          <a:p>
            <a:r>
              <a:rPr lang="en-US" dirty="0" smtClean="0"/>
              <a:t>… A visionary, a builder, a talent ‘gatherer’ 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single </a:t>
            </a:r>
            <a:r>
              <a:rPr lang="en-US" dirty="0" smtClean="0"/>
              <a:t>day visiting with him, Steven </a:t>
            </a:r>
            <a:r>
              <a:rPr lang="en-US" dirty="0" err="1" smtClean="0"/>
              <a:t>Prestwich</a:t>
            </a:r>
            <a:r>
              <a:rPr lang="en-US" dirty="0" smtClean="0"/>
              <a:t>, Rick Wallace, Nick Wilson, etc. is worth months of solitary study in my office</a:t>
            </a:r>
          </a:p>
          <a:p>
            <a:pPr lvl="1"/>
            <a:r>
              <a:rPr lang="en-US" dirty="0" smtClean="0"/>
              <a:t>4C is the largest academic group in CP, entrusted in the good hands of Barry</a:t>
            </a:r>
          </a:p>
          <a:p>
            <a:r>
              <a:rPr lang="en-US" dirty="0" smtClean="0"/>
              <a:t>My wishes to Gene</a:t>
            </a:r>
          </a:p>
          <a:p>
            <a:pPr lvl="1"/>
            <a:r>
              <a:rPr lang="en-US" dirty="0" smtClean="0"/>
              <a:t>Lots of fun, that is, more time for research… in the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4488" cy="4873752"/>
          </a:xfrm>
        </p:spPr>
        <p:txBody>
          <a:bodyPr>
            <a:normAutofit/>
          </a:bodyPr>
          <a:lstStyle/>
          <a:p>
            <a:pPr>
              <a:tabLst>
                <a:tab pos="7485063" algn="r"/>
              </a:tabLst>
            </a:pPr>
            <a:r>
              <a:rPr lang="en-US" dirty="0" smtClean="0"/>
              <a:t>Local consistency	</a:t>
            </a:r>
            <a:r>
              <a:rPr lang="en-US" sz="1946" dirty="0" smtClean="0">
                <a:solidFill>
                  <a:schemeClr val="accent2">
                    <a:lumMod val="75000"/>
                  </a:schemeClr>
                </a:solidFill>
              </a:rPr>
              <a:t>[Freuder+ 78,82,85,96]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tabLst>
                <a:tab pos="7485063" algn="r"/>
              </a:tabLst>
            </a:pPr>
            <a:r>
              <a:rPr lang="en-US" i="1" dirty="0" err="1" smtClean="0"/>
              <a:t>k</a:t>
            </a:r>
            <a:r>
              <a:rPr lang="en-US" dirty="0" smtClean="0"/>
              <a:t>-consistency, 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)-consistency, inverse consistency</a:t>
            </a:r>
            <a:endParaRPr lang="en-US" dirty="0" smtClean="0">
              <a:solidFill>
                <a:srgbClr val="3668C4"/>
              </a:solidFill>
            </a:endParaRPr>
          </a:p>
          <a:p>
            <a:pPr>
              <a:tabLst>
                <a:tab pos="7485063" algn="r"/>
              </a:tabLst>
            </a:pPr>
            <a:r>
              <a:rPr lang="en-US" dirty="0" smtClean="0"/>
              <a:t>Decomposition strategies	</a:t>
            </a:r>
            <a:r>
              <a:rPr lang="en-US" sz="1946" dirty="0" smtClean="0">
                <a:solidFill>
                  <a:srgbClr val="3668C4"/>
                </a:solidFill>
              </a:rPr>
              <a:t>[Freuder+ 93,95]</a:t>
            </a:r>
            <a:endParaRPr lang="en-US" dirty="0" smtClean="0">
              <a:solidFill>
                <a:srgbClr val="3668C4"/>
              </a:solidFill>
            </a:endParaRP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Factoring Out Failure, Inferred Disjunctive Constraints</a:t>
            </a: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A general schema: disjunctive/conjunctive, properties</a:t>
            </a:r>
          </a:p>
          <a:p>
            <a:pPr>
              <a:tabLst>
                <a:tab pos="7485063" algn="r"/>
              </a:tabLst>
            </a:pPr>
            <a:r>
              <a:rPr lang="en-US" dirty="0" smtClean="0"/>
              <a:t>Interchangeability	</a:t>
            </a:r>
            <a:r>
              <a:rPr lang="en-US" sz="1946" dirty="0" smtClean="0">
                <a:solidFill>
                  <a:srgbClr val="3668C4"/>
                </a:solidFill>
              </a:rPr>
              <a:t>[Freuder+ 91,95,97,05,10]</a:t>
            </a:r>
            <a:endParaRPr lang="en-US" dirty="0" smtClean="0">
              <a:solidFill>
                <a:srgbClr val="3668C4"/>
              </a:solidFill>
            </a:endParaRP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A theory of interchangeability: Core concepts &amp; variations (local, weak, generalizations)</a:t>
            </a: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In multi-dimensional CSPs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2010 @ 4C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32" y="1593850"/>
            <a:ext cx="7309184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4488" cy="4873752"/>
          </a:xfrm>
        </p:spPr>
        <p:txBody>
          <a:bodyPr>
            <a:normAutofit/>
          </a:bodyPr>
          <a:lstStyle/>
          <a:p>
            <a:pPr>
              <a:tabLst>
                <a:tab pos="7485063" algn="r"/>
              </a:tabLst>
            </a:pPr>
            <a:r>
              <a:rPr lang="en-US" dirty="0" smtClean="0"/>
              <a:t>Local consistency	</a:t>
            </a:r>
            <a:r>
              <a:rPr lang="en-US" sz="1946" dirty="0" smtClean="0">
                <a:solidFill>
                  <a:schemeClr val="accent2">
                    <a:lumMod val="75000"/>
                  </a:schemeClr>
                </a:solidFill>
              </a:rPr>
              <a:t>[Freuder+ 78,82,85,96]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tabLst>
                <a:tab pos="7485063" algn="r"/>
              </a:tabLst>
            </a:pPr>
            <a:r>
              <a:rPr lang="en-US" i="1" dirty="0" err="1" smtClean="0"/>
              <a:t>k</a:t>
            </a:r>
            <a:r>
              <a:rPr lang="en-US" dirty="0" smtClean="0"/>
              <a:t>-consistency, (</a:t>
            </a:r>
            <a:r>
              <a:rPr lang="en-US" i="1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j</a:t>
            </a:r>
            <a:r>
              <a:rPr lang="en-US" dirty="0" smtClean="0"/>
              <a:t>)-consistency, inverse consistency</a:t>
            </a:r>
            <a:endParaRPr lang="en-US" dirty="0" smtClean="0">
              <a:solidFill>
                <a:srgbClr val="3668C4"/>
              </a:solidFill>
            </a:endParaRPr>
          </a:p>
          <a:p>
            <a:pPr>
              <a:tabLst>
                <a:tab pos="7485063" algn="r"/>
              </a:tabLst>
            </a:pPr>
            <a:r>
              <a:rPr lang="en-US" dirty="0" smtClean="0"/>
              <a:t>Decomposition strategies	</a:t>
            </a:r>
            <a:r>
              <a:rPr lang="en-US" sz="1946" dirty="0" smtClean="0">
                <a:solidFill>
                  <a:srgbClr val="3668C4"/>
                </a:solidFill>
              </a:rPr>
              <a:t>[Freuder+ 93,95]</a:t>
            </a:r>
            <a:endParaRPr lang="en-US" dirty="0" smtClean="0">
              <a:solidFill>
                <a:srgbClr val="3668C4"/>
              </a:solidFill>
            </a:endParaRP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Factoring Out Failure, Inferred Disjunctive Constraints</a:t>
            </a: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A general schema: disjunctive/conjunctive, properties</a:t>
            </a:r>
          </a:p>
          <a:p>
            <a:pPr>
              <a:tabLst>
                <a:tab pos="7485063" algn="r"/>
              </a:tabLst>
            </a:pPr>
            <a:r>
              <a:rPr lang="en-US" dirty="0" smtClean="0"/>
              <a:t>Interchangeability	</a:t>
            </a:r>
            <a:r>
              <a:rPr lang="en-US" sz="1946" dirty="0" smtClean="0">
                <a:solidFill>
                  <a:srgbClr val="3668C4"/>
                </a:solidFill>
              </a:rPr>
              <a:t>[Freuder+ 91,95,97,05,10]</a:t>
            </a:r>
            <a:endParaRPr lang="en-US" dirty="0" smtClean="0">
              <a:solidFill>
                <a:srgbClr val="3668C4"/>
              </a:solidFill>
            </a:endParaRP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A theory of interchangeability: Core concepts &amp; variations (local, weak, generalizations)</a:t>
            </a:r>
          </a:p>
          <a:p>
            <a:pPr lvl="1">
              <a:tabLst>
                <a:tab pos="7485063" algn="r"/>
              </a:tabLst>
            </a:pPr>
            <a:r>
              <a:rPr lang="en-US" dirty="0" smtClean="0"/>
              <a:t>In multi-dimensional CSPs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Consistency Levels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i="1" dirty="0" err="1" smtClean="0"/>
              <a:t>k</a:t>
            </a:r>
            <a:r>
              <a:rPr lang="en-US" sz="2000" dirty="0" smtClean="0"/>
              <a:t>-consistency, (</a:t>
            </a:r>
            <a:r>
              <a:rPr lang="en-US" sz="2000" i="1" dirty="0" err="1" smtClean="0"/>
              <a:t>i</a:t>
            </a:r>
            <a:r>
              <a:rPr lang="en-US" sz="2000" dirty="0" err="1" smtClean="0"/>
              <a:t>,</a:t>
            </a:r>
            <a:r>
              <a:rPr lang="en-US" sz="2000" i="1" dirty="0" err="1" smtClean="0"/>
              <a:t>j</a:t>
            </a:r>
            <a:r>
              <a:rPr lang="en-US" sz="2000" dirty="0" err="1" smtClean="0"/>
              <a:t>)consistency</a:t>
            </a:r>
            <a:endParaRPr lang="en-US" sz="2000" dirty="0" smtClean="0"/>
          </a:p>
          <a:p>
            <a:pPr lvl="1"/>
            <a:r>
              <a:rPr lang="en-US" sz="2000" dirty="0" smtClean="0"/>
              <a:t>Enforcing it may require adding constraints </a:t>
            </a:r>
            <a:r>
              <a:rPr lang="en-US" sz="2000" dirty="0" err="1" smtClean="0">
                <a:sym typeface="Wingdings"/>
              </a:rPr>
              <a:t></a:t>
            </a:r>
            <a:endParaRPr lang="en-US" sz="2000" dirty="0" smtClean="0"/>
          </a:p>
          <a:p>
            <a:r>
              <a:rPr lang="en-US" sz="2000" dirty="0" smtClean="0"/>
              <a:t>Neighborhood Inverse Consistency, a (1,</a:t>
            </a:r>
            <a:r>
              <a:rPr lang="en-US" sz="2000" i="1" dirty="0" smtClean="0"/>
              <a:t>j</a:t>
            </a:r>
            <a:r>
              <a:rPr lang="en-US" sz="2000" dirty="0" smtClean="0"/>
              <a:t>)-consistency</a:t>
            </a:r>
          </a:p>
          <a:p>
            <a:pPr lvl="1"/>
            <a:r>
              <a:rPr lang="en-US" sz="2000" dirty="0" smtClean="0"/>
              <a:t>No added constraints, no additional space needed </a:t>
            </a:r>
            <a:r>
              <a:rPr lang="en-US" sz="2000" dirty="0" err="1" smtClean="0">
                <a:sym typeface="Wingdings"/>
              </a:rPr>
              <a:t>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Adapts to structure of constraint graph </a:t>
            </a:r>
            <a:r>
              <a:rPr lang="en-US" sz="2000" dirty="0" err="1" smtClean="0">
                <a:sym typeface="Wingdings"/>
              </a:rPr>
              <a:t>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Expensive on dense graphs, useless on sparse graphs (same pruning as arc consistency) </a:t>
            </a:r>
            <a:r>
              <a:rPr lang="en-US" sz="2000" dirty="0" err="1" smtClean="0">
                <a:sym typeface="Wingdings"/>
              </a:rPr>
              <a:t></a:t>
            </a:r>
            <a:endParaRPr lang="en-US" sz="2000" dirty="0" smtClean="0">
              <a:sym typeface="Wingdings"/>
            </a:endParaRP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sym typeface="Wingdings"/>
              </a:rPr>
              <a:t>Idea:  Use the dual graph	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[2010,2011]</a:t>
            </a:r>
            <a:endParaRPr lang="en-US" sz="2000" dirty="0" smtClean="0">
              <a:sym typeface="Wingdings"/>
            </a:endParaRPr>
          </a:p>
          <a:p>
            <a:pPr lvl="1">
              <a:tabLst>
                <a:tab pos="7264400" algn="r"/>
              </a:tabLst>
            </a:pPr>
            <a:r>
              <a:rPr lang="en-US" sz="2000" dirty="0" smtClean="0">
                <a:sym typeface="Wingdings"/>
              </a:rPr>
              <a:t>Filtering relations</a:t>
            </a:r>
          </a:p>
          <a:p>
            <a:pPr lvl="1">
              <a:tabLst>
                <a:tab pos="7264400" algn="r"/>
              </a:tabLst>
            </a:pPr>
            <a:r>
              <a:rPr lang="en-US" sz="2000" dirty="0" smtClean="0">
                <a:sym typeface="Wingdings"/>
              </a:rPr>
              <a:t>Dense: remove redundant edges	 </a:t>
            </a:r>
            <a:r>
              <a:rPr lang="en-US" sz="1800" cap="small" dirty="0" smtClean="0">
                <a:solidFill>
                  <a:srgbClr val="3668C4"/>
                </a:solidFill>
              </a:rPr>
              <a:t>[</a:t>
            </a:r>
            <a:r>
              <a:rPr lang="en-US" sz="1800" dirty="0" err="1" smtClean="0">
                <a:solidFill>
                  <a:srgbClr val="3668C4"/>
                </a:solidFill>
              </a:rPr>
              <a:t>Jégou</a:t>
            </a:r>
            <a:r>
              <a:rPr lang="en-US" sz="1800" cap="small" dirty="0" smtClean="0">
                <a:solidFill>
                  <a:srgbClr val="3668C4"/>
                </a:solidFill>
              </a:rPr>
              <a:t> 1989]</a:t>
            </a:r>
            <a:endParaRPr lang="en-US" sz="2000" dirty="0" smtClean="0">
              <a:solidFill>
                <a:srgbClr val="3668C4"/>
              </a:solidFill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Large loops: triangulate dual graph</a:t>
            </a:r>
          </a:p>
          <a:p>
            <a:pPr lvl="1"/>
            <a:r>
              <a:rPr lang="en-US" sz="2000" dirty="0" smtClean="0">
                <a:sym typeface="Wingdings"/>
              </a:rPr>
              <a:t>Higher levels consistency become possible!</a:t>
            </a:r>
          </a:p>
          <a:p>
            <a:pPr lvl="1"/>
            <a:r>
              <a:rPr lang="en-US" sz="2000" dirty="0" smtClean="0">
                <a:sym typeface="Wingdings"/>
              </a:rPr>
              <a:t>Algorithm’s complexity bounded by degree of dual graph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4488" cy="4873752"/>
          </a:xfrm>
        </p:spPr>
        <p:txBody>
          <a:bodyPr>
            <a:normAutofit/>
          </a:bodyPr>
          <a:lstStyle/>
          <a:p>
            <a:pPr>
              <a:tabLst>
                <a:tab pos="7485063" algn="r"/>
              </a:tabLst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Local consistency</a:t>
            </a:r>
            <a:r>
              <a:rPr lang="en-US" dirty="0" smtClean="0"/>
              <a:t>	</a:t>
            </a:r>
            <a:r>
              <a:rPr lang="en-US" sz="1946" dirty="0" smtClean="0">
                <a:solidFill>
                  <a:schemeClr val="accent2">
                    <a:lumMod val="75000"/>
                  </a:schemeClr>
                </a:solidFill>
              </a:rPr>
              <a:t>[Freuder+ 78,82,85,96]</a:t>
            </a:r>
            <a:endParaRPr lang="en-US" dirty="0" smtClean="0">
              <a:solidFill>
                <a:srgbClr val="3668C4"/>
              </a:solidFill>
            </a:endParaRPr>
          </a:p>
          <a:p>
            <a:pPr>
              <a:tabLst>
                <a:tab pos="7485063" algn="r"/>
              </a:tabLst>
            </a:pPr>
            <a:r>
              <a:rPr lang="en-US" sz="2800" dirty="0" smtClean="0"/>
              <a:t>Decomposition strategies</a:t>
            </a:r>
            <a:r>
              <a:rPr lang="en-US" dirty="0" smtClean="0"/>
              <a:t>	</a:t>
            </a:r>
            <a:r>
              <a:rPr lang="en-US" sz="1946" dirty="0" smtClean="0">
                <a:solidFill>
                  <a:srgbClr val="3668C4"/>
                </a:solidFill>
              </a:rPr>
              <a:t>[Freuder+ 93,95]</a:t>
            </a:r>
            <a:endParaRPr lang="en-US" dirty="0" smtClean="0"/>
          </a:p>
          <a:p>
            <a:pPr>
              <a:tabLst>
                <a:tab pos="7485063" algn="r"/>
              </a:tabLst>
            </a:pPr>
            <a:r>
              <a:rPr lang="en-US" sz="2800" dirty="0" smtClean="0"/>
              <a:t>Interchangeability</a:t>
            </a:r>
            <a:r>
              <a:rPr lang="en-US" dirty="0" smtClean="0"/>
              <a:t>	</a:t>
            </a:r>
            <a:r>
              <a:rPr lang="en-US" sz="1946" dirty="0" smtClean="0">
                <a:solidFill>
                  <a:srgbClr val="3668C4"/>
                </a:solidFill>
              </a:rPr>
              <a:t>[Freuder+ 91,95,97,05,10]</a:t>
            </a:r>
          </a:p>
          <a:p>
            <a:pPr lvl="1">
              <a:buNone/>
              <a:tabLst>
                <a:tab pos="7485063" algn="r"/>
              </a:tabLst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Picture 879" descr="c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67248" y="3902514"/>
            <a:ext cx="1406733" cy="1370352"/>
          </a:xfrm>
          <a:prstGeom prst="rect">
            <a:avLst/>
          </a:prstGeom>
        </p:spPr>
      </p:pic>
      <p:sp>
        <p:nvSpPr>
          <p:cNvPr id="876" name="Content Placeholder 2"/>
          <p:cNvSpPr txBox="1">
            <a:spLocks/>
          </p:cNvSpPr>
          <p:nvPr/>
        </p:nvSpPr>
        <p:spPr>
          <a:xfrm>
            <a:off x="471990" y="3737415"/>
            <a:ext cx="7467600" cy="26069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defTabSz="91440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Related decompositions</a:t>
            </a:r>
            <a:endParaRPr lang="en-US" sz="2000" dirty="0" smtClean="0"/>
          </a:p>
          <a:p>
            <a:pPr marL="640080" lvl="1" indent="-274320" defTabSz="914400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2000" cap="small" dirty="0" smtClean="0"/>
              <a:t>VAD: </a:t>
            </a:r>
            <a:r>
              <a:rPr lang="en-US" sz="2000" dirty="0" smtClean="0"/>
              <a:t>cliques efficiently computed</a:t>
            </a:r>
            <a:endParaRPr lang="en-US" sz="2100" dirty="0" smtClean="0"/>
          </a:p>
          <a:p>
            <a:pPr marL="640080" lvl="1" indent="-274320" defTabSz="914400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2000" dirty="0" smtClean="0"/>
              <a:t>Microstructure-based decomposition</a:t>
            </a:r>
          </a:p>
          <a:p>
            <a:pPr marL="640080" lvl="1" indent="-274320" defTabSz="914400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2000" dirty="0" smtClean="0"/>
              <a:t>Inferred Disjunctive Constraints (IDC)</a:t>
            </a:r>
          </a:p>
          <a:p>
            <a:pPr marL="640080" lvl="1" indent="-274320" defTabSz="914400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2000" dirty="0" smtClean="0"/>
              <a:t>Factoring Out Failure (FOF)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289800" algn="r"/>
              </a:tabLst>
            </a:pPr>
            <a:r>
              <a:rPr lang="en-US" dirty="0" smtClean="0"/>
              <a:t>Complete </a:t>
            </a:r>
            <a:r>
              <a:rPr lang="en-US" dirty="0" err="1" smtClean="0"/>
              <a:t>NoGood</a:t>
            </a:r>
            <a:r>
              <a:rPr lang="en-US" dirty="0" smtClean="0"/>
              <a:t> Sets	</a:t>
            </a:r>
            <a:r>
              <a:rPr lang="en-US" sz="2400" b="0" dirty="0" smtClean="0">
                <a:solidFill>
                  <a:schemeClr val="accent2">
                    <a:lumMod val="75000"/>
                  </a:schemeClr>
                </a:solidFill>
              </a:rPr>
              <a:t>[1993—1997]</a:t>
            </a:r>
            <a:endParaRPr 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36700"/>
            <a:ext cx="7668768" cy="1147206"/>
          </a:xfrm>
        </p:spPr>
        <p:txBody>
          <a:bodyPr/>
          <a:lstStyle/>
          <a:p>
            <a:r>
              <a:rPr lang="en-US" dirty="0" smtClean="0"/>
              <a:t>Consider a clique in the co-microstructure of a CSP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12" name="Group 311"/>
          <p:cNvGrpSpPr/>
          <p:nvPr/>
        </p:nvGrpSpPr>
        <p:grpSpPr>
          <a:xfrm>
            <a:off x="3727044" y="2100584"/>
            <a:ext cx="1287103" cy="596022"/>
            <a:chOff x="643464" y="4242369"/>
            <a:chExt cx="1287103" cy="596022"/>
          </a:xfrm>
        </p:grpSpPr>
        <p:grpSp>
          <p:nvGrpSpPr>
            <p:cNvPr id="281" name="Group 280"/>
            <p:cNvGrpSpPr/>
            <p:nvPr/>
          </p:nvGrpSpPr>
          <p:grpSpPr>
            <a:xfrm>
              <a:off x="909320" y="4283590"/>
              <a:ext cx="534247" cy="208608"/>
              <a:chOff x="909320" y="4122736"/>
              <a:chExt cx="534247" cy="20860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909320" y="4122736"/>
                <a:ext cx="534247" cy="208608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252220" y="4200207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112514" y="4200207"/>
                <a:ext cx="73152" cy="73152"/>
              </a:xfrm>
              <a:prstGeom prst="ellipse">
                <a:avLst/>
              </a:prstGeom>
              <a:solidFill>
                <a:srgbClr val="E75C01"/>
              </a:solidFill>
              <a:ln>
                <a:solidFill>
                  <a:srgbClr val="E75C0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89741" y="4200207"/>
                <a:ext cx="73152" cy="73152"/>
              </a:xfrm>
              <a:prstGeom prst="ellipse">
                <a:avLst/>
              </a:prstGeom>
              <a:solidFill>
                <a:srgbClr val="E75C01"/>
              </a:solidFill>
              <a:ln>
                <a:solidFill>
                  <a:srgbClr val="E75C0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Connector 35"/>
            <p:cNvCxnSpPr>
              <a:stCxn id="7" idx="3"/>
              <a:endCxn id="284" idx="7"/>
            </p:cNvCxnSpPr>
            <p:nvPr/>
          </p:nvCxnSpPr>
          <p:spPr>
            <a:xfrm rot="5400000">
              <a:off x="1045376" y="4459089"/>
              <a:ext cx="253147" cy="181968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89" idx="6"/>
              <a:endCxn id="284" idx="6"/>
            </p:cNvCxnSpPr>
            <p:nvPr/>
          </p:nvCxnSpPr>
          <p:spPr>
            <a:xfrm rot="10800000">
              <a:off x="1091678" y="4702511"/>
              <a:ext cx="376958" cy="6403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89" idx="7"/>
              <a:endCxn id="7" idx="5"/>
            </p:cNvCxnSpPr>
            <p:nvPr/>
          </p:nvCxnSpPr>
          <p:spPr>
            <a:xfrm rot="16200000" flipV="1">
              <a:off x="1267229" y="4470930"/>
              <a:ext cx="259550" cy="164690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Rectangle 234"/>
            <p:cNvSpPr/>
            <p:nvPr/>
          </p:nvSpPr>
          <p:spPr>
            <a:xfrm>
              <a:off x="643464" y="4242369"/>
              <a:ext cx="1287103" cy="59602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2" name="Group 281"/>
            <p:cNvGrpSpPr/>
            <p:nvPr/>
          </p:nvGrpSpPr>
          <p:grpSpPr>
            <a:xfrm>
              <a:off x="675626" y="4588463"/>
              <a:ext cx="534247" cy="208608"/>
              <a:chOff x="909320" y="4122736"/>
              <a:chExt cx="534247" cy="208608"/>
            </a:xfrm>
          </p:grpSpPr>
          <p:sp>
            <p:nvSpPr>
              <p:cNvPr id="283" name="Rounded Rectangle 282"/>
              <p:cNvSpPr/>
              <p:nvPr/>
            </p:nvSpPr>
            <p:spPr>
              <a:xfrm>
                <a:off x="909320" y="4122736"/>
                <a:ext cx="534247" cy="208608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1252220" y="4200207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112514" y="4200207"/>
                <a:ext cx="73152" cy="73152"/>
              </a:xfrm>
              <a:prstGeom prst="ellipse">
                <a:avLst/>
              </a:prstGeom>
              <a:solidFill>
                <a:srgbClr val="E75C01"/>
              </a:solidFill>
              <a:ln>
                <a:solidFill>
                  <a:srgbClr val="E75C0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989741" y="4200207"/>
                <a:ext cx="73152" cy="73152"/>
              </a:xfrm>
              <a:prstGeom prst="ellipse">
                <a:avLst/>
              </a:prstGeom>
              <a:solidFill>
                <a:srgbClr val="E75C01"/>
              </a:solidFill>
              <a:ln>
                <a:solidFill>
                  <a:srgbClr val="E75C0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7" name="Group 286"/>
            <p:cNvGrpSpPr/>
            <p:nvPr/>
          </p:nvGrpSpPr>
          <p:grpSpPr>
            <a:xfrm flipH="1">
              <a:off x="1350441" y="4594866"/>
              <a:ext cx="534247" cy="208608"/>
              <a:chOff x="909320" y="4122736"/>
              <a:chExt cx="534247" cy="208608"/>
            </a:xfrm>
          </p:grpSpPr>
          <p:sp>
            <p:nvSpPr>
              <p:cNvPr id="288" name="Rounded Rectangle 287"/>
              <p:cNvSpPr/>
              <p:nvPr/>
            </p:nvSpPr>
            <p:spPr>
              <a:xfrm>
                <a:off x="909320" y="4122736"/>
                <a:ext cx="534247" cy="208608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252220" y="4200207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1112514" y="4200207"/>
                <a:ext cx="73152" cy="73152"/>
              </a:xfrm>
              <a:prstGeom prst="ellipse">
                <a:avLst/>
              </a:prstGeom>
              <a:solidFill>
                <a:srgbClr val="E75C01"/>
              </a:solidFill>
              <a:ln>
                <a:solidFill>
                  <a:srgbClr val="E75C0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989741" y="4200207"/>
                <a:ext cx="73152" cy="73152"/>
              </a:xfrm>
              <a:prstGeom prst="ellipse">
                <a:avLst/>
              </a:prstGeom>
              <a:solidFill>
                <a:srgbClr val="E75C01"/>
              </a:solidFill>
              <a:ln>
                <a:solidFill>
                  <a:srgbClr val="E75C0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8" name="Group 897"/>
          <p:cNvGrpSpPr/>
          <p:nvPr/>
        </p:nvGrpSpPr>
        <p:grpSpPr>
          <a:xfrm>
            <a:off x="1444092" y="2398595"/>
            <a:ext cx="2282952" cy="1222852"/>
            <a:chOff x="1444092" y="2398595"/>
            <a:chExt cx="2282952" cy="1222852"/>
          </a:xfrm>
        </p:grpSpPr>
        <p:cxnSp>
          <p:nvCxnSpPr>
            <p:cNvPr id="258" name="Straight Arrow Connector 257"/>
            <p:cNvCxnSpPr/>
            <p:nvPr/>
          </p:nvCxnSpPr>
          <p:spPr>
            <a:xfrm rot="10800000" flipV="1">
              <a:off x="2087644" y="2398595"/>
              <a:ext cx="1639400" cy="62683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3" name="Group 312"/>
            <p:cNvGrpSpPr/>
            <p:nvPr/>
          </p:nvGrpSpPr>
          <p:grpSpPr>
            <a:xfrm>
              <a:off x="1444092" y="3025425"/>
              <a:ext cx="1287103" cy="596022"/>
              <a:chOff x="643464" y="4242369"/>
              <a:chExt cx="1287103" cy="596022"/>
            </a:xfrm>
          </p:grpSpPr>
          <p:grpSp>
            <p:nvGrpSpPr>
              <p:cNvPr id="314" name="Group 280"/>
              <p:cNvGrpSpPr/>
              <p:nvPr/>
            </p:nvGrpSpPr>
            <p:grpSpPr>
              <a:xfrm>
                <a:off x="909320" y="4283590"/>
                <a:ext cx="534247" cy="208608"/>
                <a:chOff x="909320" y="4122736"/>
                <a:chExt cx="534247" cy="208608"/>
              </a:xfrm>
            </p:grpSpPr>
            <p:sp>
              <p:nvSpPr>
                <p:cNvPr id="329" name="Rounded Rectangle 328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Oval 329"/>
                <p:cNvSpPr/>
                <p:nvPr/>
              </p:nvSpPr>
              <p:spPr>
                <a:xfrm>
                  <a:off x="1252220" y="4200207"/>
                  <a:ext cx="73152" cy="7315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Oval 7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Oval 331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rgbClr val="FF66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8" name="Rectangle 317"/>
              <p:cNvSpPr/>
              <p:nvPr/>
            </p:nvSpPr>
            <p:spPr>
              <a:xfrm>
                <a:off x="643464" y="4242369"/>
                <a:ext cx="1287103" cy="59602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9" name="Group 281"/>
              <p:cNvGrpSpPr/>
              <p:nvPr/>
            </p:nvGrpSpPr>
            <p:grpSpPr>
              <a:xfrm>
                <a:off x="675626" y="4588463"/>
                <a:ext cx="534247" cy="208608"/>
                <a:chOff x="909320" y="4122736"/>
                <a:chExt cx="534247" cy="208608"/>
              </a:xfrm>
            </p:grpSpPr>
            <p:sp>
              <p:nvSpPr>
                <p:cNvPr id="325" name="Rounded Rectangle 324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Oval 326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Oval 327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0" name="Group 286"/>
              <p:cNvGrpSpPr/>
              <p:nvPr/>
            </p:nvGrpSpPr>
            <p:grpSpPr>
              <a:xfrm flipH="1">
                <a:off x="1350441" y="4594866"/>
                <a:ext cx="534247" cy="208608"/>
                <a:chOff x="909320" y="4122736"/>
                <a:chExt cx="534247" cy="208608"/>
              </a:xfrm>
            </p:grpSpPr>
            <p:sp>
              <p:nvSpPr>
                <p:cNvPr id="321" name="Rounded Rectangle 320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Oval 322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Oval 323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01" name="Group 900"/>
          <p:cNvGrpSpPr/>
          <p:nvPr/>
        </p:nvGrpSpPr>
        <p:grpSpPr>
          <a:xfrm>
            <a:off x="2896704" y="2696605"/>
            <a:ext cx="1473893" cy="924842"/>
            <a:chOff x="2896704" y="2696605"/>
            <a:chExt cx="1473893" cy="924842"/>
          </a:xfrm>
        </p:grpSpPr>
        <p:cxnSp>
          <p:nvCxnSpPr>
            <p:cNvPr id="255" name="Straight Arrow Connector 254"/>
            <p:cNvCxnSpPr/>
            <p:nvPr/>
          </p:nvCxnSpPr>
          <p:spPr>
            <a:xfrm rot="5400000">
              <a:off x="3791017" y="2445845"/>
              <a:ext cx="328819" cy="83034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3" name="Group 332"/>
            <p:cNvGrpSpPr/>
            <p:nvPr/>
          </p:nvGrpSpPr>
          <p:grpSpPr>
            <a:xfrm>
              <a:off x="2896704" y="3025425"/>
              <a:ext cx="1287103" cy="596022"/>
              <a:chOff x="643464" y="4242369"/>
              <a:chExt cx="1287103" cy="596022"/>
            </a:xfrm>
          </p:grpSpPr>
          <p:grpSp>
            <p:nvGrpSpPr>
              <p:cNvPr id="334" name="Group 280"/>
              <p:cNvGrpSpPr/>
              <p:nvPr/>
            </p:nvGrpSpPr>
            <p:grpSpPr>
              <a:xfrm>
                <a:off x="909320" y="4283590"/>
                <a:ext cx="534247" cy="208608"/>
                <a:chOff x="909320" y="4122736"/>
                <a:chExt cx="534247" cy="208608"/>
              </a:xfrm>
            </p:grpSpPr>
            <p:sp>
              <p:nvSpPr>
                <p:cNvPr id="349" name="Rounded Rectangle 348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Oval 7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Oval 351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8" name="Rectangle 337"/>
              <p:cNvSpPr/>
              <p:nvPr/>
            </p:nvSpPr>
            <p:spPr>
              <a:xfrm>
                <a:off x="643464" y="4242369"/>
                <a:ext cx="1287103" cy="59602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9" name="Group 281"/>
              <p:cNvGrpSpPr/>
              <p:nvPr/>
            </p:nvGrpSpPr>
            <p:grpSpPr>
              <a:xfrm>
                <a:off x="675626" y="4588463"/>
                <a:ext cx="534247" cy="208608"/>
                <a:chOff x="909320" y="4122736"/>
                <a:chExt cx="534247" cy="208608"/>
              </a:xfrm>
            </p:grpSpPr>
            <p:sp>
              <p:nvSpPr>
                <p:cNvPr id="345" name="Rounded Rectangle 344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Oval 345"/>
                <p:cNvSpPr/>
                <p:nvPr/>
              </p:nvSpPr>
              <p:spPr>
                <a:xfrm>
                  <a:off x="1252220" y="4200207"/>
                  <a:ext cx="73152" cy="7315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Oval 346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Oval 347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0" name="Group 286"/>
              <p:cNvGrpSpPr/>
              <p:nvPr/>
            </p:nvGrpSpPr>
            <p:grpSpPr>
              <a:xfrm flipH="1">
                <a:off x="1350441" y="4594866"/>
                <a:ext cx="534247" cy="208608"/>
                <a:chOff x="909320" y="4122736"/>
                <a:chExt cx="534247" cy="208608"/>
              </a:xfrm>
            </p:grpSpPr>
            <p:sp>
              <p:nvSpPr>
                <p:cNvPr id="341" name="Rounded Rectangle 340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Oval 342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Oval 343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00" name="Group 899"/>
          <p:cNvGrpSpPr/>
          <p:nvPr/>
        </p:nvGrpSpPr>
        <p:grpSpPr>
          <a:xfrm>
            <a:off x="4349316" y="2696605"/>
            <a:ext cx="1287103" cy="924842"/>
            <a:chOff x="4349316" y="2696605"/>
            <a:chExt cx="1287103" cy="924842"/>
          </a:xfrm>
        </p:grpSpPr>
        <p:cxnSp>
          <p:nvCxnSpPr>
            <p:cNvPr id="252" name="Straight Arrow Connector 251"/>
            <p:cNvCxnSpPr/>
            <p:nvPr/>
          </p:nvCxnSpPr>
          <p:spPr>
            <a:xfrm rot="16200000" flipH="1">
              <a:off x="4517323" y="2549879"/>
              <a:ext cx="328819" cy="6222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Group 352"/>
            <p:cNvGrpSpPr/>
            <p:nvPr/>
          </p:nvGrpSpPr>
          <p:grpSpPr>
            <a:xfrm>
              <a:off x="4349316" y="3025425"/>
              <a:ext cx="1287103" cy="596022"/>
              <a:chOff x="643464" y="4242369"/>
              <a:chExt cx="1287103" cy="596022"/>
            </a:xfrm>
          </p:grpSpPr>
          <p:grpSp>
            <p:nvGrpSpPr>
              <p:cNvPr id="354" name="Group 280"/>
              <p:cNvGrpSpPr/>
              <p:nvPr/>
            </p:nvGrpSpPr>
            <p:grpSpPr>
              <a:xfrm>
                <a:off x="909320" y="4283590"/>
                <a:ext cx="534247" cy="208608"/>
                <a:chOff x="909320" y="4122736"/>
                <a:chExt cx="534247" cy="208608"/>
              </a:xfrm>
            </p:grpSpPr>
            <p:sp>
              <p:nvSpPr>
                <p:cNvPr id="369" name="Rounded Rectangle 368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Oval 7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8" name="Rectangle 357"/>
              <p:cNvSpPr/>
              <p:nvPr/>
            </p:nvSpPr>
            <p:spPr>
              <a:xfrm>
                <a:off x="643464" y="4242369"/>
                <a:ext cx="1287103" cy="59602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9" name="Group 281"/>
              <p:cNvGrpSpPr/>
              <p:nvPr/>
            </p:nvGrpSpPr>
            <p:grpSpPr>
              <a:xfrm>
                <a:off x="675626" y="4588463"/>
                <a:ext cx="534247" cy="208608"/>
                <a:chOff x="909320" y="4122736"/>
                <a:chExt cx="534247" cy="208608"/>
              </a:xfrm>
            </p:grpSpPr>
            <p:sp>
              <p:nvSpPr>
                <p:cNvPr id="365" name="Rounded Rectangle 364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Oval 366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Oval 367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286"/>
              <p:cNvGrpSpPr/>
              <p:nvPr/>
            </p:nvGrpSpPr>
            <p:grpSpPr>
              <a:xfrm flipH="1">
                <a:off x="1350441" y="4594866"/>
                <a:ext cx="534247" cy="208608"/>
                <a:chOff x="909320" y="4122736"/>
                <a:chExt cx="534247" cy="208608"/>
              </a:xfrm>
            </p:grpSpPr>
            <p:sp>
              <p:nvSpPr>
                <p:cNvPr id="361" name="Rounded Rectangle 360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Oval 361"/>
                <p:cNvSpPr/>
                <p:nvPr/>
              </p:nvSpPr>
              <p:spPr>
                <a:xfrm>
                  <a:off x="1252220" y="4200207"/>
                  <a:ext cx="73152" cy="7315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Oval 362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Oval 363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99" name="Group 898"/>
          <p:cNvGrpSpPr/>
          <p:nvPr/>
        </p:nvGrpSpPr>
        <p:grpSpPr>
          <a:xfrm>
            <a:off x="5014147" y="2398595"/>
            <a:ext cx="2074884" cy="1222852"/>
            <a:chOff x="5014147" y="2398595"/>
            <a:chExt cx="2074884" cy="1222852"/>
          </a:xfrm>
        </p:grpSpPr>
        <p:cxnSp>
          <p:nvCxnSpPr>
            <p:cNvPr id="251" name="Straight Arrow Connector 250"/>
            <p:cNvCxnSpPr/>
            <p:nvPr/>
          </p:nvCxnSpPr>
          <p:spPr>
            <a:xfrm>
              <a:off x="5014147" y="2398595"/>
              <a:ext cx="1431333" cy="62683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3" name="Group 372"/>
            <p:cNvGrpSpPr/>
            <p:nvPr/>
          </p:nvGrpSpPr>
          <p:grpSpPr>
            <a:xfrm>
              <a:off x="5801928" y="3025425"/>
              <a:ext cx="1287103" cy="596022"/>
              <a:chOff x="643464" y="4242369"/>
              <a:chExt cx="1287103" cy="596022"/>
            </a:xfrm>
          </p:grpSpPr>
          <p:grpSp>
            <p:nvGrpSpPr>
              <p:cNvPr id="374" name="Group 280"/>
              <p:cNvGrpSpPr/>
              <p:nvPr/>
            </p:nvGrpSpPr>
            <p:grpSpPr>
              <a:xfrm>
                <a:off x="909320" y="4283590"/>
                <a:ext cx="534247" cy="208608"/>
                <a:chOff x="909320" y="4122736"/>
                <a:chExt cx="534247" cy="208608"/>
              </a:xfrm>
            </p:grpSpPr>
            <p:sp>
              <p:nvSpPr>
                <p:cNvPr id="389" name="Rounded Rectangle 388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Oval 7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Oval 391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8" name="Rectangle 377"/>
              <p:cNvSpPr/>
              <p:nvPr/>
            </p:nvSpPr>
            <p:spPr>
              <a:xfrm>
                <a:off x="643464" y="4242369"/>
                <a:ext cx="1287103" cy="59602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9" name="Group 281"/>
              <p:cNvGrpSpPr/>
              <p:nvPr/>
            </p:nvGrpSpPr>
            <p:grpSpPr>
              <a:xfrm>
                <a:off x="675626" y="4588463"/>
                <a:ext cx="534247" cy="208608"/>
                <a:chOff x="909320" y="4122736"/>
                <a:chExt cx="534247" cy="208608"/>
              </a:xfrm>
            </p:grpSpPr>
            <p:sp>
              <p:nvSpPr>
                <p:cNvPr id="385" name="Rounded Rectangle 384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0" name="Group 286"/>
              <p:cNvGrpSpPr/>
              <p:nvPr/>
            </p:nvGrpSpPr>
            <p:grpSpPr>
              <a:xfrm flipH="1">
                <a:off x="1350441" y="4594866"/>
                <a:ext cx="534247" cy="208608"/>
                <a:chOff x="909320" y="4122736"/>
                <a:chExt cx="534247" cy="208608"/>
              </a:xfrm>
            </p:grpSpPr>
            <p:sp>
              <p:nvSpPr>
                <p:cNvPr id="381" name="Rounded Rectangle 380"/>
                <p:cNvSpPr/>
                <p:nvPr/>
              </p:nvSpPr>
              <p:spPr>
                <a:xfrm>
                  <a:off x="909320" y="4122736"/>
                  <a:ext cx="534247" cy="208608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Oval 382"/>
                <p:cNvSpPr/>
                <p:nvPr/>
              </p:nvSpPr>
              <p:spPr>
                <a:xfrm>
                  <a:off x="1112514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Oval 383"/>
                <p:cNvSpPr/>
                <p:nvPr/>
              </p:nvSpPr>
              <p:spPr>
                <a:xfrm>
                  <a:off x="989741" y="4200207"/>
                  <a:ext cx="73152" cy="73152"/>
                </a:xfrm>
                <a:prstGeom prst="ellipse">
                  <a:avLst/>
                </a:prstGeom>
                <a:solidFill>
                  <a:srgbClr val="E75C01"/>
                </a:solidFill>
                <a:ln>
                  <a:solidFill>
                    <a:srgbClr val="E75C0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883" name="Picture 882" descr="c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99479" y="5599637"/>
            <a:ext cx="783338" cy="779320"/>
          </a:xfrm>
          <a:prstGeom prst="rect">
            <a:avLst/>
          </a:prstGeom>
        </p:spPr>
      </p:pic>
      <p:pic>
        <p:nvPicPr>
          <p:cNvPr id="884" name="Picture 883" descr="c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273863" y="5558005"/>
            <a:ext cx="786384" cy="786384"/>
          </a:xfrm>
          <a:prstGeom prst="rect">
            <a:avLst/>
          </a:prstGeom>
        </p:spPr>
      </p:pic>
      <p:grpSp>
        <p:nvGrpSpPr>
          <p:cNvPr id="903" name="Group 902"/>
          <p:cNvGrpSpPr/>
          <p:nvPr/>
        </p:nvGrpSpPr>
        <p:grpSpPr>
          <a:xfrm>
            <a:off x="5433247" y="4587689"/>
            <a:ext cx="798986" cy="1794800"/>
            <a:chOff x="5433247" y="4587689"/>
            <a:chExt cx="798986" cy="1794800"/>
          </a:xfrm>
        </p:grpSpPr>
        <p:pic>
          <p:nvPicPr>
            <p:cNvPr id="882" name="Picture 881" descr="c2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433247" y="5596105"/>
              <a:ext cx="798986" cy="786384"/>
            </a:xfrm>
            <a:prstGeom prst="rect">
              <a:avLst/>
            </a:prstGeom>
          </p:spPr>
        </p:pic>
        <p:cxnSp>
          <p:nvCxnSpPr>
            <p:cNvPr id="885" name="Straight Arrow Connector 884"/>
            <p:cNvCxnSpPr>
              <a:stCxn id="880" idx="1"/>
              <a:endCxn id="882" idx="0"/>
            </p:cNvCxnSpPr>
            <p:nvPr/>
          </p:nvCxnSpPr>
          <p:spPr>
            <a:xfrm rot="10800000" flipV="1">
              <a:off x="5832740" y="4587689"/>
              <a:ext cx="234508" cy="100841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8" name="Straight Arrow Connector 887"/>
          <p:cNvCxnSpPr>
            <a:stCxn id="880" idx="2"/>
            <a:endCxn id="883" idx="0"/>
          </p:cNvCxnSpPr>
          <p:nvPr/>
        </p:nvCxnSpPr>
        <p:spPr>
          <a:xfrm rot="16200000" flipH="1">
            <a:off x="6617496" y="5425984"/>
            <a:ext cx="326771" cy="205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/>
          <p:cNvCxnSpPr>
            <a:stCxn id="880" idx="3"/>
            <a:endCxn id="884" idx="0"/>
          </p:cNvCxnSpPr>
          <p:nvPr/>
        </p:nvCxnSpPr>
        <p:spPr>
          <a:xfrm>
            <a:off x="7473981" y="4587690"/>
            <a:ext cx="193074" cy="97031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2" name="Content Placeholder 2"/>
          <p:cNvSpPr txBox="1">
            <a:spLocks/>
          </p:cNvSpPr>
          <p:nvPr/>
        </p:nvSpPr>
        <p:spPr>
          <a:xfrm>
            <a:off x="492252" y="5737388"/>
            <a:ext cx="7467600" cy="6194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defTabSz="91440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General Decomposition Schema</a:t>
            </a:r>
            <a:endParaRPr lang="en-US" sz="2400" dirty="0" smtClean="0">
              <a:latin typeface="+mj-lt"/>
              <a:ea typeface="+mj-ea"/>
              <a:cs typeface="+mj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" grpId="0"/>
      <p:bldP spid="9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4488" cy="4873752"/>
          </a:xfrm>
        </p:spPr>
        <p:txBody>
          <a:bodyPr>
            <a:normAutofit/>
          </a:bodyPr>
          <a:lstStyle/>
          <a:p>
            <a:pPr>
              <a:tabLst>
                <a:tab pos="7485063" algn="r"/>
              </a:tabLst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Local consistency</a:t>
            </a:r>
            <a:r>
              <a:rPr lang="en-US" dirty="0" smtClean="0"/>
              <a:t>	</a:t>
            </a:r>
            <a:r>
              <a:rPr lang="en-US" sz="1946" dirty="0" smtClean="0">
                <a:solidFill>
                  <a:schemeClr val="accent2">
                    <a:lumMod val="75000"/>
                  </a:schemeClr>
                </a:solidFill>
              </a:rPr>
              <a:t>[Freuder+ 78,82,85,96]</a:t>
            </a:r>
            <a:endParaRPr lang="en-US" dirty="0" smtClean="0">
              <a:solidFill>
                <a:srgbClr val="3668C4"/>
              </a:solidFill>
            </a:endParaRPr>
          </a:p>
          <a:p>
            <a:pPr>
              <a:tabLst>
                <a:tab pos="7485063" algn="r"/>
              </a:tabLst>
            </a:pPr>
            <a:r>
              <a:rPr lang="en-US" sz="2800" dirty="0" smtClean="0">
                <a:solidFill>
                  <a:srgbClr val="A6A6A6"/>
                </a:solidFill>
              </a:rPr>
              <a:t>Decomposition strategies</a:t>
            </a:r>
            <a:r>
              <a:rPr lang="en-US" dirty="0" smtClean="0"/>
              <a:t>	</a:t>
            </a:r>
            <a:r>
              <a:rPr lang="en-US" sz="1946" dirty="0" smtClean="0">
                <a:solidFill>
                  <a:srgbClr val="3668C4"/>
                </a:solidFill>
              </a:rPr>
              <a:t>[Freuder+ 93,95]</a:t>
            </a:r>
            <a:endParaRPr lang="en-US" dirty="0" smtClean="0"/>
          </a:p>
          <a:p>
            <a:pPr>
              <a:tabLst>
                <a:tab pos="7485063" algn="r"/>
              </a:tabLst>
            </a:pPr>
            <a:r>
              <a:rPr lang="en-US" sz="2800" dirty="0" smtClean="0"/>
              <a:t>Interchangeability</a:t>
            </a:r>
            <a:r>
              <a:rPr lang="en-US" dirty="0" smtClean="0"/>
              <a:t>	</a:t>
            </a:r>
            <a:r>
              <a:rPr lang="en-US" sz="1946" dirty="0" smtClean="0">
                <a:solidFill>
                  <a:srgbClr val="3668C4"/>
                </a:solidFill>
              </a:rPr>
              <a:t>[Freuder+ 91,95,97,05,10]</a:t>
            </a:r>
          </a:p>
          <a:p>
            <a:pPr lvl="1">
              <a:buNone/>
              <a:tabLst>
                <a:tab pos="7485063" algn="r"/>
              </a:tabLst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Interchangeability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995362"/>
          </a:xfrm>
        </p:spPr>
        <p:txBody>
          <a:bodyPr>
            <a:noAutofit/>
          </a:bodyPr>
          <a:lstStyle/>
          <a:p>
            <a:r>
              <a:rPr lang="en-US" dirty="0" smtClean="0"/>
              <a:t>Basic: Equivalence of 2 values for a variable</a:t>
            </a:r>
          </a:p>
          <a:p>
            <a:r>
              <a:rPr lang="en-US" dirty="0" smtClean="0"/>
              <a:t>Local form: Neighborhood Interchangeability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2403602" y="2752191"/>
            <a:ext cx="2022475" cy="1460500"/>
            <a:chOff x="2403602" y="2417763"/>
            <a:chExt cx="2022475" cy="1460500"/>
          </a:xfrm>
        </p:grpSpPr>
        <p:sp>
          <p:nvSpPr>
            <p:cNvPr id="69" name="Oval 67"/>
            <p:cNvSpPr>
              <a:spLocks noChangeArrowheads="1"/>
            </p:cNvSpPr>
            <p:nvPr/>
          </p:nvSpPr>
          <p:spPr bwMode="auto">
            <a:xfrm>
              <a:off x="2673477" y="3332163"/>
              <a:ext cx="381000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/>
                <a:t>c</a:t>
              </a:r>
              <a:endParaRPr lang="en-US" b="1" dirty="0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auto">
            <a:xfrm>
              <a:off x="3130677" y="3332163"/>
              <a:ext cx="381000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/>
                <a:t>e</a:t>
              </a: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auto">
            <a:xfrm>
              <a:off x="3587877" y="3332163"/>
              <a:ext cx="381000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/>
                <a:t>f</a:t>
              </a: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auto">
            <a:xfrm>
              <a:off x="4045077" y="3332163"/>
              <a:ext cx="381000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 i="1"/>
                <a:t>d</a:t>
              </a: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auto">
            <a:xfrm>
              <a:off x="3359277" y="2743201"/>
              <a:ext cx="381000" cy="3413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/>
                <a:t>d</a:t>
              </a:r>
              <a:endParaRPr lang="en-US" b="1" dirty="0"/>
            </a:p>
          </p:txBody>
        </p:sp>
        <p:cxnSp>
          <p:nvCxnSpPr>
            <p:cNvPr id="74" name="AutoShape 72"/>
            <p:cNvCxnSpPr>
              <a:cxnSpLocks noChangeShapeType="1"/>
              <a:stCxn id="73" idx="4"/>
              <a:endCxn id="69" idx="0"/>
            </p:cNvCxnSpPr>
            <p:nvPr/>
          </p:nvCxnSpPr>
          <p:spPr bwMode="auto">
            <a:xfrm rot="5400000">
              <a:off x="3083052" y="2865438"/>
              <a:ext cx="24765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5" name="AutoShape 73"/>
            <p:cNvCxnSpPr>
              <a:cxnSpLocks noChangeShapeType="1"/>
              <a:stCxn id="73" idx="4"/>
              <a:endCxn id="70" idx="0"/>
            </p:cNvCxnSpPr>
            <p:nvPr/>
          </p:nvCxnSpPr>
          <p:spPr bwMode="auto">
            <a:xfrm rot="5400000">
              <a:off x="3311652" y="3094038"/>
              <a:ext cx="24765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6" name="AutoShape 74"/>
            <p:cNvCxnSpPr>
              <a:cxnSpLocks noChangeShapeType="1"/>
              <a:stCxn id="73" idx="4"/>
              <a:endCxn id="71" idx="0"/>
            </p:cNvCxnSpPr>
            <p:nvPr/>
          </p:nvCxnSpPr>
          <p:spPr bwMode="auto">
            <a:xfrm rot="16200000" flipH="1">
              <a:off x="3540252" y="3094038"/>
              <a:ext cx="24765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7" name="AutoShape 75"/>
            <p:cNvCxnSpPr>
              <a:cxnSpLocks noChangeShapeType="1"/>
              <a:stCxn id="73" idx="4"/>
              <a:endCxn id="72" idx="0"/>
            </p:cNvCxnSpPr>
            <p:nvPr/>
          </p:nvCxnSpPr>
          <p:spPr bwMode="auto">
            <a:xfrm rot="16200000" flipH="1">
              <a:off x="3768852" y="2865438"/>
              <a:ext cx="24765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78" name="Text Box 76"/>
            <p:cNvSpPr txBox="1">
              <a:spLocks noChangeArrowheads="1"/>
            </p:cNvSpPr>
            <p:nvPr/>
          </p:nvSpPr>
          <p:spPr bwMode="auto">
            <a:xfrm>
              <a:off x="2962402" y="2684386"/>
              <a:ext cx="5492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5000" dirty="0"/>
                <a:t>1</a:t>
              </a:r>
            </a:p>
          </p:txBody>
        </p:sp>
        <p:sp>
          <p:nvSpPr>
            <p:cNvPr id="79" name="Text Box 77"/>
            <p:cNvSpPr txBox="1">
              <a:spLocks noChangeArrowheads="1"/>
            </p:cNvSpPr>
            <p:nvPr/>
          </p:nvSpPr>
          <p:spPr bwMode="auto">
            <a:xfrm>
              <a:off x="2403602" y="3087164"/>
              <a:ext cx="5492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5000" dirty="0"/>
                <a:t>2</a:t>
              </a:r>
            </a:p>
          </p:txBody>
        </p:sp>
        <p:cxnSp>
          <p:nvCxnSpPr>
            <p:cNvPr id="80" name="AutoShape 78"/>
            <p:cNvCxnSpPr>
              <a:cxnSpLocks noChangeShapeType="1"/>
              <a:stCxn id="69" idx="3"/>
            </p:cNvCxnSpPr>
            <p:nvPr/>
          </p:nvCxnSpPr>
          <p:spPr bwMode="auto">
            <a:xfrm flipH="1">
              <a:off x="2673477" y="3624263"/>
              <a:ext cx="55563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1" name="AutoShape 79"/>
            <p:cNvCxnSpPr>
              <a:cxnSpLocks noChangeShapeType="1"/>
              <a:stCxn id="69" idx="5"/>
            </p:cNvCxnSpPr>
            <p:nvPr/>
          </p:nvCxnSpPr>
          <p:spPr bwMode="auto">
            <a:xfrm>
              <a:off x="2998915" y="3624263"/>
              <a:ext cx="55562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2" name="AutoShape 80"/>
            <p:cNvCxnSpPr>
              <a:cxnSpLocks noChangeShapeType="1"/>
              <a:stCxn id="70" idx="3"/>
            </p:cNvCxnSpPr>
            <p:nvPr/>
          </p:nvCxnSpPr>
          <p:spPr bwMode="auto">
            <a:xfrm flipH="1">
              <a:off x="3130677" y="3624263"/>
              <a:ext cx="55563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3" name="AutoShape 81"/>
            <p:cNvCxnSpPr>
              <a:cxnSpLocks noChangeShapeType="1"/>
              <a:stCxn id="70" idx="4"/>
            </p:cNvCxnSpPr>
            <p:nvPr/>
          </p:nvCxnSpPr>
          <p:spPr bwMode="auto">
            <a:xfrm>
              <a:off x="3321177" y="3673476"/>
              <a:ext cx="38100" cy="204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4" name="AutoShape 82"/>
            <p:cNvCxnSpPr>
              <a:cxnSpLocks noChangeShapeType="1"/>
              <a:stCxn id="70" idx="5"/>
            </p:cNvCxnSpPr>
            <p:nvPr/>
          </p:nvCxnSpPr>
          <p:spPr bwMode="auto">
            <a:xfrm>
              <a:off x="3456115" y="3624263"/>
              <a:ext cx="55562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5" name="AutoShape 83"/>
            <p:cNvCxnSpPr>
              <a:cxnSpLocks noChangeShapeType="1"/>
              <a:stCxn id="71" idx="3"/>
            </p:cNvCxnSpPr>
            <p:nvPr/>
          </p:nvCxnSpPr>
          <p:spPr bwMode="auto">
            <a:xfrm flipH="1">
              <a:off x="3587877" y="3624263"/>
              <a:ext cx="55563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6" name="AutoShape 84"/>
            <p:cNvCxnSpPr>
              <a:cxnSpLocks noChangeShapeType="1"/>
              <a:stCxn id="71" idx="4"/>
            </p:cNvCxnSpPr>
            <p:nvPr/>
          </p:nvCxnSpPr>
          <p:spPr bwMode="auto">
            <a:xfrm>
              <a:off x="3778377" y="3673476"/>
              <a:ext cx="38100" cy="1365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7" name="AutoShape 85"/>
            <p:cNvCxnSpPr>
              <a:cxnSpLocks noChangeShapeType="1"/>
              <a:stCxn id="71" idx="5"/>
            </p:cNvCxnSpPr>
            <p:nvPr/>
          </p:nvCxnSpPr>
          <p:spPr bwMode="auto">
            <a:xfrm>
              <a:off x="3913315" y="3624263"/>
              <a:ext cx="55562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88" name="Oval 86"/>
            <p:cNvSpPr>
              <a:spLocks noChangeArrowheads="1"/>
            </p:cNvSpPr>
            <p:nvPr/>
          </p:nvSpPr>
          <p:spPr bwMode="auto">
            <a:xfrm>
              <a:off x="3435477" y="2417763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i="1" dirty="0"/>
                <a:t>S</a:t>
              </a:r>
            </a:p>
          </p:txBody>
        </p:sp>
        <p:cxnSp>
          <p:nvCxnSpPr>
            <p:cNvPr id="89" name="AutoShape 87"/>
            <p:cNvCxnSpPr>
              <a:cxnSpLocks noChangeShapeType="1"/>
              <a:stCxn id="73" idx="0"/>
              <a:endCxn id="88" idx="4"/>
            </p:cNvCxnSpPr>
            <p:nvPr/>
          </p:nvCxnSpPr>
          <p:spPr bwMode="auto">
            <a:xfrm rot="5400000" flipH="1" flipV="1">
              <a:off x="3501358" y="2694782"/>
              <a:ext cx="96838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1" name="AutoShape 89"/>
            <p:cNvCxnSpPr>
              <a:cxnSpLocks noChangeShapeType="1"/>
            </p:cNvCxnSpPr>
            <p:nvPr/>
          </p:nvCxnSpPr>
          <p:spPr bwMode="auto">
            <a:xfrm flipH="1">
              <a:off x="4045077" y="3616326"/>
              <a:ext cx="55563" cy="1857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2" name="AutoShape 90"/>
            <p:cNvCxnSpPr>
              <a:cxnSpLocks noChangeShapeType="1"/>
            </p:cNvCxnSpPr>
            <p:nvPr/>
          </p:nvCxnSpPr>
          <p:spPr bwMode="auto">
            <a:xfrm>
              <a:off x="4235577" y="3665538"/>
              <a:ext cx="38100" cy="1365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3" name="AutoShape 91"/>
            <p:cNvCxnSpPr>
              <a:cxnSpLocks noChangeShapeType="1"/>
            </p:cNvCxnSpPr>
            <p:nvPr/>
          </p:nvCxnSpPr>
          <p:spPr bwMode="auto">
            <a:xfrm>
              <a:off x="4370515" y="3616326"/>
              <a:ext cx="55562" cy="1857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4" name="AutoShape 92"/>
            <p:cNvCxnSpPr>
              <a:cxnSpLocks noChangeShapeType="1"/>
            </p:cNvCxnSpPr>
            <p:nvPr/>
          </p:nvCxnSpPr>
          <p:spPr bwMode="auto">
            <a:xfrm>
              <a:off x="2863977" y="3649663"/>
              <a:ext cx="38100" cy="204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96" name="Group 214"/>
          <p:cNvGrpSpPr>
            <a:grpSpLocks/>
          </p:cNvGrpSpPr>
          <p:nvPr/>
        </p:nvGrpSpPr>
        <p:grpSpPr bwMode="auto">
          <a:xfrm>
            <a:off x="5889" y="2929990"/>
            <a:ext cx="2337382" cy="1295399"/>
            <a:chOff x="1783" y="2264"/>
            <a:chExt cx="1865" cy="998"/>
          </a:xfrm>
        </p:grpSpPr>
        <p:sp>
          <p:nvSpPr>
            <p:cNvPr id="97" name="Text Box 215"/>
            <p:cNvSpPr txBox="1">
              <a:spLocks noChangeArrowheads="1"/>
            </p:cNvSpPr>
            <p:nvPr/>
          </p:nvSpPr>
          <p:spPr bwMode="auto">
            <a:xfrm>
              <a:off x="1783" y="2722"/>
              <a:ext cx="35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12000" dirty="0"/>
                <a:t>3</a:t>
              </a:r>
              <a:endParaRPr lang="en-US" b="1" dirty="0"/>
            </a:p>
          </p:txBody>
        </p:sp>
        <p:sp>
          <p:nvSpPr>
            <p:cNvPr id="98" name="Oval 216"/>
            <p:cNvSpPr>
              <a:spLocks noChangeArrowheads="1"/>
            </p:cNvSpPr>
            <p:nvPr/>
          </p:nvSpPr>
          <p:spPr bwMode="auto">
            <a:xfrm>
              <a:off x="2112" y="2352"/>
              <a:ext cx="383" cy="28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d</a:t>
              </a:r>
              <a:r>
                <a:rPr lang="en-US" dirty="0"/>
                <a:t>}</a:t>
              </a:r>
            </a:p>
          </p:txBody>
        </p:sp>
        <p:sp>
          <p:nvSpPr>
            <p:cNvPr id="99" name="Oval 217"/>
            <p:cNvSpPr>
              <a:spLocks noChangeArrowheads="1"/>
            </p:cNvSpPr>
            <p:nvPr/>
          </p:nvSpPr>
          <p:spPr bwMode="auto">
            <a:xfrm>
              <a:off x="2016" y="2928"/>
              <a:ext cx="576" cy="3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/>
                <a:t>{</a:t>
              </a:r>
              <a:r>
                <a:rPr lang="en-US" sz="1600" dirty="0" err="1"/>
                <a:t>a</a:t>
              </a:r>
              <a:r>
                <a:rPr lang="en-US" sz="1600" dirty="0" err="1" smtClean="0"/>
                <a:t>,b,d</a:t>
              </a:r>
              <a:r>
                <a:rPr lang="en-US" sz="1600" dirty="0"/>
                <a:t>}</a:t>
              </a:r>
            </a:p>
          </p:txBody>
        </p:sp>
        <p:sp>
          <p:nvSpPr>
            <p:cNvPr id="100" name="Oval 218"/>
            <p:cNvSpPr>
              <a:spLocks noChangeArrowheads="1"/>
            </p:cNvSpPr>
            <p:nvPr/>
          </p:nvSpPr>
          <p:spPr bwMode="auto">
            <a:xfrm>
              <a:off x="2976" y="2928"/>
              <a:ext cx="576" cy="3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a</a:t>
              </a:r>
              <a:r>
                <a:rPr lang="en-US" dirty="0" err="1" smtClean="0"/>
                <a:t>,b,c</a:t>
              </a:r>
              <a:r>
                <a:rPr lang="en-US" dirty="0"/>
                <a:t>}</a:t>
              </a:r>
            </a:p>
          </p:txBody>
        </p:sp>
        <p:sp>
          <p:nvSpPr>
            <p:cNvPr id="101" name="Oval 219"/>
            <p:cNvSpPr>
              <a:spLocks noChangeArrowheads="1"/>
            </p:cNvSpPr>
            <p:nvPr/>
          </p:nvSpPr>
          <p:spPr bwMode="auto">
            <a:xfrm>
              <a:off x="2880" y="2304"/>
              <a:ext cx="768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 smtClean="0"/>
                <a:t>{</a:t>
              </a:r>
              <a:r>
                <a:rPr lang="en-US" dirty="0" err="1" smtClean="0"/>
                <a:t>c,d,e,f</a:t>
              </a:r>
              <a:r>
                <a:rPr lang="en-US" i="1" dirty="0" smtClean="0"/>
                <a:t> </a:t>
              </a:r>
              <a:r>
                <a:rPr lang="en-US" dirty="0" smtClean="0"/>
                <a:t>}</a:t>
              </a:r>
              <a:endParaRPr lang="en-US" dirty="0"/>
            </a:p>
          </p:txBody>
        </p:sp>
        <p:cxnSp>
          <p:nvCxnSpPr>
            <p:cNvPr id="102" name="AutoShape 220"/>
            <p:cNvCxnSpPr>
              <a:cxnSpLocks noChangeShapeType="1"/>
              <a:stCxn id="99" idx="6"/>
              <a:endCxn id="100" idx="2"/>
            </p:cNvCxnSpPr>
            <p:nvPr/>
          </p:nvCxnSpPr>
          <p:spPr bwMode="auto">
            <a:xfrm>
              <a:off x="2592" y="3095"/>
              <a:ext cx="38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3" name="AutoShape 221"/>
            <p:cNvCxnSpPr>
              <a:cxnSpLocks noChangeShapeType="1"/>
              <a:stCxn id="99" idx="0"/>
              <a:endCxn id="98" idx="4"/>
            </p:cNvCxnSpPr>
            <p:nvPr/>
          </p:nvCxnSpPr>
          <p:spPr bwMode="auto">
            <a:xfrm flipV="1">
              <a:off x="2304" y="2637"/>
              <a:ext cx="0" cy="2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4" name="AutoShape 222"/>
            <p:cNvCxnSpPr>
              <a:cxnSpLocks noChangeShapeType="1"/>
              <a:stCxn id="99" idx="7"/>
              <a:endCxn id="101" idx="3"/>
            </p:cNvCxnSpPr>
            <p:nvPr/>
          </p:nvCxnSpPr>
          <p:spPr bwMode="auto">
            <a:xfrm flipV="1">
              <a:off x="2508" y="2591"/>
              <a:ext cx="484" cy="3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5" name="AutoShape 223"/>
            <p:cNvCxnSpPr>
              <a:cxnSpLocks noChangeShapeType="1"/>
              <a:stCxn id="101" idx="4"/>
              <a:endCxn id="100" idx="0"/>
            </p:cNvCxnSpPr>
            <p:nvPr/>
          </p:nvCxnSpPr>
          <p:spPr bwMode="auto">
            <a:xfrm>
              <a:off x="3264" y="2640"/>
              <a:ext cx="0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grpSp>
          <p:nvGrpSpPr>
            <p:cNvPr id="106" name="Group 224"/>
            <p:cNvGrpSpPr>
              <a:grpSpLocks/>
            </p:cNvGrpSpPr>
            <p:nvPr/>
          </p:nvGrpSpPr>
          <p:grpSpPr bwMode="auto">
            <a:xfrm>
              <a:off x="2640" y="2640"/>
              <a:ext cx="144" cy="144"/>
              <a:chOff x="1776" y="2640"/>
              <a:chExt cx="144" cy="144"/>
            </a:xfrm>
          </p:grpSpPr>
          <p:sp>
            <p:nvSpPr>
              <p:cNvPr id="122" name="Line 225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226"/>
              <p:cNvSpPr>
                <a:spLocks noChangeShapeType="1"/>
              </p:cNvSpPr>
              <p:nvPr/>
            </p:nvSpPr>
            <p:spPr bwMode="auto">
              <a:xfrm>
                <a:off x="1776" y="27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227"/>
              <p:cNvSpPr>
                <a:spLocks noChangeShapeType="1"/>
              </p:cNvSpPr>
              <p:nvPr/>
            </p:nvSpPr>
            <p:spPr bwMode="auto">
              <a:xfrm flipH="1">
                <a:off x="1776" y="264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7" name="Group 228"/>
            <p:cNvGrpSpPr>
              <a:grpSpLocks/>
            </p:cNvGrpSpPr>
            <p:nvPr/>
          </p:nvGrpSpPr>
          <p:grpSpPr bwMode="auto">
            <a:xfrm>
              <a:off x="2112" y="2736"/>
              <a:ext cx="144" cy="144"/>
              <a:chOff x="1776" y="2640"/>
              <a:chExt cx="144" cy="144"/>
            </a:xfrm>
          </p:grpSpPr>
          <p:sp>
            <p:nvSpPr>
              <p:cNvPr id="119" name="Line 229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230"/>
              <p:cNvSpPr>
                <a:spLocks noChangeShapeType="1"/>
              </p:cNvSpPr>
              <p:nvPr/>
            </p:nvSpPr>
            <p:spPr bwMode="auto">
              <a:xfrm>
                <a:off x="1776" y="27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231"/>
              <p:cNvSpPr>
                <a:spLocks noChangeShapeType="1"/>
              </p:cNvSpPr>
              <p:nvPr/>
            </p:nvSpPr>
            <p:spPr bwMode="auto">
              <a:xfrm flipH="1">
                <a:off x="1776" y="264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8" name="Group 232"/>
            <p:cNvGrpSpPr>
              <a:grpSpLocks/>
            </p:cNvGrpSpPr>
            <p:nvPr/>
          </p:nvGrpSpPr>
          <p:grpSpPr bwMode="auto">
            <a:xfrm>
              <a:off x="2688" y="2928"/>
              <a:ext cx="144" cy="144"/>
              <a:chOff x="1776" y="2640"/>
              <a:chExt cx="144" cy="144"/>
            </a:xfrm>
          </p:grpSpPr>
          <p:sp>
            <p:nvSpPr>
              <p:cNvPr id="116" name="Line 233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234"/>
              <p:cNvSpPr>
                <a:spLocks noChangeShapeType="1"/>
              </p:cNvSpPr>
              <p:nvPr/>
            </p:nvSpPr>
            <p:spPr bwMode="auto">
              <a:xfrm>
                <a:off x="1776" y="27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235"/>
              <p:cNvSpPr>
                <a:spLocks noChangeShapeType="1"/>
              </p:cNvSpPr>
              <p:nvPr/>
            </p:nvSpPr>
            <p:spPr bwMode="auto">
              <a:xfrm flipH="1">
                <a:off x="1776" y="264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" name="Group 236"/>
            <p:cNvGrpSpPr>
              <a:grpSpLocks/>
            </p:cNvGrpSpPr>
            <p:nvPr/>
          </p:nvGrpSpPr>
          <p:grpSpPr bwMode="auto">
            <a:xfrm>
              <a:off x="3312" y="2688"/>
              <a:ext cx="144" cy="144"/>
              <a:chOff x="1776" y="2640"/>
              <a:chExt cx="144" cy="144"/>
            </a:xfrm>
          </p:grpSpPr>
          <p:sp>
            <p:nvSpPr>
              <p:cNvPr id="113" name="Line 237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238"/>
              <p:cNvSpPr>
                <a:spLocks noChangeShapeType="1"/>
              </p:cNvSpPr>
              <p:nvPr/>
            </p:nvSpPr>
            <p:spPr bwMode="auto">
              <a:xfrm>
                <a:off x="1776" y="27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239"/>
              <p:cNvSpPr>
                <a:spLocks noChangeShapeType="1"/>
              </p:cNvSpPr>
              <p:nvPr/>
            </p:nvSpPr>
            <p:spPr bwMode="auto">
              <a:xfrm flipH="1">
                <a:off x="1776" y="264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0" name="Text Box 240"/>
            <p:cNvSpPr txBox="1">
              <a:spLocks noChangeArrowheads="1"/>
            </p:cNvSpPr>
            <p:nvPr/>
          </p:nvSpPr>
          <p:spPr bwMode="auto">
            <a:xfrm>
              <a:off x="2909" y="2684"/>
              <a:ext cx="35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12000" dirty="0"/>
                <a:t>4</a:t>
              </a:r>
              <a:endParaRPr lang="en-US" b="1" dirty="0"/>
            </a:p>
          </p:txBody>
        </p:sp>
        <p:sp>
          <p:nvSpPr>
            <p:cNvPr id="111" name="Text Box 241"/>
            <p:cNvSpPr txBox="1">
              <a:spLocks noChangeArrowheads="1"/>
            </p:cNvSpPr>
            <p:nvPr/>
          </p:nvSpPr>
          <p:spPr bwMode="auto">
            <a:xfrm>
              <a:off x="2577" y="2264"/>
              <a:ext cx="35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12000" dirty="0"/>
                <a:t>2</a:t>
              </a:r>
              <a:endParaRPr lang="en-US" b="1" dirty="0"/>
            </a:p>
          </p:txBody>
        </p:sp>
        <p:sp>
          <p:nvSpPr>
            <p:cNvPr id="112" name="Text Box 242"/>
            <p:cNvSpPr txBox="1">
              <a:spLocks noChangeArrowheads="1"/>
            </p:cNvSpPr>
            <p:nvPr/>
          </p:nvSpPr>
          <p:spPr bwMode="auto">
            <a:xfrm>
              <a:off x="1849" y="2264"/>
              <a:ext cx="35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12000" dirty="0"/>
                <a:t>1</a:t>
              </a:r>
              <a:endParaRPr lang="en-US" b="1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6640513" y="2726791"/>
            <a:ext cx="2185289" cy="1758395"/>
            <a:chOff x="6640513" y="2726791"/>
            <a:chExt cx="2185289" cy="1758395"/>
          </a:xfrm>
        </p:grpSpPr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40513" y="4115854"/>
              <a:ext cx="21852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 charset="0"/>
                </a:rPr>
                <a:t>Dynamic bundling</a:t>
              </a: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7442204" y="2726791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/>
                <a:t>S</a:t>
              </a: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7048504" y="3641191"/>
              <a:ext cx="381000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/>
                <a:t>c</a:t>
              </a: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7556505" y="3641191"/>
              <a:ext cx="835025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/>
                <a:t>d, e, f</a:t>
              </a: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7366004" y="3052229"/>
              <a:ext cx="381000" cy="3413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/>
                <a:t>d</a:t>
              </a:r>
              <a:endParaRPr lang="en-US" b="1" dirty="0"/>
            </a:p>
          </p:txBody>
        </p:sp>
        <p:cxnSp>
          <p:nvCxnSpPr>
            <p:cNvPr id="11" name="AutoShape 11"/>
            <p:cNvCxnSpPr>
              <a:cxnSpLocks noChangeShapeType="1"/>
              <a:stCxn id="7" idx="4"/>
              <a:endCxn id="10" idx="0"/>
            </p:cNvCxnSpPr>
            <p:nvPr/>
          </p:nvCxnSpPr>
          <p:spPr bwMode="auto">
            <a:xfrm rot="5400000">
              <a:off x="7507292" y="3004604"/>
              <a:ext cx="96838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" name="AutoShape 12"/>
            <p:cNvCxnSpPr>
              <a:cxnSpLocks noChangeShapeType="1"/>
              <a:stCxn id="10" idx="4"/>
              <a:endCxn id="8" idx="0"/>
            </p:cNvCxnSpPr>
            <p:nvPr/>
          </p:nvCxnSpPr>
          <p:spPr bwMode="auto">
            <a:xfrm rot="5400000">
              <a:off x="7273929" y="3358616"/>
              <a:ext cx="247650" cy="317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3" name="AutoShape 1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 rot="16200000" flipH="1">
              <a:off x="7642230" y="3307816"/>
              <a:ext cx="247650" cy="4175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969129" y="2991904"/>
              <a:ext cx="5492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V</a:t>
              </a:r>
              <a:r>
                <a:rPr lang="en-US" b="1" baseline="-5000" dirty="0"/>
                <a:t>1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680204" y="3368141"/>
              <a:ext cx="457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V</a:t>
              </a:r>
              <a:r>
                <a:rPr lang="en-US" b="1" baseline="-5000"/>
                <a:t>2</a:t>
              </a:r>
            </a:p>
          </p:txBody>
        </p:sp>
        <p:cxnSp>
          <p:nvCxnSpPr>
            <p:cNvPr id="16" name="AutoShape 16"/>
            <p:cNvCxnSpPr>
              <a:cxnSpLocks noChangeShapeType="1"/>
              <a:stCxn id="8" idx="3"/>
            </p:cNvCxnSpPr>
            <p:nvPr/>
          </p:nvCxnSpPr>
          <p:spPr bwMode="auto">
            <a:xfrm flipH="1">
              <a:off x="6972304" y="3933291"/>
              <a:ext cx="131763" cy="1174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" name="AutoShape 17"/>
            <p:cNvCxnSpPr>
              <a:cxnSpLocks noChangeShapeType="1"/>
              <a:stCxn id="8" idx="5"/>
            </p:cNvCxnSpPr>
            <p:nvPr/>
          </p:nvCxnSpPr>
          <p:spPr bwMode="auto">
            <a:xfrm>
              <a:off x="7373942" y="3933291"/>
              <a:ext cx="55563" cy="1857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8" name="AutoShape 18"/>
            <p:cNvCxnSpPr>
              <a:cxnSpLocks noChangeShapeType="1"/>
            </p:cNvCxnSpPr>
            <p:nvPr/>
          </p:nvCxnSpPr>
          <p:spPr bwMode="auto">
            <a:xfrm flipH="1">
              <a:off x="7708905" y="3965041"/>
              <a:ext cx="111125" cy="1174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9" name="AutoShape 19"/>
            <p:cNvCxnSpPr>
              <a:cxnSpLocks noChangeShapeType="1"/>
              <a:stCxn id="9" idx="4"/>
            </p:cNvCxnSpPr>
            <p:nvPr/>
          </p:nvCxnSpPr>
          <p:spPr bwMode="auto">
            <a:xfrm rot="5400000">
              <a:off x="7888292" y="4031716"/>
              <a:ext cx="136525" cy="365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0" name="AutoShape 20"/>
            <p:cNvCxnSpPr>
              <a:cxnSpLocks noChangeShapeType="1"/>
            </p:cNvCxnSpPr>
            <p:nvPr/>
          </p:nvCxnSpPr>
          <p:spPr bwMode="auto">
            <a:xfrm>
              <a:off x="8061330" y="3958691"/>
              <a:ext cx="111125" cy="1174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7" name="AutoShape 92"/>
            <p:cNvCxnSpPr>
              <a:cxnSpLocks noChangeShapeType="1"/>
            </p:cNvCxnSpPr>
            <p:nvPr/>
          </p:nvCxnSpPr>
          <p:spPr bwMode="auto">
            <a:xfrm rot="16200000" flipH="1">
              <a:off x="7170738" y="4063466"/>
              <a:ext cx="187325" cy="38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125" name="Group 124"/>
          <p:cNvGrpSpPr/>
          <p:nvPr/>
        </p:nvGrpSpPr>
        <p:grpSpPr>
          <a:xfrm>
            <a:off x="4419600" y="2717266"/>
            <a:ext cx="2063750" cy="1763713"/>
            <a:chOff x="4419600" y="2717266"/>
            <a:chExt cx="2063750" cy="1763713"/>
          </a:xfrm>
        </p:grpSpPr>
        <p:grpSp>
          <p:nvGrpSpPr>
            <p:cNvPr id="146" name="Group 145"/>
            <p:cNvGrpSpPr/>
            <p:nvPr/>
          </p:nvGrpSpPr>
          <p:grpSpPr>
            <a:xfrm>
              <a:off x="4419600" y="2717266"/>
              <a:ext cx="2063750" cy="1763713"/>
              <a:chOff x="4419600" y="2717266"/>
              <a:chExt cx="2063750" cy="1763713"/>
            </a:xfrm>
          </p:grpSpPr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4800600" y="4114266"/>
                <a:ext cx="16827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Helvetica" charset="0"/>
                  </a:rPr>
                  <a:t>Static bundling</a:t>
                </a:r>
              </a:p>
            </p:txBody>
          </p:sp>
          <p:grpSp>
            <p:nvGrpSpPr>
              <p:cNvPr id="22" name="Group 22"/>
              <p:cNvGrpSpPr>
                <a:grpSpLocks/>
              </p:cNvGrpSpPr>
              <p:nvPr/>
            </p:nvGrpSpPr>
            <p:grpSpPr bwMode="auto">
              <a:xfrm>
                <a:off x="4419600" y="2717266"/>
                <a:ext cx="1930019" cy="1403350"/>
                <a:chOff x="1968" y="2512"/>
                <a:chExt cx="1169" cy="884"/>
              </a:xfrm>
            </p:grpSpPr>
            <p:sp>
              <p:nvSpPr>
                <p:cNvPr id="23" name="Oval 23"/>
                <p:cNvSpPr>
                  <a:spLocks noChangeArrowheads="1"/>
                </p:cNvSpPr>
                <p:nvPr/>
              </p:nvSpPr>
              <p:spPr bwMode="auto">
                <a:xfrm>
                  <a:off x="2183" y="3088"/>
                  <a:ext cx="240" cy="21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b="1"/>
                    <a:t>c</a:t>
                  </a:r>
                </a:p>
              </p:txBody>
            </p:sp>
            <p:sp>
              <p:nvSpPr>
                <p:cNvPr id="24" name="Oval 24"/>
                <p:cNvSpPr>
                  <a:spLocks noChangeArrowheads="1"/>
                </p:cNvSpPr>
                <p:nvPr/>
              </p:nvSpPr>
              <p:spPr bwMode="auto">
                <a:xfrm>
                  <a:off x="2471" y="3088"/>
                  <a:ext cx="384" cy="21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b="1" dirty="0" err="1"/>
                    <a:t>e</a:t>
                  </a:r>
                  <a:r>
                    <a:rPr lang="en-US" b="1" dirty="0"/>
                    <a:t>, </a:t>
                  </a:r>
                  <a:r>
                    <a:rPr lang="en-US" b="1" dirty="0" err="1"/>
                    <a:t>f</a:t>
                  </a:r>
                  <a:endParaRPr lang="en-US" b="1" dirty="0"/>
                </a:p>
              </p:txBody>
            </p:sp>
            <p:sp>
              <p:nvSpPr>
                <p:cNvPr id="25" name="Oval 25"/>
                <p:cNvSpPr>
                  <a:spLocks noChangeArrowheads="1"/>
                </p:cNvSpPr>
                <p:nvPr/>
              </p:nvSpPr>
              <p:spPr bwMode="auto">
                <a:xfrm>
                  <a:off x="2897" y="3088"/>
                  <a:ext cx="240" cy="21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b="1"/>
                    <a:t>d</a:t>
                  </a:r>
                </a:p>
              </p:txBody>
            </p:sp>
            <p:sp>
              <p:nvSpPr>
                <p:cNvPr id="26" name="Oval 26"/>
                <p:cNvSpPr>
                  <a:spLocks noChangeArrowheads="1"/>
                </p:cNvSpPr>
                <p:nvPr/>
              </p:nvSpPr>
              <p:spPr bwMode="auto">
                <a:xfrm>
                  <a:off x="2544" y="2717"/>
                  <a:ext cx="240" cy="21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b="1" dirty="0" err="1"/>
                    <a:t>d</a:t>
                  </a:r>
                  <a:endParaRPr lang="en-US" b="1" dirty="0"/>
                </a:p>
              </p:txBody>
            </p:sp>
            <p:cxnSp>
              <p:nvCxnSpPr>
                <p:cNvPr id="27" name="AutoShape 27"/>
                <p:cNvCxnSpPr>
                  <a:cxnSpLocks noChangeShapeType="1"/>
                  <a:stCxn id="26" idx="4"/>
                  <a:endCxn id="23" idx="0"/>
                </p:cNvCxnSpPr>
                <p:nvPr/>
              </p:nvCxnSpPr>
              <p:spPr bwMode="auto">
                <a:xfrm rot="5400000">
                  <a:off x="2406" y="2830"/>
                  <a:ext cx="156" cy="36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28" name="AutoShape 28"/>
                <p:cNvCxnSpPr>
                  <a:cxnSpLocks noChangeShapeType="1"/>
                  <a:stCxn id="26" idx="4"/>
                  <a:endCxn id="24" idx="0"/>
                </p:cNvCxnSpPr>
                <p:nvPr/>
              </p:nvCxnSpPr>
              <p:spPr bwMode="auto">
                <a:xfrm rot="5400000">
                  <a:off x="2586" y="3010"/>
                  <a:ext cx="156" cy="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29" name="AutoShape 29"/>
                <p:cNvCxnSpPr>
                  <a:cxnSpLocks noChangeShapeType="1"/>
                  <a:stCxn id="26" idx="4"/>
                  <a:endCxn id="25" idx="0"/>
                </p:cNvCxnSpPr>
                <p:nvPr/>
              </p:nvCxnSpPr>
              <p:spPr bwMode="auto">
                <a:xfrm rot="16200000" flipH="1">
                  <a:off x="2763" y="2833"/>
                  <a:ext cx="156" cy="35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sp>
              <p:nvSpPr>
                <p:cNvPr id="3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294" y="2679"/>
                  <a:ext cx="34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/>
                    <a:t>V</a:t>
                  </a:r>
                  <a:r>
                    <a:rPr lang="en-US" b="1" baseline="-5000"/>
                    <a:t>1</a:t>
                  </a:r>
                </a:p>
              </p:txBody>
            </p:sp>
            <p:sp>
              <p:nvSpPr>
                <p:cNvPr id="3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968" y="2916"/>
                  <a:ext cx="34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/>
                    <a:t>V</a:t>
                  </a:r>
                  <a:r>
                    <a:rPr lang="en-US" b="1" baseline="-5000"/>
                    <a:t>2</a:t>
                  </a:r>
                </a:p>
              </p:txBody>
            </p:sp>
            <p:cxnSp>
              <p:nvCxnSpPr>
                <p:cNvPr id="32" name="AutoShape 32"/>
                <p:cNvCxnSpPr>
                  <a:cxnSpLocks noChangeShapeType="1"/>
                  <a:stCxn id="23" idx="3"/>
                </p:cNvCxnSpPr>
                <p:nvPr/>
              </p:nvCxnSpPr>
              <p:spPr bwMode="auto">
                <a:xfrm flipH="1">
                  <a:off x="2183" y="3272"/>
                  <a:ext cx="35" cy="11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33" name="AutoShape 33"/>
                <p:cNvCxnSpPr>
                  <a:cxnSpLocks noChangeShapeType="1"/>
                  <a:stCxn id="23" idx="5"/>
                </p:cNvCxnSpPr>
                <p:nvPr/>
              </p:nvCxnSpPr>
              <p:spPr bwMode="auto">
                <a:xfrm>
                  <a:off x="2388" y="3272"/>
                  <a:ext cx="35" cy="11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34" name="AutoShape 34"/>
                <p:cNvCxnSpPr>
                  <a:cxnSpLocks noChangeShapeType="1"/>
                  <a:stCxn id="24" idx="3"/>
                </p:cNvCxnSpPr>
                <p:nvPr/>
              </p:nvCxnSpPr>
              <p:spPr bwMode="auto">
                <a:xfrm rot="5400000">
                  <a:off x="2464" y="3326"/>
                  <a:ext cx="117" cy="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35" name="AutoShape 35"/>
                <p:cNvCxnSpPr>
                  <a:cxnSpLocks noChangeShapeType="1"/>
                  <a:stCxn id="24" idx="4"/>
                </p:cNvCxnSpPr>
                <p:nvPr/>
              </p:nvCxnSpPr>
              <p:spPr bwMode="auto">
                <a:xfrm rot="5400000">
                  <a:off x="2617" y="3349"/>
                  <a:ext cx="92" cy="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36" name="AutoShape 36"/>
                <p:cNvCxnSpPr>
                  <a:cxnSpLocks noChangeShapeType="1"/>
                  <a:stCxn id="24" idx="5"/>
                </p:cNvCxnSpPr>
                <p:nvPr/>
              </p:nvCxnSpPr>
              <p:spPr bwMode="auto">
                <a:xfrm>
                  <a:off x="2799" y="3272"/>
                  <a:ext cx="56" cy="11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sp>
              <p:nvSpPr>
                <p:cNvPr id="37" name="Oval 37"/>
                <p:cNvSpPr>
                  <a:spLocks noChangeArrowheads="1"/>
                </p:cNvSpPr>
                <p:nvPr/>
              </p:nvSpPr>
              <p:spPr bwMode="auto">
                <a:xfrm>
                  <a:off x="2592" y="251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 b="1"/>
                    <a:t>S</a:t>
                  </a:r>
                </a:p>
              </p:txBody>
            </p:sp>
            <p:cxnSp>
              <p:nvCxnSpPr>
                <p:cNvPr id="38" name="AutoShape 38"/>
                <p:cNvCxnSpPr>
                  <a:cxnSpLocks noChangeShapeType="1"/>
                  <a:stCxn id="26" idx="0"/>
                  <a:endCxn id="37" idx="4"/>
                </p:cNvCxnSpPr>
                <p:nvPr/>
              </p:nvCxnSpPr>
              <p:spPr bwMode="auto">
                <a:xfrm rot="5400000" flipH="1" flipV="1">
                  <a:off x="2633" y="2687"/>
                  <a:ext cx="61" cy="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</p:grpSp>
          <p:cxnSp>
            <p:nvCxnSpPr>
              <p:cNvPr id="126" name="AutoShape 92"/>
              <p:cNvCxnSpPr>
                <a:cxnSpLocks noChangeShapeType="1"/>
              </p:cNvCxnSpPr>
              <p:nvPr/>
            </p:nvCxnSpPr>
            <p:spPr bwMode="auto">
              <a:xfrm rot="16200000" flipH="1">
                <a:off x="4914868" y="4022985"/>
                <a:ext cx="153988" cy="381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cxnSp>
          <p:cxnSp>
            <p:nvCxnSpPr>
              <p:cNvPr id="129" name="AutoShape 89"/>
              <p:cNvCxnSpPr>
                <a:cxnSpLocks noChangeShapeType="1"/>
              </p:cNvCxnSpPr>
              <p:nvPr/>
            </p:nvCxnSpPr>
            <p:spPr bwMode="auto">
              <a:xfrm flipH="1">
                <a:off x="5969000" y="3921123"/>
                <a:ext cx="55563" cy="18573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  <p:cxnSp>
          <p:nvCxnSpPr>
            <p:cNvPr id="130" name="AutoShape 90"/>
            <p:cNvCxnSpPr>
              <a:cxnSpLocks noChangeShapeType="1"/>
            </p:cNvCxnSpPr>
            <p:nvPr/>
          </p:nvCxnSpPr>
          <p:spPr bwMode="auto">
            <a:xfrm>
              <a:off x="6159500" y="3961868"/>
              <a:ext cx="38100" cy="1365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31" name="AutoShape 91"/>
            <p:cNvCxnSpPr>
              <a:cxnSpLocks noChangeShapeType="1"/>
            </p:cNvCxnSpPr>
            <p:nvPr/>
          </p:nvCxnSpPr>
          <p:spPr bwMode="auto">
            <a:xfrm>
              <a:off x="6294438" y="3912656"/>
              <a:ext cx="55562" cy="1857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</p:grpSp>
      <p:sp>
        <p:nvSpPr>
          <p:cNvPr id="142" name="Content Placeholder 2"/>
          <p:cNvSpPr txBox="1">
            <a:spLocks/>
          </p:cNvSpPr>
          <p:nvPr/>
        </p:nvSpPr>
        <p:spPr>
          <a:xfrm>
            <a:off x="467910" y="4656672"/>
            <a:ext cx="7467600" cy="14731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>
                <a:tab pos="7256463" algn="r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Dynamic Bundling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[2001,2002]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>
                <a:tab pos="7256463" algn="r"/>
              </a:tabLst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non-binary CSPs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668C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[2003—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+Freuder 2005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668C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3668C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>
                <a:tab pos="7256463" algn="r"/>
              </a:tabLst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join query computation in Relational </a:t>
            </a:r>
            <a:r>
              <a:rPr lang="en-US" sz="2100" noProof="0" dirty="0" smtClean="0"/>
              <a:t>DB	</a:t>
            </a:r>
            <a:r>
              <a:rPr lang="en-US" noProof="0" dirty="0" smtClean="0">
                <a:solidFill>
                  <a:srgbClr val="3668C4"/>
                </a:solidFill>
              </a:rPr>
              <a:t>[2004]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3668C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Bundling: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Same operations as Forward Checking</a:t>
            </a:r>
          </a:p>
          <a:p>
            <a:r>
              <a:rPr lang="en-US" dirty="0" smtClean="0"/>
              <a:t>Bundling no-goods is amazingly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572000" y="5278547"/>
            <a:ext cx="153564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No-good</a:t>
            </a:r>
            <a:r>
              <a:rPr lang="en-US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US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Times New Roman" charset="0"/>
                <a:cs typeface="Times New Roman" charset="0"/>
              </a:rPr>
              <a:t>bundle</a:t>
            </a:r>
            <a:endParaRPr lang="en-US" sz="2200" b="1" dirty="0">
              <a:solidFill>
                <a:schemeClr val="accent3">
                  <a:lumMod val="60000"/>
                  <a:lumOff val="40000"/>
                </a:schemeClr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6" name="Freeform 23"/>
          <p:cNvSpPr>
            <a:spLocks/>
          </p:cNvSpPr>
          <p:nvPr/>
        </p:nvSpPr>
        <p:spPr bwMode="auto">
          <a:xfrm>
            <a:off x="6107643" y="2713567"/>
            <a:ext cx="91440" cy="91440"/>
          </a:xfrm>
          <a:custGeom>
            <a:avLst/>
            <a:gdLst>
              <a:gd name="T0" fmla="*/ 721 w 722"/>
              <a:gd name="T1" fmla="*/ 335 h 616"/>
              <a:gd name="T2" fmla="*/ 714 w 722"/>
              <a:gd name="T3" fmla="*/ 367 h 616"/>
              <a:gd name="T4" fmla="*/ 706 w 722"/>
              <a:gd name="T5" fmla="*/ 398 h 616"/>
              <a:gd name="T6" fmla="*/ 693 w 722"/>
              <a:gd name="T7" fmla="*/ 428 h 616"/>
              <a:gd name="T8" fmla="*/ 677 w 722"/>
              <a:gd name="T9" fmla="*/ 457 h 616"/>
              <a:gd name="T10" fmla="*/ 656 w 722"/>
              <a:gd name="T11" fmla="*/ 485 h 616"/>
              <a:gd name="T12" fmla="*/ 633 w 722"/>
              <a:gd name="T13" fmla="*/ 511 h 616"/>
              <a:gd name="T14" fmla="*/ 606 w 722"/>
              <a:gd name="T15" fmla="*/ 534 h 616"/>
              <a:gd name="T16" fmla="*/ 578 w 722"/>
              <a:gd name="T17" fmla="*/ 554 h 616"/>
              <a:gd name="T18" fmla="*/ 546 w 722"/>
              <a:gd name="T19" fmla="*/ 572 h 616"/>
              <a:gd name="T20" fmla="*/ 512 w 722"/>
              <a:gd name="T21" fmla="*/ 587 h 616"/>
              <a:gd name="T22" fmla="*/ 477 w 722"/>
              <a:gd name="T23" fmla="*/ 599 h 616"/>
              <a:gd name="T24" fmla="*/ 441 w 722"/>
              <a:gd name="T25" fmla="*/ 609 h 616"/>
              <a:gd name="T26" fmla="*/ 404 w 722"/>
              <a:gd name="T27" fmla="*/ 614 h 616"/>
              <a:gd name="T28" fmla="*/ 366 w 722"/>
              <a:gd name="T29" fmla="*/ 616 h 616"/>
              <a:gd name="T30" fmla="*/ 328 w 722"/>
              <a:gd name="T31" fmla="*/ 615 h 616"/>
              <a:gd name="T32" fmla="*/ 291 w 722"/>
              <a:gd name="T33" fmla="*/ 610 h 616"/>
              <a:gd name="T34" fmla="*/ 254 w 722"/>
              <a:gd name="T35" fmla="*/ 602 h 616"/>
              <a:gd name="T36" fmla="*/ 218 w 722"/>
              <a:gd name="T37" fmla="*/ 591 h 616"/>
              <a:gd name="T38" fmla="*/ 184 w 722"/>
              <a:gd name="T39" fmla="*/ 577 h 616"/>
              <a:gd name="T40" fmla="*/ 153 w 722"/>
              <a:gd name="T41" fmla="*/ 559 h 616"/>
              <a:gd name="T42" fmla="*/ 123 w 722"/>
              <a:gd name="T43" fmla="*/ 539 h 616"/>
              <a:gd name="T44" fmla="*/ 95 w 722"/>
              <a:gd name="T45" fmla="*/ 516 h 616"/>
              <a:gd name="T46" fmla="*/ 72 w 722"/>
              <a:gd name="T47" fmla="*/ 491 h 616"/>
              <a:gd name="T48" fmla="*/ 50 w 722"/>
              <a:gd name="T49" fmla="*/ 465 h 616"/>
              <a:gd name="T50" fmla="*/ 33 w 722"/>
              <a:gd name="T51" fmla="*/ 436 h 616"/>
              <a:gd name="T52" fmla="*/ 20 w 722"/>
              <a:gd name="T53" fmla="*/ 406 h 616"/>
              <a:gd name="T54" fmla="*/ 10 w 722"/>
              <a:gd name="T55" fmla="*/ 374 h 616"/>
              <a:gd name="T56" fmla="*/ 2 w 722"/>
              <a:gd name="T57" fmla="*/ 342 h 616"/>
              <a:gd name="T58" fmla="*/ 0 w 722"/>
              <a:gd name="T59" fmla="*/ 310 h 616"/>
              <a:gd name="T60" fmla="*/ 2 w 722"/>
              <a:gd name="T61" fmla="*/ 278 h 616"/>
              <a:gd name="T62" fmla="*/ 8 w 722"/>
              <a:gd name="T63" fmla="*/ 246 h 616"/>
              <a:gd name="T64" fmla="*/ 18 w 722"/>
              <a:gd name="T65" fmla="*/ 214 h 616"/>
              <a:gd name="T66" fmla="*/ 31 w 722"/>
              <a:gd name="T67" fmla="*/ 184 h 616"/>
              <a:gd name="T68" fmla="*/ 47 w 722"/>
              <a:gd name="T69" fmla="*/ 155 h 616"/>
              <a:gd name="T70" fmla="*/ 68 w 722"/>
              <a:gd name="T71" fmla="*/ 128 h 616"/>
              <a:gd name="T72" fmla="*/ 91 w 722"/>
              <a:gd name="T73" fmla="*/ 103 h 616"/>
              <a:gd name="T74" fmla="*/ 118 w 722"/>
              <a:gd name="T75" fmla="*/ 80 h 616"/>
              <a:gd name="T76" fmla="*/ 148 w 722"/>
              <a:gd name="T77" fmla="*/ 59 h 616"/>
              <a:gd name="T78" fmla="*/ 179 w 722"/>
              <a:gd name="T79" fmla="*/ 41 h 616"/>
              <a:gd name="T80" fmla="*/ 213 w 722"/>
              <a:gd name="T81" fmla="*/ 26 h 616"/>
              <a:gd name="T82" fmla="*/ 248 w 722"/>
              <a:gd name="T83" fmla="*/ 15 h 616"/>
              <a:gd name="T84" fmla="*/ 284 w 722"/>
              <a:gd name="T85" fmla="*/ 6 h 616"/>
              <a:gd name="T86" fmla="*/ 322 w 722"/>
              <a:gd name="T87" fmla="*/ 1 h 616"/>
              <a:gd name="T88" fmla="*/ 360 w 722"/>
              <a:gd name="T89" fmla="*/ 0 h 616"/>
              <a:gd name="T90" fmla="*/ 398 w 722"/>
              <a:gd name="T91" fmla="*/ 1 h 616"/>
              <a:gd name="T92" fmla="*/ 435 w 722"/>
              <a:gd name="T93" fmla="*/ 6 h 616"/>
              <a:gd name="T94" fmla="*/ 471 w 722"/>
              <a:gd name="T95" fmla="*/ 14 h 616"/>
              <a:gd name="T96" fmla="*/ 507 w 722"/>
              <a:gd name="T97" fmla="*/ 25 h 616"/>
              <a:gd name="T98" fmla="*/ 541 w 722"/>
              <a:gd name="T99" fmla="*/ 40 h 616"/>
              <a:gd name="T100" fmla="*/ 572 w 722"/>
              <a:gd name="T101" fmla="*/ 57 h 616"/>
              <a:gd name="T102" fmla="*/ 602 w 722"/>
              <a:gd name="T103" fmla="*/ 78 h 616"/>
              <a:gd name="T104" fmla="*/ 629 w 722"/>
              <a:gd name="T105" fmla="*/ 101 h 616"/>
              <a:gd name="T106" fmla="*/ 652 w 722"/>
              <a:gd name="T107" fmla="*/ 126 h 616"/>
              <a:gd name="T108" fmla="*/ 673 w 722"/>
              <a:gd name="T109" fmla="*/ 153 h 616"/>
              <a:gd name="T110" fmla="*/ 690 w 722"/>
              <a:gd name="T111" fmla="*/ 182 h 616"/>
              <a:gd name="T112" fmla="*/ 704 w 722"/>
              <a:gd name="T113" fmla="*/ 212 h 616"/>
              <a:gd name="T114" fmla="*/ 713 w 722"/>
              <a:gd name="T115" fmla="*/ 243 h 616"/>
              <a:gd name="T116" fmla="*/ 720 w 722"/>
              <a:gd name="T117" fmla="*/ 275 h 616"/>
              <a:gd name="T118" fmla="*/ 722 w 722"/>
              <a:gd name="T119" fmla="*/ 308 h 6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22"/>
              <a:gd name="T181" fmla="*/ 0 h 616"/>
              <a:gd name="T182" fmla="*/ 722 w 722"/>
              <a:gd name="T183" fmla="*/ 616 h 6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22" h="616">
                <a:moveTo>
                  <a:pt x="722" y="308"/>
                </a:moveTo>
                <a:lnTo>
                  <a:pt x="722" y="313"/>
                </a:lnTo>
                <a:lnTo>
                  <a:pt x="722" y="319"/>
                </a:lnTo>
                <a:lnTo>
                  <a:pt x="722" y="324"/>
                </a:lnTo>
                <a:lnTo>
                  <a:pt x="721" y="329"/>
                </a:lnTo>
                <a:lnTo>
                  <a:pt x="721" y="335"/>
                </a:lnTo>
                <a:lnTo>
                  <a:pt x="720" y="340"/>
                </a:lnTo>
                <a:lnTo>
                  <a:pt x="719" y="345"/>
                </a:lnTo>
                <a:lnTo>
                  <a:pt x="719" y="351"/>
                </a:lnTo>
                <a:lnTo>
                  <a:pt x="718" y="356"/>
                </a:lnTo>
                <a:lnTo>
                  <a:pt x="716" y="361"/>
                </a:lnTo>
                <a:lnTo>
                  <a:pt x="714" y="367"/>
                </a:lnTo>
                <a:lnTo>
                  <a:pt x="713" y="372"/>
                </a:lnTo>
                <a:lnTo>
                  <a:pt x="712" y="377"/>
                </a:lnTo>
                <a:lnTo>
                  <a:pt x="710" y="383"/>
                </a:lnTo>
                <a:lnTo>
                  <a:pt x="709" y="388"/>
                </a:lnTo>
                <a:lnTo>
                  <a:pt x="707" y="393"/>
                </a:lnTo>
                <a:lnTo>
                  <a:pt x="706" y="398"/>
                </a:lnTo>
                <a:lnTo>
                  <a:pt x="704" y="403"/>
                </a:lnTo>
                <a:lnTo>
                  <a:pt x="702" y="408"/>
                </a:lnTo>
                <a:lnTo>
                  <a:pt x="700" y="414"/>
                </a:lnTo>
                <a:lnTo>
                  <a:pt x="697" y="419"/>
                </a:lnTo>
                <a:lnTo>
                  <a:pt x="695" y="423"/>
                </a:lnTo>
                <a:lnTo>
                  <a:pt x="693" y="428"/>
                </a:lnTo>
                <a:lnTo>
                  <a:pt x="690" y="434"/>
                </a:lnTo>
                <a:lnTo>
                  <a:pt x="688" y="438"/>
                </a:lnTo>
                <a:lnTo>
                  <a:pt x="685" y="443"/>
                </a:lnTo>
                <a:lnTo>
                  <a:pt x="682" y="448"/>
                </a:lnTo>
                <a:lnTo>
                  <a:pt x="679" y="453"/>
                </a:lnTo>
                <a:lnTo>
                  <a:pt x="677" y="457"/>
                </a:lnTo>
                <a:lnTo>
                  <a:pt x="673" y="463"/>
                </a:lnTo>
                <a:lnTo>
                  <a:pt x="669" y="467"/>
                </a:lnTo>
                <a:lnTo>
                  <a:pt x="666" y="471"/>
                </a:lnTo>
                <a:lnTo>
                  <a:pt x="663" y="476"/>
                </a:lnTo>
                <a:lnTo>
                  <a:pt x="659" y="481"/>
                </a:lnTo>
                <a:lnTo>
                  <a:pt x="656" y="485"/>
                </a:lnTo>
                <a:lnTo>
                  <a:pt x="652" y="489"/>
                </a:lnTo>
                <a:lnTo>
                  <a:pt x="649" y="494"/>
                </a:lnTo>
                <a:lnTo>
                  <a:pt x="645" y="498"/>
                </a:lnTo>
                <a:lnTo>
                  <a:pt x="641" y="502"/>
                </a:lnTo>
                <a:lnTo>
                  <a:pt x="637" y="506"/>
                </a:lnTo>
                <a:lnTo>
                  <a:pt x="633" y="511"/>
                </a:lnTo>
                <a:lnTo>
                  <a:pt x="629" y="515"/>
                </a:lnTo>
                <a:lnTo>
                  <a:pt x="625" y="518"/>
                </a:lnTo>
                <a:lnTo>
                  <a:pt x="619" y="522"/>
                </a:lnTo>
                <a:lnTo>
                  <a:pt x="615" y="527"/>
                </a:lnTo>
                <a:lnTo>
                  <a:pt x="611" y="530"/>
                </a:lnTo>
                <a:lnTo>
                  <a:pt x="606" y="534"/>
                </a:lnTo>
                <a:lnTo>
                  <a:pt x="602" y="537"/>
                </a:lnTo>
                <a:lnTo>
                  <a:pt x="597" y="540"/>
                </a:lnTo>
                <a:lnTo>
                  <a:pt x="592" y="545"/>
                </a:lnTo>
                <a:lnTo>
                  <a:pt x="588" y="548"/>
                </a:lnTo>
                <a:lnTo>
                  <a:pt x="583" y="551"/>
                </a:lnTo>
                <a:lnTo>
                  <a:pt x="578" y="554"/>
                </a:lnTo>
                <a:lnTo>
                  <a:pt x="572" y="557"/>
                </a:lnTo>
                <a:lnTo>
                  <a:pt x="567" y="561"/>
                </a:lnTo>
                <a:lnTo>
                  <a:pt x="562" y="564"/>
                </a:lnTo>
                <a:lnTo>
                  <a:pt x="556" y="567"/>
                </a:lnTo>
                <a:lnTo>
                  <a:pt x="551" y="569"/>
                </a:lnTo>
                <a:lnTo>
                  <a:pt x="546" y="572"/>
                </a:lnTo>
                <a:lnTo>
                  <a:pt x="541" y="575"/>
                </a:lnTo>
                <a:lnTo>
                  <a:pt x="535" y="578"/>
                </a:lnTo>
                <a:lnTo>
                  <a:pt x="530" y="580"/>
                </a:lnTo>
                <a:lnTo>
                  <a:pt x="523" y="583"/>
                </a:lnTo>
                <a:lnTo>
                  <a:pt x="518" y="585"/>
                </a:lnTo>
                <a:lnTo>
                  <a:pt x="512" y="587"/>
                </a:lnTo>
                <a:lnTo>
                  <a:pt x="507" y="589"/>
                </a:lnTo>
                <a:lnTo>
                  <a:pt x="501" y="592"/>
                </a:lnTo>
                <a:lnTo>
                  <a:pt x="495" y="594"/>
                </a:lnTo>
                <a:lnTo>
                  <a:pt x="489" y="596"/>
                </a:lnTo>
                <a:lnTo>
                  <a:pt x="484" y="598"/>
                </a:lnTo>
                <a:lnTo>
                  <a:pt x="477" y="599"/>
                </a:lnTo>
                <a:lnTo>
                  <a:pt x="471" y="601"/>
                </a:lnTo>
                <a:lnTo>
                  <a:pt x="465" y="602"/>
                </a:lnTo>
                <a:lnTo>
                  <a:pt x="459" y="604"/>
                </a:lnTo>
                <a:lnTo>
                  <a:pt x="453" y="605"/>
                </a:lnTo>
                <a:lnTo>
                  <a:pt x="447" y="607"/>
                </a:lnTo>
                <a:lnTo>
                  <a:pt x="441" y="609"/>
                </a:lnTo>
                <a:lnTo>
                  <a:pt x="435" y="610"/>
                </a:lnTo>
                <a:lnTo>
                  <a:pt x="428" y="611"/>
                </a:lnTo>
                <a:lnTo>
                  <a:pt x="422" y="612"/>
                </a:lnTo>
                <a:lnTo>
                  <a:pt x="416" y="612"/>
                </a:lnTo>
                <a:lnTo>
                  <a:pt x="410" y="613"/>
                </a:lnTo>
                <a:lnTo>
                  <a:pt x="404" y="614"/>
                </a:lnTo>
                <a:lnTo>
                  <a:pt x="398" y="614"/>
                </a:lnTo>
                <a:lnTo>
                  <a:pt x="391" y="615"/>
                </a:lnTo>
                <a:lnTo>
                  <a:pt x="384" y="615"/>
                </a:lnTo>
                <a:lnTo>
                  <a:pt x="378" y="615"/>
                </a:lnTo>
                <a:lnTo>
                  <a:pt x="372" y="616"/>
                </a:lnTo>
                <a:lnTo>
                  <a:pt x="366" y="616"/>
                </a:lnTo>
                <a:lnTo>
                  <a:pt x="360" y="616"/>
                </a:lnTo>
                <a:lnTo>
                  <a:pt x="353" y="616"/>
                </a:lnTo>
                <a:lnTo>
                  <a:pt x="347" y="616"/>
                </a:lnTo>
                <a:lnTo>
                  <a:pt x="341" y="615"/>
                </a:lnTo>
                <a:lnTo>
                  <a:pt x="334" y="615"/>
                </a:lnTo>
                <a:lnTo>
                  <a:pt x="328" y="615"/>
                </a:lnTo>
                <a:lnTo>
                  <a:pt x="322" y="614"/>
                </a:lnTo>
                <a:lnTo>
                  <a:pt x="315" y="613"/>
                </a:lnTo>
                <a:lnTo>
                  <a:pt x="309" y="613"/>
                </a:lnTo>
                <a:lnTo>
                  <a:pt x="303" y="612"/>
                </a:lnTo>
                <a:lnTo>
                  <a:pt x="297" y="611"/>
                </a:lnTo>
                <a:lnTo>
                  <a:pt x="291" y="610"/>
                </a:lnTo>
                <a:lnTo>
                  <a:pt x="284" y="609"/>
                </a:lnTo>
                <a:lnTo>
                  <a:pt x="278" y="608"/>
                </a:lnTo>
                <a:lnTo>
                  <a:pt x="272" y="607"/>
                </a:lnTo>
                <a:lnTo>
                  <a:pt x="266" y="605"/>
                </a:lnTo>
                <a:lnTo>
                  <a:pt x="260" y="603"/>
                </a:lnTo>
                <a:lnTo>
                  <a:pt x="254" y="602"/>
                </a:lnTo>
                <a:lnTo>
                  <a:pt x="248" y="600"/>
                </a:lnTo>
                <a:lnTo>
                  <a:pt x="241" y="599"/>
                </a:lnTo>
                <a:lnTo>
                  <a:pt x="236" y="597"/>
                </a:lnTo>
                <a:lnTo>
                  <a:pt x="230" y="595"/>
                </a:lnTo>
                <a:lnTo>
                  <a:pt x="224" y="593"/>
                </a:lnTo>
                <a:lnTo>
                  <a:pt x="218" y="591"/>
                </a:lnTo>
                <a:lnTo>
                  <a:pt x="213" y="588"/>
                </a:lnTo>
                <a:lnTo>
                  <a:pt x="207" y="586"/>
                </a:lnTo>
                <a:lnTo>
                  <a:pt x="202" y="584"/>
                </a:lnTo>
                <a:lnTo>
                  <a:pt x="196" y="582"/>
                </a:lnTo>
                <a:lnTo>
                  <a:pt x="190" y="579"/>
                </a:lnTo>
                <a:lnTo>
                  <a:pt x="184" y="577"/>
                </a:lnTo>
                <a:lnTo>
                  <a:pt x="179" y="573"/>
                </a:lnTo>
                <a:lnTo>
                  <a:pt x="174" y="571"/>
                </a:lnTo>
                <a:lnTo>
                  <a:pt x="168" y="568"/>
                </a:lnTo>
                <a:lnTo>
                  <a:pt x="163" y="565"/>
                </a:lnTo>
                <a:lnTo>
                  <a:pt x="158" y="562"/>
                </a:lnTo>
                <a:lnTo>
                  <a:pt x="153" y="559"/>
                </a:lnTo>
                <a:lnTo>
                  <a:pt x="148" y="556"/>
                </a:lnTo>
                <a:lnTo>
                  <a:pt x="142" y="552"/>
                </a:lnTo>
                <a:lnTo>
                  <a:pt x="137" y="549"/>
                </a:lnTo>
                <a:lnTo>
                  <a:pt x="132" y="546"/>
                </a:lnTo>
                <a:lnTo>
                  <a:pt x="128" y="543"/>
                </a:lnTo>
                <a:lnTo>
                  <a:pt x="123" y="539"/>
                </a:lnTo>
                <a:lnTo>
                  <a:pt x="118" y="535"/>
                </a:lnTo>
                <a:lnTo>
                  <a:pt x="114" y="532"/>
                </a:lnTo>
                <a:lnTo>
                  <a:pt x="109" y="528"/>
                </a:lnTo>
                <a:lnTo>
                  <a:pt x="105" y="524"/>
                </a:lnTo>
                <a:lnTo>
                  <a:pt x="101" y="520"/>
                </a:lnTo>
                <a:lnTo>
                  <a:pt x="95" y="516"/>
                </a:lnTo>
                <a:lnTo>
                  <a:pt x="91" y="513"/>
                </a:lnTo>
                <a:lnTo>
                  <a:pt x="87" y="508"/>
                </a:lnTo>
                <a:lnTo>
                  <a:pt x="83" y="504"/>
                </a:lnTo>
                <a:lnTo>
                  <a:pt x="79" y="500"/>
                </a:lnTo>
                <a:lnTo>
                  <a:pt x="76" y="496"/>
                </a:lnTo>
                <a:lnTo>
                  <a:pt x="72" y="491"/>
                </a:lnTo>
                <a:lnTo>
                  <a:pt x="68" y="487"/>
                </a:lnTo>
                <a:lnTo>
                  <a:pt x="65" y="483"/>
                </a:lnTo>
                <a:lnTo>
                  <a:pt x="61" y="479"/>
                </a:lnTo>
                <a:lnTo>
                  <a:pt x="58" y="473"/>
                </a:lnTo>
                <a:lnTo>
                  <a:pt x="54" y="469"/>
                </a:lnTo>
                <a:lnTo>
                  <a:pt x="50" y="465"/>
                </a:lnTo>
                <a:lnTo>
                  <a:pt x="47" y="459"/>
                </a:lnTo>
                <a:lnTo>
                  <a:pt x="44" y="455"/>
                </a:lnTo>
                <a:lnTo>
                  <a:pt x="41" y="451"/>
                </a:lnTo>
                <a:lnTo>
                  <a:pt x="38" y="446"/>
                </a:lnTo>
                <a:lnTo>
                  <a:pt x="36" y="440"/>
                </a:lnTo>
                <a:lnTo>
                  <a:pt x="33" y="436"/>
                </a:lnTo>
                <a:lnTo>
                  <a:pt x="31" y="431"/>
                </a:lnTo>
                <a:lnTo>
                  <a:pt x="28" y="426"/>
                </a:lnTo>
                <a:lnTo>
                  <a:pt x="26" y="421"/>
                </a:lnTo>
                <a:lnTo>
                  <a:pt x="24" y="416"/>
                </a:lnTo>
                <a:lnTo>
                  <a:pt x="22" y="410"/>
                </a:lnTo>
                <a:lnTo>
                  <a:pt x="20" y="406"/>
                </a:lnTo>
                <a:lnTo>
                  <a:pt x="18" y="401"/>
                </a:lnTo>
                <a:lnTo>
                  <a:pt x="16" y="395"/>
                </a:lnTo>
                <a:lnTo>
                  <a:pt x="14" y="390"/>
                </a:lnTo>
                <a:lnTo>
                  <a:pt x="12" y="385"/>
                </a:lnTo>
                <a:lnTo>
                  <a:pt x="11" y="379"/>
                </a:lnTo>
                <a:lnTo>
                  <a:pt x="10" y="374"/>
                </a:lnTo>
                <a:lnTo>
                  <a:pt x="8" y="369"/>
                </a:lnTo>
                <a:lnTo>
                  <a:pt x="7" y="363"/>
                </a:lnTo>
                <a:lnTo>
                  <a:pt x="6" y="359"/>
                </a:lnTo>
                <a:lnTo>
                  <a:pt x="4" y="354"/>
                </a:lnTo>
                <a:lnTo>
                  <a:pt x="3" y="347"/>
                </a:lnTo>
                <a:lnTo>
                  <a:pt x="2" y="342"/>
                </a:lnTo>
                <a:lnTo>
                  <a:pt x="2" y="337"/>
                </a:lnTo>
                <a:lnTo>
                  <a:pt x="1" y="331"/>
                </a:lnTo>
                <a:lnTo>
                  <a:pt x="1" y="326"/>
                </a:lnTo>
                <a:lnTo>
                  <a:pt x="1" y="321"/>
                </a:lnTo>
                <a:lnTo>
                  <a:pt x="0" y="315"/>
                </a:lnTo>
                <a:lnTo>
                  <a:pt x="0" y="310"/>
                </a:lnTo>
                <a:lnTo>
                  <a:pt x="0" y="305"/>
                </a:lnTo>
                <a:lnTo>
                  <a:pt x="0" y="299"/>
                </a:lnTo>
                <a:lnTo>
                  <a:pt x="1" y="294"/>
                </a:lnTo>
                <a:lnTo>
                  <a:pt x="1" y="289"/>
                </a:lnTo>
                <a:lnTo>
                  <a:pt x="1" y="283"/>
                </a:lnTo>
                <a:lnTo>
                  <a:pt x="2" y="278"/>
                </a:lnTo>
                <a:lnTo>
                  <a:pt x="2" y="273"/>
                </a:lnTo>
                <a:lnTo>
                  <a:pt x="3" y="267"/>
                </a:lnTo>
                <a:lnTo>
                  <a:pt x="4" y="262"/>
                </a:lnTo>
                <a:lnTo>
                  <a:pt x="6" y="257"/>
                </a:lnTo>
                <a:lnTo>
                  <a:pt x="7" y="251"/>
                </a:lnTo>
                <a:lnTo>
                  <a:pt x="8" y="246"/>
                </a:lnTo>
                <a:lnTo>
                  <a:pt x="10" y="241"/>
                </a:lnTo>
                <a:lnTo>
                  <a:pt x="11" y="235"/>
                </a:lnTo>
                <a:lnTo>
                  <a:pt x="12" y="230"/>
                </a:lnTo>
                <a:lnTo>
                  <a:pt x="14" y="225"/>
                </a:lnTo>
                <a:lnTo>
                  <a:pt x="16" y="219"/>
                </a:lnTo>
                <a:lnTo>
                  <a:pt x="18" y="214"/>
                </a:lnTo>
                <a:lnTo>
                  <a:pt x="20" y="210"/>
                </a:lnTo>
                <a:lnTo>
                  <a:pt x="22" y="204"/>
                </a:lnTo>
                <a:lnTo>
                  <a:pt x="24" y="199"/>
                </a:lnTo>
                <a:lnTo>
                  <a:pt x="26" y="194"/>
                </a:lnTo>
                <a:lnTo>
                  <a:pt x="28" y="190"/>
                </a:lnTo>
                <a:lnTo>
                  <a:pt x="31" y="184"/>
                </a:lnTo>
                <a:lnTo>
                  <a:pt x="33" y="179"/>
                </a:lnTo>
                <a:lnTo>
                  <a:pt x="36" y="175"/>
                </a:lnTo>
                <a:lnTo>
                  <a:pt x="38" y="169"/>
                </a:lnTo>
                <a:lnTo>
                  <a:pt x="41" y="165"/>
                </a:lnTo>
                <a:lnTo>
                  <a:pt x="44" y="160"/>
                </a:lnTo>
                <a:lnTo>
                  <a:pt x="47" y="155"/>
                </a:lnTo>
                <a:lnTo>
                  <a:pt x="50" y="151"/>
                </a:lnTo>
                <a:lnTo>
                  <a:pt x="54" y="146"/>
                </a:lnTo>
                <a:lnTo>
                  <a:pt x="58" y="142"/>
                </a:lnTo>
                <a:lnTo>
                  <a:pt x="61" y="137"/>
                </a:lnTo>
                <a:lnTo>
                  <a:pt x="65" y="132"/>
                </a:lnTo>
                <a:lnTo>
                  <a:pt x="68" y="128"/>
                </a:lnTo>
                <a:lnTo>
                  <a:pt x="72" y="123"/>
                </a:lnTo>
                <a:lnTo>
                  <a:pt x="75" y="119"/>
                </a:lnTo>
                <a:lnTo>
                  <a:pt x="79" y="115"/>
                </a:lnTo>
                <a:lnTo>
                  <a:pt x="83" y="111"/>
                </a:lnTo>
                <a:lnTo>
                  <a:pt x="87" y="106"/>
                </a:lnTo>
                <a:lnTo>
                  <a:pt x="91" y="103"/>
                </a:lnTo>
                <a:lnTo>
                  <a:pt x="95" y="99"/>
                </a:lnTo>
                <a:lnTo>
                  <a:pt x="101" y="95"/>
                </a:lnTo>
                <a:lnTo>
                  <a:pt x="105" y="91"/>
                </a:lnTo>
                <a:lnTo>
                  <a:pt x="109" y="87"/>
                </a:lnTo>
                <a:lnTo>
                  <a:pt x="114" y="83"/>
                </a:lnTo>
                <a:lnTo>
                  <a:pt x="118" y="80"/>
                </a:lnTo>
                <a:lnTo>
                  <a:pt x="123" y="77"/>
                </a:lnTo>
                <a:lnTo>
                  <a:pt x="128" y="72"/>
                </a:lnTo>
                <a:lnTo>
                  <a:pt x="132" y="69"/>
                </a:lnTo>
                <a:lnTo>
                  <a:pt x="137" y="66"/>
                </a:lnTo>
                <a:lnTo>
                  <a:pt x="142" y="63"/>
                </a:lnTo>
                <a:lnTo>
                  <a:pt x="148" y="59"/>
                </a:lnTo>
                <a:lnTo>
                  <a:pt x="153" y="56"/>
                </a:lnTo>
                <a:lnTo>
                  <a:pt x="158" y="53"/>
                </a:lnTo>
                <a:lnTo>
                  <a:pt x="163" y="50"/>
                </a:lnTo>
                <a:lnTo>
                  <a:pt x="168" y="47"/>
                </a:lnTo>
                <a:lnTo>
                  <a:pt x="174" y="45"/>
                </a:lnTo>
                <a:lnTo>
                  <a:pt x="179" y="41"/>
                </a:lnTo>
                <a:lnTo>
                  <a:pt x="184" y="39"/>
                </a:lnTo>
                <a:lnTo>
                  <a:pt x="190" y="36"/>
                </a:lnTo>
                <a:lnTo>
                  <a:pt x="196" y="34"/>
                </a:lnTo>
                <a:lnTo>
                  <a:pt x="202" y="31"/>
                </a:lnTo>
                <a:lnTo>
                  <a:pt x="207" y="29"/>
                </a:lnTo>
                <a:lnTo>
                  <a:pt x="213" y="26"/>
                </a:lnTo>
                <a:lnTo>
                  <a:pt x="218" y="24"/>
                </a:lnTo>
                <a:lnTo>
                  <a:pt x="224" y="22"/>
                </a:lnTo>
                <a:lnTo>
                  <a:pt x="230" y="20"/>
                </a:lnTo>
                <a:lnTo>
                  <a:pt x="236" y="18"/>
                </a:lnTo>
                <a:lnTo>
                  <a:pt x="241" y="17"/>
                </a:lnTo>
                <a:lnTo>
                  <a:pt x="248" y="15"/>
                </a:lnTo>
                <a:lnTo>
                  <a:pt x="254" y="14"/>
                </a:lnTo>
                <a:lnTo>
                  <a:pt x="260" y="11"/>
                </a:lnTo>
                <a:lnTo>
                  <a:pt x="266" y="10"/>
                </a:lnTo>
                <a:lnTo>
                  <a:pt x="272" y="8"/>
                </a:lnTo>
                <a:lnTo>
                  <a:pt x="278" y="7"/>
                </a:lnTo>
                <a:lnTo>
                  <a:pt x="284" y="6"/>
                </a:lnTo>
                <a:lnTo>
                  <a:pt x="291" y="5"/>
                </a:lnTo>
                <a:lnTo>
                  <a:pt x="297" y="4"/>
                </a:lnTo>
                <a:lnTo>
                  <a:pt x="303" y="3"/>
                </a:lnTo>
                <a:lnTo>
                  <a:pt x="309" y="3"/>
                </a:lnTo>
                <a:lnTo>
                  <a:pt x="315" y="2"/>
                </a:lnTo>
                <a:lnTo>
                  <a:pt x="322" y="1"/>
                </a:lnTo>
                <a:lnTo>
                  <a:pt x="328" y="1"/>
                </a:lnTo>
                <a:lnTo>
                  <a:pt x="334" y="0"/>
                </a:lnTo>
                <a:lnTo>
                  <a:pt x="341" y="0"/>
                </a:lnTo>
                <a:lnTo>
                  <a:pt x="347" y="0"/>
                </a:lnTo>
                <a:lnTo>
                  <a:pt x="353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1" y="1"/>
                </a:lnTo>
                <a:lnTo>
                  <a:pt x="398" y="1"/>
                </a:lnTo>
                <a:lnTo>
                  <a:pt x="404" y="2"/>
                </a:lnTo>
                <a:lnTo>
                  <a:pt x="410" y="2"/>
                </a:lnTo>
                <a:lnTo>
                  <a:pt x="416" y="3"/>
                </a:lnTo>
                <a:lnTo>
                  <a:pt x="422" y="4"/>
                </a:lnTo>
                <a:lnTo>
                  <a:pt x="428" y="5"/>
                </a:lnTo>
                <a:lnTo>
                  <a:pt x="435" y="6"/>
                </a:lnTo>
                <a:lnTo>
                  <a:pt x="441" y="7"/>
                </a:lnTo>
                <a:lnTo>
                  <a:pt x="447" y="8"/>
                </a:lnTo>
                <a:lnTo>
                  <a:pt x="453" y="9"/>
                </a:lnTo>
                <a:lnTo>
                  <a:pt x="459" y="10"/>
                </a:lnTo>
                <a:lnTo>
                  <a:pt x="465" y="13"/>
                </a:lnTo>
                <a:lnTo>
                  <a:pt x="471" y="14"/>
                </a:lnTo>
                <a:lnTo>
                  <a:pt x="477" y="16"/>
                </a:lnTo>
                <a:lnTo>
                  <a:pt x="484" y="18"/>
                </a:lnTo>
                <a:lnTo>
                  <a:pt x="489" y="19"/>
                </a:lnTo>
                <a:lnTo>
                  <a:pt x="495" y="21"/>
                </a:lnTo>
                <a:lnTo>
                  <a:pt x="501" y="23"/>
                </a:lnTo>
                <a:lnTo>
                  <a:pt x="507" y="25"/>
                </a:lnTo>
                <a:lnTo>
                  <a:pt x="512" y="27"/>
                </a:lnTo>
                <a:lnTo>
                  <a:pt x="518" y="30"/>
                </a:lnTo>
                <a:lnTo>
                  <a:pt x="523" y="33"/>
                </a:lnTo>
                <a:lnTo>
                  <a:pt x="530" y="35"/>
                </a:lnTo>
                <a:lnTo>
                  <a:pt x="535" y="37"/>
                </a:lnTo>
                <a:lnTo>
                  <a:pt x="541" y="40"/>
                </a:lnTo>
                <a:lnTo>
                  <a:pt x="546" y="42"/>
                </a:lnTo>
                <a:lnTo>
                  <a:pt x="551" y="46"/>
                </a:lnTo>
                <a:lnTo>
                  <a:pt x="556" y="49"/>
                </a:lnTo>
                <a:lnTo>
                  <a:pt x="562" y="52"/>
                </a:lnTo>
                <a:lnTo>
                  <a:pt x="567" y="54"/>
                </a:lnTo>
                <a:lnTo>
                  <a:pt x="572" y="57"/>
                </a:lnTo>
                <a:lnTo>
                  <a:pt x="578" y="61"/>
                </a:lnTo>
                <a:lnTo>
                  <a:pt x="583" y="64"/>
                </a:lnTo>
                <a:lnTo>
                  <a:pt x="588" y="67"/>
                </a:lnTo>
                <a:lnTo>
                  <a:pt x="592" y="71"/>
                </a:lnTo>
                <a:lnTo>
                  <a:pt x="597" y="74"/>
                </a:lnTo>
                <a:lnTo>
                  <a:pt x="602" y="78"/>
                </a:lnTo>
                <a:lnTo>
                  <a:pt x="606" y="82"/>
                </a:lnTo>
                <a:lnTo>
                  <a:pt x="611" y="85"/>
                </a:lnTo>
                <a:lnTo>
                  <a:pt x="615" y="89"/>
                </a:lnTo>
                <a:lnTo>
                  <a:pt x="619" y="93"/>
                </a:lnTo>
                <a:lnTo>
                  <a:pt x="625" y="97"/>
                </a:lnTo>
                <a:lnTo>
                  <a:pt x="629" y="101"/>
                </a:lnTo>
                <a:lnTo>
                  <a:pt x="633" y="105"/>
                </a:lnTo>
                <a:lnTo>
                  <a:pt x="637" y="109"/>
                </a:lnTo>
                <a:lnTo>
                  <a:pt x="641" y="113"/>
                </a:lnTo>
                <a:lnTo>
                  <a:pt x="645" y="117"/>
                </a:lnTo>
                <a:lnTo>
                  <a:pt x="649" y="121"/>
                </a:lnTo>
                <a:lnTo>
                  <a:pt x="652" y="126"/>
                </a:lnTo>
                <a:lnTo>
                  <a:pt x="656" y="130"/>
                </a:lnTo>
                <a:lnTo>
                  <a:pt x="659" y="135"/>
                </a:lnTo>
                <a:lnTo>
                  <a:pt x="663" y="139"/>
                </a:lnTo>
                <a:lnTo>
                  <a:pt x="666" y="144"/>
                </a:lnTo>
                <a:lnTo>
                  <a:pt x="669" y="148"/>
                </a:lnTo>
                <a:lnTo>
                  <a:pt x="673" y="153"/>
                </a:lnTo>
                <a:lnTo>
                  <a:pt x="677" y="158"/>
                </a:lnTo>
                <a:lnTo>
                  <a:pt x="679" y="163"/>
                </a:lnTo>
                <a:lnTo>
                  <a:pt x="682" y="167"/>
                </a:lnTo>
                <a:lnTo>
                  <a:pt x="685" y="172"/>
                </a:lnTo>
                <a:lnTo>
                  <a:pt x="688" y="177"/>
                </a:lnTo>
                <a:lnTo>
                  <a:pt x="690" y="182"/>
                </a:lnTo>
                <a:lnTo>
                  <a:pt x="693" y="186"/>
                </a:lnTo>
                <a:lnTo>
                  <a:pt x="695" y="192"/>
                </a:lnTo>
                <a:lnTo>
                  <a:pt x="697" y="197"/>
                </a:lnTo>
                <a:lnTo>
                  <a:pt x="700" y="201"/>
                </a:lnTo>
                <a:lnTo>
                  <a:pt x="702" y="207"/>
                </a:lnTo>
                <a:lnTo>
                  <a:pt x="704" y="212"/>
                </a:lnTo>
                <a:lnTo>
                  <a:pt x="706" y="217"/>
                </a:lnTo>
                <a:lnTo>
                  <a:pt x="707" y="223"/>
                </a:lnTo>
                <a:lnTo>
                  <a:pt x="709" y="228"/>
                </a:lnTo>
                <a:lnTo>
                  <a:pt x="710" y="233"/>
                </a:lnTo>
                <a:lnTo>
                  <a:pt x="712" y="238"/>
                </a:lnTo>
                <a:lnTo>
                  <a:pt x="713" y="243"/>
                </a:lnTo>
                <a:lnTo>
                  <a:pt x="714" y="248"/>
                </a:lnTo>
                <a:lnTo>
                  <a:pt x="716" y="254"/>
                </a:lnTo>
                <a:lnTo>
                  <a:pt x="718" y="259"/>
                </a:lnTo>
                <a:lnTo>
                  <a:pt x="719" y="264"/>
                </a:lnTo>
                <a:lnTo>
                  <a:pt x="719" y="270"/>
                </a:lnTo>
                <a:lnTo>
                  <a:pt x="720" y="275"/>
                </a:lnTo>
                <a:lnTo>
                  <a:pt x="721" y="280"/>
                </a:lnTo>
                <a:lnTo>
                  <a:pt x="721" y="286"/>
                </a:lnTo>
                <a:lnTo>
                  <a:pt x="722" y="291"/>
                </a:lnTo>
                <a:lnTo>
                  <a:pt x="722" y="297"/>
                </a:lnTo>
                <a:lnTo>
                  <a:pt x="722" y="303"/>
                </a:lnTo>
                <a:lnTo>
                  <a:pt x="722" y="308"/>
                </a:lnTo>
                <a:close/>
              </a:path>
            </a:pathLst>
          </a:custGeom>
          <a:solidFill>
            <a:srgbClr val="000000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4819658" y="3035292"/>
            <a:ext cx="869950" cy="1651911"/>
            <a:chOff x="4895" y="1085"/>
            <a:chExt cx="548" cy="1166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895" y="1085"/>
              <a:ext cx="548" cy="292"/>
            </a:xfrm>
            <a:custGeom>
              <a:avLst/>
              <a:gdLst>
                <a:gd name="T0" fmla="*/ 3902 w 3909"/>
                <a:gd name="T1" fmla="*/ 1109 h 2040"/>
                <a:gd name="T2" fmla="*/ 3873 w 3909"/>
                <a:gd name="T3" fmla="*/ 1215 h 2040"/>
                <a:gd name="T4" fmla="*/ 3823 w 3909"/>
                <a:gd name="T5" fmla="*/ 1319 h 2040"/>
                <a:gd name="T6" fmla="*/ 3753 w 3909"/>
                <a:gd name="T7" fmla="*/ 1419 h 2040"/>
                <a:gd name="T8" fmla="*/ 3663 w 3909"/>
                <a:gd name="T9" fmla="*/ 1515 h 2040"/>
                <a:gd name="T10" fmla="*/ 3554 w 3909"/>
                <a:gd name="T11" fmla="*/ 1606 h 2040"/>
                <a:gd name="T12" fmla="*/ 3427 w 3909"/>
                <a:gd name="T13" fmla="*/ 1690 h 2040"/>
                <a:gd name="T14" fmla="*/ 3284 w 3909"/>
                <a:gd name="T15" fmla="*/ 1767 h 2040"/>
                <a:gd name="T16" fmla="*/ 3127 w 3909"/>
                <a:gd name="T17" fmla="*/ 1836 h 2040"/>
                <a:gd name="T18" fmla="*/ 2956 w 3909"/>
                <a:gd name="T19" fmla="*/ 1896 h 2040"/>
                <a:gd name="T20" fmla="*/ 2775 w 3909"/>
                <a:gd name="T21" fmla="*/ 1946 h 2040"/>
                <a:gd name="T22" fmla="*/ 2584 w 3909"/>
                <a:gd name="T23" fmla="*/ 1986 h 2040"/>
                <a:gd name="T24" fmla="*/ 2387 w 3909"/>
                <a:gd name="T25" fmla="*/ 2014 h 2040"/>
                <a:gd name="T26" fmla="*/ 2185 w 3909"/>
                <a:gd name="T27" fmla="*/ 2033 h 2040"/>
                <a:gd name="T28" fmla="*/ 1981 w 3909"/>
                <a:gd name="T29" fmla="*/ 2040 h 2040"/>
                <a:gd name="T30" fmla="*/ 1775 w 3909"/>
                <a:gd name="T31" fmla="*/ 2036 h 2040"/>
                <a:gd name="T32" fmla="*/ 1572 w 3909"/>
                <a:gd name="T33" fmla="*/ 2020 h 2040"/>
                <a:gd name="T34" fmla="*/ 1374 w 3909"/>
                <a:gd name="T35" fmla="*/ 1994 h 2040"/>
                <a:gd name="T36" fmla="*/ 1181 w 3909"/>
                <a:gd name="T37" fmla="*/ 1957 h 2040"/>
                <a:gd name="T38" fmla="*/ 997 w 3909"/>
                <a:gd name="T39" fmla="*/ 1909 h 2040"/>
                <a:gd name="T40" fmla="*/ 824 w 3909"/>
                <a:gd name="T41" fmla="*/ 1852 h 2040"/>
                <a:gd name="T42" fmla="*/ 663 w 3909"/>
                <a:gd name="T43" fmla="*/ 1785 h 2040"/>
                <a:gd name="T44" fmla="*/ 517 w 3909"/>
                <a:gd name="T45" fmla="*/ 1711 h 2040"/>
                <a:gd name="T46" fmla="*/ 386 w 3909"/>
                <a:gd name="T47" fmla="*/ 1628 h 2040"/>
                <a:gd name="T48" fmla="*/ 272 w 3909"/>
                <a:gd name="T49" fmla="*/ 1539 h 2040"/>
                <a:gd name="T50" fmla="*/ 177 w 3909"/>
                <a:gd name="T51" fmla="*/ 1444 h 2040"/>
                <a:gd name="T52" fmla="*/ 102 w 3909"/>
                <a:gd name="T53" fmla="*/ 1345 h 2040"/>
                <a:gd name="T54" fmla="*/ 47 w 3909"/>
                <a:gd name="T55" fmla="*/ 1241 h 2040"/>
                <a:gd name="T56" fmla="*/ 13 w 3909"/>
                <a:gd name="T57" fmla="*/ 1136 h 2040"/>
                <a:gd name="T58" fmla="*/ 0 w 3909"/>
                <a:gd name="T59" fmla="*/ 1029 h 2040"/>
                <a:gd name="T60" fmla="*/ 9 w 3909"/>
                <a:gd name="T61" fmla="*/ 921 h 2040"/>
                <a:gd name="T62" fmla="*/ 40 w 3909"/>
                <a:gd name="T63" fmla="*/ 816 h 2040"/>
                <a:gd name="T64" fmla="*/ 91 w 3909"/>
                <a:gd name="T65" fmla="*/ 712 h 2040"/>
                <a:gd name="T66" fmla="*/ 163 w 3909"/>
                <a:gd name="T67" fmla="*/ 612 h 2040"/>
                <a:gd name="T68" fmla="*/ 255 w 3909"/>
                <a:gd name="T69" fmla="*/ 516 h 2040"/>
                <a:gd name="T70" fmla="*/ 366 w 3909"/>
                <a:gd name="T71" fmla="*/ 425 h 2040"/>
                <a:gd name="T72" fmla="*/ 493 w 3909"/>
                <a:gd name="T73" fmla="*/ 342 h 2040"/>
                <a:gd name="T74" fmla="*/ 637 w 3909"/>
                <a:gd name="T75" fmla="*/ 265 h 2040"/>
                <a:gd name="T76" fmla="*/ 796 w 3909"/>
                <a:gd name="T77" fmla="*/ 198 h 2040"/>
                <a:gd name="T78" fmla="*/ 967 w 3909"/>
                <a:gd name="T79" fmla="*/ 140 h 2040"/>
                <a:gd name="T80" fmla="*/ 1150 w 3909"/>
                <a:gd name="T81" fmla="*/ 90 h 2040"/>
                <a:gd name="T82" fmla="*/ 1341 w 3909"/>
                <a:gd name="T83" fmla="*/ 51 h 2040"/>
                <a:gd name="T84" fmla="*/ 1538 w 3909"/>
                <a:gd name="T85" fmla="*/ 22 h 2040"/>
                <a:gd name="T86" fmla="*/ 1741 w 3909"/>
                <a:gd name="T87" fmla="*/ 5 h 2040"/>
                <a:gd name="T88" fmla="*/ 1946 w 3909"/>
                <a:gd name="T89" fmla="*/ 0 h 2040"/>
                <a:gd name="T90" fmla="*/ 2151 w 3909"/>
                <a:gd name="T91" fmla="*/ 4 h 2040"/>
                <a:gd name="T92" fmla="*/ 2353 w 3909"/>
                <a:gd name="T93" fmla="*/ 21 h 2040"/>
                <a:gd name="T94" fmla="*/ 2552 w 3909"/>
                <a:gd name="T95" fmla="*/ 48 h 2040"/>
                <a:gd name="T96" fmla="*/ 2744 w 3909"/>
                <a:gd name="T97" fmla="*/ 86 h 2040"/>
                <a:gd name="T98" fmla="*/ 2926 w 3909"/>
                <a:gd name="T99" fmla="*/ 134 h 2040"/>
                <a:gd name="T100" fmla="*/ 3099 w 3909"/>
                <a:gd name="T101" fmla="*/ 193 h 2040"/>
                <a:gd name="T102" fmla="*/ 3259 w 3909"/>
                <a:gd name="T103" fmla="*/ 260 h 2040"/>
                <a:gd name="T104" fmla="*/ 3404 w 3909"/>
                <a:gd name="T105" fmla="*/ 336 h 2040"/>
                <a:gd name="T106" fmla="*/ 3534 w 3909"/>
                <a:gd name="T107" fmla="*/ 419 h 2040"/>
                <a:gd name="T108" fmla="*/ 3646 w 3909"/>
                <a:gd name="T109" fmla="*/ 509 h 2040"/>
                <a:gd name="T110" fmla="*/ 3740 w 3909"/>
                <a:gd name="T111" fmla="*/ 604 h 2040"/>
                <a:gd name="T112" fmla="*/ 3813 w 3909"/>
                <a:gd name="T113" fmla="*/ 704 h 2040"/>
                <a:gd name="T114" fmla="*/ 3866 w 3909"/>
                <a:gd name="T115" fmla="*/ 807 h 2040"/>
                <a:gd name="T116" fmla="*/ 3898 w 3909"/>
                <a:gd name="T117" fmla="*/ 913 h 2040"/>
                <a:gd name="T118" fmla="*/ 3909 w 3909"/>
                <a:gd name="T119" fmla="*/ 1019 h 20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9"/>
                <a:gd name="T181" fmla="*/ 0 h 2040"/>
                <a:gd name="T182" fmla="*/ 3909 w 3909"/>
                <a:gd name="T183" fmla="*/ 2040 h 20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9" h="2040">
                  <a:moveTo>
                    <a:pt x="3909" y="1019"/>
                  </a:moveTo>
                  <a:lnTo>
                    <a:pt x="3909" y="1038"/>
                  </a:lnTo>
                  <a:lnTo>
                    <a:pt x="3908" y="1056"/>
                  </a:lnTo>
                  <a:lnTo>
                    <a:pt x="3906" y="1073"/>
                  </a:lnTo>
                  <a:lnTo>
                    <a:pt x="3904" y="1091"/>
                  </a:lnTo>
                  <a:lnTo>
                    <a:pt x="3902" y="1109"/>
                  </a:lnTo>
                  <a:lnTo>
                    <a:pt x="3898" y="1127"/>
                  </a:lnTo>
                  <a:lnTo>
                    <a:pt x="3895" y="1144"/>
                  </a:lnTo>
                  <a:lnTo>
                    <a:pt x="3890" y="1162"/>
                  </a:lnTo>
                  <a:lnTo>
                    <a:pt x="3885" y="1179"/>
                  </a:lnTo>
                  <a:lnTo>
                    <a:pt x="3879" y="1198"/>
                  </a:lnTo>
                  <a:lnTo>
                    <a:pt x="3873" y="1215"/>
                  </a:lnTo>
                  <a:lnTo>
                    <a:pt x="3866" y="1233"/>
                  </a:lnTo>
                  <a:lnTo>
                    <a:pt x="3859" y="1250"/>
                  </a:lnTo>
                  <a:lnTo>
                    <a:pt x="3851" y="1267"/>
                  </a:lnTo>
                  <a:lnTo>
                    <a:pt x="3842" y="1285"/>
                  </a:lnTo>
                  <a:lnTo>
                    <a:pt x="3832" y="1302"/>
                  </a:lnTo>
                  <a:lnTo>
                    <a:pt x="3823" y="1319"/>
                  </a:lnTo>
                  <a:lnTo>
                    <a:pt x="3813" y="1336"/>
                  </a:lnTo>
                  <a:lnTo>
                    <a:pt x="3802" y="1353"/>
                  </a:lnTo>
                  <a:lnTo>
                    <a:pt x="3791" y="1369"/>
                  </a:lnTo>
                  <a:lnTo>
                    <a:pt x="3778" y="1386"/>
                  </a:lnTo>
                  <a:lnTo>
                    <a:pt x="3766" y="1403"/>
                  </a:lnTo>
                  <a:lnTo>
                    <a:pt x="3753" y="1419"/>
                  </a:lnTo>
                  <a:lnTo>
                    <a:pt x="3740" y="1435"/>
                  </a:lnTo>
                  <a:lnTo>
                    <a:pt x="3725" y="1452"/>
                  </a:lnTo>
                  <a:lnTo>
                    <a:pt x="3710" y="1468"/>
                  </a:lnTo>
                  <a:lnTo>
                    <a:pt x="3695" y="1484"/>
                  </a:lnTo>
                  <a:lnTo>
                    <a:pt x="3679" y="1500"/>
                  </a:lnTo>
                  <a:lnTo>
                    <a:pt x="3663" y="1515"/>
                  </a:lnTo>
                  <a:lnTo>
                    <a:pt x="3646" y="1531"/>
                  </a:lnTo>
                  <a:lnTo>
                    <a:pt x="3628" y="1546"/>
                  </a:lnTo>
                  <a:lnTo>
                    <a:pt x="3611" y="1561"/>
                  </a:lnTo>
                  <a:lnTo>
                    <a:pt x="3592" y="1577"/>
                  </a:lnTo>
                  <a:lnTo>
                    <a:pt x="3573" y="1592"/>
                  </a:lnTo>
                  <a:lnTo>
                    <a:pt x="3554" y="1606"/>
                  </a:lnTo>
                  <a:lnTo>
                    <a:pt x="3534" y="1621"/>
                  </a:lnTo>
                  <a:lnTo>
                    <a:pt x="3514" y="1635"/>
                  </a:lnTo>
                  <a:lnTo>
                    <a:pt x="3492" y="1650"/>
                  </a:lnTo>
                  <a:lnTo>
                    <a:pt x="3471" y="1664"/>
                  </a:lnTo>
                  <a:lnTo>
                    <a:pt x="3449" y="1677"/>
                  </a:lnTo>
                  <a:lnTo>
                    <a:pt x="3427" y="1690"/>
                  </a:lnTo>
                  <a:lnTo>
                    <a:pt x="3404" y="1704"/>
                  </a:lnTo>
                  <a:lnTo>
                    <a:pt x="3381" y="1717"/>
                  </a:lnTo>
                  <a:lnTo>
                    <a:pt x="3357" y="1730"/>
                  </a:lnTo>
                  <a:lnTo>
                    <a:pt x="3334" y="1743"/>
                  </a:lnTo>
                  <a:lnTo>
                    <a:pt x="3309" y="1755"/>
                  </a:lnTo>
                  <a:lnTo>
                    <a:pt x="3284" y="1767"/>
                  </a:lnTo>
                  <a:lnTo>
                    <a:pt x="3259" y="1780"/>
                  </a:lnTo>
                  <a:lnTo>
                    <a:pt x="3233" y="1792"/>
                  </a:lnTo>
                  <a:lnTo>
                    <a:pt x="3207" y="1803"/>
                  </a:lnTo>
                  <a:lnTo>
                    <a:pt x="3181" y="1814"/>
                  </a:lnTo>
                  <a:lnTo>
                    <a:pt x="3154" y="1826"/>
                  </a:lnTo>
                  <a:lnTo>
                    <a:pt x="3127" y="1836"/>
                  </a:lnTo>
                  <a:lnTo>
                    <a:pt x="3099" y="1847"/>
                  </a:lnTo>
                  <a:lnTo>
                    <a:pt x="3071" y="1857"/>
                  </a:lnTo>
                  <a:lnTo>
                    <a:pt x="3043" y="1867"/>
                  </a:lnTo>
                  <a:lnTo>
                    <a:pt x="3014" y="1877"/>
                  </a:lnTo>
                  <a:lnTo>
                    <a:pt x="2986" y="1887"/>
                  </a:lnTo>
                  <a:lnTo>
                    <a:pt x="2956" y="1896"/>
                  </a:lnTo>
                  <a:lnTo>
                    <a:pt x="2926" y="1905"/>
                  </a:lnTo>
                  <a:lnTo>
                    <a:pt x="2897" y="1913"/>
                  </a:lnTo>
                  <a:lnTo>
                    <a:pt x="2867" y="1922"/>
                  </a:lnTo>
                  <a:lnTo>
                    <a:pt x="2837" y="1930"/>
                  </a:lnTo>
                  <a:lnTo>
                    <a:pt x="2806" y="1938"/>
                  </a:lnTo>
                  <a:lnTo>
                    <a:pt x="2775" y="1946"/>
                  </a:lnTo>
                  <a:lnTo>
                    <a:pt x="2744" y="1953"/>
                  </a:lnTo>
                  <a:lnTo>
                    <a:pt x="2713" y="1960"/>
                  </a:lnTo>
                  <a:lnTo>
                    <a:pt x="2681" y="1967"/>
                  </a:lnTo>
                  <a:lnTo>
                    <a:pt x="2649" y="1974"/>
                  </a:lnTo>
                  <a:lnTo>
                    <a:pt x="2617" y="1979"/>
                  </a:lnTo>
                  <a:lnTo>
                    <a:pt x="2584" y="1986"/>
                  </a:lnTo>
                  <a:lnTo>
                    <a:pt x="2553" y="1991"/>
                  </a:lnTo>
                  <a:lnTo>
                    <a:pt x="2520" y="1996"/>
                  </a:lnTo>
                  <a:lnTo>
                    <a:pt x="2486" y="2002"/>
                  </a:lnTo>
                  <a:lnTo>
                    <a:pt x="2453" y="2006"/>
                  </a:lnTo>
                  <a:lnTo>
                    <a:pt x="2421" y="2010"/>
                  </a:lnTo>
                  <a:lnTo>
                    <a:pt x="2387" y="2014"/>
                  </a:lnTo>
                  <a:lnTo>
                    <a:pt x="2353" y="2019"/>
                  </a:lnTo>
                  <a:lnTo>
                    <a:pt x="2321" y="2022"/>
                  </a:lnTo>
                  <a:lnTo>
                    <a:pt x="2287" y="2025"/>
                  </a:lnTo>
                  <a:lnTo>
                    <a:pt x="2253" y="2028"/>
                  </a:lnTo>
                  <a:lnTo>
                    <a:pt x="2219" y="2030"/>
                  </a:lnTo>
                  <a:lnTo>
                    <a:pt x="2185" y="2033"/>
                  </a:lnTo>
                  <a:lnTo>
                    <a:pt x="2151" y="2035"/>
                  </a:lnTo>
                  <a:lnTo>
                    <a:pt x="2117" y="2037"/>
                  </a:lnTo>
                  <a:lnTo>
                    <a:pt x="2083" y="2038"/>
                  </a:lnTo>
                  <a:lnTo>
                    <a:pt x="2049" y="2039"/>
                  </a:lnTo>
                  <a:lnTo>
                    <a:pt x="2014" y="2040"/>
                  </a:lnTo>
                  <a:lnTo>
                    <a:pt x="1981" y="2040"/>
                  </a:lnTo>
                  <a:lnTo>
                    <a:pt x="1946" y="2040"/>
                  </a:lnTo>
                  <a:lnTo>
                    <a:pt x="1912" y="2040"/>
                  </a:lnTo>
                  <a:lnTo>
                    <a:pt x="1877" y="2039"/>
                  </a:lnTo>
                  <a:lnTo>
                    <a:pt x="1844" y="2038"/>
                  </a:lnTo>
                  <a:lnTo>
                    <a:pt x="1809" y="2037"/>
                  </a:lnTo>
                  <a:lnTo>
                    <a:pt x="1775" y="2036"/>
                  </a:lnTo>
                  <a:lnTo>
                    <a:pt x="1741" y="2034"/>
                  </a:lnTo>
                  <a:lnTo>
                    <a:pt x="1707" y="2032"/>
                  </a:lnTo>
                  <a:lnTo>
                    <a:pt x="1673" y="2029"/>
                  </a:lnTo>
                  <a:lnTo>
                    <a:pt x="1639" y="2026"/>
                  </a:lnTo>
                  <a:lnTo>
                    <a:pt x="1606" y="2024"/>
                  </a:lnTo>
                  <a:lnTo>
                    <a:pt x="1572" y="2020"/>
                  </a:lnTo>
                  <a:lnTo>
                    <a:pt x="1539" y="2017"/>
                  </a:lnTo>
                  <a:lnTo>
                    <a:pt x="1506" y="2012"/>
                  </a:lnTo>
                  <a:lnTo>
                    <a:pt x="1472" y="2008"/>
                  </a:lnTo>
                  <a:lnTo>
                    <a:pt x="1439" y="2004"/>
                  </a:lnTo>
                  <a:lnTo>
                    <a:pt x="1406" y="2000"/>
                  </a:lnTo>
                  <a:lnTo>
                    <a:pt x="1374" y="1994"/>
                  </a:lnTo>
                  <a:lnTo>
                    <a:pt x="1341" y="1989"/>
                  </a:lnTo>
                  <a:lnTo>
                    <a:pt x="1308" y="1983"/>
                  </a:lnTo>
                  <a:lnTo>
                    <a:pt x="1277" y="1977"/>
                  </a:lnTo>
                  <a:lnTo>
                    <a:pt x="1244" y="1971"/>
                  </a:lnTo>
                  <a:lnTo>
                    <a:pt x="1212" y="1963"/>
                  </a:lnTo>
                  <a:lnTo>
                    <a:pt x="1181" y="1957"/>
                  </a:lnTo>
                  <a:lnTo>
                    <a:pt x="1150" y="1949"/>
                  </a:lnTo>
                  <a:lnTo>
                    <a:pt x="1118" y="1942"/>
                  </a:lnTo>
                  <a:lnTo>
                    <a:pt x="1088" y="1935"/>
                  </a:lnTo>
                  <a:lnTo>
                    <a:pt x="1057" y="1926"/>
                  </a:lnTo>
                  <a:lnTo>
                    <a:pt x="1027" y="1917"/>
                  </a:lnTo>
                  <a:lnTo>
                    <a:pt x="997" y="1909"/>
                  </a:lnTo>
                  <a:lnTo>
                    <a:pt x="967" y="1900"/>
                  </a:lnTo>
                  <a:lnTo>
                    <a:pt x="939" y="1891"/>
                  </a:lnTo>
                  <a:lnTo>
                    <a:pt x="909" y="1882"/>
                  </a:lnTo>
                  <a:lnTo>
                    <a:pt x="880" y="1872"/>
                  </a:lnTo>
                  <a:lnTo>
                    <a:pt x="852" y="1862"/>
                  </a:lnTo>
                  <a:lnTo>
                    <a:pt x="824" y="1852"/>
                  </a:lnTo>
                  <a:lnTo>
                    <a:pt x="796" y="1842"/>
                  </a:lnTo>
                  <a:lnTo>
                    <a:pt x="769" y="1831"/>
                  </a:lnTo>
                  <a:lnTo>
                    <a:pt x="741" y="1819"/>
                  </a:lnTo>
                  <a:lnTo>
                    <a:pt x="715" y="1809"/>
                  </a:lnTo>
                  <a:lnTo>
                    <a:pt x="688" y="1797"/>
                  </a:lnTo>
                  <a:lnTo>
                    <a:pt x="663" y="1785"/>
                  </a:lnTo>
                  <a:lnTo>
                    <a:pt x="637" y="1773"/>
                  </a:lnTo>
                  <a:lnTo>
                    <a:pt x="613" y="1762"/>
                  </a:lnTo>
                  <a:lnTo>
                    <a:pt x="588" y="1749"/>
                  </a:lnTo>
                  <a:lnTo>
                    <a:pt x="564" y="1736"/>
                  </a:lnTo>
                  <a:lnTo>
                    <a:pt x="539" y="1723"/>
                  </a:lnTo>
                  <a:lnTo>
                    <a:pt x="517" y="1711"/>
                  </a:lnTo>
                  <a:lnTo>
                    <a:pt x="493" y="1698"/>
                  </a:lnTo>
                  <a:lnTo>
                    <a:pt x="471" y="1684"/>
                  </a:lnTo>
                  <a:lnTo>
                    <a:pt x="449" y="1670"/>
                  </a:lnTo>
                  <a:lnTo>
                    <a:pt x="427" y="1656"/>
                  </a:lnTo>
                  <a:lnTo>
                    <a:pt x="406" y="1642"/>
                  </a:lnTo>
                  <a:lnTo>
                    <a:pt x="386" y="1628"/>
                  </a:lnTo>
                  <a:lnTo>
                    <a:pt x="366" y="1614"/>
                  </a:lnTo>
                  <a:lnTo>
                    <a:pt x="346" y="1599"/>
                  </a:lnTo>
                  <a:lnTo>
                    <a:pt x="327" y="1585"/>
                  </a:lnTo>
                  <a:lnTo>
                    <a:pt x="308" y="1570"/>
                  </a:lnTo>
                  <a:lnTo>
                    <a:pt x="290" y="1554"/>
                  </a:lnTo>
                  <a:lnTo>
                    <a:pt x="272" y="1539"/>
                  </a:lnTo>
                  <a:lnTo>
                    <a:pt x="255" y="1524"/>
                  </a:lnTo>
                  <a:lnTo>
                    <a:pt x="238" y="1508"/>
                  </a:lnTo>
                  <a:lnTo>
                    <a:pt x="223" y="1492"/>
                  </a:lnTo>
                  <a:lnTo>
                    <a:pt x="206" y="1476"/>
                  </a:lnTo>
                  <a:lnTo>
                    <a:pt x="192" y="1460"/>
                  </a:lnTo>
                  <a:lnTo>
                    <a:pt x="177" y="1444"/>
                  </a:lnTo>
                  <a:lnTo>
                    <a:pt x="163" y="1428"/>
                  </a:lnTo>
                  <a:lnTo>
                    <a:pt x="150" y="1411"/>
                  </a:lnTo>
                  <a:lnTo>
                    <a:pt x="137" y="1395"/>
                  </a:lnTo>
                  <a:lnTo>
                    <a:pt x="124" y="1378"/>
                  </a:lnTo>
                  <a:lnTo>
                    <a:pt x="113" y="1361"/>
                  </a:lnTo>
                  <a:lnTo>
                    <a:pt x="102" y="1345"/>
                  </a:lnTo>
                  <a:lnTo>
                    <a:pt x="91" y="1328"/>
                  </a:lnTo>
                  <a:lnTo>
                    <a:pt x="81" y="1311"/>
                  </a:lnTo>
                  <a:lnTo>
                    <a:pt x="71" y="1294"/>
                  </a:lnTo>
                  <a:lnTo>
                    <a:pt x="62" y="1275"/>
                  </a:lnTo>
                  <a:lnTo>
                    <a:pt x="54" y="1258"/>
                  </a:lnTo>
                  <a:lnTo>
                    <a:pt x="47" y="1241"/>
                  </a:lnTo>
                  <a:lnTo>
                    <a:pt x="40" y="1224"/>
                  </a:lnTo>
                  <a:lnTo>
                    <a:pt x="33" y="1206"/>
                  </a:lnTo>
                  <a:lnTo>
                    <a:pt x="27" y="1189"/>
                  </a:lnTo>
                  <a:lnTo>
                    <a:pt x="21" y="1171"/>
                  </a:lnTo>
                  <a:lnTo>
                    <a:pt x="17" y="1153"/>
                  </a:lnTo>
                  <a:lnTo>
                    <a:pt x="13" y="1136"/>
                  </a:lnTo>
                  <a:lnTo>
                    <a:pt x="9" y="1118"/>
                  </a:lnTo>
                  <a:lnTo>
                    <a:pt x="6" y="1101"/>
                  </a:lnTo>
                  <a:lnTo>
                    <a:pt x="4" y="1082"/>
                  </a:lnTo>
                  <a:lnTo>
                    <a:pt x="2" y="1064"/>
                  </a:lnTo>
                  <a:lnTo>
                    <a:pt x="1" y="1046"/>
                  </a:lnTo>
                  <a:lnTo>
                    <a:pt x="0" y="1029"/>
                  </a:lnTo>
                  <a:lnTo>
                    <a:pt x="0" y="1011"/>
                  </a:lnTo>
                  <a:lnTo>
                    <a:pt x="1" y="993"/>
                  </a:lnTo>
                  <a:lnTo>
                    <a:pt x="2" y="975"/>
                  </a:lnTo>
                  <a:lnTo>
                    <a:pt x="4" y="958"/>
                  </a:lnTo>
                  <a:lnTo>
                    <a:pt x="6" y="939"/>
                  </a:lnTo>
                  <a:lnTo>
                    <a:pt x="9" y="921"/>
                  </a:lnTo>
                  <a:lnTo>
                    <a:pt x="13" y="904"/>
                  </a:lnTo>
                  <a:lnTo>
                    <a:pt x="17" y="886"/>
                  </a:lnTo>
                  <a:lnTo>
                    <a:pt x="21" y="868"/>
                  </a:lnTo>
                  <a:lnTo>
                    <a:pt x="27" y="851"/>
                  </a:lnTo>
                  <a:lnTo>
                    <a:pt x="33" y="833"/>
                  </a:lnTo>
                  <a:lnTo>
                    <a:pt x="40" y="816"/>
                  </a:lnTo>
                  <a:lnTo>
                    <a:pt x="47" y="799"/>
                  </a:lnTo>
                  <a:lnTo>
                    <a:pt x="54" y="781"/>
                  </a:lnTo>
                  <a:lnTo>
                    <a:pt x="62" y="764"/>
                  </a:lnTo>
                  <a:lnTo>
                    <a:pt x="71" y="746"/>
                  </a:lnTo>
                  <a:lnTo>
                    <a:pt x="81" y="729"/>
                  </a:lnTo>
                  <a:lnTo>
                    <a:pt x="91" y="712"/>
                  </a:lnTo>
                  <a:lnTo>
                    <a:pt x="102" y="695"/>
                  </a:lnTo>
                  <a:lnTo>
                    <a:pt x="113" y="678"/>
                  </a:lnTo>
                  <a:lnTo>
                    <a:pt x="124" y="661"/>
                  </a:lnTo>
                  <a:lnTo>
                    <a:pt x="137" y="645"/>
                  </a:lnTo>
                  <a:lnTo>
                    <a:pt x="150" y="628"/>
                  </a:lnTo>
                  <a:lnTo>
                    <a:pt x="163" y="612"/>
                  </a:lnTo>
                  <a:lnTo>
                    <a:pt x="177" y="596"/>
                  </a:lnTo>
                  <a:lnTo>
                    <a:pt x="192" y="579"/>
                  </a:lnTo>
                  <a:lnTo>
                    <a:pt x="206" y="563"/>
                  </a:lnTo>
                  <a:lnTo>
                    <a:pt x="223" y="547"/>
                  </a:lnTo>
                  <a:lnTo>
                    <a:pt x="238" y="532"/>
                  </a:lnTo>
                  <a:lnTo>
                    <a:pt x="255" y="516"/>
                  </a:lnTo>
                  <a:lnTo>
                    <a:pt x="272" y="500"/>
                  </a:lnTo>
                  <a:lnTo>
                    <a:pt x="290" y="485"/>
                  </a:lnTo>
                  <a:lnTo>
                    <a:pt x="307" y="470"/>
                  </a:lnTo>
                  <a:lnTo>
                    <a:pt x="327" y="455"/>
                  </a:lnTo>
                  <a:lnTo>
                    <a:pt x="346" y="440"/>
                  </a:lnTo>
                  <a:lnTo>
                    <a:pt x="366" y="425"/>
                  </a:lnTo>
                  <a:lnTo>
                    <a:pt x="386" y="412"/>
                  </a:lnTo>
                  <a:lnTo>
                    <a:pt x="406" y="397"/>
                  </a:lnTo>
                  <a:lnTo>
                    <a:pt x="427" y="383"/>
                  </a:lnTo>
                  <a:lnTo>
                    <a:pt x="448" y="369"/>
                  </a:lnTo>
                  <a:lnTo>
                    <a:pt x="471" y="356"/>
                  </a:lnTo>
                  <a:lnTo>
                    <a:pt x="493" y="342"/>
                  </a:lnTo>
                  <a:lnTo>
                    <a:pt x="517" y="328"/>
                  </a:lnTo>
                  <a:lnTo>
                    <a:pt x="539" y="316"/>
                  </a:lnTo>
                  <a:lnTo>
                    <a:pt x="564" y="303"/>
                  </a:lnTo>
                  <a:lnTo>
                    <a:pt x="587" y="290"/>
                  </a:lnTo>
                  <a:lnTo>
                    <a:pt x="613" y="278"/>
                  </a:lnTo>
                  <a:lnTo>
                    <a:pt x="637" y="265"/>
                  </a:lnTo>
                  <a:lnTo>
                    <a:pt x="663" y="254"/>
                  </a:lnTo>
                  <a:lnTo>
                    <a:pt x="688" y="242"/>
                  </a:lnTo>
                  <a:lnTo>
                    <a:pt x="715" y="231"/>
                  </a:lnTo>
                  <a:lnTo>
                    <a:pt x="741" y="220"/>
                  </a:lnTo>
                  <a:lnTo>
                    <a:pt x="769" y="209"/>
                  </a:lnTo>
                  <a:lnTo>
                    <a:pt x="796" y="198"/>
                  </a:lnTo>
                  <a:lnTo>
                    <a:pt x="824" y="188"/>
                  </a:lnTo>
                  <a:lnTo>
                    <a:pt x="852" y="177"/>
                  </a:lnTo>
                  <a:lnTo>
                    <a:pt x="880" y="167"/>
                  </a:lnTo>
                  <a:lnTo>
                    <a:pt x="909" y="158"/>
                  </a:lnTo>
                  <a:lnTo>
                    <a:pt x="938" y="148"/>
                  </a:lnTo>
                  <a:lnTo>
                    <a:pt x="967" y="140"/>
                  </a:lnTo>
                  <a:lnTo>
                    <a:pt x="997" y="130"/>
                  </a:lnTo>
                  <a:lnTo>
                    <a:pt x="1027" y="122"/>
                  </a:lnTo>
                  <a:lnTo>
                    <a:pt x="1057" y="113"/>
                  </a:lnTo>
                  <a:lnTo>
                    <a:pt x="1088" y="106"/>
                  </a:lnTo>
                  <a:lnTo>
                    <a:pt x="1118" y="97"/>
                  </a:lnTo>
                  <a:lnTo>
                    <a:pt x="1150" y="90"/>
                  </a:lnTo>
                  <a:lnTo>
                    <a:pt x="1181" y="83"/>
                  </a:lnTo>
                  <a:lnTo>
                    <a:pt x="1212" y="76"/>
                  </a:lnTo>
                  <a:lnTo>
                    <a:pt x="1244" y="69"/>
                  </a:lnTo>
                  <a:lnTo>
                    <a:pt x="1277" y="63"/>
                  </a:lnTo>
                  <a:lnTo>
                    <a:pt x="1308" y="56"/>
                  </a:lnTo>
                  <a:lnTo>
                    <a:pt x="1341" y="51"/>
                  </a:lnTo>
                  <a:lnTo>
                    <a:pt x="1374" y="46"/>
                  </a:lnTo>
                  <a:lnTo>
                    <a:pt x="1406" y="40"/>
                  </a:lnTo>
                  <a:lnTo>
                    <a:pt x="1439" y="35"/>
                  </a:lnTo>
                  <a:lnTo>
                    <a:pt x="1472" y="31"/>
                  </a:lnTo>
                  <a:lnTo>
                    <a:pt x="1506" y="27"/>
                  </a:lnTo>
                  <a:lnTo>
                    <a:pt x="1538" y="22"/>
                  </a:lnTo>
                  <a:lnTo>
                    <a:pt x="1572" y="19"/>
                  </a:lnTo>
                  <a:lnTo>
                    <a:pt x="1606" y="16"/>
                  </a:lnTo>
                  <a:lnTo>
                    <a:pt x="1639" y="13"/>
                  </a:lnTo>
                  <a:lnTo>
                    <a:pt x="1673" y="11"/>
                  </a:lnTo>
                  <a:lnTo>
                    <a:pt x="1707" y="7"/>
                  </a:lnTo>
                  <a:lnTo>
                    <a:pt x="1741" y="5"/>
                  </a:lnTo>
                  <a:lnTo>
                    <a:pt x="1775" y="4"/>
                  </a:lnTo>
                  <a:lnTo>
                    <a:pt x="1809" y="2"/>
                  </a:lnTo>
                  <a:lnTo>
                    <a:pt x="1844" y="1"/>
                  </a:lnTo>
                  <a:lnTo>
                    <a:pt x="1877" y="0"/>
                  </a:lnTo>
                  <a:lnTo>
                    <a:pt x="1912" y="0"/>
                  </a:lnTo>
                  <a:lnTo>
                    <a:pt x="1946" y="0"/>
                  </a:lnTo>
                  <a:lnTo>
                    <a:pt x="1981" y="0"/>
                  </a:lnTo>
                  <a:lnTo>
                    <a:pt x="2014" y="0"/>
                  </a:lnTo>
                  <a:lnTo>
                    <a:pt x="2049" y="1"/>
                  </a:lnTo>
                  <a:lnTo>
                    <a:pt x="2083" y="2"/>
                  </a:lnTo>
                  <a:lnTo>
                    <a:pt x="2116" y="3"/>
                  </a:lnTo>
                  <a:lnTo>
                    <a:pt x="2151" y="4"/>
                  </a:lnTo>
                  <a:lnTo>
                    <a:pt x="2185" y="6"/>
                  </a:lnTo>
                  <a:lnTo>
                    <a:pt x="2219" y="8"/>
                  </a:lnTo>
                  <a:lnTo>
                    <a:pt x="2252" y="12"/>
                  </a:lnTo>
                  <a:lnTo>
                    <a:pt x="2286" y="14"/>
                  </a:lnTo>
                  <a:lnTo>
                    <a:pt x="2320" y="17"/>
                  </a:lnTo>
                  <a:lnTo>
                    <a:pt x="2353" y="21"/>
                  </a:lnTo>
                  <a:lnTo>
                    <a:pt x="2387" y="24"/>
                  </a:lnTo>
                  <a:lnTo>
                    <a:pt x="2421" y="29"/>
                  </a:lnTo>
                  <a:lnTo>
                    <a:pt x="2453" y="33"/>
                  </a:lnTo>
                  <a:lnTo>
                    <a:pt x="2486" y="38"/>
                  </a:lnTo>
                  <a:lnTo>
                    <a:pt x="2519" y="43"/>
                  </a:lnTo>
                  <a:lnTo>
                    <a:pt x="2552" y="48"/>
                  </a:lnTo>
                  <a:lnTo>
                    <a:pt x="2584" y="54"/>
                  </a:lnTo>
                  <a:lnTo>
                    <a:pt x="2617" y="60"/>
                  </a:lnTo>
                  <a:lnTo>
                    <a:pt x="2649" y="66"/>
                  </a:lnTo>
                  <a:lnTo>
                    <a:pt x="2680" y="72"/>
                  </a:lnTo>
                  <a:lnTo>
                    <a:pt x="2712" y="79"/>
                  </a:lnTo>
                  <a:lnTo>
                    <a:pt x="2744" y="86"/>
                  </a:lnTo>
                  <a:lnTo>
                    <a:pt x="2775" y="94"/>
                  </a:lnTo>
                  <a:lnTo>
                    <a:pt x="2806" y="101"/>
                  </a:lnTo>
                  <a:lnTo>
                    <a:pt x="2837" y="109"/>
                  </a:lnTo>
                  <a:lnTo>
                    <a:pt x="2867" y="117"/>
                  </a:lnTo>
                  <a:lnTo>
                    <a:pt x="2897" y="126"/>
                  </a:lnTo>
                  <a:lnTo>
                    <a:pt x="2926" y="134"/>
                  </a:lnTo>
                  <a:lnTo>
                    <a:pt x="2956" y="144"/>
                  </a:lnTo>
                  <a:lnTo>
                    <a:pt x="2986" y="152"/>
                  </a:lnTo>
                  <a:lnTo>
                    <a:pt x="3014" y="162"/>
                  </a:lnTo>
                  <a:lnTo>
                    <a:pt x="3043" y="173"/>
                  </a:lnTo>
                  <a:lnTo>
                    <a:pt x="3071" y="182"/>
                  </a:lnTo>
                  <a:lnTo>
                    <a:pt x="3099" y="193"/>
                  </a:lnTo>
                  <a:lnTo>
                    <a:pt x="3127" y="204"/>
                  </a:lnTo>
                  <a:lnTo>
                    <a:pt x="3154" y="214"/>
                  </a:lnTo>
                  <a:lnTo>
                    <a:pt x="3181" y="225"/>
                  </a:lnTo>
                  <a:lnTo>
                    <a:pt x="3207" y="237"/>
                  </a:lnTo>
                  <a:lnTo>
                    <a:pt x="3233" y="248"/>
                  </a:lnTo>
                  <a:lnTo>
                    <a:pt x="3259" y="260"/>
                  </a:lnTo>
                  <a:lnTo>
                    <a:pt x="3284" y="272"/>
                  </a:lnTo>
                  <a:lnTo>
                    <a:pt x="3309" y="285"/>
                  </a:lnTo>
                  <a:lnTo>
                    <a:pt x="3334" y="296"/>
                  </a:lnTo>
                  <a:lnTo>
                    <a:pt x="3357" y="309"/>
                  </a:lnTo>
                  <a:lnTo>
                    <a:pt x="3381" y="322"/>
                  </a:lnTo>
                  <a:lnTo>
                    <a:pt x="3404" y="336"/>
                  </a:lnTo>
                  <a:lnTo>
                    <a:pt x="3427" y="349"/>
                  </a:lnTo>
                  <a:lnTo>
                    <a:pt x="3449" y="363"/>
                  </a:lnTo>
                  <a:lnTo>
                    <a:pt x="3471" y="376"/>
                  </a:lnTo>
                  <a:lnTo>
                    <a:pt x="3492" y="390"/>
                  </a:lnTo>
                  <a:lnTo>
                    <a:pt x="3514" y="404"/>
                  </a:lnTo>
                  <a:lnTo>
                    <a:pt x="3534" y="419"/>
                  </a:lnTo>
                  <a:lnTo>
                    <a:pt x="3554" y="433"/>
                  </a:lnTo>
                  <a:lnTo>
                    <a:pt x="3573" y="448"/>
                  </a:lnTo>
                  <a:lnTo>
                    <a:pt x="3592" y="463"/>
                  </a:lnTo>
                  <a:lnTo>
                    <a:pt x="3611" y="478"/>
                  </a:lnTo>
                  <a:lnTo>
                    <a:pt x="3628" y="493"/>
                  </a:lnTo>
                  <a:lnTo>
                    <a:pt x="3646" y="509"/>
                  </a:lnTo>
                  <a:lnTo>
                    <a:pt x="3663" y="524"/>
                  </a:lnTo>
                  <a:lnTo>
                    <a:pt x="3679" y="540"/>
                  </a:lnTo>
                  <a:lnTo>
                    <a:pt x="3695" y="556"/>
                  </a:lnTo>
                  <a:lnTo>
                    <a:pt x="3710" y="572"/>
                  </a:lnTo>
                  <a:lnTo>
                    <a:pt x="3725" y="588"/>
                  </a:lnTo>
                  <a:lnTo>
                    <a:pt x="3740" y="604"/>
                  </a:lnTo>
                  <a:lnTo>
                    <a:pt x="3753" y="620"/>
                  </a:lnTo>
                  <a:lnTo>
                    <a:pt x="3766" y="637"/>
                  </a:lnTo>
                  <a:lnTo>
                    <a:pt x="3778" y="653"/>
                  </a:lnTo>
                  <a:lnTo>
                    <a:pt x="3791" y="670"/>
                  </a:lnTo>
                  <a:lnTo>
                    <a:pt x="3802" y="687"/>
                  </a:lnTo>
                  <a:lnTo>
                    <a:pt x="3813" y="704"/>
                  </a:lnTo>
                  <a:lnTo>
                    <a:pt x="3823" y="721"/>
                  </a:lnTo>
                  <a:lnTo>
                    <a:pt x="3832" y="738"/>
                  </a:lnTo>
                  <a:lnTo>
                    <a:pt x="3842" y="755"/>
                  </a:lnTo>
                  <a:lnTo>
                    <a:pt x="3851" y="772"/>
                  </a:lnTo>
                  <a:lnTo>
                    <a:pt x="3859" y="789"/>
                  </a:lnTo>
                  <a:lnTo>
                    <a:pt x="3866" y="807"/>
                  </a:lnTo>
                  <a:lnTo>
                    <a:pt x="3873" y="824"/>
                  </a:lnTo>
                  <a:lnTo>
                    <a:pt x="3879" y="842"/>
                  </a:lnTo>
                  <a:lnTo>
                    <a:pt x="3885" y="860"/>
                  </a:lnTo>
                  <a:lnTo>
                    <a:pt x="3890" y="878"/>
                  </a:lnTo>
                  <a:lnTo>
                    <a:pt x="3895" y="895"/>
                  </a:lnTo>
                  <a:lnTo>
                    <a:pt x="3898" y="913"/>
                  </a:lnTo>
                  <a:lnTo>
                    <a:pt x="3902" y="931"/>
                  </a:lnTo>
                  <a:lnTo>
                    <a:pt x="3904" y="948"/>
                  </a:lnTo>
                  <a:lnTo>
                    <a:pt x="3906" y="966"/>
                  </a:lnTo>
                  <a:lnTo>
                    <a:pt x="3908" y="984"/>
                  </a:lnTo>
                  <a:lnTo>
                    <a:pt x="3909" y="1001"/>
                  </a:lnTo>
                  <a:lnTo>
                    <a:pt x="3909" y="10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965" y="1097"/>
              <a:ext cx="372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{1, 2}</a:t>
              </a:r>
              <a:endParaRPr lang="en-US" sz="2000" dirty="0"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895" y="1522"/>
              <a:ext cx="548" cy="292"/>
            </a:xfrm>
            <a:custGeom>
              <a:avLst/>
              <a:gdLst>
                <a:gd name="T0" fmla="*/ 3902 w 3909"/>
                <a:gd name="T1" fmla="*/ 1109 h 2040"/>
                <a:gd name="T2" fmla="*/ 3873 w 3909"/>
                <a:gd name="T3" fmla="*/ 1214 h 2040"/>
                <a:gd name="T4" fmla="*/ 3823 w 3909"/>
                <a:gd name="T5" fmla="*/ 1319 h 2040"/>
                <a:gd name="T6" fmla="*/ 3753 w 3909"/>
                <a:gd name="T7" fmla="*/ 1419 h 2040"/>
                <a:gd name="T8" fmla="*/ 3663 w 3909"/>
                <a:gd name="T9" fmla="*/ 1515 h 2040"/>
                <a:gd name="T10" fmla="*/ 3554 w 3909"/>
                <a:gd name="T11" fmla="*/ 1606 h 2040"/>
                <a:gd name="T12" fmla="*/ 3427 w 3909"/>
                <a:gd name="T13" fmla="*/ 1690 h 2040"/>
                <a:gd name="T14" fmla="*/ 3284 w 3909"/>
                <a:gd name="T15" fmla="*/ 1768 h 2040"/>
                <a:gd name="T16" fmla="*/ 3127 w 3909"/>
                <a:gd name="T17" fmla="*/ 1836 h 2040"/>
                <a:gd name="T18" fmla="*/ 2956 w 3909"/>
                <a:gd name="T19" fmla="*/ 1896 h 2040"/>
                <a:gd name="T20" fmla="*/ 2775 w 3909"/>
                <a:gd name="T21" fmla="*/ 1946 h 2040"/>
                <a:gd name="T22" fmla="*/ 2584 w 3909"/>
                <a:gd name="T23" fmla="*/ 1985 h 2040"/>
                <a:gd name="T24" fmla="*/ 2387 w 3909"/>
                <a:gd name="T25" fmla="*/ 2014 h 2040"/>
                <a:gd name="T26" fmla="*/ 2185 w 3909"/>
                <a:gd name="T27" fmla="*/ 2032 h 2040"/>
                <a:gd name="T28" fmla="*/ 1981 w 3909"/>
                <a:gd name="T29" fmla="*/ 2040 h 2040"/>
                <a:gd name="T30" fmla="*/ 1775 w 3909"/>
                <a:gd name="T31" fmla="*/ 2036 h 2040"/>
                <a:gd name="T32" fmla="*/ 1572 w 3909"/>
                <a:gd name="T33" fmla="*/ 2021 h 2040"/>
                <a:gd name="T34" fmla="*/ 1374 w 3909"/>
                <a:gd name="T35" fmla="*/ 1994 h 2040"/>
                <a:gd name="T36" fmla="*/ 1181 w 3909"/>
                <a:gd name="T37" fmla="*/ 1957 h 2040"/>
                <a:gd name="T38" fmla="*/ 997 w 3909"/>
                <a:gd name="T39" fmla="*/ 1909 h 2040"/>
                <a:gd name="T40" fmla="*/ 824 w 3909"/>
                <a:gd name="T41" fmla="*/ 1852 h 2040"/>
                <a:gd name="T42" fmla="*/ 663 w 3909"/>
                <a:gd name="T43" fmla="*/ 1785 h 2040"/>
                <a:gd name="T44" fmla="*/ 517 w 3909"/>
                <a:gd name="T45" fmla="*/ 1710 h 2040"/>
                <a:gd name="T46" fmla="*/ 386 w 3909"/>
                <a:gd name="T47" fmla="*/ 1628 h 2040"/>
                <a:gd name="T48" fmla="*/ 272 w 3909"/>
                <a:gd name="T49" fmla="*/ 1539 h 2040"/>
                <a:gd name="T50" fmla="*/ 177 w 3909"/>
                <a:gd name="T51" fmla="*/ 1444 h 2040"/>
                <a:gd name="T52" fmla="*/ 102 w 3909"/>
                <a:gd name="T53" fmla="*/ 1345 h 2040"/>
                <a:gd name="T54" fmla="*/ 47 w 3909"/>
                <a:gd name="T55" fmla="*/ 1241 h 2040"/>
                <a:gd name="T56" fmla="*/ 13 w 3909"/>
                <a:gd name="T57" fmla="*/ 1135 h 2040"/>
                <a:gd name="T58" fmla="*/ 0 w 3909"/>
                <a:gd name="T59" fmla="*/ 1029 h 2040"/>
                <a:gd name="T60" fmla="*/ 9 w 3909"/>
                <a:gd name="T61" fmla="*/ 921 h 2040"/>
                <a:gd name="T62" fmla="*/ 40 w 3909"/>
                <a:gd name="T63" fmla="*/ 816 h 2040"/>
                <a:gd name="T64" fmla="*/ 91 w 3909"/>
                <a:gd name="T65" fmla="*/ 712 h 2040"/>
                <a:gd name="T66" fmla="*/ 163 w 3909"/>
                <a:gd name="T67" fmla="*/ 612 h 2040"/>
                <a:gd name="T68" fmla="*/ 255 w 3909"/>
                <a:gd name="T69" fmla="*/ 516 h 2040"/>
                <a:gd name="T70" fmla="*/ 366 w 3909"/>
                <a:gd name="T71" fmla="*/ 425 h 2040"/>
                <a:gd name="T72" fmla="*/ 493 w 3909"/>
                <a:gd name="T73" fmla="*/ 342 h 2040"/>
                <a:gd name="T74" fmla="*/ 637 w 3909"/>
                <a:gd name="T75" fmla="*/ 266 h 2040"/>
                <a:gd name="T76" fmla="*/ 796 w 3909"/>
                <a:gd name="T77" fmla="*/ 198 h 2040"/>
                <a:gd name="T78" fmla="*/ 967 w 3909"/>
                <a:gd name="T79" fmla="*/ 139 h 2040"/>
                <a:gd name="T80" fmla="*/ 1150 w 3909"/>
                <a:gd name="T81" fmla="*/ 90 h 2040"/>
                <a:gd name="T82" fmla="*/ 1341 w 3909"/>
                <a:gd name="T83" fmla="*/ 51 h 2040"/>
                <a:gd name="T84" fmla="*/ 1538 w 3909"/>
                <a:gd name="T85" fmla="*/ 23 h 2040"/>
                <a:gd name="T86" fmla="*/ 1741 w 3909"/>
                <a:gd name="T87" fmla="*/ 5 h 2040"/>
                <a:gd name="T88" fmla="*/ 1946 w 3909"/>
                <a:gd name="T89" fmla="*/ 0 h 2040"/>
                <a:gd name="T90" fmla="*/ 2151 w 3909"/>
                <a:gd name="T91" fmla="*/ 5 h 2040"/>
                <a:gd name="T92" fmla="*/ 2353 w 3909"/>
                <a:gd name="T93" fmla="*/ 21 h 2040"/>
                <a:gd name="T94" fmla="*/ 2552 w 3909"/>
                <a:gd name="T95" fmla="*/ 48 h 2040"/>
                <a:gd name="T96" fmla="*/ 2744 w 3909"/>
                <a:gd name="T97" fmla="*/ 86 h 2040"/>
                <a:gd name="T98" fmla="*/ 2926 w 3909"/>
                <a:gd name="T99" fmla="*/ 134 h 2040"/>
                <a:gd name="T100" fmla="*/ 3099 w 3909"/>
                <a:gd name="T101" fmla="*/ 193 h 2040"/>
                <a:gd name="T102" fmla="*/ 3259 w 3909"/>
                <a:gd name="T103" fmla="*/ 260 h 2040"/>
                <a:gd name="T104" fmla="*/ 3404 w 3909"/>
                <a:gd name="T105" fmla="*/ 336 h 2040"/>
                <a:gd name="T106" fmla="*/ 3534 w 3909"/>
                <a:gd name="T107" fmla="*/ 419 h 2040"/>
                <a:gd name="T108" fmla="*/ 3646 w 3909"/>
                <a:gd name="T109" fmla="*/ 508 h 2040"/>
                <a:gd name="T110" fmla="*/ 3740 w 3909"/>
                <a:gd name="T111" fmla="*/ 603 h 2040"/>
                <a:gd name="T112" fmla="*/ 3813 w 3909"/>
                <a:gd name="T113" fmla="*/ 704 h 2040"/>
                <a:gd name="T114" fmla="*/ 3866 w 3909"/>
                <a:gd name="T115" fmla="*/ 807 h 2040"/>
                <a:gd name="T116" fmla="*/ 3898 w 3909"/>
                <a:gd name="T117" fmla="*/ 913 h 2040"/>
                <a:gd name="T118" fmla="*/ 3909 w 3909"/>
                <a:gd name="T119" fmla="*/ 1019 h 20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9"/>
                <a:gd name="T181" fmla="*/ 0 h 2040"/>
                <a:gd name="T182" fmla="*/ 3909 w 3909"/>
                <a:gd name="T183" fmla="*/ 2040 h 20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9" h="2040">
                  <a:moveTo>
                    <a:pt x="3909" y="1019"/>
                  </a:moveTo>
                  <a:lnTo>
                    <a:pt x="3909" y="1037"/>
                  </a:lnTo>
                  <a:lnTo>
                    <a:pt x="3908" y="1056"/>
                  </a:lnTo>
                  <a:lnTo>
                    <a:pt x="3906" y="1074"/>
                  </a:lnTo>
                  <a:lnTo>
                    <a:pt x="3904" y="1091"/>
                  </a:lnTo>
                  <a:lnTo>
                    <a:pt x="3902" y="1109"/>
                  </a:lnTo>
                  <a:lnTo>
                    <a:pt x="3898" y="1127"/>
                  </a:lnTo>
                  <a:lnTo>
                    <a:pt x="3895" y="1144"/>
                  </a:lnTo>
                  <a:lnTo>
                    <a:pt x="3890" y="1162"/>
                  </a:lnTo>
                  <a:lnTo>
                    <a:pt x="3885" y="1179"/>
                  </a:lnTo>
                  <a:lnTo>
                    <a:pt x="3879" y="1197"/>
                  </a:lnTo>
                  <a:lnTo>
                    <a:pt x="3873" y="1214"/>
                  </a:lnTo>
                  <a:lnTo>
                    <a:pt x="3866" y="1233"/>
                  </a:lnTo>
                  <a:lnTo>
                    <a:pt x="3859" y="1250"/>
                  </a:lnTo>
                  <a:lnTo>
                    <a:pt x="3851" y="1267"/>
                  </a:lnTo>
                  <a:lnTo>
                    <a:pt x="3842" y="1285"/>
                  </a:lnTo>
                  <a:lnTo>
                    <a:pt x="3832" y="1302"/>
                  </a:lnTo>
                  <a:lnTo>
                    <a:pt x="3823" y="1319"/>
                  </a:lnTo>
                  <a:lnTo>
                    <a:pt x="3813" y="1336"/>
                  </a:lnTo>
                  <a:lnTo>
                    <a:pt x="3802" y="1353"/>
                  </a:lnTo>
                  <a:lnTo>
                    <a:pt x="3791" y="1369"/>
                  </a:lnTo>
                  <a:lnTo>
                    <a:pt x="3778" y="1386"/>
                  </a:lnTo>
                  <a:lnTo>
                    <a:pt x="3766" y="1403"/>
                  </a:lnTo>
                  <a:lnTo>
                    <a:pt x="3753" y="1419"/>
                  </a:lnTo>
                  <a:lnTo>
                    <a:pt x="3740" y="1436"/>
                  </a:lnTo>
                  <a:lnTo>
                    <a:pt x="3725" y="1452"/>
                  </a:lnTo>
                  <a:lnTo>
                    <a:pt x="3710" y="1468"/>
                  </a:lnTo>
                  <a:lnTo>
                    <a:pt x="3695" y="1484"/>
                  </a:lnTo>
                  <a:lnTo>
                    <a:pt x="3679" y="1500"/>
                  </a:lnTo>
                  <a:lnTo>
                    <a:pt x="3663" y="1515"/>
                  </a:lnTo>
                  <a:lnTo>
                    <a:pt x="3646" y="1531"/>
                  </a:lnTo>
                  <a:lnTo>
                    <a:pt x="3628" y="1546"/>
                  </a:lnTo>
                  <a:lnTo>
                    <a:pt x="3611" y="1562"/>
                  </a:lnTo>
                  <a:lnTo>
                    <a:pt x="3592" y="1577"/>
                  </a:lnTo>
                  <a:lnTo>
                    <a:pt x="3573" y="1592"/>
                  </a:lnTo>
                  <a:lnTo>
                    <a:pt x="3554" y="1606"/>
                  </a:lnTo>
                  <a:lnTo>
                    <a:pt x="3534" y="1621"/>
                  </a:lnTo>
                  <a:lnTo>
                    <a:pt x="3514" y="1636"/>
                  </a:lnTo>
                  <a:lnTo>
                    <a:pt x="3492" y="1650"/>
                  </a:lnTo>
                  <a:lnTo>
                    <a:pt x="3471" y="1663"/>
                  </a:lnTo>
                  <a:lnTo>
                    <a:pt x="3449" y="1677"/>
                  </a:lnTo>
                  <a:lnTo>
                    <a:pt x="3427" y="1690"/>
                  </a:lnTo>
                  <a:lnTo>
                    <a:pt x="3404" y="1704"/>
                  </a:lnTo>
                  <a:lnTo>
                    <a:pt x="3381" y="1717"/>
                  </a:lnTo>
                  <a:lnTo>
                    <a:pt x="3357" y="1730"/>
                  </a:lnTo>
                  <a:lnTo>
                    <a:pt x="3334" y="1742"/>
                  </a:lnTo>
                  <a:lnTo>
                    <a:pt x="3309" y="1755"/>
                  </a:lnTo>
                  <a:lnTo>
                    <a:pt x="3284" y="1768"/>
                  </a:lnTo>
                  <a:lnTo>
                    <a:pt x="3259" y="1780"/>
                  </a:lnTo>
                  <a:lnTo>
                    <a:pt x="3233" y="1791"/>
                  </a:lnTo>
                  <a:lnTo>
                    <a:pt x="3207" y="1803"/>
                  </a:lnTo>
                  <a:lnTo>
                    <a:pt x="3181" y="1814"/>
                  </a:lnTo>
                  <a:lnTo>
                    <a:pt x="3154" y="1826"/>
                  </a:lnTo>
                  <a:lnTo>
                    <a:pt x="3127" y="1836"/>
                  </a:lnTo>
                  <a:lnTo>
                    <a:pt x="3099" y="1847"/>
                  </a:lnTo>
                  <a:lnTo>
                    <a:pt x="3071" y="1857"/>
                  </a:lnTo>
                  <a:lnTo>
                    <a:pt x="3043" y="1867"/>
                  </a:lnTo>
                  <a:lnTo>
                    <a:pt x="3014" y="1877"/>
                  </a:lnTo>
                  <a:lnTo>
                    <a:pt x="2986" y="1886"/>
                  </a:lnTo>
                  <a:lnTo>
                    <a:pt x="2956" y="1896"/>
                  </a:lnTo>
                  <a:lnTo>
                    <a:pt x="2926" y="1904"/>
                  </a:lnTo>
                  <a:lnTo>
                    <a:pt x="2897" y="1913"/>
                  </a:lnTo>
                  <a:lnTo>
                    <a:pt x="2867" y="1921"/>
                  </a:lnTo>
                  <a:lnTo>
                    <a:pt x="2837" y="1930"/>
                  </a:lnTo>
                  <a:lnTo>
                    <a:pt x="2806" y="1939"/>
                  </a:lnTo>
                  <a:lnTo>
                    <a:pt x="2775" y="1946"/>
                  </a:lnTo>
                  <a:lnTo>
                    <a:pt x="2744" y="1953"/>
                  </a:lnTo>
                  <a:lnTo>
                    <a:pt x="2713" y="1960"/>
                  </a:lnTo>
                  <a:lnTo>
                    <a:pt x="2681" y="1967"/>
                  </a:lnTo>
                  <a:lnTo>
                    <a:pt x="2649" y="1974"/>
                  </a:lnTo>
                  <a:lnTo>
                    <a:pt x="2617" y="1979"/>
                  </a:lnTo>
                  <a:lnTo>
                    <a:pt x="2584" y="1985"/>
                  </a:lnTo>
                  <a:lnTo>
                    <a:pt x="2553" y="1991"/>
                  </a:lnTo>
                  <a:lnTo>
                    <a:pt x="2520" y="1996"/>
                  </a:lnTo>
                  <a:lnTo>
                    <a:pt x="2486" y="2001"/>
                  </a:lnTo>
                  <a:lnTo>
                    <a:pt x="2453" y="2006"/>
                  </a:lnTo>
                  <a:lnTo>
                    <a:pt x="2421" y="2011"/>
                  </a:lnTo>
                  <a:lnTo>
                    <a:pt x="2387" y="2014"/>
                  </a:lnTo>
                  <a:lnTo>
                    <a:pt x="2353" y="2019"/>
                  </a:lnTo>
                  <a:lnTo>
                    <a:pt x="2321" y="2022"/>
                  </a:lnTo>
                  <a:lnTo>
                    <a:pt x="2287" y="2025"/>
                  </a:lnTo>
                  <a:lnTo>
                    <a:pt x="2253" y="2028"/>
                  </a:lnTo>
                  <a:lnTo>
                    <a:pt x="2219" y="2030"/>
                  </a:lnTo>
                  <a:lnTo>
                    <a:pt x="2185" y="2032"/>
                  </a:lnTo>
                  <a:lnTo>
                    <a:pt x="2151" y="2035"/>
                  </a:lnTo>
                  <a:lnTo>
                    <a:pt x="2117" y="2037"/>
                  </a:lnTo>
                  <a:lnTo>
                    <a:pt x="2083" y="2038"/>
                  </a:lnTo>
                  <a:lnTo>
                    <a:pt x="2049" y="2039"/>
                  </a:lnTo>
                  <a:lnTo>
                    <a:pt x="2014" y="2040"/>
                  </a:lnTo>
                  <a:lnTo>
                    <a:pt x="1981" y="2040"/>
                  </a:lnTo>
                  <a:lnTo>
                    <a:pt x="1946" y="2040"/>
                  </a:lnTo>
                  <a:lnTo>
                    <a:pt x="1912" y="2040"/>
                  </a:lnTo>
                  <a:lnTo>
                    <a:pt x="1877" y="2039"/>
                  </a:lnTo>
                  <a:lnTo>
                    <a:pt x="1844" y="2039"/>
                  </a:lnTo>
                  <a:lnTo>
                    <a:pt x="1809" y="2037"/>
                  </a:lnTo>
                  <a:lnTo>
                    <a:pt x="1775" y="2036"/>
                  </a:lnTo>
                  <a:lnTo>
                    <a:pt x="1741" y="2033"/>
                  </a:lnTo>
                  <a:lnTo>
                    <a:pt x="1707" y="2031"/>
                  </a:lnTo>
                  <a:lnTo>
                    <a:pt x="1673" y="2029"/>
                  </a:lnTo>
                  <a:lnTo>
                    <a:pt x="1639" y="2027"/>
                  </a:lnTo>
                  <a:lnTo>
                    <a:pt x="1606" y="2024"/>
                  </a:lnTo>
                  <a:lnTo>
                    <a:pt x="1572" y="2021"/>
                  </a:lnTo>
                  <a:lnTo>
                    <a:pt x="1539" y="2016"/>
                  </a:lnTo>
                  <a:lnTo>
                    <a:pt x="1506" y="2012"/>
                  </a:lnTo>
                  <a:lnTo>
                    <a:pt x="1472" y="2008"/>
                  </a:lnTo>
                  <a:lnTo>
                    <a:pt x="1439" y="2004"/>
                  </a:lnTo>
                  <a:lnTo>
                    <a:pt x="1406" y="1999"/>
                  </a:lnTo>
                  <a:lnTo>
                    <a:pt x="1374" y="1994"/>
                  </a:lnTo>
                  <a:lnTo>
                    <a:pt x="1341" y="1989"/>
                  </a:lnTo>
                  <a:lnTo>
                    <a:pt x="1308" y="1982"/>
                  </a:lnTo>
                  <a:lnTo>
                    <a:pt x="1277" y="1977"/>
                  </a:lnTo>
                  <a:lnTo>
                    <a:pt x="1244" y="1971"/>
                  </a:lnTo>
                  <a:lnTo>
                    <a:pt x="1212" y="1963"/>
                  </a:lnTo>
                  <a:lnTo>
                    <a:pt x="1181" y="1957"/>
                  </a:lnTo>
                  <a:lnTo>
                    <a:pt x="1150" y="1949"/>
                  </a:lnTo>
                  <a:lnTo>
                    <a:pt x="1118" y="1942"/>
                  </a:lnTo>
                  <a:lnTo>
                    <a:pt x="1088" y="1934"/>
                  </a:lnTo>
                  <a:lnTo>
                    <a:pt x="1057" y="1926"/>
                  </a:lnTo>
                  <a:lnTo>
                    <a:pt x="1027" y="1918"/>
                  </a:lnTo>
                  <a:lnTo>
                    <a:pt x="997" y="1909"/>
                  </a:lnTo>
                  <a:lnTo>
                    <a:pt x="967" y="1900"/>
                  </a:lnTo>
                  <a:lnTo>
                    <a:pt x="939" y="1892"/>
                  </a:lnTo>
                  <a:lnTo>
                    <a:pt x="909" y="1882"/>
                  </a:lnTo>
                  <a:lnTo>
                    <a:pt x="880" y="1872"/>
                  </a:lnTo>
                  <a:lnTo>
                    <a:pt x="852" y="1862"/>
                  </a:lnTo>
                  <a:lnTo>
                    <a:pt x="824" y="1852"/>
                  </a:lnTo>
                  <a:lnTo>
                    <a:pt x="796" y="1842"/>
                  </a:lnTo>
                  <a:lnTo>
                    <a:pt x="769" y="1831"/>
                  </a:lnTo>
                  <a:lnTo>
                    <a:pt x="741" y="1820"/>
                  </a:lnTo>
                  <a:lnTo>
                    <a:pt x="715" y="1808"/>
                  </a:lnTo>
                  <a:lnTo>
                    <a:pt x="688" y="1797"/>
                  </a:lnTo>
                  <a:lnTo>
                    <a:pt x="663" y="1785"/>
                  </a:lnTo>
                  <a:lnTo>
                    <a:pt x="637" y="1773"/>
                  </a:lnTo>
                  <a:lnTo>
                    <a:pt x="613" y="1762"/>
                  </a:lnTo>
                  <a:lnTo>
                    <a:pt x="588" y="1749"/>
                  </a:lnTo>
                  <a:lnTo>
                    <a:pt x="564" y="1736"/>
                  </a:lnTo>
                  <a:lnTo>
                    <a:pt x="539" y="1723"/>
                  </a:lnTo>
                  <a:lnTo>
                    <a:pt x="517" y="1710"/>
                  </a:lnTo>
                  <a:lnTo>
                    <a:pt x="493" y="1698"/>
                  </a:lnTo>
                  <a:lnTo>
                    <a:pt x="471" y="1684"/>
                  </a:lnTo>
                  <a:lnTo>
                    <a:pt x="449" y="1670"/>
                  </a:lnTo>
                  <a:lnTo>
                    <a:pt x="427" y="1656"/>
                  </a:lnTo>
                  <a:lnTo>
                    <a:pt x="406" y="1642"/>
                  </a:lnTo>
                  <a:lnTo>
                    <a:pt x="386" y="1628"/>
                  </a:lnTo>
                  <a:lnTo>
                    <a:pt x="366" y="1613"/>
                  </a:lnTo>
                  <a:lnTo>
                    <a:pt x="346" y="1599"/>
                  </a:lnTo>
                  <a:lnTo>
                    <a:pt x="327" y="1584"/>
                  </a:lnTo>
                  <a:lnTo>
                    <a:pt x="308" y="1570"/>
                  </a:lnTo>
                  <a:lnTo>
                    <a:pt x="290" y="1555"/>
                  </a:lnTo>
                  <a:lnTo>
                    <a:pt x="272" y="1539"/>
                  </a:lnTo>
                  <a:lnTo>
                    <a:pt x="255" y="1524"/>
                  </a:lnTo>
                  <a:lnTo>
                    <a:pt x="238" y="1508"/>
                  </a:lnTo>
                  <a:lnTo>
                    <a:pt x="223" y="1492"/>
                  </a:lnTo>
                  <a:lnTo>
                    <a:pt x="206" y="1476"/>
                  </a:lnTo>
                  <a:lnTo>
                    <a:pt x="192" y="1460"/>
                  </a:lnTo>
                  <a:lnTo>
                    <a:pt x="177" y="1444"/>
                  </a:lnTo>
                  <a:lnTo>
                    <a:pt x="163" y="1428"/>
                  </a:lnTo>
                  <a:lnTo>
                    <a:pt x="150" y="1411"/>
                  </a:lnTo>
                  <a:lnTo>
                    <a:pt x="137" y="1395"/>
                  </a:lnTo>
                  <a:lnTo>
                    <a:pt x="124" y="1378"/>
                  </a:lnTo>
                  <a:lnTo>
                    <a:pt x="113" y="1362"/>
                  </a:lnTo>
                  <a:lnTo>
                    <a:pt x="102" y="1345"/>
                  </a:lnTo>
                  <a:lnTo>
                    <a:pt x="91" y="1327"/>
                  </a:lnTo>
                  <a:lnTo>
                    <a:pt x="81" y="1310"/>
                  </a:lnTo>
                  <a:lnTo>
                    <a:pt x="71" y="1293"/>
                  </a:lnTo>
                  <a:lnTo>
                    <a:pt x="62" y="1276"/>
                  </a:lnTo>
                  <a:lnTo>
                    <a:pt x="54" y="1258"/>
                  </a:lnTo>
                  <a:lnTo>
                    <a:pt x="47" y="1241"/>
                  </a:lnTo>
                  <a:lnTo>
                    <a:pt x="40" y="1224"/>
                  </a:lnTo>
                  <a:lnTo>
                    <a:pt x="33" y="1206"/>
                  </a:lnTo>
                  <a:lnTo>
                    <a:pt x="27" y="1189"/>
                  </a:lnTo>
                  <a:lnTo>
                    <a:pt x="21" y="1171"/>
                  </a:lnTo>
                  <a:lnTo>
                    <a:pt x="17" y="1154"/>
                  </a:lnTo>
                  <a:lnTo>
                    <a:pt x="13" y="1135"/>
                  </a:lnTo>
                  <a:lnTo>
                    <a:pt x="9" y="1117"/>
                  </a:lnTo>
                  <a:lnTo>
                    <a:pt x="6" y="1100"/>
                  </a:lnTo>
                  <a:lnTo>
                    <a:pt x="4" y="1082"/>
                  </a:lnTo>
                  <a:lnTo>
                    <a:pt x="2" y="1064"/>
                  </a:lnTo>
                  <a:lnTo>
                    <a:pt x="1" y="1046"/>
                  </a:lnTo>
                  <a:lnTo>
                    <a:pt x="0" y="1029"/>
                  </a:lnTo>
                  <a:lnTo>
                    <a:pt x="0" y="1011"/>
                  </a:lnTo>
                  <a:lnTo>
                    <a:pt x="1" y="993"/>
                  </a:lnTo>
                  <a:lnTo>
                    <a:pt x="2" y="976"/>
                  </a:lnTo>
                  <a:lnTo>
                    <a:pt x="4" y="957"/>
                  </a:lnTo>
                  <a:lnTo>
                    <a:pt x="6" y="939"/>
                  </a:lnTo>
                  <a:lnTo>
                    <a:pt x="9" y="921"/>
                  </a:lnTo>
                  <a:lnTo>
                    <a:pt x="13" y="904"/>
                  </a:lnTo>
                  <a:lnTo>
                    <a:pt x="17" y="886"/>
                  </a:lnTo>
                  <a:lnTo>
                    <a:pt x="21" y="869"/>
                  </a:lnTo>
                  <a:lnTo>
                    <a:pt x="27" y="851"/>
                  </a:lnTo>
                  <a:lnTo>
                    <a:pt x="33" y="834"/>
                  </a:lnTo>
                  <a:lnTo>
                    <a:pt x="40" y="816"/>
                  </a:lnTo>
                  <a:lnTo>
                    <a:pt x="47" y="798"/>
                  </a:lnTo>
                  <a:lnTo>
                    <a:pt x="54" y="780"/>
                  </a:lnTo>
                  <a:lnTo>
                    <a:pt x="62" y="763"/>
                  </a:lnTo>
                  <a:lnTo>
                    <a:pt x="71" y="746"/>
                  </a:lnTo>
                  <a:lnTo>
                    <a:pt x="81" y="729"/>
                  </a:lnTo>
                  <a:lnTo>
                    <a:pt x="91" y="712"/>
                  </a:lnTo>
                  <a:lnTo>
                    <a:pt x="102" y="695"/>
                  </a:lnTo>
                  <a:lnTo>
                    <a:pt x="113" y="678"/>
                  </a:lnTo>
                  <a:lnTo>
                    <a:pt x="124" y="661"/>
                  </a:lnTo>
                  <a:lnTo>
                    <a:pt x="137" y="645"/>
                  </a:lnTo>
                  <a:lnTo>
                    <a:pt x="150" y="628"/>
                  </a:lnTo>
                  <a:lnTo>
                    <a:pt x="163" y="612"/>
                  </a:lnTo>
                  <a:lnTo>
                    <a:pt x="177" y="596"/>
                  </a:lnTo>
                  <a:lnTo>
                    <a:pt x="192" y="579"/>
                  </a:lnTo>
                  <a:lnTo>
                    <a:pt x="206" y="563"/>
                  </a:lnTo>
                  <a:lnTo>
                    <a:pt x="223" y="547"/>
                  </a:lnTo>
                  <a:lnTo>
                    <a:pt x="238" y="532"/>
                  </a:lnTo>
                  <a:lnTo>
                    <a:pt x="255" y="516"/>
                  </a:lnTo>
                  <a:lnTo>
                    <a:pt x="272" y="501"/>
                  </a:lnTo>
                  <a:lnTo>
                    <a:pt x="290" y="485"/>
                  </a:lnTo>
                  <a:lnTo>
                    <a:pt x="307" y="470"/>
                  </a:lnTo>
                  <a:lnTo>
                    <a:pt x="327" y="455"/>
                  </a:lnTo>
                  <a:lnTo>
                    <a:pt x="346" y="440"/>
                  </a:lnTo>
                  <a:lnTo>
                    <a:pt x="366" y="425"/>
                  </a:lnTo>
                  <a:lnTo>
                    <a:pt x="386" y="411"/>
                  </a:lnTo>
                  <a:lnTo>
                    <a:pt x="406" y="397"/>
                  </a:lnTo>
                  <a:lnTo>
                    <a:pt x="427" y="383"/>
                  </a:lnTo>
                  <a:lnTo>
                    <a:pt x="448" y="369"/>
                  </a:lnTo>
                  <a:lnTo>
                    <a:pt x="471" y="356"/>
                  </a:lnTo>
                  <a:lnTo>
                    <a:pt x="493" y="342"/>
                  </a:lnTo>
                  <a:lnTo>
                    <a:pt x="517" y="329"/>
                  </a:lnTo>
                  <a:lnTo>
                    <a:pt x="539" y="315"/>
                  </a:lnTo>
                  <a:lnTo>
                    <a:pt x="564" y="303"/>
                  </a:lnTo>
                  <a:lnTo>
                    <a:pt x="587" y="291"/>
                  </a:lnTo>
                  <a:lnTo>
                    <a:pt x="613" y="278"/>
                  </a:lnTo>
                  <a:lnTo>
                    <a:pt x="637" y="266"/>
                  </a:lnTo>
                  <a:lnTo>
                    <a:pt x="663" y="254"/>
                  </a:lnTo>
                  <a:lnTo>
                    <a:pt x="688" y="242"/>
                  </a:lnTo>
                  <a:lnTo>
                    <a:pt x="715" y="231"/>
                  </a:lnTo>
                  <a:lnTo>
                    <a:pt x="741" y="219"/>
                  </a:lnTo>
                  <a:lnTo>
                    <a:pt x="769" y="209"/>
                  </a:lnTo>
                  <a:lnTo>
                    <a:pt x="796" y="198"/>
                  </a:lnTo>
                  <a:lnTo>
                    <a:pt x="824" y="187"/>
                  </a:lnTo>
                  <a:lnTo>
                    <a:pt x="852" y="177"/>
                  </a:lnTo>
                  <a:lnTo>
                    <a:pt x="880" y="167"/>
                  </a:lnTo>
                  <a:lnTo>
                    <a:pt x="909" y="158"/>
                  </a:lnTo>
                  <a:lnTo>
                    <a:pt x="938" y="148"/>
                  </a:lnTo>
                  <a:lnTo>
                    <a:pt x="967" y="139"/>
                  </a:lnTo>
                  <a:lnTo>
                    <a:pt x="997" y="130"/>
                  </a:lnTo>
                  <a:lnTo>
                    <a:pt x="1027" y="121"/>
                  </a:lnTo>
                  <a:lnTo>
                    <a:pt x="1057" y="113"/>
                  </a:lnTo>
                  <a:lnTo>
                    <a:pt x="1088" y="105"/>
                  </a:lnTo>
                  <a:lnTo>
                    <a:pt x="1118" y="98"/>
                  </a:lnTo>
                  <a:lnTo>
                    <a:pt x="1150" y="90"/>
                  </a:lnTo>
                  <a:lnTo>
                    <a:pt x="1181" y="83"/>
                  </a:lnTo>
                  <a:lnTo>
                    <a:pt x="1212" y="75"/>
                  </a:lnTo>
                  <a:lnTo>
                    <a:pt x="1244" y="69"/>
                  </a:lnTo>
                  <a:lnTo>
                    <a:pt x="1277" y="63"/>
                  </a:lnTo>
                  <a:lnTo>
                    <a:pt x="1308" y="56"/>
                  </a:lnTo>
                  <a:lnTo>
                    <a:pt x="1341" y="51"/>
                  </a:lnTo>
                  <a:lnTo>
                    <a:pt x="1374" y="46"/>
                  </a:lnTo>
                  <a:lnTo>
                    <a:pt x="1406" y="40"/>
                  </a:lnTo>
                  <a:lnTo>
                    <a:pt x="1439" y="36"/>
                  </a:lnTo>
                  <a:lnTo>
                    <a:pt x="1472" y="31"/>
                  </a:lnTo>
                  <a:lnTo>
                    <a:pt x="1506" y="26"/>
                  </a:lnTo>
                  <a:lnTo>
                    <a:pt x="1538" y="23"/>
                  </a:lnTo>
                  <a:lnTo>
                    <a:pt x="1572" y="19"/>
                  </a:lnTo>
                  <a:lnTo>
                    <a:pt x="1606" y="16"/>
                  </a:lnTo>
                  <a:lnTo>
                    <a:pt x="1639" y="13"/>
                  </a:lnTo>
                  <a:lnTo>
                    <a:pt x="1673" y="10"/>
                  </a:lnTo>
                  <a:lnTo>
                    <a:pt x="1707" y="7"/>
                  </a:lnTo>
                  <a:lnTo>
                    <a:pt x="1741" y="5"/>
                  </a:lnTo>
                  <a:lnTo>
                    <a:pt x="1775" y="4"/>
                  </a:lnTo>
                  <a:lnTo>
                    <a:pt x="1809" y="2"/>
                  </a:lnTo>
                  <a:lnTo>
                    <a:pt x="1844" y="1"/>
                  </a:lnTo>
                  <a:lnTo>
                    <a:pt x="1877" y="0"/>
                  </a:lnTo>
                  <a:lnTo>
                    <a:pt x="1912" y="0"/>
                  </a:lnTo>
                  <a:lnTo>
                    <a:pt x="1946" y="0"/>
                  </a:lnTo>
                  <a:lnTo>
                    <a:pt x="1981" y="0"/>
                  </a:lnTo>
                  <a:lnTo>
                    <a:pt x="2014" y="0"/>
                  </a:lnTo>
                  <a:lnTo>
                    <a:pt x="2049" y="1"/>
                  </a:lnTo>
                  <a:lnTo>
                    <a:pt x="2083" y="2"/>
                  </a:lnTo>
                  <a:lnTo>
                    <a:pt x="2116" y="3"/>
                  </a:lnTo>
                  <a:lnTo>
                    <a:pt x="2151" y="5"/>
                  </a:lnTo>
                  <a:lnTo>
                    <a:pt x="2185" y="6"/>
                  </a:lnTo>
                  <a:lnTo>
                    <a:pt x="2219" y="8"/>
                  </a:lnTo>
                  <a:lnTo>
                    <a:pt x="2252" y="11"/>
                  </a:lnTo>
                  <a:lnTo>
                    <a:pt x="2286" y="15"/>
                  </a:lnTo>
                  <a:lnTo>
                    <a:pt x="2320" y="18"/>
                  </a:lnTo>
                  <a:lnTo>
                    <a:pt x="2353" y="21"/>
                  </a:lnTo>
                  <a:lnTo>
                    <a:pt x="2387" y="24"/>
                  </a:lnTo>
                  <a:lnTo>
                    <a:pt x="2421" y="28"/>
                  </a:lnTo>
                  <a:lnTo>
                    <a:pt x="2453" y="33"/>
                  </a:lnTo>
                  <a:lnTo>
                    <a:pt x="2486" y="38"/>
                  </a:lnTo>
                  <a:lnTo>
                    <a:pt x="2519" y="42"/>
                  </a:lnTo>
                  <a:lnTo>
                    <a:pt x="2552" y="48"/>
                  </a:lnTo>
                  <a:lnTo>
                    <a:pt x="2584" y="54"/>
                  </a:lnTo>
                  <a:lnTo>
                    <a:pt x="2617" y="59"/>
                  </a:lnTo>
                  <a:lnTo>
                    <a:pt x="2649" y="66"/>
                  </a:lnTo>
                  <a:lnTo>
                    <a:pt x="2680" y="72"/>
                  </a:lnTo>
                  <a:lnTo>
                    <a:pt x="2712" y="80"/>
                  </a:lnTo>
                  <a:lnTo>
                    <a:pt x="2744" y="86"/>
                  </a:lnTo>
                  <a:lnTo>
                    <a:pt x="2775" y="94"/>
                  </a:lnTo>
                  <a:lnTo>
                    <a:pt x="2806" y="101"/>
                  </a:lnTo>
                  <a:lnTo>
                    <a:pt x="2837" y="110"/>
                  </a:lnTo>
                  <a:lnTo>
                    <a:pt x="2867" y="117"/>
                  </a:lnTo>
                  <a:lnTo>
                    <a:pt x="2897" y="126"/>
                  </a:lnTo>
                  <a:lnTo>
                    <a:pt x="2926" y="134"/>
                  </a:lnTo>
                  <a:lnTo>
                    <a:pt x="2956" y="144"/>
                  </a:lnTo>
                  <a:lnTo>
                    <a:pt x="2986" y="153"/>
                  </a:lnTo>
                  <a:lnTo>
                    <a:pt x="3014" y="163"/>
                  </a:lnTo>
                  <a:lnTo>
                    <a:pt x="3043" y="172"/>
                  </a:lnTo>
                  <a:lnTo>
                    <a:pt x="3071" y="182"/>
                  </a:lnTo>
                  <a:lnTo>
                    <a:pt x="3099" y="193"/>
                  </a:lnTo>
                  <a:lnTo>
                    <a:pt x="3127" y="203"/>
                  </a:lnTo>
                  <a:lnTo>
                    <a:pt x="3154" y="214"/>
                  </a:lnTo>
                  <a:lnTo>
                    <a:pt x="3181" y="225"/>
                  </a:lnTo>
                  <a:lnTo>
                    <a:pt x="3207" y="236"/>
                  </a:lnTo>
                  <a:lnTo>
                    <a:pt x="3233" y="248"/>
                  </a:lnTo>
                  <a:lnTo>
                    <a:pt x="3259" y="260"/>
                  </a:lnTo>
                  <a:lnTo>
                    <a:pt x="3284" y="272"/>
                  </a:lnTo>
                  <a:lnTo>
                    <a:pt x="3309" y="284"/>
                  </a:lnTo>
                  <a:lnTo>
                    <a:pt x="3334" y="296"/>
                  </a:lnTo>
                  <a:lnTo>
                    <a:pt x="3357" y="309"/>
                  </a:lnTo>
                  <a:lnTo>
                    <a:pt x="3381" y="322"/>
                  </a:lnTo>
                  <a:lnTo>
                    <a:pt x="3404" y="336"/>
                  </a:lnTo>
                  <a:lnTo>
                    <a:pt x="3427" y="348"/>
                  </a:lnTo>
                  <a:lnTo>
                    <a:pt x="3449" y="362"/>
                  </a:lnTo>
                  <a:lnTo>
                    <a:pt x="3471" y="376"/>
                  </a:lnTo>
                  <a:lnTo>
                    <a:pt x="3492" y="390"/>
                  </a:lnTo>
                  <a:lnTo>
                    <a:pt x="3514" y="404"/>
                  </a:lnTo>
                  <a:lnTo>
                    <a:pt x="3534" y="419"/>
                  </a:lnTo>
                  <a:lnTo>
                    <a:pt x="3554" y="433"/>
                  </a:lnTo>
                  <a:lnTo>
                    <a:pt x="3573" y="448"/>
                  </a:lnTo>
                  <a:lnTo>
                    <a:pt x="3592" y="463"/>
                  </a:lnTo>
                  <a:lnTo>
                    <a:pt x="3611" y="477"/>
                  </a:lnTo>
                  <a:lnTo>
                    <a:pt x="3628" y="492"/>
                  </a:lnTo>
                  <a:lnTo>
                    <a:pt x="3646" y="508"/>
                  </a:lnTo>
                  <a:lnTo>
                    <a:pt x="3663" y="523"/>
                  </a:lnTo>
                  <a:lnTo>
                    <a:pt x="3679" y="539"/>
                  </a:lnTo>
                  <a:lnTo>
                    <a:pt x="3695" y="555"/>
                  </a:lnTo>
                  <a:lnTo>
                    <a:pt x="3710" y="571"/>
                  </a:lnTo>
                  <a:lnTo>
                    <a:pt x="3725" y="587"/>
                  </a:lnTo>
                  <a:lnTo>
                    <a:pt x="3740" y="603"/>
                  </a:lnTo>
                  <a:lnTo>
                    <a:pt x="3753" y="620"/>
                  </a:lnTo>
                  <a:lnTo>
                    <a:pt x="3766" y="636"/>
                  </a:lnTo>
                  <a:lnTo>
                    <a:pt x="3778" y="653"/>
                  </a:lnTo>
                  <a:lnTo>
                    <a:pt x="3791" y="669"/>
                  </a:lnTo>
                  <a:lnTo>
                    <a:pt x="3802" y="687"/>
                  </a:lnTo>
                  <a:lnTo>
                    <a:pt x="3813" y="704"/>
                  </a:lnTo>
                  <a:lnTo>
                    <a:pt x="3823" y="721"/>
                  </a:lnTo>
                  <a:lnTo>
                    <a:pt x="3832" y="738"/>
                  </a:lnTo>
                  <a:lnTo>
                    <a:pt x="3842" y="755"/>
                  </a:lnTo>
                  <a:lnTo>
                    <a:pt x="3851" y="772"/>
                  </a:lnTo>
                  <a:lnTo>
                    <a:pt x="3859" y="790"/>
                  </a:lnTo>
                  <a:lnTo>
                    <a:pt x="3866" y="807"/>
                  </a:lnTo>
                  <a:lnTo>
                    <a:pt x="3873" y="824"/>
                  </a:lnTo>
                  <a:lnTo>
                    <a:pt x="3879" y="842"/>
                  </a:lnTo>
                  <a:lnTo>
                    <a:pt x="3885" y="859"/>
                  </a:lnTo>
                  <a:lnTo>
                    <a:pt x="3890" y="877"/>
                  </a:lnTo>
                  <a:lnTo>
                    <a:pt x="3895" y="894"/>
                  </a:lnTo>
                  <a:lnTo>
                    <a:pt x="3898" y="913"/>
                  </a:lnTo>
                  <a:lnTo>
                    <a:pt x="3902" y="931"/>
                  </a:lnTo>
                  <a:lnTo>
                    <a:pt x="3904" y="948"/>
                  </a:lnTo>
                  <a:lnTo>
                    <a:pt x="3906" y="966"/>
                  </a:lnTo>
                  <a:lnTo>
                    <a:pt x="3908" y="984"/>
                  </a:lnTo>
                  <a:lnTo>
                    <a:pt x="3909" y="1002"/>
                  </a:lnTo>
                  <a:lnTo>
                    <a:pt x="3909" y="10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965" y="1544"/>
              <a:ext cx="37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{1, 3}</a:t>
              </a:r>
              <a:endParaRPr lang="en-US" sz="2000"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4895" y="1960"/>
              <a:ext cx="548" cy="291"/>
            </a:xfrm>
            <a:custGeom>
              <a:avLst/>
              <a:gdLst>
                <a:gd name="T0" fmla="*/ 3902 w 3909"/>
                <a:gd name="T1" fmla="*/ 1110 h 2041"/>
                <a:gd name="T2" fmla="*/ 3873 w 3909"/>
                <a:gd name="T3" fmla="*/ 1216 h 2041"/>
                <a:gd name="T4" fmla="*/ 3823 w 3909"/>
                <a:gd name="T5" fmla="*/ 1320 h 2041"/>
                <a:gd name="T6" fmla="*/ 3753 w 3909"/>
                <a:gd name="T7" fmla="*/ 1420 h 2041"/>
                <a:gd name="T8" fmla="*/ 3663 w 3909"/>
                <a:gd name="T9" fmla="*/ 1516 h 2041"/>
                <a:gd name="T10" fmla="*/ 3554 w 3909"/>
                <a:gd name="T11" fmla="*/ 1608 h 2041"/>
                <a:gd name="T12" fmla="*/ 3427 w 3909"/>
                <a:gd name="T13" fmla="*/ 1692 h 2041"/>
                <a:gd name="T14" fmla="*/ 3284 w 3909"/>
                <a:gd name="T15" fmla="*/ 1769 h 2041"/>
                <a:gd name="T16" fmla="*/ 3127 w 3909"/>
                <a:gd name="T17" fmla="*/ 1837 h 2041"/>
                <a:gd name="T18" fmla="*/ 2956 w 3909"/>
                <a:gd name="T19" fmla="*/ 1897 h 2041"/>
                <a:gd name="T20" fmla="*/ 2775 w 3909"/>
                <a:gd name="T21" fmla="*/ 1947 h 2041"/>
                <a:gd name="T22" fmla="*/ 2584 w 3909"/>
                <a:gd name="T23" fmla="*/ 1986 h 2041"/>
                <a:gd name="T24" fmla="*/ 2387 w 3909"/>
                <a:gd name="T25" fmla="*/ 2015 h 2041"/>
                <a:gd name="T26" fmla="*/ 2185 w 3909"/>
                <a:gd name="T27" fmla="*/ 2034 h 2041"/>
                <a:gd name="T28" fmla="*/ 1981 w 3909"/>
                <a:gd name="T29" fmla="*/ 2041 h 2041"/>
                <a:gd name="T30" fmla="*/ 1775 w 3909"/>
                <a:gd name="T31" fmla="*/ 2036 h 2041"/>
                <a:gd name="T32" fmla="*/ 1572 w 3909"/>
                <a:gd name="T33" fmla="*/ 2021 h 2041"/>
                <a:gd name="T34" fmla="*/ 1374 w 3909"/>
                <a:gd name="T35" fmla="*/ 1995 h 2041"/>
                <a:gd name="T36" fmla="*/ 1181 w 3909"/>
                <a:gd name="T37" fmla="*/ 1957 h 2041"/>
                <a:gd name="T38" fmla="*/ 997 w 3909"/>
                <a:gd name="T39" fmla="*/ 1911 h 2041"/>
                <a:gd name="T40" fmla="*/ 824 w 3909"/>
                <a:gd name="T41" fmla="*/ 1853 h 2041"/>
                <a:gd name="T42" fmla="*/ 663 w 3909"/>
                <a:gd name="T43" fmla="*/ 1787 h 2041"/>
                <a:gd name="T44" fmla="*/ 517 w 3909"/>
                <a:gd name="T45" fmla="*/ 1711 h 2041"/>
                <a:gd name="T46" fmla="*/ 386 w 3909"/>
                <a:gd name="T47" fmla="*/ 1629 h 2041"/>
                <a:gd name="T48" fmla="*/ 272 w 3909"/>
                <a:gd name="T49" fmla="*/ 1539 h 2041"/>
                <a:gd name="T50" fmla="*/ 177 w 3909"/>
                <a:gd name="T51" fmla="*/ 1444 h 2041"/>
                <a:gd name="T52" fmla="*/ 102 w 3909"/>
                <a:gd name="T53" fmla="*/ 1345 h 2041"/>
                <a:gd name="T54" fmla="*/ 47 w 3909"/>
                <a:gd name="T55" fmla="*/ 1242 h 2041"/>
                <a:gd name="T56" fmla="*/ 13 w 3909"/>
                <a:gd name="T57" fmla="*/ 1136 h 2041"/>
                <a:gd name="T58" fmla="*/ 0 w 3909"/>
                <a:gd name="T59" fmla="*/ 1030 h 2041"/>
                <a:gd name="T60" fmla="*/ 9 w 3909"/>
                <a:gd name="T61" fmla="*/ 923 h 2041"/>
                <a:gd name="T62" fmla="*/ 40 w 3909"/>
                <a:gd name="T63" fmla="*/ 816 h 2041"/>
                <a:gd name="T64" fmla="*/ 91 w 3909"/>
                <a:gd name="T65" fmla="*/ 713 h 2041"/>
                <a:gd name="T66" fmla="*/ 163 w 3909"/>
                <a:gd name="T67" fmla="*/ 613 h 2041"/>
                <a:gd name="T68" fmla="*/ 255 w 3909"/>
                <a:gd name="T69" fmla="*/ 517 h 2041"/>
                <a:gd name="T70" fmla="*/ 366 w 3909"/>
                <a:gd name="T71" fmla="*/ 427 h 2041"/>
                <a:gd name="T72" fmla="*/ 493 w 3909"/>
                <a:gd name="T73" fmla="*/ 343 h 2041"/>
                <a:gd name="T74" fmla="*/ 637 w 3909"/>
                <a:gd name="T75" fmla="*/ 267 h 2041"/>
                <a:gd name="T76" fmla="*/ 796 w 3909"/>
                <a:gd name="T77" fmla="*/ 199 h 2041"/>
                <a:gd name="T78" fmla="*/ 967 w 3909"/>
                <a:gd name="T79" fmla="*/ 140 h 2041"/>
                <a:gd name="T80" fmla="*/ 1150 w 3909"/>
                <a:gd name="T81" fmla="*/ 91 h 2041"/>
                <a:gd name="T82" fmla="*/ 1341 w 3909"/>
                <a:gd name="T83" fmla="*/ 52 h 2041"/>
                <a:gd name="T84" fmla="*/ 1538 w 3909"/>
                <a:gd name="T85" fmla="*/ 24 h 2041"/>
                <a:gd name="T86" fmla="*/ 1741 w 3909"/>
                <a:gd name="T87" fmla="*/ 6 h 2041"/>
                <a:gd name="T88" fmla="*/ 1946 w 3909"/>
                <a:gd name="T89" fmla="*/ 0 h 2041"/>
                <a:gd name="T90" fmla="*/ 2151 w 3909"/>
                <a:gd name="T91" fmla="*/ 6 h 2041"/>
                <a:gd name="T92" fmla="*/ 2353 w 3909"/>
                <a:gd name="T93" fmla="*/ 22 h 2041"/>
                <a:gd name="T94" fmla="*/ 2552 w 3909"/>
                <a:gd name="T95" fmla="*/ 50 h 2041"/>
                <a:gd name="T96" fmla="*/ 2744 w 3909"/>
                <a:gd name="T97" fmla="*/ 87 h 2041"/>
                <a:gd name="T98" fmla="*/ 2926 w 3909"/>
                <a:gd name="T99" fmla="*/ 136 h 2041"/>
                <a:gd name="T100" fmla="*/ 3099 w 3909"/>
                <a:gd name="T101" fmla="*/ 194 h 2041"/>
                <a:gd name="T102" fmla="*/ 3259 w 3909"/>
                <a:gd name="T103" fmla="*/ 261 h 2041"/>
                <a:gd name="T104" fmla="*/ 3404 w 3909"/>
                <a:gd name="T105" fmla="*/ 336 h 2041"/>
                <a:gd name="T106" fmla="*/ 3534 w 3909"/>
                <a:gd name="T107" fmla="*/ 420 h 2041"/>
                <a:gd name="T108" fmla="*/ 3646 w 3909"/>
                <a:gd name="T109" fmla="*/ 509 h 2041"/>
                <a:gd name="T110" fmla="*/ 3740 w 3909"/>
                <a:gd name="T111" fmla="*/ 604 h 2041"/>
                <a:gd name="T112" fmla="*/ 3813 w 3909"/>
                <a:gd name="T113" fmla="*/ 704 h 2041"/>
                <a:gd name="T114" fmla="*/ 3866 w 3909"/>
                <a:gd name="T115" fmla="*/ 808 h 2041"/>
                <a:gd name="T116" fmla="*/ 3898 w 3909"/>
                <a:gd name="T117" fmla="*/ 913 h 2041"/>
                <a:gd name="T118" fmla="*/ 3909 w 3909"/>
                <a:gd name="T119" fmla="*/ 1020 h 20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9"/>
                <a:gd name="T181" fmla="*/ 0 h 2041"/>
                <a:gd name="T182" fmla="*/ 3909 w 3909"/>
                <a:gd name="T183" fmla="*/ 2041 h 20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9" h="2041">
                  <a:moveTo>
                    <a:pt x="3909" y="1020"/>
                  </a:moveTo>
                  <a:lnTo>
                    <a:pt x="3909" y="1038"/>
                  </a:lnTo>
                  <a:lnTo>
                    <a:pt x="3908" y="1056"/>
                  </a:lnTo>
                  <a:lnTo>
                    <a:pt x="3906" y="1074"/>
                  </a:lnTo>
                  <a:lnTo>
                    <a:pt x="3904" y="1091"/>
                  </a:lnTo>
                  <a:lnTo>
                    <a:pt x="3902" y="1110"/>
                  </a:lnTo>
                  <a:lnTo>
                    <a:pt x="3898" y="1128"/>
                  </a:lnTo>
                  <a:lnTo>
                    <a:pt x="3895" y="1145"/>
                  </a:lnTo>
                  <a:lnTo>
                    <a:pt x="3890" y="1163"/>
                  </a:lnTo>
                  <a:lnTo>
                    <a:pt x="3885" y="1181"/>
                  </a:lnTo>
                  <a:lnTo>
                    <a:pt x="3879" y="1198"/>
                  </a:lnTo>
                  <a:lnTo>
                    <a:pt x="3873" y="1216"/>
                  </a:lnTo>
                  <a:lnTo>
                    <a:pt x="3866" y="1233"/>
                  </a:lnTo>
                  <a:lnTo>
                    <a:pt x="3859" y="1250"/>
                  </a:lnTo>
                  <a:lnTo>
                    <a:pt x="3851" y="1269"/>
                  </a:lnTo>
                  <a:lnTo>
                    <a:pt x="3842" y="1286"/>
                  </a:lnTo>
                  <a:lnTo>
                    <a:pt x="3832" y="1303"/>
                  </a:lnTo>
                  <a:lnTo>
                    <a:pt x="3823" y="1320"/>
                  </a:lnTo>
                  <a:lnTo>
                    <a:pt x="3813" y="1337"/>
                  </a:lnTo>
                  <a:lnTo>
                    <a:pt x="3802" y="1354"/>
                  </a:lnTo>
                  <a:lnTo>
                    <a:pt x="3791" y="1371"/>
                  </a:lnTo>
                  <a:lnTo>
                    <a:pt x="3778" y="1387"/>
                  </a:lnTo>
                  <a:lnTo>
                    <a:pt x="3766" y="1404"/>
                  </a:lnTo>
                  <a:lnTo>
                    <a:pt x="3753" y="1420"/>
                  </a:lnTo>
                  <a:lnTo>
                    <a:pt x="3740" y="1437"/>
                  </a:lnTo>
                  <a:lnTo>
                    <a:pt x="3725" y="1453"/>
                  </a:lnTo>
                  <a:lnTo>
                    <a:pt x="3710" y="1469"/>
                  </a:lnTo>
                  <a:lnTo>
                    <a:pt x="3695" y="1485"/>
                  </a:lnTo>
                  <a:lnTo>
                    <a:pt x="3679" y="1501"/>
                  </a:lnTo>
                  <a:lnTo>
                    <a:pt x="3663" y="1516"/>
                  </a:lnTo>
                  <a:lnTo>
                    <a:pt x="3646" y="1532"/>
                  </a:lnTo>
                  <a:lnTo>
                    <a:pt x="3628" y="1547"/>
                  </a:lnTo>
                  <a:lnTo>
                    <a:pt x="3611" y="1563"/>
                  </a:lnTo>
                  <a:lnTo>
                    <a:pt x="3592" y="1578"/>
                  </a:lnTo>
                  <a:lnTo>
                    <a:pt x="3573" y="1593"/>
                  </a:lnTo>
                  <a:lnTo>
                    <a:pt x="3554" y="1608"/>
                  </a:lnTo>
                  <a:lnTo>
                    <a:pt x="3534" y="1622"/>
                  </a:lnTo>
                  <a:lnTo>
                    <a:pt x="3514" y="1636"/>
                  </a:lnTo>
                  <a:lnTo>
                    <a:pt x="3492" y="1650"/>
                  </a:lnTo>
                  <a:lnTo>
                    <a:pt x="3471" y="1664"/>
                  </a:lnTo>
                  <a:lnTo>
                    <a:pt x="3449" y="1678"/>
                  </a:lnTo>
                  <a:lnTo>
                    <a:pt x="3427" y="1692"/>
                  </a:lnTo>
                  <a:lnTo>
                    <a:pt x="3404" y="1705"/>
                  </a:lnTo>
                  <a:lnTo>
                    <a:pt x="3381" y="1717"/>
                  </a:lnTo>
                  <a:lnTo>
                    <a:pt x="3357" y="1731"/>
                  </a:lnTo>
                  <a:lnTo>
                    <a:pt x="3334" y="1743"/>
                  </a:lnTo>
                  <a:lnTo>
                    <a:pt x="3309" y="1756"/>
                  </a:lnTo>
                  <a:lnTo>
                    <a:pt x="3284" y="1769"/>
                  </a:lnTo>
                  <a:lnTo>
                    <a:pt x="3259" y="1780"/>
                  </a:lnTo>
                  <a:lnTo>
                    <a:pt x="3233" y="1792"/>
                  </a:lnTo>
                  <a:lnTo>
                    <a:pt x="3207" y="1804"/>
                  </a:lnTo>
                  <a:lnTo>
                    <a:pt x="3181" y="1815"/>
                  </a:lnTo>
                  <a:lnTo>
                    <a:pt x="3154" y="1826"/>
                  </a:lnTo>
                  <a:lnTo>
                    <a:pt x="3127" y="1837"/>
                  </a:lnTo>
                  <a:lnTo>
                    <a:pt x="3099" y="1848"/>
                  </a:lnTo>
                  <a:lnTo>
                    <a:pt x="3071" y="1858"/>
                  </a:lnTo>
                  <a:lnTo>
                    <a:pt x="3043" y="1868"/>
                  </a:lnTo>
                  <a:lnTo>
                    <a:pt x="3014" y="1877"/>
                  </a:lnTo>
                  <a:lnTo>
                    <a:pt x="2986" y="1887"/>
                  </a:lnTo>
                  <a:lnTo>
                    <a:pt x="2956" y="1897"/>
                  </a:lnTo>
                  <a:lnTo>
                    <a:pt x="2926" y="1905"/>
                  </a:lnTo>
                  <a:lnTo>
                    <a:pt x="2897" y="1915"/>
                  </a:lnTo>
                  <a:lnTo>
                    <a:pt x="2867" y="1923"/>
                  </a:lnTo>
                  <a:lnTo>
                    <a:pt x="2837" y="1931"/>
                  </a:lnTo>
                  <a:lnTo>
                    <a:pt x="2806" y="1939"/>
                  </a:lnTo>
                  <a:lnTo>
                    <a:pt x="2775" y="1947"/>
                  </a:lnTo>
                  <a:lnTo>
                    <a:pt x="2744" y="1954"/>
                  </a:lnTo>
                  <a:lnTo>
                    <a:pt x="2713" y="1961"/>
                  </a:lnTo>
                  <a:lnTo>
                    <a:pt x="2681" y="1968"/>
                  </a:lnTo>
                  <a:lnTo>
                    <a:pt x="2649" y="1975"/>
                  </a:lnTo>
                  <a:lnTo>
                    <a:pt x="2617" y="1981"/>
                  </a:lnTo>
                  <a:lnTo>
                    <a:pt x="2584" y="1986"/>
                  </a:lnTo>
                  <a:lnTo>
                    <a:pt x="2553" y="1992"/>
                  </a:lnTo>
                  <a:lnTo>
                    <a:pt x="2520" y="1997"/>
                  </a:lnTo>
                  <a:lnTo>
                    <a:pt x="2486" y="2002"/>
                  </a:lnTo>
                  <a:lnTo>
                    <a:pt x="2453" y="2007"/>
                  </a:lnTo>
                  <a:lnTo>
                    <a:pt x="2421" y="2012"/>
                  </a:lnTo>
                  <a:lnTo>
                    <a:pt x="2387" y="2015"/>
                  </a:lnTo>
                  <a:lnTo>
                    <a:pt x="2353" y="2019"/>
                  </a:lnTo>
                  <a:lnTo>
                    <a:pt x="2321" y="2023"/>
                  </a:lnTo>
                  <a:lnTo>
                    <a:pt x="2287" y="2026"/>
                  </a:lnTo>
                  <a:lnTo>
                    <a:pt x="2253" y="2029"/>
                  </a:lnTo>
                  <a:lnTo>
                    <a:pt x="2219" y="2031"/>
                  </a:lnTo>
                  <a:lnTo>
                    <a:pt x="2185" y="2034"/>
                  </a:lnTo>
                  <a:lnTo>
                    <a:pt x="2151" y="2035"/>
                  </a:lnTo>
                  <a:lnTo>
                    <a:pt x="2117" y="2037"/>
                  </a:lnTo>
                  <a:lnTo>
                    <a:pt x="2083" y="2039"/>
                  </a:lnTo>
                  <a:lnTo>
                    <a:pt x="2049" y="2040"/>
                  </a:lnTo>
                  <a:lnTo>
                    <a:pt x="2014" y="2041"/>
                  </a:lnTo>
                  <a:lnTo>
                    <a:pt x="1981" y="2041"/>
                  </a:lnTo>
                  <a:lnTo>
                    <a:pt x="1946" y="2041"/>
                  </a:lnTo>
                  <a:lnTo>
                    <a:pt x="1912" y="2041"/>
                  </a:lnTo>
                  <a:lnTo>
                    <a:pt x="1877" y="2040"/>
                  </a:lnTo>
                  <a:lnTo>
                    <a:pt x="1844" y="2040"/>
                  </a:lnTo>
                  <a:lnTo>
                    <a:pt x="1809" y="2039"/>
                  </a:lnTo>
                  <a:lnTo>
                    <a:pt x="1775" y="2036"/>
                  </a:lnTo>
                  <a:lnTo>
                    <a:pt x="1741" y="2034"/>
                  </a:lnTo>
                  <a:lnTo>
                    <a:pt x="1707" y="2032"/>
                  </a:lnTo>
                  <a:lnTo>
                    <a:pt x="1673" y="2030"/>
                  </a:lnTo>
                  <a:lnTo>
                    <a:pt x="1639" y="2028"/>
                  </a:lnTo>
                  <a:lnTo>
                    <a:pt x="1606" y="2025"/>
                  </a:lnTo>
                  <a:lnTo>
                    <a:pt x="1572" y="2021"/>
                  </a:lnTo>
                  <a:lnTo>
                    <a:pt x="1539" y="2017"/>
                  </a:lnTo>
                  <a:lnTo>
                    <a:pt x="1506" y="2014"/>
                  </a:lnTo>
                  <a:lnTo>
                    <a:pt x="1472" y="2010"/>
                  </a:lnTo>
                  <a:lnTo>
                    <a:pt x="1439" y="2004"/>
                  </a:lnTo>
                  <a:lnTo>
                    <a:pt x="1406" y="2000"/>
                  </a:lnTo>
                  <a:lnTo>
                    <a:pt x="1374" y="1995"/>
                  </a:lnTo>
                  <a:lnTo>
                    <a:pt x="1341" y="1989"/>
                  </a:lnTo>
                  <a:lnTo>
                    <a:pt x="1308" y="1983"/>
                  </a:lnTo>
                  <a:lnTo>
                    <a:pt x="1277" y="1978"/>
                  </a:lnTo>
                  <a:lnTo>
                    <a:pt x="1244" y="1971"/>
                  </a:lnTo>
                  <a:lnTo>
                    <a:pt x="1212" y="1965"/>
                  </a:lnTo>
                  <a:lnTo>
                    <a:pt x="1181" y="1957"/>
                  </a:lnTo>
                  <a:lnTo>
                    <a:pt x="1150" y="1950"/>
                  </a:lnTo>
                  <a:lnTo>
                    <a:pt x="1118" y="1943"/>
                  </a:lnTo>
                  <a:lnTo>
                    <a:pt x="1088" y="1935"/>
                  </a:lnTo>
                  <a:lnTo>
                    <a:pt x="1057" y="1927"/>
                  </a:lnTo>
                  <a:lnTo>
                    <a:pt x="1027" y="1919"/>
                  </a:lnTo>
                  <a:lnTo>
                    <a:pt x="997" y="1911"/>
                  </a:lnTo>
                  <a:lnTo>
                    <a:pt x="967" y="1901"/>
                  </a:lnTo>
                  <a:lnTo>
                    <a:pt x="939" y="1892"/>
                  </a:lnTo>
                  <a:lnTo>
                    <a:pt x="909" y="1883"/>
                  </a:lnTo>
                  <a:lnTo>
                    <a:pt x="880" y="1873"/>
                  </a:lnTo>
                  <a:lnTo>
                    <a:pt x="852" y="1863"/>
                  </a:lnTo>
                  <a:lnTo>
                    <a:pt x="824" y="1853"/>
                  </a:lnTo>
                  <a:lnTo>
                    <a:pt x="796" y="1842"/>
                  </a:lnTo>
                  <a:lnTo>
                    <a:pt x="769" y="1832"/>
                  </a:lnTo>
                  <a:lnTo>
                    <a:pt x="741" y="1821"/>
                  </a:lnTo>
                  <a:lnTo>
                    <a:pt x="715" y="1809"/>
                  </a:lnTo>
                  <a:lnTo>
                    <a:pt x="688" y="1797"/>
                  </a:lnTo>
                  <a:lnTo>
                    <a:pt x="663" y="1787"/>
                  </a:lnTo>
                  <a:lnTo>
                    <a:pt x="637" y="1774"/>
                  </a:lnTo>
                  <a:lnTo>
                    <a:pt x="613" y="1762"/>
                  </a:lnTo>
                  <a:lnTo>
                    <a:pt x="588" y="1749"/>
                  </a:lnTo>
                  <a:lnTo>
                    <a:pt x="564" y="1738"/>
                  </a:lnTo>
                  <a:lnTo>
                    <a:pt x="539" y="1725"/>
                  </a:lnTo>
                  <a:lnTo>
                    <a:pt x="517" y="1711"/>
                  </a:lnTo>
                  <a:lnTo>
                    <a:pt x="493" y="1698"/>
                  </a:lnTo>
                  <a:lnTo>
                    <a:pt x="471" y="1684"/>
                  </a:lnTo>
                  <a:lnTo>
                    <a:pt x="449" y="1671"/>
                  </a:lnTo>
                  <a:lnTo>
                    <a:pt x="427" y="1657"/>
                  </a:lnTo>
                  <a:lnTo>
                    <a:pt x="406" y="1643"/>
                  </a:lnTo>
                  <a:lnTo>
                    <a:pt x="386" y="1629"/>
                  </a:lnTo>
                  <a:lnTo>
                    <a:pt x="366" y="1614"/>
                  </a:lnTo>
                  <a:lnTo>
                    <a:pt x="346" y="1600"/>
                  </a:lnTo>
                  <a:lnTo>
                    <a:pt x="327" y="1585"/>
                  </a:lnTo>
                  <a:lnTo>
                    <a:pt x="308" y="1570"/>
                  </a:lnTo>
                  <a:lnTo>
                    <a:pt x="290" y="1555"/>
                  </a:lnTo>
                  <a:lnTo>
                    <a:pt x="272" y="1539"/>
                  </a:lnTo>
                  <a:lnTo>
                    <a:pt x="255" y="1524"/>
                  </a:lnTo>
                  <a:lnTo>
                    <a:pt x="238" y="1508"/>
                  </a:lnTo>
                  <a:lnTo>
                    <a:pt x="223" y="1492"/>
                  </a:lnTo>
                  <a:lnTo>
                    <a:pt x="206" y="1476"/>
                  </a:lnTo>
                  <a:lnTo>
                    <a:pt x="192" y="1460"/>
                  </a:lnTo>
                  <a:lnTo>
                    <a:pt x="177" y="1444"/>
                  </a:lnTo>
                  <a:lnTo>
                    <a:pt x="163" y="1428"/>
                  </a:lnTo>
                  <a:lnTo>
                    <a:pt x="150" y="1412"/>
                  </a:lnTo>
                  <a:lnTo>
                    <a:pt x="137" y="1395"/>
                  </a:lnTo>
                  <a:lnTo>
                    <a:pt x="124" y="1378"/>
                  </a:lnTo>
                  <a:lnTo>
                    <a:pt x="113" y="1362"/>
                  </a:lnTo>
                  <a:lnTo>
                    <a:pt x="102" y="1345"/>
                  </a:lnTo>
                  <a:lnTo>
                    <a:pt x="91" y="1328"/>
                  </a:lnTo>
                  <a:lnTo>
                    <a:pt x="81" y="1311"/>
                  </a:lnTo>
                  <a:lnTo>
                    <a:pt x="71" y="1294"/>
                  </a:lnTo>
                  <a:lnTo>
                    <a:pt x="62" y="1277"/>
                  </a:lnTo>
                  <a:lnTo>
                    <a:pt x="54" y="1259"/>
                  </a:lnTo>
                  <a:lnTo>
                    <a:pt x="47" y="1242"/>
                  </a:lnTo>
                  <a:lnTo>
                    <a:pt x="40" y="1225"/>
                  </a:lnTo>
                  <a:lnTo>
                    <a:pt x="33" y="1207"/>
                  </a:lnTo>
                  <a:lnTo>
                    <a:pt x="27" y="1190"/>
                  </a:lnTo>
                  <a:lnTo>
                    <a:pt x="21" y="1171"/>
                  </a:lnTo>
                  <a:lnTo>
                    <a:pt x="17" y="1154"/>
                  </a:lnTo>
                  <a:lnTo>
                    <a:pt x="13" y="1136"/>
                  </a:lnTo>
                  <a:lnTo>
                    <a:pt x="9" y="1118"/>
                  </a:lnTo>
                  <a:lnTo>
                    <a:pt x="6" y="1101"/>
                  </a:lnTo>
                  <a:lnTo>
                    <a:pt x="4" y="1083"/>
                  </a:lnTo>
                  <a:lnTo>
                    <a:pt x="2" y="1065"/>
                  </a:lnTo>
                  <a:lnTo>
                    <a:pt x="1" y="1048"/>
                  </a:lnTo>
                  <a:lnTo>
                    <a:pt x="0" y="1030"/>
                  </a:lnTo>
                  <a:lnTo>
                    <a:pt x="0" y="1011"/>
                  </a:lnTo>
                  <a:lnTo>
                    <a:pt x="1" y="993"/>
                  </a:lnTo>
                  <a:lnTo>
                    <a:pt x="2" y="976"/>
                  </a:lnTo>
                  <a:lnTo>
                    <a:pt x="4" y="958"/>
                  </a:lnTo>
                  <a:lnTo>
                    <a:pt x="6" y="940"/>
                  </a:lnTo>
                  <a:lnTo>
                    <a:pt x="9" y="923"/>
                  </a:lnTo>
                  <a:lnTo>
                    <a:pt x="13" y="905"/>
                  </a:lnTo>
                  <a:lnTo>
                    <a:pt x="17" y="887"/>
                  </a:lnTo>
                  <a:lnTo>
                    <a:pt x="21" y="870"/>
                  </a:lnTo>
                  <a:lnTo>
                    <a:pt x="27" y="852"/>
                  </a:lnTo>
                  <a:lnTo>
                    <a:pt x="33" y="834"/>
                  </a:lnTo>
                  <a:lnTo>
                    <a:pt x="40" y="816"/>
                  </a:lnTo>
                  <a:lnTo>
                    <a:pt x="47" y="799"/>
                  </a:lnTo>
                  <a:lnTo>
                    <a:pt x="54" y="782"/>
                  </a:lnTo>
                  <a:lnTo>
                    <a:pt x="62" y="764"/>
                  </a:lnTo>
                  <a:lnTo>
                    <a:pt x="71" y="747"/>
                  </a:lnTo>
                  <a:lnTo>
                    <a:pt x="81" y="730"/>
                  </a:lnTo>
                  <a:lnTo>
                    <a:pt x="91" y="713"/>
                  </a:lnTo>
                  <a:lnTo>
                    <a:pt x="102" y="696"/>
                  </a:lnTo>
                  <a:lnTo>
                    <a:pt x="113" y="679"/>
                  </a:lnTo>
                  <a:lnTo>
                    <a:pt x="124" y="663"/>
                  </a:lnTo>
                  <a:lnTo>
                    <a:pt x="137" y="646"/>
                  </a:lnTo>
                  <a:lnTo>
                    <a:pt x="150" y="629"/>
                  </a:lnTo>
                  <a:lnTo>
                    <a:pt x="163" y="613"/>
                  </a:lnTo>
                  <a:lnTo>
                    <a:pt x="177" y="597"/>
                  </a:lnTo>
                  <a:lnTo>
                    <a:pt x="192" y="581"/>
                  </a:lnTo>
                  <a:lnTo>
                    <a:pt x="206" y="565"/>
                  </a:lnTo>
                  <a:lnTo>
                    <a:pt x="223" y="549"/>
                  </a:lnTo>
                  <a:lnTo>
                    <a:pt x="238" y="533"/>
                  </a:lnTo>
                  <a:lnTo>
                    <a:pt x="255" y="517"/>
                  </a:lnTo>
                  <a:lnTo>
                    <a:pt x="272" y="502"/>
                  </a:lnTo>
                  <a:lnTo>
                    <a:pt x="290" y="486"/>
                  </a:lnTo>
                  <a:lnTo>
                    <a:pt x="307" y="471"/>
                  </a:lnTo>
                  <a:lnTo>
                    <a:pt x="327" y="456"/>
                  </a:lnTo>
                  <a:lnTo>
                    <a:pt x="346" y="441"/>
                  </a:lnTo>
                  <a:lnTo>
                    <a:pt x="366" y="427"/>
                  </a:lnTo>
                  <a:lnTo>
                    <a:pt x="386" y="412"/>
                  </a:lnTo>
                  <a:lnTo>
                    <a:pt x="406" y="398"/>
                  </a:lnTo>
                  <a:lnTo>
                    <a:pt x="427" y="384"/>
                  </a:lnTo>
                  <a:lnTo>
                    <a:pt x="448" y="371"/>
                  </a:lnTo>
                  <a:lnTo>
                    <a:pt x="471" y="357"/>
                  </a:lnTo>
                  <a:lnTo>
                    <a:pt x="493" y="343"/>
                  </a:lnTo>
                  <a:lnTo>
                    <a:pt x="517" y="330"/>
                  </a:lnTo>
                  <a:lnTo>
                    <a:pt x="539" y="316"/>
                  </a:lnTo>
                  <a:lnTo>
                    <a:pt x="564" y="303"/>
                  </a:lnTo>
                  <a:lnTo>
                    <a:pt x="587" y="292"/>
                  </a:lnTo>
                  <a:lnTo>
                    <a:pt x="613" y="279"/>
                  </a:lnTo>
                  <a:lnTo>
                    <a:pt x="637" y="267"/>
                  </a:lnTo>
                  <a:lnTo>
                    <a:pt x="663" y="254"/>
                  </a:lnTo>
                  <a:lnTo>
                    <a:pt x="688" y="244"/>
                  </a:lnTo>
                  <a:lnTo>
                    <a:pt x="715" y="232"/>
                  </a:lnTo>
                  <a:lnTo>
                    <a:pt x="741" y="220"/>
                  </a:lnTo>
                  <a:lnTo>
                    <a:pt x="769" y="210"/>
                  </a:lnTo>
                  <a:lnTo>
                    <a:pt x="796" y="199"/>
                  </a:lnTo>
                  <a:lnTo>
                    <a:pt x="824" y="188"/>
                  </a:lnTo>
                  <a:lnTo>
                    <a:pt x="852" y="179"/>
                  </a:lnTo>
                  <a:lnTo>
                    <a:pt x="880" y="168"/>
                  </a:lnTo>
                  <a:lnTo>
                    <a:pt x="909" y="158"/>
                  </a:lnTo>
                  <a:lnTo>
                    <a:pt x="938" y="149"/>
                  </a:lnTo>
                  <a:lnTo>
                    <a:pt x="967" y="140"/>
                  </a:lnTo>
                  <a:lnTo>
                    <a:pt x="997" y="131"/>
                  </a:lnTo>
                  <a:lnTo>
                    <a:pt x="1027" y="122"/>
                  </a:lnTo>
                  <a:lnTo>
                    <a:pt x="1057" y="115"/>
                  </a:lnTo>
                  <a:lnTo>
                    <a:pt x="1088" y="106"/>
                  </a:lnTo>
                  <a:lnTo>
                    <a:pt x="1118" y="99"/>
                  </a:lnTo>
                  <a:lnTo>
                    <a:pt x="1150" y="91"/>
                  </a:lnTo>
                  <a:lnTo>
                    <a:pt x="1181" y="84"/>
                  </a:lnTo>
                  <a:lnTo>
                    <a:pt x="1212" y="76"/>
                  </a:lnTo>
                  <a:lnTo>
                    <a:pt x="1244" y="70"/>
                  </a:lnTo>
                  <a:lnTo>
                    <a:pt x="1277" y="63"/>
                  </a:lnTo>
                  <a:lnTo>
                    <a:pt x="1308" y="58"/>
                  </a:lnTo>
                  <a:lnTo>
                    <a:pt x="1341" y="52"/>
                  </a:lnTo>
                  <a:lnTo>
                    <a:pt x="1374" y="46"/>
                  </a:lnTo>
                  <a:lnTo>
                    <a:pt x="1406" y="41"/>
                  </a:lnTo>
                  <a:lnTo>
                    <a:pt x="1439" y="37"/>
                  </a:lnTo>
                  <a:lnTo>
                    <a:pt x="1472" y="31"/>
                  </a:lnTo>
                  <a:lnTo>
                    <a:pt x="1506" y="27"/>
                  </a:lnTo>
                  <a:lnTo>
                    <a:pt x="1538" y="24"/>
                  </a:lnTo>
                  <a:lnTo>
                    <a:pt x="1572" y="20"/>
                  </a:lnTo>
                  <a:lnTo>
                    <a:pt x="1606" y="16"/>
                  </a:lnTo>
                  <a:lnTo>
                    <a:pt x="1639" y="13"/>
                  </a:lnTo>
                  <a:lnTo>
                    <a:pt x="1673" y="11"/>
                  </a:lnTo>
                  <a:lnTo>
                    <a:pt x="1707" y="8"/>
                  </a:lnTo>
                  <a:lnTo>
                    <a:pt x="1741" y="6"/>
                  </a:lnTo>
                  <a:lnTo>
                    <a:pt x="1775" y="5"/>
                  </a:lnTo>
                  <a:lnTo>
                    <a:pt x="1809" y="3"/>
                  </a:lnTo>
                  <a:lnTo>
                    <a:pt x="1844" y="2"/>
                  </a:lnTo>
                  <a:lnTo>
                    <a:pt x="1877" y="2"/>
                  </a:lnTo>
                  <a:lnTo>
                    <a:pt x="1912" y="0"/>
                  </a:lnTo>
                  <a:lnTo>
                    <a:pt x="1946" y="0"/>
                  </a:lnTo>
                  <a:lnTo>
                    <a:pt x="1981" y="0"/>
                  </a:lnTo>
                  <a:lnTo>
                    <a:pt x="2014" y="0"/>
                  </a:lnTo>
                  <a:lnTo>
                    <a:pt x="2049" y="2"/>
                  </a:lnTo>
                  <a:lnTo>
                    <a:pt x="2083" y="3"/>
                  </a:lnTo>
                  <a:lnTo>
                    <a:pt x="2116" y="4"/>
                  </a:lnTo>
                  <a:lnTo>
                    <a:pt x="2151" y="6"/>
                  </a:lnTo>
                  <a:lnTo>
                    <a:pt x="2185" y="7"/>
                  </a:lnTo>
                  <a:lnTo>
                    <a:pt x="2219" y="10"/>
                  </a:lnTo>
                  <a:lnTo>
                    <a:pt x="2252" y="12"/>
                  </a:lnTo>
                  <a:lnTo>
                    <a:pt x="2286" y="15"/>
                  </a:lnTo>
                  <a:lnTo>
                    <a:pt x="2320" y="19"/>
                  </a:lnTo>
                  <a:lnTo>
                    <a:pt x="2353" y="22"/>
                  </a:lnTo>
                  <a:lnTo>
                    <a:pt x="2387" y="25"/>
                  </a:lnTo>
                  <a:lnTo>
                    <a:pt x="2421" y="29"/>
                  </a:lnTo>
                  <a:lnTo>
                    <a:pt x="2453" y="34"/>
                  </a:lnTo>
                  <a:lnTo>
                    <a:pt x="2486" y="39"/>
                  </a:lnTo>
                  <a:lnTo>
                    <a:pt x="2519" y="44"/>
                  </a:lnTo>
                  <a:lnTo>
                    <a:pt x="2552" y="50"/>
                  </a:lnTo>
                  <a:lnTo>
                    <a:pt x="2584" y="55"/>
                  </a:lnTo>
                  <a:lnTo>
                    <a:pt x="2617" y="60"/>
                  </a:lnTo>
                  <a:lnTo>
                    <a:pt x="2649" y="67"/>
                  </a:lnTo>
                  <a:lnTo>
                    <a:pt x="2680" y="73"/>
                  </a:lnTo>
                  <a:lnTo>
                    <a:pt x="2712" y="80"/>
                  </a:lnTo>
                  <a:lnTo>
                    <a:pt x="2744" y="87"/>
                  </a:lnTo>
                  <a:lnTo>
                    <a:pt x="2775" y="94"/>
                  </a:lnTo>
                  <a:lnTo>
                    <a:pt x="2806" y="102"/>
                  </a:lnTo>
                  <a:lnTo>
                    <a:pt x="2837" y="110"/>
                  </a:lnTo>
                  <a:lnTo>
                    <a:pt x="2867" y="118"/>
                  </a:lnTo>
                  <a:lnTo>
                    <a:pt x="2897" y="126"/>
                  </a:lnTo>
                  <a:lnTo>
                    <a:pt x="2926" y="136"/>
                  </a:lnTo>
                  <a:lnTo>
                    <a:pt x="2956" y="144"/>
                  </a:lnTo>
                  <a:lnTo>
                    <a:pt x="2986" y="154"/>
                  </a:lnTo>
                  <a:lnTo>
                    <a:pt x="3014" y="164"/>
                  </a:lnTo>
                  <a:lnTo>
                    <a:pt x="3043" y="173"/>
                  </a:lnTo>
                  <a:lnTo>
                    <a:pt x="3071" y="183"/>
                  </a:lnTo>
                  <a:lnTo>
                    <a:pt x="3099" y="194"/>
                  </a:lnTo>
                  <a:lnTo>
                    <a:pt x="3127" y="204"/>
                  </a:lnTo>
                  <a:lnTo>
                    <a:pt x="3154" y="215"/>
                  </a:lnTo>
                  <a:lnTo>
                    <a:pt x="3181" y="226"/>
                  </a:lnTo>
                  <a:lnTo>
                    <a:pt x="3207" y="237"/>
                  </a:lnTo>
                  <a:lnTo>
                    <a:pt x="3233" y="249"/>
                  </a:lnTo>
                  <a:lnTo>
                    <a:pt x="3259" y="261"/>
                  </a:lnTo>
                  <a:lnTo>
                    <a:pt x="3284" y="272"/>
                  </a:lnTo>
                  <a:lnTo>
                    <a:pt x="3309" y="285"/>
                  </a:lnTo>
                  <a:lnTo>
                    <a:pt x="3334" y="297"/>
                  </a:lnTo>
                  <a:lnTo>
                    <a:pt x="3357" y="310"/>
                  </a:lnTo>
                  <a:lnTo>
                    <a:pt x="3381" y="324"/>
                  </a:lnTo>
                  <a:lnTo>
                    <a:pt x="3404" y="336"/>
                  </a:lnTo>
                  <a:lnTo>
                    <a:pt x="3427" y="349"/>
                  </a:lnTo>
                  <a:lnTo>
                    <a:pt x="3449" y="363"/>
                  </a:lnTo>
                  <a:lnTo>
                    <a:pt x="3471" y="377"/>
                  </a:lnTo>
                  <a:lnTo>
                    <a:pt x="3492" y="391"/>
                  </a:lnTo>
                  <a:lnTo>
                    <a:pt x="3514" y="405"/>
                  </a:lnTo>
                  <a:lnTo>
                    <a:pt x="3534" y="420"/>
                  </a:lnTo>
                  <a:lnTo>
                    <a:pt x="3554" y="433"/>
                  </a:lnTo>
                  <a:lnTo>
                    <a:pt x="3573" y="448"/>
                  </a:lnTo>
                  <a:lnTo>
                    <a:pt x="3592" y="463"/>
                  </a:lnTo>
                  <a:lnTo>
                    <a:pt x="3611" y="478"/>
                  </a:lnTo>
                  <a:lnTo>
                    <a:pt x="3628" y="493"/>
                  </a:lnTo>
                  <a:lnTo>
                    <a:pt x="3646" y="509"/>
                  </a:lnTo>
                  <a:lnTo>
                    <a:pt x="3663" y="524"/>
                  </a:lnTo>
                  <a:lnTo>
                    <a:pt x="3679" y="540"/>
                  </a:lnTo>
                  <a:lnTo>
                    <a:pt x="3695" y="556"/>
                  </a:lnTo>
                  <a:lnTo>
                    <a:pt x="3710" y="572"/>
                  </a:lnTo>
                  <a:lnTo>
                    <a:pt x="3725" y="588"/>
                  </a:lnTo>
                  <a:lnTo>
                    <a:pt x="3740" y="604"/>
                  </a:lnTo>
                  <a:lnTo>
                    <a:pt x="3753" y="621"/>
                  </a:lnTo>
                  <a:lnTo>
                    <a:pt x="3766" y="637"/>
                  </a:lnTo>
                  <a:lnTo>
                    <a:pt x="3778" y="654"/>
                  </a:lnTo>
                  <a:lnTo>
                    <a:pt x="3791" y="670"/>
                  </a:lnTo>
                  <a:lnTo>
                    <a:pt x="3802" y="687"/>
                  </a:lnTo>
                  <a:lnTo>
                    <a:pt x="3813" y="704"/>
                  </a:lnTo>
                  <a:lnTo>
                    <a:pt x="3823" y="721"/>
                  </a:lnTo>
                  <a:lnTo>
                    <a:pt x="3832" y="738"/>
                  </a:lnTo>
                  <a:lnTo>
                    <a:pt x="3842" y="756"/>
                  </a:lnTo>
                  <a:lnTo>
                    <a:pt x="3851" y="773"/>
                  </a:lnTo>
                  <a:lnTo>
                    <a:pt x="3859" y="791"/>
                  </a:lnTo>
                  <a:lnTo>
                    <a:pt x="3866" y="808"/>
                  </a:lnTo>
                  <a:lnTo>
                    <a:pt x="3873" y="825"/>
                  </a:lnTo>
                  <a:lnTo>
                    <a:pt x="3879" y="843"/>
                  </a:lnTo>
                  <a:lnTo>
                    <a:pt x="3885" y="860"/>
                  </a:lnTo>
                  <a:lnTo>
                    <a:pt x="3890" y="878"/>
                  </a:lnTo>
                  <a:lnTo>
                    <a:pt x="3895" y="896"/>
                  </a:lnTo>
                  <a:lnTo>
                    <a:pt x="3898" y="913"/>
                  </a:lnTo>
                  <a:lnTo>
                    <a:pt x="3902" y="932"/>
                  </a:lnTo>
                  <a:lnTo>
                    <a:pt x="3904" y="950"/>
                  </a:lnTo>
                  <a:lnTo>
                    <a:pt x="3906" y="967"/>
                  </a:lnTo>
                  <a:lnTo>
                    <a:pt x="3908" y="985"/>
                  </a:lnTo>
                  <a:lnTo>
                    <a:pt x="3909" y="1003"/>
                  </a:lnTo>
                  <a:lnTo>
                    <a:pt x="3909" y="102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5034" y="1976"/>
              <a:ext cx="195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{3}</a:t>
              </a:r>
              <a:endParaRPr lang="en-US" sz="2000"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5169" y="1377"/>
              <a:ext cx="1" cy="1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5169" y="1814"/>
              <a:ext cx="1" cy="146"/>
            </a:xfrm>
            <a:custGeom>
              <a:avLst/>
              <a:gdLst>
                <a:gd name="T0" fmla="*/ 0 w 1"/>
                <a:gd name="T1" fmla="*/ 0 h 1020"/>
                <a:gd name="T2" fmla="*/ 0 w 1"/>
                <a:gd name="T3" fmla="*/ 340 h 1020"/>
                <a:gd name="T4" fmla="*/ 0 w 1"/>
                <a:gd name="T5" fmla="*/ 680 h 1020"/>
                <a:gd name="T6" fmla="*/ 0 w 1"/>
                <a:gd name="T7" fmla="*/ 1020 h 10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020"/>
                <a:gd name="T14" fmla="*/ 1 w 1"/>
                <a:gd name="T15" fmla="*/ 1020 h 10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020">
                  <a:moveTo>
                    <a:pt x="0" y="0"/>
                  </a:moveTo>
                  <a:lnTo>
                    <a:pt x="0" y="340"/>
                  </a:lnTo>
                  <a:lnTo>
                    <a:pt x="0" y="680"/>
                  </a:lnTo>
                  <a:lnTo>
                    <a:pt x="0" y="102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Line 31"/>
          <p:cNvSpPr>
            <a:spLocks noChangeShapeType="1"/>
          </p:cNvSpPr>
          <p:nvPr/>
        </p:nvSpPr>
        <p:spPr bwMode="auto">
          <a:xfrm flipV="1">
            <a:off x="5256748" y="2754309"/>
            <a:ext cx="958316" cy="27251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6172200" y="2793998"/>
            <a:ext cx="850906" cy="232824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6"/>
          <p:cNvSpPr>
            <a:spLocks noChangeArrowheads="1"/>
          </p:cNvSpPr>
          <p:nvPr/>
        </p:nvSpPr>
        <p:spPr bwMode="auto">
          <a:xfrm>
            <a:off x="6479104" y="5888677"/>
            <a:ext cx="113818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Solution</a:t>
            </a:r>
            <a:r>
              <a:rPr lang="en-US" sz="2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bundle</a:t>
            </a:r>
            <a:endParaRPr lang="en-US" sz="2200" dirty="0">
              <a:ea typeface="Times New Roman" charset="0"/>
              <a:cs typeface="Times New Roman" charset="0"/>
            </a:endParaRPr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 flipH="1">
            <a:off x="5985932" y="2711448"/>
            <a:ext cx="210080" cy="39649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" name="Group 108"/>
          <p:cNvGrpSpPr>
            <a:grpSpLocks/>
          </p:cNvGrpSpPr>
          <p:nvPr/>
        </p:nvGrpSpPr>
        <p:grpSpPr bwMode="auto">
          <a:xfrm>
            <a:off x="533400" y="3246436"/>
            <a:ext cx="3316288" cy="1922462"/>
            <a:chOff x="215" y="1104"/>
            <a:chExt cx="2283" cy="1324"/>
          </a:xfrm>
        </p:grpSpPr>
        <p:sp>
          <p:nvSpPr>
            <p:cNvPr id="52" name="Text Box 80"/>
            <p:cNvSpPr txBox="1">
              <a:spLocks noChangeArrowheads="1"/>
            </p:cNvSpPr>
            <p:nvPr/>
          </p:nvSpPr>
          <p:spPr bwMode="auto">
            <a:xfrm>
              <a:off x="1008" y="2099"/>
              <a:ext cx="2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baseline="-12000"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3" name="Oval 81"/>
            <p:cNvSpPr>
              <a:spLocks noChangeArrowheads="1"/>
            </p:cNvSpPr>
            <p:nvPr/>
          </p:nvSpPr>
          <p:spPr bwMode="auto">
            <a:xfrm>
              <a:off x="348" y="1344"/>
              <a:ext cx="564" cy="38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{1, 2, 3, </a:t>
              </a:r>
            </a:p>
            <a:p>
              <a:pPr algn="ctr"/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4, 5, 6}</a:t>
              </a:r>
            </a:p>
          </p:txBody>
        </p:sp>
        <p:sp>
          <p:nvSpPr>
            <p:cNvPr id="54" name="Oval 82"/>
            <p:cNvSpPr>
              <a:spLocks noChangeArrowheads="1"/>
            </p:cNvSpPr>
            <p:nvPr/>
          </p:nvSpPr>
          <p:spPr bwMode="auto">
            <a:xfrm>
              <a:off x="348" y="1940"/>
              <a:ext cx="564" cy="3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{1, 2, 3}</a:t>
              </a:r>
            </a:p>
          </p:txBody>
        </p:sp>
        <p:sp>
          <p:nvSpPr>
            <p:cNvPr id="55" name="Oval 83"/>
            <p:cNvSpPr>
              <a:spLocks noChangeArrowheads="1"/>
            </p:cNvSpPr>
            <p:nvPr/>
          </p:nvSpPr>
          <p:spPr bwMode="auto">
            <a:xfrm>
              <a:off x="1713" y="1248"/>
              <a:ext cx="504" cy="3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{1, 2, 3}</a:t>
              </a:r>
            </a:p>
          </p:txBody>
        </p:sp>
        <p:sp>
          <p:nvSpPr>
            <p:cNvPr id="56" name="Rectangle 84"/>
            <p:cNvSpPr>
              <a:spLocks noChangeArrowheads="1"/>
            </p:cNvSpPr>
            <p:nvPr/>
          </p:nvSpPr>
          <p:spPr bwMode="auto">
            <a:xfrm>
              <a:off x="1238" y="1486"/>
              <a:ext cx="89" cy="10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85"/>
            <p:cNvSpPr>
              <a:spLocks noChangeArrowheads="1"/>
            </p:cNvSpPr>
            <p:nvPr/>
          </p:nvSpPr>
          <p:spPr bwMode="auto">
            <a:xfrm>
              <a:off x="1238" y="1908"/>
              <a:ext cx="89" cy="10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86"/>
            <p:cNvSpPr>
              <a:spLocks noChangeArrowheads="1"/>
            </p:cNvSpPr>
            <p:nvPr/>
          </p:nvSpPr>
          <p:spPr bwMode="auto">
            <a:xfrm>
              <a:off x="1238" y="1697"/>
              <a:ext cx="89" cy="10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87"/>
            <p:cNvSpPr>
              <a:spLocks noChangeArrowheads="1"/>
            </p:cNvSpPr>
            <p:nvPr/>
          </p:nvSpPr>
          <p:spPr bwMode="auto">
            <a:xfrm>
              <a:off x="1238" y="2118"/>
              <a:ext cx="89" cy="10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88"/>
            <p:cNvSpPr>
              <a:spLocks noChangeArrowheads="1"/>
            </p:cNvSpPr>
            <p:nvPr/>
          </p:nvSpPr>
          <p:spPr bwMode="auto">
            <a:xfrm>
              <a:off x="1824" y="1697"/>
              <a:ext cx="505" cy="3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{1, 2, 3}</a:t>
              </a:r>
            </a:p>
          </p:txBody>
        </p:sp>
        <p:sp>
          <p:nvSpPr>
            <p:cNvPr id="61" name="Oval 89"/>
            <p:cNvSpPr>
              <a:spLocks noChangeArrowheads="1"/>
            </p:cNvSpPr>
            <p:nvPr/>
          </p:nvSpPr>
          <p:spPr bwMode="auto">
            <a:xfrm>
              <a:off x="1728" y="2112"/>
              <a:ext cx="504" cy="3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{1, 2, 3}</a:t>
              </a:r>
            </a:p>
          </p:txBody>
        </p:sp>
        <p:sp>
          <p:nvSpPr>
            <p:cNvPr id="62" name="Text Box 90"/>
            <p:cNvSpPr txBox="1">
              <a:spLocks noChangeArrowheads="1"/>
            </p:cNvSpPr>
            <p:nvPr/>
          </p:nvSpPr>
          <p:spPr bwMode="auto">
            <a:xfrm>
              <a:off x="1180" y="1296"/>
              <a:ext cx="284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baseline="-1200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Text Box 91"/>
            <p:cNvSpPr txBox="1">
              <a:spLocks noChangeArrowheads="1"/>
            </p:cNvSpPr>
            <p:nvPr/>
          </p:nvSpPr>
          <p:spPr bwMode="auto">
            <a:xfrm>
              <a:off x="1030" y="1680"/>
              <a:ext cx="284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baseline="-1200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4" name="Text Box 92"/>
            <p:cNvSpPr txBox="1">
              <a:spLocks noChangeArrowheads="1"/>
            </p:cNvSpPr>
            <p:nvPr/>
          </p:nvSpPr>
          <p:spPr bwMode="auto">
            <a:xfrm>
              <a:off x="1326" y="1976"/>
              <a:ext cx="285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baseline="-12000"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5" name="AutoShape 93"/>
            <p:cNvCxnSpPr>
              <a:cxnSpLocks noChangeShapeType="1"/>
              <a:stCxn id="53" idx="6"/>
              <a:endCxn id="56" idx="1"/>
            </p:cNvCxnSpPr>
            <p:nvPr/>
          </p:nvCxnSpPr>
          <p:spPr bwMode="auto">
            <a:xfrm>
              <a:off x="912" y="1537"/>
              <a:ext cx="326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6" name="AutoShape 94"/>
            <p:cNvCxnSpPr>
              <a:cxnSpLocks noChangeShapeType="1"/>
              <a:stCxn id="53" idx="6"/>
              <a:endCxn id="58" idx="1"/>
            </p:cNvCxnSpPr>
            <p:nvPr/>
          </p:nvCxnSpPr>
          <p:spPr bwMode="auto">
            <a:xfrm>
              <a:off x="912" y="1537"/>
              <a:ext cx="326" cy="2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7" name="AutoShape 95"/>
            <p:cNvCxnSpPr>
              <a:cxnSpLocks noChangeShapeType="1"/>
              <a:stCxn id="54" idx="6"/>
              <a:endCxn id="57" idx="1"/>
            </p:cNvCxnSpPr>
            <p:nvPr/>
          </p:nvCxnSpPr>
          <p:spPr bwMode="auto">
            <a:xfrm flipV="1">
              <a:off x="912" y="1961"/>
              <a:ext cx="326" cy="1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8" name="AutoShape 96"/>
            <p:cNvCxnSpPr>
              <a:cxnSpLocks noChangeShapeType="1"/>
              <a:stCxn id="54" idx="6"/>
              <a:endCxn id="59" idx="1"/>
            </p:cNvCxnSpPr>
            <p:nvPr/>
          </p:nvCxnSpPr>
          <p:spPr bwMode="auto">
            <a:xfrm>
              <a:off x="912" y="2098"/>
              <a:ext cx="326" cy="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9" name="AutoShape 97"/>
            <p:cNvCxnSpPr>
              <a:cxnSpLocks noChangeShapeType="1"/>
              <a:stCxn id="55" idx="2"/>
              <a:endCxn id="56" idx="3"/>
            </p:cNvCxnSpPr>
            <p:nvPr/>
          </p:nvCxnSpPr>
          <p:spPr bwMode="auto">
            <a:xfrm flipH="1">
              <a:off x="1327" y="1406"/>
              <a:ext cx="386" cy="1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AutoShape 98"/>
            <p:cNvCxnSpPr>
              <a:cxnSpLocks noChangeShapeType="1"/>
              <a:stCxn id="55" idx="2"/>
              <a:endCxn id="57" idx="3"/>
            </p:cNvCxnSpPr>
            <p:nvPr/>
          </p:nvCxnSpPr>
          <p:spPr bwMode="auto">
            <a:xfrm flipH="1">
              <a:off x="1327" y="1406"/>
              <a:ext cx="386" cy="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1" name="AutoShape 99"/>
            <p:cNvCxnSpPr>
              <a:cxnSpLocks noChangeShapeType="1"/>
              <a:stCxn id="60" idx="2"/>
              <a:endCxn id="58" idx="3"/>
            </p:cNvCxnSpPr>
            <p:nvPr/>
          </p:nvCxnSpPr>
          <p:spPr bwMode="auto">
            <a:xfrm flipH="1" flipV="1">
              <a:off x="1327" y="1750"/>
              <a:ext cx="497" cy="1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" name="AutoShape 100"/>
            <p:cNvCxnSpPr>
              <a:cxnSpLocks noChangeShapeType="1"/>
              <a:stCxn id="60" idx="2"/>
              <a:endCxn id="57" idx="3"/>
            </p:cNvCxnSpPr>
            <p:nvPr/>
          </p:nvCxnSpPr>
          <p:spPr bwMode="auto">
            <a:xfrm flipH="1">
              <a:off x="1327" y="1855"/>
              <a:ext cx="497" cy="1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3" name="AutoShape 101"/>
            <p:cNvCxnSpPr>
              <a:cxnSpLocks noChangeShapeType="1"/>
              <a:stCxn id="61" idx="2"/>
              <a:endCxn id="58" idx="3"/>
            </p:cNvCxnSpPr>
            <p:nvPr/>
          </p:nvCxnSpPr>
          <p:spPr bwMode="auto">
            <a:xfrm flipH="1" flipV="1">
              <a:off x="1327" y="1750"/>
              <a:ext cx="401" cy="5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4" name="AutoShape 102"/>
            <p:cNvCxnSpPr>
              <a:cxnSpLocks noChangeShapeType="1"/>
              <a:stCxn id="61" idx="2"/>
              <a:endCxn id="59" idx="3"/>
            </p:cNvCxnSpPr>
            <p:nvPr/>
          </p:nvCxnSpPr>
          <p:spPr bwMode="auto">
            <a:xfrm flipH="1" flipV="1">
              <a:off x="1327" y="2171"/>
              <a:ext cx="401" cy="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5" name="Text Box 103"/>
            <p:cNvSpPr txBox="1">
              <a:spLocks noChangeArrowheads="1"/>
            </p:cNvSpPr>
            <p:nvPr/>
          </p:nvSpPr>
          <p:spPr bwMode="auto">
            <a:xfrm>
              <a:off x="2160" y="2025"/>
              <a:ext cx="29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V</a:t>
              </a:r>
              <a:r>
                <a:rPr lang="en-US" baseline="-14000"/>
                <a:t>1</a:t>
              </a:r>
            </a:p>
          </p:txBody>
        </p:sp>
        <p:sp>
          <p:nvSpPr>
            <p:cNvPr id="76" name="Text Box 104"/>
            <p:cNvSpPr txBox="1">
              <a:spLocks noChangeArrowheads="1"/>
            </p:cNvSpPr>
            <p:nvPr/>
          </p:nvSpPr>
          <p:spPr bwMode="auto">
            <a:xfrm>
              <a:off x="2209" y="1584"/>
              <a:ext cx="289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V</a:t>
              </a:r>
              <a:r>
                <a:rPr lang="en-US" baseline="-14000"/>
                <a:t>2</a:t>
              </a:r>
            </a:p>
          </p:txBody>
        </p:sp>
        <p:sp>
          <p:nvSpPr>
            <p:cNvPr id="77" name="Text Box 105"/>
            <p:cNvSpPr txBox="1">
              <a:spLocks noChangeArrowheads="1"/>
            </p:cNvSpPr>
            <p:nvPr/>
          </p:nvSpPr>
          <p:spPr bwMode="auto">
            <a:xfrm>
              <a:off x="2087" y="1104"/>
              <a:ext cx="290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V</a:t>
              </a:r>
              <a:r>
                <a:rPr lang="en-US" baseline="-14000"/>
                <a:t>3</a:t>
              </a:r>
            </a:p>
          </p:txBody>
        </p:sp>
        <p:sp>
          <p:nvSpPr>
            <p:cNvPr id="78" name="Text Box 106"/>
            <p:cNvSpPr txBox="1">
              <a:spLocks noChangeArrowheads="1"/>
            </p:cNvSpPr>
            <p:nvPr/>
          </p:nvSpPr>
          <p:spPr bwMode="auto">
            <a:xfrm>
              <a:off x="215" y="1785"/>
              <a:ext cx="290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V</a:t>
              </a:r>
              <a:r>
                <a:rPr lang="en-US" baseline="-14000"/>
                <a:t>4</a:t>
              </a:r>
            </a:p>
          </p:txBody>
        </p:sp>
        <p:sp>
          <p:nvSpPr>
            <p:cNvPr id="79" name="Text Box 107"/>
            <p:cNvSpPr txBox="1">
              <a:spLocks noChangeArrowheads="1"/>
            </p:cNvSpPr>
            <p:nvPr/>
          </p:nvSpPr>
          <p:spPr bwMode="auto">
            <a:xfrm>
              <a:off x="267" y="1200"/>
              <a:ext cx="212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V</a:t>
              </a:r>
              <a:endParaRPr lang="en-US" baseline="-14000"/>
            </a:p>
          </p:txBody>
        </p:sp>
      </p:grpSp>
      <p:sp>
        <p:nvSpPr>
          <p:cNvPr id="80" name="Line 111"/>
          <p:cNvSpPr>
            <a:spLocks noChangeShapeType="1"/>
          </p:cNvSpPr>
          <p:nvPr/>
        </p:nvSpPr>
        <p:spPr bwMode="auto">
          <a:xfrm>
            <a:off x="6191493" y="2793997"/>
            <a:ext cx="67508" cy="313941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191493" y="3026822"/>
            <a:ext cx="1275581" cy="2797231"/>
            <a:chOff x="6115290" y="3162300"/>
            <a:chExt cx="1275581" cy="2797231"/>
          </a:xfrm>
        </p:grpSpPr>
        <p:sp>
          <p:nvSpPr>
            <p:cNvPr id="22" name="Freeform 4"/>
            <p:cNvSpPr>
              <a:spLocks/>
            </p:cNvSpPr>
            <p:nvPr/>
          </p:nvSpPr>
          <p:spPr bwMode="auto">
            <a:xfrm>
              <a:off x="6552118" y="3243417"/>
              <a:ext cx="780184" cy="416284"/>
            </a:xfrm>
            <a:custGeom>
              <a:avLst/>
              <a:gdLst>
                <a:gd name="T0" fmla="*/ 3901 w 3908"/>
                <a:gd name="T1" fmla="*/ 1109 h 2040"/>
                <a:gd name="T2" fmla="*/ 3872 w 3908"/>
                <a:gd name="T3" fmla="*/ 1215 h 2040"/>
                <a:gd name="T4" fmla="*/ 3822 w 3908"/>
                <a:gd name="T5" fmla="*/ 1319 h 2040"/>
                <a:gd name="T6" fmla="*/ 3751 w 3908"/>
                <a:gd name="T7" fmla="*/ 1419 h 2040"/>
                <a:gd name="T8" fmla="*/ 3662 w 3908"/>
                <a:gd name="T9" fmla="*/ 1515 h 2040"/>
                <a:gd name="T10" fmla="*/ 3553 w 3908"/>
                <a:gd name="T11" fmla="*/ 1606 h 2040"/>
                <a:gd name="T12" fmla="*/ 3427 w 3908"/>
                <a:gd name="T13" fmla="*/ 1690 h 2040"/>
                <a:gd name="T14" fmla="*/ 3284 w 3908"/>
                <a:gd name="T15" fmla="*/ 1767 h 2040"/>
                <a:gd name="T16" fmla="*/ 3126 w 3908"/>
                <a:gd name="T17" fmla="*/ 1836 h 2040"/>
                <a:gd name="T18" fmla="*/ 2956 w 3908"/>
                <a:gd name="T19" fmla="*/ 1896 h 2040"/>
                <a:gd name="T20" fmla="*/ 2774 w 3908"/>
                <a:gd name="T21" fmla="*/ 1946 h 2040"/>
                <a:gd name="T22" fmla="*/ 2584 w 3908"/>
                <a:gd name="T23" fmla="*/ 1986 h 2040"/>
                <a:gd name="T24" fmla="*/ 2386 w 3908"/>
                <a:gd name="T25" fmla="*/ 2014 h 2040"/>
                <a:gd name="T26" fmla="*/ 2185 w 3908"/>
                <a:gd name="T27" fmla="*/ 2033 h 2040"/>
                <a:gd name="T28" fmla="*/ 1979 w 3908"/>
                <a:gd name="T29" fmla="*/ 2040 h 2040"/>
                <a:gd name="T30" fmla="*/ 1774 w 3908"/>
                <a:gd name="T31" fmla="*/ 2036 h 2040"/>
                <a:gd name="T32" fmla="*/ 1572 w 3908"/>
                <a:gd name="T33" fmla="*/ 2020 h 2040"/>
                <a:gd name="T34" fmla="*/ 1372 w 3908"/>
                <a:gd name="T35" fmla="*/ 1994 h 2040"/>
                <a:gd name="T36" fmla="*/ 1180 w 3908"/>
                <a:gd name="T37" fmla="*/ 1957 h 2040"/>
                <a:gd name="T38" fmla="*/ 997 w 3908"/>
                <a:gd name="T39" fmla="*/ 1909 h 2040"/>
                <a:gd name="T40" fmla="*/ 823 w 3908"/>
                <a:gd name="T41" fmla="*/ 1852 h 2040"/>
                <a:gd name="T42" fmla="*/ 662 w 3908"/>
                <a:gd name="T43" fmla="*/ 1785 h 2040"/>
                <a:gd name="T44" fmla="*/ 515 w 3908"/>
                <a:gd name="T45" fmla="*/ 1711 h 2040"/>
                <a:gd name="T46" fmla="*/ 385 w 3908"/>
                <a:gd name="T47" fmla="*/ 1628 h 2040"/>
                <a:gd name="T48" fmla="*/ 271 w 3908"/>
                <a:gd name="T49" fmla="*/ 1539 h 2040"/>
                <a:gd name="T50" fmla="*/ 176 w 3908"/>
                <a:gd name="T51" fmla="*/ 1444 h 2040"/>
                <a:gd name="T52" fmla="*/ 101 w 3908"/>
                <a:gd name="T53" fmla="*/ 1345 h 2040"/>
                <a:gd name="T54" fmla="*/ 46 w 3908"/>
                <a:gd name="T55" fmla="*/ 1241 h 2040"/>
                <a:gd name="T56" fmla="*/ 12 w 3908"/>
                <a:gd name="T57" fmla="*/ 1136 h 2040"/>
                <a:gd name="T58" fmla="*/ 0 w 3908"/>
                <a:gd name="T59" fmla="*/ 1029 h 2040"/>
                <a:gd name="T60" fmla="*/ 8 w 3908"/>
                <a:gd name="T61" fmla="*/ 921 h 2040"/>
                <a:gd name="T62" fmla="*/ 38 w 3908"/>
                <a:gd name="T63" fmla="*/ 816 h 2040"/>
                <a:gd name="T64" fmla="*/ 90 w 3908"/>
                <a:gd name="T65" fmla="*/ 712 h 2040"/>
                <a:gd name="T66" fmla="*/ 162 w 3908"/>
                <a:gd name="T67" fmla="*/ 612 h 2040"/>
                <a:gd name="T68" fmla="*/ 254 w 3908"/>
                <a:gd name="T69" fmla="*/ 516 h 2040"/>
                <a:gd name="T70" fmla="*/ 364 w 3908"/>
                <a:gd name="T71" fmla="*/ 425 h 2040"/>
                <a:gd name="T72" fmla="*/ 493 w 3908"/>
                <a:gd name="T73" fmla="*/ 342 h 2040"/>
                <a:gd name="T74" fmla="*/ 637 w 3908"/>
                <a:gd name="T75" fmla="*/ 265 h 2040"/>
                <a:gd name="T76" fmla="*/ 795 w 3908"/>
                <a:gd name="T77" fmla="*/ 198 h 2040"/>
                <a:gd name="T78" fmla="*/ 967 w 3908"/>
                <a:gd name="T79" fmla="*/ 140 h 2040"/>
                <a:gd name="T80" fmla="*/ 1149 w 3908"/>
                <a:gd name="T81" fmla="*/ 90 h 2040"/>
                <a:gd name="T82" fmla="*/ 1340 w 3908"/>
                <a:gd name="T83" fmla="*/ 51 h 2040"/>
                <a:gd name="T84" fmla="*/ 1538 w 3908"/>
                <a:gd name="T85" fmla="*/ 22 h 2040"/>
                <a:gd name="T86" fmla="*/ 1740 w 3908"/>
                <a:gd name="T87" fmla="*/ 5 h 2040"/>
                <a:gd name="T88" fmla="*/ 1945 w 3908"/>
                <a:gd name="T89" fmla="*/ 0 h 2040"/>
                <a:gd name="T90" fmla="*/ 2150 w 3908"/>
                <a:gd name="T91" fmla="*/ 4 h 2040"/>
                <a:gd name="T92" fmla="*/ 2353 w 3908"/>
                <a:gd name="T93" fmla="*/ 21 h 2040"/>
                <a:gd name="T94" fmla="*/ 2551 w 3908"/>
                <a:gd name="T95" fmla="*/ 48 h 2040"/>
                <a:gd name="T96" fmla="*/ 2743 w 3908"/>
                <a:gd name="T97" fmla="*/ 86 h 2040"/>
                <a:gd name="T98" fmla="*/ 2926 w 3908"/>
                <a:gd name="T99" fmla="*/ 134 h 2040"/>
                <a:gd name="T100" fmla="*/ 3099 w 3908"/>
                <a:gd name="T101" fmla="*/ 193 h 2040"/>
                <a:gd name="T102" fmla="*/ 3258 w 3908"/>
                <a:gd name="T103" fmla="*/ 260 h 2040"/>
                <a:gd name="T104" fmla="*/ 3403 w 3908"/>
                <a:gd name="T105" fmla="*/ 336 h 2040"/>
                <a:gd name="T106" fmla="*/ 3533 w 3908"/>
                <a:gd name="T107" fmla="*/ 419 h 2040"/>
                <a:gd name="T108" fmla="*/ 3645 w 3908"/>
                <a:gd name="T109" fmla="*/ 509 h 2040"/>
                <a:gd name="T110" fmla="*/ 3738 w 3908"/>
                <a:gd name="T111" fmla="*/ 604 h 2040"/>
                <a:gd name="T112" fmla="*/ 3812 w 3908"/>
                <a:gd name="T113" fmla="*/ 704 h 2040"/>
                <a:gd name="T114" fmla="*/ 3865 w 3908"/>
                <a:gd name="T115" fmla="*/ 807 h 2040"/>
                <a:gd name="T116" fmla="*/ 3898 w 3908"/>
                <a:gd name="T117" fmla="*/ 913 h 2040"/>
                <a:gd name="T118" fmla="*/ 3908 w 3908"/>
                <a:gd name="T119" fmla="*/ 1019 h 20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8"/>
                <a:gd name="T181" fmla="*/ 0 h 2040"/>
                <a:gd name="T182" fmla="*/ 3908 w 3908"/>
                <a:gd name="T183" fmla="*/ 2040 h 20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8" h="2040">
                  <a:moveTo>
                    <a:pt x="3908" y="1019"/>
                  </a:moveTo>
                  <a:lnTo>
                    <a:pt x="3908" y="1038"/>
                  </a:lnTo>
                  <a:lnTo>
                    <a:pt x="3907" y="1056"/>
                  </a:lnTo>
                  <a:lnTo>
                    <a:pt x="3906" y="1073"/>
                  </a:lnTo>
                  <a:lnTo>
                    <a:pt x="3904" y="1091"/>
                  </a:lnTo>
                  <a:lnTo>
                    <a:pt x="3901" y="1109"/>
                  </a:lnTo>
                  <a:lnTo>
                    <a:pt x="3898" y="1127"/>
                  </a:lnTo>
                  <a:lnTo>
                    <a:pt x="3893" y="1144"/>
                  </a:lnTo>
                  <a:lnTo>
                    <a:pt x="3889" y="1162"/>
                  </a:lnTo>
                  <a:lnTo>
                    <a:pt x="3884" y="1179"/>
                  </a:lnTo>
                  <a:lnTo>
                    <a:pt x="3878" y="1198"/>
                  </a:lnTo>
                  <a:lnTo>
                    <a:pt x="3872" y="1215"/>
                  </a:lnTo>
                  <a:lnTo>
                    <a:pt x="3865" y="1233"/>
                  </a:lnTo>
                  <a:lnTo>
                    <a:pt x="3858" y="1250"/>
                  </a:lnTo>
                  <a:lnTo>
                    <a:pt x="3850" y="1267"/>
                  </a:lnTo>
                  <a:lnTo>
                    <a:pt x="3841" y="1285"/>
                  </a:lnTo>
                  <a:lnTo>
                    <a:pt x="3832" y="1302"/>
                  </a:lnTo>
                  <a:lnTo>
                    <a:pt x="3822" y="1319"/>
                  </a:lnTo>
                  <a:lnTo>
                    <a:pt x="3812" y="1336"/>
                  </a:lnTo>
                  <a:lnTo>
                    <a:pt x="3802" y="1353"/>
                  </a:lnTo>
                  <a:lnTo>
                    <a:pt x="3789" y="1369"/>
                  </a:lnTo>
                  <a:lnTo>
                    <a:pt x="3778" y="1386"/>
                  </a:lnTo>
                  <a:lnTo>
                    <a:pt x="3765" y="1403"/>
                  </a:lnTo>
                  <a:lnTo>
                    <a:pt x="3751" y="1419"/>
                  </a:lnTo>
                  <a:lnTo>
                    <a:pt x="3738" y="1435"/>
                  </a:lnTo>
                  <a:lnTo>
                    <a:pt x="3724" y="1452"/>
                  </a:lnTo>
                  <a:lnTo>
                    <a:pt x="3710" y="1468"/>
                  </a:lnTo>
                  <a:lnTo>
                    <a:pt x="3694" y="1484"/>
                  </a:lnTo>
                  <a:lnTo>
                    <a:pt x="3678" y="1500"/>
                  </a:lnTo>
                  <a:lnTo>
                    <a:pt x="3662" y="1515"/>
                  </a:lnTo>
                  <a:lnTo>
                    <a:pt x="3645" y="1531"/>
                  </a:lnTo>
                  <a:lnTo>
                    <a:pt x="3628" y="1546"/>
                  </a:lnTo>
                  <a:lnTo>
                    <a:pt x="3610" y="1561"/>
                  </a:lnTo>
                  <a:lnTo>
                    <a:pt x="3591" y="1577"/>
                  </a:lnTo>
                  <a:lnTo>
                    <a:pt x="3573" y="1592"/>
                  </a:lnTo>
                  <a:lnTo>
                    <a:pt x="3553" y="1606"/>
                  </a:lnTo>
                  <a:lnTo>
                    <a:pt x="3533" y="1621"/>
                  </a:lnTo>
                  <a:lnTo>
                    <a:pt x="3512" y="1635"/>
                  </a:lnTo>
                  <a:lnTo>
                    <a:pt x="3492" y="1650"/>
                  </a:lnTo>
                  <a:lnTo>
                    <a:pt x="3471" y="1664"/>
                  </a:lnTo>
                  <a:lnTo>
                    <a:pt x="3448" y="1677"/>
                  </a:lnTo>
                  <a:lnTo>
                    <a:pt x="3427" y="1690"/>
                  </a:lnTo>
                  <a:lnTo>
                    <a:pt x="3403" y="1704"/>
                  </a:lnTo>
                  <a:lnTo>
                    <a:pt x="3381" y="1717"/>
                  </a:lnTo>
                  <a:lnTo>
                    <a:pt x="3357" y="1730"/>
                  </a:lnTo>
                  <a:lnTo>
                    <a:pt x="3333" y="1743"/>
                  </a:lnTo>
                  <a:lnTo>
                    <a:pt x="3308" y="1755"/>
                  </a:lnTo>
                  <a:lnTo>
                    <a:pt x="3284" y="1767"/>
                  </a:lnTo>
                  <a:lnTo>
                    <a:pt x="3258" y="1780"/>
                  </a:lnTo>
                  <a:lnTo>
                    <a:pt x="3233" y="1792"/>
                  </a:lnTo>
                  <a:lnTo>
                    <a:pt x="3206" y="1803"/>
                  </a:lnTo>
                  <a:lnTo>
                    <a:pt x="3179" y="1814"/>
                  </a:lnTo>
                  <a:lnTo>
                    <a:pt x="3153" y="1826"/>
                  </a:lnTo>
                  <a:lnTo>
                    <a:pt x="3126" y="1836"/>
                  </a:lnTo>
                  <a:lnTo>
                    <a:pt x="3099" y="1847"/>
                  </a:lnTo>
                  <a:lnTo>
                    <a:pt x="3070" y="1857"/>
                  </a:lnTo>
                  <a:lnTo>
                    <a:pt x="3043" y="1867"/>
                  </a:lnTo>
                  <a:lnTo>
                    <a:pt x="3014" y="1877"/>
                  </a:lnTo>
                  <a:lnTo>
                    <a:pt x="2984" y="1887"/>
                  </a:lnTo>
                  <a:lnTo>
                    <a:pt x="2956" y="1896"/>
                  </a:lnTo>
                  <a:lnTo>
                    <a:pt x="2926" y="1905"/>
                  </a:lnTo>
                  <a:lnTo>
                    <a:pt x="2896" y="1913"/>
                  </a:lnTo>
                  <a:lnTo>
                    <a:pt x="2866" y="1922"/>
                  </a:lnTo>
                  <a:lnTo>
                    <a:pt x="2835" y="1930"/>
                  </a:lnTo>
                  <a:lnTo>
                    <a:pt x="2805" y="1938"/>
                  </a:lnTo>
                  <a:lnTo>
                    <a:pt x="2774" y="1946"/>
                  </a:lnTo>
                  <a:lnTo>
                    <a:pt x="2743" y="1953"/>
                  </a:lnTo>
                  <a:lnTo>
                    <a:pt x="2712" y="1960"/>
                  </a:lnTo>
                  <a:lnTo>
                    <a:pt x="2680" y="1967"/>
                  </a:lnTo>
                  <a:lnTo>
                    <a:pt x="2648" y="1974"/>
                  </a:lnTo>
                  <a:lnTo>
                    <a:pt x="2616" y="1979"/>
                  </a:lnTo>
                  <a:lnTo>
                    <a:pt x="2584" y="1986"/>
                  </a:lnTo>
                  <a:lnTo>
                    <a:pt x="2551" y="1991"/>
                  </a:lnTo>
                  <a:lnTo>
                    <a:pt x="2519" y="1996"/>
                  </a:lnTo>
                  <a:lnTo>
                    <a:pt x="2486" y="2002"/>
                  </a:lnTo>
                  <a:lnTo>
                    <a:pt x="2453" y="2006"/>
                  </a:lnTo>
                  <a:lnTo>
                    <a:pt x="2419" y="2010"/>
                  </a:lnTo>
                  <a:lnTo>
                    <a:pt x="2386" y="2014"/>
                  </a:lnTo>
                  <a:lnTo>
                    <a:pt x="2353" y="2019"/>
                  </a:lnTo>
                  <a:lnTo>
                    <a:pt x="2319" y="2022"/>
                  </a:lnTo>
                  <a:lnTo>
                    <a:pt x="2286" y="2025"/>
                  </a:lnTo>
                  <a:lnTo>
                    <a:pt x="2252" y="2028"/>
                  </a:lnTo>
                  <a:lnTo>
                    <a:pt x="2218" y="2030"/>
                  </a:lnTo>
                  <a:lnTo>
                    <a:pt x="2185" y="2033"/>
                  </a:lnTo>
                  <a:lnTo>
                    <a:pt x="2150" y="2035"/>
                  </a:lnTo>
                  <a:lnTo>
                    <a:pt x="2116" y="2037"/>
                  </a:lnTo>
                  <a:lnTo>
                    <a:pt x="2082" y="2038"/>
                  </a:lnTo>
                  <a:lnTo>
                    <a:pt x="2048" y="2039"/>
                  </a:lnTo>
                  <a:lnTo>
                    <a:pt x="2014" y="2040"/>
                  </a:lnTo>
                  <a:lnTo>
                    <a:pt x="1979" y="2040"/>
                  </a:lnTo>
                  <a:lnTo>
                    <a:pt x="1945" y="2040"/>
                  </a:lnTo>
                  <a:lnTo>
                    <a:pt x="1911" y="2040"/>
                  </a:lnTo>
                  <a:lnTo>
                    <a:pt x="1877" y="2039"/>
                  </a:lnTo>
                  <a:lnTo>
                    <a:pt x="1842" y="2038"/>
                  </a:lnTo>
                  <a:lnTo>
                    <a:pt x="1809" y="2037"/>
                  </a:lnTo>
                  <a:lnTo>
                    <a:pt x="1774" y="2036"/>
                  </a:lnTo>
                  <a:lnTo>
                    <a:pt x="1740" y="2034"/>
                  </a:lnTo>
                  <a:lnTo>
                    <a:pt x="1706" y="2032"/>
                  </a:lnTo>
                  <a:lnTo>
                    <a:pt x="1673" y="2029"/>
                  </a:lnTo>
                  <a:lnTo>
                    <a:pt x="1639" y="2026"/>
                  </a:lnTo>
                  <a:lnTo>
                    <a:pt x="1605" y="2024"/>
                  </a:lnTo>
                  <a:lnTo>
                    <a:pt x="1572" y="2020"/>
                  </a:lnTo>
                  <a:lnTo>
                    <a:pt x="1538" y="2017"/>
                  </a:lnTo>
                  <a:lnTo>
                    <a:pt x="1504" y="2012"/>
                  </a:lnTo>
                  <a:lnTo>
                    <a:pt x="1472" y="2008"/>
                  </a:lnTo>
                  <a:lnTo>
                    <a:pt x="1438" y="2004"/>
                  </a:lnTo>
                  <a:lnTo>
                    <a:pt x="1405" y="2000"/>
                  </a:lnTo>
                  <a:lnTo>
                    <a:pt x="1372" y="1994"/>
                  </a:lnTo>
                  <a:lnTo>
                    <a:pt x="1340" y="1989"/>
                  </a:lnTo>
                  <a:lnTo>
                    <a:pt x="1308" y="1983"/>
                  </a:lnTo>
                  <a:lnTo>
                    <a:pt x="1275" y="1977"/>
                  </a:lnTo>
                  <a:lnTo>
                    <a:pt x="1244" y="1971"/>
                  </a:lnTo>
                  <a:lnTo>
                    <a:pt x="1212" y="1963"/>
                  </a:lnTo>
                  <a:lnTo>
                    <a:pt x="1180" y="1957"/>
                  </a:lnTo>
                  <a:lnTo>
                    <a:pt x="1149" y="1949"/>
                  </a:lnTo>
                  <a:lnTo>
                    <a:pt x="1118" y="1942"/>
                  </a:lnTo>
                  <a:lnTo>
                    <a:pt x="1087" y="1935"/>
                  </a:lnTo>
                  <a:lnTo>
                    <a:pt x="1057" y="1926"/>
                  </a:lnTo>
                  <a:lnTo>
                    <a:pt x="1026" y="1917"/>
                  </a:lnTo>
                  <a:lnTo>
                    <a:pt x="997" y="1909"/>
                  </a:lnTo>
                  <a:lnTo>
                    <a:pt x="967" y="1900"/>
                  </a:lnTo>
                  <a:lnTo>
                    <a:pt x="937" y="1891"/>
                  </a:lnTo>
                  <a:lnTo>
                    <a:pt x="908" y="1882"/>
                  </a:lnTo>
                  <a:lnTo>
                    <a:pt x="879" y="1872"/>
                  </a:lnTo>
                  <a:lnTo>
                    <a:pt x="851" y="1862"/>
                  </a:lnTo>
                  <a:lnTo>
                    <a:pt x="823" y="1852"/>
                  </a:lnTo>
                  <a:lnTo>
                    <a:pt x="795" y="1842"/>
                  </a:lnTo>
                  <a:lnTo>
                    <a:pt x="768" y="1831"/>
                  </a:lnTo>
                  <a:lnTo>
                    <a:pt x="741" y="1819"/>
                  </a:lnTo>
                  <a:lnTo>
                    <a:pt x="715" y="1809"/>
                  </a:lnTo>
                  <a:lnTo>
                    <a:pt x="688" y="1797"/>
                  </a:lnTo>
                  <a:lnTo>
                    <a:pt x="662" y="1785"/>
                  </a:lnTo>
                  <a:lnTo>
                    <a:pt x="637" y="1773"/>
                  </a:lnTo>
                  <a:lnTo>
                    <a:pt x="611" y="1762"/>
                  </a:lnTo>
                  <a:lnTo>
                    <a:pt x="587" y="1749"/>
                  </a:lnTo>
                  <a:lnTo>
                    <a:pt x="562" y="1736"/>
                  </a:lnTo>
                  <a:lnTo>
                    <a:pt x="539" y="1723"/>
                  </a:lnTo>
                  <a:lnTo>
                    <a:pt x="515" y="1711"/>
                  </a:lnTo>
                  <a:lnTo>
                    <a:pt x="493" y="1698"/>
                  </a:lnTo>
                  <a:lnTo>
                    <a:pt x="470" y="1684"/>
                  </a:lnTo>
                  <a:lnTo>
                    <a:pt x="448" y="1670"/>
                  </a:lnTo>
                  <a:lnTo>
                    <a:pt x="427" y="1656"/>
                  </a:lnTo>
                  <a:lnTo>
                    <a:pt x="405" y="1642"/>
                  </a:lnTo>
                  <a:lnTo>
                    <a:pt x="385" y="1628"/>
                  </a:lnTo>
                  <a:lnTo>
                    <a:pt x="364" y="1614"/>
                  </a:lnTo>
                  <a:lnTo>
                    <a:pt x="345" y="1599"/>
                  </a:lnTo>
                  <a:lnTo>
                    <a:pt x="325" y="1585"/>
                  </a:lnTo>
                  <a:lnTo>
                    <a:pt x="307" y="1570"/>
                  </a:lnTo>
                  <a:lnTo>
                    <a:pt x="289" y="1554"/>
                  </a:lnTo>
                  <a:lnTo>
                    <a:pt x="271" y="1539"/>
                  </a:lnTo>
                  <a:lnTo>
                    <a:pt x="254" y="1524"/>
                  </a:lnTo>
                  <a:lnTo>
                    <a:pt x="238" y="1508"/>
                  </a:lnTo>
                  <a:lnTo>
                    <a:pt x="221" y="1492"/>
                  </a:lnTo>
                  <a:lnTo>
                    <a:pt x="206" y="1476"/>
                  </a:lnTo>
                  <a:lnTo>
                    <a:pt x="191" y="1460"/>
                  </a:lnTo>
                  <a:lnTo>
                    <a:pt x="176" y="1444"/>
                  </a:lnTo>
                  <a:lnTo>
                    <a:pt x="162" y="1428"/>
                  </a:lnTo>
                  <a:lnTo>
                    <a:pt x="149" y="1411"/>
                  </a:lnTo>
                  <a:lnTo>
                    <a:pt x="136" y="1395"/>
                  </a:lnTo>
                  <a:lnTo>
                    <a:pt x="123" y="1378"/>
                  </a:lnTo>
                  <a:lnTo>
                    <a:pt x="112" y="1361"/>
                  </a:lnTo>
                  <a:lnTo>
                    <a:pt x="101" y="1345"/>
                  </a:lnTo>
                  <a:lnTo>
                    <a:pt x="90" y="1328"/>
                  </a:lnTo>
                  <a:lnTo>
                    <a:pt x="80" y="1311"/>
                  </a:lnTo>
                  <a:lnTo>
                    <a:pt x="71" y="1294"/>
                  </a:lnTo>
                  <a:lnTo>
                    <a:pt x="62" y="1275"/>
                  </a:lnTo>
                  <a:lnTo>
                    <a:pt x="54" y="1258"/>
                  </a:lnTo>
                  <a:lnTo>
                    <a:pt x="46" y="1241"/>
                  </a:lnTo>
                  <a:lnTo>
                    <a:pt x="38" y="1224"/>
                  </a:lnTo>
                  <a:lnTo>
                    <a:pt x="32" y="1206"/>
                  </a:lnTo>
                  <a:lnTo>
                    <a:pt x="26" y="1189"/>
                  </a:lnTo>
                  <a:lnTo>
                    <a:pt x="21" y="1171"/>
                  </a:lnTo>
                  <a:lnTo>
                    <a:pt x="16" y="1153"/>
                  </a:lnTo>
                  <a:lnTo>
                    <a:pt x="12" y="1136"/>
                  </a:lnTo>
                  <a:lnTo>
                    <a:pt x="8" y="1118"/>
                  </a:lnTo>
                  <a:lnTo>
                    <a:pt x="6" y="1101"/>
                  </a:lnTo>
                  <a:lnTo>
                    <a:pt x="3" y="1082"/>
                  </a:lnTo>
                  <a:lnTo>
                    <a:pt x="1" y="1064"/>
                  </a:lnTo>
                  <a:lnTo>
                    <a:pt x="0" y="1046"/>
                  </a:lnTo>
                  <a:lnTo>
                    <a:pt x="0" y="1029"/>
                  </a:lnTo>
                  <a:lnTo>
                    <a:pt x="0" y="1011"/>
                  </a:lnTo>
                  <a:lnTo>
                    <a:pt x="0" y="993"/>
                  </a:lnTo>
                  <a:lnTo>
                    <a:pt x="1" y="975"/>
                  </a:lnTo>
                  <a:lnTo>
                    <a:pt x="3" y="958"/>
                  </a:lnTo>
                  <a:lnTo>
                    <a:pt x="6" y="939"/>
                  </a:lnTo>
                  <a:lnTo>
                    <a:pt x="8" y="921"/>
                  </a:lnTo>
                  <a:lnTo>
                    <a:pt x="12" y="904"/>
                  </a:lnTo>
                  <a:lnTo>
                    <a:pt x="16" y="886"/>
                  </a:lnTo>
                  <a:lnTo>
                    <a:pt x="21" y="868"/>
                  </a:lnTo>
                  <a:lnTo>
                    <a:pt x="26" y="851"/>
                  </a:lnTo>
                  <a:lnTo>
                    <a:pt x="32" y="833"/>
                  </a:lnTo>
                  <a:lnTo>
                    <a:pt x="38" y="816"/>
                  </a:lnTo>
                  <a:lnTo>
                    <a:pt x="46" y="799"/>
                  </a:lnTo>
                  <a:lnTo>
                    <a:pt x="54" y="781"/>
                  </a:lnTo>
                  <a:lnTo>
                    <a:pt x="62" y="764"/>
                  </a:lnTo>
                  <a:lnTo>
                    <a:pt x="71" y="746"/>
                  </a:lnTo>
                  <a:lnTo>
                    <a:pt x="80" y="729"/>
                  </a:lnTo>
                  <a:lnTo>
                    <a:pt x="90" y="712"/>
                  </a:lnTo>
                  <a:lnTo>
                    <a:pt x="101" y="695"/>
                  </a:lnTo>
                  <a:lnTo>
                    <a:pt x="112" y="678"/>
                  </a:lnTo>
                  <a:lnTo>
                    <a:pt x="123" y="661"/>
                  </a:lnTo>
                  <a:lnTo>
                    <a:pt x="135" y="645"/>
                  </a:lnTo>
                  <a:lnTo>
                    <a:pt x="149" y="628"/>
                  </a:lnTo>
                  <a:lnTo>
                    <a:pt x="162" y="612"/>
                  </a:lnTo>
                  <a:lnTo>
                    <a:pt x="176" y="596"/>
                  </a:lnTo>
                  <a:lnTo>
                    <a:pt x="191" y="579"/>
                  </a:lnTo>
                  <a:lnTo>
                    <a:pt x="206" y="563"/>
                  </a:lnTo>
                  <a:lnTo>
                    <a:pt x="221" y="547"/>
                  </a:lnTo>
                  <a:lnTo>
                    <a:pt x="238" y="532"/>
                  </a:lnTo>
                  <a:lnTo>
                    <a:pt x="254" y="516"/>
                  </a:lnTo>
                  <a:lnTo>
                    <a:pt x="271" y="500"/>
                  </a:lnTo>
                  <a:lnTo>
                    <a:pt x="289" y="485"/>
                  </a:lnTo>
                  <a:lnTo>
                    <a:pt x="307" y="470"/>
                  </a:lnTo>
                  <a:lnTo>
                    <a:pt x="325" y="455"/>
                  </a:lnTo>
                  <a:lnTo>
                    <a:pt x="345" y="440"/>
                  </a:lnTo>
                  <a:lnTo>
                    <a:pt x="364" y="425"/>
                  </a:lnTo>
                  <a:lnTo>
                    <a:pt x="385" y="412"/>
                  </a:lnTo>
                  <a:lnTo>
                    <a:pt x="405" y="397"/>
                  </a:lnTo>
                  <a:lnTo>
                    <a:pt x="427" y="383"/>
                  </a:lnTo>
                  <a:lnTo>
                    <a:pt x="448" y="369"/>
                  </a:lnTo>
                  <a:lnTo>
                    <a:pt x="469" y="356"/>
                  </a:lnTo>
                  <a:lnTo>
                    <a:pt x="493" y="342"/>
                  </a:lnTo>
                  <a:lnTo>
                    <a:pt x="515" y="328"/>
                  </a:lnTo>
                  <a:lnTo>
                    <a:pt x="539" y="316"/>
                  </a:lnTo>
                  <a:lnTo>
                    <a:pt x="562" y="303"/>
                  </a:lnTo>
                  <a:lnTo>
                    <a:pt x="587" y="290"/>
                  </a:lnTo>
                  <a:lnTo>
                    <a:pt x="611" y="278"/>
                  </a:lnTo>
                  <a:lnTo>
                    <a:pt x="637" y="265"/>
                  </a:lnTo>
                  <a:lnTo>
                    <a:pt x="662" y="254"/>
                  </a:lnTo>
                  <a:lnTo>
                    <a:pt x="688" y="242"/>
                  </a:lnTo>
                  <a:lnTo>
                    <a:pt x="715" y="231"/>
                  </a:lnTo>
                  <a:lnTo>
                    <a:pt x="741" y="220"/>
                  </a:lnTo>
                  <a:lnTo>
                    <a:pt x="768" y="209"/>
                  </a:lnTo>
                  <a:lnTo>
                    <a:pt x="795" y="198"/>
                  </a:lnTo>
                  <a:lnTo>
                    <a:pt x="823" y="188"/>
                  </a:lnTo>
                  <a:lnTo>
                    <a:pt x="850" y="177"/>
                  </a:lnTo>
                  <a:lnTo>
                    <a:pt x="879" y="167"/>
                  </a:lnTo>
                  <a:lnTo>
                    <a:pt x="908" y="158"/>
                  </a:lnTo>
                  <a:lnTo>
                    <a:pt x="937" y="148"/>
                  </a:lnTo>
                  <a:lnTo>
                    <a:pt x="967" y="140"/>
                  </a:lnTo>
                  <a:lnTo>
                    <a:pt x="997" y="130"/>
                  </a:lnTo>
                  <a:lnTo>
                    <a:pt x="1026" y="122"/>
                  </a:lnTo>
                  <a:lnTo>
                    <a:pt x="1057" y="113"/>
                  </a:lnTo>
                  <a:lnTo>
                    <a:pt x="1087" y="106"/>
                  </a:lnTo>
                  <a:lnTo>
                    <a:pt x="1118" y="97"/>
                  </a:lnTo>
                  <a:lnTo>
                    <a:pt x="1149" y="90"/>
                  </a:lnTo>
                  <a:lnTo>
                    <a:pt x="1180" y="83"/>
                  </a:lnTo>
                  <a:lnTo>
                    <a:pt x="1212" y="76"/>
                  </a:lnTo>
                  <a:lnTo>
                    <a:pt x="1244" y="69"/>
                  </a:lnTo>
                  <a:lnTo>
                    <a:pt x="1275" y="63"/>
                  </a:lnTo>
                  <a:lnTo>
                    <a:pt x="1307" y="56"/>
                  </a:lnTo>
                  <a:lnTo>
                    <a:pt x="1340" y="51"/>
                  </a:lnTo>
                  <a:lnTo>
                    <a:pt x="1372" y="46"/>
                  </a:lnTo>
                  <a:lnTo>
                    <a:pt x="1405" y="40"/>
                  </a:lnTo>
                  <a:lnTo>
                    <a:pt x="1438" y="35"/>
                  </a:lnTo>
                  <a:lnTo>
                    <a:pt x="1472" y="31"/>
                  </a:lnTo>
                  <a:lnTo>
                    <a:pt x="1504" y="27"/>
                  </a:lnTo>
                  <a:lnTo>
                    <a:pt x="1538" y="22"/>
                  </a:lnTo>
                  <a:lnTo>
                    <a:pt x="1572" y="19"/>
                  </a:lnTo>
                  <a:lnTo>
                    <a:pt x="1605" y="16"/>
                  </a:lnTo>
                  <a:lnTo>
                    <a:pt x="1639" y="13"/>
                  </a:lnTo>
                  <a:lnTo>
                    <a:pt x="1673" y="11"/>
                  </a:lnTo>
                  <a:lnTo>
                    <a:pt x="1706" y="7"/>
                  </a:lnTo>
                  <a:lnTo>
                    <a:pt x="1740" y="5"/>
                  </a:lnTo>
                  <a:lnTo>
                    <a:pt x="1774" y="4"/>
                  </a:lnTo>
                  <a:lnTo>
                    <a:pt x="1809" y="2"/>
                  </a:lnTo>
                  <a:lnTo>
                    <a:pt x="1842" y="1"/>
                  </a:lnTo>
                  <a:lnTo>
                    <a:pt x="1877" y="0"/>
                  </a:lnTo>
                  <a:lnTo>
                    <a:pt x="1911" y="0"/>
                  </a:lnTo>
                  <a:lnTo>
                    <a:pt x="1945" y="0"/>
                  </a:lnTo>
                  <a:lnTo>
                    <a:pt x="1979" y="0"/>
                  </a:lnTo>
                  <a:lnTo>
                    <a:pt x="2014" y="0"/>
                  </a:lnTo>
                  <a:lnTo>
                    <a:pt x="2048" y="1"/>
                  </a:lnTo>
                  <a:lnTo>
                    <a:pt x="2081" y="2"/>
                  </a:lnTo>
                  <a:lnTo>
                    <a:pt x="2116" y="3"/>
                  </a:lnTo>
                  <a:lnTo>
                    <a:pt x="2150" y="4"/>
                  </a:lnTo>
                  <a:lnTo>
                    <a:pt x="2185" y="6"/>
                  </a:lnTo>
                  <a:lnTo>
                    <a:pt x="2218" y="8"/>
                  </a:lnTo>
                  <a:lnTo>
                    <a:pt x="2252" y="12"/>
                  </a:lnTo>
                  <a:lnTo>
                    <a:pt x="2286" y="14"/>
                  </a:lnTo>
                  <a:lnTo>
                    <a:pt x="2319" y="17"/>
                  </a:lnTo>
                  <a:lnTo>
                    <a:pt x="2353" y="21"/>
                  </a:lnTo>
                  <a:lnTo>
                    <a:pt x="2386" y="24"/>
                  </a:lnTo>
                  <a:lnTo>
                    <a:pt x="2419" y="29"/>
                  </a:lnTo>
                  <a:lnTo>
                    <a:pt x="2452" y="33"/>
                  </a:lnTo>
                  <a:lnTo>
                    <a:pt x="2486" y="38"/>
                  </a:lnTo>
                  <a:lnTo>
                    <a:pt x="2519" y="43"/>
                  </a:lnTo>
                  <a:lnTo>
                    <a:pt x="2551" y="48"/>
                  </a:lnTo>
                  <a:lnTo>
                    <a:pt x="2584" y="54"/>
                  </a:lnTo>
                  <a:lnTo>
                    <a:pt x="2616" y="60"/>
                  </a:lnTo>
                  <a:lnTo>
                    <a:pt x="2648" y="66"/>
                  </a:lnTo>
                  <a:lnTo>
                    <a:pt x="2680" y="72"/>
                  </a:lnTo>
                  <a:lnTo>
                    <a:pt x="2712" y="79"/>
                  </a:lnTo>
                  <a:lnTo>
                    <a:pt x="2743" y="86"/>
                  </a:lnTo>
                  <a:lnTo>
                    <a:pt x="2774" y="94"/>
                  </a:lnTo>
                  <a:lnTo>
                    <a:pt x="2805" y="101"/>
                  </a:lnTo>
                  <a:lnTo>
                    <a:pt x="2835" y="109"/>
                  </a:lnTo>
                  <a:lnTo>
                    <a:pt x="2866" y="117"/>
                  </a:lnTo>
                  <a:lnTo>
                    <a:pt x="2896" y="126"/>
                  </a:lnTo>
                  <a:lnTo>
                    <a:pt x="2926" y="134"/>
                  </a:lnTo>
                  <a:lnTo>
                    <a:pt x="2956" y="144"/>
                  </a:lnTo>
                  <a:lnTo>
                    <a:pt x="2984" y="152"/>
                  </a:lnTo>
                  <a:lnTo>
                    <a:pt x="3014" y="162"/>
                  </a:lnTo>
                  <a:lnTo>
                    <a:pt x="3043" y="173"/>
                  </a:lnTo>
                  <a:lnTo>
                    <a:pt x="3070" y="182"/>
                  </a:lnTo>
                  <a:lnTo>
                    <a:pt x="3099" y="193"/>
                  </a:lnTo>
                  <a:lnTo>
                    <a:pt x="3126" y="204"/>
                  </a:lnTo>
                  <a:lnTo>
                    <a:pt x="3153" y="214"/>
                  </a:lnTo>
                  <a:lnTo>
                    <a:pt x="3179" y="225"/>
                  </a:lnTo>
                  <a:lnTo>
                    <a:pt x="3206" y="237"/>
                  </a:lnTo>
                  <a:lnTo>
                    <a:pt x="3233" y="248"/>
                  </a:lnTo>
                  <a:lnTo>
                    <a:pt x="3258" y="260"/>
                  </a:lnTo>
                  <a:lnTo>
                    <a:pt x="3284" y="272"/>
                  </a:lnTo>
                  <a:lnTo>
                    <a:pt x="3308" y="285"/>
                  </a:lnTo>
                  <a:lnTo>
                    <a:pt x="3333" y="296"/>
                  </a:lnTo>
                  <a:lnTo>
                    <a:pt x="3357" y="309"/>
                  </a:lnTo>
                  <a:lnTo>
                    <a:pt x="3381" y="322"/>
                  </a:lnTo>
                  <a:lnTo>
                    <a:pt x="3403" y="336"/>
                  </a:lnTo>
                  <a:lnTo>
                    <a:pt x="3427" y="349"/>
                  </a:lnTo>
                  <a:lnTo>
                    <a:pt x="3448" y="363"/>
                  </a:lnTo>
                  <a:lnTo>
                    <a:pt x="3471" y="376"/>
                  </a:lnTo>
                  <a:lnTo>
                    <a:pt x="3492" y="390"/>
                  </a:lnTo>
                  <a:lnTo>
                    <a:pt x="3512" y="404"/>
                  </a:lnTo>
                  <a:lnTo>
                    <a:pt x="3533" y="419"/>
                  </a:lnTo>
                  <a:lnTo>
                    <a:pt x="3552" y="433"/>
                  </a:lnTo>
                  <a:lnTo>
                    <a:pt x="3573" y="448"/>
                  </a:lnTo>
                  <a:lnTo>
                    <a:pt x="3591" y="463"/>
                  </a:lnTo>
                  <a:lnTo>
                    <a:pt x="3610" y="478"/>
                  </a:lnTo>
                  <a:lnTo>
                    <a:pt x="3628" y="493"/>
                  </a:lnTo>
                  <a:lnTo>
                    <a:pt x="3645" y="509"/>
                  </a:lnTo>
                  <a:lnTo>
                    <a:pt x="3662" y="524"/>
                  </a:lnTo>
                  <a:lnTo>
                    <a:pt x="3678" y="540"/>
                  </a:lnTo>
                  <a:lnTo>
                    <a:pt x="3694" y="556"/>
                  </a:lnTo>
                  <a:lnTo>
                    <a:pt x="3710" y="572"/>
                  </a:lnTo>
                  <a:lnTo>
                    <a:pt x="3724" y="588"/>
                  </a:lnTo>
                  <a:lnTo>
                    <a:pt x="3738" y="604"/>
                  </a:lnTo>
                  <a:lnTo>
                    <a:pt x="3751" y="620"/>
                  </a:lnTo>
                  <a:lnTo>
                    <a:pt x="3765" y="637"/>
                  </a:lnTo>
                  <a:lnTo>
                    <a:pt x="3778" y="653"/>
                  </a:lnTo>
                  <a:lnTo>
                    <a:pt x="3789" y="670"/>
                  </a:lnTo>
                  <a:lnTo>
                    <a:pt x="3802" y="687"/>
                  </a:lnTo>
                  <a:lnTo>
                    <a:pt x="3812" y="704"/>
                  </a:lnTo>
                  <a:lnTo>
                    <a:pt x="3822" y="721"/>
                  </a:lnTo>
                  <a:lnTo>
                    <a:pt x="3832" y="738"/>
                  </a:lnTo>
                  <a:lnTo>
                    <a:pt x="3841" y="755"/>
                  </a:lnTo>
                  <a:lnTo>
                    <a:pt x="3850" y="772"/>
                  </a:lnTo>
                  <a:lnTo>
                    <a:pt x="3858" y="789"/>
                  </a:lnTo>
                  <a:lnTo>
                    <a:pt x="3865" y="807"/>
                  </a:lnTo>
                  <a:lnTo>
                    <a:pt x="3872" y="824"/>
                  </a:lnTo>
                  <a:lnTo>
                    <a:pt x="3878" y="842"/>
                  </a:lnTo>
                  <a:lnTo>
                    <a:pt x="3884" y="860"/>
                  </a:lnTo>
                  <a:lnTo>
                    <a:pt x="3889" y="878"/>
                  </a:lnTo>
                  <a:lnTo>
                    <a:pt x="3893" y="895"/>
                  </a:lnTo>
                  <a:lnTo>
                    <a:pt x="3898" y="913"/>
                  </a:lnTo>
                  <a:lnTo>
                    <a:pt x="3901" y="931"/>
                  </a:lnTo>
                  <a:lnTo>
                    <a:pt x="3904" y="948"/>
                  </a:lnTo>
                  <a:lnTo>
                    <a:pt x="3906" y="966"/>
                  </a:lnTo>
                  <a:lnTo>
                    <a:pt x="3907" y="984"/>
                  </a:lnTo>
                  <a:lnTo>
                    <a:pt x="3908" y="1001"/>
                  </a:lnTo>
                  <a:lnTo>
                    <a:pt x="3908" y="10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6646253" y="3261951"/>
              <a:ext cx="590487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{3, 4}</a:t>
              </a:r>
              <a:endParaRPr lang="en-US" sz="2000">
                <a:ea typeface="Times New Roman" charset="0"/>
                <a:cs typeface="Times New Roman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6547885" y="4948759"/>
              <a:ext cx="780184" cy="414859"/>
            </a:xfrm>
            <a:custGeom>
              <a:avLst/>
              <a:gdLst>
                <a:gd name="T0" fmla="*/ 3901 w 3908"/>
                <a:gd name="T1" fmla="*/ 1109 h 2040"/>
                <a:gd name="T2" fmla="*/ 3872 w 3908"/>
                <a:gd name="T3" fmla="*/ 1216 h 2040"/>
                <a:gd name="T4" fmla="*/ 3822 w 3908"/>
                <a:gd name="T5" fmla="*/ 1319 h 2040"/>
                <a:gd name="T6" fmla="*/ 3751 w 3908"/>
                <a:gd name="T7" fmla="*/ 1420 h 2040"/>
                <a:gd name="T8" fmla="*/ 3662 w 3908"/>
                <a:gd name="T9" fmla="*/ 1517 h 2040"/>
                <a:gd name="T10" fmla="*/ 3553 w 3908"/>
                <a:gd name="T11" fmla="*/ 1607 h 2040"/>
                <a:gd name="T12" fmla="*/ 3427 w 3908"/>
                <a:gd name="T13" fmla="*/ 1692 h 2040"/>
                <a:gd name="T14" fmla="*/ 3284 w 3908"/>
                <a:gd name="T15" fmla="*/ 1768 h 2040"/>
                <a:gd name="T16" fmla="*/ 3126 w 3908"/>
                <a:gd name="T17" fmla="*/ 1837 h 2040"/>
                <a:gd name="T18" fmla="*/ 2956 w 3908"/>
                <a:gd name="T19" fmla="*/ 1896 h 2040"/>
                <a:gd name="T20" fmla="*/ 2774 w 3908"/>
                <a:gd name="T21" fmla="*/ 1947 h 2040"/>
                <a:gd name="T22" fmla="*/ 2584 w 3908"/>
                <a:gd name="T23" fmla="*/ 1986 h 2040"/>
                <a:gd name="T24" fmla="*/ 2386 w 3908"/>
                <a:gd name="T25" fmla="*/ 2016 h 2040"/>
                <a:gd name="T26" fmla="*/ 2185 w 3908"/>
                <a:gd name="T27" fmla="*/ 2034 h 2040"/>
                <a:gd name="T28" fmla="*/ 1979 w 3908"/>
                <a:gd name="T29" fmla="*/ 2040 h 2040"/>
                <a:gd name="T30" fmla="*/ 1774 w 3908"/>
                <a:gd name="T31" fmla="*/ 2036 h 2040"/>
                <a:gd name="T32" fmla="*/ 1572 w 3908"/>
                <a:gd name="T33" fmla="*/ 2021 h 2040"/>
                <a:gd name="T34" fmla="*/ 1372 w 3908"/>
                <a:gd name="T35" fmla="*/ 1995 h 2040"/>
                <a:gd name="T36" fmla="*/ 1180 w 3908"/>
                <a:gd name="T37" fmla="*/ 1957 h 2040"/>
                <a:gd name="T38" fmla="*/ 997 w 3908"/>
                <a:gd name="T39" fmla="*/ 1910 h 2040"/>
                <a:gd name="T40" fmla="*/ 823 w 3908"/>
                <a:gd name="T41" fmla="*/ 1853 h 2040"/>
                <a:gd name="T42" fmla="*/ 662 w 3908"/>
                <a:gd name="T43" fmla="*/ 1787 h 2040"/>
                <a:gd name="T44" fmla="*/ 515 w 3908"/>
                <a:gd name="T45" fmla="*/ 1711 h 2040"/>
                <a:gd name="T46" fmla="*/ 385 w 3908"/>
                <a:gd name="T47" fmla="*/ 1629 h 2040"/>
                <a:gd name="T48" fmla="*/ 271 w 3908"/>
                <a:gd name="T49" fmla="*/ 1539 h 2040"/>
                <a:gd name="T50" fmla="*/ 176 w 3908"/>
                <a:gd name="T51" fmla="*/ 1444 h 2040"/>
                <a:gd name="T52" fmla="*/ 101 w 3908"/>
                <a:gd name="T53" fmla="*/ 1345 h 2040"/>
                <a:gd name="T54" fmla="*/ 46 w 3908"/>
                <a:gd name="T55" fmla="*/ 1242 h 2040"/>
                <a:gd name="T56" fmla="*/ 12 w 3908"/>
                <a:gd name="T57" fmla="*/ 1136 h 2040"/>
                <a:gd name="T58" fmla="*/ 0 w 3908"/>
                <a:gd name="T59" fmla="*/ 1029 h 2040"/>
                <a:gd name="T60" fmla="*/ 8 w 3908"/>
                <a:gd name="T61" fmla="*/ 923 h 2040"/>
                <a:gd name="T62" fmla="*/ 38 w 3908"/>
                <a:gd name="T63" fmla="*/ 816 h 2040"/>
                <a:gd name="T64" fmla="*/ 90 w 3908"/>
                <a:gd name="T65" fmla="*/ 713 h 2040"/>
                <a:gd name="T66" fmla="*/ 162 w 3908"/>
                <a:gd name="T67" fmla="*/ 612 h 2040"/>
                <a:gd name="T68" fmla="*/ 254 w 3908"/>
                <a:gd name="T69" fmla="*/ 516 h 2040"/>
                <a:gd name="T70" fmla="*/ 364 w 3908"/>
                <a:gd name="T71" fmla="*/ 427 h 2040"/>
                <a:gd name="T72" fmla="*/ 493 w 3908"/>
                <a:gd name="T73" fmla="*/ 343 h 2040"/>
                <a:gd name="T74" fmla="*/ 637 w 3908"/>
                <a:gd name="T75" fmla="*/ 267 h 2040"/>
                <a:gd name="T76" fmla="*/ 795 w 3908"/>
                <a:gd name="T77" fmla="*/ 199 h 2040"/>
                <a:gd name="T78" fmla="*/ 967 w 3908"/>
                <a:gd name="T79" fmla="*/ 140 h 2040"/>
                <a:gd name="T80" fmla="*/ 1149 w 3908"/>
                <a:gd name="T81" fmla="*/ 91 h 2040"/>
                <a:gd name="T82" fmla="*/ 1340 w 3908"/>
                <a:gd name="T83" fmla="*/ 51 h 2040"/>
                <a:gd name="T84" fmla="*/ 1538 w 3908"/>
                <a:gd name="T85" fmla="*/ 24 h 2040"/>
                <a:gd name="T86" fmla="*/ 1740 w 3908"/>
                <a:gd name="T87" fmla="*/ 7 h 2040"/>
                <a:gd name="T88" fmla="*/ 1945 w 3908"/>
                <a:gd name="T89" fmla="*/ 0 h 2040"/>
                <a:gd name="T90" fmla="*/ 2150 w 3908"/>
                <a:gd name="T91" fmla="*/ 6 h 2040"/>
                <a:gd name="T92" fmla="*/ 2353 w 3908"/>
                <a:gd name="T93" fmla="*/ 22 h 2040"/>
                <a:gd name="T94" fmla="*/ 2551 w 3908"/>
                <a:gd name="T95" fmla="*/ 49 h 2040"/>
                <a:gd name="T96" fmla="*/ 2743 w 3908"/>
                <a:gd name="T97" fmla="*/ 87 h 2040"/>
                <a:gd name="T98" fmla="*/ 2926 w 3908"/>
                <a:gd name="T99" fmla="*/ 136 h 2040"/>
                <a:gd name="T100" fmla="*/ 3099 w 3908"/>
                <a:gd name="T101" fmla="*/ 193 h 2040"/>
                <a:gd name="T102" fmla="*/ 3258 w 3908"/>
                <a:gd name="T103" fmla="*/ 260 h 2040"/>
                <a:gd name="T104" fmla="*/ 3403 w 3908"/>
                <a:gd name="T105" fmla="*/ 336 h 2040"/>
                <a:gd name="T106" fmla="*/ 3533 w 3908"/>
                <a:gd name="T107" fmla="*/ 419 h 2040"/>
                <a:gd name="T108" fmla="*/ 3645 w 3908"/>
                <a:gd name="T109" fmla="*/ 509 h 2040"/>
                <a:gd name="T110" fmla="*/ 3738 w 3908"/>
                <a:gd name="T111" fmla="*/ 604 h 2040"/>
                <a:gd name="T112" fmla="*/ 3812 w 3908"/>
                <a:gd name="T113" fmla="*/ 704 h 2040"/>
                <a:gd name="T114" fmla="*/ 3865 w 3908"/>
                <a:gd name="T115" fmla="*/ 808 h 2040"/>
                <a:gd name="T116" fmla="*/ 3898 w 3908"/>
                <a:gd name="T117" fmla="*/ 913 h 2040"/>
                <a:gd name="T118" fmla="*/ 3908 w 3908"/>
                <a:gd name="T119" fmla="*/ 1021 h 20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8"/>
                <a:gd name="T181" fmla="*/ 0 h 2040"/>
                <a:gd name="T182" fmla="*/ 3908 w 3908"/>
                <a:gd name="T183" fmla="*/ 2040 h 20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8" h="2040">
                  <a:moveTo>
                    <a:pt x="3908" y="1021"/>
                  </a:moveTo>
                  <a:lnTo>
                    <a:pt x="3908" y="1038"/>
                  </a:lnTo>
                  <a:lnTo>
                    <a:pt x="3907" y="1056"/>
                  </a:lnTo>
                  <a:lnTo>
                    <a:pt x="3906" y="1074"/>
                  </a:lnTo>
                  <a:lnTo>
                    <a:pt x="3904" y="1092"/>
                  </a:lnTo>
                  <a:lnTo>
                    <a:pt x="3901" y="1109"/>
                  </a:lnTo>
                  <a:lnTo>
                    <a:pt x="3898" y="1128"/>
                  </a:lnTo>
                  <a:lnTo>
                    <a:pt x="3893" y="1146"/>
                  </a:lnTo>
                  <a:lnTo>
                    <a:pt x="3889" y="1163"/>
                  </a:lnTo>
                  <a:lnTo>
                    <a:pt x="3884" y="1181"/>
                  </a:lnTo>
                  <a:lnTo>
                    <a:pt x="3878" y="1198"/>
                  </a:lnTo>
                  <a:lnTo>
                    <a:pt x="3872" y="1216"/>
                  </a:lnTo>
                  <a:lnTo>
                    <a:pt x="3865" y="1233"/>
                  </a:lnTo>
                  <a:lnTo>
                    <a:pt x="3858" y="1250"/>
                  </a:lnTo>
                  <a:lnTo>
                    <a:pt x="3850" y="1268"/>
                  </a:lnTo>
                  <a:lnTo>
                    <a:pt x="3841" y="1285"/>
                  </a:lnTo>
                  <a:lnTo>
                    <a:pt x="3832" y="1302"/>
                  </a:lnTo>
                  <a:lnTo>
                    <a:pt x="3822" y="1319"/>
                  </a:lnTo>
                  <a:lnTo>
                    <a:pt x="3812" y="1337"/>
                  </a:lnTo>
                  <a:lnTo>
                    <a:pt x="3802" y="1354"/>
                  </a:lnTo>
                  <a:lnTo>
                    <a:pt x="3789" y="1371"/>
                  </a:lnTo>
                  <a:lnTo>
                    <a:pt x="3778" y="1387"/>
                  </a:lnTo>
                  <a:lnTo>
                    <a:pt x="3765" y="1404"/>
                  </a:lnTo>
                  <a:lnTo>
                    <a:pt x="3751" y="1420"/>
                  </a:lnTo>
                  <a:lnTo>
                    <a:pt x="3738" y="1437"/>
                  </a:lnTo>
                  <a:lnTo>
                    <a:pt x="3724" y="1453"/>
                  </a:lnTo>
                  <a:lnTo>
                    <a:pt x="3710" y="1469"/>
                  </a:lnTo>
                  <a:lnTo>
                    <a:pt x="3694" y="1485"/>
                  </a:lnTo>
                  <a:lnTo>
                    <a:pt x="3678" y="1501"/>
                  </a:lnTo>
                  <a:lnTo>
                    <a:pt x="3662" y="1517"/>
                  </a:lnTo>
                  <a:lnTo>
                    <a:pt x="3645" y="1532"/>
                  </a:lnTo>
                  <a:lnTo>
                    <a:pt x="3628" y="1548"/>
                  </a:lnTo>
                  <a:lnTo>
                    <a:pt x="3610" y="1563"/>
                  </a:lnTo>
                  <a:lnTo>
                    <a:pt x="3591" y="1578"/>
                  </a:lnTo>
                  <a:lnTo>
                    <a:pt x="3573" y="1592"/>
                  </a:lnTo>
                  <a:lnTo>
                    <a:pt x="3553" y="1607"/>
                  </a:lnTo>
                  <a:lnTo>
                    <a:pt x="3533" y="1621"/>
                  </a:lnTo>
                  <a:lnTo>
                    <a:pt x="3512" y="1636"/>
                  </a:lnTo>
                  <a:lnTo>
                    <a:pt x="3492" y="1650"/>
                  </a:lnTo>
                  <a:lnTo>
                    <a:pt x="3471" y="1664"/>
                  </a:lnTo>
                  <a:lnTo>
                    <a:pt x="3448" y="1678"/>
                  </a:lnTo>
                  <a:lnTo>
                    <a:pt x="3427" y="1692"/>
                  </a:lnTo>
                  <a:lnTo>
                    <a:pt x="3403" y="1704"/>
                  </a:lnTo>
                  <a:lnTo>
                    <a:pt x="3381" y="1718"/>
                  </a:lnTo>
                  <a:lnTo>
                    <a:pt x="3357" y="1731"/>
                  </a:lnTo>
                  <a:lnTo>
                    <a:pt x="3333" y="1744"/>
                  </a:lnTo>
                  <a:lnTo>
                    <a:pt x="3308" y="1756"/>
                  </a:lnTo>
                  <a:lnTo>
                    <a:pt x="3284" y="1768"/>
                  </a:lnTo>
                  <a:lnTo>
                    <a:pt x="3258" y="1780"/>
                  </a:lnTo>
                  <a:lnTo>
                    <a:pt x="3233" y="1792"/>
                  </a:lnTo>
                  <a:lnTo>
                    <a:pt x="3206" y="1804"/>
                  </a:lnTo>
                  <a:lnTo>
                    <a:pt x="3179" y="1815"/>
                  </a:lnTo>
                  <a:lnTo>
                    <a:pt x="3153" y="1826"/>
                  </a:lnTo>
                  <a:lnTo>
                    <a:pt x="3126" y="1837"/>
                  </a:lnTo>
                  <a:lnTo>
                    <a:pt x="3099" y="1847"/>
                  </a:lnTo>
                  <a:lnTo>
                    <a:pt x="3070" y="1858"/>
                  </a:lnTo>
                  <a:lnTo>
                    <a:pt x="3043" y="1868"/>
                  </a:lnTo>
                  <a:lnTo>
                    <a:pt x="3014" y="1877"/>
                  </a:lnTo>
                  <a:lnTo>
                    <a:pt x="2984" y="1887"/>
                  </a:lnTo>
                  <a:lnTo>
                    <a:pt x="2956" y="1896"/>
                  </a:lnTo>
                  <a:lnTo>
                    <a:pt x="2926" y="1906"/>
                  </a:lnTo>
                  <a:lnTo>
                    <a:pt x="2896" y="1915"/>
                  </a:lnTo>
                  <a:lnTo>
                    <a:pt x="2866" y="1923"/>
                  </a:lnTo>
                  <a:lnTo>
                    <a:pt x="2835" y="1931"/>
                  </a:lnTo>
                  <a:lnTo>
                    <a:pt x="2805" y="1939"/>
                  </a:lnTo>
                  <a:lnTo>
                    <a:pt x="2774" y="1947"/>
                  </a:lnTo>
                  <a:lnTo>
                    <a:pt x="2743" y="1954"/>
                  </a:lnTo>
                  <a:lnTo>
                    <a:pt x="2712" y="1960"/>
                  </a:lnTo>
                  <a:lnTo>
                    <a:pt x="2680" y="1968"/>
                  </a:lnTo>
                  <a:lnTo>
                    <a:pt x="2648" y="1974"/>
                  </a:lnTo>
                  <a:lnTo>
                    <a:pt x="2616" y="1981"/>
                  </a:lnTo>
                  <a:lnTo>
                    <a:pt x="2584" y="1986"/>
                  </a:lnTo>
                  <a:lnTo>
                    <a:pt x="2551" y="1991"/>
                  </a:lnTo>
                  <a:lnTo>
                    <a:pt x="2519" y="1997"/>
                  </a:lnTo>
                  <a:lnTo>
                    <a:pt x="2486" y="2002"/>
                  </a:lnTo>
                  <a:lnTo>
                    <a:pt x="2453" y="2007"/>
                  </a:lnTo>
                  <a:lnTo>
                    <a:pt x="2419" y="2012"/>
                  </a:lnTo>
                  <a:lnTo>
                    <a:pt x="2386" y="2016"/>
                  </a:lnTo>
                  <a:lnTo>
                    <a:pt x="2353" y="2019"/>
                  </a:lnTo>
                  <a:lnTo>
                    <a:pt x="2319" y="2022"/>
                  </a:lnTo>
                  <a:lnTo>
                    <a:pt x="2286" y="2025"/>
                  </a:lnTo>
                  <a:lnTo>
                    <a:pt x="2252" y="2029"/>
                  </a:lnTo>
                  <a:lnTo>
                    <a:pt x="2218" y="2031"/>
                  </a:lnTo>
                  <a:lnTo>
                    <a:pt x="2185" y="2034"/>
                  </a:lnTo>
                  <a:lnTo>
                    <a:pt x="2150" y="2035"/>
                  </a:lnTo>
                  <a:lnTo>
                    <a:pt x="2116" y="2037"/>
                  </a:lnTo>
                  <a:lnTo>
                    <a:pt x="2082" y="2038"/>
                  </a:lnTo>
                  <a:lnTo>
                    <a:pt x="2048" y="2039"/>
                  </a:lnTo>
                  <a:lnTo>
                    <a:pt x="2014" y="2040"/>
                  </a:lnTo>
                  <a:lnTo>
                    <a:pt x="1979" y="2040"/>
                  </a:lnTo>
                  <a:lnTo>
                    <a:pt x="1945" y="2040"/>
                  </a:lnTo>
                  <a:lnTo>
                    <a:pt x="1911" y="2040"/>
                  </a:lnTo>
                  <a:lnTo>
                    <a:pt x="1877" y="2040"/>
                  </a:lnTo>
                  <a:lnTo>
                    <a:pt x="1842" y="2039"/>
                  </a:lnTo>
                  <a:lnTo>
                    <a:pt x="1809" y="2038"/>
                  </a:lnTo>
                  <a:lnTo>
                    <a:pt x="1774" y="2036"/>
                  </a:lnTo>
                  <a:lnTo>
                    <a:pt x="1740" y="2035"/>
                  </a:lnTo>
                  <a:lnTo>
                    <a:pt x="1706" y="2033"/>
                  </a:lnTo>
                  <a:lnTo>
                    <a:pt x="1673" y="2030"/>
                  </a:lnTo>
                  <a:lnTo>
                    <a:pt x="1639" y="2028"/>
                  </a:lnTo>
                  <a:lnTo>
                    <a:pt x="1605" y="2024"/>
                  </a:lnTo>
                  <a:lnTo>
                    <a:pt x="1572" y="2021"/>
                  </a:lnTo>
                  <a:lnTo>
                    <a:pt x="1538" y="2017"/>
                  </a:lnTo>
                  <a:lnTo>
                    <a:pt x="1504" y="2014"/>
                  </a:lnTo>
                  <a:lnTo>
                    <a:pt x="1472" y="2009"/>
                  </a:lnTo>
                  <a:lnTo>
                    <a:pt x="1438" y="2004"/>
                  </a:lnTo>
                  <a:lnTo>
                    <a:pt x="1405" y="2000"/>
                  </a:lnTo>
                  <a:lnTo>
                    <a:pt x="1372" y="1995"/>
                  </a:lnTo>
                  <a:lnTo>
                    <a:pt x="1340" y="1989"/>
                  </a:lnTo>
                  <a:lnTo>
                    <a:pt x="1308" y="1984"/>
                  </a:lnTo>
                  <a:lnTo>
                    <a:pt x="1275" y="1977"/>
                  </a:lnTo>
                  <a:lnTo>
                    <a:pt x="1244" y="1971"/>
                  </a:lnTo>
                  <a:lnTo>
                    <a:pt x="1212" y="1965"/>
                  </a:lnTo>
                  <a:lnTo>
                    <a:pt x="1180" y="1957"/>
                  </a:lnTo>
                  <a:lnTo>
                    <a:pt x="1149" y="1950"/>
                  </a:lnTo>
                  <a:lnTo>
                    <a:pt x="1118" y="1942"/>
                  </a:lnTo>
                  <a:lnTo>
                    <a:pt x="1087" y="1935"/>
                  </a:lnTo>
                  <a:lnTo>
                    <a:pt x="1057" y="1927"/>
                  </a:lnTo>
                  <a:lnTo>
                    <a:pt x="1026" y="1919"/>
                  </a:lnTo>
                  <a:lnTo>
                    <a:pt x="997" y="1910"/>
                  </a:lnTo>
                  <a:lnTo>
                    <a:pt x="967" y="1901"/>
                  </a:lnTo>
                  <a:lnTo>
                    <a:pt x="937" y="1892"/>
                  </a:lnTo>
                  <a:lnTo>
                    <a:pt x="908" y="1883"/>
                  </a:lnTo>
                  <a:lnTo>
                    <a:pt x="879" y="1873"/>
                  </a:lnTo>
                  <a:lnTo>
                    <a:pt x="851" y="1862"/>
                  </a:lnTo>
                  <a:lnTo>
                    <a:pt x="823" y="1853"/>
                  </a:lnTo>
                  <a:lnTo>
                    <a:pt x="795" y="1842"/>
                  </a:lnTo>
                  <a:lnTo>
                    <a:pt x="768" y="1831"/>
                  </a:lnTo>
                  <a:lnTo>
                    <a:pt x="741" y="1821"/>
                  </a:lnTo>
                  <a:lnTo>
                    <a:pt x="715" y="1809"/>
                  </a:lnTo>
                  <a:lnTo>
                    <a:pt x="688" y="1798"/>
                  </a:lnTo>
                  <a:lnTo>
                    <a:pt x="662" y="1787"/>
                  </a:lnTo>
                  <a:lnTo>
                    <a:pt x="637" y="1774"/>
                  </a:lnTo>
                  <a:lnTo>
                    <a:pt x="611" y="1762"/>
                  </a:lnTo>
                  <a:lnTo>
                    <a:pt x="587" y="1749"/>
                  </a:lnTo>
                  <a:lnTo>
                    <a:pt x="562" y="1738"/>
                  </a:lnTo>
                  <a:lnTo>
                    <a:pt x="539" y="1725"/>
                  </a:lnTo>
                  <a:lnTo>
                    <a:pt x="515" y="1711"/>
                  </a:lnTo>
                  <a:lnTo>
                    <a:pt x="493" y="1698"/>
                  </a:lnTo>
                  <a:lnTo>
                    <a:pt x="470" y="1684"/>
                  </a:lnTo>
                  <a:lnTo>
                    <a:pt x="448" y="1671"/>
                  </a:lnTo>
                  <a:lnTo>
                    <a:pt x="427" y="1658"/>
                  </a:lnTo>
                  <a:lnTo>
                    <a:pt x="405" y="1643"/>
                  </a:lnTo>
                  <a:lnTo>
                    <a:pt x="385" y="1629"/>
                  </a:lnTo>
                  <a:lnTo>
                    <a:pt x="364" y="1614"/>
                  </a:lnTo>
                  <a:lnTo>
                    <a:pt x="345" y="1600"/>
                  </a:lnTo>
                  <a:lnTo>
                    <a:pt x="325" y="1585"/>
                  </a:lnTo>
                  <a:lnTo>
                    <a:pt x="307" y="1570"/>
                  </a:lnTo>
                  <a:lnTo>
                    <a:pt x="289" y="1555"/>
                  </a:lnTo>
                  <a:lnTo>
                    <a:pt x="271" y="1539"/>
                  </a:lnTo>
                  <a:lnTo>
                    <a:pt x="254" y="1524"/>
                  </a:lnTo>
                  <a:lnTo>
                    <a:pt x="238" y="1508"/>
                  </a:lnTo>
                  <a:lnTo>
                    <a:pt x="221" y="1492"/>
                  </a:lnTo>
                  <a:lnTo>
                    <a:pt x="206" y="1477"/>
                  </a:lnTo>
                  <a:lnTo>
                    <a:pt x="191" y="1461"/>
                  </a:lnTo>
                  <a:lnTo>
                    <a:pt x="176" y="1444"/>
                  </a:lnTo>
                  <a:lnTo>
                    <a:pt x="162" y="1428"/>
                  </a:lnTo>
                  <a:lnTo>
                    <a:pt x="149" y="1412"/>
                  </a:lnTo>
                  <a:lnTo>
                    <a:pt x="136" y="1395"/>
                  </a:lnTo>
                  <a:lnTo>
                    <a:pt x="123" y="1379"/>
                  </a:lnTo>
                  <a:lnTo>
                    <a:pt x="112" y="1362"/>
                  </a:lnTo>
                  <a:lnTo>
                    <a:pt x="101" y="1345"/>
                  </a:lnTo>
                  <a:lnTo>
                    <a:pt x="90" y="1328"/>
                  </a:lnTo>
                  <a:lnTo>
                    <a:pt x="80" y="1311"/>
                  </a:lnTo>
                  <a:lnTo>
                    <a:pt x="71" y="1294"/>
                  </a:lnTo>
                  <a:lnTo>
                    <a:pt x="62" y="1277"/>
                  </a:lnTo>
                  <a:lnTo>
                    <a:pt x="54" y="1260"/>
                  </a:lnTo>
                  <a:lnTo>
                    <a:pt x="46" y="1242"/>
                  </a:lnTo>
                  <a:lnTo>
                    <a:pt x="38" y="1225"/>
                  </a:lnTo>
                  <a:lnTo>
                    <a:pt x="32" y="1206"/>
                  </a:lnTo>
                  <a:lnTo>
                    <a:pt x="26" y="1189"/>
                  </a:lnTo>
                  <a:lnTo>
                    <a:pt x="21" y="1171"/>
                  </a:lnTo>
                  <a:lnTo>
                    <a:pt x="16" y="1154"/>
                  </a:lnTo>
                  <a:lnTo>
                    <a:pt x="12" y="1136"/>
                  </a:lnTo>
                  <a:lnTo>
                    <a:pt x="8" y="1119"/>
                  </a:lnTo>
                  <a:lnTo>
                    <a:pt x="6" y="1101"/>
                  </a:lnTo>
                  <a:lnTo>
                    <a:pt x="3" y="1083"/>
                  </a:lnTo>
                  <a:lnTo>
                    <a:pt x="1" y="1065"/>
                  </a:lnTo>
                  <a:lnTo>
                    <a:pt x="0" y="1048"/>
                  </a:lnTo>
                  <a:lnTo>
                    <a:pt x="0" y="1029"/>
                  </a:lnTo>
                  <a:lnTo>
                    <a:pt x="0" y="1011"/>
                  </a:lnTo>
                  <a:lnTo>
                    <a:pt x="0" y="993"/>
                  </a:lnTo>
                  <a:lnTo>
                    <a:pt x="1" y="976"/>
                  </a:lnTo>
                  <a:lnTo>
                    <a:pt x="3" y="958"/>
                  </a:lnTo>
                  <a:lnTo>
                    <a:pt x="6" y="940"/>
                  </a:lnTo>
                  <a:lnTo>
                    <a:pt x="8" y="923"/>
                  </a:lnTo>
                  <a:lnTo>
                    <a:pt x="12" y="905"/>
                  </a:lnTo>
                  <a:lnTo>
                    <a:pt x="16" y="886"/>
                  </a:lnTo>
                  <a:lnTo>
                    <a:pt x="21" y="869"/>
                  </a:lnTo>
                  <a:lnTo>
                    <a:pt x="26" y="851"/>
                  </a:lnTo>
                  <a:lnTo>
                    <a:pt x="32" y="834"/>
                  </a:lnTo>
                  <a:lnTo>
                    <a:pt x="38" y="816"/>
                  </a:lnTo>
                  <a:lnTo>
                    <a:pt x="46" y="799"/>
                  </a:lnTo>
                  <a:lnTo>
                    <a:pt x="54" y="782"/>
                  </a:lnTo>
                  <a:lnTo>
                    <a:pt x="62" y="764"/>
                  </a:lnTo>
                  <a:lnTo>
                    <a:pt x="71" y="747"/>
                  </a:lnTo>
                  <a:lnTo>
                    <a:pt x="80" y="730"/>
                  </a:lnTo>
                  <a:lnTo>
                    <a:pt x="90" y="713"/>
                  </a:lnTo>
                  <a:lnTo>
                    <a:pt x="101" y="696"/>
                  </a:lnTo>
                  <a:lnTo>
                    <a:pt x="112" y="679"/>
                  </a:lnTo>
                  <a:lnTo>
                    <a:pt x="123" y="663"/>
                  </a:lnTo>
                  <a:lnTo>
                    <a:pt x="135" y="645"/>
                  </a:lnTo>
                  <a:lnTo>
                    <a:pt x="149" y="629"/>
                  </a:lnTo>
                  <a:lnTo>
                    <a:pt x="162" y="612"/>
                  </a:lnTo>
                  <a:lnTo>
                    <a:pt x="176" y="596"/>
                  </a:lnTo>
                  <a:lnTo>
                    <a:pt x="191" y="580"/>
                  </a:lnTo>
                  <a:lnTo>
                    <a:pt x="206" y="564"/>
                  </a:lnTo>
                  <a:lnTo>
                    <a:pt x="221" y="548"/>
                  </a:lnTo>
                  <a:lnTo>
                    <a:pt x="238" y="532"/>
                  </a:lnTo>
                  <a:lnTo>
                    <a:pt x="254" y="516"/>
                  </a:lnTo>
                  <a:lnTo>
                    <a:pt x="271" y="501"/>
                  </a:lnTo>
                  <a:lnTo>
                    <a:pt x="289" y="485"/>
                  </a:lnTo>
                  <a:lnTo>
                    <a:pt x="307" y="471"/>
                  </a:lnTo>
                  <a:lnTo>
                    <a:pt x="325" y="456"/>
                  </a:lnTo>
                  <a:lnTo>
                    <a:pt x="345" y="441"/>
                  </a:lnTo>
                  <a:lnTo>
                    <a:pt x="364" y="427"/>
                  </a:lnTo>
                  <a:lnTo>
                    <a:pt x="385" y="412"/>
                  </a:lnTo>
                  <a:lnTo>
                    <a:pt x="405" y="398"/>
                  </a:lnTo>
                  <a:lnTo>
                    <a:pt x="427" y="384"/>
                  </a:lnTo>
                  <a:lnTo>
                    <a:pt x="448" y="370"/>
                  </a:lnTo>
                  <a:lnTo>
                    <a:pt x="469" y="356"/>
                  </a:lnTo>
                  <a:lnTo>
                    <a:pt x="493" y="343"/>
                  </a:lnTo>
                  <a:lnTo>
                    <a:pt x="515" y="330"/>
                  </a:lnTo>
                  <a:lnTo>
                    <a:pt x="539" y="317"/>
                  </a:lnTo>
                  <a:lnTo>
                    <a:pt x="562" y="304"/>
                  </a:lnTo>
                  <a:lnTo>
                    <a:pt x="587" y="291"/>
                  </a:lnTo>
                  <a:lnTo>
                    <a:pt x="611" y="279"/>
                  </a:lnTo>
                  <a:lnTo>
                    <a:pt x="637" y="267"/>
                  </a:lnTo>
                  <a:lnTo>
                    <a:pt x="662" y="255"/>
                  </a:lnTo>
                  <a:lnTo>
                    <a:pt x="688" y="243"/>
                  </a:lnTo>
                  <a:lnTo>
                    <a:pt x="715" y="232"/>
                  </a:lnTo>
                  <a:lnTo>
                    <a:pt x="741" y="220"/>
                  </a:lnTo>
                  <a:lnTo>
                    <a:pt x="768" y="209"/>
                  </a:lnTo>
                  <a:lnTo>
                    <a:pt x="795" y="199"/>
                  </a:lnTo>
                  <a:lnTo>
                    <a:pt x="823" y="188"/>
                  </a:lnTo>
                  <a:lnTo>
                    <a:pt x="850" y="178"/>
                  </a:lnTo>
                  <a:lnTo>
                    <a:pt x="879" y="168"/>
                  </a:lnTo>
                  <a:lnTo>
                    <a:pt x="908" y="158"/>
                  </a:lnTo>
                  <a:lnTo>
                    <a:pt x="937" y="148"/>
                  </a:lnTo>
                  <a:lnTo>
                    <a:pt x="967" y="140"/>
                  </a:lnTo>
                  <a:lnTo>
                    <a:pt x="997" y="131"/>
                  </a:lnTo>
                  <a:lnTo>
                    <a:pt x="1026" y="122"/>
                  </a:lnTo>
                  <a:lnTo>
                    <a:pt x="1057" y="114"/>
                  </a:lnTo>
                  <a:lnTo>
                    <a:pt x="1087" y="106"/>
                  </a:lnTo>
                  <a:lnTo>
                    <a:pt x="1118" y="98"/>
                  </a:lnTo>
                  <a:lnTo>
                    <a:pt x="1149" y="91"/>
                  </a:lnTo>
                  <a:lnTo>
                    <a:pt x="1180" y="83"/>
                  </a:lnTo>
                  <a:lnTo>
                    <a:pt x="1212" y="77"/>
                  </a:lnTo>
                  <a:lnTo>
                    <a:pt x="1244" y="70"/>
                  </a:lnTo>
                  <a:lnTo>
                    <a:pt x="1275" y="63"/>
                  </a:lnTo>
                  <a:lnTo>
                    <a:pt x="1307" y="58"/>
                  </a:lnTo>
                  <a:lnTo>
                    <a:pt x="1340" y="51"/>
                  </a:lnTo>
                  <a:lnTo>
                    <a:pt x="1372" y="46"/>
                  </a:lnTo>
                  <a:lnTo>
                    <a:pt x="1405" y="41"/>
                  </a:lnTo>
                  <a:lnTo>
                    <a:pt x="1438" y="37"/>
                  </a:lnTo>
                  <a:lnTo>
                    <a:pt x="1472" y="31"/>
                  </a:lnTo>
                  <a:lnTo>
                    <a:pt x="1504" y="27"/>
                  </a:lnTo>
                  <a:lnTo>
                    <a:pt x="1538" y="24"/>
                  </a:lnTo>
                  <a:lnTo>
                    <a:pt x="1572" y="19"/>
                  </a:lnTo>
                  <a:lnTo>
                    <a:pt x="1605" y="16"/>
                  </a:lnTo>
                  <a:lnTo>
                    <a:pt x="1639" y="13"/>
                  </a:lnTo>
                  <a:lnTo>
                    <a:pt x="1673" y="11"/>
                  </a:lnTo>
                  <a:lnTo>
                    <a:pt x="1706" y="9"/>
                  </a:lnTo>
                  <a:lnTo>
                    <a:pt x="1740" y="7"/>
                  </a:lnTo>
                  <a:lnTo>
                    <a:pt x="1774" y="5"/>
                  </a:lnTo>
                  <a:lnTo>
                    <a:pt x="1809" y="3"/>
                  </a:lnTo>
                  <a:lnTo>
                    <a:pt x="1842" y="1"/>
                  </a:lnTo>
                  <a:lnTo>
                    <a:pt x="1877" y="1"/>
                  </a:lnTo>
                  <a:lnTo>
                    <a:pt x="1911" y="0"/>
                  </a:lnTo>
                  <a:lnTo>
                    <a:pt x="1945" y="0"/>
                  </a:lnTo>
                  <a:lnTo>
                    <a:pt x="1979" y="0"/>
                  </a:lnTo>
                  <a:lnTo>
                    <a:pt x="2014" y="0"/>
                  </a:lnTo>
                  <a:lnTo>
                    <a:pt x="2048" y="1"/>
                  </a:lnTo>
                  <a:lnTo>
                    <a:pt x="2081" y="2"/>
                  </a:lnTo>
                  <a:lnTo>
                    <a:pt x="2116" y="3"/>
                  </a:lnTo>
                  <a:lnTo>
                    <a:pt x="2150" y="6"/>
                  </a:lnTo>
                  <a:lnTo>
                    <a:pt x="2185" y="8"/>
                  </a:lnTo>
                  <a:lnTo>
                    <a:pt x="2218" y="10"/>
                  </a:lnTo>
                  <a:lnTo>
                    <a:pt x="2252" y="12"/>
                  </a:lnTo>
                  <a:lnTo>
                    <a:pt x="2286" y="15"/>
                  </a:lnTo>
                  <a:lnTo>
                    <a:pt x="2319" y="18"/>
                  </a:lnTo>
                  <a:lnTo>
                    <a:pt x="2353" y="22"/>
                  </a:lnTo>
                  <a:lnTo>
                    <a:pt x="2386" y="26"/>
                  </a:lnTo>
                  <a:lnTo>
                    <a:pt x="2419" y="29"/>
                  </a:lnTo>
                  <a:lnTo>
                    <a:pt x="2452" y="34"/>
                  </a:lnTo>
                  <a:lnTo>
                    <a:pt x="2486" y="39"/>
                  </a:lnTo>
                  <a:lnTo>
                    <a:pt x="2519" y="44"/>
                  </a:lnTo>
                  <a:lnTo>
                    <a:pt x="2551" y="49"/>
                  </a:lnTo>
                  <a:lnTo>
                    <a:pt x="2584" y="55"/>
                  </a:lnTo>
                  <a:lnTo>
                    <a:pt x="2616" y="60"/>
                  </a:lnTo>
                  <a:lnTo>
                    <a:pt x="2648" y="66"/>
                  </a:lnTo>
                  <a:lnTo>
                    <a:pt x="2680" y="73"/>
                  </a:lnTo>
                  <a:lnTo>
                    <a:pt x="2712" y="80"/>
                  </a:lnTo>
                  <a:lnTo>
                    <a:pt x="2743" y="87"/>
                  </a:lnTo>
                  <a:lnTo>
                    <a:pt x="2774" y="94"/>
                  </a:lnTo>
                  <a:lnTo>
                    <a:pt x="2805" y="102"/>
                  </a:lnTo>
                  <a:lnTo>
                    <a:pt x="2835" y="110"/>
                  </a:lnTo>
                  <a:lnTo>
                    <a:pt x="2866" y="119"/>
                  </a:lnTo>
                  <a:lnTo>
                    <a:pt x="2896" y="126"/>
                  </a:lnTo>
                  <a:lnTo>
                    <a:pt x="2926" y="136"/>
                  </a:lnTo>
                  <a:lnTo>
                    <a:pt x="2956" y="144"/>
                  </a:lnTo>
                  <a:lnTo>
                    <a:pt x="2984" y="154"/>
                  </a:lnTo>
                  <a:lnTo>
                    <a:pt x="3014" y="163"/>
                  </a:lnTo>
                  <a:lnTo>
                    <a:pt x="3043" y="173"/>
                  </a:lnTo>
                  <a:lnTo>
                    <a:pt x="3070" y="183"/>
                  </a:lnTo>
                  <a:lnTo>
                    <a:pt x="3099" y="193"/>
                  </a:lnTo>
                  <a:lnTo>
                    <a:pt x="3126" y="204"/>
                  </a:lnTo>
                  <a:lnTo>
                    <a:pt x="3153" y="215"/>
                  </a:lnTo>
                  <a:lnTo>
                    <a:pt x="3179" y="226"/>
                  </a:lnTo>
                  <a:lnTo>
                    <a:pt x="3206" y="237"/>
                  </a:lnTo>
                  <a:lnTo>
                    <a:pt x="3233" y="249"/>
                  </a:lnTo>
                  <a:lnTo>
                    <a:pt x="3258" y="260"/>
                  </a:lnTo>
                  <a:lnTo>
                    <a:pt x="3284" y="272"/>
                  </a:lnTo>
                  <a:lnTo>
                    <a:pt x="3308" y="285"/>
                  </a:lnTo>
                  <a:lnTo>
                    <a:pt x="3333" y="298"/>
                  </a:lnTo>
                  <a:lnTo>
                    <a:pt x="3357" y="311"/>
                  </a:lnTo>
                  <a:lnTo>
                    <a:pt x="3381" y="323"/>
                  </a:lnTo>
                  <a:lnTo>
                    <a:pt x="3403" y="336"/>
                  </a:lnTo>
                  <a:lnTo>
                    <a:pt x="3427" y="349"/>
                  </a:lnTo>
                  <a:lnTo>
                    <a:pt x="3448" y="363"/>
                  </a:lnTo>
                  <a:lnTo>
                    <a:pt x="3471" y="377"/>
                  </a:lnTo>
                  <a:lnTo>
                    <a:pt x="3492" y="391"/>
                  </a:lnTo>
                  <a:lnTo>
                    <a:pt x="3512" y="404"/>
                  </a:lnTo>
                  <a:lnTo>
                    <a:pt x="3533" y="419"/>
                  </a:lnTo>
                  <a:lnTo>
                    <a:pt x="3552" y="433"/>
                  </a:lnTo>
                  <a:lnTo>
                    <a:pt x="3573" y="448"/>
                  </a:lnTo>
                  <a:lnTo>
                    <a:pt x="3591" y="463"/>
                  </a:lnTo>
                  <a:lnTo>
                    <a:pt x="3610" y="478"/>
                  </a:lnTo>
                  <a:lnTo>
                    <a:pt x="3628" y="494"/>
                  </a:lnTo>
                  <a:lnTo>
                    <a:pt x="3645" y="509"/>
                  </a:lnTo>
                  <a:lnTo>
                    <a:pt x="3662" y="525"/>
                  </a:lnTo>
                  <a:lnTo>
                    <a:pt x="3678" y="540"/>
                  </a:lnTo>
                  <a:lnTo>
                    <a:pt x="3694" y="556"/>
                  </a:lnTo>
                  <a:lnTo>
                    <a:pt x="3710" y="572"/>
                  </a:lnTo>
                  <a:lnTo>
                    <a:pt x="3724" y="588"/>
                  </a:lnTo>
                  <a:lnTo>
                    <a:pt x="3738" y="604"/>
                  </a:lnTo>
                  <a:lnTo>
                    <a:pt x="3751" y="621"/>
                  </a:lnTo>
                  <a:lnTo>
                    <a:pt x="3765" y="637"/>
                  </a:lnTo>
                  <a:lnTo>
                    <a:pt x="3778" y="654"/>
                  </a:lnTo>
                  <a:lnTo>
                    <a:pt x="3789" y="670"/>
                  </a:lnTo>
                  <a:lnTo>
                    <a:pt x="3802" y="687"/>
                  </a:lnTo>
                  <a:lnTo>
                    <a:pt x="3812" y="704"/>
                  </a:lnTo>
                  <a:lnTo>
                    <a:pt x="3822" y="721"/>
                  </a:lnTo>
                  <a:lnTo>
                    <a:pt x="3832" y="738"/>
                  </a:lnTo>
                  <a:lnTo>
                    <a:pt x="3841" y="755"/>
                  </a:lnTo>
                  <a:lnTo>
                    <a:pt x="3850" y="772"/>
                  </a:lnTo>
                  <a:lnTo>
                    <a:pt x="3858" y="791"/>
                  </a:lnTo>
                  <a:lnTo>
                    <a:pt x="3865" y="808"/>
                  </a:lnTo>
                  <a:lnTo>
                    <a:pt x="3872" y="826"/>
                  </a:lnTo>
                  <a:lnTo>
                    <a:pt x="3878" y="843"/>
                  </a:lnTo>
                  <a:lnTo>
                    <a:pt x="3884" y="860"/>
                  </a:lnTo>
                  <a:lnTo>
                    <a:pt x="3889" y="878"/>
                  </a:lnTo>
                  <a:lnTo>
                    <a:pt x="3893" y="896"/>
                  </a:lnTo>
                  <a:lnTo>
                    <a:pt x="3898" y="913"/>
                  </a:lnTo>
                  <a:lnTo>
                    <a:pt x="3901" y="931"/>
                  </a:lnTo>
                  <a:lnTo>
                    <a:pt x="3904" y="949"/>
                  </a:lnTo>
                  <a:lnTo>
                    <a:pt x="3906" y="966"/>
                  </a:lnTo>
                  <a:lnTo>
                    <a:pt x="3907" y="985"/>
                  </a:lnTo>
                  <a:lnTo>
                    <a:pt x="3908" y="1003"/>
                  </a:lnTo>
                  <a:lnTo>
                    <a:pt x="3908" y="1021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6780325" y="4980298"/>
              <a:ext cx="309506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{2}</a:t>
              </a:r>
              <a:endParaRPr lang="en-US" sz="2000" dirty="0">
                <a:ea typeface="Times New Roman" charset="0"/>
                <a:cs typeface="Times New Roman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6552118" y="5514610"/>
              <a:ext cx="780184" cy="416284"/>
            </a:xfrm>
            <a:custGeom>
              <a:avLst/>
              <a:gdLst>
                <a:gd name="T0" fmla="*/ 3901 w 3908"/>
                <a:gd name="T1" fmla="*/ 1109 h 2040"/>
                <a:gd name="T2" fmla="*/ 3872 w 3908"/>
                <a:gd name="T3" fmla="*/ 1216 h 2040"/>
                <a:gd name="T4" fmla="*/ 3822 w 3908"/>
                <a:gd name="T5" fmla="*/ 1319 h 2040"/>
                <a:gd name="T6" fmla="*/ 3751 w 3908"/>
                <a:gd name="T7" fmla="*/ 1419 h 2040"/>
                <a:gd name="T8" fmla="*/ 3662 w 3908"/>
                <a:gd name="T9" fmla="*/ 1517 h 2040"/>
                <a:gd name="T10" fmla="*/ 3553 w 3908"/>
                <a:gd name="T11" fmla="*/ 1607 h 2040"/>
                <a:gd name="T12" fmla="*/ 3427 w 3908"/>
                <a:gd name="T13" fmla="*/ 1691 h 2040"/>
                <a:gd name="T14" fmla="*/ 3284 w 3908"/>
                <a:gd name="T15" fmla="*/ 1768 h 2040"/>
                <a:gd name="T16" fmla="*/ 3126 w 3908"/>
                <a:gd name="T17" fmla="*/ 1836 h 2040"/>
                <a:gd name="T18" fmla="*/ 2956 w 3908"/>
                <a:gd name="T19" fmla="*/ 1896 h 2040"/>
                <a:gd name="T20" fmla="*/ 2774 w 3908"/>
                <a:gd name="T21" fmla="*/ 1946 h 2040"/>
                <a:gd name="T22" fmla="*/ 2584 w 3908"/>
                <a:gd name="T23" fmla="*/ 1986 h 2040"/>
                <a:gd name="T24" fmla="*/ 2386 w 3908"/>
                <a:gd name="T25" fmla="*/ 2016 h 2040"/>
                <a:gd name="T26" fmla="*/ 2185 w 3908"/>
                <a:gd name="T27" fmla="*/ 2034 h 2040"/>
                <a:gd name="T28" fmla="*/ 1979 w 3908"/>
                <a:gd name="T29" fmla="*/ 2040 h 2040"/>
                <a:gd name="T30" fmla="*/ 1774 w 3908"/>
                <a:gd name="T31" fmla="*/ 2036 h 2040"/>
                <a:gd name="T32" fmla="*/ 1572 w 3908"/>
                <a:gd name="T33" fmla="*/ 2021 h 2040"/>
                <a:gd name="T34" fmla="*/ 1372 w 3908"/>
                <a:gd name="T35" fmla="*/ 1994 h 2040"/>
                <a:gd name="T36" fmla="*/ 1180 w 3908"/>
                <a:gd name="T37" fmla="*/ 1957 h 2040"/>
                <a:gd name="T38" fmla="*/ 997 w 3908"/>
                <a:gd name="T39" fmla="*/ 1910 h 2040"/>
                <a:gd name="T40" fmla="*/ 823 w 3908"/>
                <a:gd name="T41" fmla="*/ 1852 h 2040"/>
                <a:gd name="T42" fmla="*/ 662 w 3908"/>
                <a:gd name="T43" fmla="*/ 1786 h 2040"/>
                <a:gd name="T44" fmla="*/ 515 w 3908"/>
                <a:gd name="T45" fmla="*/ 1711 h 2040"/>
                <a:gd name="T46" fmla="*/ 385 w 3908"/>
                <a:gd name="T47" fmla="*/ 1629 h 2040"/>
                <a:gd name="T48" fmla="*/ 271 w 3908"/>
                <a:gd name="T49" fmla="*/ 1539 h 2040"/>
                <a:gd name="T50" fmla="*/ 176 w 3908"/>
                <a:gd name="T51" fmla="*/ 1444 h 2040"/>
                <a:gd name="T52" fmla="*/ 101 w 3908"/>
                <a:gd name="T53" fmla="*/ 1345 h 2040"/>
                <a:gd name="T54" fmla="*/ 46 w 3908"/>
                <a:gd name="T55" fmla="*/ 1241 h 2040"/>
                <a:gd name="T56" fmla="*/ 12 w 3908"/>
                <a:gd name="T57" fmla="*/ 1136 h 2040"/>
                <a:gd name="T58" fmla="*/ 0 w 3908"/>
                <a:gd name="T59" fmla="*/ 1029 h 2040"/>
                <a:gd name="T60" fmla="*/ 8 w 3908"/>
                <a:gd name="T61" fmla="*/ 923 h 2040"/>
                <a:gd name="T62" fmla="*/ 38 w 3908"/>
                <a:gd name="T63" fmla="*/ 816 h 2040"/>
                <a:gd name="T64" fmla="*/ 90 w 3908"/>
                <a:gd name="T65" fmla="*/ 712 h 2040"/>
                <a:gd name="T66" fmla="*/ 162 w 3908"/>
                <a:gd name="T67" fmla="*/ 612 h 2040"/>
                <a:gd name="T68" fmla="*/ 254 w 3908"/>
                <a:gd name="T69" fmla="*/ 516 h 2040"/>
                <a:gd name="T70" fmla="*/ 364 w 3908"/>
                <a:gd name="T71" fmla="*/ 427 h 2040"/>
                <a:gd name="T72" fmla="*/ 493 w 3908"/>
                <a:gd name="T73" fmla="*/ 342 h 2040"/>
                <a:gd name="T74" fmla="*/ 637 w 3908"/>
                <a:gd name="T75" fmla="*/ 267 h 2040"/>
                <a:gd name="T76" fmla="*/ 795 w 3908"/>
                <a:gd name="T77" fmla="*/ 198 h 2040"/>
                <a:gd name="T78" fmla="*/ 967 w 3908"/>
                <a:gd name="T79" fmla="*/ 140 h 2040"/>
                <a:gd name="T80" fmla="*/ 1149 w 3908"/>
                <a:gd name="T81" fmla="*/ 91 h 2040"/>
                <a:gd name="T82" fmla="*/ 1340 w 3908"/>
                <a:gd name="T83" fmla="*/ 51 h 2040"/>
                <a:gd name="T84" fmla="*/ 1538 w 3908"/>
                <a:gd name="T85" fmla="*/ 23 h 2040"/>
                <a:gd name="T86" fmla="*/ 1740 w 3908"/>
                <a:gd name="T87" fmla="*/ 6 h 2040"/>
                <a:gd name="T88" fmla="*/ 1945 w 3908"/>
                <a:gd name="T89" fmla="*/ 0 h 2040"/>
                <a:gd name="T90" fmla="*/ 2150 w 3908"/>
                <a:gd name="T91" fmla="*/ 5 h 2040"/>
                <a:gd name="T92" fmla="*/ 2353 w 3908"/>
                <a:gd name="T93" fmla="*/ 21 h 2040"/>
                <a:gd name="T94" fmla="*/ 2551 w 3908"/>
                <a:gd name="T95" fmla="*/ 49 h 2040"/>
                <a:gd name="T96" fmla="*/ 2743 w 3908"/>
                <a:gd name="T97" fmla="*/ 86 h 2040"/>
                <a:gd name="T98" fmla="*/ 2926 w 3908"/>
                <a:gd name="T99" fmla="*/ 135 h 2040"/>
                <a:gd name="T100" fmla="*/ 3099 w 3908"/>
                <a:gd name="T101" fmla="*/ 193 h 2040"/>
                <a:gd name="T102" fmla="*/ 3258 w 3908"/>
                <a:gd name="T103" fmla="*/ 260 h 2040"/>
                <a:gd name="T104" fmla="*/ 3403 w 3908"/>
                <a:gd name="T105" fmla="*/ 336 h 2040"/>
                <a:gd name="T106" fmla="*/ 3533 w 3908"/>
                <a:gd name="T107" fmla="*/ 419 h 2040"/>
                <a:gd name="T108" fmla="*/ 3645 w 3908"/>
                <a:gd name="T109" fmla="*/ 509 h 2040"/>
                <a:gd name="T110" fmla="*/ 3738 w 3908"/>
                <a:gd name="T111" fmla="*/ 605 h 2040"/>
                <a:gd name="T112" fmla="*/ 3812 w 3908"/>
                <a:gd name="T113" fmla="*/ 704 h 2040"/>
                <a:gd name="T114" fmla="*/ 3865 w 3908"/>
                <a:gd name="T115" fmla="*/ 807 h 2040"/>
                <a:gd name="T116" fmla="*/ 3898 w 3908"/>
                <a:gd name="T117" fmla="*/ 913 h 2040"/>
                <a:gd name="T118" fmla="*/ 3908 w 3908"/>
                <a:gd name="T119" fmla="*/ 1021 h 20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8"/>
                <a:gd name="T181" fmla="*/ 0 h 2040"/>
                <a:gd name="T182" fmla="*/ 3908 w 3908"/>
                <a:gd name="T183" fmla="*/ 2040 h 20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8" h="2040">
                  <a:moveTo>
                    <a:pt x="3908" y="1021"/>
                  </a:moveTo>
                  <a:lnTo>
                    <a:pt x="3908" y="1038"/>
                  </a:lnTo>
                  <a:lnTo>
                    <a:pt x="3907" y="1056"/>
                  </a:lnTo>
                  <a:lnTo>
                    <a:pt x="3906" y="1074"/>
                  </a:lnTo>
                  <a:lnTo>
                    <a:pt x="3904" y="1092"/>
                  </a:lnTo>
                  <a:lnTo>
                    <a:pt x="3901" y="1109"/>
                  </a:lnTo>
                  <a:lnTo>
                    <a:pt x="3898" y="1127"/>
                  </a:lnTo>
                  <a:lnTo>
                    <a:pt x="3893" y="1145"/>
                  </a:lnTo>
                  <a:lnTo>
                    <a:pt x="3889" y="1162"/>
                  </a:lnTo>
                  <a:lnTo>
                    <a:pt x="3884" y="1181"/>
                  </a:lnTo>
                  <a:lnTo>
                    <a:pt x="3878" y="1198"/>
                  </a:lnTo>
                  <a:lnTo>
                    <a:pt x="3872" y="1216"/>
                  </a:lnTo>
                  <a:lnTo>
                    <a:pt x="3865" y="1233"/>
                  </a:lnTo>
                  <a:lnTo>
                    <a:pt x="3858" y="1250"/>
                  </a:lnTo>
                  <a:lnTo>
                    <a:pt x="3850" y="1268"/>
                  </a:lnTo>
                  <a:lnTo>
                    <a:pt x="3841" y="1285"/>
                  </a:lnTo>
                  <a:lnTo>
                    <a:pt x="3832" y="1302"/>
                  </a:lnTo>
                  <a:lnTo>
                    <a:pt x="3822" y="1319"/>
                  </a:lnTo>
                  <a:lnTo>
                    <a:pt x="3812" y="1336"/>
                  </a:lnTo>
                  <a:lnTo>
                    <a:pt x="3802" y="1353"/>
                  </a:lnTo>
                  <a:lnTo>
                    <a:pt x="3789" y="1370"/>
                  </a:lnTo>
                  <a:lnTo>
                    <a:pt x="3778" y="1386"/>
                  </a:lnTo>
                  <a:lnTo>
                    <a:pt x="3765" y="1403"/>
                  </a:lnTo>
                  <a:lnTo>
                    <a:pt x="3751" y="1419"/>
                  </a:lnTo>
                  <a:lnTo>
                    <a:pt x="3738" y="1437"/>
                  </a:lnTo>
                  <a:lnTo>
                    <a:pt x="3724" y="1453"/>
                  </a:lnTo>
                  <a:lnTo>
                    <a:pt x="3710" y="1469"/>
                  </a:lnTo>
                  <a:lnTo>
                    <a:pt x="3694" y="1485"/>
                  </a:lnTo>
                  <a:lnTo>
                    <a:pt x="3678" y="1501"/>
                  </a:lnTo>
                  <a:lnTo>
                    <a:pt x="3662" y="1517"/>
                  </a:lnTo>
                  <a:lnTo>
                    <a:pt x="3645" y="1531"/>
                  </a:lnTo>
                  <a:lnTo>
                    <a:pt x="3628" y="1547"/>
                  </a:lnTo>
                  <a:lnTo>
                    <a:pt x="3610" y="1562"/>
                  </a:lnTo>
                  <a:lnTo>
                    <a:pt x="3591" y="1577"/>
                  </a:lnTo>
                  <a:lnTo>
                    <a:pt x="3573" y="1592"/>
                  </a:lnTo>
                  <a:lnTo>
                    <a:pt x="3553" y="1607"/>
                  </a:lnTo>
                  <a:lnTo>
                    <a:pt x="3533" y="1621"/>
                  </a:lnTo>
                  <a:lnTo>
                    <a:pt x="3512" y="1636"/>
                  </a:lnTo>
                  <a:lnTo>
                    <a:pt x="3492" y="1650"/>
                  </a:lnTo>
                  <a:lnTo>
                    <a:pt x="3471" y="1664"/>
                  </a:lnTo>
                  <a:lnTo>
                    <a:pt x="3448" y="1678"/>
                  </a:lnTo>
                  <a:lnTo>
                    <a:pt x="3427" y="1691"/>
                  </a:lnTo>
                  <a:lnTo>
                    <a:pt x="3403" y="1704"/>
                  </a:lnTo>
                  <a:lnTo>
                    <a:pt x="3381" y="1718"/>
                  </a:lnTo>
                  <a:lnTo>
                    <a:pt x="3357" y="1731"/>
                  </a:lnTo>
                  <a:lnTo>
                    <a:pt x="3333" y="1744"/>
                  </a:lnTo>
                  <a:lnTo>
                    <a:pt x="3308" y="1755"/>
                  </a:lnTo>
                  <a:lnTo>
                    <a:pt x="3284" y="1768"/>
                  </a:lnTo>
                  <a:lnTo>
                    <a:pt x="3258" y="1780"/>
                  </a:lnTo>
                  <a:lnTo>
                    <a:pt x="3233" y="1792"/>
                  </a:lnTo>
                  <a:lnTo>
                    <a:pt x="3206" y="1803"/>
                  </a:lnTo>
                  <a:lnTo>
                    <a:pt x="3179" y="1815"/>
                  </a:lnTo>
                  <a:lnTo>
                    <a:pt x="3153" y="1826"/>
                  </a:lnTo>
                  <a:lnTo>
                    <a:pt x="3126" y="1836"/>
                  </a:lnTo>
                  <a:lnTo>
                    <a:pt x="3099" y="1847"/>
                  </a:lnTo>
                  <a:lnTo>
                    <a:pt x="3070" y="1858"/>
                  </a:lnTo>
                  <a:lnTo>
                    <a:pt x="3043" y="1867"/>
                  </a:lnTo>
                  <a:lnTo>
                    <a:pt x="3014" y="1877"/>
                  </a:lnTo>
                  <a:lnTo>
                    <a:pt x="2984" y="1887"/>
                  </a:lnTo>
                  <a:lnTo>
                    <a:pt x="2956" y="1896"/>
                  </a:lnTo>
                  <a:lnTo>
                    <a:pt x="2926" y="1906"/>
                  </a:lnTo>
                  <a:lnTo>
                    <a:pt x="2896" y="1914"/>
                  </a:lnTo>
                  <a:lnTo>
                    <a:pt x="2866" y="1923"/>
                  </a:lnTo>
                  <a:lnTo>
                    <a:pt x="2835" y="1930"/>
                  </a:lnTo>
                  <a:lnTo>
                    <a:pt x="2805" y="1939"/>
                  </a:lnTo>
                  <a:lnTo>
                    <a:pt x="2774" y="1946"/>
                  </a:lnTo>
                  <a:lnTo>
                    <a:pt x="2743" y="1954"/>
                  </a:lnTo>
                  <a:lnTo>
                    <a:pt x="2712" y="1961"/>
                  </a:lnTo>
                  <a:lnTo>
                    <a:pt x="2680" y="1968"/>
                  </a:lnTo>
                  <a:lnTo>
                    <a:pt x="2648" y="1974"/>
                  </a:lnTo>
                  <a:lnTo>
                    <a:pt x="2616" y="1980"/>
                  </a:lnTo>
                  <a:lnTo>
                    <a:pt x="2584" y="1986"/>
                  </a:lnTo>
                  <a:lnTo>
                    <a:pt x="2551" y="1992"/>
                  </a:lnTo>
                  <a:lnTo>
                    <a:pt x="2519" y="1998"/>
                  </a:lnTo>
                  <a:lnTo>
                    <a:pt x="2486" y="2002"/>
                  </a:lnTo>
                  <a:lnTo>
                    <a:pt x="2453" y="2007"/>
                  </a:lnTo>
                  <a:lnTo>
                    <a:pt x="2419" y="2011"/>
                  </a:lnTo>
                  <a:lnTo>
                    <a:pt x="2386" y="2016"/>
                  </a:lnTo>
                  <a:lnTo>
                    <a:pt x="2353" y="2019"/>
                  </a:lnTo>
                  <a:lnTo>
                    <a:pt x="2319" y="2023"/>
                  </a:lnTo>
                  <a:lnTo>
                    <a:pt x="2286" y="2025"/>
                  </a:lnTo>
                  <a:lnTo>
                    <a:pt x="2252" y="2028"/>
                  </a:lnTo>
                  <a:lnTo>
                    <a:pt x="2218" y="2032"/>
                  </a:lnTo>
                  <a:lnTo>
                    <a:pt x="2185" y="2034"/>
                  </a:lnTo>
                  <a:lnTo>
                    <a:pt x="2150" y="2036"/>
                  </a:lnTo>
                  <a:lnTo>
                    <a:pt x="2116" y="2037"/>
                  </a:lnTo>
                  <a:lnTo>
                    <a:pt x="2082" y="2038"/>
                  </a:lnTo>
                  <a:lnTo>
                    <a:pt x="2048" y="2039"/>
                  </a:lnTo>
                  <a:lnTo>
                    <a:pt x="2014" y="2040"/>
                  </a:lnTo>
                  <a:lnTo>
                    <a:pt x="1979" y="2040"/>
                  </a:lnTo>
                  <a:lnTo>
                    <a:pt x="1945" y="2040"/>
                  </a:lnTo>
                  <a:lnTo>
                    <a:pt x="1911" y="2040"/>
                  </a:lnTo>
                  <a:lnTo>
                    <a:pt x="1877" y="2040"/>
                  </a:lnTo>
                  <a:lnTo>
                    <a:pt x="1842" y="2039"/>
                  </a:lnTo>
                  <a:lnTo>
                    <a:pt x="1809" y="2038"/>
                  </a:lnTo>
                  <a:lnTo>
                    <a:pt x="1774" y="2036"/>
                  </a:lnTo>
                  <a:lnTo>
                    <a:pt x="1740" y="2035"/>
                  </a:lnTo>
                  <a:lnTo>
                    <a:pt x="1706" y="2033"/>
                  </a:lnTo>
                  <a:lnTo>
                    <a:pt x="1673" y="2030"/>
                  </a:lnTo>
                  <a:lnTo>
                    <a:pt x="1639" y="2027"/>
                  </a:lnTo>
                  <a:lnTo>
                    <a:pt x="1605" y="2024"/>
                  </a:lnTo>
                  <a:lnTo>
                    <a:pt x="1572" y="2021"/>
                  </a:lnTo>
                  <a:lnTo>
                    <a:pt x="1538" y="2017"/>
                  </a:lnTo>
                  <a:lnTo>
                    <a:pt x="1504" y="2014"/>
                  </a:lnTo>
                  <a:lnTo>
                    <a:pt x="1472" y="2009"/>
                  </a:lnTo>
                  <a:lnTo>
                    <a:pt x="1438" y="2005"/>
                  </a:lnTo>
                  <a:lnTo>
                    <a:pt x="1405" y="2000"/>
                  </a:lnTo>
                  <a:lnTo>
                    <a:pt x="1372" y="1994"/>
                  </a:lnTo>
                  <a:lnTo>
                    <a:pt x="1340" y="1989"/>
                  </a:lnTo>
                  <a:lnTo>
                    <a:pt x="1308" y="1984"/>
                  </a:lnTo>
                  <a:lnTo>
                    <a:pt x="1275" y="1977"/>
                  </a:lnTo>
                  <a:lnTo>
                    <a:pt x="1244" y="1971"/>
                  </a:lnTo>
                  <a:lnTo>
                    <a:pt x="1212" y="1964"/>
                  </a:lnTo>
                  <a:lnTo>
                    <a:pt x="1180" y="1957"/>
                  </a:lnTo>
                  <a:lnTo>
                    <a:pt x="1149" y="1951"/>
                  </a:lnTo>
                  <a:lnTo>
                    <a:pt x="1118" y="1942"/>
                  </a:lnTo>
                  <a:lnTo>
                    <a:pt x="1087" y="1935"/>
                  </a:lnTo>
                  <a:lnTo>
                    <a:pt x="1057" y="1927"/>
                  </a:lnTo>
                  <a:lnTo>
                    <a:pt x="1026" y="1919"/>
                  </a:lnTo>
                  <a:lnTo>
                    <a:pt x="997" y="1910"/>
                  </a:lnTo>
                  <a:lnTo>
                    <a:pt x="967" y="1900"/>
                  </a:lnTo>
                  <a:lnTo>
                    <a:pt x="937" y="1892"/>
                  </a:lnTo>
                  <a:lnTo>
                    <a:pt x="908" y="1882"/>
                  </a:lnTo>
                  <a:lnTo>
                    <a:pt x="879" y="1873"/>
                  </a:lnTo>
                  <a:lnTo>
                    <a:pt x="851" y="1863"/>
                  </a:lnTo>
                  <a:lnTo>
                    <a:pt x="823" y="1852"/>
                  </a:lnTo>
                  <a:lnTo>
                    <a:pt x="795" y="1842"/>
                  </a:lnTo>
                  <a:lnTo>
                    <a:pt x="768" y="1831"/>
                  </a:lnTo>
                  <a:lnTo>
                    <a:pt x="741" y="1820"/>
                  </a:lnTo>
                  <a:lnTo>
                    <a:pt x="715" y="1809"/>
                  </a:lnTo>
                  <a:lnTo>
                    <a:pt x="688" y="1798"/>
                  </a:lnTo>
                  <a:lnTo>
                    <a:pt x="662" y="1786"/>
                  </a:lnTo>
                  <a:lnTo>
                    <a:pt x="637" y="1775"/>
                  </a:lnTo>
                  <a:lnTo>
                    <a:pt x="611" y="1762"/>
                  </a:lnTo>
                  <a:lnTo>
                    <a:pt x="587" y="1750"/>
                  </a:lnTo>
                  <a:lnTo>
                    <a:pt x="562" y="1737"/>
                  </a:lnTo>
                  <a:lnTo>
                    <a:pt x="539" y="1725"/>
                  </a:lnTo>
                  <a:lnTo>
                    <a:pt x="515" y="1711"/>
                  </a:lnTo>
                  <a:lnTo>
                    <a:pt x="493" y="1698"/>
                  </a:lnTo>
                  <a:lnTo>
                    <a:pt x="470" y="1684"/>
                  </a:lnTo>
                  <a:lnTo>
                    <a:pt x="448" y="1671"/>
                  </a:lnTo>
                  <a:lnTo>
                    <a:pt x="427" y="1657"/>
                  </a:lnTo>
                  <a:lnTo>
                    <a:pt x="405" y="1642"/>
                  </a:lnTo>
                  <a:lnTo>
                    <a:pt x="385" y="1629"/>
                  </a:lnTo>
                  <a:lnTo>
                    <a:pt x="364" y="1615"/>
                  </a:lnTo>
                  <a:lnTo>
                    <a:pt x="345" y="1600"/>
                  </a:lnTo>
                  <a:lnTo>
                    <a:pt x="325" y="1585"/>
                  </a:lnTo>
                  <a:lnTo>
                    <a:pt x="307" y="1570"/>
                  </a:lnTo>
                  <a:lnTo>
                    <a:pt x="289" y="1555"/>
                  </a:lnTo>
                  <a:lnTo>
                    <a:pt x="271" y="1539"/>
                  </a:lnTo>
                  <a:lnTo>
                    <a:pt x="254" y="1524"/>
                  </a:lnTo>
                  <a:lnTo>
                    <a:pt x="238" y="1508"/>
                  </a:lnTo>
                  <a:lnTo>
                    <a:pt x="221" y="1493"/>
                  </a:lnTo>
                  <a:lnTo>
                    <a:pt x="206" y="1477"/>
                  </a:lnTo>
                  <a:lnTo>
                    <a:pt x="191" y="1461"/>
                  </a:lnTo>
                  <a:lnTo>
                    <a:pt x="176" y="1444"/>
                  </a:lnTo>
                  <a:lnTo>
                    <a:pt x="162" y="1428"/>
                  </a:lnTo>
                  <a:lnTo>
                    <a:pt x="149" y="1412"/>
                  </a:lnTo>
                  <a:lnTo>
                    <a:pt x="136" y="1395"/>
                  </a:lnTo>
                  <a:lnTo>
                    <a:pt x="123" y="1379"/>
                  </a:lnTo>
                  <a:lnTo>
                    <a:pt x="112" y="1362"/>
                  </a:lnTo>
                  <a:lnTo>
                    <a:pt x="101" y="1345"/>
                  </a:lnTo>
                  <a:lnTo>
                    <a:pt x="90" y="1328"/>
                  </a:lnTo>
                  <a:lnTo>
                    <a:pt x="80" y="1311"/>
                  </a:lnTo>
                  <a:lnTo>
                    <a:pt x="71" y="1294"/>
                  </a:lnTo>
                  <a:lnTo>
                    <a:pt x="62" y="1277"/>
                  </a:lnTo>
                  <a:lnTo>
                    <a:pt x="54" y="1260"/>
                  </a:lnTo>
                  <a:lnTo>
                    <a:pt x="46" y="1241"/>
                  </a:lnTo>
                  <a:lnTo>
                    <a:pt x="38" y="1224"/>
                  </a:lnTo>
                  <a:lnTo>
                    <a:pt x="32" y="1207"/>
                  </a:lnTo>
                  <a:lnTo>
                    <a:pt x="26" y="1189"/>
                  </a:lnTo>
                  <a:lnTo>
                    <a:pt x="21" y="1172"/>
                  </a:lnTo>
                  <a:lnTo>
                    <a:pt x="16" y="1154"/>
                  </a:lnTo>
                  <a:lnTo>
                    <a:pt x="12" y="1136"/>
                  </a:lnTo>
                  <a:lnTo>
                    <a:pt x="8" y="1119"/>
                  </a:lnTo>
                  <a:lnTo>
                    <a:pt x="6" y="1101"/>
                  </a:lnTo>
                  <a:lnTo>
                    <a:pt x="3" y="1082"/>
                  </a:lnTo>
                  <a:lnTo>
                    <a:pt x="1" y="1065"/>
                  </a:lnTo>
                  <a:lnTo>
                    <a:pt x="0" y="1047"/>
                  </a:lnTo>
                  <a:lnTo>
                    <a:pt x="0" y="1029"/>
                  </a:lnTo>
                  <a:lnTo>
                    <a:pt x="0" y="1011"/>
                  </a:lnTo>
                  <a:lnTo>
                    <a:pt x="0" y="994"/>
                  </a:lnTo>
                  <a:lnTo>
                    <a:pt x="1" y="976"/>
                  </a:lnTo>
                  <a:lnTo>
                    <a:pt x="3" y="958"/>
                  </a:lnTo>
                  <a:lnTo>
                    <a:pt x="6" y="940"/>
                  </a:lnTo>
                  <a:lnTo>
                    <a:pt x="8" y="923"/>
                  </a:lnTo>
                  <a:lnTo>
                    <a:pt x="12" y="904"/>
                  </a:lnTo>
                  <a:lnTo>
                    <a:pt x="16" y="886"/>
                  </a:lnTo>
                  <a:lnTo>
                    <a:pt x="21" y="869"/>
                  </a:lnTo>
                  <a:lnTo>
                    <a:pt x="26" y="851"/>
                  </a:lnTo>
                  <a:lnTo>
                    <a:pt x="32" y="834"/>
                  </a:lnTo>
                  <a:lnTo>
                    <a:pt x="38" y="816"/>
                  </a:lnTo>
                  <a:lnTo>
                    <a:pt x="46" y="799"/>
                  </a:lnTo>
                  <a:lnTo>
                    <a:pt x="54" y="782"/>
                  </a:lnTo>
                  <a:lnTo>
                    <a:pt x="62" y="765"/>
                  </a:lnTo>
                  <a:lnTo>
                    <a:pt x="71" y="747"/>
                  </a:lnTo>
                  <a:lnTo>
                    <a:pt x="80" y="729"/>
                  </a:lnTo>
                  <a:lnTo>
                    <a:pt x="90" y="712"/>
                  </a:lnTo>
                  <a:lnTo>
                    <a:pt x="101" y="695"/>
                  </a:lnTo>
                  <a:lnTo>
                    <a:pt x="112" y="678"/>
                  </a:lnTo>
                  <a:lnTo>
                    <a:pt x="123" y="662"/>
                  </a:lnTo>
                  <a:lnTo>
                    <a:pt x="135" y="645"/>
                  </a:lnTo>
                  <a:lnTo>
                    <a:pt x="149" y="629"/>
                  </a:lnTo>
                  <a:lnTo>
                    <a:pt x="162" y="612"/>
                  </a:lnTo>
                  <a:lnTo>
                    <a:pt x="176" y="596"/>
                  </a:lnTo>
                  <a:lnTo>
                    <a:pt x="191" y="580"/>
                  </a:lnTo>
                  <a:lnTo>
                    <a:pt x="206" y="564"/>
                  </a:lnTo>
                  <a:lnTo>
                    <a:pt x="221" y="548"/>
                  </a:lnTo>
                  <a:lnTo>
                    <a:pt x="238" y="532"/>
                  </a:lnTo>
                  <a:lnTo>
                    <a:pt x="254" y="516"/>
                  </a:lnTo>
                  <a:lnTo>
                    <a:pt x="271" y="501"/>
                  </a:lnTo>
                  <a:lnTo>
                    <a:pt x="289" y="486"/>
                  </a:lnTo>
                  <a:lnTo>
                    <a:pt x="307" y="470"/>
                  </a:lnTo>
                  <a:lnTo>
                    <a:pt x="325" y="455"/>
                  </a:lnTo>
                  <a:lnTo>
                    <a:pt x="345" y="442"/>
                  </a:lnTo>
                  <a:lnTo>
                    <a:pt x="364" y="427"/>
                  </a:lnTo>
                  <a:lnTo>
                    <a:pt x="385" y="412"/>
                  </a:lnTo>
                  <a:lnTo>
                    <a:pt x="405" y="398"/>
                  </a:lnTo>
                  <a:lnTo>
                    <a:pt x="427" y="384"/>
                  </a:lnTo>
                  <a:lnTo>
                    <a:pt x="448" y="370"/>
                  </a:lnTo>
                  <a:lnTo>
                    <a:pt x="469" y="356"/>
                  </a:lnTo>
                  <a:lnTo>
                    <a:pt x="493" y="342"/>
                  </a:lnTo>
                  <a:lnTo>
                    <a:pt x="515" y="330"/>
                  </a:lnTo>
                  <a:lnTo>
                    <a:pt x="539" y="317"/>
                  </a:lnTo>
                  <a:lnTo>
                    <a:pt x="562" y="304"/>
                  </a:lnTo>
                  <a:lnTo>
                    <a:pt x="587" y="291"/>
                  </a:lnTo>
                  <a:lnTo>
                    <a:pt x="611" y="278"/>
                  </a:lnTo>
                  <a:lnTo>
                    <a:pt x="637" y="267"/>
                  </a:lnTo>
                  <a:lnTo>
                    <a:pt x="662" y="255"/>
                  </a:lnTo>
                  <a:lnTo>
                    <a:pt x="688" y="243"/>
                  </a:lnTo>
                  <a:lnTo>
                    <a:pt x="715" y="231"/>
                  </a:lnTo>
                  <a:lnTo>
                    <a:pt x="741" y="220"/>
                  </a:lnTo>
                  <a:lnTo>
                    <a:pt x="768" y="209"/>
                  </a:lnTo>
                  <a:lnTo>
                    <a:pt x="795" y="198"/>
                  </a:lnTo>
                  <a:lnTo>
                    <a:pt x="823" y="188"/>
                  </a:lnTo>
                  <a:lnTo>
                    <a:pt x="850" y="178"/>
                  </a:lnTo>
                  <a:lnTo>
                    <a:pt x="879" y="167"/>
                  </a:lnTo>
                  <a:lnTo>
                    <a:pt x="908" y="158"/>
                  </a:lnTo>
                  <a:lnTo>
                    <a:pt x="937" y="149"/>
                  </a:lnTo>
                  <a:lnTo>
                    <a:pt x="967" y="140"/>
                  </a:lnTo>
                  <a:lnTo>
                    <a:pt x="997" y="131"/>
                  </a:lnTo>
                  <a:lnTo>
                    <a:pt x="1026" y="123"/>
                  </a:lnTo>
                  <a:lnTo>
                    <a:pt x="1057" y="114"/>
                  </a:lnTo>
                  <a:lnTo>
                    <a:pt x="1087" y="106"/>
                  </a:lnTo>
                  <a:lnTo>
                    <a:pt x="1118" y="98"/>
                  </a:lnTo>
                  <a:lnTo>
                    <a:pt x="1149" y="91"/>
                  </a:lnTo>
                  <a:lnTo>
                    <a:pt x="1180" y="83"/>
                  </a:lnTo>
                  <a:lnTo>
                    <a:pt x="1212" y="77"/>
                  </a:lnTo>
                  <a:lnTo>
                    <a:pt x="1244" y="69"/>
                  </a:lnTo>
                  <a:lnTo>
                    <a:pt x="1275" y="63"/>
                  </a:lnTo>
                  <a:lnTo>
                    <a:pt x="1307" y="58"/>
                  </a:lnTo>
                  <a:lnTo>
                    <a:pt x="1340" y="51"/>
                  </a:lnTo>
                  <a:lnTo>
                    <a:pt x="1372" y="46"/>
                  </a:lnTo>
                  <a:lnTo>
                    <a:pt x="1405" y="41"/>
                  </a:lnTo>
                  <a:lnTo>
                    <a:pt x="1438" y="36"/>
                  </a:lnTo>
                  <a:lnTo>
                    <a:pt x="1472" y="32"/>
                  </a:lnTo>
                  <a:lnTo>
                    <a:pt x="1504" y="28"/>
                  </a:lnTo>
                  <a:lnTo>
                    <a:pt x="1538" y="23"/>
                  </a:lnTo>
                  <a:lnTo>
                    <a:pt x="1572" y="19"/>
                  </a:lnTo>
                  <a:lnTo>
                    <a:pt x="1605" y="16"/>
                  </a:lnTo>
                  <a:lnTo>
                    <a:pt x="1639" y="14"/>
                  </a:lnTo>
                  <a:lnTo>
                    <a:pt x="1673" y="11"/>
                  </a:lnTo>
                  <a:lnTo>
                    <a:pt x="1706" y="9"/>
                  </a:lnTo>
                  <a:lnTo>
                    <a:pt x="1740" y="6"/>
                  </a:lnTo>
                  <a:lnTo>
                    <a:pt x="1774" y="4"/>
                  </a:lnTo>
                  <a:lnTo>
                    <a:pt x="1809" y="3"/>
                  </a:lnTo>
                  <a:lnTo>
                    <a:pt x="1842" y="2"/>
                  </a:lnTo>
                  <a:lnTo>
                    <a:pt x="1877" y="1"/>
                  </a:lnTo>
                  <a:lnTo>
                    <a:pt x="1911" y="0"/>
                  </a:lnTo>
                  <a:lnTo>
                    <a:pt x="1945" y="0"/>
                  </a:lnTo>
                  <a:lnTo>
                    <a:pt x="1979" y="0"/>
                  </a:lnTo>
                  <a:lnTo>
                    <a:pt x="2014" y="0"/>
                  </a:lnTo>
                  <a:lnTo>
                    <a:pt x="2048" y="1"/>
                  </a:lnTo>
                  <a:lnTo>
                    <a:pt x="2081" y="2"/>
                  </a:lnTo>
                  <a:lnTo>
                    <a:pt x="2116" y="3"/>
                  </a:lnTo>
                  <a:lnTo>
                    <a:pt x="2150" y="5"/>
                  </a:lnTo>
                  <a:lnTo>
                    <a:pt x="2185" y="7"/>
                  </a:lnTo>
                  <a:lnTo>
                    <a:pt x="2218" y="10"/>
                  </a:lnTo>
                  <a:lnTo>
                    <a:pt x="2252" y="12"/>
                  </a:lnTo>
                  <a:lnTo>
                    <a:pt x="2286" y="15"/>
                  </a:lnTo>
                  <a:lnTo>
                    <a:pt x="2319" y="18"/>
                  </a:lnTo>
                  <a:lnTo>
                    <a:pt x="2353" y="21"/>
                  </a:lnTo>
                  <a:lnTo>
                    <a:pt x="2386" y="26"/>
                  </a:lnTo>
                  <a:lnTo>
                    <a:pt x="2419" y="30"/>
                  </a:lnTo>
                  <a:lnTo>
                    <a:pt x="2452" y="34"/>
                  </a:lnTo>
                  <a:lnTo>
                    <a:pt x="2486" y="38"/>
                  </a:lnTo>
                  <a:lnTo>
                    <a:pt x="2519" y="44"/>
                  </a:lnTo>
                  <a:lnTo>
                    <a:pt x="2551" y="49"/>
                  </a:lnTo>
                  <a:lnTo>
                    <a:pt x="2584" y="54"/>
                  </a:lnTo>
                  <a:lnTo>
                    <a:pt x="2616" y="61"/>
                  </a:lnTo>
                  <a:lnTo>
                    <a:pt x="2648" y="66"/>
                  </a:lnTo>
                  <a:lnTo>
                    <a:pt x="2680" y="73"/>
                  </a:lnTo>
                  <a:lnTo>
                    <a:pt x="2712" y="80"/>
                  </a:lnTo>
                  <a:lnTo>
                    <a:pt x="2743" y="86"/>
                  </a:lnTo>
                  <a:lnTo>
                    <a:pt x="2774" y="94"/>
                  </a:lnTo>
                  <a:lnTo>
                    <a:pt x="2805" y="102"/>
                  </a:lnTo>
                  <a:lnTo>
                    <a:pt x="2835" y="110"/>
                  </a:lnTo>
                  <a:lnTo>
                    <a:pt x="2866" y="118"/>
                  </a:lnTo>
                  <a:lnTo>
                    <a:pt x="2896" y="127"/>
                  </a:lnTo>
                  <a:lnTo>
                    <a:pt x="2926" y="135"/>
                  </a:lnTo>
                  <a:lnTo>
                    <a:pt x="2956" y="144"/>
                  </a:lnTo>
                  <a:lnTo>
                    <a:pt x="2984" y="154"/>
                  </a:lnTo>
                  <a:lnTo>
                    <a:pt x="3014" y="163"/>
                  </a:lnTo>
                  <a:lnTo>
                    <a:pt x="3043" y="173"/>
                  </a:lnTo>
                  <a:lnTo>
                    <a:pt x="3070" y="183"/>
                  </a:lnTo>
                  <a:lnTo>
                    <a:pt x="3099" y="193"/>
                  </a:lnTo>
                  <a:lnTo>
                    <a:pt x="3126" y="204"/>
                  </a:lnTo>
                  <a:lnTo>
                    <a:pt x="3153" y="214"/>
                  </a:lnTo>
                  <a:lnTo>
                    <a:pt x="3179" y="226"/>
                  </a:lnTo>
                  <a:lnTo>
                    <a:pt x="3206" y="237"/>
                  </a:lnTo>
                  <a:lnTo>
                    <a:pt x="3233" y="249"/>
                  </a:lnTo>
                  <a:lnTo>
                    <a:pt x="3258" y="260"/>
                  </a:lnTo>
                  <a:lnTo>
                    <a:pt x="3284" y="272"/>
                  </a:lnTo>
                  <a:lnTo>
                    <a:pt x="3308" y="285"/>
                  </a:lnTo>
                  <a:lnTo>
                    <a:pt x="3333" y="298"/>
                  </a:lnTo>
                  <a:lnTo>
                    <a:pt x="3357" y="310"/>
                  </a:lnTo>
                  <a:lnTo>
                    <a:pt x="3381" y="323"/>
                  </a:lnTo>
                  <a:lnTo>
                    <a:pt x="3403" y="336"/>
                  </a:lnTo>
                  <a:lnTo>
                    <a:pt x="3427" y="350"/>
                  </a:lnTo>
                  <a:lnTo>
                    <a:pt x="3448" y="363"/>
                  </a:lnTo>
                  <a:lnTo>
                    <a:pt x="3471" y="376"/>
                  </a:lnTo>
                  <a:lnTo>
                    <a:pt x="3492" y="390"/>
                  </a:lnTo>
                  <a:lnTo>
                    <a:pt x="3512" y="405"/>
                  </a:lnTo>
                  <a:lnTo>
                    <a:pt x="3533" y="419"/>
                  </a:lnTo>
                  <a:lnTo>
                    <a:pt x="3552" y="434"/>
                  </a:lnTo>
                  <a:lnTo>
                    <a:pt x="3573" y="448"/>
                  </a:lnTo>
                  <a:lnTo>
                    <a:pt x="3591" y="463"/>
                  </a:lnTo>
                  <a:lnTo>
                    <a:pt x="3610" y="478"/>
                  </a:lnTo>
                  <a:lnTo>
                    <a:pt x="3628" y="494"/>
                  </a:lnTo>
                  <a:lnTo>
                    <a:pt x="3645" y="509"/>
                  </a:lnTo>
                  <a:lnTo>
                    <a:pt x="3662" y="525"/>
                  </a:lnTo>
                  <a:lnTo>
                    <a:pt x="3678" y="540"/>
                  </a:lnTo>
                  <a:lnTo>
                    <a:pt x="3694" y="556"/>
                  </a:lnTo>
                  <a:lnTo>
                    <a:pt x="3710" y="572"/>
                  </a:lnTo>
                  <a:lnTo>
                    <a:pt x="3724" y="588"/>
                  </a:lnTo>
                  <a:lnTo>
                    <a:pt x="3738" y="605"/>
                  </a:lnTo>
                  <a:lnTo>
                    <a:pt x="3751" y="621"/>
                  </a:lnTo>
                  <a:lnTo>
                    <a:pt x="3765" y="637"/>
                  </a:lnTo>
                  <a:lnTo>
                    <a:pt x="3778" y="654"/>
                  </a:lnTo>
                  <a:lnTo>
                    <a:pt x="3789" y="671"/>
                  </a:lnTo>
                  <a:lnTo>
                    <a:pt x="3802" y="687"/>
                  </a:lnTo>
                  <a:lnTo>
                    <a:pt x="3812" y="704"/>
                  </a:lnTo>
                  <a:lnTo>
                    <a:pt x="3822" y="721"/>
                  </a:lnTo>
                  <a:lnTo>
                    <a:pt x="3832" y="738"/>
                  </a:lnTo>
                  <a:lnTo>
                    <a:pt x="3841" y="755"/>
                  </a:lnTo>
                  <a:lnTo>
                    <a:pt x="3850" y="773"/>
                  </a:lnTo>
                  <a:lnTo>
                    <a:pt x="3858" y="790"/>
                  </a:lnTo>
                  <a:lnTo>
                    <a:pt x="3865" y="807"/>
                  </a:lnTo>
                  <a:lnTo>
                    <a:pt x="3872" y="825"/>
                  </a:lnTo>
                  <a:lnTo>
                    <a:pt x="3878" y="843"/>
                  </a:lnTo>
                  <a:lnTo>
                    <a:pt x="3884" y="861"/>
                  </a:lnTo>
                  <a:lnTo>
                    <a:pt x="3889" y="878"/>
                  </a:lnTo>
                  <a:lnTo>
                    <a:pt x="3893" y="896"/>
                  </a:lnTo>
                  <a:lnTo>
                    <a:pt x="3898" y="913"/>
                  </a:lnTo>
                  <a:lnTo>
                    <a:pt x="3901" y="931"/>
                  </a:lnTo>
                  <a:lnTo>
                    <a:pt x="3904" y="949"/>
                  </a:lnTo>
                  <a:lnTo>
                    <a:pt x="3906" y="966"/>
                  </a:lnTo>
                  <a:lnTo>
                    <a:pt x="3907" y="984"/>
                  </a:lnTo>
                  <a:lnTo>
                    <a:pt x="3908" y="1003"/>
                  </a:lnTo>
                  <a:lnTo>
                    <a:pt x="3908" y="1021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6780325" y="5535863"/>
              <a:ext cx="309506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{1}</a:t>
              </a:r>
              <a:endParaRPr lang="en-US" sz="2000" dirty="0">
                <a:ea typeface="Times New Roman" charset="0"/>
                <a:cs typeface="Times New Roman" charset="0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6552118" y="3811389"/>
              <a:ext cx="780184" cy="416284"/>
            </a:xfrm>
            <a:custGeom>
              <a:avLst/>
              <a:gdLst>
                <a:gd name="T0" fmla="*/ 3901 w 3908"/>
                <a:gd name="T1" fmla="*/ 1109 h 2040"/>
                <a:gd name="T2" fmla="*/ 3872 w 3908"/>
                <a:gd name="T3" fmla="*/ 1214 h 2040"/>
                <a:gd name="T4" fmla="*/ 3822 w 3908"/>
                <a:gd name="T5" fmla="*/ 1319 h 2040"/>
                <a:gd name="T6" fmla="*/ 3751 w 3908"/>
                <a:gd name="T7" fmla="*/ 1419 h 2040"/>
                <a:gd name="T8" fmla="*/ 3662 w 3908"/>
                <a:gd name="T9" fmla="*/ 1515 h 2040"/>
                <a:gd name="T10" fmla="*/ 3553 w 3908"/>
                <a:gd name="T11" fmla="*/ 1606 h 2040"/>
                <a:gd name="T12" fmla="*/ 3427 w 3908"/>
                <a:gd name="T13" fmla="*/ 1690 h 2040"/>
                <a:gd name="T14" fmla="*/ 3284 w 3908"/>
                <a:gd name="T15" fmla="*/ 1768 h 2040"/>
                <a:gd name="T16" fmla="*/ 3126 w 3908"/>
                <a:gd name="T17" fmla="*/ 1836 h 2040"/>
                <a:gd name="T18" fmla="*/ 2956 w 3908"/>
                <a:gd name="T19" fmla="*/ 1896 h 2040"/>
                <a:gd name="T20" fmla="*/ 2774 w 3908"/>
                <a:gd name="T21" fmla="*/ 1946 h 2040"/>
                <a:gd name="T22" fmla="*/ 2584 w 3908"/>
                <a:gd name="T23" fmla="*/ 1985 h 2040"/>
                <a:gd name="T24" fmla="*/ 2386 w 3908"/>
                <a:gd name="T25" fmla="*/ 2014 h 2040"/>
                <a:gd name="T26" fmla="*/ 2185 w 3908"/>
                <a:gd name="T27" fmla="*/ 2032 h 2040"/>
                <a:gd name="T28" fmla="*/ 1979 w 3908"/>
                <a:gd name="T29" fmla="*/ 2040 h 2040"/>
                <a:gd name="T30" fmla="*/ 1774 w 3908"/>
                <a:gd name="T31" fmla="*/ 2036 h 2040"/>
                <a:gd name="T32" fmla="*/ 1572 w 3908"/>
                <a:gd name="T33" fmla="*/ 2021 h 2040"/>
                <a:gd name="T34" fmla="*/ 1372 w 3908"/>
                <a:gd name="T35" fmla="*/ 1994 h 2040"/>
                <a:gd name="T36" fmla="*/ 1180 w 3908"/>
                <a:gd name="T37" fmla="*/ 1957 h 2040"/>
                <a:gd name="T38" fmla="*/ 997 w 3908"/>
                <a:gd name="T39" fmla="*/ 1909 h 2040"/>
                <a:gd name="T40" fmla="*/ 823 w 3908"/>
                <a:gd name="T41" fmla="*/ 1852 h 2040"/>
                <a:gd name="T42" fmla="*/ 662 w 3908"/>
                <a:gd name="T43" fmla="*/ 1785 h 2040"/>
                <a:gd name="T44" fmla="*/ 515 w 3908"/>
                <a:gd name="T45" fmla="*/ 1710 h 2040"/>
                <a:gd name="T46" fmla="*/ 385 w 3908"/>
                <a:gd name="T47" fmla="*/ 1628 h 2040"/>
                <a:gd name="T48" fmla="*/ 271 w 3908"/>
                <a:gd name="T49" fmla="*/ 1539 h 2040"/>
                <a:gd name="T50" fmla="*/ 176 w 3908"/>
                <a:gd name="T51" fmla="*/ 1444 h 2040"/>
                <a:gd name="T52" fmla="*/ 101 w 3908"/>
                <a:gd name="T53" fmla="*/ 1345 h 2040"/>
                <a:gd name="T54" fmla="*/ 46 w 3908"/>
                <a:gd name="T55" fmla="*/ 1241 h 2040"/>
                <a:gd name="T56" fmla="*/ 12 w 3908"/>
                <a:gd name="T57" fmla="*/ 1135 h 2040"/>
                <a:gd name="T58" fmla="*/ 0 w 3908"/>
                <a:gd name="T59" fmla="*/ 1029 h 2040"/>
                <a:gd name="T60" fmla="*/ 8 w 3908"/>
                <a:gd name="T61" fmla="*/ 921 h 2040"/>
                <a:gd name="T62" fmla="*/ 38 w 3908"/>
                <a:gd name="T63" fmla="*/ 816 h 2040"/>
                <a:gd name="T64" fmla="*/ 90 w 3908"/>
                <a:gd name="T65" fmla="*/ 712 h 2040"/>
                <a:gd name="T66" fmla="*/ 162 w 3908"/>
                <a:gd name="T67" fmla="*/ 612 h 2040"/>
                <a:gd name="T68" fmla="*/ 254 w 3908"/>
                <a:gd name="T69" fmla="*/ 516 h 2040"/>
                <a:gd name="T70" fmla="*/ 364 w 3908"/>
                <a:gd name="T71" fmla="*/ 425 h 2040"/>
                <a:gd name="T72" fmla="*/ 493 w 3908"/>
                <a:gd name="T73" fmla="*/ 342 h 2040"/>
                <a:gd name="T74" fmla="*/ 637 w 3908"/>
                <a:gd name="T75" fmla="*/ 266 h 2040"/>
                <a:gd name="T76" fmla="*/ 795 w 3908"/>
                <a:gd name="T77" fmla="*/ 198 h 2040"/>
                <a:gd name="T78" fmla="*/ 967 w 3908"/>
                <a:gd name="T79" fmla="*/ 139 h 2040"/>
                <a:gd name="T80" fmla="*/ 1149 w 3908"/>
                <a:gd name="T81" fmla="*/ 90 h 2040"/>
                <a:gd name="T82" fmla="*/ 1340 w 3908"/>
                <a:gd name="T83" fmla="*/ 51 h 2040"/>
                <a:gd name="T84" fmla="*/ 1538 w 3908"/>
                <a:gd name="T85" fmla="*/ 23 h 2040"/>
                <a:gd name="T86" fmla="*/ 1740 w 3908"/>
                <a:gd name="T87" fmla="*/ 5 h 2040"/>
                <a:gd name="T88" fmla="*/ 1945 w 3908"/>
                <a:gd name="T89" fmla="*/ 0 h 2040"/>
                <a:gd name="T90" fmla="*/ 2150 w 3908"/>
                <a:gd name="T91" fmla="*/ 5 h 2040"/>
                <a:gd name="T92" fmla="*/ 2353 w 3908"/>
                <a:gd name="T93" fmla="*/ 21 h 2040"/>
                <a:gd name="T94" fmla="*/ 2551 w 3908"/>
                <a:gd name="T95" fmla="*/ 48 h 2040"/>
                <a:gd name="T96" fmla="*/ 2743 w 3908"/>
                <a:gd name="T97" fmla="*/ 86 h 2040"/>
                <a:gd name="T98" fmla="*/ 2926 w 3908"/>
                <a:gd name="T99" fmla="*/ 134 h 2040"/>
                <a:gd name="T100" fmla="*/ 3099 w 3908"/>
                <a:gd name="T101" fmla="*/ 193 h 2040"/>
                <a:gd name="T102" fmla="*/ 3258 w 3908"/>
                <a:gd name="T103" fmla="*/ 260 h 2040"/>
                <a:gd name="T104" fmla="*/ 3403 w 3908"/>
                <a:gd name="T105" fmla="*/ 336 h 2040"/>
                <a:gd name="T106" fmla="*/ 3533 w 3908"/>
                <a:gd name="T107" fmla="*/ 419 h 2040"/>
                <a:gd name="T108" fmla="*/ 3645 w 3908"/>
                <a:gd name="T109" fmla="*/ 508 h 2040"/>
                <a:gd name="T110" fmla="*/ 3738 w 3908"/>
                <a:gd name="T111" fmla="*/ 603 h 2040"/>
                <a:gd name="T112" fmla="*/ 3812 w 3908"/>
                <a:gd name="T113" fmla="*/ 704 h 2040"/>
                <a:gd name="T114" fmla="*/ 3865 w 3908"/>
                <a:gd name="T115" fmla="*/ 807 h 2040"/>
                <a:gd name="T116" fmla="*/ 3898 w 3908"/>
                <a:gd name="T117" fmla="*/ 913 h 2040"/>
                <a:gd name="T118" fmla="*/ 3908 w 3908"/>
                <a:gd name="T119" fmla="*/ 1019 h 20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8"/>
                <a:gd name="T181" fmla="*/ 0 h 2040"/>
                <a:gd name="T182" fmla="*/ 3908 w 3908"/>
                <a:gd name="T183" fmla="*/ 2040 h 20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8" h="2040">
                  <a:moveTo>
                    <a:pt x="3908" y="1019"/>
                  </a:moveTo>
                  <a:lnTo>
                    <a:pt x="3908" y="1037"/>
                  </a:lnTo>
                  <a:lnTo>
                    <a:pt x="3907" y="1056"/>
                  </a:lnTo>
                  <a:lnTo>
                    <a:pt x="3906" y="1074"/>
                  </a:lnTo>
                  <a:lnTo>
                    <a:pt x="3904" y="1091"/>
                  </a:lnTo>
                  <a:lnTo>
                    <a:pt x="3901" y="1109"/>
                  </a:lnTo>
                  <a:lnTo>
                    <a:pt x="3898" y="1127"/>
                  </a:lnTo>
                  <a:lnTo>
                    <a:pt x="3893" y="1144"/>
                  </a:lnTo>
                  <a:lnTo>
                    <a:pt x="3889" y="1162"/>
                  </a:lnTo>
                  <a:lnTo>
                    <a:pt x="3884" y="1179"/>
                  </a:lnTo>
                  <a:lnTo>
                    <a:pt x="3878" y="1197"/>
                  </a:lnTo>
                  <a:lnTo>
                    <a:pt x="3872" y="1214"/>
                  </a:lnTo>
                  <a:lnTo>
                    <a:pt x="3865" y="1233"/>
                  </a:lnTo>
                  <a:lnTo>
                    <a:pt x="3858" y="1250"/>
                  </a:lnTo>
                  <a:lnTo>
                    <a:pt x="3850" y="1267"/>
                  </a:lnTo>
                  <a:lnTo>
                    <a:pt x="3841" y="1285"/>
                  </a:lnTo>
                  <a:lnTo>
                    <a:pt x="3832" y="1302"/>
                  </a:lnTo>
                  <a:lnTo>
                    <a:pt x="3822" y="1319"/>
                  </a:lnTo>
                  <a:lnTo>
                    <a:pt x="3812" y="1336"/>
                  </a:lnTo>
                  <a:lnTo>
                    <a:pt x="3802" y="1353"/>
                  </a:lnTo>
                  <a:lnTo>
                    <a:pt x="3789" y="1369"/>
                  </a:lnTo>
                  <a:lnTo>
                    <a:pt x="3778" y="1386"/>
                  </a:lnTo>
                  <a:lnTo>
                    <a:pt x="3765" y="1403"/>
                  </a:lnTo>
                  <a:lnTo>
                    <a:pt x="3751" y="1419"/>
                  </a:lnTo>
                  <a:lnTo>
                    <a:pt x="3738" y="1436"/>
                  </a:lnTo>
                  <a:lnTo>
                    <a:pt x="3724" y="1452"/>
                  </a:lnTo>
                  <a:lnTo>
                    <a:pt x="3710" y="1468"/>
                  </a:lnTo>
                  <a:lnTo>
                    <a:pt x="3694" y="1484"/>
                  </a:lnTo>
                  <a:lnTo>
                    <a:pt x="3678" y="1500"/>
                  </a:lnTo>
                  <a:lnTo>
                    <a:pt x="3662" y="1515"/>
                  </a:lnTo>
                  <a:lnTo>
                    <a:pt x="3645" y="1531"/>
                  </a:lnTo>
                  <a:lnTo>
                    <a:pt x="3628" y="1546"/>
                  </a:lnTo>
                  <a:lnTo>
                    <a:pt x="3610" y="1562"/>
                  </a:lnTo>
                  <a:lnTo>
                    <a:pt x="3591" y="1577"/>
                  </a:lnTo>
                  <a:lnTo>
                    <a:pt x="3573" y="1592"/>
                  </a:lnTo>
                  <a:lnTo>
                    <a:pt x="3553" y="1606"/>
                  </a:lnTo>
                  <a:lnTo>
                    <a:pt x="3533" y="1621"/>
                  </a:lnTo>
                  <a:lnTo>
                    <a:pt x="3512" y="1636"/>
                  </a:lnTo>
                  <a:lnTo>
                    <a:pt x="3492" y="1650"/>
                  </a:lnTo>
                  <a:lnTo>
                    <a:pt x="3471" y="1663"/>
                  </a:lnTo>
                  <a:lnTo>
                    <a:pt x="3448" y="1677"/>
                  </a:lnTo>
                  <a:lnTo>
                    <a:pt x="3427" y="1690"/>
                  </a:lnTo>
                  <a:lnTo>
                    <a:pt x="3403" y="1704"/>
                  </a:lnTo>
                  <a:lnTo>
                    <a:pt x="3381" y="1717"/>
                  </a:lnTo>
                  <a:lnTo>
                    <a:pt x="3357" y="1730"/>
                  </a:lnTo>
                  <a:lnTo>
                    <a:pt x="3333" y="1742"/>
                  </a:lnTo>
                  <a:lnTo>
                    <a:pt x="3308" y="1755"/>
                  </a:lnTo>
                  <a:lnTo>
                    <a:pt x="3284" y="1768"/>
                  </a:lnTo>
                  <a:lnTo>
                    <a:pt x="3258" y="1780"/>
                  </a:lnTo>
                  <a:lnTo>
                    <a:pt x="3233" y="1791"/>
                  </a:lnTo>
                  <a:lnTo>
                    <a:pt x="3206" y="1803"/>
                  </a:lnTo>
                  <a:lnTo>
                    <a:pt x="3179" y="1814"/>
                  </a:lnTo>
                  <a:lnTo>
                    <a:pt x="3153" y="1826"/>
                  </a:lnTo>
                  <a:lnTo>
                    <a:pt x="3126" y="1836"/>
                  </a:lnTo>
                  <a:lnTo>
                    <a:pt x="3099" y="1847"/>
                  </a:lnTo>
                  <a:lnTo>
                    <a:pt x="3070" y="1857"/>
                  </a:lnTo>
                  <a:lnTo>
                    <a:pt x="3043" y="1867"/>
                  </a:lnTo>
                  <a:lnTo>
                    <a:pt x="3014" y="1877"/>
                  </a:lnTo>
                  <a:lnTo>
                    <a:pt x="2984" y="1886"/>
                  </a:lnTo>
                  <a:lnTo>
                    <a:pt x="2956" y="1896"/>
                  </a:lnTo>
                  <a:lnTo>
                    <a:pt x="2926" y="1904"/>
                  </a:lnTo>
                  <a:lnTo>
                    <a:pt x="2896" y="1913"/>
                  </a:lnTo>
                  <a:lnTo>
                    <a:pt x="2866" y="1921"/>
                  </a:lnTo>
                  <a:lnTo>
                    <a:pt x="2835" y="1930"/>
                  </a:lnTo>
                  <a:lnTo>
                    <a:pt x="2805" y="1939"/>
                  </a:lnTo>
                  <a:lnTo>
                    <a:pt x="2774" y="1946"/>
                  </a:lnTo>
                  <a:lnTo>
                    <a:pt x="2743" y="1953"/>
                  </a:lnTo>
                  <a:lnTo>
                    <a:pt x="2712" y="1960"/>
                  </a:lnTo>
                  <a:lnTo>
                    <a:pt x="2680" y="1967"/>
                  </a:lnTo>
                  <a:lnTo>
                    <a:pt x="2648" y="1974"/>
                  </a:lnTo>
                  <a:lnTo>
                    <a:pt x="2616" y="1979"/>
                  </a:lnTo>
                  <a:lnTo>
                    <a:pt x="2584" y="1985"/>
                  </a:lnTo>
                  <a:lnTo>
                    <a:pt x="2551" y="1991"/>
                  </a:lnTo>
                  <a:lnTo>
                    <a:pt x="2519" y="1996"/>
                  </a:lnTo>
                  <a:lnTo>
                    <a:pt x="2486" y="2001"/>
                  </a:lnTo>
                  <a:lnTo>
                    <a:pt x="2453" y="2006"/>
                  </a:lnTo>
                  <a:lnTo>
                    <a:pt x="2419" y="2011"/>
                  </a:lnTo>
                  <a:lnTo>
                    <a:pt x="2386" y="2014"/>
                  </a:lnTo>
                  <a:lnTo>
                    <a:pt x="2353" y="2019"/>
                  </a:lnTo>
                  <a:lnTo>
                    <a:pt x="2319" y="2022"/>
                  </a:lnTo>
                  <a:lnTo>
                    <a:pt x="2286" y="2025"/>
                  </a:lnTo>
                  <a:lnTo>
                    <a:pt x="2252" y="2028"/>
                  </a:lnTo>
                  <a:lnTo>
                    <a:pt x="2218" y="2030"/>
                  </a:lnTo>
                  <a:lnTo>
                    <a:pt x="2185" y="2032"/>
                  </a:lnTo>
                  <a:lnTo>
                    <a:pt x="2150" y="2035"/>
                  </a:lnTo>
                  <a:lnTo>
                    <a:pt x="2116" y="2037"/>
                  </a:lnTo>
                  <a:lnTo>
                    <a:pt x="2082" y="2038"/>
                  </a:lnTo>
                  <a:lnTo>
                    <a:pt x="2048" y="2039"/>
                  </a:lnTo>
                  <a:lnTo>
                    <a:pt x="2014" y="2040"/>
                  </a:lnTo>
                  <a:lnTo>
                    <a:pt x="1979" y="2040"/>
                  </a:lnTo>
                  <a:lnTo>
                    <a:pt x="1945" y="2040"/>
                  </a:lnTo>
                  <a:lnTo>
                    <a:pt x="1911" y="2040"/>
                  </a:lnTo>
                  <a:lnTo>
                    <a:pt x="1877" y="2039"/>
                  </a:lnTo>
                  <a:lnTo>
                    <a:pt x="1842" y="2039"/>
                  </a:lnTo>
                  <a:lnTo>
                    <a:pt x="1809" y="2037"/>
                  </a:lnTo>
                  <a:lnTo>
                    <a:pt x="1774" y="2036"/>
                  </a:lnTo>
                  <a:lnTo>
                    <a:pt x="1740" y="2033"/>
                  </a:lnTo>
                  <a:lnTo>
                    <a:pt x="1706" y="2031"/>
                  </a:lnTo>
                  <a:lnTo>
                    <a:pt x="1673" y="2029"/>
                  </a:lnTo>
                  <a:lnTo>
                    <a:pt x="1639" y="2027"/>
                  </a:lnTo>
                  <a:lnTo>
                    <a:pt x="1605" y="2024"/>
                  </a:lnTo>
                  <a:lnTo>
                    <a:pt x="1572" y="2021"/>
                  </a:lnTo>
                  <a:lnTo>
                    <a:pt x="1538" y="2016"/>
                  </a:lnTo>
                  <a:lnTo>
                    <a:pt x="1504" y="2012"/>
                  </a:lnTo>
                  <a:lnTo>
                    <a:pt x="1472" y="2008"/>
                  </a:lnTo>
                  <a:lnTo>
                    <a:pt x="1438" y="2004"/>
                  </a:lnTo>
                  <a:lnTo>
                    <a:pt x="1405" y="1999"/>
                  </a:lnTo>
                  <a:lnTo>
                    <a:pt x="1372" y="1994"/>
                  </a:lnTo>
                  <a:lnTo>
                    <a:pt x="1340" y="1989"/>
                  </a:lnTo>
                  <a:lnTo>
                    <a:pt x="1308" y="1982"/>
                  </a:lnTo>
                  <a:lnTo>
                    <a:pt x="1275" y="1977"/>
                  </a:lnTo>
                  <a:lnTo>
                    <a:pt x="1244" y="1971"/>
                  </a:lnTo>
                  <a:lnTo>
                    <a:pt x="1212" y="1963"/>
                  </a:lnTo>
                  <a:lnTo>
                    <a:pt x="1180" y="1957"/>
                  </a:lnTo>
                  <a:lnTo>
                    <a:pt x="1149" y="1949"/>
                  </a:lnTo>
                  <a:lnTo>
                    <a:pt x="1118" y="1942"/>
                  </a:lnTo>
                  <a:lnTo>
                    <a:pt x="1087" y="1934"/>
                  </a:lnTo>
                  <a:lnTo>
                    <a:pt x="1057" y="1926"/>
                  </a:lnTo>
                  <a:lnTo>
                    <a:pt x="1026" y="1918"/>
                  </a:lnTo>
                  <a:lnTo>
                    <a:pt x="997" y="1909"/>
                  </a:lnTo>
                  <a:lnTo>
                    <a:pt x="967" y="1900"/>
                  </a:lnTo>
                  <a:lnTo>
                    <a:pt x="937" y="1892"/>
                  </a:lnTo>
                  <a:lnTo>
                    <a:pt x="908" y="1882"/>
                  </a:lnTo>
                  <a:lnTo>
                    <a:pt x="879" y="1872"/>
                  </a:lnTo>
                  <a:lnTo>
                    <a:pt x="851" y="1862"/>
                  </a:lnTo>
                  <a:lnTo>
                    <a:pt x="823" y="1852"/>
                  </a:lnTo>
                  <a:lnTo>
                    <a:pt x="795" y="1842"/>
                  </a:lnTo>
                  <a:lnTo>
                    <a:pt x="768" y="1831"/>
                  </a:lnTo>
                  <a:lnTo>
                    <a:pt x="741" y="1820"/>
                  </a:lnTo>
                  <a:lnTo>
                    <a:pt x="715" y="1808"/>
                  </a:lnTo>
                  <a:lnTo>
                    <a:pt x="688" y="1797"/>
                  </a:lnTo>
                  <a:lnTo>
                    <a:pt x="662" y="1785"/>
                  </a:lnTo>
                  <a:lnTo>
                    <a:pt x="637" y="1773"/>
                  </a:lnTo>
                  <a:lnTo>
                    <a:pt x="611" y="1762"/>
                  </a:lnTo>
                  <a:lnTo>
                    <a:pt x="587" y="1749"/>
                  </a:lnTo>
                  <a:lnTo>
                    <a:pt x="562" y="1736"/>
                  </a:lnTo>
                  <a:lnTo>
                    <a:pt x="539" y="1723"/>
                  </a:lnTo>
                  <a:lnTo>
                    <a:pt x="515" y="1710"/>
                  </a:lnTo>
                  <a:lnTo>
                    <a:pt x="493" y="1698"/>
                  </a:lnTo>
                  <a:lnTo>
                    <a:pt x="470" y="1684"/>
                  </a:lnTo>
                  <a:lnTo>
                    <a:pt x="448" y="1670"/>
                  </a:lnTo>
                  <a:lnTo>
                    <a:pt x="427" y="1656"/>
                  </a:lnTo>
                  <a:lnTo>
                    <a:pt x="405" y="1642"/>
                  </a:lnTo>
                  <a:lnTo>
                    <a:pt x="385" y="1628"/>
                  </a:lnTo>
                  <a:lnTo>
                    <a:pt x="364" y="1613"/>
                  </a:lnTo>
                  <a:lnTo>
                    <a:pt x="345" y="1599"/>
                  </a:lnTo>
                  <a:lnTo>
                    <a:pt x="325" y="1584"/>
                  </a:lnTo>
                  <a:lnTo>
                    <a:pt x="307" y="1570"/>
                  </a:lnTo>
                  <a:lnTo>
                    <a:pt x="289" y="1555"/>
                  </a:lnTo>
                  <a:lnTo>
                    <a:pt x="271" y="1539"/>
                  </a:lnTo>
                  <a:lnTo>
                    <a:pt x="254" y="1524"/>
                  </a:lnTo>
                  <a:lnTo>
                    <a:pt x="238" y="1508"/>
                  </a:lnTo>
                  <a:lnTo>
                    <a:pt x="221" y="1492"/>
                  </a:lnTo>
                  <a:lnTo>
                    <a:pt x="206" y="1476"/>
                  </a:lnTo>
                  <a:lnTo>
                    <a:pt x="191" y="1460"/>
                  </a:lnTo>
                  <a:lnTo>
                    <a:pt x="176" y="1444"/>
                  </a:lnTo>
                  <a:lnTo>
                    <a:pt x="162" y="1428"/>
                  </a:lnTo>
                  <a:lnTo>
                    <a:pt x="149" y="1411"/>
                  </a:lnTo>
                  <a:lnTo>
                    <a:pt x="136" y="1395"/>
                  </a:lnTo>
                  <a:lnTo>
                    <a:pt x="123" y="1378"/>
                  </a:lnTo>
                  <a:lnTo>
                    <a:pt x="112" y="1362"/>
                  </a:lnTo>
                  <a:lnTo>
                    <a:pt x="101" y="1345"/>
                  </a:lnTo>
                  <a:lnTo>
                    <a:pt x="90" y="1327"/>
                  </a:lnTo>
                  <a:lnTo>
                    <a:pt x="80" y="1310"/>
                  </a:lnTo>
                  <a:lnTo>
                    <a:pt x="71" y="1293"/>
                  </a:lnTo>
                  <a:lnTo>
                    <a:pt x="62" y="1276"/>
                  </a:lnTo>
                  <a:lnTo>
                    <a:pt x="54" y="1258"/>
                  </a:lnTo>
                  <a:lnTo>
                    <a:pt x="46" y="1241"/>
                  </a:lnTo>
                  <a:lnTo>
                    <a:pt x="38" y="1224"/>
                  </a:lnTo>
                  <a:lnTo>
                    <a:pt x="32" y="1206"/>
                  </a:lnTo>
                  <a:lnTo>
                    <a:pt x="26" y="1189"/>
                  </a:lnTo>
                  <a:lnTo>
                    <a:pt x="21" y="1171"/>
                  </a:lnTo>
                  <a:lnTo>
                    <a:pt x="16" y="1154"/>
                  </a:lnTo>
                  <a:lnTo>
                    <a:pt x="12" y="1135"/>
                  </a:lnTo>
                  <a:lnTo>
                    <a:pt x="8" y="1117"/>
                  </a:lnTo>
                  <a:lnTo>
                    <a:pt x="6" y="1100"/>
                  </a:lnTo>
                  <a:lnTo>
                    <a:pt x="3" y="1082"/>
                  </a:lnTo>
                  <a:lnTo>
                    <a:pt x="1" y="1064"/>
                  </a:lnTo>
                  <a:lnTo>
                    <a:pt x="0" y="1046"/>
                  </a:lnTo>
                  <a:lnTo>
                    <a:pt x="0" y="1029"/>
                  </a:lnTo>
                  <a:lnTo>
                    <a:pt x="0" y="1011"/>
                  </a:lnTo>
                  <a:lnTo>
                    <a:pt x="0" y="993"/>
                  </a:lnTo>
                  <a:lnTo>
                    <a:pt x="1" y="976"/>
                  </a:lnTo>
                  <a:lnTo>
                    <a:pt x="3" y="957"/>
                  </a:lnTo>
                  <a:lnTo>
                    <a:pt x="6" y="939"/>
                  </a:lnTo>
                  <a:lnTo>
                    <a:pt x="8" y="921"/>
                  </a:lnTo>
                  <a:lnTo>
                    <a:pt x="12" y="904"/>
                  </a:lnTo>
                  <a:lnTo>
                    <a:pt x="16" y="886"/>
                  </a:lnTo>
                  <a:lnTo>
                    <a:pt x="21" y="869"/>
                  </a:lnTo>
                  <a:lnTo>
                    <a:pt x="26" y="851"/>
                  </a:lnTo>
                  <a:lnTo>
                    <a:pt x="32" y="834"/>
                  </a:lnTo>
                  <a:lnTo>
                    <a:pt x="38" y="816"/>
                  </a:lnTo>
                  <a:lnTo>
                    <a:pt x="46" y="798"/>
                  </a:lnTo>
                  <a:lnTo>
                    <a:pt x="54" y="780"/>
                  </a:lnTo>
                  <a:lnTo>
                    <a:pt x="62" y="763"/>
                  </a:lnTo>
                  <a:lnTo>
                    <a:pt x="71" y="746"/>
                  </a:lnTo>
                  <a:lnTo>
                    <a:pt x="80" y="729"/>
                  </a:lnTo>
                  <a:lnTo>
                    <a:pt x="90" y="712"/>
                  </a:lnTo>
                  <a:lnTo>
                    <a:pt x="101" y="695"/>
                  </a:lnTo>
                  <a:lnTo>
                    <a:pt x="112" y="678"/>
                  </a:lnTo>
                  <a:lnTo>
                    <a:pt x="123" y="661"/>
                  </a:lnTo>
                  <a:lnTo>
                    <a:pt x="135" y="645"/>
                  </a:lnTo>
                  <a:lnTo>
                    <a:pt x="149" y="628"/>
                  </a:lnTo>
                  <a:lnTo>
                    <a:pt x="162" y="612"/>
                  </a:lnTo>
                  <a:lnTo>
                    <a:pt x="176" y="596"/>
                  </a:lnTo>
                  <a:lnTo>
                    <a:pt x="191" y="579"/>
                  </a:lnTo>
                  <a:lnTo>
                    <a:pt x="206" y="563"/>
                  </a:lnTo>
                  <a:lnTo>
                    <a:pt x="221" y="547"/>
                  </a:lnTo>
                  <a:lnTo>
                    <a:pt x="238" y="532"/>
                  </a:lnTo>
                  <a:lnTo>
                    <a:pt x="254" y="516"/>
                  </a:lnTo>
                  <a:lnTo>
                    <a:pt x="271" y="501"/>
                  </a:lnTo>
                  <a:lnTo>
                    <a:pt x="289" y="485"/>
                  </a:lnTo>
                  <a:lnTo>
                    <a:pt x="307" y="470"/>
                  </a:lnTo>
                  <a:lnTo>
                    <a:pt x="325" y="455"/>
                  </a:lnTo>
                  <a:lnTo>
                    <a:pt x="345" y="440"/>
                  </a:lnTo>
                  <a:lnTo>
                    <a:pt x="364" y="425"/>
                  </a:lnTo>
                  <a:lnTo>
                    <a:pt x="385" y="411"/>
                  </a:lnTo>
                  <a:lnTo>
                    <a:pt x="405" y="397"/>
                  </a:lnTo>
                  <a:lnTo>
                    <a:pt x="427" y="383"/>
                  </a:lnTo>
                  <a:lnTo>
                    <a:pt x="448" y="369"/>
                  </a:lnTo>
                  <a:lnTo>
                    <a:pt x="469" y="356"/>
                  </a:lnTo>
                  <a:lnTo>
                    <a:pt x="493" y="342"/>
                  </a:lnTo>
                  <a:lnTo>
                    <a:pt x="515" y="329"/>
                  </a:lnTo>
                  <a:lnTo>
                    <a:pt x="539" y="315"/>
                  </a:lnTo>
                  <a:lnTo>
                    <a:pt x="562" y="303"/>
                  </a:lnTo>
                  <a:lnTo>
                    <a:pt x="587" y="291"/>
                  </a:lnTo>
                  <a:lnTo>
                    <a:pt x="611" y="278"/>
                  </a:lnTo>
                  <a:lnTo>
                    <a:pt x="637" y="266"/>
                  </a:lnTo>
                  <a:lnTo>
                    <a:pt x="662" y="254"/>
                  </a:lnTo>
                  <a:lnTo>
                    <a:pt x="688" y="242"/>
                  </a:lnTo>
                  <a:lnTo>
                    <a:pt x="715" y="231"/>
                  </a:lnTo>
                  <a:lnTo>
                    <a:pt x="741" y="219"/>
                  </a:lnTo>
                  <a:lnTo>
                    <a:pt x="768" y="209"/>
                  </a:lnTo>
                  <a:lnTo>
                    <a:pt x="795" y="198"/>
                  </a:lnTo>
                  <a:lnTo>
                    <a:pt x="823" y="187"/>
                  </a:lnTo>
                  <a:lnTo>
                    <a:pt x="850" y="177"/>
                  </a:lnTo>
                  <a:lnTo>
                    <a:pt x="879" y="167"/>
                  </a:lnTo>
                  <a:lnTo>
                    <a:pt x="908" y="158"/>
                  </a:lnTo>
                  <a:lnTo>
                    <a:pt x="937" y="148"/>
                  </a:lnTo>
                  <a:lnTo>
                    <a:pt x="967" y="139"/>
                  </a:lnTo>
                  <a:lnTo>
                    <a:pt x="997" y="130"/>
                  </a:lnTo>
                  <a:lnTo>
                    <a:pt x="1026" y="121"/>
                  </a:lnTo>
                  <a:lnTo>
                    <a:pt x="1057" y="113"/>
                  </a:lnTo>
                  <a:lnTo>
                    <a:pt x="1087" y="105"/>
                  </a:lnTo>
                  <a:lnTo>
                    <a:pt x="1118" y="98"/>
                  </a:lnTo>
                  <a:lnTo>
                    <a:pt x="1149" y="90"/>
                  </a:lnTo>
                  <a:lnTo>
                    <a:pt x="1180" y="83"/>
                  </a:lnTo>
                  <a:lnTo>
                    <a:pt x="1212" y="75"/>
                  </a:lnTo>
                  <a:lnTo>
                    <a:pt x="1244" y="69"/>
                  </a:lnTo>
                  <a:lnTo>
                    <a:pt x="1275" y="63"/>
                  </a:lnTo>
                  <a:lnTo>
                    <a:pt x="1307" y="56"/>
                  </a:lnTo>
                  <a:lnTo>
                    <a:pt x="1340" y="51"/>
                  </a:lnTo>
                  <a:lnTo>
                    <a:pt x="1372" y="46"/>
                  </a:lnTo>
                  <a:lnTo>
                    <a:pt x="1405" y="40"/>
                  </a:lnTo>
                  <a:lnTo>
                    <a:pt x="1438" y="36"/>
                  </a:lnTo>
                  <a:lnTo>
                    <a:pt x="1472" y="31"/>
                  </a:lnTo>
                  <a:lnTo>
                    <a:pt x="1504" y="26"/>
                  </a:lnTo>
                  <a:lnTo>
                    <a:pt x="1538" y="23"/>
                  </a:lnTo>
                  <a:lnTo>
                    <a:pt x="1572" y="19"/>
                  </a:lnTo>
                  <a:lnTo>
                    <a:pt x="1605" y="16"/>
                  </a:lnTo>
                  <a:lnTo>
                    <a:pt x="1639" y="13"/>
                  </a:lnTo>
                  <a:lnTo>
                    <a:pt x="1673" y="10"/>
                  </a:lnTo>
                  <a:lnTo>
                    <a:pt x="1706" y="7"/>
                  </a:lnTo>
                  <a:lnTo>
                    <a:pt x="1740" y="5"/>
                  </a:lnTo>
                  <a:lnTo>
                    <a:pt x="1774" y="4"/>
                  </a:lnTo>
                  <a:lnTo>
                    <a:pt x="1809" y="2"/>
                  </a:lnTo>
                  <a:lnTo>
                    <a:pt x="1842" y="1"/>
                  </a:lnTo>
                  <a:lnTo>
                    <a:pt x="1877" y="0"/>
                  </a:lnTo>
                  <a:lnTo>
                    <a:pt x="1911" y="0"/>
                  </a:lnTo>
                  <a:lnTo>
                    <a:pt x="1945" y="0"/>
                  </a:lnTo>
                  <a:lnTo>
                    <a:pt x="1979" y="0"/>
                  </a:lnTo>
                  <a:lnTo>
                    <a:pt x="2014" y="0"/>
                  </a:lnTo>
                  <a:lnTo>
                    <a:pt x="2048" y="1"/>
                  </a:lnTo>
                  <a:lnTo>
                    <a:pt x="2081" y="2"/>
                  </a:lnTo>
                  <a:lnTo>
                    <a:pt x="2116" y="3"/>
                  </a:lnTo>
                  <a:lnTo>
                    <a:pt x="2150" y="5"/>
                  </a:lnTo>
                  <a:lnTo>
                    <a:pt x="2185" y="6"/>
                  </a:lnTo>
                  <a:lnTo>
                    <a:pt x="2218" y="8"/>
                  </a:lnTo>
                  <a:lnTo>
                    <a:pt x="2252" y="11"/>
                  </a:lnTo>
                  <a:lnTo>
                    <a:pt x="2286" y="15"/>
                  </a:lnTo>
                  <a:lnTo>
                    <a:pt x="2319" y="18"/>
                  </a:lnTo>
                  <a:lnTo>
                    <a:pt x="2353" y="21"/>
                  </a:lnTo>
                  <a:lnTo>
                    <a:pt x="2386" y="24"/>
                  </a:lnTo>
                  <a:lnTo>
                    <a:pt x="2419" y="28"/>
                  </a:lnTo>
                  <a:lnTo>
                    <a:pt x="2452" y="33"/>
                  </a:lnTo>
                  <a:lnTo>
                    <a:pt x="2486" y="38"/>
                  </a:lnTo>
                  <a:lnTo>
                    <a:pt x="2519" y="42"/>
                  </a:lnTo>
                  <a:lnTo>
                    <a:pt x="2551" y="48"/>
                  </a:lnTo>
                  <a:lnTo>
                    <a:pt x="2584" y="54"/>
                  </a:lnTo>
                  <a:lnTo>
                    <a:pt x="2616" y="59"/>
                  </a:lnTo>
                  <a:lnTo>
                    <a:pt x="2648" y="66"/>
                  </a:lnTo>
                  <a:lnTo>
                    <a:pt x="2680" y="72"/>
                  </a:lnTo>
                  <a:lnTo>
                    <a:pt x="2712" y="80"/>
                  </a:lnTo>
                  <a:lnTo>
                    <a:pt x="2743" y="86"/>
                  </a:lnTo>
                  <a:lnTo>
                    <a:pt x="2774" y="94"/>
                  </a:lnTo>
                  <a:lnTo>
                    <a:pt x="2805" y="101"/>
                  </a:lnTo>
                  <a:lnTo>
                    <a:pt x="2835" y="110"/>
                  </a:lnTo>
                  <a:lnTo>
                    <a:pt x="2866" y="117"/>
                  </a:lnTo>
                  <a:lnTo>
                    <a:pt x="2896" y="126"/>
                  </a:lnTo>
                  <a:lnTo>
                    <a:pt x="2926" y="134"/>
                  </a:lnTo>
                  <a:lnTo>
                    <a:pt x="2956" y="144"/>
                  </a:lnTo>
                  <a:lnTo>
                    <a:pt x="2984" y="153"/>
                  </a:lnTo>
                  <a:lnTo>
                    <a:pt x="3014" y="163"/>
                  </a:lnTo>
                  <a:lnTo>
                    <a:pt x="3043" y="172"/>
                  </a:lnTo>
                  <a:lnTo>
                    <a:pt x="3070" y="182"/>
                  </a:lnTo>
                  <a:lnTo>
                    <a:pt x="3099" y="193"/>
                  </a:lnTo>
                  <a:lnTo>
                    <a:pt x="3126" y="203"/>
                  </a:lnTo>
                  <a:lnTo>
                    <a:pt x="3153" y="214"/>
                  </a:lnTo>
                  <a:lnTo>
                    <a:pt x="3179" y="225"/>
                  </a:lnTo>
                  <a:lnTo>
                    <a:pt x="3206" y="236"/>
                  </a:lnTo>
                  <a:lnTo>
                    <a:pt x="3233" y="248"/>
                  </a:lnTo>
                  <a:lnTo>
                    <a:pt x="3258" y="260"/>
                  </a:lnTo>
                  <a:lnTo>
                    <a:pt x="3284" y="272"/>
                  </a:lnTo>
                  <a:lnTo>
                    <a:pt x="3308" y="284"/>
                  </a:lnTo>
                  <a:lnTo>
                    <a:pt x="3333" y="296"/>
                  </a:lnTo>
                  <a:lnTo>
                    <a:pt x="3357" y="309"/>
                  </a:lnTo>
                  <a:lnTo>
                    <a:pt x="3381" y="322"/>
                  </a:lnTo>
                  <a:lnTo>
                    <a:pt x="3403" y="336"/>
                  </a:lnTo>
                  <a:lnTo>
                    <a:pt x="3427" y="348"/>
                  </a:lnTo>
                  <a:lnTo>
                    <a:pt x="3448" y="362"/>
                  </a:lnTo>
                  <a:lnTo>
                    <a:pt x="3471" y="376"/>
                  </a:lnTo>
                  <a:lnTo>
                    <a:pt x="3492" y="390"/>
                  </a:lnTo>
                  <a:lnTo>
                    <a:pt x="3512" y="404"/>
                  </a:lnTo>
                  <a:lnTo>
                    <a:pt x="3533" y="419"/>
                  </a:lnTo>
                  <a:lnTo>
                    <a:pt x="3552" y="433"/>
                  </a:lnTo>
                  <a:lnTo>
                    <a:pt x="3573" y="448"/>
                  </a:lnTo>
                  <a:lnTo>
                    <a:pt x="3591" y="463"/>
                  </a:lnTo>
                  <a:lnTo>
                    <a:pt x="3610" y="477"/>
                  </a:lnTo>
                  <a:lnTo>
                    <a:pt x="3628" y="492"/>
                  </a:lnTo>
                  <a:lnTo>
                    <a:pt x="3645" y="508"/>
                  </a:lnTo>
                  <a:lnTo>
                    <a:pt x="3662" y="523"/>
                  </a:lnTo>
                  <a:lnTo>
                    <a:pt x="3678" y="539"/>
                  </a:lnTo>
                  <a:lnTo>
                    <a:pt x="3694" y="555"/>
                  </a:lnTo>
                  <a:lnTo>
                    <a:pt x="3710" y="571"/>
                  </a:lnTo>
                  <a:lnTo>
                    <a:pt x="3724" y="587"/>
                  </a:lnTo>
                  <a:lnTo>
                    <a:pt x="3738" y="603"/>
                  </a:lnTo>
                  <a:lnTo>
                    <a:pt x="3751" y="620"/>
                  </a:lnTo>
                  <a:lnTo>
                    <a:pt x="3765" y="636"/>
                  </a:lnTo>
                  <a:lnTo>
                    <a:pt x="3778" y="653"/>
                  </a:lnTo>
                  <a:lnTo>
                    <a:pt x="3789" y="669"/>
                  </a:lnTo>
                  <a:lnTo>
                    <a:pt x="3802" y="687"/>
                  </a:lnTo>
                  <a:lnTo>
                    <a:pt x="3812" y="704"/>
                  </a:lnTo>
                  <a:lnTo>
                    <a:pt x="3822" y="721"/>
                  </a:lnTo>
                  <a:lnTo>
                    <a:pt x="3832" y="738"/>
                  </a:lnTo>
                  <a:lnTo>
                    <a:pt x="3841" y="755"/>
                  </a:lnTo>
                  <a:lnTo>
                    <a:pt x="3850" y="772"/>
                  </a:lnTo>
                  <a:lnTo>
                    <a:pt x="3858" y="790"/>
                  </a:lnTo>
                  <a:lnTo>
                    <a:pt x="3865" y="807"/>
                  </a:lnTo>
                  <a:lnTo>
                    <a:pt x="3872" y="824"/>
                  </a:lnTo>
                  <a:lnTo>
                    <a:pt x="3878" y="842"/>
                  </a:lnTo>
                  <a:lnTo>
                    <a:pt x="3884" y="859"/>
                  </a:lnTo>
                  <a:lnTo>
                    <a:pt x="3889" y="877"/>
                  </a:lnTo>
                  <a:lnTo>
                    <a:pt x="3893" y="894"/>
                  </a:lnTo>
                  <a:lnTo>
                    <a:pt x="3898" y="913"/>
                  </a:lnTo>
                  <a:lnTo>
                    <a:pt x="3901" y="931"/>
                  </a:lnTo>
                  <a:lnTo>
                    <a:pt x="3904" y="948"/>
                  </a:lnTo>
                  <a:lnTo>
                    <a:pt x="3906" y="966"/>
                  </a:lnTo>
                  <a:lnTo>
                    <a:pt x="3907" y="984"/>
                  </a:lnTo>
                  <a:lnTo>
                    <a:pt x="3908" y="1002"/>
                  </a:lnTo>
                  <a:lnTo>
                    <a:pt x="3908" y="1019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6786030" y="3835888"/>
              <a:ext cx="309506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{1}</a:t>
              </a:r>
              <a:endParaRPr lang="en-US" sz="2000" dirty="0"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6552118" y="4389258"/>
              <a:ext cx="780184" cy="414859"/>
            </a:xfrm>
            <a:custGeom>
              <a:avLst/>
              <a:gdLst>
                <a:gd name="T0" fmla="*/ 3901 w 3908"/>
                <a:gd name="T1" fmla="*/ 1110 h 2041"/>
                <a:gd name="T2" fmla="*/ 3872 w 3908"/>
                <a:gd name="T3" fmla="*/ 1216 h 2041"/>
                <a:gd name="T4" fmla="*/ 3822 w 3908"/>
                <a:gd name="T5" fmla="*/ 1320 h 2041"/>
                <a:gd name="T6" fmla="*/ 3751 w 3908"/>
                <a:gd name="T7" fmla="*/ 1420 h 2041"/>
                <a:gd name="T8" fmla="*/ 3662 w 3908"/>
                <a:gd name="T9" fmla="*/ 1516 h 2041"/>
                <a:gd name="T10" fmla="*/ 3553 w 3908"/>
                <a:gd name="T11" fmla="*/ 1608 h 2041"/>
                <a:gd name="T12" fmla="*/ 3427 w 3908"/>
                <a:gd name="T13" fmla="*/ 1692 h 2041"/>
                <a:gd name="T14" fmla="*/ 3284 w 3908"/>
                <a:gd name="T15" fmla="*/ 1769 h 2041"/>
                <a:gd name="T16" fmla="*/ 3126 w 3908"/>
                <a:gd name="T17" fmla="*/ 1837 h 2041"/>
                <a:gd name="T18" fmla="*/ 2956 w 3908"/>
                <a:gd name="T19" fmla="*/ 1897 h 2041"/>
                <a:gd name="T20" fmla="*/ 2774 w 3908"/>
                <a:gd name="T21" fmla="*/ 1947 h 2041"/>
                <a:gd name="T22" fmla="*/ 2584 w 3908"/>
                <a:gd name="T23" fmla="*/ 1986 h 2041"/>
                <a:gd name="T24" fmla="*/ 2386 w 3908"/>
                <a:gd name="T25" fmla="*/ 2015 h 2041"/>
                <a:gd name="T26" fmla="*/ 2185 w 3908"/>
                <a:gd name="T27" fmla="*/ 2034 h 2041"/>
                <a:gd name="T28" fmla="*/ 1979 w 3908"/>
                <a:gd name="T29" fmla="*/ 2041 h 2041"/>
                <a:gd name="T30" fmla="*/ 1774 w 3908"/>
                <a:gd name="T31" fmla="*/ 2036 h 2041"/>
                <a:gd name="T32" fmla="*/ 1572 w 3908"/>
                <a:gd name="T33" fmla="*/ 2021 h 2041"/>
                <a:gd name="T34" fmla="*/ 1372 w 3908"/>
                <a:gd name="T35" fmla="*/ 1995 h 2041"/>
                <a:gd name="T36" fmla="*/ 1180 w 3908"/>
                <a:gd name="T37" fmla="*/ 1957 h 2041"/>
                <a:gd name="T38" fmla="*/ 997 w 3908"/>
                <a:gd name="T39" fmla="*/ 1911 h 2041"/>
                <a:gd name="T40" fmla="*/ 823 w 3908"/>
                <a:gd name="T41" fmla="*/ 1853 h 2041"/>
                <a:gd name="T42" fmla="*/ 662 w 3908"/>
                <a:gd name="T43" fmla="*/ 1787 h 2041"/>
                <a:gd name="T44" fmla="*/ 515 w 3908"/>
                <a:gd name="T45" fmla="*/ 1711 h 2041"/>
                <a:gd name="T46" fmla="*/ 385 w 3908"/>
                <a:gd name="T47" fmla="*/ 1629 h 2041"/>
                <a:gd name="T48" fmla="*/ 271 w 3908"/>
                <a:gd name="T49" fmla="*/ 1539 h 2041"/>
                <a:gd name="T50" fmla="*/ 176 w 3908"/>
                <a:gd name="T51" fmla="*/ 1444 h 2041"/>
                <a:gd name="T52" fmla="*/ 101 w 3908"/>
                <a:gd name="T53" fmla="*/ 1345 h 2041"/>
                <a:gd name="T54" fmla="*/ 46 w 3908"/>
                <a:gd name="T55" fmla="*/ 1242 h 2041"/>
                <a:gd name="T56" fmla="*/ 12 w 3908"/>
                <a:gd name="T57" fmla="*/ 1136 h 2041"/>
                <a:gd name="T58" fmla="*/ 0 w 3908"/>
                <a:gd name="T59" fmla="*/ 1030 h 2041"/>
                <a:gd name="T60" fmla="*/ 8 w 3908"/>
                <a:gd name="T61" fmla="*/ 923 h 2041"/>
                <a:gd name="T62" fmla="*/ 38 w 3908"/>
                <a:gd name="T63" fmla="*/ 816 h 2041"/>
                <a:gd name="T64" fmla="*/ 90 w 3908"/>
                <a:gd name="T65" fmla="*/ 713 h 2041"/>
                <a:gd name="T66" fmla="*/ 162 w 3908"/>
                <a:gd name="T67" fmla="*/ 613 h 2041"/>
                <a:gd name="T68" fmla="*/ 254 w 3908"/>
                <a:gd name="T69" fmla="*/ 517 h 2041"/>
                <a:gd name="T70" fmla="*/ 364 w 3908"/>
                <a:gd name="T71" fmla="*/ 427 h 2041"/>
                <a:gd name="T72" fmla="*/ 493 w 3908"/>
                <a:gd name="T73" fmla="*/ 343 h 2041"/>
                <a:gd name="T74" fmla="*/ 637 w 3908"/>
                <a:gd name="T75" fmla="*/ 267 h 2041"/>
                <a:gd name="T76" fmla="*/ 795 w 3908"/>
                <a:gd name="T77" fmla="*/ 199 h 2041"/>
                <a:gd name="T78" fmla="*/ 967 w 3908"/>
                <a:gd name="T79" fmla="*/ 140 h 2041"/>
                <a:gd name="T80" fmla="*/ 1149 w 3908"/>
                <a:gd name="T81" fmla="*/ 91 h 2041"/>
                <a:gd name="T82" fmla="*/ 1340 w 3908"/>
                <a:gd name="T83" fmla="*/ 52 h 2041"/>
                <a:gd name="T84" fmla="*/ 1538 w 3908"/>
                <a:gd name="T85" fmla="*/ 24 h 2041"/>
                <a:gd name="T86" fmla="*/ 1740 w 3908"/>
                <a:gd name="T87" fmla="*/ 6 h 2041"/>
                <a:gd name="T88" fmla="*/ 1945 w 3908"/>
                <a:gd name="T89" fmla="*/ 0 h 2041"/>
                <a:gd name="T90" fmla="*/ 2150 w 3908"/>
                <a:gd name="T91" fmla="*/ 6 h 2041"/>
                <a:gd name="T92" fmla="*/ 2353 w 3908"/>
                <a:gd name="T93" fmla="*/ 22 h 2041"/>
                <a:gd name="T94" fmla="*/ 2551 w 3908"/>
                <a:gd name="T95" fmla="*/ 50 h 2041"/>
                <a:gd name="T96" fmla="*/ 2743 w 3908"/>
                <a:gd name="T97" fmla="*/ 87 h 2041"/>
                <a:gd name="T98" fmla="*/ 2926 w 3908"/>
                <a:gd name="T99" fmla="*/ 136 h 2041"/>
                <a:gd name="T100" fmla="*/ 3099 w 3908"/>
                <a:gd name="T101" fmla="*/ 194 h 2041"/>
                <a:gd name="T102" fmla="*/ 3258 w 3908"/>
                <a:gd name="T103" fmla="*/ 261 h 2041"/>
                <a:gd name="T104" fmla="*/ 3403 w 3908"/>
                <a:gd name="T105" fmla="*/ 336 h 2041"/>
                <a:gd name="T106" fmla="*/ 3533 w 3908"/>
                <a:gd name="T107" fmla="*/ 420 h 2041"/>
                <a:gd name="T108" fmla="*/ 3645 w 3908"/>
                <a:gd name="T109" fmla="*/ 509 h 2041"/>
                <a:gd name="T110" fmla="*/ 3738 w 3908"/>
                <a:gd name="T111" fmla="*/ 604 h 2041"/>
                <a:gd name="T112" fmla="*/ 3812 w 3908"/>
                <a:gd name="T113" fmla="*/ 704 h 2041"/>
                <a:gd name="T114" fmla="*/ 3865 w 3908"/>
                <a:gd name="T115" fmla="*/ 808 h 2041"/>
                <a:gd name="T116" fmla="*/ 3898 w 3908"/>
                <a:gd name="T117" fmla="*/ 913 h 2041"/>
                <a:gd name="T118" fmla="*/ 3908 w 3908"/>
                <a:gd name="T119" fmla="*/ 1020 h 20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908"/>
                <a:gd name="T181" fmla="*/ 0 h 2041"/>
                <a:gd name="T182" fmla="*/ 3908 w 3908"/>
                <a:gd name="T183" fmla="*/ 2041 h 20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908" h="2041">
                  <a:moveTo>
                    <a:pt x="3908" y="1020"/>
                  </a:moveTo>
                  <a:lnTo>
                    <a:pt x="3908" y="1038"/>
                  </a:lnTo>
                  <a:lnTo>
                    <a:pt x="3907" y="1056"/>
                  </a:lnTo>
                  <a:lnTo>
                    <a:pt x="3906" y="1074"/>
                  </a:lnTo>
                  <a:lnTo>
                    <a:pt x="3904" y="1091"/>
                  </a:lnTo>
                  <a:lnTo>
                    <a:pt x="3901" y="1110"/>
                  </a:lnTo>
                  <a:lnTo>
                    <a:pt x="3898" y="1128"/>
                  </a:lnTo>
                  <a:lnTo>
                    <a:pt x="3893" y="1145"/>
                  </a:lnTo>
                  <a:lnTo>
                    <a:pt x="3889" y="1163"/>
                  </a:lnTo>
                  <a:lnTo>
                    <a:pt x="3884" y="1181"/>
                  </a:lnTo>
                  <a:lnTo>
                    <a:pt x="3878" y="1198"/>
                  </a:lnTo>
                  <a:lnTo>
                    <a:pt x="3872" y="1216"/>
                  </a:lnTo>
                  <a:lnTo>
                    <a:pt x="3865" y="1233"/>
                  </a:lnTo>
                  <a:lnTo>
                    <a:pt x="3858" y="1250"/>
                  </a:lnTo>
                  <a:lnTo>
                    <a:pt x="3850" y="1269"/>
                  </a:lnTo>
                  <a:lnTo>
                    <a:pt x="3841" y="1286"/>
                  </a:lnTo>
                  <a:lnTo>
                    <a:pt x="3832" y="1303"/>
                  </a:lnTo>
                  <a:lnTo>
                    <a:pt x="3822" y="1320"/>
                  </a:lnTo>
                  <a:lnTo>
                    <a:pt x="3812" y="1337"/>
                  </a:lnTo>
                  <a:lnTo>
                    <a:pt x="3802" y="1354"/>
                  </a:lnTo>
                  <a:lnTo>
                    <a:pt x="3789" y="1371"/>
                  </a:lnTo>
                  <a:lnTo>
                    <a:pt x="3778" y="1387"/>
                  </a:lnTo>
                  <a:lnTo>
                    <a:pt x="3765" y="1404"/>
                  </a:lnTo>
                  <a:lnTo>
                    <a:pt x="3751" y="1420"/>
                  </a:lnTo>
                  <a:lnTo>
                    <a:pt x="3738" y="1437"/>
                  </a:lnTo>
                  <a:lnTo>
                    <a:pt x="3724" y="1453"/>
                  </a:lnTo>
                  <a:lnTo>
                    <a:pt x="3710" y="1469"/>
                  </a:lnTo>
                  <a:lnTo>
                    <a:pt x="3694" y="1485"/>
                  </a:lnTo>
                  <a:lnTo>
                    <a:pt x="3678" y="1501"/>
                  </a:lnTo>
                  <a:lnTo>
                    <a:pt x="3662" y="1516"/>
                  </a:lnTo>
                  <a:lnTo>
                    <a:pt x="3645" y="1532"/>
                  </a:lnTo>
                  <a:lnTo>
                    <a:pt x="3628" y="1547"/>
                  </a:lnTo>
                  <a:lnTo>
                    <a:pt x="3610" y="1563"/>
                  </a:lnTo>
                  <a:lnTo>
                    <a:pt x="3591" y="1578"/>
                  </a:lnTo>
                  <a:lnTo>
                    <a:pt x="3573" y="1593"/>
                  </a:lnTo>
                  <a:lnTo>
                    <a:pt x="3553" y="1608"/>
                  </a:lnTo>
                  <a:lnTo>
                    <a:pt x="3533" y="1622"/>
                  </a:lnTo>
                  <a:lnTo>
                    <a:pt x="3512" y="1636"/>
                  </a:lnTo>
                  <a:lnTo>
                    <a:pt x="3492" y="1650"/>
                  </a:lnTo>
                  <a:lnTo>
                    <a:pt x="3471" y="1664"/>
                  </a:lnTo>
                  <a:lnTo>
                    <a:pt x="3448" y="1678"/>
                  </a:lnTo>
                  <a:lnTo>
                    <a:pt x="3427" y="1692"/>
                  </a:lnTo>
                  <a:lnTo>
                    <a:pt x="3403" y="1705"/>
                  </a:lnTo>
                  <a:lnTo>
                    <a:pt x="3381" y="1717"/>
                  </a:lnTo>
                  <a:lnTo>
                    <a:pt x="3357" y="1731"/>
                  </a:lnTo>
                  <a:lnTo>
                    <a:pt x="3333" y="1743"/>
                  </a:lnTo>
                  <a:lnTo>
                    <a:pt x="3308" y="1756"/>
                  </a:lnTo>
                  <a:lnTo>
                    <a:pt x="3284" y="1769"/>
                  </a:lnTo>
                  <a:lnTo>
                    <a:pt x="3258" y="1780"/>
                  </a:lnTo>
                  <a:lnTo>
                    <a:pt x="3233" y="1792"/>
                  </a:lnTo>
                  <a:lnTo>
                    <a:pt x="3206" y="1804"/>
                  </a:lnTo>
                  <a:lnTo>
                    <a:pt x="3179" y="1815"/>
                  </a:lnTo>
                  <a:lnTo>
                    <a:pt x="3153" y="1826"/>
                  </a:lnTo>
                  <a:lnTo>
                    <a:pt x="3126" y="1837"/>
                  </a:lnTo>
                  <a:lnTo>
                    <a:pt x="3099" y="1848"/>
                  </a:lnTo>
                  <a:lnTo>
                    <a:pt x="3070" y="1858"/>
                  </a:lnTo>
                  <a:lnTo>
                    <a:pt x="3043" y="1868"/>
                  </a:lnTo>
                  <a:lnTo>
                    <a:pt x="3014" y="1877"/>
                  </a:lnTo>
                  <a:lnTo>
                    <a:pt x="2984" y="1887"/>
                  </a:lnTo>
                  <a:lnTo>
                    <a:pt x="2956" y="1897"/>
                  </a:lnTo>
                  <a:lnTo>
                    <a:pt x="2926" y="1905"/>
                  </a:lnTo>
                  <a:lnTo>
                    <a:pt x="2896" y="1915"/>
                  </a:lnTo>
                  <a:lnTo>
                    <a:pt x="2866" y="1923"/>
                  </a:lnTo>
                  <a:lnTo>
                    <a:pt x="2835" y="1931"/>
                  </a:lnTo>
                  <a:lnTo>
                    <a:pt x="2805" y="1939"/>
                  </a:lnTo>
                  <a:lnTo>
                    <a:pt x="2774" y="1947"/>
                  </a:lnTo>
                  <a:lnTo>
                    <a:pt x="2743" y="1954"/>
                  </a:lnTo>
                  <a:lnTo>
                    <a:pt x="2712" y="1961"/>
                  </a:lnTo>
                  <a:lnTo>
                    <a:pt x="2680" y="1968"/>
                  </a:lnTo>
                  <a:lnTo>
                    <a:pt x="2648" y="1975"/>
                  </a:lnTo>
                  <a:lnTo>
                    <a:pt x="2616" y="1981"/>
                  </a:lnTo>
                  <a:lnTo>
                    <a:pt x="2584" y="1986"/>
                  </a:lnTo>
                  <a:lnTo>
                    <a:pt x="2551" y="1992"/>
                  </a:lnTo>
                  <a:lnTo>
                    <a:pt x="2519" y="1997"/>
                  </a:lnTo>
                  <a:lnTo>
                    <a:pt x="2486" y="2002"/>
                  </a:lnTo>
                  <a:lnTo>
                    <a:pt x="2453" y="2007"/>
                  </a:lnTo>
                  <a:lnTo>
                    <a:pt x="2419" y="2012"/>
                  </a:lnTo>
                  <a:lnTo>
                    <a:pt x="2386" y="2015"/>
                  </a:lnTo>
                  <a:lnTo>
                    <a:pt x="2353" y="2019"/>
                  </a:lnTo>
                  <a:lnTo>
                    <a:pt x="2319" y="2023"/>
                  </a:lnTo>
                  <a:lnTo>
                    <a:pt x="2286" y="2026"/>
                  </a:lnTo>
                  <a:lnTo>
                    <a:pt x="2252" y="2029"/>
                  </a:lnTo>
                  <a:lnTo>
                    <a:pt x="2218" y="2031"/>
                  </a:lnTo>
                  <a:lnTo>
                    <a:pt x="2185" y="2034"/>
                  </a:lnTo>
                  <a:lnTo>
                    <a:pt x="2150" y="2035"/>
                  </a:lnTo>
                  <a:lnTo>
                    <a:pt x="2116" y="2037"/>
                  </a:lnTo>
                  <a:lnTo>
                    <a:pt x="2082" y="2039"/>
                  </a:lnTo>
                  <a:lnTo>
                    <a:pt x="2048" y="2040"/>
                  </a:lnTo>
                  <a:lnTo>
                    <a:pt x="2014" y="2041"/>
                  </a:lnTo>
                  <a:lnTo>
                    <a:pt x="1979" y="2041"/>
                  </a:lnTo>
                  <a:lnTo>
                    <a:pt x="1945" y="2041"/>
                  </a:lnTo>
                  <a:lnTo>
                    <a:pt x="1911" y="2041"/>
                  </a:lnTo>
                  <a:lnTo>
                    <a:pt x="1877" y="2040"/>
                  </a:lnTo>
                  <a:lnTo>
                    <a:pt x="1842" y="2040"/>
                  </a:lnTo>
                  <a:lnTo>
                    <a:pt x="1809" y="2039"/>
                  </a:lnTo>
                  <a:lnTo>
                    <a:pt x="1774" y="2036"/>
                  </a:lnTo>
                  <a:lnTo>
                    <a:pt x="1740" y="2034"/>
                  </a:lnTo>
                  <a:lnTo>
                    <a:pt x="1706" y="2032"/>
                  </a:lnTo>
                  <a:lnTo>
                    <a:pt x="1673" y="2030"/>
                  </a:lnTo>
                  <a:lnTo>
                    <a:pt x="1639" y="2028"/>
                  </a:lnTo>
                  <a:lnTo>
                    <a:pt x="1605" y="2025"/>
                  </a:lnTo>
                  <a:lnTo>
                    <a:pt x="1572" y="2021"/>
                  </a:lnTo>
                  <a:lnTo>
                    <a:pt x="1538" y="2017"/>
                  </a:lnTo>
                  <a:lnTo>
                    <a:pt x="1504" y="2014"/>
                  </a:lnTo>
                  <a:lnTo>
                    <a:pt x="1472" y="2010"/>
                  </a:lnTo>
                  <a:lnTo>
                    <a:pt x="1438" y="2004"/>
                  </a:lnTo>
                  <a:lnTo>
                    <a:pt x="1405" y="2000"/>
                  </a:lnTo>
                  <a:lnTo>
                    <a:pt x="1372" y="1995"/>
                  </a:lnTo>
                  <a:lnTo>
                    <a:pt x="1340" y="1989"/>
                  </a:lnTo>
                  <a:lnTo>
                    <a:pt x="1308" y="1983"/>
                  </a:lnTo>
                  <a:lnTo>
                    <a:pt x="1275" y="1978"/>
                  </a:lnTo>
                  <a:lnTo>
                    <a:pt x="1244" y="1971"/>
                  </a:lnTo>
                  <a:lnTo>
                    <a:pt x="1212" y="1965"/>
                  </a:lnTo>
                  <a:lnTo>
                    <a:pt x="1180" y="1957"/>
                  </a:lnTo>
                  <a:lnTo>
                    <a:pt x="1149" y="1950"/>
                  </a:lnTo>
                  <a:lnTo>
                    <a:pt x="1118" y="1943"/>
                  </a:lnTo>
                  <a:lnTo>
                    <a:pt x="1087" y="1935"/>
                  </a:lnTo>
                  <a:lnTo>
                    <a:pt x="1057" y="1927"/>
                  </a:lnTo>
                  <a:lnTo>
                    <a:pt x="1026" y="1919"/>
                  </a:lnTo>
                  <a:lnTo>
                    <a:pt x="997" y="1911"/>
                  </a:lnTo>
                  <a:lnTo>
                    <a:pt x="967" y="1901"/>
                  </a:lnTo>
                  <a:lnTo>
                    <a:pt x="937" y="1892"/>
                  </a:lnTo>
                  <a:lnTo>
                    <a:pt x="908" y="1883"/>
                  </a:lnTo>
                  <a:lnTo>
                    <a:pt x="879" y="1873"/>
                  </a:lnTo>
                  <a:lnTo>
                    <a:pt x="851" y="1863"/>
                  </a:lnTo>
                  <a:lnTo>
                    <a:pt x="823" y="1853"/>
                  </a:lnTo>
                  <a:lnTo>
                    <a:pt x="795" y="1842"/>
                  </a:lnTo>
                  <a:lnTo>
                    <a:pt x="768" y="1832"/>
                  </a:lnTo>
                  <a:lnTo>
                    <a:pt x="741" y="1821"/>
                  </a:lnTo>
                  <a:lnTo>
                    <a:pt x="715" y="1809"/>
                  </a:lnTo>
                  <a:lnTo>
                    <a:pt x="688" y="1797"/>
                  </a:lnTo>
                  <a:lnTo>
                    <a:pt x="662" y="1787"/>
                  </a:lnTo>
                  <a:lnTo>
                    <a:pt x="637" y="1774"/>
                  </a:lnTo>
                  <a:lnTo>
                    <a:pt x="611" y="1762"/>
                  </a:lnTo>
                  <a:lnTo>
                    <a:pt x="587" y="1749"/>
                  </a:lnTo>
                  <a:lnTo>
                    <a:pt x="562" y="1738"/>
                  </a:lnTo>
                  <a:lnTo>
                    <a:pt x="539" y="1725"/>
                  </a:lnTo>
                  <a:lnTo>
                    <a:pt x="515" y="1711"/>
                  </a:lnTo>
                  <a:lnTo>
                    <a:pt x="493" y="1698"/>
                  </a:lnTo>
                  <a:lnTo>
                    <a:pt x="470" y="1684"/>
                  </a:lnTo>
                  <a:lnTo>
                    <a:pt x="448" y="1671"/>
                  </a:lnTo>
                  <a:lnTo>
                    <a:pt x="427" y="1657"/>
                  </a:lnTo>
                  <a:lnTo>
                    <a:pt x="405" y="1643"/>
                  </a:lnTo>
                  <a:lnTo>
                    <a:pt x="385" y="1629"/>
                  </a:lnTo>
                  <a:lnTo>
                    <a:pt x="364" y="1614"/>
                  </a:lnTo>
                  <a:lnTo>
                    <a:pt x="345" y="1600"/>
                  </a:lnTo>
                  <a:lnTo>
                    <a:pt x="325" y="1585"/>
                  </a:lnTo>
                  <a:lnTo>
                    <a:pt x="307" y="1570"/>
                  </a:lnTo>
                  <a:lnTo>
                    <a:pt x="289" y="1555"/>
                  </a:lnTo>
                  <a:lnTo>
                    <a:pt x="271" y="1539"/>
                  </a:lnTo>
                  <a:lnTo>
                    <a:pt x="254" y="1524"/>
                  </a:lnTo>
                  <a:lnTo>
                    <a:pt x="238" y="1508"/>
                  </a:lnTo>
                  <a:lnTo>
                    <a:pt x="221" y="1492"/>
                  </a:lnTo>
                  <a:lnTo>
                    <a:pt x="206" y="1476"/>
                  </a:lnTo>
                  <a:lnTo>
                    <a:pt x="191" y="1460"/>
                  </a:lnTo>
                  <a:lnTo>
                    <a:pt x="176" y="1444"/>
                  </a:lnTo>
                  <a:lnTo>
                    <a:pt x="162" y="1428"/>
                  </a:lnTo>
                  <a:lnTo>
                    <a:pt x="149" y="1412"/>
                  </a:lnTo>
                  <a:lnTo>
                    <a:pt x="136" y="1395"/>
                  </a:lnTo>
                  <a:lnTo>
                    <a:pt x="123" y="1378"/>
                  </a:lnTo>
                  <a:lnTo>
                    <a:pt x="112" y="1362"/>
                  </a:lnTo>
                  <a:lnTo>
                    <a:pt x="101" y="1345"/>
                  </a:lnTo>
                  <a:lnTo>
                    <a:pt x="90" y="1328"/>
                  </a:lnTo>
                  <a:lnTo>
                    <a:pt x="80" y="1311"/>
                  </a:lnTo>
                  <a:lnTo>
                    <a:pt x="71" y="1294"/>
                  </a:lnTo>
                  <a:lnTo>
                    <a:pt x="62" y="1277"/>
                  </a:lnTo>
                  <a:lnTo>
                    <a:pt x="54" y="1259"/>
                  </a:lnTo>
                  <a:lnTo>
                    <a:pt x="46" y="1242"/>
                  </a:lnTo>
                  <a:lnTo>
                    <a:pt x="38" y="1225"/>
                  </a:lnTo>
                  <a:lnTo>
                    <a:pt x="32" y="1207"/>
                  </a:lnTo>
                  <a:lnTo>
                    <a:pt x="26" y="1190"/>
                  </a:lnTo>
                  <a:lnTo>
                    <a:pt x="21" y="1171"/>
                  </a:lnTo>
                  <a:lnTo>
                    <a:pt x="16" y="1154"/>
                  </a:lnTo>
                  <a:lnTo>
                    <a:pt x="12" y="1136"/>
                  </a:lnTo>
                  <a:lnTo>
                    <a:pt x="8" y="1118"/>
                  </a:lnTo>
                  <a:lnTo>
                    <a:pt x="6" y="1101"/>
                  </a:lnTo>
                  <a:lnTo>
                    <a:pt x="3" y="1083"/>
                  </a:lnTo>
                  <a:lnTo>
                    <a:pt x="1" y="1065"/>
                  </a:lnTo>
                  <a:lnTo>
                    <a:pt x="0" y="1048"/>
                  </a:lnTo>
                  <a:lnTo>
                    <a:pt x="0" y="1030"/>
                  </a:lnTo>
                  <a:lnTo>
                    <a:pt x="0" y="1011"/>
                  </a:lnTo>
                  <a:lnTo>
                    <a:pt x="0" y="993"/>
                  </a:lnTo>
                  <a:lnTo>
                    <a:pt x="1" y="976"/>
                  </a:lnTo>
                  <a:lnTo>
                    <a:pt x="3" y="958"/>
                  </a:lnTo>
                  <a:lnTo>
                    <a:pt x="6" y="940"/>
                  </a:lnTo>
                  <a:lnTo>
                    <a:pt x="8" y="923"/>
                  </a:lnTo>
                  <a:lnTo>
                    <a:pt x="12" y="905"/>
                  </a:lnTo>
                  <a:lnTo>
                    <a:pt x="16" y="887"/>
                  </a:lnTo>
                  <a:lnTo>
                    <a:pt x="21" y="870"/>
                  </a:lnTo>
                  <a:lnTo>
                    <a:pt x="26" y="852"/>
                  </a:lnTo>
                  <a:lnTo>
                    <a:pt x="32" y="834"/>
                  </a:lnTo>
                  <a:lnTo>
                    <a:pt x="38" y="816"/>
                  </a:lnTo>
                  <a:lnTo>
                    <a:pt x="46" y="799"/>
                  </a:lnTo>
                  <a:lnTo>
                    <a:pt x="54" y="782"/>
                  </a:lnTo>
                  <a:lnTo>
                    <a:pt x="62" y="764"/>
                  </a:lnTo>
                  <a:lnTo>
                    <a:pt x="71" y="747"/>
                  </a:lnTo>
                  <a:lnTo>
                    <a:pt x="80" y="730"/>
                  </a:lnTo>
                  <a:lnTo>
                    <a:pt x="90" y="713"/>
                  </a:lnTo>
                  <a:lnTo>
                    <a:pt x="101" y="696"/>
                  </a:lnTo>
                  <a:lnTo>
                    <a:pt x="112" y="679"/>
                  </a:lnTo>
                  <a:lnTo>
                    <a:pt x="123" y="663"/>
                  </a:lnTo>
                  <a:lnTo>
                    <a:pt x="135" y="646"/>
                  </a:lnTo>
                  <a:lnTo>
                    <a:pt x="149" y="629"/>
                  </a:lnTo>
                  <a:lnTo>
                    <a:pt x="162" y="613"/>
                  </a:lnTo>
                  <a:lnTo>
                    <a:pt x="176" y="597"/>
                  </a:lnTo>
                  <a:lnTo>
                    <a:pt x="191" y="581"/>
                  </a:lnTo>
                  <a:lnTo>
                    <a:pt x="206" y="565"/>
                  </a:lnTo>
                  <a:lnTo>
                    <a:pt x="221" y="549"/>
                  </a:lnTo>
                  <a:lnTo>
                    <a:pt x="238" y="533"/>
                  </a:lnTo>
                  <a:lnTo>
                    <a:pt x="254" y="517"/>
                  </a:lnTo>
                  <a:lnTo>
                    <a:pt x="271" y="502"/>
                  </a:lnTo>
                  <a:lnTo>
                    <a:pt x="289" y="486"/>
                  </a:lnTo>
                  <a:lnTo>
                    <a:pt x="307" y="471"/>
                  </a:lnTo>
                  <a:lnTo>
                    <a:pt x="325" y="456"/>
                  </a:lnTo>
                  <a:lnTo>
                    <a:pt x="345" y="441"/>
                  </a:lnTo>
                  <a:lnTo>
                    <a:pt x="364" y="427"/>
                  </a:lnTo>
                  <a:lnTo>
                    <a:pt x="385" y="412"/>
                  </a:lnTo>
                  <a:lnTo>
                    <a:pt x="405" y="398"/>
                  </a:lnTo>
                  <a:lnTo>
                    <a:pt x="427" y="384"/>
                  </a:lnTo>
                  <a:lnTo>
                    <a:pt x="448" y="371"/>
                  </a:lnTo>
                  <a:lnTo>
                    <a:pt x="469" y="357"/>
                  </a:lnTo>
                  <a:lnTo>
                    <a:pt x="493" y="343"/>
                  </a:lnTo>
                  <a:lnTo>
                    <a:pt x="515" y="330"/>
                  </a:lnTo>
                  <a:lnTo>
                    <a:pt x="539" y="316"/>
                  </a:lnTo>
                  <a:lnTo>
                    <a:pt x="562" y="303"/>
                  </a:lnTo>
                  <a:lnTo>
                    <a:pt x="587" y="292"/>
                  </a:lnTo>
                  <a:lnTo>
                    <a:pt x="611" y="279"/>
                  </a:lnTo>
                  <a:lnTo>
                    <a:pt x="637" y="267"/>
                  </a:lnTo>
                  <a:lnTo>
                    <a:pt x="662" y="254"/>
                  </a:lnTo>
                  <a:lnTo>
                    <a:pt x="688" y="244"/>
                  </a:lnTo>
                  <a:lnTo>
                    <a:pt x="715" y="232"/>
                  </a:lnTo>
                  <a:lnTo>
                    <a:pt x="741" y="220"/>
                  </a:lnTo>
                  <a:lnTo>
                    <a:pt x="768" y="210"/>
                  </a:lnTo>
                  <a:lnTo>
                    <a:pt x="795" y="199"/>
                  </a:lnTo>
                  <a:lnTo>
                    <a:pt x="823" y="188"/>
                  </a:lnTo>
                  <a:lnTo>
                    <a:pt x="850" y="179"/>
                  </a:lnTo>
                  <a:lnTo>
                    <a:pt x="879" y="168"/>
                  </a:lnTo>
                  <a:lnTo>
                    <a:pt x="908" y="158"/>
                  </a:lnTo>
                  <a:lnTo>
                    <a:pt x="937" y="149"/>
                  </a:lnTo>
                  <a:lnTo>
                    <a:pt x="967" y="140"/>
                  </a:lnTo>
                  <a:lnTo>
                    <a:pt x="997" y="131"/>
                  </a:lnTo>
                  <a:lnTo>
                    <a:pt x="1026" y="122"/>
                  </a:lnTo>
                  <a:lnTo>
                    <a:pt x="1057" y="115"/>
                  </a:lnTo>
                  <a:lnTo>
                    <a:pt x="1087" y="106"/>
                  </a:lnTo>
                  <a:lnTo>
                    <a:pt x="1118" y="99"/>
                  </a:lnTo>
                  <a:lnTo>
                    <a:pt x="1149" y="91"/>
                  </a:lnTo>
                  <a:lnTo>
                    <a:pt x="1180" y="84"/>
                  </a:lnTo>
                  <a:lnTo>
                    <a:pt x="1212" y="76"/>
                  </a:lnTo>
                  <a:lnTo>
                    <a:pt x="1244" y="70"/>
                  </a:lnTo>
                  <a:lnTo>
                    <a:pt x="1275" y="63"/>
                  </a:lnTo>
                  <a:lnTo>
                    <a:pt x="1307" y="58"/>
                  </a:lnTo>
                  <a:lnTo>
                    <a:pt x="1340" y="52"/>
                  </a:lnTo>
                  <a:lnTo>
                    <a:pt x="1372" y="46"/>
                  </a:lnTo>
                  <a:lnTo>
                    <a:pt x="1405" y="41"/>
                  </a:lnTo>
                  <a:lnTo>
                    <a:pt x="1438" y="37"/>
                  </a:lnTo>
                  <a:lnTo>
                    <a:pt x="1472" y="31"/>
                  </a:lnTo>
                  <a:lnTo>
                    <a:pt x="1504" y="27"/>
                  </a:lnTo>
                  <a:lnTo>
                    <a:pt x="1538" y="24"/>
                  </a:lnTo>
                  <a:lnTo>
                    <a:pt x="1572" y="20"/>
                  </a:lnTo>
                  <a:lnTo>
                    <a:pt x="1605" y="16"/>
                  </a:lnTo>
                  <a:lnTo>
                    <a:pt x="1639" y="13"/>
                  </a:lnTo>
                  <a:lnTo>
                    <a:pt x="1673" y="11"/>
                  </a:lnTo>
                  <a:lnTo>
                    <a:pt x="1706" y="8"/>
                  </a:lnTo>
                  <a:lnTo>
                    <a:pt x="1740" y="6"/>
                  </a:lnTo>
                  <a:lnTo>
                    <a:pt x="1774" y="5"/>
                  </a:lnTo>
                  <a:lnTo>
                    <a:pt x="1809" y="3"/>
                  </a:lnTo>
                  <a:lnTo>
                    <a:pt x="1842" y="2"/>
                  </a:lnTo>
                  <a:lnTo>
                    <a:pt x="1877" y="2"/>
                  </a:lnTo>
                  <a:lnTo>
                    <a:pt x="1911" y="0"/>
                  </a:lnTo>
                  <a:lnTo>
                    <a:pt x="1945" y="0"/>
                  </a:lnTo>
                  <a:lnTo>
                    <a:pt x="1979" y="0"/>
                  </a:lnTo>
                  <a:lnTo>
                    <a:pt x="2014" y="0"/>
                  </a:lnTo>
                  <a:lnTo>
                    <a:pt x="2048" y="2"/>
                  </a:lnTo>
                  <a:lnTo>
                    <a:pt x="2081" y="3"/>
                  </a:lnTo>
                  <a:lnTo>
                    <a:pt x="2116" y="4"/>
                  </a:lnTo>
                  <a:lnTo>
                    <a:pt x="2150" y="6"/>
                  </a:lnTo>
                  <a:lnTo>
                    <a:pt x="2185" y="7"/>
                  </a:lnTo>
                  <a:lnTo>
                    <a:pt x="2218" y="10"/>
                  </a:lnTo>
                  <a:lnTo>
                    <a:pt x="2252" y="12"/>
                  </a:lnTo>
                  <a:lnTo>
                    <a:pt x="2286" y="15"/>
                  </a:lnTo>
                  <a:lnTo>
                    <a:pt x="2319" y="19"/>
                  </a:lnTo>
                  <a:lnTo>
                    <a:pt x="2353" y="22"/>
                  </a:lnTo>
                  <a:lnTo>
                    <a:pt x="2386" y="25"/>
                  </a:lnTo>
                  <a:lnTo>
                    <a:pt x="2419" y="29"/>
                  </a:lnTo>
                  <a:lnTo>
                    <a:pt x="2452" y="34"/>
                  </a:lnTo>
                  <a:lnTo>
                    <a:pt x="2486" y="39"/>
                  </a:lnTo>
                  <a:lnTo>
                    <a:pt x="2519" y="44"/>
                  </a:lnTo>
                  <a:lnTo>
                    <a:pt x="2551" y="50"/>
                  </a:lnTo>
                  <a:lnTo>
                    <a:pt x="2584" y="55"/>
                  </a:lnTo>
                  <a:lnTo>
                    <a:pt x="2616" y="60"/>
                  </a:lnTo>
                  <a:lnTo>
                    <a:pt x="2648" y="67"/>
                  </a:lnTo>
                  <a:lnTo>
                    <a:pt x="2680" y="73"/>
                  </a:lnTo>
                  <a:lnTo>
                    <a:pt x="2712" y="80"/>
                  </a:lnTo>
                  <a:lnTo>
                    <a:pt x="2743" y="87"/>
                  </a:lnTo>
                  <a:lnTo>
                    <a:pt x="2774" y="94"/>
                  </a:lnTo>
                  <a:lnTo>
                    <a:pt x="2805" y="102"/>
                  </a:lnTo>
                  <a:lnTo>
                    <a:pt x="2835" y="110"/>
                  </a:lnTo>
                  <a:lnTo>
                    <a:pt x="2866" y="118"/>
                  </a:lnTo>
                  <a:lnTo>
                    <a:pt x="2896" y="126"/>
                  </a:lnTo>
                  <a:lnTo>
                    <a:pt x="2926" y="136"/>
                  </a:lnTo>
                  <a:lnTo>
                    <a:pt x="2956" y="144"/>
                  </a:lnTo>
                  <a:lnTo>
                    <a:pt x="2984" y="154"/>
                  </a:lnTo>
                  <a:lnTo>
                    <a:pt x="3014" y="164"/>
                  </a:lnTo>
                  <a:lnTo>
                    <a:pt x="3043" y="173"/>
                  </a:lnTo>
                  <a:lnTo>
                    <a:pt x="3070" y="183"/>
                  </a:lnTo>
                  <a:lnTo>
                    <a:pt x="3099" y="194"/>
                  </a:lnTo>
                  <a:lnTo>
                    <a:pt x="3126" y="204"/>
                  </a:lnTo>
                  <a:lnTo>
                    <a:pt x="3153" y="215"/>
                  </a:lnTo>
                  <a:lnTo>
                    <a:pt x="3179" y="226"/>
                  </a:lnTo>
                  <a:lnTo>
                    <a:pt x="3206" y="237"/>
                  </a:lnTo>
                  <a:lnTo>
                    <a:pt x="3233" y="249"/>
                  </a:lnTo>
                  <a:lnTo>
                    <a:pt x="3258" y="261"/>
                  </a:lnTo>
                  <a:lnTo>
                    <a:pt x="3284" y="272"/>
                  </a:lnTo>
                  <a:lnTo>
                    <a:pt x="3308" y="285"/>
                  </a:lnTo>
                  <a:lnTo>
                    <a:pt x="3333" y="297"/>
                  </a:lnTo>
                  <a:lnTo>
                    <a:pt x="3357" y="310"/>
                  </a:lnTo>
                  <a:lnTo>
                    <a:pt x="3381" y="324"/>
                  </a:lnTo>
                  <a:lnTo>
                    <a:pt x="3403" y="336"/>
                  </a:lnTo>
                  <a:lnTo>
                    <a:pt x="3427" y="349"/>
                  </a:lnTo>
                  <a:lnTo>
                    <a:pt x="3448" y="363"/>
                  </a:lnTo>
                  <a:lnTo>
                    <a:pt x="3471" y="377"/>
                  </a:lnTo>
                  <a:lnTo>
                    <a:pt x="3492" y="391"/>
                  </a:lnTo>
                  <a:lnTo>
                    <a:pt x="3512" y="405"/>
                  </a:lnTo>
                  <a:lnTo>
                    <a:pt x="3533" y="420"/>
                  </a:lnTo>
                  <a:lnTo>
                    <a:pt x="3552" y="433"/>
                  </a:lnTo>
                  <a:lnTo>
                    <a:pt x="3573" y="448"/>
                  </a:lnTo>
                  <a:lnTo>
                    <a:pt x="3591" y="463"/>
                  </a:lnTo>
                  <a:lnTo>
                    <a:pt x="3610" y="478"/>
                  </a:lnTo>
                  <a:lnTo>
                    <a:pt x="3628" y="493"/>
                  </a:lnTo>
                  <a:lnTo>
                    <a:pt x="3645" y="509"/>
                  </a:lnTo>
                  <a:lnTo>
                    <a:pt x="3662" y="524"/>
                  </a:lnTo>
                  <a:lnTo>
                    <a:pt x="3678" y="540"/>
                  </a:lnTo>
                  <a:lnTo>
                    <a:pt x="3694" y="556"/>
                  </a:lnTo>
                  <a:lnTo>
                    <a:pt x="3710" y="572"/>
                  </a:lnTo>
                  <a:lnTo>
                    <a:pt x="3724" y="588"/>
                  </a:lnTo>
                  <a:lnTo>
                    <a:pt x="3738" y="604"/>
                  </a:lnTo>
                  <a:lnTo>
                    <a:pt x="3751" y="621"/>
                  </a:lnTo>
                  <a:lnTo>
                    <a:pt x="3765" y="637"/>
                  </a:lnTo>
                  <a:lnTo>
                    <a:pt x="3778" y="654"/>
                  </a:lnTo>
                  <a:lnTo>
                    <a:pt x="3789" y="670"/>
                  </a:lnTo>
                  <a:lnTo>
                    <a:pt x="3802" y="687"/>
                  </a:lnTo>
                  <a:lnTo>
                    <a:pt x="3812" y="704"/>
                  </a:lnTo>
                  <a:lnTo>
                    <a:pt x="3822" y="721"/>
                  </a:lnTo>
                  <a:lnTo>
                    <a:pt x="3832" y="738"/>
                  </a:lnTo>
                  <a:lnTo>
                    <a:pt x="3841" y="756"/>
                  </a:lnTo>
                  <a:lnTo>
                    <a:pt x="3850" y="773"/>
                  </a:lnTo>
                  <a:lnTo>
                    <a:pt x="3858" y="791"/>
                  </a:lnTo>
                  <a:lnTo>
                    <a:pt x="3865" y="808"/>
                  </a:lnTo>
                  <a:lnTo>
                    <a:pt x="3872" y="825"/>
                  </a:lnTo>
                  <a:lnTo>
                    <a:pt x="3878" y="843"/>
                  </a:lnTo>
                  <a:lnTo>
                    <a:pt x="3884" y="860"/>
                  </a:lnTo>
                  <a:lnTo>
                    <a:pt x="3889" y="878"/>
                  </a:lnTo>
                  <a:lnTo>
                    <a:pt x="3893" y="896"/>
                  </a:lnTo>
                  <a:lnTo>
                    <a:pt x="3898" y="913"/>
                  </a:lnTo>
                  <a:lnTo>
                    <a:pt x="3901" y="932"/>
                  </a:lnTo>
                  <a:lnTo>
                    <a:pt x="3904" y="950"/>
                  </a:lnTo>
                  <a:lnTo>
                    <a:pt x="3906" y="967"/>
                  </a:lnTo>
                  <a:lnTo>
                    <a:pt x="3907" y="985"/>
                  </a:lnTo>
                  <a:lnTo>
                    <a:pt x="3908" y="1003"/>
                  </a:lnTo>
                  <a:lnTo>
                    <a:pt x="3908" y="1020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6780325" y="4412063"/>
              <a:ext cx="309506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{1}</a:t>
              </a:r>
              <a:endParaRPr lang="en-US" sz="2000" dirty="0">
                <a:ea typeface="Times New Roman" charset="0"/>
                <a:cs typeface="Times New Roman" charset="0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6169870" y="3301078"/>
              <a:ext cx="152614" cy="273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V</a:t>
              </a:r>
              <a:endParaRPr lang="en-US" dirty="0"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6182797" y="5581507"/>
              <a:ext cx="262439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ea typeface="Times New Roman" charset="0"/>
                  <a:cs typeface="Times New Roman" charset="0"/>
                </a:rPr>
                <a:t>V</a:t>
              </a:r>
              <a:r>
                <a:rPr lang="en-US" sz="2000" baseline="-14000" dirty="0">
                  <a:ea typeface="Times New Roman" charset="0"/>
                  <a:cs typeface="Times New Roman" charset="0"/>
                </a:rPr>
                <a:t>4</a:t>
              </a: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 bwMode="auto">
            <a:xfrm>
              <a:off x="6115290" y="4972994"/>
              <a:ext cx="2803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V</a:t>
              </a:r>
              <a:r>
                <a:rPr lang="en-US" sz="2000" baseline="-14000" dirty="0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3</a:t>
              </a:r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6139642" y="3846372"/>
              <a:ext cx="262439" cy="30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ea typeface="Times New Roman" charset="0"/>
                  <a:cs typeface="Times New Roman" charset="0"/>
                </a:rPr>
                <a:t>V</a:t>
              </a:r>
              <a:r>
                <a:rPr lang="en-US" sz="2000" baseline="-14000" dirty="0">
                  <a:ea typeface="Times New Roman" charset="0"/>
                  <a:cs typeface="Times New Roman" charset="0"/>
                </a:rPr>
                <a:t>1</a:t>
              </a: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 bwMode="auto">
            <a:xfrm>
              <a:off x="6119812" y="4415002"/>
              <a:ext cx="262439" cy="303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ea typeface="Times New Roman" charset="0"/>
                  <a:cs typeface="Times New Roman" charset="0"/>
                </a:rPr>
                <a:t>V</a:t>
              </a:r>
              <a:r>
                <a:rPr lang="en-US" sz="2000" baseline="-14000" dirty="0">
                  <a:ea typeface="Times New Roman" charset="0"/>
                  <a:cs typeface="Times New Roman" charset="0"/>
                </a:rPr>
                <a:t>2</a:t>
              </a:r>
            </a:p>
          </p:txBody>
        </p:sp>
        <p:cxnSp>
          <p:nvCxnSpPr>
            <p:cNvPr id="82" name="Straight Connector 81"/>
            <p:cNvCxnSpPr>
              <a:stCxn id="24" idx="14"/>
              <a:endCxn id="26" idx="44"/>
            </p:cNvCxnSpPr>
            <p:nvPr/>
          </p:nvCxnSpPr>
          <p:spPr>
            <a:xfrm flipH="1">
              <a:off x="6940413" y="5363618"/>
              <a:ext cx="2555" cy="1509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6940368" y="4797767"/>
              <a:ext cx="2555" cy="1509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6937813" y="4238266"/>
              <a:ext cx="2555" cy="1509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944349" y="3661771"/>
              <a:ext cx="2555" cy="15099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6479467" y="3162300"/>
              <a:ext cx="911404" cy="2797231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4977977" y="4728616"/>
            <a:ext cx="7116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B6E5A"/>
                </a:solidFill>
              </a:rPr>
              <a:t>✘</a:t>
            </a:r>
            <a:endParaRPr lang="en-US" sz="3200" b="1" dirty="0">
              <a:solidFill>
                <a:srgbClr val="EB6E5A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2078" y="4686524"/>
            <a:ext cx="2555" cy="15099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in Original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Local vs Global</a:t>
            </a:r>
          </a:p>
          <a:p>
            <a:pPr lvl="1"/>
            <a:r>
              <a:rPr lang="en-IE" dirty="0" smtClean="0"/>
              <a:t>Neighborhood Interchangeability (NI)</a:t>
            </a:r>
          </a:p>
          <a:p>
            <a:pPr lvl="1"/>
            <a:r>
              <a:rPr lang="en-IE" dirty="0" smtClean="0"/>
              <a:t>Inverse </a:t>
            </a:r>
            <a:r>
              <a:rPr lang="en-IE" i="1" dirty="0" smtClean="0"/>
              <a:t>k </a:t>
            </a:r>
            <a:r>
              <a:rPr lang="en-IE" dirty="0" smtClean="0"/>
              <a:t>Interchangeability (IKI)</a:t>
            </a:r>
          </a:p>
          <a:p>
            <a:pPr lvl="1"/>
            <a:r>
              <a:rPr lang="en-IE" dirty="0" smtClean="0"/>
              <a:t>Full Interchangeability (FI)</a:t>
            </a:r>
          </a:p>
          <a:p>
            <a:r>
              <a:rPr lang="en-US" dirty="0" smtClean="0"/>
              <a:t>Weakening</a:t>
            </a:r>
          </a:p>
          <a:p>
            <a:pPr lvl="1"/>
            <a:r>
              <a:rPr lang="en-US" dirty="0" smtClean="0"/>
              <a:t>Substitutability  </a:t>
            </a:r>
            <a:r>
              <a:rPr lang="en-US" dirty="0" smtClean="0">
                <a:solidFill>
                  <a:srgbClr val="FF0000"/>
                </a:solidFill>
              </a:rPr>
              <a:t>(ref. dominance)</a:t>
            </a:r>
          </a:p>
          <a:p>
            <a:pPr lvl="1"/>
            <a:r>
              <a:rPr lang="en-US" dirty="0" smtClean="0"/>
              <a:t>Partial interchangeability</a:t>
            </a:r>
          </a:p>
          <a:p>
            <a:pPr lvl="1"/>
            <a:r>
              <a:rPr lang="en-US" dirty="0" smtClean="0"/>
              <a:t>Subproblem interchangeability </a:t>
            </a:r>
          </a:p>
          <a:p>
            <a:r>
              <a:rPr lang="en-US" dirty="0" smtClean="0"/>
              <a:t>Generalization</a:t>
            </a:r>
          </a:p>
          <a:p>
            <a:pPr lvl="1"/>
            <a:r>
              <a:rPr lang="en-US" dirty="0" smtClean="0"/>
              <a:t>Dynamic interchangeability </a:t>
            </a:r>
            <a:r>
              <a:rPr lang="en-US" dirty="0" smtClean="0">
                <a:solidFill>
                  <a:srgbClr val="FF0000"/>
                </a:solidFill>
              </a:rPr>
              <a:t>(ref. SBDS &amp; SBDD)</a:t>
            </a:r>
          </a:p>
          <a:p>
            <a:pPr lvl="1"/>
            <a:r>
              <a:rPr lang="en-US" dirty="0" smtClean="0"/>
              <a:t>Meta interchangeability</a:t>
            </a:r>
          </a:p>
          <a:p>
            <a:pPr lvl="1"/>
            <a:r>
              <a:rPr lang="en-US" dirty="0" smtClean="0"/>
              <a:t>Functional/isomorphic interchangeability: mapping values between </a:t>
            </a:r>
            <a:r>
              <a:rPr lang="en-US" dirty="0" smtClean="0">
                <a:solidFill>
                  <a:srgbClr val="FF0000"/>
                </a:solidFill>
              </a:rPr>
              <a:t>different</a:t>
            </a:r>
            <a:r>
              <a:rPr lang="en-US" dirty="0" smtClean="0"/>
              <a:t> variables </a:t>
            </a:r>
            <a:r>
              <a:rPr lang="en-US" dirty="0" smtClean="0">
                <a:solidFill>
                  <a:srgbClr val="FF0000"/>
                </a:solidFill>
              </a:rPr>
              <a:t>(ref. symmetry)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853BD0-35A9-BB49-84C9-3CD10D9C5EAF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65800" y="1219200"/>
            <a:ext cx="3276600" cy="3519488"/>
            <a:chOff x="5791200" y="1219200"/>
            <a:chExt cx="3276600" cy="3519488"/>
          </a:xfrm>
        </p:grpSpPr>
        <p:sp>
          <p:nvSpPr>
            <p:cNvPr id="8" name="Parallelogram 7"/>
            <p:cNvSpPr/>
            <p:nvPr/>
          </p:nvSpPr>
          <p:spPr>
            <a:xfrm>
              <a:off x="5800725" y="3505200"/>
              <a:ext cx="2962275" cy="1219200"/>
            </a:xfrm>
            <a:prstGeom prst="parallelogram">
              <a:avLst>
                <a:gd name="adj" fmla="val 69739"/>
              </a:avLst>
            </a:prstGeom>
            <a:solidFill>
              <a:schemeClr val="bg1">
                <a:lumMod val="85000"/>
                <a:alpha val="50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5791200" y="1219200"/>
              <a:ext cx="3124200" cy="1295400"/>
            </a:xfrm>
            <a:prstGeom prst="parallelogram">
              <a:avLst>
                <a:gd name="adj" fmla="val 67413"/>
              </a:avLst>
            </a:prstGeom>
            <a:solidFill>
              <a:schemeClr val="bg1">
                <a:lumMod val="85000"/>
                <a:alpha val="50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10" name="Straight Arrow Connector 9"/>
            <p:cNvCxnSpPr>
              <a:cxnSpLocks noChangeShapeType="1"/>
              <a:stCxn id="24" idx="2"/>
            </p:cNvCxnSpPr>
            <p:nvPr/>
          </p:nvCxnSpPr>
          <p:spPr bwMode="auto">
            <a:xfrm>
              <a:off x="6791325" y="4464050"/>
              <a:ext cx="904875" cy="3175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cxnSp>
          <p:nvCxnSpPr>
            <p:cNvPr id="11" name="Straight Arrow Connector 10"/>
            <p:cNvCxnSpPr>
              <a:cxnSpLocks noChangeShapeType="1"/>
              <a:stCxn id="24" idx="0"/>
              <a:endCxn id="23" idx="2"/>
            </p:cNvCxnSpPr>
            <p:nvPr/>
          </p:nvCxnSpPr>
          <p:spPr bwMode="auto">
            <a:xfrm rot="5400000" flipH="1" flipV="1">
              <a:off x="6360959" y="3682620"/>
              <a:ext cx="862547" cy="181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cxnSp>
          <p:nvCxnSpPr>
            <p:cNvPr id="12" name="Straight Arrow Connector 11"/>
            <p:cNvCxnSpPr>
              <a:cxnSpLocks noChangeShapeType="1"/>
              <a:stCxn id="23" idx="0"/>
              <a:endCxn id="22" idx="2"/>
            </p:cNvCxnSpPr>
            <p:nvPr/>
          </p:nvCxnSpPr>
          <p:spPr bwMode="auto">
            <a:xfrm rot="16200000" flipV="1">
              <a:off x="6421819" y="2541207"/>
              <a:ext cx="731303" cy="1134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cxnSp>
          <p:nvCxnSpPr>
            <p:cNvPr id="13" name="Straight Arrow Connector 12"/>
            <p:cNvCxnSpPr>
              <a:stCxn id="24" idx="3"/>
            </p:cNvCxnSpPr>
            <p:nvPr/>
          </p:nvCxnSpPr>
          <p:spPr>
            <a:xfrm flipV="1">
              <a:off x="7029450" y="4114800"/>
              <a:ext cx="666750" cy="16986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 noChangeShapeType="1"/>
              <a:stCxn id="24" idx="0"/>
            </p:cNvCxnSpPr>
            <p:nvPr/>
          </p:nvCxnSpPr>
          <p:spPr bwMode="auto">
            <a:xfrm flipV="1">
              <a:off x="6791325" y="3733800"/>
              <a:ext cx="752475" cy="371475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sp>
          <p:nvSpPr>
            <p:cNvPr id="15" name="Rounded Rectangle 14"/>
            <p:cNvSpPr/>
            <p:nvPr/>
          </p:nvSpPr>
          <p:spPr>
            <a:xfrm>
              <a:off x="5943600" y="2133600"/>
              <a:ext cx="731838" cy="339725"/>
            </a:xfrm>
            <a:prstGeom prst="roundRect">
              <a:avLst>
                <a:gd name="adj" fmla="val 0"/>
              </a:avLst>
            </a:prstGeom>
            <a:noFill/>
            <a:ln w="3175" cap="flat" cmpd="sng">
              <a:noFill/>
              <a:prstDash val="dash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chemeClr val="tx1"/>
                  </a:solidFill>
                  <a:latin typeface="Arial Narrow"/>
                  <a:cs typeface="Arial Narrow"/>
                </a:rPr>
                <a:t>global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32475" y="4386263"/>
              <a:ext cx="730250" cy="338137"/>
            </a:xfrm>
            <a:prstGeom prst="roundRect">
              <a:avLst>
                <a:gd name="adj" fmla="val 0"/>
              </a:avLst>
            </a:prstGeom>
            <a:noFill/>
            <a:ln w="3175" cap="flat" cmpd="sng">
              <a:noFill/>
              <a:prstDash val="dash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chemeClr val="tx1"/>
                  </a:solidFill>
                  <a:latin typeface="Arial Narrow"/>
                  <a:cs typeface="Arial Narrow"/>
                </a:rPr>
                <a:t>local</a:t>
              </a:r>
            </a:p>
          </p:txBody>
        </p: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5791200" y="2516188"/>
              <a:ext cx="1588" cy="221932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 flipH="1">
              <a:off x="5799138" y="1219200"/>
              <a:ext cx="830262" cy="1295400"/>
            </a:xfrm>
            <a:prstGeom prst="line">
              <a:avLst/>
            </a:prstGeom>
            <a:noFill/>
            <a:ln w="317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 flipH="1">
              <a:off x="5791200" y="2514600"/>
              <a:ext cx="2209800" cy="0"/>
            </a:xfrm>
            <a:prstGeom prst="line">
              <a:avLst/>
            </a:prstGeom>
            <a:noFill/>
            <a:ln w="317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H="1">
              <a:off x="5797550" y="3519488"/>
              <a:ext cx="831850" cy="1204912"/>
            </a:xfrm>
            <a:prstGeom prst="line">
              <a:avLst/>
            </a:prstGeom>
            <a:noFill/>
            <a:ln w="317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" name="Straight Connector 20"/>
            <p:cNvCxnSpPr>
              <a:cxnSpLocks noChangeShapeType="1"/>
            </p:cNvCxnSpPr>
            <p:nvPr/>
          </p:nvCxnSpPr>
          <p:spPr bwMode="auto">
            <a:xfrm flipH="1">
              <a:off x="5799138" y="4730750"/>
              <a:ext cx="1982787" cy="7938"/>
            </a:xfrm>
            <a:prstGeom prst="line">
              <a:avLst/>
            </a:prstGeom>
            <a:noFill/>
            <a:ln w="3175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2" name="Rounded Rectangle 21"/>
            <p:cNvSpPr/>
            <p:nvPr/>
          </p:nvSpPr>
          <p:spPr>
            <a:xfrm>
              <a:off x="6553200" y="1843088"/>
              <a:ext cx="457200" cy="338137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FI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468529" y="2912528"/>
              <a:ext cx="649221" cy="339725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IKI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562725" y="4114800"/>
              <a:ext cx="457200" cy="339725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NI</a:t>
              </a:r>
            </a:p>
          </p:txBody>
        </p:sp>
        <p:sp>
          <p:nvSpPr>
            <p:cNvPr id="25" name="TextBox 99"/>
            <p:cNvSpPr txBox="1">
              <a:spLocks noChangeArrowheads="1"/>
            </p:cNvSpPr>
            <p:nvPr/>
          </p:nvSpPr>
          <p:spPr bwMode="auto">
            <a:xfrm>
              <a:off x="7620000" y="4281488"/>
              <a:ext cx="1371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Subproblem</a:t>
              </a:r>
            </a:p>
          </p:txBody>
        </p:sp>
        <p:sp>
          <p:nvSpPr>
            <p:cNvPr id="26" name="TextBox 101"/>
            <p:cNvSpPr txBox="1">
              <a:spLocks noChangeArrowheads="1"/>
            </p:cNvSpPr>
            <p:nvPr/>
          </p:nvSpPr>
          <p:spPr bwMode="auto">
            <a:xfrm>
              <a:off x="7467600" y="3581400"/>
              <a:ext cx="1600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Substitutability</a:t>
              </a: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>
              <a:off x="6781800" y="2168525"/>
              <a:ext cx="904875" cy="41275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cxnSp>
          <p:nvCxnSpPr>
            <p:cNvPr id="28" name="Straight Arrow Connector 27"/>
            <p:cNvCxnSpPr/>
            <p:nvPr/>
          </p:nvCxnSpPr>
          <p:spPr>
            <a:xfrm flipV="1">
              <a:off x="7010400" y="1828800"/>
              <a:ext cx="676275" cy="16986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6781800" y="1447800"/>
              <a:ext cx="752475" cy="3810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sm" len="lg"/>
            </a:ln>
          </p:spPr>
        </p:cxnSp>
        <p:sp>
          <p:nvSpPr>
            <p:cNvPr id="30" name="TextBox 105"/>
            <p:cNvSpPr txBox="1">
              <a:spLocks noChangeArrowheads="1"/>
            </p:cNvSpPr>
            <p:nvPr/>
          </p:nvSpPr>
          <p:spPr bwMode="auto">
            <a:xfrm>
              <a:off x="7610475" y="1993900"/>
              <a:ext cx="13811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Subproblem</a:t>
              </a:r>
            </a:p>
          </p:txBody>
        </p:sp>
        <p:sp>
          <p:nvSpPr>
            <p:cNvPr id="31" name="TextBox 107"/>
            <p:cNvSpPr txBox="1">
              <a:spLocks noChangeArrowheads="1"/>
            </p:cNvSpPr>
            <p:nvPr/>
          </p:nvSpPr>
          <p:spPr bwMode="auto">
            <a:xfrm>
              <a:off x="7458075" y="1295400"/>
              <a:ext cx="16097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Substitutability</a:t>
              </a:r>
            </a:p>
          </p:txBody>
        </p:sp>
        <p:sp>
          <p:nvSpPr>
            <p:cNvPr id="32" name="TextBox 100"/>
            <p:cNvSpPr txBox="1">
              <a:spLocks noChangeArrowheads="1"/>
            </p:cNvSpPr>
            <p:nvPr/>
          </p:nvSpPr>
          <p:spPr bwMode="auto">
            <a:xfrm>
              <a:off x="7705725" y="3962400"/>
              <a:ext cx="12096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Partial</a:t>
              </a:r>
            </a:p>
          </p:txBody>
        </p:sp>
        <p:sp>
          <p:nvSpPr>
            <p:cNvPr id="33" name="TextBox 106"/>
            <p:cNvSpPr txBox="1">
              <a:spLocks noChangeArrowheads="1"/>
            </p:cNvSpPr>
            <p:nvPr/>
          </p:nvSpPr>
          <p:spPr bwMode="auto">
            <a:xfrm>
              <a:off x="7696201" y="1676400"/>
              <a:ext cx="1219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Partial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4319</TotalTime>
  <Words>1641</Words>
  <Application>Microsoft Macintosh PowerPoint</Application>
  <PresentationFormat>On-screen Show (4:3)</PresentationFormat>
  <Paragraphs>461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Oriel</vt:lpstr>
      <vt:lpstr>Exploiting Local Interactions  To Build Global Strategies   In Honor of Eugene C. Freuder Jonathan Livingston Seagull of CP</vt:lpstr>
      <vt:lpstr>Outline</vt:lpstr>
      <vt:lpstr>Higher Consistency Levels </vt:lpstr>
      <vt:lpstr>Outline</vt:lpstr>
      <vt:lpstr>Complete NoGood Sets [1993—1997]</vt:lpstr>
      <vt:lpstr>Outline</vt:lpstr>
      <vt:lpstr>Interchangeability</vt:lpstr>
      <vt:lpstr>Dynamic Bundling: Advantages</vt:lpstr>
      <vt:lpstr>Concepts in Original Paper</vt:lpstr>
      <vt:lpstr>Interchangeability Landscape  [+Freuder 2010]</vt:lpstr>
      <vt:lpstr>Diagram of Symmetry Concepts [+Freuder 2010]</vt:lpstr>
      <vt:lpstr>In Multi-DimenSional CSPs [+Freuder 2011]</vt:lpstr>
      <vt:lpstr>Reformulation Strategy</vt:lpstr>
      <vt:lpstr>Enforcing a Constraint </vt:lpstr>
      <vt:lpstr>Dispensability [Freuder 2011]</vt:lpstr>
      <vt:lpstr>On a Personal Note…</vt:lpstr>
      <vt:lpstr>Summary</vt:lpstr>
      <vt:lpstr>Summer 2010 @ 4C</vt:lpstr>
    </vt:vector>
  </TitlesOfParts>
  <Company>University of Nebraska-Lincoln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Localized Interactions… Globally  In Honor of Eugene C. Freuder</dc:title>
  <dc:creator>Computer Science and Engineering Department</dc:creator>
  <cp:lastModifiedBy>Computer Science and Engineering Department</cp:lastModifiedBy>
  <cp:revision>131</cp:revision>
  <dcterms:created xsi:type="dcterms:W3CDTF">2011-09-20T23:38:11Z</dcterms:created>
  <dcterms:modified xsi:type="dcterms:W3CDTF">2011-09-20T23:38:52Z</dcterms:modified>
</cp:coreProperties>
</file>