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6" r:id="rId3"/>
    <p:sldId id="259" r:id="rId4"/>
    <p:sldId id="290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  <p:sldId id="269" r:id="rId15"/>
    <p:sldId id="270" r:id="rId16"/>
    <p:sldId id="291" r:id="rId17"/>
    <p:sldId id="272" r:id="rId18"/>
    <p:sldId id="273" r:id="rId19"/>
    <p:sldId id="274" r:id="rId20"/>
    <p:sldId id="278" r:id="rId21"/>
    <p:sldId id="275" r:id="rId22"/>
    <p:sldId id="276" r:id="rId23"/>
    <p:sldId id="277" r:id="rId24"/>
    <p:sldId id="261" r:id="rId25"/>
    <p:sldId id="279" r:id="rId26"/>
    <p:sldId id="280" r:id="rId27"/>
    <p:sldId id="281" r:id="rId28"/>
    <p:sldId id="284" r:id="rId29"/>
    <p:sldId id="282" r:id="rId30"/>
    <p:sldId id="283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048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D3369-AA0B-B244-AB88-25627DBA60EA}" type="datetimeFigureOut">
              <a:rPr lang="en-US" smtClean="0"/>
              <a:t>10/31/14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D78FF-9C08-CB41-878B-E85242724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00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4E585-AD1A-8E47-ABD8-011DEAFE5BDE}" type="datetimeFigureOut">
              <a:rPr lang="en-US" smtClean="0"/>
              <a:t>10/31/14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23777-0BA6-0E45-9B72-87E37532DC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432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4007-2933-2B4D-921D-79F6EECB38F8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4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D345-7330-7043-AEAC-AE3EAB3BAD84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8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3A1C-5D5E-C947-803C-6D74FE7DC571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0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E648-9E62-F044-AF8F-7EC5883B5A6F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4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820F-BB57-CB47-AA0A-D12C7F673E25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E4FE0-C8C3-1D4A-96A4-3DA98254BB0B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6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420B-2C8B-8B47-85BE-BDE6D29D68D4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4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17FA-5F70-5747-9D81-6050F85DCA38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1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73E6-9D69-6A41-9EEB-F75128558514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DFFD-7A59-A248-894C-9C160B86A666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5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2E47-EA0A-C245-9438-E61785F7D3AC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06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7ED14-FD76-074F-82EF-D94742ED03B0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49C5-C991-EC4B-8C7C-4D091D5D40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4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19" y="45720"/>
            <a:ext cx="9052560" cy="6766560"/>
            <a:chOff x="-513577" y="45720"/>
            <a:chExt cx="9052560" cy="6766560"/>
          </a:xfrm>
        </p:grpSpPr>
        <p:pic>
          <p:nvPicPr>
            <p:cNvPr id="6" name="Picture 5" descr="GraphFixed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" r="10990" b="666"/>
            <a:stretch/>
          </p:blipFill>
          <p:spPr>
            <a:xfrm>
              <a:off x="2738394" y="45720"/>
              <a:ext cx="5800589" cy="6766560"/>
            </a:xfrm>
            <a:prstGeom prst="rect">
              <a:avLst/>
            </a:prstGeom>
          </p:spPr>
        </p:pic>
        <p:pic>
          <p:nvPicPr>
            <p:cNvPr id="7" name="Picture 6" descr="GraphFixed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9" t="666" b="666"/>
            <a:stretch/>
          </p:blipFill>
          <p:spPr>
            <a:xfrm>
              <a:off x="-513577" y="45720"/>
              <a:ext cx="3251970" cy="676656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19" y="58077"/>
            <a:ext cx="9052560" cy="676656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69311" y="2345374"/>
            <a:ext cx="7005376" cy="14901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Algorithm Configuration for</a:t>
            </a:r>
          </a:p>
          <a:p>
            <a:pPr algn="ctr"/>
            <a:r>
              <a:rPr lang="en-US" sz="44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Random Problem Generation</a:t>
            </a:r>
            <a:endParaRPr lang="en-US" sz="44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35764" y="4408452"/>
            <a:ext cx="287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Daniel Geschwender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266C-E991-984C-ADAB-8A4058CA942D}" type="datetime1">
              <a:rPr lang="en-US" smtClean="0"/>
              <a:t>10/31/14</a:t>
            </a:fld>
            <a:endParaRPr lang="en-US" dirty="0"/>
          </a:p>
        </p:txBody>
      </p:sp>
      <p:pic>
        <p:nvPicPr>
          <p:cNvPr id="3" name="Picture 2" descr="constraint_horizontal_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97" y="4249395"/>
            <a:ext cx="4092605" cy="27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Types: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Model-Based Optimization</a:t>
            </a:r>
            <a:endParaRPr lang="en-US" sz="28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585" y="975259"/>
            <a:ext cx="82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014D-1841-9147-A18B-6B3E382D0915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Maintains a model of the configuration space to estimate favorable configurations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Several random configurations are run to build the initial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New configurations are selected using the model to locate the area of highest ‘expected improvement’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Each new algorithm run is factored into the model to improve its accuracy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Techniques used 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/>
              <a:t>originally supported only integer and real valued parameters, 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/>
              <a:t>but now support categorical parameters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1547" y="446554"/>
            <a:ext cx="281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[Hoos Auto. Search 2012]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74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79" y="45720"/>
            <a:ext cx="8718735" cy="566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Sequential Model-based Algorithm Configuration (SMAC)</a:t>
            </a:r>
            <a:endParaRPr lang="en-US" sz="24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585" y="975259"/>
            <a:ext cx="82332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 model-based algorithm configurator developed by the BETA-lab at the University of British-Columbia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Utilizes random forests, a machine learning tool for regression, allowing for categorical parameters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Allows for multiple instances to be used when training the model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Can use instance features when building the model to better predict performance on specific instances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Selection of new configuration looks for both good expected performance and high uncertainty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7126691" y="647585"/>
            <a:ext cx="1971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[Hutter+ LION-5]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27C8-DC7D-C34B-B4ED-4B01F30E8142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79" y="45720"/>
            <a:ext cx="8718735" cy="566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SMAC</a:t>
            </a:r>
            <a:r>
              <a:rPr lang="en-US" sz="2800" b="1" dirty="0">
                <a:ln>
                  <a:solidFill>
                    <a:schemeClr val="bg1"/>
                  </a:solidFill>
                </a:ln>
                <a:latin typeface="Calibri"/>
                <a:ea typeface="Calibri"/>
                <a:cs typeface="Times New Roman"/>
              </a:rPr>
              <a:t>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latin typeface="Calibri"/>
                <a:ea typeface="Calibri"/>
                <a:cs typeface="Times New Roman"/>
              </a:rPr>
              <a:t>on CPLEX</a:t>
            </a:r>
            <a:endParaRPr lang="en-US" sz="24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585" y="975259"/>
            <a:ext cx="8233215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One of many tests included configuration of IBM ILOG CPLEX, a widely used commercial mixed integer programming solver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The CPLEX solver has 76 parameters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SMAC found configurations that significantly outperformed 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/>
              <a:t>the CPLEX defaults 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/>
              <a:t>configurations found by CPLEX’s own tuning tool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126691" y="647585"/>
            <a:ext cx="1971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[Hutter+ LION-5]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CC57A-C831-5943-8476-C3416C021B5E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4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19" y="45720"/>
            <a:ext cx="9052560" cy="6766560"/>
            <a:chOff x="-513577" y="45720"/>
            <a:chExt cx="9052560" cy="6766560"/>
          </a:xfrm>
        </p:grpSpPr>
        <p:pic>
          <p:nvPicPr>
            <p:cNvPr id="6" name="Picture 5" descr="GraphFixed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" r="10990" b="666"/>
            <a:stretch/>
          </p:blipFill>
          <p:spPr>
            <a:xfrm>
              <a:off x="2738394" y="45720"/>
              <a:ext cx="5800589" cy="6766560"/>
            </a:xfrm>
            <a:prstGeom prst="rect">
              <a:avLst/>
            </a:prstGeom>
          </p:spPr>
        </p:pic>
        <p:pic>
          <p:nvPicPr>
            <p:cNvPr id="7" name="Picture 6" descr="GraphFixed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9" t="666" b="666"/>
            <a:stretch/>
          </p:blipFill>
          <p:spPr>
            <a:xfrm>
              <a:off x="-513577" y="45720"/>
              <a:ext cx="3251970" cy="676656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19" y="45720"/>
            <a:ext cx="9052560" cy="676656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60124" y="2807039"/>
            <a:ext cx="6623752" cy="1243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pPr algn="ctr"/>
            <a:r>
              <a:rPr lang="en-US" sz="3600" dirty="0" smtClean="0"/>
              <a:t>Case study: Random </a:t>
            </a:r>
            <a:r>
              <a:rPr lang="en-US" sz="3600" dirty="0"/>
              <a:t>p</a:t>
            </a:r>
            <a:r>
              <a:rPr lang="en-US" sz="3600" dirty="0" smtClean="0"/>
              <a:t>roblem </a:t>
            </a:r>
            <a:r>
              <a:rPr lang="en-US" sz="3600" dirty="0"/>
              <a:t>g</a:t>
            </a:r>
            <a:r>
              <a:rPr lang="en-US" sz="3600" dirty="0" smtClean="0"/>
              <a:t>eneration</a:t>
            </a: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8C4FF-DEDF-6247-965B-79D355C20594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latin typeface="Calibri"/>
                <a:ea typeface="Calibri"/>
                <a:cs typeface="Times New Roman"/>
              </a:rPr>
              <a:t>Minimality of CSP</a:t>
            </a:r>
            <a:endParaRPr lang="en-US" sz="3200" b="1" cap="small" dirty="0">
              <a:ln>
                <a:solidFill>
                  <a:schemeClr val="bg1"/>
                </a:solidFill>
              </a:ln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585" y="975259"/>
            <a:ext cx="8233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9" indent="-285739">
              <a:buFont typeface="Symbol"/>
              <a:buChar char=""/>
            </a:pPr>
            <a:r>
              <a:rPr lang="en-US" sz="2400" dirty="0" smtClean="0">
                <a:ea typeface="Calibri"/>
              </a:rPr>
              <a:t>Minimality is </a:t>
            </a:r>
            <a:r>
              <a:rPr lang="en-US" sz="2400" dirty="0">
                <a:ea typeface="Calibri"/>
              </a:rPr>
              <a:t>a </a:t>
            </a:r>
            <a:r>
              <a:rPr lang="en-US" sz="2400" dirty="0" smtClean="0">
                <a:ea typeface="Calibri"/>
              </a:rPr>
              <a:t>global consistency </a:t>
            </a:r>
            <a:r>
              <a:rPr lang="en-US" sz="2400" dirty="0">
                <a:ea typeface="Calibri"/>
              </a:rPr>
              <a:t>property</a:t>
            </a:r>
          </a:p>
          <a:p>
            <a:pPr marL="285739" indent="-285739">
              <a:buFont typeface="Symbol"/>
              <a:buChar char=""/>
            </a:pPr>
            <a:r>
              <a:rPr lang="en-US" sz="2400" dirty="0">
                <a:ea typeface="Calibri"/>
              </a:rPr>
              <a:t>Guarantees that every tuple </a:t>
            </a:r>
            <a:r>
              <a:rPr lang="en-US" sz="2400" dirty="0" smtClean="0">
                <a:ea typeface="Calibri"/>
              </a:rPr>
              <a:t>in the relation of a constraint participates </a:t>
            </a:r>
            <a:r>
              <a:rPr lang="en-US" sz="2400" dirty="0">
                <a:ea typeface="Calibri"/>
              </a:rPr>
              <a:t>in some solution to the CSP (i.e., the constraints are </a:t>
            </a:r>
            <a:r>
              <a:rPr lang="en-US" sz="2400" dirty="0" smtClean="0">
                <a:ea typeface="Calibri"/>
              </a:rPr>
              <a:t>minimal)</a:t>
            </a:r>
            <a:endParaRPr lang="en-US" sz="2400" dirty="0">
              <a:ea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3B-E92C-9A40-AA65-26593F2B9951}" type="datetime1">
              <a:rPr lang="en-US" smtClean="0"/>
              <a:t>10/31/14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201" y="3165413"/>
            <a:ext cx="7321600" cy="237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64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cap="small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AllSol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 vs. </a:t>
            </a:r>
            <a:r>
              <a:rPr lang="en-US" sz="3200" b="1" cap="small" dirty="0">
                <a:ln>
                  <a:solidFill>
                    <a:schemeClr val="bg1"/>
                  </a:solidFill>
                </a:ln>
                <a:latin typeface="Calibri"/>
                <a:ea typeface="Calibri"/>
                <a:cs typeface="Times New Roman"/>
              </a:rPr>
              <a:t>PerTuple</a:t>
            </a: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" y="1010718"/>
            <a:ext cx="438912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9" indent="-285739">
              <a:buFont typeface="Symbol"/>
              <a:buChar char=""/>
            </a:pPr>
            <a:r>
              <a:rPr lang="en-US" sz="2300" cap="small" dirty="0">
                <a:ea typeface="Calibri"/>
              </a:rPr>
              <a:t>AllSol</a:t>
            </a:r>
            <a:r>
              <a:rPr lang="en-US" sz="2300" dirty="0">
                <a:ea typeface="Calibri"/>
              </a:rPr>
              <a:t>: better when there are many ‘almost’ solutions</a:t>
            </a:r>
          </a:p>
          <a:p>
            <a:pPr marL="723885" lvl="1" indent="-342900">
              <a:buFont typeface="Lucida Grande"/>
              <a:buChar char="-"/>
            </a:pPr>
            <a:r>
              <a:rPr lang="en-US" sz="2300" dirty="0">
                <a:ea typeface="Calibri"/>
              </a:rPr>
              <a:t>Finds all solutions without storing </a:t>
            </a:r>
            <a:r>
              <a:rPr lang="en-US" sz="2300" dirty="0" smtClean="0">
                <a:ea typeface="Calibri"/>
              </a:rPr>
              <a:t>them</a:t>
            </a:r>
            <a:endParaRPr lang="en-US" sz="2300" dirty="0">
              <a:ea typeface="Calibri"/>
            </a:endParaRPr>
          </a:p>
          <a:p>
            <a:pPr marL="723885" lvl="1" indent="-342900">
              <a:buFont typeface="Lucida Grande"/>
              <a:buChar char="-"/>
            </a:pPr>
            <a:r>
              <a:rPr lang="en-US" sz="2300" dirty="0">
                <a:ea typeface="Calibri"/>
              </a:rPr>
              <a:t>K</a:t>
            </a:r>
            <a:r>
              <a:rPr lang="en-US" sz="2300" dirty="0" smtClean="0">
                <a:ea typeface="Calibri"/>
              </a:rPr>
              <a:t>eeps </a:t>
            </a:r>
            <a:r>
              <a:rPr lang="en-US" sz="2300" dirty="0">
                <a:ea typeface="Calibri"/>
              </a:rPr>
              <a:t>tuples that appear in at least one solution</a:t>
            </a:r>
          </a:p>
          <a:p>
            <a:pPr marL="723885" lvl="1" indent="-342900">
              <a:buFont typeface="Lucida Grande"/>
              <a:buChar char="-"/>
            </a:pPr>
            <a:r>
              <a:rPr lang="en-US" sz="2300" dirty="0">
                <a:ea typeface="Calibri"/>
              </a:rPr>
              <a:t>One search explores the entire search </a:t>
            </a:r>
            <a:r>
              <a:rPr lang="en-US" sz="2300" dirty="0" smtClean="0">
                <a:ea typeface="Calibri"/>
              </a:rPr>
              <a:t>space</a:t>
            </a:r>
            <a:endParaRPr lang="en-US" sz="2300" dirty="0">
              <a:ea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880" y="1010718"/>
            <a:ext cx="4389120" cy="256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9" indent="-285739">
              <a:buFont typeface="Symbol"/>
              <a:buChar char=""/>
            </a:pPr>
            <a:r>
              <a:rPr lang="en-US" sz="2300" cap="small" dirty="0">
                <a:ea typeface="Calibri"/>
              </a:rPr>
              <a:t>PerTuple</a:t>
            </a:r>
            <a:r>
              <a:rPr lang="en-US" sz="2300" dirty="0">
                <a:ea typeface="Calibri"/>
              </a:rPr>
              <a:t>: better when many solutions are available</a:t>
            </a:r>
          </a:p>
          <a:p>
            <a:pPr marL="723885" lvl="1" indent="-342900">
              <a:buFont typeface="Lucida Grande"/>
              <a:buChar char="-"/>
            </a:pPr>
            <a:r>
              <a:rPr lang="en-US" sz="2300" dirty="0">
                <a:ea typeface="Calibri"/>
              </a:rPr>
              <a:t>For each tuple, finds </a:t>
            </a:r>
            <a:r>
              <a:rPr lang="en-US" sz="2300" dirty="0" smtClean="0">
                <a:ea typeface="Calibri"/>
              </a:rPr>
              <a:t>a solution </a:t>
            </a:r>
            <a:r>
              <a:rPr lang="en-US" sz="2300" dirty="0">
                <a:ea typeface="Calibri"/>
              </a:rPr>
              <a:t>where it appears</a:t>
            </a:r>
          </a:p>
          <a:p>
            <a:pPr marL="723885" lvl="1" indent="-342900">
              <a:buFont typeface="Lucida Grande"/>
              <a:buChar char="-"/>
            </a:pPr>
            <a:r>
              <a:rPr lang="en-US" sz="2300" dirty="0">
                <a:ea typeface="Calibri"/>
              </a:rPr>
              <a:t>Many searches that stop after the first solution</a:t>
            </a:r>
          </a:p>
          <a:p>
            <a:pPr marL="285739" indent="-285739">
              <a:buFont typeface="Symbol"/>
              <a:buChar char=""/>
            </a:pPr>
            <a:endParaRPr lang="en-US" sz="2300" dirty="0">
              <a:ea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93800" y="4072754"/>
            <a:ext cx="2283596" cy="2283596"/>
            <a:chOff x="6934200" y="22479000"/>
            <a:chExt cx="3276600" cy="3276600"/>
          </a:xfrm>
        </p:grpSpPr>
        <p:sp>
          <p:nvSpPr>
            <p:cNvPr id="11" name="Rounded Rectangle 10"/>
            <p:cNvSpPr/>
            <p:nvPr/>
          </p:nvSpPr>
          <p:spPr>
            <a:xfrm>
              <a:off x="6934200" y="22479000"/>
              <a:ext cx="3276600" cy="3276600"/>
            </a:xfrm>
            <a:prstGeom prst="roundRect">
              <a:avLst/>
            </a:prstGeom>
            <a:gradFill flip="none" rotWithShape="1">
              <a:gsLst>
                <a:gs pos="8000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llsolution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100" y="22631400"/>
              <a:ext cx="2590800" cy="2971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741581" y="4072754"/>
            <a:ext cx="2286000" cy="2286000"/>
            <a:chOff x="1485900" y="22517100"/>
            <a:chExt cx="3276600" cy="3276600"/>
          </a:xfrm>
        </p:grpSpPr>
        <p:sp>
          <p:nvSpPr>
            <p:cNvPr id="14" name="Rounded Rectangle 13"/>
            <p:cNvSpPr/>
            <p:nvPr/>
          </p:nvSpPr>
          <p:spPr>
            <a:xfrm>
              <a:off x="1485900" y="22517100"/>
              <a:ext cx="3276600" cy="3276600"/>
            </a:xfrm>
            <a:prstGeom prst="roundRect">
              <a:avLst/>
            </a:prstGeom>
            <a:gradFill flip="none" rotWithShape="1">
              <a:gsLst>
                <a:gs pos="80000">
                  <a:schemeClr val="tx2">
                    <a:lumMod val="60000"/>
                    <a:lumOff val="40000"/>
                    <a:alpha val="20000"/>
                  </a:schemeClr>
                </a:gs>
                <a:gs pos="100000">
                  <a:srgbClr val="FFFFFF">
                    <a:alpha val="2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pertupl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2755225"/>
              <a:ext cx="3200400" cy="280035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F337-4DD6-604A-AC82-563D72840BE0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0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RBGenerator			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 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3585" y="975259"/>
            <a:ext cx="8233215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42" indent="-333342">
              <a:buFont typeface="Symbol"/>
              <a:buChar char=""/>
            </a:pPr>
            <a:r>
              <a:rPr lang="en-US" sz="2800" dirty="0" smtClean="0">
                <a:ea typeface="Calibri"/>
              </a:rPr>
              <a:t>Generates hard </a:t>
            </a:r>
            <a:r>
              <a:rPr lang="en-US" sz="2800" dirty="0">
                <a:ea typeface="Calibri"/>
              </a:rPr>
              <a:t>satisfiable CSP instances at the phase transition</a:t>
            </a:r>
          </a:p>
          <a:p>
            <a:endParaRPr lang="en-US" sz="28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3342" indent="-333342">
              <a:buFont typeface="Symbol"/>
              <a:buChar char=""/>
            </a:pP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Parameters</a:t>
            </a: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90542" lvl="1" indent="-333342">
              <a:buFont typeface="Symbol"/>
              <a:buChar char=""/>
            </a:pPr>
            <a:r>
              <a:rPr lang="en-US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arity of the constraints</a:t>
            </a:r>
          </a:p>
          <a:p>
            <a:pPr marL="790542" lvl="1" indent="-333342">
              <a:buFont typeface="Symbol"/>
              <a:buChar char=""/>
            </a:pPr>
            <a:r>
              <a:rPr lang="en-US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number of variables</a:t>
            </a:r>
          </a:p>
          <a:p>
            <a:pPr marL="790542" lvl="1" indent="-333342">
              <a:buFont typeface="Symbol"/>
              <a:buChar char=""/>
            </a:pPr>
            <a:r>
              <a:rPr lang="el-GR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α</a:t>
            </a:r>
            <a:r>
              <a:rPr lang="en-US" sz="2400" dirty="0" smtClean="0">
                <a:ea typeface="Calibri"/>
              </a:rPr>
              <a:t>: </a:t>
            </a:r>
            <a:r>
              <a:rPr lang="en-US" sz="2400" dirty="0">
                <a:ea typeface="Calibri"/>
              </a:rPr>
              <a:t>domain size </a:t>
            </a:r>
            <a:endParaRPr lang="en-US" sz="2400" dirty="0" smtClean="0">
              <a:ea typeface="Calibri"/>
            </a:endParaRPr>
          </a:p>
          <a:p>
            <a:pPr marL="790542" lvl="1" indent="-333342">
              <a:buFont typeface="Symbol"/>
              <a:buChar char=""/>
            </a:pPr>
            <a:r>
              <a:rPr lang="en-US" sz="2400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ea typeface="Calibri"/>
              </a:rPr>
              <a:t>: </a:t>
            </a:r>
            <a:r>
              <a:rPr lang="en-US" sz="2400" dirty="0">
                <a:ea typeface="Calibri"/>
              </a:rPr>
              <a:t># </a:t>
            </a:r>
            <a:r>
              <a:rPr lang="en-US" sz="2400" dirty="0" smtClean="0">
                <a:ea typeface="Calibri"/>
              </a:rPr>
              <a:t>constraints </a:t>
            </a:r>
            <a:endParaRPr lang="en-US" sz="24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790542" lvl="1" indent="-333342">
              <a:buFont typeface="Symbol"/>
              <a:buChar char=""/>
            </a:pPr>
            <a:r>
              <a:rPr lang="el-GR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δ</a:t>
            </a:r>
            <a:r>
              <a:rPr lang="en-US" sz="2400" dirty="0" smtClean="0">
                <a:ea typeface="Calibri"/>
              </a:rPr>
              <a:t>: </a:t>
            </a:r>
            <a:r>
              <a:rPr lang="en-US" sz="2400" dirty="0">
                <a:ea typeface="Calibri"/>
              </a:rPr>
              <a:t>distance from phase transition</a:t>
            </a:r>
            <a:r>
              <a:rPr lang="en-US" sz="2400" dirty="0" smtClean="0">
                <a:ea typeface="Calibri"/>
              </a:rPr>
              <a:t>, </a:t>
            </a:r>
            <a:r>
              <a:rPr lang="en-US" sz="2400" dirty="0" smtClean="0">
                <a:ea typeface="Calibri"/>
              </a:rPr>
              <a:t>                   ,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where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             </a:t>
            </a:r>
          </a:p>
          <a:p>
            <a:pPr marL="790542" lvl="1" indent="-333342">
              <a:buFont typeface="Symbol"/>
              <a:buChar char=""/>
            </a:pP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 marL="790542" lvl="1" indent="-333342">
              <a:buFont typeface="Symbol"/>
              <a:buChar char=""/>
            </a:pPr>
            <a:r>
              <a:rPr lang="en-US" sz="2400" i="1" dirty="0" smtClean="0">
                <a:latin typeface="Times New Roman"/>
                <a:ea typeface="Calibri"/>
                <a:cs typeface="Times New Roman"/>
              </a:rPr>
              <a:t>forced</a:t>
            </a:r>
            <a:r>
              <a:rPr lang="en-US" sz="2400" dirty="0" smtClean="0">
                <a:ea typeface="Calibri"/>
              </a:rPr>
              <a:t>: </a:t>
            </a:r>
            <a:r>
              <a:rPr lang="en-US" sz="2400" dirty="0">
                <a:ea typeface="Calibri"/>
              </a:rPr>
              <a:t>forced satisfiable?</a:t>
            </a:r>
            <a:endParaRPr lang="en-US" sz="2400" baseline="30000" dirty="0">
              <a:ea typeface="Calibri"/>
            </a:endParaRPr>
          </a:p>
          <a:p>
            <a:pPr marL="790542" lvl="1" indent="-333342">
              <a:buFont typeface="Symbol"/>
              <a:buChar char=""/>
            </a:pPr>
            <a:r>
              <a:rPr lang="en-US" sz="2400" i="1" dirty="0" smtClean="0">
                <a:latin typeface="Times New Roman"/>
                <a:ea typeface="Calibri"/>
                <a:cs typeface="Times New Roman"/>
              </a:rPr>
              <a:t>merged</a:t>
            </a:r>
            <a:r>
              <a:rPr lang="en-US" sz="2400" dirty="0" smtClean="0">
                <a:ea typeface="Calibri"/>
              </a:rPr>
              <a:t>: </a:t>
            </a:r>
            <a:r>
              <a:rPr lang="en-US" sz="2400" dirty="0">
                <a:ea typeface="Calibri"/>
              </a:rPr>
              <a:t>merge similar scopes?</a:t>
            </a:r>
            <a:endParaRPr lang="en-US" sz="2400" b="1" i="1" dirty="0"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40504" y="443257"/>
            <a:ext cx="175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[Xu+ AIJ 2007]</a:t>
            </a:r>
            <a:endParaRPr lang="en-US" dirty="0">
              <a:ln>
                <a:solidFill>
                  <a:schemeClr val="bg1"/>
                </a:solidFill>
              </a:ln>
              <a:ea typeface="Calibri"/>
              <a:cs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3064-9DD5-524F-AAEB-67FE179A746F}" type="datetime1">
              <a:rPr lang="en-US" smtClean="0"/>
              <a:t>10/31/14</a:t>
            </a:fld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1" y="3505254"/>
            <a:ext cx="1023984" cy="27105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26" y="3858615"/>
            <a:ext cx="2292473" cy="34202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20" y="4111132"/>
            <a:ext cx="1134907" cy="51037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22" y="4526387"/>
            <a:ext cx="2007181" cy="3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0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RBGenerator			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 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4E14-BDCC-B04D-8331-60AFD13C6E84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92414" y="3323342"/>
            <a:ext cx="7799808" cy="142251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4189" y="3670300"/>
            <a:ext cx="81266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91440" rtlCol="0">
            <a:spAutoFit/>
          </a:bodyPr>
          <a:lstStyle/>
          <a:p>
            <a:pPr algn="ctr"/>
            <a:r>
              <a:rPr lang="en-US" sz="1600" dirty="0" smtClean="0">
                <a:latin typeface="Times New Roman"/>
                <a:cs typeface="Times New Roman"/>
              </a:rPr>
              <a:t>Result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816" y="3459522"/>
            <a:ext cx="906433" cy="584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91440" rtlCol="0">
            <a:spAutoFit/>
          </a:bodyPr>
          <a:lstStyle/>
          <a:p>
            <a:pPr algn="r"/>
            <a:r>
              <a:rPr lang="en-US" sz="1600" dirty="0" smtClean="0">
                <a:latin typeface="Times New Roman"/>
                <a:cs typeface="Times New Roman"/>
              </a:rPr>
              <a:t>Input parameters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223" y="2630635"/>
            <a:ext cx="8948131" cy="216058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65" y="1743413"/>
            <a:ext cx="856284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91440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SMAC: Sequential Model-based Algorithm Configuration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9811" y="3018667"/>
            <a:ext cx="354501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91440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User-Defined Algorithm Wrapper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4" name="Elbow Connector 13"/>
          <p:cNvCxnSpPr>
            <a:stCxn id="31" idx="2"/>
          </p:cNvCxnSpPr>
          <p:nvPr/>
        </p:nvCxnSpPr>
        <p:spPr>
          <a:xfrm rot="10800000" flipV="1">
            <a:off x="486333" y="2859611"/>
            <a:ext cx="836168" cy="1131697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32" idx="0"/>
          </p:cNvCxnSpPr>
          <p:nvPr/>
        </p:nvCxnSpPr>
        <p:spPr>
          <a:xfrm rot="16200000" flipV="1">
            <a:off x="8103758" y="3114502"/>
            <a:ext cx="1118836" cy="59896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2" idx="2"/>
            <a:endCxn id="31" idx="0"/>
          </p:cNvCxnSpPr>
          <p:nvPr/>
        </p:nvCxnSpPr>
        <p:spPr>
          <a:xfrm flipH="1">
            <a:off x="4373928" y="2854567"/>
            <a:ext cx="654595" cy="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928517" y="3681476"/>
            <a:ext cx="1490472" cy="61264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RBGenerator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Straight Arrow Connector 17"/>
          <p:cNvCxnSpPr>
            <a:stCxn id="27" idx="3"/>
          </p:cNvCxnSpPr>
          <p:nvPr/>
        </p:nvCxnSpPr>
        <p:spPr>
          <a:xfrm>
            <a:off x="5881479" y="3597422"/>
            <a:ext cx="214555" cy="1146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8" idx="3"/>
          </p:cNvCxnSpPr>
          <p:nvPr/>
        </p:nvCxnSpPr>
        <p:spPr>
          <a:xfrm flipV="1">
            <a:off x="5881479" y="4263443"/>
            <a:ext cx="254135" cy="1161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6" idx="0"/>
            <a:endCxn id="27" idx="1"/>
          </p:cNvCxnSpPr>
          <p:nvPr/>
        </p:nvCxnSpPr>
        <p:spPr>
          <a:xfrm flipV="1">
            <a:off x="4643514" y="3597422"/>
            <a:ext cx="186405" cy="3956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0"/>
            <a:endCxn id="28" idx="1"/>
          </p:cNvCxnSpPr>
          <p:nvPr/>
        </p:nvCxnSpPr>
        <p:spPr>
          <a:xfrm>
            <a:off x="4643514" y="3993080"/>
            <a:ext cx="186405" cy="386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3"/>
            <a:endCxn id="26" idx="2"/>
          </p:cNvCxnSpPr>
          <p:nvPr/>
        </p:nvCxnSpPr>
        <p:spPr>
          <a:xfrm>
            <a:off x="3418989" y="3987800"/>
            <a:ext cx="200397" cy="52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" idx="3"/>
          </p:cNvCxnSpPr>
          <p:nvPr/>
        </p:nvCxnSpPr>
        <p:spPr>
          <a:xfrm>
            <a:off x="8337473" y="3972260"/>
            <a:ext cx="629269" cy="5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5428" y="3982482"/>
            <a:ext cx="14630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5548" y="4144539"/>
            <a:ext cx="1177701" cy="5847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91440" rtlCol="0">
            <a:spAutoFit/>
          </a:bodyPr>
          <a:lstStyle/>
          <a:p>
            <a:pPr algn="r"/>
            <a:r>
              <a:rPr lang="en-US" sz="1600" dirty="0" smtClean="0">
                <a:latin typeface="Times New Roman"/>
                <a:cs typeface="Times New Roman"/>
              </a:rPr>
              <a:t>Random </a:t>
            </a:r>
          </a:p>
          <a:p>
            <a:pPr algn="r"/>
            <a:r>
              <a:rPr lang="en-US" sz="1600" dirty="0" smtClean="0">
                <a:latin typeface="Times New Roman"/>
                <a:cs typeface="Times New Roman"/>
              </a:rPr>
              <a:t>seed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6" name="Snip Same Side Corner Rectangle 25"/>
          <p:cNvSpPr/>
          <p:nvPr/>
        </p:nvSpPr>
        <p:spPr>
          <a:xfrm>
            <a:off x="3619386" y="3600222"/>
            <a:ext cx="1024128" cy="785716"/>
          </a:xfrm>
          <a:prstGeom prst="snip2Same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Random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CSP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nstance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29919" y="3382538"/>
            <a:ext cx="1051560" cy="42976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AllSol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29919" y="4164738"/>
            <a:ext cx="1051560" cy="42976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PerTuple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66" y="3697398"/>
            <a:ext cx="2108200" cy="533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" name="Rounded Rectangle 29"/>
          <p:cNvSpPr/>
          <p:nvPr/>
        </p:nvSpPr>
        <p:spPr>
          <a:xfrm>
            <a:off x="6072060" y="3665936"/>
            <a:ext cx="2265413" cy="61264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Snip Same Side Corner Rectangle 30"/>
          <p:cNvSpPr/>
          <p:nvPr/>
        </p:nvSpPr>
        <p:spPr>
          <a:xfrm>
            <a:off x="1322501" y="2683902"/>
            <a:ext cx="3051427" cy="351419"/>
          </a:xfrm>
          <a:prstGeom prst="snip2Same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User-Defined Parameter Space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2" name="Snip Same Side Corner Rectangle 31"/>
          <p:cNvSpPr/>
          <p:nvPr/>
        </p:nvSpPr>
        <p:spPr>
          <a:xfrm>
            <a:off x="5028523" y="2678857"/>
            <a:ext cx="3335170" cy="351419"/>
          </a:xfrm>
          <a:prstGeom prst="snip2Same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Parameter Space Response Model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Snip Same Side Corner Rectangle 32"/>
          <p:cNvSpPr/>
          <p:nvPr/>
        </p:nvSpPr>
        <p:spPr>
          <a:xfrm>
            <a:off x="109871" y="4134821"/>
            <a:ext cx="713118" cy="587182"/>
          </a:xfrm>
          <a:prstGeom prst="snip2Same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Instance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list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4" name="Elbow Connector 33"/>
          <p:cNvCxnSpPr>
            <a:stCxn id="33" idx="0"/>
          </p:cNvCxnSpPr>
          <p:nvPr/>
        </p:nvCxnSpPr>
        <p:spPr>
          <a:xfrm flipV="1">
            <a:off x="822989" y="4130211"/>
            <a:ext cx="1109671" cy="298201"/>
          </a:xfrm>
          <a:prstGeom prst="bentConnector3">
            <a:avLst>
              <a:gd name="adj1" fmla="val 22222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5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Experimental Results (I)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3585" y="975259"/>
            <a:ext cx="8233215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42" indent="-333342">
              <a:buFont typeface="Symbol"/>
              <a:buChar char=""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4 tests run, testing two factors:</a:t>
            </a:r>
          </a:p>
          <a:p>
            <a:pPr marL="723885" lvl="1" indent="-342900">
              <a:buFont typeface="Lucida Grande"/>
              <a:buChar char="-"/>
            </a:pPr>
            <a:r>
              <a:rPr lang="en-US" sz="2800" dirty="0">
                <a:ea typeface="Calibri"/>
              </a:rPr>
              <a:t>Configuring to favor PerTuple and AllSol</a:t>
            </a:r>
          </a:p>
          <a:p>
            <a:pPr marL="723885" lvl="1" indent="-342900">
              <a:buFont typeface="Lucida Grande"/>
              <a:buChar char="-"/>
            </a:pPr>
            <a:r>
              <a:rPr lang="en-US" sz="2800" dirty="0">
                <a:ea typeface="Calibri"/>
              </a:rPr>
              <a:t>With adjustable and fixed problem size parameters</a:t>
            </a:r>
          </a:p>
          <a:p>
            <a:pPr marL="333342" indent="-333342">
              <a:buFont typeface="Symbol"/>
              <a:buChar char=""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Each test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runs 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over 10 configuration seeds</a:t>
            </a:r>
          </a:p>
          <a:p>
            <a:pPr marL="333342" indent="-333342">
              <a:buFont typeface="Symbol"/>
              <a:buChar char=""/>
            </a:pP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Each configuration seed runs for 3 days</a:t>
            </a:r>
          </a:p>
          <a:p>
            <a:pPr marL="333342" indent="-333342">
              <a:buFont typeface="Symbol"/>
              <a:buChar char=""/>
            </a:pP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All 10 configurations run in parallel</a:t>
            </a:r>
            <a:endParaRPr lang="en-US" sz="28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33342" indent="-333342">
              <a:buFont typeface="Symbol"/>
              <a:buChar char=""/>
            </a:pP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Algorithm </a:t>
            </a:r>
            <a:r>
              <a:rPr lang="en-US" sz="2800" dirty="0" smtClean="0">
                <a:ea typeface="Tahoma" panose="020B0604030504040204" pitchFamily="34" charset="0"/>
                <a:cs typeface="Tahoma" panose="020B0604030504040204" pitchFamily="34" charset="0"/>
              </a:rPr>
              <a:t>time-limit set to 20 minutes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64B3-A70C-2D4E-B424-E3655038F719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5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Experimental Results (II)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19</a:t>
            </a:fld>
            <a:endParaRPr lang="en-US" dirty="0"/>
          </a:p>
        </p:txBody>
      </p:sp>
      <p:pic>
        <p:nvPicPr>
          <p:cNvPr id="2" name="Picture 1" descr="singleImprovem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397000"/>
            <a:ext cx="8483600" cy="4064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2D5-30A3-5F42-BB36-AB86331A7339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8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Outline</a:t>
            </a:r>
            <a:endParaRPr lang="en-US" sz="32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585" y="975259"/>
            <a:ext cx="82332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Introduction to algorithm configuration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Goals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Types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SMAC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Case study: Random-problem generation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b="1" cap="small" dirty="0">
                <a:ln>
                  <a:solidFill>
                    <a:schemeClr val="bg1"/>
                  </a:solidFill>
                </a:ln>
                <a:latin typeface="Calibri"/>
                <a:ea typeface="Calibri"/>
                <a:cs typeface="Times New Roman"/>
              </a:rPr>
              <a:t>AllSol</a:t>
            </a:r>
            <a:r>
              <a:rPr lang="en-US" sz="2400" dirty="0"/>
              <a:t> vs. </a:t>
            </a:r>
            <a:r>
              <a:rPr lang="en-US" sz="2400" b="1" cap="small" dirty="0">
                <a:ln>
                  <a:solidFill>
                    <a:schemeClr val="bg1"/>
                  </a:solidFill>
                </a:ln>
                <a:latin typeface="Calibri"/>
                <a:ea typeface="Calibri"/>
                <a:cs typeface="Times New Roman"/>
              </a:rPr>
              <a:t>PerTuple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/>
              <a:t>RBGenerator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/>
              <a:t>Experimental </a:t>
            </a:r>
            <a:r>
              <a:rPr lang="en-US" sz="2400" dirty="0" smtClean="0"/>
              <a:t>results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SMAC </a:t>
            </a:r>
            <a:r>
              <a:rPr lang="en-US" sz="2800" dirty="0"/>
              <a:t>u</a:t>
            </a:r>
            <a:r>
              <a:rPr lang="en-US" sz="2800" dirty="0" smtClean="0"/>
              <a:t>sage tutorial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/>
              <a:t>Quickstart example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/>
              <a:t>File descriptions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/>
              <a:t>Setting up problem </a:t>
            </a:r>
            <a:r>
              <a:rPr lang="en-US" sz="2400" dirty="0" smtClean="0"/>
              <a:t>generation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742D-1B73-4D4F-9D6A-61B9E34FEAEC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8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Experimental Results (III)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 descr="DataTab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96"/>
          <a:stretch/>
        </p:blipFill>
        <p:spPr>
          <a:xfrm>
            <a:off x="1089982" y="825908"/>
            <a:ext cx="6964036" cy="51506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2FF0-3FD6-5F4A-8F85-7FCC31ECB8C0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43970" y="2198736"/>
            <a:ext cx="6113377" cy="21797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43970" y="4000181"/>
            <a:ext cx="6113377" cy="21797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5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Experimental Results (IV)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2FF0-3FD6-5F4A-8F85-7FCC31ECB8C0}" type="datetime1">
              <a:rPr lang="en-US" smtClean="0"/>
              <a:t>10/31/14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99460" y="792616"/>
            <a:ext cx="6945080" cy="5636328"/>
            <a:chOff x="2353728" y="3288983"/>
            <a:chExt cx="4436544" cy="3600508"/>
          </a:xfrm>
        </p:grpSpPr>
        <p:pic>
          <p:nvPicPr>
            <p:cNvPr id="7" name="Picture 6" descr="DataTable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56"/>
            <a:stretch/>
          </p:blipFill>
          <p:spPr>
            <a:xfrm>
              <a:off x="2353728" y="3753004"/>
              <a:ext cx="4436544" cy="3136487"/>
            </a:xfrm>
            <a:prstGeom prst="rect">
              <a:avLst/>
            </a:prstGeom>
          </p:spPr>
        </p:pic>
        <p:pic>
          <p:nvPicPr>
            <p:cNvPr id="8" name="Picture 7" descr="DataTable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759"/>
            <a:stretch/>
          </p:blipFill>
          <p:spPr>
            <a:xfrm>
              <a:off x="2353728" y="3288983"/>
              <a:ext cx="4436544" cy="46402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743970" y="3232524"/>
            <a:ext cx="6113377" cy="21797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43970" y="5460450"/>
            <a:ext cx="6113377" cy="21797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Experimental Results (V)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22</a:t>
            </a:fld>
            <a:endParaRPr lang="en-US" dirty="0"/>
          </a:p>
        </p:txBody>
      </p:sp>
      <p:pic>
        <p:nvPicPr>
          <p:cNvPr id="2" name="Picture 1" descr="Param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62" y="2259401"/>
            <a:ext cx="4991662" cy="4464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585" y="975259"/>
            <a:ext cx="8503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42" indent="-333342">
              <a:buFont typeface="Symbol"/>
              <a:buChar char=""/>
            </a:pPr>
            <a:r>
              <a:rPr lang="en-US" sz="2800" dirty="0" smtClean="0">
                <a:ea typeface="Calibri"/>
              </a:rPr>
              <a:t>High values of </a:t>
            </a:r>
            <a:r>
              <a:rPr lang="en-US" sz="2800" i="1" dirty="0">
                <a:latin typeface="Times New Roman"/>
                <a:ea typeface="Calibri"/>
                <a:cs typeface="Times New Roman"/>
              </a:rPr>
              <a:t>δ </a:t>
            </a:r>
            <a:r>
              <a:rPr lang="en-US" sz="2800" dirty="0" smtClean="0">
                <a:ea typeface="Calibri"/>
              </a:rPr>
              <a:t>(tight constraints) and high values of </a:t>
            </a:r>
            <a:r>
              <a:rPr lang="en-US" sz="2800" i="1" dirty="0" smtClean="0">
                <a:latin typeface="Times New Roman"/>
                <a:ea typeface="Calibri"/>
                <a:cs typeface="Times New Roman"/>
              </a:rPr>
              <a:t>r</a:t>
            </a:r>
            <a:r>
              <a:rPr lang="en-US" sz="2800" dirty="0" smtClean="0">
                <a:ea typeface="Calibri"/>
              </a:rPr>
              <a:t> (many constraints) lead to better </a:t>
            </a:r>
            <a:r>
              <a:rPr lang="en-US" sz="2800" cap="small" dirty="0" smtClean="0">
                <a:ea typeface="Calibri"/>
              </a:rPr>
              <a:t>AllSol</a:t>
            </a:r>
            <a:r>
              <a:rPr lang="en-US" sz="2800" dirty="0" smtClean="0">
                <a:ea typeface="Calibri"/>
              </a:rPr>
              <a:t> performance</a:t>
            </a:r>
            <a:endParaRPr lang="en-US" sz="2800" dirty="0">
              <a:ea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7524-B4AE-0D4D-A1C6-E3C92F32B58E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Experimental Results (VI)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42" indent="-333342">
              <a:buFont typeface="Symbol"/>
              <a:buChar char=""/>
            </a:pPr>
            <a:r>
              <a:rPr lang="en-US" sz="3200" dirty="0" smtClean="0">
                <a:ea typeface="Calibri"/>
              </a:rPr>
              <a:t>Algorithm Configuration finds instances where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800" cap="small" dirty="0" smtClean="0">
                <a:ea typeface="Calibri"/>
              </a:rPr>
              <a:t>PerTuple</a:t>
            </a:r>
            <a:r>
              <a:rPr lang="en-US" sz="2800" dirty="0" smtClean="0">
                <a:ea typeface="Calibri"/>
              </a:rPr>
              <a:t> performed 1000x faster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800" cap="small" dirty="0">
                <a:ea typeface="Calibri"/>
              </a:rPr>
              <a:t>AllSol</a:t>
            </a:r>
            <a:r>
              <a:rPr lang="en-US" sz="2800" dirty="0" smtClean="0">
                <a:ea typeface="Calibri"/>
              </a:rPr>
              <a:t> performed 100x faster</a:t>
            </a:r>
          </a:p>
          <a:p>
            <a:pPr marL="333342" indent="-333342">
              <a:buFont typeface="Symbol"/>
              <a:buChar char=""/>
            </a:pPr>
            <a:r>
              <a:rPr lang="en-US" sz="3200" cap="small" dirty="0" smtClean="0">
                <a:ea typeface="Calibri"/>
              </a:rPr>
              <a:t>PerTuple</a:t>
            </a:r>
            <a:r>
              <a:rPr lang="en-US" sz="3200" dirty="0" smtClean="0">
                <a:ea typeface="Calibri"/>
              </a:rPr>
              <a:t> configuration</a:t>
            </a:r>
            <a:endParaRPr lang="en-US" sz="3200" dirty="0">
              <a:ea typeface="Calibri"/>
            </a:endParaRPr>
          </a:p>
          <a:p>
            <a:pPr marL="914400" lvl="1" indent="-457200">
              <a:buFont typeface="Lucida Grande"/>
              <a:buChar char="-"/>
            </a:pPr>
            <a:r>
              <a:rPr lang="en-US" sz="2800" dirty="0" smtClean="0">
                <a:ea typeface="Calibri"/>
              </a:rPr>
              <a:t>fewer constraints</a:t>
            </a:r>
            <a:r>
              <a:rPr lang="en-US" sz="2800" dirty="0">
                <a:ea typeface="Calibri"/>
              </a:rPr>
              <a:t>, lower constraint tightness</a:t>
            </a:r>
          </a:p>
          <a:p>
            <a:pPr marL="333342" indent="-333342">
              <a:buFont typeface="Symbol"/>
              <a:buChar char=""/>
            </a:pPr>
            <a:r>
              <a:rPr lang="en-US" sz="3200" cap="small" dirty="0">
                <a:ea typeface="Calibri"/>
              </a:rPr>
              <a:t>AllSol</a:t>
            </a:r>
            <a:r>
              <a:rPr lang="en-US" sz="3200" dirty="0">
                <a:ea typeface="Calibri"/>
              </a:rPr>
              <a:t> </a:t>
            </a:r>
            <a:r>
              <a:rPr lang="en-US" sz="3200" dirty="0" smtClean="0">
                <a:ea typeface="Calibri"/>
              </a:rPr>
              <a:t>configuration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800" dirty="0">
                <a:ea typeface="Calibri"/>
              </a:rPr>
              <a:t>more</a:t>
            </a:r>
            <a:r>
              <a:rPr lang="en-US" sz="2800" dirty="0" smtClean="0">
                <a:ea typeface="Calibri"/>
              </a:rPr>
              <a:t> </a:t>
            </a:r>
            <a:r>
              <a:rPr lang="en-US" sz="2800" dirty="0">
                <a:ea typeface="Calibri"/>
              </a:rPr>
              <a:t>constraints, higher constraint tightness</a:t>
            </a:r>
            <a:endParaRPr lang="en-US" sz="3200" dirty="0">
              <a:ea typeface="Calibri"/>
            </a:endParaRPr>
          </a:p>
          <a:p>
            <a:pPr marL="333342" indent="-333342">
              <a:buFont typeface="Symbol"/>
              <a:buChar char=""/>
            </a:pPr>
            <a:endParaRPr lang="en-US" sz="3200" dirty="0">
              <a:ea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19" y="45720"/>
            <a:ext cx="9052560" cy="6766560"/>
            <a:chOff x="-513577" y="45720"/>
            <a:chExt cx="9052560" cy="6766560"/>
          </a:xfrm>
        </p:grpSpPr>
        <p:pic>
          <p:nvPicPr>
            <p:cNvPr id="6" name="Picture 5" descr="GraphFixed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" r="10990" b="666"/>
            <a:stretch/>
          </p:blipFill>
          <p:spPr>
            <a:xfrm>
              <a:off x="2738394" y="45720"/>
              <a:ext cx="5800589" cy="6766560"/>
            </a:xfrm>
            <a:prstGeom prst="rect">
              <a:avLst/>
            </a:prstGeom>
          </p:spPr>
        </p:pic>
        <p:pic>
          <p:nvPicPr>
            <p:cNvPr id="7" name="Picture 6" descr="GraphFixed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9" t="666" b="666"/>
            <a:stretch/>
          </p:blipFill>
          <p:spPr>
            <a:xfrm>
              <a:off x="-513577" y="45720"/>
              <a:ext cx="3251970" cy="676656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19" y="45720"/>
            <a:ext cx="9052560" cy="676656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60124" y="3084038"/>
            <a:ext cx="6623752" cy="689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SMAC Usage Tutorial</a:t>
            </a:r>
            <a:endParaRPr lang="en-US" sz="36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900D-F738-AB4C-A37C-FEB4158DD16E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4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SMAC quickstart example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3342" indent="-333342">
              <a:buFont typeface="Symbol"/>
              <a:buChar char=""/>
            </a:pPr>
            <a:r>
              <a:rPr lang="en-US" sz="2800" dirty="0" smtClean="0">
                <a:ea typeface="Calibri"/>
              </a:rPr>
              <a:t>Example taken from the SMAC quickstart</a:t>
            </a:r>
            <a:r>
              <a:rPr lang="en-US" sz="2800" dirty="0">
                <a:ea typeface="Calibri"/>
              </a:rPr>
              <a:t> guide: </a:t>
            </a:r>
            <a:r>
              <a:rPr lang="en-US" sz="2000" dirty="0">
                <a:ea typeface="Calibri"/>
              </a:rPr>
              <a:t>http://www.cs.ubc.ca/labs/beta/Projects/SMAC/v2.08.00/quickstart.html</a:t>
            </a:r>
            <a:endParaRPr lang="en-US" sz="2400" dirty="0">
              <a:ea typeface="Calibri"/>
            </a:endParaRPr>
          </a:p>
          <a:p>
            <a:pPr marL="333342" indent="-333342">
              <a:buFont typeface="Symbol"/>
              <a:buChar char=""/>
            </a:pPr>
            <a:r>
              <a:rPr lang="en-US" sz="2800" dirty="0" smtClean="0">
                <a:ea typeface="Calibri"/>
              </a:rPr>
              <a:t>Set up SMAC:</a:t>
            </a:r>
          </a:p>
          <a:p>
            <a:pPr marL="333342" indent="-333342">
              <a:buFont typeface="Symbol"/>
              <a:buChar char=""/>
            </a:pPr>
            <a:endParaRPr lang="en-US" sz="2800" dirty="0">
              <a:ea typeface="Calibri"/>
            </a:endParaRPr>
          </a:p>
          <a:p>
            <a:pPr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wget 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www.cs.ubc.ca/labs/beta/Projects/SMAC/smac-v2.08.00-master-	731.tar.gz</a:t>
            </a:r>
          </a:p>
          <a:p>
            <a:pPr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 -xzvf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smac-v2.08.00-master-731.tar.gz</a:t>
            </a:r>
          </a:p>
          <a:p>
            <a:pPr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smac-v2.08.00-master-731</a:t>
            </a:r>
          </a:p>
          <a:p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ea typeface="Calibri"/>
              </a:rPr>
              <a:t>Run blackbox function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./smac --use-instances false --numberOfRunsLimit 100 --pcs-file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example_scenarios/branin/params.pcs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--algo "python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example_scenarios/branin/branin.py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run-objective QUALITY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ea typeface="Calibri"/>
            </a:endParaRPr>
          </a:p>
          <a:p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9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SMAC quickstart example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ea typeface="Calibri"/>
            </a:endParaRPr>
          </a:p>
          <a:p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9" y="975259"/>
            <a:ext cx="8699539" cy="49806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880" y="1432560"/>
            <a:ext cx="5118169" cy="16458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2229" y="2143582"/>
            <a:ext cx="4189751" cy="16458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2229" y="3141802"/>
            <a:ext cx="2261891" cy="16458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880" y="2516962"/>
            <a:ext cx="7772400" cy="16458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2228" y="5206822"/>
            <a:ext cx="8699540" cy="363398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7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File descriptions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Parameter file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>
                <a:ea typeface="Calibri"/>
              </a:rPr>
              <a:t>Specifies ranges and </a:t>
            </a:r>
            <a:r>
              <a:rPr lang="en-US" sz="2400" dirty="0" smtClean="0">
                <a:ea typeface="Calibri"/>
              </a:rPr>
              <a:t>defaults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Can specify real, integer, and categorical </a:t>
            </a:r>
            <a:endParaRPr lang="en-US" sz="2400" dirty="0">
              <a:ea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69" y="2673874"/>
            <a:ext cx="4709825" cy="187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8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File descriptions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Scenario file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specifies SMAC command line options in a file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95" y="2233728"/>
            <a:ext cx="7186787" cy="199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52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File descriptions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Algorithm wrapper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Script to handle execution of the algorithm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Requires specific input and output format</a:t>
            </a:r>
            <a:endParaRPr lang="en-US" sz="2400" dirty="0">
              <a:ea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" y="2234873"/>
            <a:ext cx="7818589" cy="41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0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19" y="45720"/>
            <a:ext cx="9052560" cy="6766560"/>
            <a:chOff x="-513577" y="45720"/>
            <a:chExt cx="9052560" cy="6766560"/>
          </a:xfrm>
        </p:grpSpPr>
        <p:pic>
          <p:nvPicPr>
            <p:cNvPr id="6" name="Picture 5" descr="GraphFixed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" r="10990" b="666"/>
            <a:stretch/>
          </p:blipFill>
          <p:spPr>
            <a:xfrm>
              <a:off x="2738394" y="45720"/>
              <a:ext cx="5800589" cy="6766560"/>
            </a:xfrm>
            <a:prstGeom prst="rect">
              <a:avLst/>
            </a:prstGeom>
          </p:spPr>
        </p:pic>
        <p:pic>
          <p:nvPicPr>
            <p:cNvPr id="7" name="Picture 6" descr="GraphFixed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9" t="666" b="666"/>
            <a:stretch/>
          </p:blipFill>
          <p:spPr>
            <a:xfrm>
              <a:off x="-513577" y="45720"/>
              <a:ext cx="3251970" cy="676656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19" y="45720"/>
            <a:ext cx="9052560" cy="676656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60124" y="2807039"/>
            <a:ext cx="6623752" cy="1243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Introduction to Algorithm Configuration</a:t>
            </a:r>
            <a:endParaRPr lang="en-US" sz="36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D498-4886-1E48-BFAC-36778E2247AB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File descriptions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Algorithm wrapper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Script to handle execution of the algorithm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Requires specific input and output format</a:t>
            </a:r>
          </a:p>
          <a:p>
            <a:pPr marL="914400" lvl="1" indent="-457200">
              <a:buFont typeface="Lucida Grande"/>
              <a:buChar char="-"/>
            </a:pPr>
            <a:endParaRPr lang="en-US" sz="2400" dirty="0">
              <a:ea typeface="Calibri"/>
            </a:endParaRPr>
          </a:p>
          <a:p>
            <a:pPr lvl="1"/>
            <a:r>
              <a:rPr lang="en-US" sz="2400" dirty="0" smtClean="0">
                <a:ea typeface="Calibri"/>
              </a:rPr>
              <a:t>Algorithm wrapper callstring:</a:t>
            </a:r>
          </a:p>
          <a:p>
            <a:pPr lvl="1"/>
            <a:r>
              <a:rPr lang="en-US" sz="2000" dirty="0" smtClean="0"/>
              <a:t>&lt;algo&gt; </a:t>
            </a:r>
            <a:r>
              <a:rPr lang="en-US" sz="2000" dirty="0"/>
              <a:t>&lt;instance&gt; &lt;instance_specifics&gt; &lt;runtime cutoff&gt; &lt;runlength&gt; </a:t>
            </a:r>
            <a:r>
              <a:rPr lang="en-US" sz="2000" dirty="0" smtClean="0"/>
              <a:t>	&lt;</a:t>
            </a:r>
            <a:r>
              <a:rPr lang="en-US" sz="2000" dirty="0"/>
              <a:t>seed&gt; &lt;solver parameters</a:t>
            </a:r>
            <a:r>
              <a:rPr lang="en-US" sz="2000" dirty="0" smtClean="0"/>
              <a:t>&gt;</a:t>
            </a:r>
          </a:p>
          <a:p>
            <a:pPr lvl="1"/>
            <a:endParaRPr lang="en-US" sz="2000" dirty="0">
              <a:ea typeface="Calibri"/>
            </a:endParaRPr>
          </a:p>
          <a:p>
            <a:pPr lvl="1"/>
            <a:r>
              <a:rPr lang="en-US" sz="2400" dirty="0" smtClean="0">
                <a:ea typeface="Calibri"/>
              </a:rPr>
              <a:t>Algorithm wrapper return:</a:t>
            </a:r>
          </a:p>
          <a:p>
            <a:pPr lvl="1"/>
            <a:r>
              <a:rPr lang="en-US" sz="2000" dirty="0"/>
              <a:t>Result for SMAC: &lt;status&gt;, &lt;runtime&gt;, &lt;runlength&gt;, &lt;quality&gt;, &lt;seed&gt;</a:t>
            </a:r>
            <a:endParaRPr lang="en-US" sz="2000" dirty="0" smtClean="0">
              <a:ea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7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Setting up problem generation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Parameter file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Include all parameters for the problem generator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Set parameter ranges to be flexible but not too large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Scenario file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run_obj should be set to quality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>
                <a:ea typeface="Calibri"/>
              </a:rPr>
              <a:t>o</a:t>
            </a:r>
            <a:r>
              <a:rPr lang="en-US" sz="2400" dirty="0" smtClean="0">
                <a:ea typeface="Calibri"/>
              </a:rPr>
              <a:t>verall_obj should be set to MEAN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cutoff_time should be enough to run generation and both algorithms comfortably</a:t>
            </a:r>
          </a:p>
          <a:p>
            <a:pPr marL="914400" lvl="1" indent="-457200">
              <a:buFont typeface="Lucida Grande"/>
              <a:buChar char="-"/>
            </a:pPr>
            <a:r>
              <a:rPr lang="en-US" sz="2400" dirty="0" smtClean="0">
                <a:ea typeface="Calibri"/>
              </a:rPr>
              <a:t>tunerTimeout should be enough to test a sufficient number of configurations (1 or more days)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9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Setting up problem generation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9372" y="990558"/>
            <a:ext cx="41184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/>
              <a:t>Algorithm wrapper</a:t>
            </a:r>
          </a:p>
          <a:p>
            <a:pPr marL="520700" lvl="1" indent="-290513">
              <a:buFont typeface="Lucida Grande"/>
              <a:buChar char="-"/>
            </a:pPr>
            <a:r>
              <a:rPr lang="en-US" sz="2400" dirty="0" smtClean="0"/>
              <a:t>Handle the wrapper input format</a:t>
            </a:r>
            <a:endParaRPr lang="en-US" sz="2400" dirty="0"/>
          </a:p>
          <a:p>
            <a:pPr marL="520700" lvl="1" indent="-290513">
              <a:buFont typeface="Lucida Grande"/>
              <a:buChar char="-"/>
            </a:pPr>
            <a:r>
              <a:rPr lang="en-US" sz="2400" dirty="0" smtClean="0"/>
              <a:t>Pull all parameters from the input</a:t>
            </a:r>
          </a:p>
          <a:p>
            <a:pPr marL="520700" lvl="1" indent="-290513">
              <a:buFont typeface="Lucida Grande"/>
              <a:buChar char="-"/>
            </a:pPr>
            <a:r>
              <a:rPr lang="en-US" sz="2400" dirty="0" smtClean="0"/>
              <a:t>Run problem generation with parameters</a:t>
            </a:r>
          </a:p>
          <a:p>
            <a:pPr marL="520700" lvl="1" indent="-290513">
              <a:buFont typeface="Lucida Grande"/>
              <a:buChar char="-"/>
            </a:pPr>
            <a:r>
              <a:rPr lang="en-US" sz="2400" dirty="0" smtClean="0"/>
              <a:t>Limit the runtime of generation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54" y="755715"/>
            <a:ext cx="4733612" cy="511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786" y="1451832"/>
            <a:ext cx="4537580" cy="126800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57786" y="2840376"/>
            <a:ext cx="4537580" cy="111357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57786" y="5498799"/>
            <a:ext cx="4537580" cy="37653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56150" y="5498799"/>
            <a:ext cx="874809" cy="13047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4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Setting up problem generation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479" y="975259"/>
            <a:ext cx="426369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>
              <a:buFont typeface="Arial" panose="020B0604020202020204" pitchFamily="34" charset="0"/>
              <a:buChar char="•"/>
            </a:pPr>
            <a:r>
              <a:rPr lang="en-US" sz="2800" dirty="0" smtClean="0"/>
              <a:t>Algorithm wrapper</a:t>
            </a:r>
          </a:p>
          <a:p>
            <a:pPr marL="520700" lvl="1" indent="-290513">
              <a:buFont typeface="Lucida Grande"/>
              <a:buChar char="-"/>
            </a:pPr>
            <a:r>
              <a:rPr lang="en-US" sz="2400" dirty="0" smtClean="0"/>
              <a:t>Run the algorithm</a:t>
            </a:r>
          </a:p>
          <a:p>
            <a:pPr marL="520700" lvl="1" indent="-290513">
              <a:buFont typeface="Lucida Grande"/>
              <a:buChar char="-"/>
            </a:pPr>
            <a:r>
              <a:rPr lang="en-US" sz="2400" dirty="0" smtClean="0"/>
              <a:t>Limit its execution time</a:t>
            </a:r>
          </a:p>
          <a:p>
            <a:pPr marL="520700" lvl="1" indent="-290513">
              <a:buFont typeface="Lucida Grande"/>
              <a:buChar char="-"/>
            </a:pPr>
            <a:r>
              <a:rPr lang="en-US" sz="2400" dirty="0" smtClean="0"/>
              <a:t>If it timed out, treat its runtime as the max possible runtime</a:t>
            </a:r>
          </a:p>
          <a:p>
            <a:pPr marL="520700" lvl="1" indent="-290513">
              <a:buFont typeface="Lucida Grande"/>
              <a:buChar char="-"/>
            </a:pPr>
            <a:r>
              <a:rPr lang="en-US" sz="2400" dirty="0" smtClean="0"/>
              <a:t>If it crashed, report the crashed run to SMAC</a:t>
            </a: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73" y="1239259"/>
            <a:ext cx="4529103" cy="414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3994" y="2234566"/>
            <a:ext cx="4264381" cy="550096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51464" y="2204086"/>
            <a:ext cx="828313" cy="14306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3994" y="3190901"/>
            <a:ext cx="1323970" cy="23707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83993" y="3427454"/>
            <a:ext cx="4264381" cy="999857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9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582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Setting up problem generation</a:t>
            </a:r>
            <a:endParaRPr lang="en-US" sz="32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5877" y="975259"/>
            <a:ext cx="42636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/>
              <a:t>Algorithm wrapper</a:t>
            </a:r>
          </a:p>
          <a:p>
            <a:pPr marL="398463" lvl="1" indent="-230188">
              <a:buFont typeface="Lucida Grande"/>
              <a:buChar char="-"/>
            </a:pPr>
            <a:r>
              <a:rPr lang="en-US" sz="2400" dirty="0" smtClean="0"/>
              <a:t>Repeat with second algorithm</a:t>
            </a:r>
          </a:p>
          <a:p>
            <a:pPr marL="398463" lvl="1" indent="-230188">
              <a:buFont typeface="Lucida Grande"/>
              <a:buChar char="-"/>
            </a:pPr>
            <a:r>
              <a:rPr lang="en-US" sz="2400" dirty="0" smtClean="0"/>
              <a:t>Calculate solution quality as the log of the two runtimes</a:t>
            </a:r>
          </a:p>
          <a:p>
            <a:pPr marL="398463" lvl="1" indent="-230188">
              <a:buFont typeface="Lucida Grande"/>
              <a:buChar char="-"/>
            </a:pPr>
            <a:r>
              <a:rPr lang="en-US" sz="2400" dirty="0" smtClean="0"/>
              <a:t>Return results in the correct format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0F20-C27F-4F49-BD1F-A294026728A4}" type="datetime1">
              <a:rPr lang="en-US" smtClean="0"/>
              <a:t>10/31/14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14" y="1315757"/>
            <a:ext cx="4630741" cy="403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67867" y="1315757"/>
            <a:ext cx="4366088" cy="79300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67866" y="4731277"/>
            <a:ext cx="2748933" cy="13309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67866" y="5171441"/>
            <a:ext cx="3897013" cy="176482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4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19" y="45720"/>
            <a:ext cx="9052560" cy="6766560"/>
            <a:chOff x="-513577" y="45720"/>
            <a:chExt cx="9052560" cy="6766560"/>
          </a:xfrm>
        </p:grpSpPr>
        <p:pic>
          <p:nvPicPr>
            <p:cNvPr id="6" name="Picture 5" descr="GraphFixed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" r="10990" b="666"/>
            <a:stretch/>
          </p:blipFill>
          <p:spPr>
            <a:xfrm>
              <a:off x="2738394" y="45720"/>
              <a:ext cx="5800589" cy="6766560"/>
            </a:xfrm>
            <a:prstGeom prst="rect">
              <a:avLst/>
            </a:prstGeom>
          </p:spPr>
        </p:pic>
        <p:pic>
          <p:nvPicPr>
            <p:cNvPr id="7" name="Picture 6" descr="GraphFixed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9" t="666" b="666"/>
            <a:stretch/>
          </p:blipFill>
          <p:spPr>
            <a:xfrm>
              <a:off x="-513577" y="45720"/>
              <a:ext cx="3251970" cy="676656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19" y="45720"/>
            <a:ext cx="9052560" cy="676656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60124" y="3084038"/>
            <a:ext cx="6623752" cy="6899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Questions?</a:t>
            </a:r>
            <a:endParaRPr lang="en-US" sz="36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900D-F738-AB4C-A37C-FEB4158DD16E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1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53585" y="975259"/>
            <a:ext cx="8233215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An algorithm </a:t>
            </a:r>
            <a:r>
              <a:rPr lang="en-US" sz="2800" i="1" dirty="0">
                <a:latin typeface="Times New Roman"/>
                <a:cs typeface="Times New Roman"/>
              </a:rPr>
              <a:t>A</a:t>
            </a:r>
            <a:endParaRPr lang="en-US" sz="2400" b="1" dirty="0" smtClean="0"/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Is tuned with parameters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,…,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k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Takes as input a problem instance </a:t>
            </a:r>
            <a:r>
              <a:rPr lang="en-US" sz="2400" i="1" dirty="0" smtClean="0">
                <a:latin typeface="Times New Roman"/>
                <a:cs typeface="Times New Roman"/>
              </a:rPr>
              <a:t>I</a:t>
            </a:r>
            <a:endParaRPr lang="en-US" sz="2400" dirty="0" smtClean="0"/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Outputs a result evaluated with a performance metric 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endParaRPr lang="en-US" sz="2400" i="1" dirty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Algorithm Configuration</a:t>
            </a:r>
            <a:endParaRPr lang="en-US" sz="2400" dirty="0"/>
          </a:p>
          <a:p>
            <a:pPr marL="800100" lvl="1" indent="-342900">
              <a:buFont typeface="Lucida Grande"/>
              <a:buChar char="-"/>
            </a:pPr>
            <a:r>
              <a:rPr lang="en-US" sz="2400" i="1" dirty="0" smtClean="0"/>
              <a:t>Task</a:t>
            </a:r>
            <a:r>
              <a:rPr lang="en-US" sz="2400" dirty="0" smtClean="0"/>
              <a:t>: Find </a:t>
            </a:r>
            <a:r>
              <a:rPr lang="en-US" sz="2400" dirty="0"/>
              <a:t>the parameters that yield </a:t>
            </a:r>
            <a:endParaRPr lang="en-US" sz="2400" dirty="0" smtClean="0"/>
          </a:p>
          <a:p>
            <a:pPr marL="1257300" lvl="2" indent="-342900">
              <a:buFont typeface="Lucida Grande"/>
              <a:buChar char="-"/>
            </a:pPr>
            <a:r>
              <a:rPr lang="en-US" sz="2400" dirty="0" smtClean="0"/>
              <a:t>an </a:t>
            </a:r>
            <a:r>
              <a:rPr lang="en-US" sz="2400" dirty="0"/>
              <a:t>optimal performance of </a:t>
            </a:r>
            <a:r>
              <a:rPr lang="en-US" sz="2400" i="1" dirty="0">
                <a:latin typeface="Times New Roman"/>
                <a:cs typeface="Times New Roman"/>
              </a:rPr>
              <a:t>A</a:t>
            </a:r>
            <a:r>
              <a:rPr lang="en-US" sz="2400" dirty="0"/>
              <a:t> </a:t>
            </a:r>
            <a:endParaRPr lang="en-US" sz="2400" dirty="0" smtClean="0"/>
          </a:p>
          <a:p>
            <a:pPr marL="1257300" lvl="2" indent="-342900">
              <a:buFont typeface="Lucida Grande"/>
              <a:buChar char="-"/>
            </a:pPr>
            <a:r>
              <a:rPr lang="en-US" sz="2400" dirty="0" smtClean="0"/>
              <a:t>according </a:t>
            </a:r>
            <a:r>
              <a:rPr lang="en-US" sz="2400" dirty="0"/>
              <a:t>to metric </a:t>
            </a:r>
            <a:r>
              <a:rPr lang="en-US" sz="2400" i="1" dirty="0">
                <a:latin typeface="Times New Roman"/>
                <a:cs typeface="Times New Roman"/>
              </a:rPr>
              <a:t>m </a:t>
            </a:r>
            <a:endParaRPr lang="en-US" sz="2400" i="1" dirty="0" smtClean="0">
              <a:latin typeface="Times New Roman"/>
              <a:cs typeface="Times New Roman"/>
            </a:endParaRPr>
          </a:p>
          <a:p>
            <a:pPr marL="1257300" lvl="2" indent="-342900">
              <a:buFont typeface="Lucida Grande"/>
              <a:buChar char="-"/>
            </a:pPr>
            <a:r>
              <a:rPr lang="en-US" sz="2400" dirty="0" smtClean="0"/>
              <a:t>on </a:t>
            </a:r>
            <a:r>
              <a:rPr lang="en-US" sz="2400" dirty="0"/>
              <a:t>a class of problems similar to </a:t>
            </a:r>
            <a:r>
              <a:rPr lang="en-US" sz="2400" i="1" dirty="0" smtClean="0">
                <a:latin typeface="Times New Roman"/>
                <a:cs typeface="Times New Roman"/>
              </a:rPr>
              <a:t>I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i="1" dirty="0" smtClean="0"/>
              <a:t>Goal</a:t>
            </a:r>
            <a:r>
              <a:rPr lang="en-US" sz="2400" dirty="0" smtClean="0"/>
              <a:t>: Automate a task that is manually executed</a:t>
            </a:r>
            <a:endParaRPr lang="en-US" sz="2400" dirty="0"/>
          </a:p>
          <a:p>
            <a:pPr marL="800100" lvl="1" indent="-342900">
              <a:buFont typeface="Lucida Grande"/>
              <a:buChar char="-"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latin typeface="Calibri"/>
                <a:ea typeface="Calibri"/>
                <a:cs typeface="Times New Roman"/>
              </a:rPr>
              <a:t>Algorithm Configuration</a:t>
            </a:r>
            <a:endParaRPr lang="en-US" sz="32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ound Same Side Corner Rectangle 2"/>
          <p:cNvSpPr/>
          <p:nvPr/>
        </p:nvSpPr>
        <p:spPr>
          <a:xfrm rot="10800000">
            <a:off x="3430032" y="3239080"/>
            <a:ext cx="1606607" cy="815286"/>
          </a:xfrm>
          <a:prstGeom prst="round2SameRect">
            <a:avLst>
              <a:gd name="adj1" fmla="val 10110"/>
              <a:gd name="adj2" fmla="val 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ingle Corner Rectangle 7"/>
          <p:cNvSpPr/>
          <p:nvPr/>
        </p:nvSpPr>
        <p:spPr>
          <a:xfrm>
            <a:off x="4652082" y="2779072"/>
            <a:ext cx="384561" cy="384561"/>
          </a:xfrm>
          <a:prstGeom prst="round1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ingle Corner Rectangle 8"/>
          <p:cNvSpPr/>
          <p:nvPr/>
        </p:nvSpPr>
        <p:spPr>
          <a:xfrm rot="16200000">
            <a:off x="3430034" y="2779072"/>
            <a:ext cx="384561" cy="384561"/>
          </a:xfrm>
          <a:prstGeom prst="round1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37383" y="2779072"/>
            <a:ext cx="384561" cy="38456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44732" y="2779072"/>
            <a:ext cx="384561" cy="38456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424345" y="2704958"/>
            <a:ext cx="4393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baseline="-25000" dirty="0" smtClean="0">
                <a:latin typeface="Times New Roman"/>
                <a:cs typeface="Times New Roman"/>
              </a:rPr>
              <a:t>1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23692" y="2704958"/>
            <a:ext cx="4393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4280584" y="2720347"/>
            <a:ext cx="43936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649860" y="2704958"/>
            <a:ext cx="4393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p</a:t>
            </a:r>
            <a:r>
              <a:rPr lang="en-US" baseline="-25000" dirty="0" smtClean="0"/>
              <a:t>k</a:t>
            </a:r>
            <a:endParaRPr lang="en-US" baseline="-250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891807" y="3580500"/>
            <a:ext cx="53822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15232" y="3300666"/>
            <a:ext cx="549398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A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51383" y="3270068"/>
            <a:ext cx="549398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59722" y="3251044"/>
            <a:ext cx="714618" cy="714618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endParaRPr lang="en-US" sz="40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8" name="Straight Arrow Connector 77"/>
          <p:cNvCxnSpPr>
            <a:endCxn id="7" idx="1"/>
          </p:cNvCxnSpPr>
          <p:nvPr/>
        </p:nvCxnSpPr>
        <p:spPr>
          <a:xfrm>
            <a:off x="5036641" y="3608353"/>
            <a:ext cx="623081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42C-C89B-0442-B7F6-DE77442E570C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2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Context</a:t>
            </a:r>
            <a:endParaRPr lang="en-US" sz="32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585" y="975259"/>
            <a:ext cx="82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Helps algorithm designers tune their algorithms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Saves manual work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Often provides better configurations than manual selections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Encourages algorithm designers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To </a:t>
            </a:r>
            <a:r>
              <a:rPr lang="en-US" sz="2400" dirty="0"/>
              <a:t>create open and flexible algorithms</a:t>
            </a:r>
            <a:r>
              <a:rPr lang="en-US" sz="2800" dirty="0" smtClean="0"/>
              <a:t> </a:t>
            </a:r>
            <a:endParaRPr lang="en-US" sz="2800" dirty="0"/>
          </a:p>
          <a:p>
            <a:pPr marL="800100" lvl="1" indent="-342900">
              <a:buFont typeface="Lucida Grande"/>
              <a:buChar char="-"/>
            </a:pPr>
            <a:r>
              <a:rPr lang="en-US" sz="2400" dirty="0"/>
              <a:t>W</a:t>
            </a:r>
            <a:r>
              <a:rPr lang="en-US" sz="2400" dirty="0" smtClean="0"/>
              <a:t>ith exposed parameters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Achieves significant performance gains on targeted difficult problem classes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1CA7-1285-BB4C-A2BF-5C9A6B8CC159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The Task</a:t>
            </a:r>
            <a:endParaRPr lang="en-US" sz="32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585" y="975259"/>
            <a:ext cx="82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Given</a:t>
            </a:r>
            <a:endParaRPr lang="en-US" sz="2400" b="1" dirty="0" smtClean="0"/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Algorithm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dirty="0" smtClean="0"/>
              <a:t> with parameters 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baseline="-25000" dirty="0" smtClean="0">
                <a:latin typeface="Times New Roman"/>
                <a:cs typeface="Times New Roman"/>
              </a:rPr>
              <a:t>1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,…,</a:t>
            </a:r>
            <a:r>
              <a:rPr lang="en-US" sz="2400" i="1" dirty="0" smtClean="0">
                <a:latin typeface="Times New Roman"/>
                <a:cs typeface="Times New Roman"/>
              </a:rPr>
              <a:t>p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k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Configuration space </a:t>
            </a:r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r>
              <a:rPr lang="en-US" sz="2400" i="1" dirty="0" smtClean="0"/>
              <a:t>, </a:t>
            </a:r>
            <a:r>
              <a:rPr lang="en-US" sz="2400" dirty="0" smtClean="0"/>
              <a:t>where </a:t>
            </a:r>
            <a:r>
              <a:rPr lang="en-US" sz="2400" dirty="0"/>
              <a:t>each configuration </a:t>
            </a:r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∈</a:t>
            </a:r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r>
              <a:rPr lang="en-US" sz="2400" i="1" dirty="0" smtClean="0"/>
              <a:t> </a:t>
            </a:r>
            <a:r>
              <a:rPr lang="en-US" sz="2400" dirty="0" smtClean="0"/>
              <a:t>specifies values for the parameters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A set of problem instances </a:t>
            </a:r>
            <a:r>
              <a:rPr lang="en-US" sz="2400" i="1" dirty="0" smtClean="0">
                <a:latin typeface="Times New Roman"/>
                <a:cs typeface="Times New Roman"/>
              </a:rPr>
              <a:t>I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A performance metric 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endParaRPr lang="en-US" sz="2400" i="1" dirty="0"/>
          </a:p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Find</a:t>
            </a:r>
            <a:endParaRPr lang="en-US" sz="2400" b="1" dirty="0" smtClean="0"/>
          </a:p>
          <a:p>
            <a:pPr marL="800100" lvl="1" indent="-342900">
              <a:buFont typeface="Lucida Grande"/>
              <a:buChar char="-"/>
            </a:pPr>
            <a:r>
              <a:rPr lang="en-US" sz="2400" dirty="0"/>
              <a:t>Configuration </a:t>
            </a:r>
            <a:r>
              <a:rPr lang="en-US" sz="2400" i="1" dirty="0">
                <a:latin typeface="Times New Roman"/>
                <a:cs typeface="Times New Roman"/>
              </a:rPr>
              <a:t>c*∈C</a:t>
            </a:r>
            <a:r>
              <a:rPr lang="en-US" sz="2400" dirty="0"/>
              <a:t> that yields an optimal performance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Of the algorithm </a:t>
            </a:r>
            <a:r>
              <a:rPr lang="en-US" sz="2400" i="1" dirty="0">
                <a:latin typeface="Times New Roman"/>
                <a:cs typeface="Times New Roman"/>
              </a:rPr>
              <a:t>A</a:t>
            </a:r>
            <a:r>
              <a:rPr lang="en-US" sz="2400" dirty="0"/>
              <a:t>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On a class </a:t>
            </a:r>
            <a:r>
              <a:rPr lang="en-US" sz="2400" i="1" dirty="0" smtClean="0">
                <a:latin typeface="Times New Roman"/>
                <a:cs typeface="Times New Roman"/>
              </a:rPr>
              <a:t>I </a:t>
            </a:r>
            <a:r>
              <a:rPr lang="en-US" sz="2400" dirty="0" smtClean="0"/>
              <a:t>of problem instances</a:t>
            </a:r>
            <a:endParaRPr lang="en-US" sz="2400" i="1" dirty="0">
              <a:latin typeface="Times New Roman"/>
              <a:cs typeface="Times New Roman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sz="2400" dirty="0"/>
              <a:t>A</a:t>
            </a:r>
            <a:r>
              <a:rPr lang="en-US" sz="2400" dirty="0" smtClean="0"/>
              <a:t>ccording to metric 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742950" lvl="1" indent="-285750">
              <a:buFont typeface="Arial"/>
              <a:buChar char="•"/>
            </a:pPr>
            <a:endParaRPr lang="en-US" sz="2400" dirty="0" smtClean="0"/>
          </a:p>
          <a:p>
            <a:pPr marL="742950" lvl="1" indent="-285750">
              <a:buFont typeface="Arial"/>
              <a:buChar char="•"/>
            </a:pP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6271547" y="446554"/>
            <a:ext cx="281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[Hoos Auto. Search 2012]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ea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93E2-C782-CD46-9393-3E1C458A6B12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4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4908973" y="1319953"/>
            <a:ext cx="732647" cy="737672"/>
          </a:xfrm>
          <a:custGeom>
            <a:avLst/>
            <a:gdLst>
              <a:gd name="connsiteX0" fmla="*/ 0 w 732647"/>
              <a:gd name="connsiteY0" fmla="*/ 313267 h 737672"/>
              <a:gd name="connsiteX1" fmla="*/ 0 w 732647"/>
              <a:gd name="connsiteY1" fmla="*/ 313267 h 737672"/>
              <a:gd name="connsiteX2" fmla="*/ 29634 w 732647"/>
              <a:gd name="connsiteY2" fmla="*/ 270934 h 737672"/>
              <a:gd name="connsiteX3" fmla="*/ 42334 w 732647"/>
              <a:gd name="connsiteY3" fmla="*/ 266700 h 737672"/>
              <a:gd name="connsiteX4" fmla="*/ 114300 w 732647"/>
              <a:gd name="connsiteY4" fmla="*/ 270934 h 737672"/>
              <a:gd name="connsiteX5" fmla="*/ 139700 w 732647"/>
              <a:gd name="connsiteY5" fmla="*/ 279400 h 737672"/>
              <a:gd name="connsiteX6" fmla="*/ 152400 w 732647"/>
              <a:gd name="connsiteY6" fmla="*/ 292100 h 737672"/>
              <a:gd name="connsiteX7" fmla="*/ 160867 w 732647"/>
              <a:gd name="connsiteY7" fmla="*/ 317500 h 737672"/>
              <a:gd name="connsiteX8" fmla="*/ 169334 w 732647"/>
              <a:gd name="connsiteY8" fmla="*/ 334434 h 737672"/>
              <a:gd name="connsiteX9" fmla="*/ 173567 w 732647"/>
              <a:gd name="connsiteY9" fmla="*/ 351367 h 737672"/>
              <a:gd name="connsiteX10" fmla="*/ 190500 w 732647"/>
              <a:gd name="connsiteY10" fmla="*/ 381000 h 737672"/>
              <a:gd name="connsiteX11" fmla="*/ 194734 w 732647"/>
              <a:gd name="connsiteY11" fmla="*/ 402167 h 737672"/>
              <a:gd name="connsiteX12" fmla="*/ 198967 w 732647"/>
              <a:gd name="connsiteY12" fmla="*/ 419100 h 737672"/>
              <a:gd name="connsiteX13" fmla="*/ 190500 w 732647"/>
              <a:gd name="connsiteY13" fmla="*/ 452967 h 737672"/>
              <a:gd name="connsiteX14" fmla="*/ 186267 w 732647"/>
              <a:gd name="connsiteY14" fmla="*/ 474134 h 737672"/>
              <a:gd name="connsiteX15" fmla="*/ 190500 w 732647"/>
              <a:gd name="connsiteY15" fmla="*/ 546100 h 737672"/>
              <a:gd name="connsiteX16" fmla="*/ 194734 w 732647"/>
              <a:gd name="connsiteY16" fmla="*/ 558800 h 737672"/>
              <a:gd name="connsiteX17" fmla="*/ 198967 w 732647"/>
              <a:gd name="connsiteY17" fmla="*/ 630767 h 737672"/>
              <a:gd name="connsiteX18" fmla="*/ 211667 w 732647"/>
              <a:gd name="connsiteY18" fmla="*/ 677334 h 737672"/>
              <a:gd name="connsiteX19" fmla="*/ 237067 w 732647"/>
              <a:gd name="connsiteY19" fmla="*/ 690034 h 737672"/>
              <a:gd name="connsiteX20" fmla="*/ 292100 w 732647"/>
              <a:gd name="connsiteY20" fmla="*/ 715434 h 737672"/>
              <a:gd name="connsiteX21" fmla="*/ 317500 w 732647"/>
              <a:gd name="connsiteY21" fmla="*/ 719667 h 737672"/>
              <a:gd name="connsiteX22" fmla="*/ 334434 w 732647"/>
              <a:gd name="connsiteY22" fmla="*/ 728134 h 737672"/>
              <a:gd name="connsiteX23" fmla="*/ 359834 w 732647"/>
              <a:gd name="connsiteY23" fmla="*/ 732367 h 737672"/>
              <a:gd name="connsiteX24" fmla="*/ 376767 w 732647"/>
              <a:gd name="connsiteY24" fmla="*/ 736600 h 737672"/>
              <a:gd name="connsiteX25" fmla="*/ 482600 w 732647"/>
              <a:gd name="connsiteY25" fmla="*/ 715434 h 737672"/>
              <a:gd name="connsiteX26" fmla="*/ 491067 w 732647"/>
              <a:gd name="connsiteY26" fmla="*/ 702734 h 737672"/>
              <a:gd name="connsiteX27" fmla="*/ 503767 w 732647"/>
              <a:gd name="connsiteY27" fmla="*/ 677334 h 737672"/>
              <a:gd name="connsiteX28" fmla="*/ 516467 w 732647"/>
              <a:gd name="connsiteY28" fmla="*/ 668867 h 737672"/>
              <a:gd name="connsiteX29" fmla="*/ 546100 w 732647"/>
              <a:gd name="connsiteY29" fmla="*/ 643467 h 737672"/>
              <a:gd name="connsiteX30" fmla="*/ 558800 w 732647"/>
              <a:gd name="connsiteY30" fmla="*/ 635000 h 737672"/>
              <a:gd name="connsiteX31" fmla="*/ 575734 w 732647"/>
              <a:gd name="connsiteY31" fmla="*/ 630767 h 737672"/>
              <a:gd name="connsiteX32" fmla="*/ 588434 w 732647"/>
              <a:gd name="connsiteY32" fmla="*/ 626534 h 737672"/>
              <a:gd name="connsiteX33" fmla="*/ 609600 w 732647"/>
              <a:gd name="connsiteY33" fmla="*/ 622300 h 737672"/>
              <a:gd name="connsiteX34" fmla="*/ 626534 w 732647"/>
              <a:gd name="connsiteY34" fmla="*/ 618067 h 737672"/>
              <a:gd name="connsiteX35" fmla="*/ 668867 w 732647"/>
              <a:gd name="connsiteY35" fmla="*/ 605367 h 737672"/>
              <a:gd name="connsiteX36" fmla="*/ 685800 w 732647"/>
              <a:gd name="connsiteY36" fmla="*/ 596900 h 737672"/>
              <a:gd name="connsiteX37" fmla="*/ 706967 w 732647"/>
              <a:gd name="connsiteY37" fmla="*/ 588434 h 737672"/>
              <a:gd name="connsiteX38" fmla="*/ 723900 w 732647"/>
              <a:gd name="connsiteY38" fmla="*/ 567267 h 737672"/>
              <a:gd name="connsiteX39" fmla="*/ 732367 w 732647"/>
              <a:gd name="connsiteY39" fmla="*/ 554567 h 737672"/>
              <a:gd name="connsiteX40" fmla="*/ 723900 w 732647"/>
              <a:gd name="connsiteY40" fmla="*/ 520700 h 737672"/>
              <a:gd name="connsiteX41" fmla="*/ 711200 w 732647"/>
              <a:gd name="connsiteY41" fmla="*/ 491067 h 737672"/>
              <a:gd name="connsiteX42" fmla="*/ 706967 w 732647"/>
              <a:gd name="connsiteY42" fmla="*/ 478367 h 737672"/>
              <a:gd name="connsiteX43" fmla="*/ 698500 w 732647"/>
              <a:gd name="connsiteY43" fmla="*/ 465667 h 737672"/>
              <a:gd name="connsiteX44" fmla="*/ 681567 w 732647"/>
              <a:gd name="connsiteY44" fmla="*/ 431800 h 737672"/>
              <a:gd name="connsiteX45" fmla="*/ 673100 w 732647"/>
              <a:gd name="connsiteY45" fmla="*/ 406400 h 737672"/>
              <a:gd name="connsiteX46" fmla="*/ 660400 w 732647"/>
              <a:gd name="connsiteY46" fmla="*/ 389467 h 737672"/>
              <a:gd name="connsiteX47" fmla="*/ 647700 w 732647"/>
              <a:gd name="connsiteY47" fmla="*/ 317500 h 737672"/>
              <a:gd name="connsiteX48" fmla="*/ 651934 w 732647"/>
              <a:gd name="connsiteY48" fmla="*/ 165100 h 737672"/>
              <a:gd name="connsiteX49" fmla="*/ 660400 w 732647"/>
              <a:gd name="connsiteY49" fmla="*/ 127000 h 737672"/>
              <a:gd name="connsiteX50" fmla="*/ 694267 w 732647"/>
              <a:gd name="connsiteY50" fmla="*/ 63500 h 737672"/>
              <a:gd name="connsiteX51" fmla="*/ 706967 w 732647"/>
              <a:gd name="connsiteY51" fmla="*/ 46567 h 737672"/>
              <a:gd name="connsiteX52" fmla="*/ 711200 w 732647"/>
              <a:gd name="connsiteY52" fmla="*/ 29634 h 737672"/>
              <a:gd name="connsiteX53" fmla="*/ 723900 w 732647"/>
              <a:gd name="connsiteY53" fmla="*/ 16934 h 737672"/>
              <a:gd name="connsiteX54" fmla="*/ 732367 w 732647"/>
              <a:gd name="connsiteY54" fmla="*/ 4234 h 737672"/>
              <a:gd name="connsiteX55" fmla="*/ 732367 w 732647"/>
              <a:gd name="connsiteY55" fmla="*/ 0 h 737672"/>
              <a:gd name="connsiteX56" fmla="*/ 732367 w 732647"/>
              <a:gd name="connsiteY56" fmla="*/ 0 h 73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32647" h="737672">
                <a:moveTo>
                  <a:pt x="0" y="313267"/>
                </a:moveTo>
                <a:lnTo>
                  <a:pt x="0" y="313267"/>
                </a:lnTo>
                <a:cubicBezTo>
                  <a:pt x="12816" y="287637"/>
                  <a:pt x="9009" y="281246"/>
                  <a:pt x="29634" y="270934"/>
                </a:cubicBezTo>
                <a:cubicBezTo>
                  <a:pt x="33625" y="268938"/>
                  <a:pt x="38101" y="268111"/>
                  <a:pt x="42334" y="266700"/>
                </a:cubicBezTo>
                <a:cubicBezTo>
                  <a:pt x="66323" y="268111"/>
                  <a:pt x="90472" y="267826"/>
                  <a:pt x="114300" y="270934"/>
                </a:cubicBezTo>
                <a:cubicBezTo>
                  <a:pt x="123150" y="272088"/>
                  <a:pt x="139700" y="279400"/>
                  <a:pt x="139700" y="279400"/>
                </a:cubicBezTo>
                <a:cubicBezTo>
                  <a:pt x="143933" y="283633"/>
                  <a:pt x="149492" y="286867"/>
                  <a:pt x="152400" y="292100"/>
                </a:cubicBezTo>
                <a:cubicBezTo>
                  <a:pt x="156734" y="299902"/>
                  <a:pt x="156876" y="309518"/>
                  <a:pt x="160867" y="317500"/>
                </a:cubicBezTo>
                <a:lnTo>
                  <a:pt x="169334" y="334434"/>
                </a:lnTo>
                <a:cubicBezTo>
                  <a:pt x="170745" y="340078"/>
                  <a:pt x="171524" y="345919"/>
                  <a:pt x="173567" y="351367"/>
                </a:cubicBezTo>
                <a:cubicBezTo>
                  <a:pt x="178169" y="363640"/>
                  <a:pt x="183484" y="370475"/>
                  <a:pt x="190500" y="381000"/>
                </a:cubicBezTo>
                <a:cubicBezTo>
                  <a:pt x="191911" y="388056"/>
                  <a:pt x="193173" y="395143"/>
                  <a:pt x="194734" y="402167"/>
                </a:cubicBezTo>
                <a:cubicBezTo>
                  <a:pt x="195996" y="407846"/>
                  <a:pt x="198967" y="413282"/>
                  <a:pt x="198967" y="419100"/>
                </a:cubicBezTo>
                <a:cubicBezTo>
                  <a:pt x="198967" y="434711"/>
                  <a:pt x="193842" y="439600"/>
                  <a:pt x="190500" y="452967"/>
                </a:cubicBezTo>
                <a:cubicBezTo>
                  <a:pt x="188755" y="459948"/>
                  <a:pt x="187678" y="467078"/>
                  <a:pt x="186267" y="474134"/>
                </a:cubicBezTo>
                <a:cubicBezTo>
                  <a:pt x="187678" y="498123"/>
                  <a:pt x="188109" y="522189"/>
                  <a:pt x="190500" y="546100"/>
                </a:cubicBezTo>
                <a:cubicBezTo>
                  <a:pt x="190944" y="550540"/>
                  <a:pt x="194290" y="554360"/>
                  <a:pt x="194734" y="558800"/>
                </a:cubicBezTo>
                <a:cubicBezTo>
                  <a:pt x="197125" y="582711"/>
                  <a:pt x="196972" y="606820"/>
                  <a:pt x="198967" y="630767"/>
                </a:cubicBezTo>
                <a:cubicBezTo>
                  <a:pt x="200205" y="645629"/>
                  <a:pt x="201196" y="664769"/>
                  <a:pt x="211667" y="677334"/>
                </a:cubicBezTo>
                <a:cubicBezTo>
                  <a:pt x="219693" y="686965"/>
                  <a:pt x="226897" y="685340"/>
                  <a:pt x="237067" y="690034"/>
                </a:cubicBezTo>
                <a:cubicBezTo>
                  <a:pt x="245401" y="693881"/>
                  <a:pt x="275179" y="711674"/>
                  <a:pt x="292100" y="715434"/>
                </a:cubicBezTo>
                <a:cubicBezTo>
                  <a:pt x="300479" y="717296"/>
                  <a:pt x="309033" y="718256"/>
                  <a:pt x="317500" y="719667"/>
                </a:cubicBezTo>
                <a:cubicBezTo>
                  <a:pt x="323145" y="722489"/>
                  <a:pt x="328389" y="726321"/>
                  <a:pt x="334434" y="728134"/>
                </a:cubicBezTo>
                <a:cubicBezTo>
                  <a:pt x="342655" y="730600"/>
                  <a:pt x="351417" y="730684"/>
                  <a:pt x="359834" y="732367"/>
                </a:cubicBezTo>
                <a:cubicBezTo>
                  <a:pt x="365539" y="733508"/>
                  <a:pt x="371123" y="735189"/>
                  <a:pt x="376767" y="736600"/>
                </a:cubicBezTo>
                <a:cubicBezTo>
                  <a:pt x="441995" y="733339"/>
                  <a:pt x="448470" y="749564"/>
                  <a:pt x="482600" y="715434"/>
                </a:cubicBezTo>
                <a:cubicBezTo>
                  <a:pt x="486198" y="711836"/>
                  <a:pt x="488245" y="706967"/>
                  <a:pt x="491067" y="702734"/>
                </a:cubicBezTo>
                <a:cubicBezTo>
                  <a:pt x="494510" y="692404"/>
                  <a:pt x="495560" y="685541"/>
                  <a:pt x="503767" y="677334"/>
                </a:cubicBezTo>
                <a:cubicBezTo>
                  <a:pt x="507365" y="673736"/>
                  <a:pt x="512558" y="672124"/>
                  <a:pt x="516467" y="668867"/>
                </a:cubicBezTo>
                <a:cubicBezTo>
                  <a:pt x="553391" y="638097"/>
                  <a:pt x="501710" y="675175"/>
                  <a:pt x="546100" y="643467"/>
                </a:cubicBezTo>
                <a:cubicBezTo>
                  <a:pt x="550240" y="640510"/>
                  <a:pt x="554123" y="637004"/>
                  <a:pt x="558800" y="635000"/>
                </a:cubicBezTo>
                <a:cubicBezTo>
                  <a:pt x="564148" y="632708"/>
                  <a:pt x="570139" y="632365"/>
                  <a:pt x="575734" y="630767"/>
                </a:cubicBezTo>
                <a:cubicBezTo>
                  <a:pt x="580025" y="629541"/>
                  <a:pt x="584105" y="627616"/>
                  <a:pt x="588434" y="626534"/>
                </a:cubicBezTo>
                <a:cubicBezTo>
                  <a:pt x="595414" y="624789"/>
                  <a:pt x="602576" y="623861"/>
                  <a:pt x="609600" y="622300"/>
                </a:cubicBezTo>
                <a:cubicBezTo>
                  <a:pt x="615280" y="621038"/>
                  <a:pt x="620889" y="619478"/>
                  <a:pt x="626534" y="618067"/>
                </a:cubicBezTo>
                <a:cubicBezTo>
                  <a:pt x="666644" y="598011"/>
                  <a:pt x="616159" y="621179"/>
                  <a:pt x="668867" y="605367"/>
                </a:cubicBezTo>
                <a:cubicBezTo>
                  <a:pt x="674911" y="603554"/>
                  <a:pt x="680033" y="599463"/>
                  <a:pt x="685800" y="596900"/>
                </a:cubicBezTo>
                <a:cubicBezTo>
                  <a:pt x="692744" y="593814"/>
                  <a:pt x="699911" y="591256"/>
                  <a:pt x="706967" y="588434"/>
                </a:cubicBezTo>
                <a:cubicBezTo>
                  <a:pt x="712611" y="581378"/>
                  <a:pt x="718479" y="574495"/>
                  <a:pt x="723900" y="567267"/>
                </a:cubicBezTo>
                <a:cubicBezTo>
                  <a:pt x="726953" y="563197"/>
                  <a:pt x="732367" y="559655"/>
                  <a:pt x="732367" y="554567"/>
                </a:cubicBezTo>
                <a:cubicBezTo>
                  <a:pt x="732367" y="542931"/>
                  <a:pt x="726962" y="531926"/>
                  <a:pt x="723900" y="520700"/>
                </a:cubicBezTo>
                <a:cubicBezTo>
                  <a:pt x="718935" y="502494"/>
                  <a:pt x="719876" y="511312"/>
                  <a:pt x="711200" y="491067"/>
                </a:cubicBezTo>
                <a:cubicBezTo>
                  <a:pt x="709442" y="486966"/>
                  <a:pt x="708963" y="482358"/>
                  <a:pt x="706967" y="478367"/>
                </a:cubicBezTo>
                <a:cubicBezTo>
                  <a:pt x="704692" y="473816"/>
                  <a:pt x="700936" y="470134"/>
                  <a:pt x="698500" y="465667"/>
                </a:cubicBezTo>
                <a:cubicBezTo>
                  <a:pt x="692456" y="454587"/>
                  <a:pt x="685558" y="443774"/>
                  <a:pt x="681567" y="431800"/>
                </a:cubicBezTo>
                <a:cubicBezTo>
                  <a:pt x="678745" y="423333"/>
                  <a:pt x="678455" y="413540"/>
                  <a:pt x="673100" y="406400"/>
                </a:cubicBezTo>
                <a:lnTo>
                  <a:pt x="660400" y="389467"/>
                </a:lnTo>
                <a:cubicBezTo>
                  <a:pt x="649977" y="337349"/>
                  <a:pt x="653969" y="361380"/>
                  <a:pt x="647700" y="317500"/>
                </a:cubicBezTo>
                <a:cubicBezTo>
                  <a:pt x="649111" y="266700"/>
                  <a:pt x="649517" y="215862"/>
                  <a:pt x="651934" y="165100"/>
                </a:cubicBezTo>
                <a:cubicBezTo>
                  <a:pt x="652342" y="156523"/>
                  <a:pt x="655822" y="136809"/>
                  <a:pt x="660400" y="127000"/>
                </a:cubicBezTo>
                <a:cubicBezTo>
                  <a:pt x="673254" y="99455"/>
                  <a:pt x="679281" y="84479"/>
                  <a:pt x="694267" y="63500"/>
                </a:cubicBezTo>
                <a:cubicBezTo>
                  <a:pt x="698368" y="57759"/>
                  <a:pt x="702734" y="52211"/>
                  <a:pt x="706967" y="46567"/>
                </a:cubicBezTo>
                <a:cubicBezTo>
                  <a:pt x="708378" y="40923"/>
                  <a:pt x="708313" y="34685"/>
                  <a:pt x="711200" y="29634"/>
                </a:cubicBezTo>
                <a:cubicBezTo>
                  <a:pt x="714170" y="24436"/>
                  <a:pt x="720067" y="21533"/>
                  <a:pt x="723900" y="16934"/>
                </a:cubicBezTo>
                <a:cubicBezTo>
                  <a:pt x="727157" y="13025"/>
                  <a:pt x="730092" y="8785"/>
                  <a:pt x="732367" y="4234"/>
                </a:cubicBezTo>
                <a:cubicBezTo>
                  <a:pt x="732998" y="2972"/>
                  <a:pt x="732367" y="1411"/>
                  <a:pt x="732367" y="0"/>
                </a:cubicBezTo>
                <a:lnTo>
                  <a:pt x="732367" y="0"/>
                </a:lnTo>
              </a:path>
            </a:pathLst>
          </a:custGeom>
          <a:ln w="12700">
            <a:solidFill>
              <a:schemeClr val="accent1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latin typeface="Calibri"/>
                <a:ea typeface="Calibri"/>
                <a:cs typeface="Times New Roman"/>
              </a:rPr>
              <a:t>Graphical Illustration</a:t>
            </a:r>
            <a:endParaRPr lang="en-US" sz="32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ound Same Side Corner Rectangle 2"/>
          <p:cNvSpPr/>
          <p:nvPr/>
        </p:nvSpPr>
        <p:spPr>
          <a:xfrm rot="10800000">
            <a:off x="3924902" y="4466982"/>
            <a:ext cx="1606607" cy="1204956"/>
          </a:xfrm>
          <a:prstGeom prst="round2SameRect">
            <a:avLst>
              <a:gd name="adj1" fmla="val 10110"/>
              <a:gd name="adj2" fmla="val 0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ingle Corner Rectangle 7"/>
          <p:cNvSpPr/>
          <p:nvPr/>
        </p:nvSpPr>
        <p:spPr>
          <a:xfrm>
            <a:off x="5146949" y="4048945"/>
            <a:ext cx="384561" cy="384561"/>
          </a:xfrm>
          <a:prstGeom prst="round1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 Single Corner Rectangle 8"/>
          <p:cNvSpPr/>
          <p:nvPr/>
        </p:nvSpPr>
        <p:spPr>
          <a:xfrm rot="16200000">
            <a:off x="3924901" y="4048945"/>
            <a:ext cx="384561" cy="384561"/>
          </a:xfrm>
          <a:prstGeom prst="round1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32250" y="4048945"/>
            <a:ext cx="384561" cy="38456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39599" y="4048945"/>
            <a:ext cx="384561" cy="384561"/>
          </a:xfrm>
          <a:prstGeom prst="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42970" y="2938429"/>
            <a:ext cx="12733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42969" y="1759110"/>
            <a:ext cx="1" cy="1179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42970" y="2425682"/>
            <a:ext cx="957129" cy="512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90797" y="2801696"/>
            <a:ext cx="127332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70257" y="2682056"/>
            <a:ext cx="127332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79631" y="2570961"/>
            <a:ext cx="127332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48823" y="2434228"/>
            <a:ext cx="1273323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150619" y="2434229"/>
            <a:ext cx="880216" cy="51274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66810" y="2434229"/>
            <a:ext cx="880216" cy="51274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800099" y="2425681"/>
            <a:ext cx="880216" cy="51274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088991" y="1606324"/>
            <a:ext cx="1806" cy="119537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283736" y="1495230"/>
            <a:ext cx="1806" cy="119537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479631" y="1341405"/>
            <a:ext cx="1806" cy="119537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4747017" y="1238856"/>
            <a:ext cx="1806" cy="119537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830149" y="2118553"/>
            <a:ext cx="880216" cy="51274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830149" y="1759110"/>
            <a:ext cx="880216" cy="51274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830149" y="1349950"/>
            <a:ext cx="880216" cy="512748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3860062" y="1699289"/>
            <a:ext cx="1008403" cy="1196412"/>
          </a:xfrm>
          <a:custGeom>
            <a:avLst/>
            <a:gdLst>
              <a:gd name="connsiteX0" fmla="*/ 0 w 1008403"/>
              <a:gd name="connsiteY0" fmla="*/ 1196412 h 1196412"/>
              <a:gd name="connsiteX1" fmla="*/ 68366 w 1008403"/>
              <a:gd name="connsiteY1" fmla="*/ 1145137 h 1196412"/>
              <a:gd name="connsiteX2" fmla="*/ 128186 w 1008403"/>
              <a:gd name="connsiteY2" fmla="*/ 1076770 h 1196412"/>
              <a:gd name="connsiteX3" fmla="*/ 153824 w 1008403"/>
              <a:gd name="connsiteY3" fmla="*/ 999858 h 1196412"/>
              <a:gd name="connsiteX4" fmla="*/ 162370 w 1008403"/>
              <a:gd name="connsiteY4" fmla="*/ 974221 h 1196412"/>
              <a:gd name="connsiteX5" fmla="*/ 179461 w 1008403"/>
              <a:gd name="connsiteY5" fmla="*/ 905855 h 1196412"/>
              <a:gd name="connsiteX6" fmla="*/ 153824 w 1008403"/>
              <a:gd name="connsiteY6" fmla="*/ 777668 h 1196412"/>
              <a:gd name="connsiteX7" fmla="*/ 145278 w 1008403"/>
              <a:gd name="connsiteY7" fmla="*/ 752030 h 1196412"/>
              <a:gd name="connsiteX8" fmla="*/ 136732 w 1008403"/>
              <a:gd name="connsiteY8" fmla="*/ 726393 h 1196412"/>
              <a:gd name="connsiteX9" fmla="*/ 145278 w 1008403"/>
              <a:gd name="connsiteY9" fmla="*/ 640935 h 1196412"/>
              <a:gd name="connsiteX10" fmla="*/ 196553 w 1008403"/>
              <a:gd name="connsiteY10" fmla="*/ 606752 h 1196412"/>
              <a:gd name="connsiteX11" fmla="*/ 282011 w 1008403"/>
              <a:gd name="connsiteY11" fmla="*/ 581114 h 1196412"/>
              <a:gd name="connsiteX12" fmla="*/ 538385 w 1008403"/>
              <a:gd name="connsiteY12" fmla="*/ 589660 h 1196412"/>
              <a:gd name="connsiteX13" fmla="*/ 589659 w 1008403"/>
              <a:gd name="connsiteY13" fmla="*/ 606752 h 1196412"/>
              <a:gd name="connsiteX14" fmla="*/ 734938 w 1008403"/>
              <a:gd name="connsiteY14" fmla="*/ 598206 h 1196412"/>
              <a:gd name="connsiteX15" fmla="*/ 786213 w 1008403"/>
              <a:gd name="connsiteY15" fmla="*/ 581114 h 1196412"/>
              <a:gd name="connsiteX16" fmla="*/ 837487 w 1008403"/>
              <a:gd name="connsiteY16" fmla="*/ 546931 h 1196412"/>
              <a:gd name="connsiteX17" fmla="*/ 846033 w 1008403"/>
              <a:gd name="connsiteY17" fmla="*/ 521294 h 1196412"/>
              <a:gd name="connsiteX18" fmla="*/ 871671 w 1008403"/>
              <a:gd name="connsiteY18" fmla="*/ 470019 h 1196412"/>
              <a:gd name="connsiteX19" fmla="*/ 863125 w 1008403"/>
              <a:gd name="connsiteY19" fmla="*/ 410198 h 1196412"/>
              <a:gd name="connsiteX20" fmla="*/ 828942 w 1008403"/>
              <a:gd name="connsiteY20" fmla="*/ 333286 h 1196412"/>
              <a:gd name="connsiteX21" fmla="*/ 803304 w 1008403"/>
              <a:gd name="connsiteY21" fmla="*/ 307649 h 1196412"/>
              <a:gd name="connsiteX22" fmla="*/ 794758 w 1008403"/>
              <a:gd name="connsiteY22" fmla="*/ 282012 h 1196412"/>
              <a:gd name="connsiteX23" fmla="*/ 777667 w 1008403"/>
              <a:gd name="connsiteY23" fmla="*/ 256374 h 1196412"/>
              <a:gd name="connsiteX24" fmla="*/ 760575 w 1008403"/>
              <a:gd name="connsiteY24" fmla="*/ 205099 h 1196412"/>
              <a:gd name="connsiteX25" fmla="*/ 752029 w 1008403"/>
              <a:gd name="connsiteY25" fmla="*/ 179462 h 1196412"/>
              <a:gd name="connsiteX26" fmla="*/ 743484 w 1008403"/>
              <a:gd name="connsiteY26" fmla="*/ 153825 h 1196412"/>
              <a:gd name="connsiteX27" fmla="*/ 752029 w 1008403"/>
              <a:gd name="connsiteY27" fmla="*/ 111096 h 1196412"/>
              <a:gd name="connsiteX28" fmla="*/ 803304 w 1008403"/>
              <a:gd name="connsiteY28" fmla="*/ 94004 h 1196412"/>
              <a:gd name="connsiteX29" fmla="*/ 854579 w 1008403"/>
              <a:gd name="connsiteY29" fmla="*/ 76912 h 1196412"/>
              <a:gd name="connsiteX30" fmla="*/ 880216 w 1008403"/>
              <a:gd name="connsiteY30" fmla="*/ 68367 h 1196412"/>
              <a:gd name="connsiteX31" fmla="*/ 940037 w 1008403"/>
              <a:gd name="connsiteY31" fmla="*/ 59821 h 1196412"/>
              <a:gd name="connsiteX32" fmla="*/ 991312 w 1008403"/>
              <a:gd name="connsiteY32" fmla="*/ 25638 h 1196412"/>
              <a:gd name="connsiteX33" fmla="*/ 1008403 w 1008403"/>
              <a:gd name="connsiteY33" fmla="*/ 0 h 11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8403" h="1196412">
                <a:moveTo>
                  <a:pt x="0" y="1196412"/>
                </a:moveTo>
                <a:cubicBezTo>
                  <a:pt x="31684" y="1177401"/>
                  <a:pt x="46560" y="1173173"/>
                  <a:pt x="68366" y="1145137"/>
                </a:cubicBezTo>
                <a:cubicBezTo>
                  <a:pt x="122051" y="1076112"/>
                  <a:pt x="78555" y="1109859"/>
                  <a:pt x="128186" y="1076770"/>
                </a:cubicBezTo>
                <a:lnTo>
                  <a:pt x="153824" y="999858"/>
                </a:lnTo>
                <a:cubicBezTo>
                  <a:pt x="156673" y="991312"/>
                  <a:pt x="160185" y="982960"/>
                  <a:pt x="162370" y="974221"/>
                </a:cubicBezTo>
                <a:lnTo>
                  <a:pt x="179461" y="905855"/>
                </a:lnTo>
                <a:cubicBezTo>
                  <a:pt x="168926" y="811037"/>
                  <a:pt x="179072" y="853413"/>
                  <a:pt x="153824" y="777668"/>
                </a:cubicBezTo>
                <a:lnTo>
                  <a:pt x="145278" y="752030"/>
                </a:lnTo>
                <a:lnTo>
                  <a:pt x="136732" y="726393"/>
                </a:lnTo>
                <a:cubicBezTo>
                  <a:pt x="139581" y="697907"/>
                  <a:pt x="132475" y="666541"/>
                  <a:pt x="145278" y="640935"/>
                </a:cubicBezTo>
                <a:cubicBezTo>
                  <a:pt x="154465" y="622562"/>
                  <a:pt x="177066" y="613248"/>
                  <a:pt x="196553" y="606752"/>
                </a:cubicBezTo>
                <a:cubicBezTo>
                  <a:pt x="258970" y="585946"/>
                  <a:pt x="230350" y="594030"/>
                  <a:pt x="282011" y="581114"/>
                </a:cubicBezTo>
                <a:cubicBezTo>
                  <a:pt x="367469" y="583963"/>
                  <a:pt x="453175" y="582559"/>
                  <a:pt x="538385" y="589660"/>
                </a:cubicBezTo>
                <a:cubicBezTo>
                  <a:pt x="556339" y="591156"/>
                  <a:pt x="589659" y="606752"/>
                  <a:pt x="589659" y="606752"/>
                </a:cubicBezTo>
                <a:cubicBezTo>
                  <a:pt x="638085" y="603903"/>
                  <a:pt x="686835" y="604480"/>
                  <a:pt x="734938" y="598206"/>
                </a:cubicBezTo>
                <a:cubicBezTo>
                  <a:pt x="752803" y="595876"/>
                  <a:pt x="771223" y="591108"/>
                  <a:pt x="786213" y="581114"/>
                </a:cubicBezTo>
                <a:lnTo>
                  <a:pt x="837487" y="546931"/>
                </a:lnTo>
                <a:cubicBezTo>
                  <a:pt x="840336" y="538385"/>
                  <a:pt x="842004" y="529351"/>
                  <a:pt x="846033" y="521294"/>
                </a:cubicBezTo>
                <a:cubicBezTo>
                  <a:pt x="879166" y="455029"/>
                  <a:pt x="850191" y="534457"/>
                  <a:pt x="871671" y="470019"/>
                </a:cubicBezTo>
                <a:cubicBezTo>
                  <a:pt x="868822" y="450079"/>
                  <a:pt x="867654" y="429825"/>
                  <a:pt x="863125" y="410198"/>
                </a:cubicBezTo>
                <a:cubicBezTo>
                  <a:pt x="855991" y="379283"/>
                  <a:pt x="848497" y="356753"/>
                  <a:pt x="828942" y="333286"/>
                </a:cubicBezTo>
                <a:cubicBezTo>
                  <a:pt x="821205" y="324002"/>
                  <a:pt x="811850" y="316195"/>
                  <a:pt x="803304" y="307649"/>
                </a:cubicBezTo>
                <a:cubicBezTo>
                  <a:pt x="800455" y="299103"/>
                  <a:pt x="798786" y="290069"/>
                  <a:pt x="794758" y="282012"/>
                </a:cubicBezTo>
                <a:cubicBezTo>
                  <a:pt x="790165" y="272825"/>
                  <a:pt x="781838" y="265760"/>
                  <a:pt x="777667" y="256374"/>
                </a:cubicBezTo>
                <a:cubicBezTo>
                  <a:pt x="770350" y="239911"/>
                  <a:pt x="766272" y="222191"/>
                  <a:pt x="760575" y="205099"/>
                </a:cubicBezTo>
                <a:lnTo>
                  <a:pt x="752029" y="179462"/>
                </a:lnTo>
                <a:lnTo>
                  <a:pt x="743484" y="153825"/>
                </a:lnTo>
                <a:cubicBezTo>
                  <a:pt x="746332" y="139582"/>
                  <a:pt x="741758" y="121367"/>
                  <a:pt x="752029" y="111096"/>
                </a:cubicBezTo>
                <a:cubicBezTo>
                  <a:pt x="764768" y="98356"/>
                  <a:pt x="786212" y="99701"/>
                  <a:pt x="803304" y="94004"/>
                </a:cubicBezTo>
                <a:lnTo>
                  <a:pt x="854579" y="76912"/>
                </a:lnTo>
                <a:cubicBezTo>
                  <a:pt x="863125" y="74064"/>
                  <a:pt x="871299" y="69641"/>
                  <a:pt x="880216" y="68367"/>
                </a:cubicBezTo>
                <a:lnTo>
                  <a:pt x="940037" y="59821"/>
                </a:lnTo>
                <a:cubicBezTo>
                  <a:pt x="957129" y="48427"/>
                  <a:pt x="979918" y="42730"/>
                  <a:pt x="991312" y="25638"/>
                </a:cubicBezTo>
                <a:lnTo>
                  <a:pt x="1008403" y="0"/>
                </a:lnTo>
              </a:path>
            </a:pathLst>
          </a:custGeom>
          <a:noFill/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868465" y="1606324"/>
            <a:ext cx="45719" cy="929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 55"/>
          <p:cNvSpPr/>
          <p:nvPr/>
        </p:nvSpPr>
        <p:spPr>
          <a:xfrm>
            <a:off x="4934059" y="1668234"/>
            <a:ext cx="878167" cy="2352467"/>
          </a:xfrm>
          <a:custGeom>
            <a:avLst/>
            <a:gdLst>
              <a:gd name="connsiteX0" fmla="*/ 0 w 796403"/>
              <a:gd name="connsiteY0" fmla="*/ 0 h 2454885"/>
              <a:gd name="connsiteX1" fmla="*/ 786213 w 796403"/>
              <a:gd name="connsiteY1" fmla="*/ 1256232 h 2454885"/>
              <a:gd name="connsiteX2" fmla="*/ 444381 w 796403"/>
              <a:gd name="connsiteY2" fmla="*/ 2333002 h 2454885"/>
              <a:gd name="connsiteX3" fmla="*/ 401652 w 796403"/>
              <a:gd name="connsiteY3" fmla="*/ 2384277 h 2454885"/>
              <a:gd name="connsiteX0" fmla="*/ 0 w 822148"/>
              <a:gd name="connsiteY0" fmla="*/ 0 h 2392802"/>
              <a:gd name="connsiteX1" fmla="*/ 786213 w 822148"/>
              <a:gd name="connsiteY1" fmla="*/ 1256232 h 2392802"/>
              <a:gd name="connsiteX2" fmla="*/ 660281 w 822148"/>
              <a:gd name="connsiteY2" fmla="*/ 1905044 h 2392802"/>
              <a:gd name="connsiteX3" fmla="*/ 401652 w 822148"/>
              <a:gd name="connsiteY3" fmla="*/ 2384277 h 2392802"/>
              <a:gd name="connsiteX0" fmla="*/ 0 w 814444"/>
              <a:gd name="connsiteY0" fmla="*/ 0 h 2392161"/>
              <a:gd name="connsiteX1" fmla="*/ 786213 w 814444"/>
              <a:gd name="connsiteY1" fmla="*/ 1256232 h 2392161"/>
              <a:gd name="connsiteX2" fmla="*/ 617948 w 814444"/>
              <a:gd name="connsiteY2" fmla="*/ 1871147 h 2392161"/>
              <a:gd name="connsiteX3" fmla="*/ 401652 w 814444"/>
              <a:gd name="connsiteY3" fmla="*/ 2384277 h 2392161"/>
              <a:gd name="connsiteX0" fmla="*/ 0 w 811028"/>
              <a:gd name="connsiteY0" fmla="*/ 0 h 2392161"/>
              <a:gd name="connsiteX1" fmla="*/ 786213 w 811028"/>
              <a:gd name="connsiteY1" fmla="*/ 1256232 h 2392161"/>
              <a:gd name="connsiteX2" fmla="*/ 617948 w 811028"/>
              <a:gd name="connsiteY2" fmla="*/ 1871147 h 2392161"/>
              <a:gd name="connsiteX3" fmla="*/ 401652 w 811028"/>
              <a:gd name="connsiteY3" fmla="*/ 2384277 h 2392161"/>
              <a:gd name="connsiteX0" fmla="*/ 0 w 841245"/>
              <a:gd name="connsiteY0" fmla="*/ 0 h 2393257"/>
              <a:gd name="connsiteX1" fmla="*/ 786213 w 841245"/>
              <a:gd name="connsiteY1" fmla="*/ 1256232 h 2393257"/>
              <a:gd name="connsiteX2" fmla="*/ 761881 w 841245"/>
              <a:gd name="connsiteY2" fmla="*/ 1926231 h 2393257"/>
              <a:gd name="connsiteX3" fmla="*/ 401652 w 841245"/>
              <a:gd name="connsiteY3" fmla="*/ 2384277 h 2393257"/>
              <a:gd name="connsiteX0" fmla="*/ 0 w 850116"/>
              <a:gd name="connsiteY0" fmla="*/ 0 h 2393257"/>
              <a:gd name="connsiteX1" fmla="*/ 786213 w 850116"/>
              <a:gd name="connsiteY1" fmla="*/ 1256232 h 2393257"/>
              <a:gd name="connsiteX2" fmla="*/ 761881 w 850116"/>
              <a:gd name="connsiteY2" fmla="*/ 1926231 h 2393257"/>
              <a:gd name="connsiteX3" fmla="*/ 401652 w 850116"/>
              <a:gd name="connsiteY3" fmla="*/ 2384277 h 2393257"/>
              <a:gd name="connsiteX0" fmla="*/ 0 w 850116"/>
              <a:gd name="connsiteY0" fmla="*/ 0 h 2327302"/>
              <a:gd name="connsiteX1" fmla="*/ 786213 w 850116"/>
              <a:gd name="connsiteY1" fmla="*/ 1256232 h 2327302"/>
              <a:gd name="connsiteX2" fmla="*/ 761881 w 850116"/>
              <a:gd name="connsiteY2" fmla="*/ 1926231 h 2327302"/>
              <a:gd name="connsiteX3" fmla="*/ 473619 w 850116"/>
              <a:gd name="connsiteY3" fmla="*/ 2316482 h 2327302"/>
              <a:gd name="connsiteX0" fmla="*/ 0 w 850116"/>
              <a:gd name="connsiteY0" fmla="*/ 0 h 2316482"/>
              <a:gd name="connsiteX1" fmla="*/ 786213 w 850116"/>
              <a:gd name="connsiteY1" fmla="*/ 1256232 h 2316482"/>
              <a:gd name="connsiteX2" fmla="*/ 761881 w 850116"/>
              <a:gd name="connsiteY2" fmla="*/ 1926231 h 2316482"/>
              <a:gd name="connsiteX3" fmla="*/ 473619 w 850116"/>
              <a:gd name="connsiteY3" fmla="*/ 2316482 h 2316482"/>
              <a:gd name="connsiteX0" fmla="*/ 0 w 850116"/>
              <a:gd name="connsiteY0" fmla="*/ 0 h 2354617"/>
              <a:gd name="connsiteX1" fmla="*/ 786213 w 850116"/>
              <a:gd name="connsiteY1" fmla="*/ 1256232 h 2354617"/>
              <a:gd name="connsiteX2" fmla="*/ 761881 w 850116"/>
              <a:gd name="connsiteY2" fmla="*/ 1926231 h 2354617"/>
              <a:gd name="connsiteX3" fmla="*/ 469385 w 850116"/>
              <a:gd name="connsiteY3" fmla="*/ 2354617 h 2354617"/>
              <a:gd name="connsiteX0" fmla="*/ 0 w 878167"/>
              <a:gd name="connsiteY0" fmla="*/ 0 h 2354617"/>
              <a:gd name="connsiteX1" fmla="*/ 824313 w 878167"/>
              <a:gd name="connsiteY1" fmla="*/ 1201148 h 2354617"/>
              <a:gd name="connsiteX2" fmla="*/ 761881 w 878167"/>
              <a:gd name="connsiteY2" fmla="*/ 1926231 h 2354617"/>
              <a:gd name="connsiteX3" fmla="*/ 469385 w 878167"/>
              <a:gd name="connsiteY3" fmla="*/ 2354617 h 235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167" h="2354617">
                <a:moveTo>
                  <a:pt x="0" y="0"/>
                </a:moveTo>
                <a:cubicBezTo>
                  <a:pt x="356075" y="433699"/>
                  <a:pt x="697333" y="880110"/>
                  <a:pt x="824313" y="1201148"/>
                </a:cubicBezTo>
                <a:cubicBezTo>
                  <a:pt x="951293" y="1522186"/>
                  <a:pt x="821742" y="1729749"/>
                  <a:pt x="761881" y="1926231"/>
                </a:cubicBezTo>
                <a:cubicBezTo>
                  <a:pt x="697788" y="2114239"/>
                  <a:pt x="606870" y="2096720"/>
                  <a:pt x="469385" y="2354617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56"/>
          <p:cNvSpPr/>
          <p:nvPr/>
        </p:nvSpPr>
        <p:spPr>
          <a:xfrm>
            <a:off x="4915324" y="2454447"/>
            <a:ext cx="616938" cy="1580972"/>
          </a:xfrm>
          <a:custGeom>
            <a:avLst/>
            <a:gdLst>
              <a:gd name="connsiteX0" fmla="*/ 616938 w 616938"/>
              <a:gd name="connsiteY0" fmla="*/ 0 h 1580972"/>
              <a:gd name="connsiteX1" fmla="*/ 420385 w 616938"/>
              <a:gd name="connsiteY1" fmla="*/ 931492 h 1580972"/>
              <a:gd name="connsiteX2" fmla="*/ 52916 w 616938"/>
              <a:gd name="connsiteY2" fmla="*/ 1427148 h 1580972"/>
              <a:gd name="connsiteX3" fmla="*/ 10187 w 616938"/>
              <a:gd name="connsiteY3" fmla="*/ 1580972 h 158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938" h="1580972">
                <a:moveTo>
                  <a:pt x="616938" y="0"/>
                </a:moveTo>
                <a:cubicBezTo>
                  <a:pt x="565663" y="346817"/>
                  <a:pt x="514389" y="693634"/>
                  <a:pt x="420385" y="931492"/>
                </a:cubicBezTo>
                <a:cubicBezTo>
                  <a:pt x="326381" y="1169350"/>
                  <a:pt x="121282" y="1318901"/>
                  <a:pt x="52916" y="1427148"/>
                </a:cubicBezTo>
                <a:cubicBezTo>
                  <a:pt x="-15450" y="1535395"/>
                  <a:pt x="-2632" y="1558183"/>
                  <a:pt x="10187" y="1580972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 57"/>
          <p:cNvSpPr/>
          <p:nvPr/>
        </p:nvSpPr>
        <p:spPr>
          <a:xfrm>
            <a:off x="4428352" y="2454447"/>
            <a:ext cx="1103910" cy="1589518"/>
          </a:xfrm>
          <a:custGeom>
            <a:avLst/>
            <a:gdLst>
              <a:gd name="connsiteX0" fmla="*/ 1119922 w 1119922"/>
              <a:gd name="connsiteY0" fmla="*/ 0 h 1589518"/>
              <a:gd name="connsiteX1" fmla="*/ 478988 w 1119922"/>
              <a:gd name="connsiteY1" fmla="*/ 623843 h 1589518"/>
              <a:gd name="connsiteX2" fmla="*/ 26061 w 1119922"/>
              <a:gd name="connsiteY2" fmla="*/ 1170774 h 1589518"/>
              <a:gd name="connsiteX3" fmla="*/ 94427 w 1119922"/>
              <a:gd name="connsiteY3" fmla="*/ 1589518 h 1589518"/>
              <a:gd name="connsiteX0" fmla="*/ 1103910 w 1103910"/>
              <a:gd name="connsiteY0" fmla="*/ 0 h 1589518"/>
              <a:gd name="connsiteX1" fmla="*/ 240785 w 1103910"/>
              <a:gd name="connsiteY1" fmla="*/ 521294 h 1589518"/>
              <a:gd name="connsiteX2" fmla="*/ 10049 w 1103910"/>
              <a:gd name="connsiteY2" fmla="*/ 1170774 h 1589518"/>
              <a:gd name="connsiteX3" fmla="*/ 78415 w 1103910"/>
              <a:gd name="connsiteY3" fmla="*/ 1589518 h 15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910" h="1589518">
                <a:moveTo>
                  <a:pt x="1103910" y="0"/>
                </a:moveTo>
                <a:cubicBezTo>
                  <a:pt x="874598" y="214357"/>
                  <a:pt x="423095" y="326165"/>
                  <a:pt x="240785" y="521294"/>
                </a:cubicBezTo>
                <a:cubicBezTo>
                  <a:pt x="58475" y="716423"/>
                  <a:pt x="37111" y="992737"/>
                  <a:pt x="10049" y="1170774"/>
                </a:cubicBezTo>
                <a:cubicBezTo>
                  <a:pt x="-17013" y="1348811"/>
                  <a:pt x="12185" y="1460619"/>
                  <a:pt x="78415" y="1589518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3874106" y="2454119"/>
            <a:ext cx="1658156" cy="1581300"/>
          </a:xfrm>
          <a:custGeom>
            <a:avLst/>
            <a:gdLst>
              <a:gd name="connsiteX0" fmla="*/ 1658156 w 1658156"/>
              <a:gd name="connsiteY0" fmla="*/ 328 h 1324926"/>
              <a:gd name="connsiteX1" fmla="*/ 837760 w 1658156"/>
              <a:gd name="connsiteY1" fmla="*/ 102878 h 1324926"/>
              <a:gd name="connsiteX2" fmla="*/ 34455 w 1658156"/>
              <a:gd name="connsiteY2" fmla="*/ 632717 h 1324926"/>
              <a:gd name="connsiteX3" fmla="*/ 222463 w 1658156"/>
              <a:gd name="connsiteY3" fmla="*/ 1324926 h 13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156" h="1324926">
                <a:moveTo>
                  <a:pt x="1658156" y="328"/>
                </a:moveTo>
                <a:cubicBezTo>
                  <a:pt x="1383266" y="-1096"/>
                  <a:pt x="1108377" y="-2520"/>
                  <a:pt x="837760" y="102878"/>
                </a:cubicBezTo>
                <a:cubicBezTo>
                  <a:pt x="567143" y="208276"/>
                  <a:pt x="137004" y="429042"/>
                  <a:pt x="34455" y="632717"/>
                </a:cubicBezTo>
                <a:cubicBezTo>
                  <a:pt x="-68095" y="836392"/>
                  <a:pt x="77184" y="1080659"/>
                  <a:pt x="222463" y="1324926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919212" y="3974831"/>
            <a:ext cx="4393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p</a:t>
            </a:r>
            <a:r>
              <a:rPr lang="en-US" sz="2000" baseline="-25000" dirty="0" smtClean="0">
                <a:latin typeface="Times New Roman"/>
                <a:cs typeface="Times New Roman"/>
              </a:rPr>
              <a:t>1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18559" y="3974831"/>
            <a:ext cx="4393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4775451" y="3990220"/>
            <a:ext cx="43936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144727" y="3974831"/>
            <a:ext cx="4393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i="1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p</a:t>
            </a:r>
            <a:r>
              <a:rPr lang="en-US" baseline="-25000" dirty="0" smtClean="0"/>
              <a:t>k</a:t>
            </a:r>
            <a:endParaRPr lang="en-US" baseline="-25000" dirty="0"/>
          </a:p>
        </p:txBody>
      </p:sp>
      <p:sp>
        <p:nvSpPr>
          <p:cNvPr id="64" name="Cloud 63"/>
          <p:cNvSpPr/>
          <p:nvPr/>
        </p:nvSpPr>
        <p:spPr>
          <a:xfrm>
            <a:off x="644069" y="3028078"/>
            <a:ext cx="2230452" cy="1521151"/>
          </a:xfrm>
          <a:prstGeom prst="cloud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1067084" y="3347482"/>
            <a:ext cx="299103" cy="2991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460192" y="3244769"/>
            <a:ext cx="299103" cy="2991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229453" y="3781454"/>
            <a:ext cx="299103" cy="2991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1609743" y="4080557"/>
            <a:ext cx="299103" cy="2991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1759295" y="3646585"/>
            <a:ext cx="299103" cy="2991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2058398" y="3249206"/>
            <a:ext cx="299103" cy="2991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2190858" y="3772907"/>
            <a:ext cx="299103" cy="2991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89341" y="3798545"/>
            <a:ext cx="299103" cy="2991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446158" y="4028207"/>
            <a:ext cx="1478744" cy="104125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25400" y="4777072"/>
            <a:ext cx="549398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A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84596" y="4424252"/>
            <a:ext cx="549398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I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80751" y="1882985"/>
            <a:ext cx="549398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965335" y="1238855"/>
            <a:ext cx="442088" cy="5847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c</a:t>
            </a:r>
            <a:endParaRPr lang="en-US" sz="3200" i="1" dirty="0">
              <a:latin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43134" y="4466982"/>
            <a:ext cx="714618" cy="714618"/>
          </a:xfrm>
          <a:prstGeom prst="round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137160"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endParaRPr lang="en-US" sz="4000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78" name="Straight Arrow Connector 77"/>
          <p:cNvCxnSpPr>
            <a:stCxn id="3" idx="2"/>
            <a:endCxn id="7" idx="1"/>
          </p:cNvCxnSpPr>
          <p:nvPr/>
        </p:nvCxnSpPr>
        <p:spPr>
          <a:xfrm flipV="1">
            <a:off x="5531509" y="4824291"/>
            <a:ext cx="1311625" cy="24516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7" idx="0"/>
            <a:endCxn id="56" idx="0"/>
          </p:cNvCxnSpPr>
          <p:nvPr/>
        </p:nvCxnSpPr>
        <p:spPr>
          <a:xfrm rot="16200000" flipV="1">
            <a:off x="4667877" y="1934416"/>
            <a:ext cx="2798748" cy="2266384"/>
          </a:xfrm>
          <a:prstGeom prst="curved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634596" y="1238855"/>
            <a:ext cx="45719" cy="9296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643497" y="773747"/>
            <a:ext cx="574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Times New Roman"/>
                <a:cs typeface="Times New Roman"/>
              </a:rPr>
              <a:t>c</a:t>
            </a:r>
            <a:r>
              <a:rPr lang="en-US" sz="3200" dirty="0" smtClean="0">
                <a:latin typeface="Times New Roman"/>
                <a:cs typeface="Times New Roman"/>
              </a:rPr>
              <a:t>*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342C-C89B-0442-B7F6-DE77442E570C}" type="datetime1">
              <a:rPr lang="en-US" smtClean="0"/>
              <a:t>10/31/14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9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Types: Racing Procedures</a:t>
            </a:r>
            <a:endParaRPr lang="en-US" sz="32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585" y="975259"/>
            <a:ext cx="82332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Sample configurations from the configuration space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Racing Process</a:t>
            </a:r>
          </a:p>
          <a:p>
            <a:pPr marL="795338" lvl="1" indent="-338138">
              <a:buFont typeface="+mj-lt"/>
              <a:buAutoNum type="arabicPeriod"/>
            </a:pPr>
            <a:r>
              <a:rPr lang="en-US" sz="2400" dirty="0" smtClean="0"/>
              <a:t>Take a set of candidate configurations, starting with all candidates</a:t>
            </a:r>
          </a:p>
          <a:p>
            <a:pPr marL="795338" lvl="1" indent="-338138">
              <a:buFont typeface="+mj-lt"/>
              <a:buAutoNum type="arabicPeriod"/>
            </a:pPr>
            <a:r>
              <a:rPr lang="en-US" sz="2400" dirty="0" smtClean="0"/>
              <a:t>‘Race</a:t>
            </a:r>
            <a:r>
              <a:rPr lang="en-US" sz="2400" dirty="0"/>
              <a:t>’ </a:t>
            </a:r>
            <a:r>
              <a:rPr lang="en-US" sz="2400" dirty="0" smtClean="0"/>
              <a:t>candidates on </a:t>
            </a:r>
            <a:r>
              <a:rPr lang="en-US" sz="2400" dirty="0"/>
              <a:t>a </a:t>
            </a:r>
            <a:r>
              <a:rPr lang="en-US" sz="2400" dirty="0" smtClean="0"/>
              <a:t>subset of the </a:t>
            </a:r>
            <a:r>
              <a:rPr lang="en-US" sz="2400" dirty="0"/>
              <a:t>benchmark instances</a:t>
            </a:r>
            <a:endParaRPr lang="en-US" sz="2400" dirty="0" smtClean="0"/>
          </a:p>
          <a:p>
            <a:pPr marL="795338" lvl="1" indent="-338138">
              <a:buFont typeface="+mj-lt"/>
              <a:buAutoNum type="arabicPeriod"/>
            </a:pPr>
            <a:r>
              <a:rPr lang="en-US" sz="2400" dirty="0" smtClean="0"/>
              <a:t>Drop candidates that fall sufficiently behind the leader</a:t>
            </a:r>
          </a:p>
          <a:p>
            <a:pPr marL="795338" lvl="1" indent="-338138">
              <a:buFont typeface="+mj-lt"/>
              <a:buAutoNum type="arabicPeriod"/>
            </a:pPr>
            <a:r>
              <a:rPr lang="en-US" sz="2400" dirty="0" smtClean="0"/>
              <a:t>Go back to Step 2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Notes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The best configurations are evaluated the most thoroughly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Number of configurations is limited because all configurations must be specified in advance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Sampling configurations and racing can be interleaved for a finer ‘control’</a:t>
            </a: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3F95-4DA3-8343-AE41-B2D6ADDE48E5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1547" y="446554"/>
            <a:ext cx="281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[Hoos Auto. Search 2012]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19" y="419588"/>
            <a:ext cx="9052560" cy="6392692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/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2880" y="45720"/>
            <a:ext cx="5849807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88891" tIns="44446" rIns="88891" bIns="44446" anchor="t" anchorCtr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Types: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latin typeface="Calibri"/>
                <a:ea typeface="Calibri"/>
                <a:cs typeface="Times New Roman"/>
              </a:rPr>
              <a:t>Iterated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effectLst/>
                <a:latin typeface="Calibri"/>
                <a:ea typeface="Calibri"/>
                <a:cs typeface="Times New Roman"/>
              </a:rPr>
              <a:t> Local Search</a:t>
            </a:r>
            <a:endParaRPr lang="en-US" sz="3200" dirty="0" smtClean="0">
              <a:ln>
                <a:solidFill>
                  <a:schemeClr val="bg1"/>
                </a:solidFill>
              </a:ln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00" dirty="0">
                <a:latin typeface="Calibri"/>
                <a:ea typeface="Calibri"/>
                <a:cs typeface="Times New Roman"/>
              </a:rPr>
              <a:t> </a:t>
            </a:r>
            <a:endParaRPr lang="en-US" sz="105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49C5-C991-EC4B-8C7C-4D091D5D4052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3585" y="975259"/>
            <a:ext cx="82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D9B-0610-A04A-A267-64F8BD8E19F0}" type="datetime1">
              <a:rPr lang="en-US" smtClean="0"/>
              <a:t>10/31/14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85" y="975259"/>
            <a:ext cx="82332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Begins from an initial configuration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Alternates between two operations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Local search to improve the current configuration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Perturbation of the configuration to break from local minima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 smtClean="0"/>
              <a:t>Optionally, may include random restarts</a:t>
            </a:r>
          </a:p>
          <a:p>
            <a:pPr marL="514350" indent="-514350">
              <a:buFont typeface="Arial"/>
              <a:buChar char="•"/>
            </a:pPr>
            <a:r>
              <a:rPr lang="en-US" sz="2800" dirty="0" smtClean="0"/>
              <a:t>To save time, we may terminate poor configurations early</a:t>
            </a:r>
          </a:p>
          <a:p>
            <a:pPr marL="971550" lvl="1" indent="-514350">
              <a:buFont typeface="Arial"/>
              <a:buChar char="•"/>
            </a:pPr>
            <a:r>
              <a:rPr lang="en-US" sz="2400" dirty="0" smtClean="0"/>
              <a:t>‘Adaptive capping’ saves time by halting bad runs and </a:t>
            </a:r>
            <a:r>
              <a:rPr lang="en-US" sz="2400" dirty="0"/>
              <a:t>preserves the configuration space </a:t>
            </a:r>
            <a:r>
              <a:rPr lang="en-US" sz="2400" dirty="0" smtClean="0"/>
              <a:t>‘trajectory’</a:t>
            </a:r>
          </a:p>
          <a:p>
            <a:pPr marL="971550" lvl="1" indent="-514350">
              <a:buFont typeface="Arial"/>
              <a:buChar char="•"/>
            </a:pPr>
            <a:r>
              <a:rPr lang="en-US" sz="2400" dirty="0" smtClean="0"/>
              <a:t>‘Aggressive capping’ is a heuristic approach that can save runtime, but may alter the search ‘trajectory’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1547" y="446554"/>
            <a:ext cx="281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[Hoos Auto. Search 2012]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ahoma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130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1336</Words>
  <Application>Microsoft Macintosh PowerPoint</Application>
  <PresentationFormat>On-screen Show (4:3)</PresentationFormat>
  <Paragraphs>327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Geschwender</dc:creator>
  <cp:lastModifiedBy>Daniel Geschwender</cp:lastModifiedBy>
  <cp:revision>72</cp:revision>
  <dcterms:created xsi:type="dcterms:W3CDTF">2014-10-24T16:48:33Z</dcterms:created>
  <dcterms:modified xsi:type="dcterms:W3CDTF">2014-10-31T15:24:31Z</dcterms:modified>
</cp:coreProperties>
</file>