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8" r:id="rId2"/>
    <p:sldId id="329" r:id="rId3"/>
    <p:sldId id="362" r:id="rId4"/>
    <p:sldId id="327" r:id="rId5"/>
    <p:sldId id="342" r:id="rId6"/>
    <p:sldId id="331" r:id="rId7"/>
    <p:sldId id="351" r:id="rId8"/>
    <p:sldId id="356" r:id="rId9"/>
    <p:sldId id="334" r:id="rId10"/>
    <p:sldId id="335" r:id="rId11"/>
    <p:sldId id="336" r:id="rId12"/>
    <p:sldId id="361" r:id="rId13"/>
    <p:sldId id="341" r:id="rId14"/>
    <p:sldId id="349" r:id="rId15"/>
    <p:sldId id="350" r:id="rId16"/>
    <p:sldId id="360" r:id="rId17"/>
    <p:sldId id="358" r:id="rId18"/>
    <p:sldId id="344" r:id="rId19"/>
    <p:sldId id="346" r:id="rId20"/>
    <p:sldId id="359" r:id="rId21"/>
    <p:sldId id="330" r:id="rId22"/>
    <p:sldId id="353" r:id="rId23"/>
    <p:sldId id="354" r:id="rId24"/>
    <p:sldId id="340" r:id="rId25"/>
    <p:sldId id="357" r:id="rId26"/>
    <p:sldId id="348" r:id="rId27"/>
    <p:sldId id="345" r:id="rId28"/>
    <p:sldId id="355" r:id="rId29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9B"/>
    <a:srgbClr val="FD0609"/>
    <a:srgbClr val="16A007"/>
    <a:srgbClr val="2C4FAE"/>
    <a:srgbClr val="CCFF66"/>
    <a:srgbClr val="FF6666"/>
    <a:srgbClr val="CC66FF"/>
    <a:srgbClr val="FFCC66"/>
    <a:srgbClr val="66FFFF"/>
    <a:srgbClr val="69E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6238" autoAdjust="0"/>
  </p:normalViewPr>
  <p:slideViewPr>
    <p:cSldViewPr snapToGrid="0">
      <p:cViewPr varScale="1">
        <p:scale>
          <a:sx n="90" d="100"/>
          <a:sy n="90" d="100"/>
        </p:scale>
        <p:origin x="-12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D8CC27B9-7776-9A41-8832-C63E55E2C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8E62E861-7A2C-B34D-9183-5586226B0C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63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2564314A-9764-7A45-9B0A-75B46A977D9D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12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16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0" descr="C:\My Documents\UNL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 smtClean="0">
                <a:solidFill>
                  <a:srgbClr val="3A65BC"/>
                </a:solidFill>
                <a:cs typeface="+mn-cs"/>
              </a:rPr>
              <a:t>Constraint Systems Laboratory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000" y="838200"/>
            <a:ext cx="82296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6AF84-4BC5-9440-B2CC-5899EF7A426B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  <a:endParaRPr lang="en-US" altLang="zh-C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F9F-8E82-144B-9BC3-09E5680B73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3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73AB3-899D-B043-B330-227C343B353C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EAF26-68E1-BB43-AA6D-380F048E54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0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65238"/>
            <a:ext cx="40005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65238"/>
            <a:ext cx="40005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F675-E3C0-B64B-9F81-89C6F2B1C951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80898-5231-AD4F-B2EE-D8C924E4E7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947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9AFFF-FE85-7D4D-8F88-034D1046028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8BCB8-FA61-9D4F-857C-4DB4A26D38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039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5238"/>
            <a:ext cx="8153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8090C092-8233-054F-A46D-1B659C24D766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B88DD75-E426-4743-B27F-6C3742A8849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10" descr="C:\My Documents\UNL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 smtClean="0">
                <a:solidFill>
                  <a:srgbClr val="3A65BC"/>
                </a:solidFill>
                <a:cs typeface="+mn-cs"/>
              </a:rPr>
              <a:t>Constraint Systems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25" r:id="rId2"/>
    <p:sldLayoutId id="2147484227" r:id="rId3"/>
    <p:sldLayoutId id="214748422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667000"/>
            <a:ext cx="9117013" cy="1757363"/>
          </a:xfrm>
        </p:spPr>
        <p:txBody>
          <a:bodyPr/>
          <a:lstStyle/>
          <a:p>
            <a:pPr defTabSz="915988" eaLnBrk="1" hangingPunct="1">
              <a:lnSpc>
                <a:spcPct val="110000"/>
              </a:lnSpc>
              <a:tabLst>
                <a:tab pos="4573588" algn="ctr"/>
              </a:tabLst>
              <a:defRPr/>
            </a:pPr>
            <a:r>
              <a:rPr lang="en-US" sz="2000" b="1" u="sng" dirty="0" smtClean="0">
                <a:cs typeface="+mn-cs"/>
              </a:rPr>
              <a:t>Daniel J. Geschwender</a:t>
            </a:r>
            <a:r>
              <a:rPr lang="en-US" sz="2000" baseline="30000" dirty="0"/>
              <a:t>1,2 </a:t>
            </a:r>
            <a:r>
              <a:rPr lang="en-US" sz="2000" baseline="30000" dirty="0" smtClean="0"/>
              <a:t>   </a:t>
            </a:r>
            <a:r>
              <a:rPr lang="en-US" sz="2000" dirty="0" smtClean="0">
                <a:cs typeface="+mn-cs"/>
              </a:rPr>
              <a:t>R.J. Woodward</a:t>
            </a:r>
            <a:r>
              <a:rPr lang="en-US" sz="2000" baseline="30000" dirty="0" smtClean="0"/>
              <a:t>1,2</a:t>
            </a:r>
            <a:r>
              <a:rPr lang="en-US" sz="2000" dirty="0" smtClean="0">
                <a:cs typeface="+mn-cs"/>
              </a:rPr>
              <a:t>   B.Y. Choueiry</a:t>
            </a:r>
            <a:r>
              <a:rPr lang="en-US" sz="2000" baseline="30000" dirty="0" smtClean="0">
                <a:cs typeface="+mn-cs"/>
              </a:rPr>
              <a:t>1</a:t>
            </a:r>
            <a:r>
              <a:rPr lang="en-US" sz="2000" baseline="30000" dirty="0"/>
              <a:t>,2</a:t>
            </a:r>
            <a:r>
              <a:rPr lang="en-US" sz="2000" dirty="0" smtClean="0">
                <a:cs typeface="+mn-cs"/>
              </a:rPr>
              <a:t>   S. D. Scott</a:t>
            </a:r>
            <a:r>
              <a:rPr lang="en-US" sz="2000" baseline="30000" dirty="0" smtClean="0">
                <a:cs typeface="+mn-cs"/>
              </a:rPr>
              <a:t>2</a:t>
            </a:r>
            <a:endParaRPr lang="en-US" sz="2400" baseline="30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aseline="30000" dirty="0" smtClean="0">
                <a:cs typeface="+mn-cs"/>
              </a:rPr>
              <a:t>1</a:t>
            </a:r>
            <a:r>
              <a:rPr lang="en-US" sz="1800" dirty="0" smtClean="0">
                <a:cs typeface="+mn-cs"/>
              </a:rPr>
              <a:t>Constraint Systems Laboratory</a:t>
            </a:r>
            <a:endParaRPr lang="en-US" sz="800" dirty="0" smtClean="0">
              <a:solidFill>
                <a:srgbClr val="3A65B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aseline="30000" dirty="0" smtClean="0">
                <a:solidFill>
                  <a:srgbClr val="000000"/>
                </a:solidFill>
                <a:cs typeface="+mn-cs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Department of Computer Science and Eng.</a:t>
            </a:r>
          </a:p>
          <a:p>
            <a:pPr eaLnBrk="1" hangingPunct="1">
              <a:defRPr/>
            </a:pPr>
            <a:r>
              <a:rPr lang="en-US" sz="1800" dirty="0" smtClean="0"/>
              <a:t>University </a:t>
            </a:r>
            <a:r>
              <a:rPr lang="en-US" sz="1800" dirty="0"/>
              <a:t>of Nebraska-Lincoln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-12700" y="473321"/>
            <a:ext cx="9144000" cy="159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A65BC"/>
              </a:buClr>
            </a:pPr>
            <a:r>
              <a:rPr lang="en-US" sz="3600" b="1" dirty="0" smtClean="0">
                <a:solidFill>
                  <a:srgbClr val="3A65BC"/>
                </a:solidFill>
                <a:latin typeface="Helvetica" charset="0"/>
              </a:rPr>
              <a:t>A Portfolio Approach</a:t>
            </a:r>
          </a:p>
          <a:p>
            <a:pPr algn="ctr" eaLnBrk="1" hangingPunct="1">
              <a:spcBef>
                <a:spcPct val="20000"/>
              </a:spcBef>
              <a:buClr>
                <a:srgbClr val="3A65BC"/>
              </a:buClr>
            </a:pPr>
            <a:r>
              <a:rPr lang="en-US" sz="3600" b="1" dirty="0" smtClean="0">
                <a:solidFill>
                  <a:srgbClr val="3A65BC"/>
                </a:solidFill>
                <a:latin typeface="Helvetica" charset="0"/>
              </a:rPr>
              <a:t>for Enforcing Minimality</a:t>
            </a:r>
            <a:endParaRPr lang="en-US" sz="3600" b="1" dirty="0">
              <a:solidFill>
                <a:srgbClr val="3A65BC"/>
              </a:solidFill>
              <a:latin typeface="Helvetica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3A65BC"/>
              </a:buClr>
            </a:pPr>
            <a:r>
              <a:rPr lang="en-US" sz="3600" b="1" dirty="0" smtClean="0">
                <a:solidFill>
                  <a:srgbClr val="3A65BC"/>
                </a:solidFill>
                <a:latin typeface="Helvetica" charset="0"/>
              </a:rPr>
              <a:t>in a Tree Decomposition</a:t>
            </a:r>
            <a:endParaRPr lang="en-US" sz="3600" b="1" dirty="0">
              <a:solidFill>
                <a:srgbClr val="3A65BC"/>
              </a:solidFill>
              <a:latin typeface="Helvetica" charset="0"/>
            </a:endParaRPr>
          </a:p>
        </p:txBody>
      </p:sp>
      <p:sp>
        <p:nvSpPr>
          <p:cNvPr id="3077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512C352-4C04-9B43-905F-62E6F71BBCE1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3078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30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40C2ED6-1EF6-3B46-9FD0-39300D85270D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3025" y="4822825"/>
            <a:ext cx="72882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defRPr/>
            </a:pPr>
            <a:r>
              <a:rPr lang="en-US" sz="1400" dirty="0" smtClean="0">
                <a:solidFill>
                  <a:srgbClr val="7F7F7F"/>
                </a:solidFill>
                <a:latin typeface="Helvetica" charset="0"/>
              </a:rPr>
              <a:t>Acknowledgements</a:t>
            </a:r>
          </a:p>
          <a:p>
            <a:pPr marL="169863" indent="-169863"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buFontTx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Helvetica" charset="0"/>
              </a:rPr>
              <a:t>Experiments conducted at UNL’s Holland Computing Center</a:t>
            </a:r>
          </a:p>
          <a:p>
            <a:pPr marL="169863" indent="-169863"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buFontTx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Helvetica" charset="0"/>
              </a:rPr>
              <a:t>Geschwender supported by a NSF Graduate Research Fellowship Grant No. 1041000</a:t>
            </a:r>
          </a:p>
          <a:p>
            <a:pPr marL="169863" indent="-169863"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buFontTx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Helvetica" charset="0"/>
              </a:rPr>
              <a:t>NSF Grants No. RI-</a:t>
            </a:r>
            <a:r>
              <a:rPr lang="en-US" sz="1400" dirty="0">
                <a:solidFill>
                  <a:srgbClr val="7F7F7F"/>
                </a:solidFill>
                <a:latin typeface="Helvetica" charset="0"/>
              </a:rPr>
              <a:t>111795 and RI-</a:t>
            </a:r>
            <a:r>
              <a:rPr lang="en-US" sz="1400" dirty="0" smtClean="0">
                <a:solidFill>
                  <a:srgbClr val="7F7F7F"/>
                </a:solidFill>
                <a:latin typeface="Helvetica" charset="0"/>
              </a:rPr>
              <a:t>1619344</a:t>
            </a:r>
            <a:endParaRPr lang="en-US" sz="1400" dirty="0">
              <a:solidFill>
                <a:srgbClr val="7F7F7F"/>
              </a:solidFill>
              <a:latin typeface="Helvetica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buFontTx/>
              <a:buChar char="•"/>
              <a:defRPr/>
            </a:pPr>
            <a:endParaRPr lang="en-US" sz="1400" dirty="0" smtClean="0">
              <a:solidFill>
                <a:srgbClr val="7F7F7F"/>
              </a:solidFill>
              <a:latin typeface="Helvetica" charset="0"/>
            </a:endParaRPr>
          </a:p>
        </p:txBody>
      </p:sp>
      <p:pic>
        <p:nvPicPr>
          <p:cNvPr id="2" name="Picture 1" descr="ns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62" y="5007807"/>
            <a:ext cx="574190" cy="5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190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615267" cy="685800"/>
          </a:xfrm>
        </p:spPr>
        <p:txBody>
          <a:bodyPr/>
          <a:lstStyle/>
          <a:p>
            <a:pPr lvl="1" eaLnBrk="1" hangingPunct="1"/>
            <a:r>
              <a:rPr lang="en-US" sz="4000" cap="small" dirty="0" err="1" smtClean="0">
                <a:latin typeface="Helvetica" charset="0"/>
                <a:ea typeface="宋体" charset="0"/>
                <a:cs typeface="宋体" charset="0"/>
              </a:rPr>
              <a:t>FilterClusters</a:t>
            </a:r>
            <a:r>
              <a:rPr lang="en-US" sz="4000" cap="small" dirty="0">
                <a:latin typeface="Helvetica" charset="0"/>
                <a:ea typeface="宋体" charset="0"/>
                <a:cs typeface="宋体" charset="0"/>
              </a:rPr>
              <a:t>: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3200" dirty="0">
                <a:latin typeface="Helvetica" charset="0"/>
                <a:ea typeface="宋体" charset="0"/>
                <a:cs typeface="宋体" charset="0"/>
              </a:rPr>
              <a:t>Cluster-level </a:t>
            </a: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portfolio</a:t>
            </a:r>
            <a:endParaRPr lang="en-US" sz="4000" cap="small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12838"/>
            <a:ext cx="8153400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Performance of </a:t>
            </a:r>
            <a:r>
              <a:rPr lang="en-US" sz="2800" cap="small" dirty="0" smtClean="0">
                <a:latin typeface="Helvetica" charset="0"/>
                <a:ea typeface="宋体" charset="0"/>
                <a:cs typeface="宋体" charset="0"/>
              </a:rPr>
              <a:t>AllSol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 and </a:t>
            </a:r>
            <a:r>
              <a:rPr lang="en-US" sz="28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 vary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Sometimes both algorithms are too costly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Use algorithm portfolio on the cluster level </a:t>
            </a: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Different algorithms on different clusters</a:t>
            </a: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Different algorithms on the same cluster during propagation</a:t>
            </a:r>
            <a:endParaRPr lang="en-US" sz="24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10</a:t>
            </a:fld>
            <a:endParaRPr lang="en-US" altLang="zh-CN"/>
          </a:p>
        </p:txBody>
      </p:sp>
      <p:grpSp>
        <p:nvGrpSpPr>
          <p:cNvPr id="6" name="Group 5"/>
          <p:cNvGrpSpPr/>
          <p:nvPr/>
        </p:nvGrpSpPr>
        <p:grpSpPr>
          <a:xfrm>
            <a:off x="1374420" y="4069495"/>
            <a:ext cx="1447800" cy="1447800"/>
            <a:chOff x="1374420" y="4175323"/>
            <a:chExt cx="1447800" cy="1447800"/>
          </a:xfrm>
        </p:grpSpPr>
        <p:sp>
          <p:nvSpPr>
            <p:cNvPr id="8" name="Oval 7"/>
            <p:cNvSpPr/>
            <p:nvPr/>
          </p:nvSpPr>
          <p:spPr>
            <a:xfrm>
              <a:off x="1374420" y="4175323"/>
              <a:ext cx="1447800" cy="1447800"/>
            </a:xfrm>
            <a:prstGeom prst="ellipse">
              <a:avLst/>
            </a:prstGeom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943840" y="5001335"/>
              <a:ext cx="210845" cy="21084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435811" y="5170011"/>
              <a:ext cx="210845" cy="21084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90826" y="4537477"/>
              <a:ext cx="210845" cy="21084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53079" y="4523420"/>
              <a:ext cx="210845" cy="21084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971952" y="4270407"/>
              <a:ext cx="210845" cy="21084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7135" y="4931054"/>
              <a:ext cx="84338" cy="84338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4" idx="0"/>
              <a:endCxn id="12" idx="4"/>
            </p:cNvCxnSpPr>
            <p:nvPr/>
          </p:nvCxnSpPr>
          <p:spPr>
            <a:xfrm flipV="1">
              <a:off x="2309304" y="4734265"/>
              <a:ext cx="49197" cy="196788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>
              <a:stCxn id="14" idx="2"/>
              <a:endCxn id="10" idx="1"/>
            </p:cNvCxnSpPr>
            <p:nvPr/>
          </p:nvCxnSpPr>
          <p:spPr>
            <a:xfrm>
              <a:off x="2309304" y="5015391"/>
              <a:ext cx="157384" cy="185497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>
              <a:stCxn id="14" idx="1"/>
              <a:endCxn id="9" idx="6"/>
            </p:cNvCxnSpPr>
            <p:nvPr/>
          </p:nvCxnSpPr>
          <p:spPr>
            <a:xfrm flipH="1">
              <a:off x="2154684" y="4973222"/>
              <a:ext cx="112450" cy="133535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1704883" y="4945110"/>
              <a:ext cx="84338" cy="84338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9" idx="2"/>
              <a:endCxn id="18" idx="3"/>
            </p:cNvCxnSpPr>
            <p:nvPr/>
          </p:nvCxnSpPr>
          <p:spPr>
            <a:xfrm flipH="1" flipV="1">
              <a:off x="1789220" y="4987279"/>
              <a:ext cx="154619" cy="119479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>
              <a:stCxn id="18" idx="0"/>
              <a:endCxn id="11" idx="4"/>
            </p:cNvCxnSpPr>
            <p:nvPr/>
          </p:nvCxnSpPr>
          <p:spPr>
            <a:xfrm flipV="1">
              <a:off x="1747051" y="4748321"/>
              <a:ext cx="49197" cy="196788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2014121" y="4649927"/>
              <a:ext cx="84338" cy="84338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>
              <a:stCxn id="21" idx="3"/>
              <a:endCxn id="12" idx="2"/>
            </p:cNvCxnSpPr>
            <p:nvPr/>
          </p:nvCxnSpPr>
          <p:spPr>
            <a:xfrm flipV="1">
              <a:off x="2098459" y="4628843"/>
              <a:ext cx="154619" cy="63253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>
              <a:stCxn id="21" idx="0"/>
              <a:endCxn id="13" idx="4"/>
            </p:cNvCxnSpPr>
            <p:nvPr/>
          </p:nvCxnSpPr>
          <p:spPr>
            <a:xfrm flipV="1">
              <a:off x="2056290" y="4481252"/>
              <a:ext cx="21084" cy="168676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>
              <a:stCxn id="11" idx="6"/>
              <a:endCxn id="21" idx="1"/>
            </p:cNvCxnSpPr>
            <p:nvPr/>
          </p:nvCxnSpPr>
          <p:spPr>
            <a:xfrm>
              <a:off x="1901671" y="4642899"/>
              <a:ext cx="112450" cy="49197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>
              <a:stCxn id="21" idx="2"/>
              <a:endCxn id="9" idx="0"/>
            </p:cNvCxnSpPr>
            <p:nvPr/>
          </p:nvCxnSpPr>
          <p:spPr>
            <a:xfrm flipH="1">
              <a:off x="2049262" y="4734265"/>
              <a:ext cx="7028" cy="267070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26" name="Oval 25"/>
            <p:cNvSpPr/>
            <p:nvPr/>
          </p:nvSpPr>
          <p:spPr>
            <a:xfrm>
              <a:off x="1578376" y="5198123"/>
              <a:ext cx="210845" cy="21084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>
              <a:stCxn id="18" idx="2"/>
              <a:endCxn id="26" idx="0"/>
            </p:cNvCxnSpPr>
            <p:nvPr/>
          </p:nvCxnSpPr>
          <p:spPr>
            <a:xfrm flipH="1">
              <a:off x="1683798" y="5029448"/>
              <a:ext cx="63253" cy="168676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8" name="Rectangle 27"/>
          <p:cNvSpPr/>
          <p:nvPr/>
        </p:nvSpPr>
        <p:spPr>
          <a:xfrm>
            <a:off x="3543300" y="4119238"/>
            <a:ext cx="1447800" cy="13716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76900" y="3921936"/>
            <a:ext cx="2057400" cy="466770"/>
            <a:chOff x="5676900" y="3876168"/>
            <a:chExt cx="2057400" cy="466770"/>
          </a:xfrm>
        </p:grpSpPr>
        <p:sp>
          <p:nvSpPr>
            <p:cNvPr id="30" name="TextBox 29"/>
            <p:cNvSpPr txBox="1"/>
            <p:nvPr/>
          </p:nvSpPr>
          <p:spPr>
            <a:xfrm>
              <a:off x="5676900" y="3876168"/>
              <a:ext cx="2057400" cy="461665"/>
            </a:xfrm>
            <a:prstGeom prst="rect">
              <a:avLst/>
            </a:prstGeom>
            <a:solidFill>
              <a:sysClr val="window" lastClr="FFFFFF">
                <a:lumMod val="85000"/>
                <a:alpha val="50000"/>
              </a:sysClr>
            </a:solidFill>
            <a:effectLst/>
          </p:spPr>
          <p:txBody>
            <a:bodyPr wrap="squar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imes New Roman" charset="0"/>
                  <a:cs typeface="Times New Roman" charset="0"/>
                </a:rPr>
                <a:t>‘AllSol</a:t>
              </a:r>
              <a:r>
                <a:rPr lang="en-US" sz="2400" dirty="0" smtClean="0">
                  <a:latin typeface="Times New Roman" charset="0"/>
                  <a:cs typeface="Times New Roman" charset="0"/>
                </a:rPr>
                <a:t>’</a:t>
              </a:r>
              <a:endParaRPr lang="en-US" sz="2400" dirty="0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676900" y="3876168"/>
              <a:ext cx="466770" cy="466770"/>
              <a:chOff x="6154058" y="22479000"/>
              <a:chExt cx="3276599" cy="32766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154058" y="22479000"/>
                <a:ext cx="3276599" cy="3276600"/>
              </a:xfrm>
              <a:prstGeom prst="roundRect">
                <a:avLst/>
              </a:prstGeom>
              <a:gradFill flip="none" rotWithShape="1">
                <a:gsLst>
                  <a:gs pos="80000">
                    <a:srgbClr val="1F497D">
                      <a:lumMod val="60000"/>
                      <a:lumOff val="40000"/>
                      <a:alpha val="2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3" name="Picture 32" descr="allsolutions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3834" y="22631400"/>
                <a:ext cx="2134233" cy="244809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5676900" y="4559773"/>
            <a:ext cx="2057400" cy="489651"/>
            <a:chOff x="5676900" y="4525446"/>
            <a:chExt cx="2057400" cy="489651"/>
          </a:xfrm>
        </p:grpSpPr>
        <p:sp>
          <p:nvSpPr>
            <p:cNvPr id="35" name="TextBox 34"/>
            <p:cNvSpPr txBox="1"/>
            <p:nvPr/>
          </p:nvSpPr>
          <p:spPr>
            <a:xfrm>
              <a:off x="5676900" y="4525456"/>
              <a:ext cx="2057400" cy="461665"/>
            </a:xfrm>
            <a:prstGeom prst="rect">
              <a:avLst/>
            </a:prstGeom>
            <a:solidFill>
              <a:sysClr val="window" lastClr="FFFFFF">
                <a:lumMod val="85000"/>
                <a:alpha val="50000"/>
              </a:sysClr>
            </a:solidFill>
            <a:effectLst/>
          </p:spPr>
          <p:txBody>
            <a:bodyPr wrap="squar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imes New Roman" charset="0"/>
                  <a:cs typeface="Times New Roman" charset="0"/>
                </a:rPr>
                <a:t>‘PerTuple’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676900" y="4525446"/>
              <a:ext cx="489651" cy="489651"/>
              <a:chOff x="1485900" y="22517100"/>
              <a:chExt cx="3276600" cy="3276600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485900" y="22517100"/>
                <a:ext cx="3276600" cy="3276600"/>
              </a:xfrm>
              <a:prstGeom prst="roundRect">
                <a:avLst/>
              </a:prstGeom>
              <a:gradFill flip="none" rotWithShape="1">
                <a:gsLst>
                  <a:gs pos="80000">
                    <a:srgbClr val="1F497D">
                      <a:lumMod val="60000"/>
                      <a:lumOff val="40000"/>
                      <a:alpha val="2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8" name="Picture 37" descr="pertuple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2" y="22755233"/>
                <a:ext cx="3188717" cy="279013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5676900" y="5220492"/>
            <a:ext cx="2057400" cy="464820"/>
            <a:chOff x="27279600" y="22783800"/>
            <a:chExt cx="2286000" cy="516467"/>
          </a:xfrm>
          <a:effectLst/>
        </p:grpSpPr>
        <p:sp>
          <p:nvSpPr>
            <p:cNvPr id="40" name="TextBox 39"/>
            <p:cNvSpPr txBox="1"/>
            <p:nvPr/>
          </p:nvSpPr>
          <p:spPr>
            <a:xfrm>
              <a:off x="27279600" y="22783800"/>
              <a:ext cx="2286000" cy="512961"/>
            </a:xfrm>
            <a:prstGeom prst="rect">
              <a:avLst/>
            </a:prstGeom>
            <a:solidFill>
              <a:sysClr val="window" lastClr="FFFFFF">
                <a:lumMod val="85000"/>
                <a:alpha val="50000"/>
              </a:sysClr>
            </a:solidFill>
            <a:effectLst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400" dirty="0">
                  <a:latin typeface="Times New Roman" charset="0"/>
                  <a:cs typeface="Times New Roman" charset="0"/>
                </a:rPr>
                <a:t>‘Neither’</a:t>
              </a:r>
            </a:p>
          </p:txBody>
        </p:sp>
        <p:sp>
          <p:nvSpPr>
            <p:cNvPr id="41" name="&quot;No&quot; Symbol 40"/>
            <p:cNvSpPr/>
            <p:nvPr/>
          </p:nvSpPr>
          <p:spPr>
            <a:xfrm>
              <a:off x="27355800" y="22783800"/>
              <a:ext cx="516467" cy="516467"/>
            </a:xfrm>
            <a:prstGeom prst="noSmoking">
              <a:avLst/>
            </a:prstGeom>
            <a:solidFill>
              <a:srgbClr val="C0504D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2" name="Straight Arrow Connector 41"/>
          <p:cNvCxnSpPr>
            <a:stCxn id="8" idx="6"/>
            <a:endCxn id="28" idx="1"/>
          </p:cNvCxnSpPr>
          <p:nvPr/>
        </p:nvCxnSpPr>
        <p:spPr>
          <a:xfrm>
            <a:off x="2822220" y="4793395"/>
            <a:ext cx="721080" cy="11643"/>
          </a:xfrm>
          <a:prstGeom prst="straightConnector1">
            <a:avLst/>
          </a:prstGeom>
          <a:noFill/>
          <a:ln w="47625" cap="flat" cmpd="sng" algn="ctr">
            <a:solidFill>
              <a:srgbClr val="2C4FAE"/>
            </a:solidFill>
            <a:prstDash val="solid"/>
            <a:tailEnd type="arrow"/>
          </a:ln>
          <a:effectLst/>
        </p:spPr>
      </p:cxnSp>
      <p:cxnSp>
        <p:nvCxnSpPr>
          <p:cNvPr id="43" name="Straight Arrow Connector 42"/>
          <p:cNvCxnSpPr>
            <a:stCxn id="28" idx="3"/>
            <a:endCxn id="32" idx="1"/>
          </p:cNvCxnSpPr>
          <p:nvPr/>
        </p:nvCxnSpPr>
        <p:spPr>
          <a:xfrm flipV="1">
            <a:off x="4991100" y="4155321"/>
            <a:ext cx="685800" cy="649717"/>
          </a:xfrm>
          <a:prstGeom prst="straightConnector1">
            <a:avLst/>
          </a:prstGeom>
          <a:noFill/>
          <a:ln w="47625" cap="flat" cmpd="sng" algn="ctr">
            <a:solidFill>
              <a:srgbClr val="2C4FAE"/>
            </a:solidFill>
            <a:prstDash val="solid"/>
            <a:tailEnd type="arrow"/>
          </a:ln>
          <a:effectLst/>
        </p:spPr>
      </p:cxnSp>
      <p:cxnSp>
        <p:nvCxnSpPr>
          <p:cNvPr id="44" name="Straight Arrow Connector 43"/>
          <p:cNvCxnSpPr>
            <a:stCxn id="28" idx="3"/>
            <a:endCxn id="37" idx="1"/>
          </p:cNvCxnSpPr>
          <p:nvPr/>
        </p:nvCxnSpPr>
        <p:spPr>
          <a:xfrm flipV="1">
            <a:off x="4991100" y="4804599"/>
            <a:ext cx="685800" cy="439"/>
          </a:xfrm>
          <a:prstGeom prst="straightConnector1">
            <a:avLst/>
          </a:prstGeom>
          <a:noFill/>
          <a:ln w="47625" cap="flat" cmpd="sng" algn="ctr">
            <a:solidFill>
              <a:srgbClr val="2C4FAE"/>
            </a:solidFill>
            <a:prstDash val="solid"/>
            <a:tailEnd type="arrow"/>
          </a:ln>
          <a:effectLst/>
        </p:spPr>
      </p:cxnSp>
      <p:cxnSp>
        <p:nvCxnSpPr>
          <p:cNvPr id="45" name="Straight Arrow Connector 44"/>
          <p:cNvCxnSpPr>
            <a:stCxn id="28" idx="3"/>
            <a:endCxn id="40" idx="1"/>
          </p:cNvCxnSpPr>
          <p:nvPr/>
        </p:nvCxnSpPr>
        <p:spPr>
          <a:xfrm>
            <a:off x="4991100" y="4805038"/>
            <a:ext cx="685800" cy="646287"/>
          </a:xfrm>
          <a:prstGeom prst="straightConnector1">
            <a:avLst/>
          </a:prstGeom>
          <a:noFill/>
          <a:ln w="47625" cap="flat" cmpd="sng" algn="ctr">
            <a:solidFill>
              <a:srgbClr val="2C4FAE"/>
            </a:solidFill>
            <a:prstDash val="solid"/>
            <a:tailEnd type="arrow"/>
          </a:ln>
          <a:effectLst/>
        </p:spPr>
      </p:cxnSp>
      <p:grpSp>
        <p:nvGrpSpPr>
          <p:cNvPr id="46" name="Group 45"/>
          <p:cNvGrpSpPr/>
          <p:nvPr/>
        </p:nvGrpSpPr>
        <p:grpSpPr>
          <a:xfrm>
            <a:off x="3619500" y="4119238"/>
            <a:ext cx="1219200" cy="1279161"/>
            <a:chOff x="31927800" y="22326600"/>
            <a:chExt cx="1549400" cy="1625600"/>
          </a:xfrm>
          <a:effectLst/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/>
            <a:srcRect r="50877"/>
            <a:stretch/>
          </p:blipFill>
          <p:spPr>
            <a:xfrm flipH="1">
              <a:off x="32766000" y="22402800"/>
              <a:ext cx="711200" cy="14478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/>
            <a:srcRect r="48438"/>
            <a:stretch/>
          </p:blipFill>
          <p:spPr>
            <a:xfrm>
              <a:off x="31927800" y="22326600"/>
              <a:ext cx="8382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9471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cap="small" dirty="0" err="1" smtClean="0">
                <a:latin typeface="Helvetica" charset="0"/>
                <a:ea typeface="宋体" charset="0"/>
                <a:cs typeface="宋体" charset="0"/>
              </a:rPr>
              <a:t>FilterClusters</a:t>
            </a:r>
            <a:r>
              <a:rPr lang="en-US" sz="4000" cap="small" dirty="0">
                <a:latin typeface="Helvetica" charset="0"/>
                <a:ea typeface="宋体" charset="0"/>
                <a:cs typeface="宋体" charset="0"/>
              </a:rPr>
              <a:t>:</a:t>
            </a:r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 Cluster timeout</a:t>
            </a:r>
            <a:endParaRPr lang="en-US" sz="4000" cap="small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397" y="1474417"/>
            <a:ext cx="6875293" cy="3464307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Limits the time for processing a single cluster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Allows recovery from a poor classification 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When interrupted, partial results of</a:t>
            </a:r>
          </a:p>
          <a:p>
            <a:pPr lvl="1" eaLnBrk="1" hangingPunct="1"/>
            <a:r>
              <a:rPr lang="en-US" sz="24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 yield useful filtering</a:t>
            </a:r>
          </a:p>
          <a:p>
            <a:pPr lvl="1" eaLnBrk="1" hangingPunct="1"/>
            <a:r>
              <a:rPr lang="en-US" sz="2400" cap="small" dirty="0" err="1" smtClean="0">
                <a:latin typeface="Helvetica" charset="0"/>
                <a:ea typeface="宋体" charset="0"/>
                <a:cs typeface="宋体" charset="0"/>
              </a:rPr>
              <a:t>AllSol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 are useless</a:t>
            </a:r>
            <a:endParaRPr lang="en-US" sz="24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11</a:t>
            </a:fld>
            <a:endParaRPr lang="en-US" altLang="zh-CN"/>
          </a:p>
        </p:txBody>
      </p:sp>
      <p:grpSp>
        <p:nvGrpSpPr>
          <p:cNvPr id="2" name="Group 1"/>
          <p:cNvGrpSpPr/>
          <p:nvPr/>
        </p:nvGrpSpPr>
        <p:grpSpPr>
          <a:xfrm>
            <a:off x="6667994" y="2165767"/>
            <a:ext cx="2289767" cy="2081606"/>
            <a:chOff x="6667994" y="2165767"/>
            <a:chExt cx="2289767" cy="2081606"/>
          </a:xfrm>
        </p:grpSpPr>
        <p:grpSp>
          <p:nvGrpSpPr>
            <p:cNvPr id="36" name="Group 35"/>
            <p:cNvGrpSpPr/>
            <p:nvPr/>
          </p:nvGrpSpPr>
          <p:grpSpPr>
            <a:xfrm>
              <a:off x="6667994" y="2165767"/>
              <a:ext cx="1977526" cy="1977526"/>
              <a:chOff x="609600" y="19278600"/>
              <a:chExt cx="7848600" cy="7848600"/>
            </a:xfrm>
            <a:effectLst/>
          </p:grpSpPr>
          <p:sp>
            <p:nvSpPr>
              <p:cNvPr id="43" name="Oval 42"/>
              <p:cNvSpPr/>
              <p:nvPr/>
            </p:nvSpPr>
            <p:spPr>
              <a:xfrm>
                <a:off x="609600" y="19278600"/>
                <a:ext cx="7848600" cy="784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505200" y="234696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72200" y="24384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33600" y="20955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181600" y="208788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57600" y="195072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257800" y="23088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" name="Straight Connector 49"/>
              <p:cNvCxnSpPr>
                <a:stCxn id="49" idx="0"/>
                <a:endCxn id="47" idx="4"/>
              </p:cNvCxnSpPr>
              <p:nvPr/>
            </p:nvCxnSpPr>
            <p:spPr>
              <a:xfrm flipV="1">
                <a:off x="5486400" y="220218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" name="Straight Connector 50"/>
              <p:cNvCxnSpPr>
                <a:stCxn id="49" idx="2"/>
                <a:endCxn id="45" idx="1"/>
              </p:cNvCxnSpPr>
              <p:nvPr/>
            </p:nvCxnSpPr>
            <p:spPr>
              <a:xfrm>
                <a:off x="5486400" y="23545800"/>
                <a:ext cx="853188" cy="10055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" name="Straight Connector 51"/>
              <p:cNvCxnSpPr>
                <a:stCxn id="49" idx="1"/>
                <a:endCxn id="44" idx="6"/>
              </p:cNvCxnSpPr>
              <p:nvPr/>
            </p:nvCxnSpPr>
            <p:spPr>
              <a:xfrm flipH="1">
                <a:off x="4648200" y="23317200"/>
                <a:ext cx="609600" cy="723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3" name="Rectangle 52"/>
              <p:cNvSpPr/>
              <p:nvPr/>
            </p:nvSpPr>
            <p:spPr>
              <a:xfrm>
                <a:off x="2209800" y="231648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/>
              <p:cNvCxnSpPr>
                <a:stCxn id="44" idx="2"/>
                <a:endCxn id="53" idx="3"/>
              </p:cNvCxnSpPr>
              <p:nvPr/>
            </p:nvCxnSpPr>
            <p:spPr>
              <a:xfrm flipH="1" flipV="1">
                <a:off x="2667000" y="23393400"/>
                <a:ext cx="838200" cy="647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" name="Straight Connector 54"/>
              <p:cNvCxnSpPr>
                <a:stCxn id="53" idx="0"/>
                <a:endCxn id="46" idx="4"/>
              </p:cNvCxnSpPr>
              <p:nvPr/>
            </p:nvCxnSpPr>
            <p:spPr>
              <a:xfrm flipV="1">
                <a:off x="2438400" y="220980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>
              <a:xfrm>
                <a:off x="3886200" y="21564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Straight Connector 56"/>
              <p:cNvCxnSpPr>
                <a:stCxn id="56" idx="3"/>
                <a:endCxn id="47" idx="2"/>
              </p:cNvCxnSpPr>
              <p:nvPr/>
            </p:nvCxnSpPr>
            <p:spPr>
              <a:xfrm flipV="1">
                <a:off x="4343400" y="21450300"/>
                <a:ext cx="838200" cy="342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" name="Straight Connector 57"/>
              <p:cNvCxnSpPr>
                <a:stCxn id="56" idx="0"/>
                <a:endCxn id="48" idx="4"/>
              </p:cNvCxnSpPr>
              <p:nvPr/>
            </p:nvCxnSpPr>
            <p:spPr>
              <a:xfrm flipV="1">
                <a:off x="4114800" y="20650200"/>
                <a:ext cx="1143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" name="Straight Connector 58"/>
              <p:cNvCxnSpPr>
                <a:stCxn id="46" idx="6"/>
                <a:endCxn id="56" idx="1"/>
              </p:cNvCxnSpPr>
              <p:nvPr/>
            </p:nvCxnSpPr>
            <p:spPr>
              <a:xfrm>
                <a:off x="3276600" y="21526500"/>
                <a:ext cx="609600" cy="266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0" name="Straight Connector 59"/>
              <p:cNvCxnSpPr>
                <a:stCxn id="56" idx="2"/>
                <a:endCxn id="44" idx="0"/>
              </p:cNvCxnSpPr>
              <p:nvPr/>
            </p:nvCxnSpPr>
            <p:spPr>
              <a:xfrm flipH="1">
                <a:off x="4076700" y="22021800"/>
                <a:ext cx="38100" cy="1447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1" name="Oval 60"/>
              <p:cNvSpPr/>
              <p:nvPr/>
            </p:nvSpPr>
            <p:spPr>
              <a:xfrm>
                <a:off x="1524000" y="245364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2" name="Straight Connector 61"/>
              <p:cNvCxnSpPr>
                <a:stCxn id="53" idx="2"/>
                <a:endCxn id="61" idx="0"/>
              </p:cNvCxnSpPr>
              <p:nvPr/>
            </p:nvCxnSpPr>
            <p:spPr>
              <a:xfrm flipH="1">
                <a:off x="2095500" y="23622000"/>
                <a:ext cx="3429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9" name="Moon 38"/>
            <p:cNvSpPr/>
            <p:nvPr/>
          </p:nvSpPr>
          <p:spPr>
            <a:xfrm rot="10800000">
              <a:off x="7916958" y="2269847"/>
              <a:ext cx="476956" cy="1730971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Moon 39"/>
            <p:cNvSpPr/>
            <p:nvPr/>
          </p:nvSpPr>
          <p:spPr>
            <a:xfrm rot="10800000">
              <a:off x="7604717" y="2543694"/>
              <a:ext cx="476956" cy="1183275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Moon 40"/>
            <p:cNvSpPr/>
            <p:nvPr/>
          </p:nvSpPr>
          <p:spPr>
            <a:xfrm rot="10800000">
              <a:off x="7292476" y="2828641"/>
              <a:ext cx="476956" cy="690170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Moon 41"/>
            <p:cNvSpPr/>
            <p:nvPr/>
          </p:nvSpPr>
          <p:spPr>
            <a:xfrm rot="10800000">
              <a:off x="6876155" y="2998409"/>
              <a:ext cx="476956" cy="350633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6958" y="3206570"/>
              <a:ext cx="1040803" cy="1040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9330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Classifier Training: Data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12838"/>
            <a:ext cx="8153400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9362 individual clusters taken from 175 benchmarks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For each cluster instance </a:t>
            </a:r>
            <a:r>
              <a:rPr lang="en-US" sz="2800" i="1" dirty="0" smtClean="0">
                <a:latin typeface="Times New Roman"/>
                <a:ea typeface="宋体" charset="0"/>
                <a:cs typeface="Times New Roman"/>
              </a:rPr>
              <a:t>i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, collected</a:t>
            </a:r>
            <a:endParaRPr lang="en-US" sz="2800" dirty="0">
              <a:latin typeface="Helvetica" charset="0"/>
              <a:ea typeface="宋体" charset="0"/>
              <a:cs typeface="宋体" charset="0"/>
            </a:endParaRP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The values of 73 classification features</a:t>
            </a:r>
            <a:endParaRPr lang="en-US" sz="2400" dirty="0">
              <a:latin typeface="Helvetica" charset="0"/>
              <a:ea typeface="宋体" charset="0"/>
              <a:cs typeface="宋体" charset="0"/>
            </a:endParaRPr>
          </a:p>
          <a:p>
            <a:pPr lvl="1" eaLnBrk="1" hangingPunct="1"/>
            <a:r>
              <a:rPr lang="en-US" sz="2400" dirty="0">
                <a:latin typeface="Helvetica" charset="0"/>
                <a:ea typeface="宋体" charset="0"/>
                <a:cs typeface="宋体" charset="0"/>
              </a:rPr>
              <a:t>The runtime 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of </a:t>
            </a:r>
            <a:r>
              <a:rPr lang="en-US" sz="2400" cap="small" dirty="0" smtClean="0">
                <a:latin typeface="Helvetica" charset="0"/>
                <a:ea typeface="宋体" charset="0"/>
                <a:cs typeface="宋体" charset="0"/>
              </a:rPr>
              <a:t>AllSol</a:t>
            </a:r>
            <a:r>
              <a:rPr lang="en-US" sz="2400" dirty="0">
                <a:latin typeface="Helvetica" charset="0"/>
                <a:ea typeface="宋体" charset="0"/>
                <a:cs typeface="宋体" charset="0"/>
              </a:rPr>
              <a:t>: </a:t>
            </a:r>
            <a:r>
              <a:rPr lang="en-US" sz="2400" i="1" dirty="0">
                <a:latin typeface="Times New Roman"/>
                <a:ea typeface="宋体" charset="0"/>
                <a:cs typeface="Times New Roman"/>
              </a:rPr>
              <a:t>allSol</a:t>
            </a:r>
            <a:r>
              <a:rPr lang="en-US" sz="2400" dirty="0" smtClean="0">
                <a:latin typeface="Times New Roman"/>
                <a:ea typeface="宋体" charset="0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ea typeface="宋体" charset="0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ea typeface="宋体" charset="0"/>
                <a:cs typeface="Times New Roman"/>
              </a:rPr>
              <a:t>)</a:t>
            </a:r>
            <a:endParaRPr lang="en-US" sz="2400" dirty="0">
              <a:latin typeface="Times New Roman"/>
              <a:ea typeface="宋体" charset="0"/>
              <a:cs typeface="Times New Roman"/>
            </a:endParaRPr>
          </a:p>
          <a:p>
            <a:pPr lvl="1" eaLnBrk="1" hangingPunct="1"/>
            <a:r>
              <a:rPr lang="en-US" sz="2400" dirty="0">
                <a:latin typeface="Helvetica" charset="0"/>
                <a:ea typeface="宋体" charset="0"/>
                <a:cs typeface="宋体" charset="0"/>
              </a:rPr>
              <a:t>The 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runtime of </a:t>
            </a:r>
            <a:r>
              <a:rPr lang="en-US" sz="2400" cap="small" dirty="0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: </a:t>
            </a:r>
            <a:r>
              <a:rPr lang="en-US" sz="2400" i="1" dirty="0">
                <a:latin typeface="Times New Roman"/>
                <a:ea typeface="宋体" charset="0"/>
                <a:cs typeface="Times New Roman"/>
              </a:rPr>
              <a:t>perTuple</a:t>
            </a:r>
            <a:r>
              <a:rPr lang="en-US" sz="2400" dirty="0">
                <a:latin typeface="Times New Roman"/>
                <a:ea typeface="宋体" charset="0"/>
                <a:cs typeface="Times New Roman"/>
              </a:rPr>
              <a:t>(</a:t>
            </a:r>
            <a:r>
              <a:rPr lang="en-US" sz="2400" i="1" dirty="0">
                <a:latin typeface="Times New Roman"/>
                <a:ea typeface="宋体" charset="0"/>
                <a:cs typeface="Times New Roman"/>
              </a:rPr>
              <a:t>i</a:t>
            </a:r>
            <a:r>
              <a:rPr lang="en-US" sz="2400" dirty="0">
                <a:latin typeface="Times New Roman"/>
                <a:ea typeface="宋体" charset="0"/>
                <a:cs typeface="Times New Roman"/>
              </a:rPr>
              <a:t>)</a:t>
            </a:r>
          </a:p>
          <a:p>
            <a:pPr marL="457200" lvl="1" indent="0" eaLnBrk="1" hangingPunct="1">
              <a:buNone/>
            </a:pPr>
            <a:endParaRPr lang="en-US" sz="24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 dirty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113886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Classifier Training: Labels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13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185" y="1167116"/>
            <a:ext cx="3604620" cy="4664802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3335771" y="4296194"/>
            <a:ext cx="1259526" cy="457528"/>
          </a:xfrm>
          <a:prstGeom prst="borderCallout1">
            <a:avLst>
              <a:gd name="adj1" fmla="val -1940"/>
              <a:gd name="adj2" fmla="val 49541"/>
              <a:gd name="adj3" fmla="val -80604"/>
              <a:gd name="adj4" fmla="val 39907"/>
            </a:avLst>
          </a:prstGeom>
          <a:solidFill>
            <a:schemeClr val="bg1"/>
          </a:solidFill>
          <a:ln>
            <a:solidFill>
              <a:srgbClr val="16A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cap="small" dirty="0" smtClean="0">
                <a:solidFill>
                  <a:srgbClr val="16A007"/>
                </a:solidFill>
              </a:rPr>
              <a:t>‘</a:t>
            </a:r>
            <a:r>
              <a:rPr lang="en-US" dirty="0" err="1" smtClean="0">
                <a:solidFill>
                  <a:srgbClr val="16A007"/>
                </a:solidFill>
              </a:rPr>
              <a:t>PerTuple</a:t>
            </a:r>
            <a:r>
              <a:rPr lang="en-US" cap="small" dirty="0" smtClean="0">
                <a:solidFill>
                  <a:srgbClr val="16A007"/>
                </a:solidFill>
              </a:rPr>
              <a:t>’</a:t>
            </a:r>
            <a:endParaRPr lang="en-US" dirty="0">
              <a:solidFill>
                <a:srgbClr val="16A007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129568" y="1589316"/>
            <a:ext cx="1149096" cy="457528"/>
          </a:xfrm>
          <a:prstGeom prst="borderCallout1">
            <a:avLst>
              <a:gd name="adj1" fmla="val 48060"/>
              <a:gd name="adj2" fmla="val -1256"/>
              <a:gd name="adj3" fmla="val 94961"/>
              <a:gd name="adj4" fmla="val -19513"/>
            </a:avLst>
          </a:prstGeom>
          <a:solidFill>
            <a:schemeClr val="bg1"/>
          </a:solidFill>
          <a:ln>
            <a:solidFill>
              <a:srgbClr val="FD06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FD0609"/>
                </a:solidFill>
              </a:rPr>
              <a:t>‘Neither’</a:t>
            </a:r>
            <a:endParaRPr lang="en-US" dirty="0">
              <a:solidFill>
                <a:srgbClr val="FD0609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1102734" y="2503722"/>
            <a:ext cx="1149096" cy="457528"/>
          </a:xfrm>
          <a:prstGeom prst="borderCallout1">
            <a:avLst>
              <a:gd name="adj1" fmla="val 51508"/>
              <a:gd name="adj2" fmla="val 102397"/>
              <a:gd name="adj3" fmla="val 112500"/>
              <a:gd name="adj4" fmla="val 151797"/>
            </a:avLst>
          </a:prstGeom>
          <a:solidFill>
            <a:schemeClr val="bg1"/>
          </a:solidFill>
          <a:ln>
            <a:solidFill>
              <a:srgbClr val="0005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59B"/>
                </a:solidFill>
              </a:rPr>
              <a:t>‘</a:t>
            </a:r>
            <a:r>
              <a:rPr lang="en-US" dirty="0" err="1" smtClean="0">
                <a:solidFill>
                  <a:srgbClr val="00059B"/>
                </a:solidFill>
              </a:rPr>
              <a:t>AllSol</a:t>
            </a:r>
            <a:r>
              <a:rPr lang="en-US" dirty="0" smtClean="0">
                <a:solidFill>
                  <a:srgbClr val="00059B"/>
                </a:solidFill>
              </a:rPr>
              <a:t>’</a:t>
            </a:r>
            <a:endParaRPr lang="en-US" dirty="0">
              <a:solidFill>
                <a:srgbClr val="00059B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914137" y="1806969"/>
            <a:ext cx="4158872" cy="3880865"/>
            <a:chOff x="3032864" y="1635394"/>
            <a:chExt cx="4158872" cy="3880865"/>
          </a:xfrm>
        </p:grpSpPr>
        <p:cxnSp>
          <p:nvCxnSpPr>
            <p:cNvPr id="29" name="Elbow Connector 126"/>
            <p:cNvCxnSpPr>
              <a:stCxn id="36" idx="1"/>
              <a:endCxn id="42" idx="0"/>
            </p:cNvCxnSpPr>
            <p:nvPr/>
          </p:nvCxnSpPr>
          <p:spPr bwMode="auto">
            <a:xfrm rot="10800000" flipV="1">
              <a:off x="4567054" y="2789932"/>
              <a:ext cx="11828" cy="994489"/>
            </a:xfrm>
            <a:prstGeom prst="bentConnector2">
              <a:avLst/>
            </a:prstGeom>
            <a:ln w="635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129"/>
            <p:cNvCxnSpPr>
              <a:stCxn id="36" idx="3"/>
              <a:endCxn id="38" idx="0"/>
            </p:cNvCxnSpPr>
            <p:nvPr/>
          </p:nvCxnSpPr>
          <p:spPr bwMode="auto">
            <a:xfrm>
              <a:off x="6732267" y="2789933"/>
              <a:ext cx="986" cy="2223405"/>
            </a:xfrm>
            <a:prstGeom prst="bentConnector2">
              <a:avLst/>
            </a:prstGeom>
            <a:ln w="635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Elbow Connector 133"/>
            <p:cNvCxnSpPr>
              <a:stCxn id="42" idx="1"/>
              <a:endCxn id="37" idx="0"/>
            </p:cNvCxnSpPr>
            <p:nvPr/>
          </p:nvCxnSpPr>
          <p:spPr bwMode="auto">
            <a:xfrm rot="10800000" flipV="1">
              <a:off x="3494999" y="4074335"/>
              <a:ext cx="26915" cy="939003"/>
            </a:xfrm>
            <a:prstGeom prst="bentConnector2">
              <a:avLst/>
            </a:prstGeom>
            <a:ln w="635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Elbow Connector 134"/>
            <p:cNvCxnSpPr>
              <a:stCxn id="42" idx="3"/>
              <a:endCxn id="39" idx="0"/>
            </p:cNvCxnSpPr>
            <p:nvPr/>
          </p:nvCxnSpPr>
          <p:spPr bwMode="auto">
            <a:xfrm>
              <a:off x="5612195" y="4074336"/>
              <a:ext cx="19716" cy="939002"/>
            </a:xfrm>
            <a:prstGeom prst="bentConnector2">
              <a:avLst/>
            </a:prstGeom>
            <a:ln w="635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4347257" y="2431791"/>
              <a:ext cx="4032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Times New Roman" charset="0"/>
                  <a:cs typeface="Times New Roman" charset="0"/>
                </a:rPr>
                <a:t>No</a:t>
              </a: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6653360" y="2432798"/>
              <a:ext cx="4180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Times New Roman" charset="0"/>
                  <a:cs typeface="Times New Roman" charset="0"/>
                </a:rPr>
                <a:t>Yes</a:t>
              </a:r>
            </a:p>
          </p:txBody>
        </p:sp>
        <p:sp>
          <p:nvSpPr>
            <p:cNvPr id="35" name="TextBox 16"/>
            <p:cNvSpPr txBox="1">
              <a:spLocks noChangeArrowheads="1"/>
            </p:cNvSpPr>
            <p:nvPr/>
          </p:nvSpPr>
          <p:spPr bwMode="auto">
            <a:xfrm>
              <a:off x="5498156" y="3764497"/>
              <a:ext cx="4216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Times New Roman" charset="0"/>
                  <a:cs typeface="Times New Roman" charset="0"/>
                </a:rPr>
                <a:t>Yes</a:t>
              </a:r>
            </a:p>
          </p:txBody>
        </p:sp>
        <p:sp>
          <p:nvSpPr>
            <p:cNvPr id="36" name="Preparation 29"/>
            <p:cNvSpPr/>
            <p:nvPr/>
          </p:nvSpPr>
          <p:spPr bwMode="auto">
            <a:xfrm>
              <a:off x="4578882" y="2264754"/>
              <a:ext cx="2153385" cy="1050358"/>
            </a:xfrm>
            <a:prstGeom prst="flowChartPreparation">
              <a:avLst/>
            </a:prstGeom>
            <a:noFill/>
            <a:ln w="381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allSol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)</a:t>
              </a:r>
              <a:r>
                <a:rPr lang="en-US" sz="1600" dirty="0">
                  <a:solidFill>
                    <a:srgbClr val="000000"/>
                  </a:solidFill>
                  <a:latin typeface="Helvetica" charset="0"/>
                </a:rPr>
                <a:t>&gt;10 min &amp; </a:t>
              </a:r>
              <a:endParaRPr lang="en-US" sz="16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perTuple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)</a:t>
              </a:r>
              <a:r>
                <a:rPr lang="en-US" sz="1600" dirty="0">
                  <a:solidFill>
                    <a:srgbClr val="000000"/>
                  </a:solidFill>
                  <a:latin typeface="Helvetica" charset="0"/>
                </a:rPr>
                <a:t>&gt;10 min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Process 35"/>
            <p:cNvSpPr/>
            <p:nvPr/>
          </p:nvSpPr>
          <p:spPr bwMode="auto">
            <a:xfrm>
              <a:off x="3032864" y="5013339"/>
              <a:ext cx="924268" cy="502920"/>
            </a:xfrm>
            <a:prstGeom prst="flowChartProcess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27432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‘AllSol’</a:t>
              </a:r>
              <a:endParaRPr lang="en-US" dirty="0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8" name="Process 28"/>
            <p:cNvSpPr/>
            <p:nvPr/>
          </p:nvSpPr>
          <p:spPr bwMode="auto">
            <a:xfrm>
              <a:off x="6274770" y="5013338"/>
              <a:ext cx="916966" cy="499341"/>
            </a:xfrm>
            <a:prstGeom prst="flowChartProcess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27432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‘Neither’</a:t>
              </a:r>
              <a:endParaRPr lang="en-US" dirty="0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9" name="Process 34"/>
            <p:cNvSpPr/>
            <p:nvPr/>
          </p:nvSpPr>
          <p:spPr bwMode="auto">
            <a:xfrm>
              <a:off x="5099479" y="5013338"/>
              <a:ext cx="1064863" cy="499341"/>
            </a:xfrm>
            <a:prstGeom prst="flowChartProcess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27432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‘PerTuple’</a:t>
              </a:r>
              <a:endParaRPr lang="en-US" dirty="0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40" name="TextBox 27"/>
            <p:cNvSpPr txBox="1">
              <a:spLocks noChangeArrowheads="1"/>
            </p:cNvSpPr>
            <p:nvPr/>
          </p:nvSpPr>
          <p:spPr bwMode="auto">
            <a:xfrm>
              <a:off x="5343356" y="1635394"/>
              <a:ext cx="6112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Times New Roman" charset="0"/>
                  <a:cs typeface="Times New Roman" charset="0"/>
                </a:rPr>
                <a:t>Start</a:t>
              </a:r>
            </a:p>
          </p:txBody>
        </p:sp>
        <p:cxnSp>
          <p:nvCxnSpPr>
            <p:cNvPr id="41" name="Straight Arrow Connector 40"/>
            <p:cNvCxnSpPr>
              <a:stCxn id="40" idx="2"/>
              <a:endCxn id="36" idx="0"/>
            </p:cNvCxnSpPr>
            <p:nvPr/>
          </p:nvCxnSpPr>
          <p:spPr bwMode="auto">
            <a:xfrm>
              <a:off x="5648985" y="1943171"/>
              <a:ext cx="6590" cy="321583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eparation 29"/>
            <p:cNvSpPr/>
            <p:nvPr/>
          </p:nvSpPr>
          <p:spPr bwMode="auto">
            <a:xfrm>
              <a:off x="3521913" y="3784422"/>
              <a:ext cx="2090282" cy="579827"/>
            </a:xfrm>
            <a:prstGeom prst="flowChartPreparation">
              <a:avLst/>
            </a:prstGeom>
            <a:noFill/>
            <a:ln w="381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allSol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)</a:t>
              </a:r>
              <a:r>
                <a:rPr lang="en-US" sz="1600" dirty="0" smtClean="0">
                  <a:solidFill>
                    <a:srgbClr val="000000"/>
                  </a:solidFill>
                  <a:latin typeface="Helvetica" charset="0"/>
                </a:rPr>
                <a:t>&gt;</a:t>
              </a:r>
              <a:r>
                <a:rPr lang="en-US" sz="16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perTuple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14"/>
            <p:cNvSpPr txBox="1">
              <a:spLocks noChangeArrowheads="1"/>
            </p:cNvSpPr>
            <p:nvPr/>
          </p:nvSpPr>
          <p:spPr bwMode="auto">
            <a:xfrm>
              <a:off x="3301861" y="3784251"/>
              <a:ext cx="4032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Times New Roman" charset="0"/>
                  <a:cs typeface="Times New Roman" charset="0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6848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Classifier Training: Weights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12838"/>
            <a:ext cx="8153400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Weight of a training instance </a:t>
            </a:r>
            <a:r>
              <a:rPr lang="en-US" sz="2800" i="1" dirty="0" err="1" smtClean="0">
                <a:latin typeface="Times New Roman"/>
                <a:ea typeface="宋体" charset="0"/>
                <a:cs typeface="Times New Roman"/>
              </a:rPr>
              <a:t>i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, </a:t>
            </a:r>
            <a:r>
              <a:rPr lang="en-US" sz="2800" i="1" dirty="0" smtClean="0">
                <a:latin typeface="Times New Roman"/>
                <a:ea typeface="宋体" charset="0"/>
                <a:cs typeface="Times New Roman"/>
              </a:rPr>
              <a:t>weight</a:t>
            </a:r>
            <a:r>
              <a:rPr lang="en-US" sz="2800" dirty="0" smtClean="0">
                <a:latin typeface="Times New Roman"/>
                <a:ea typeface="宋体" charset="0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ea typeface="宋体" charset="0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ea typeface="宋体" charset="0"/>
                <a:cs typeface="Times New Roman"/>
              </a:rPr>
              <a:t>)</a:t>
            </a:r>
          </a:p>
          <a:p>
            <a:pPr eaLnBrk="1" hangingPunct="1"/>
            <a:endParaRPr lang="en-US" sz="2800" dirty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endParaRPr lang="en-US" sz="2800" dirty="0" smtClean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endParaRPr lang="en-US" sz="2800" dirty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endParaRPr lang="en-US" sz="2800" dirty="0" smtClean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endParaRPr lang="en-US" sz="2800" dirty="0" smtClean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Designed to emphasize instance with both a </a:t>
            </a: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large proportional difference</a:t>
            </a: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large absolute difference</a:t>
            </a:r>
            <a:endParaRPr lang="en-US" sz="24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14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5808"/>
          <a:stretch/>
        </p:blipFill>
        <p:spPr>
          <a:xfrm>
            <a:off x="609600" y="1927391"/>
            <a:ext cx="8225686" cy="839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451" t="55233" b="1"/>
          <a:stretch/>
        </p:blipFill>
        <p:spPr>
          <a:xfrm>
            <a:off x="1873509" y="2982173"/>
            <a:ext cx="5697868" cy="7112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30" y="5213269"/>
            <a:ext cx="800100" cy="317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73" y="4690108"/>
            <a:ext cx="177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247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Classifier Training: Features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12838"/>
            <a:ext cx="8153400" cy="45259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CSP parameters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#variables, #constraints, #values, #tuples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Constraint arity, constraint tightness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Relational linkage</a:t>
            </a:r>
          </a:p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Graph parameters: on dual, primal, and incidence graph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Density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Degree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Eccentricity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Clustering coefficient</a:t>
            </a:r>
          </a:p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Using several descriptive statistics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min, max, mean, coefficient of variation, entropy</a:t>
            </a:r>
          </a:p>
          <a:p>
            <a:pPr eaLnBrk="1" hangingPunct="1"/>
            <a:endParaRPr lang="en-US" sz="24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77164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Classifier Training: Decision tree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12838"/>
            <a:ext cx="8153400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We built a decision tree classifier using the J48 algorithm from the </a:t>
            </a:r>
            <a:r>
              <a:rPr lang="en-US" sz="2800" dirty="0" err="1" smtClean="0">
                <a:latin typeface="Helvetica" charset="0"/>
                <a:ea typeface="宋体" charset="0"/>
                <a:cs typeface="宋体" charset="0"/>
              </a:rPr>
              <a:t>Weka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 machine learning software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Decision tree selected for:</a:t>
            </a: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Simplicity</a:t>
            </a: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Fast evaluation time</a:t>
            </a: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Only requires collection a subset of the features</a:t>
            </a:r>
          </a:p>
          <a:p>
            <a:pPr lvl="1" eaLnBrk="1" hangingPunct="1"/>
            <a:endParaRPr lang="en-US" sz="1800" dirty="0" smtClean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endParaRPr lang="en-US" sz="28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 dirty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433434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宋体" charset="0"/>
                <a:cs typeface="宋体" charset="0"/>
              </a:rPr>
              <a:t>Experiments: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5238"/>
            <a:ext cx="8153400" cy="4525962"/>
          </a:xfrm>
        </p:spPr>
        <p:txBody>
          <a:bodyPr/>
          <a:lstStyle/>
          <a:p>
            <a:r>
              <a:rPr lang="en-US" sz="2800" dirty="0">
                <a:ea typeface="Calibri"/>
              </a:rPr>
              <a:t>Used 1055 instances from 42 </a:t>
            </a:r>
            <a:r>
              <a:rPr lang="en-US" sz="2800" dirty="0" smtClean="0">
                <a:ea typeface="Calibri"/>
              </a:rPr>
              <a:t>benchmarks</a:t>
            </a:r>
            <a:endParaRPr lang="en-US" sz="2000" dirty="0">
              <a:ea typeface="Calibri"/>
            </a:endParaRPr>
          </a:p>
          <a:p>
            <a:r>
              <a:rPr lang="en-US" sz="2800" dirty="0">
                <a:ea typeface="Calibri"/>
              </a:rPr>
              <a:t>Backtrack search, dynamic 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dom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/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deg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ea typeface="Calibri"/>
              </a:rPr>
              <a:t>ordering</a:t>
            </a:r>
          </a:p>
          <a:p>
            <a:r>
              <a:rPr lang="en-US" sz="2800" dirty="0" smtClean="0">
                <a:ea typeface="Calibri"/>
              </a:rPr>
              <a:t>Intel </a:t>
            </a:r>
            <a:r>
              <a:rPr lang="en-US" sz="2800" dirty="0">
                <a:ea typeface="Calibri"/>
              </a:rPr>
              <a:t>Xeon E5-2650 v3 2.30GHz processors with 12 GB memory</a:t>
            </a:r>
          </a:p>
          <a:p>
            <a:r>
              <a:rPr lang="en-US" sz="2800" dirty="0">
                <a:ea typeface="Calibri"/>
              </a:rPr>
              <a:t>2 </a:t>
            </a:r>
            <a:r>
              <a:rPr lang="en-US" sz="2800" dirty="0" smtClean="0">
                <a:ea typeface="Calibri"/>
              </a:rPr>
              <a:t>hours total time out </a:t>
            </a:r>
            <a:r>
              <a:rPr lang="en-US" sz="2800" dirty="0">
                <a:ea typeface="Calibri"/>
              </a:rPr>
              <a:t>per instance</a:t>
            </a:r>
          </a:p>
          <a:p>
            <a:r>
              <a:rPr lang="en-US" sz="2800" dirty="0" smtClean="0">
                <a:ea typeface="Calibri"/>
              </a:rPr>
              <a:t>Compared GAC and six strategies (variants </a:t>
            </a:r>
            <a:r>
              <a:rPr lang="en-US" sz="2800" dirty="0">
                <a:ea typeface="Calibri"/>
              </a:rPr>
              <a:t>of </a:t>
            </a:r>
            <a:r>
              <a:rPr lang="en-US" sz="2800" cap="small" dirty="0" err="1" smtClean="0">
                <a:ea typeface="Calibri"/>
              </a:rPr>
              <a:t>FilterClusters</a:t>
            </a:r>
            <a:r>
              <a:rPr lang="en-US" sz="2800" cap="small" dirty="0" smtClean="0">
                <a:ea typeface="Calibri"/>
              </a:rPr>
              <a:t>)</a:t>
            </a:r>
            <a:endParaRPr lang="en-US" sz="2800" dirty="0" smtClean="0">
              <a:ea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3AB3-899D-B043-B330-227C343B353C}" type="datetime1">
              <a:rPr lang="en-US" smtClean="0"/>
              <a:pPr/>
              <a:t>9/19/16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CP 2016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F26-68E1-BB43-AA6D-380F048E5484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876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Experiments: 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Tested strategies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18</a:t>
            </a:fld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7" y="2438401"/>
            <a:ext cx="8631549" cy="18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553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Experiments: Results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19</a:t>
            </a:fld>
            <a:endParaRPr lang="en-US" altLang="zh-CN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69690"/>
              </p:ext>
            </p:extLst>
          </p:nvPr>
        </p:nvGraphicFramePr>
        <p:xfrm>
          <a:off x="339481" y="1659879"/>
          <a:ext cx="8499615" cy="3420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886"/>
                <a:gridCol w="1111247"/>
                <a:gridCol w="1111247"/>
                <a:gridCol w="1111247"/>
                <a:gridCol w="1111247"/>
                <a:gridCol w="1111247"/>
                <a:gridCol w="1111247"/>
                <a:gridCol w="1111247"/>
              </a:tblGrid>
              <a:tr h="12704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9728" marR="109728" marT="54864" marB="54864">
                    <a:lnL w="12700" cmpd="sng">
                      <a:noFill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cap="small" dirty="0" smtClean="0">
                          <a:latin typeface="Times New Roman"/>
                          <a:cs typeface="Times New Roman"/>
                        </a:rPr>
                        <a:t>GAC</a:t>
                      </a:r>
                      <a:endParaRPr lang="en-US" sz="2000" i="0" cap="small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vert="vert27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cap="small" dirty="0" err="1" smtClean="0">
                          <a:latin typeface="Times New Roman"/>
                          <a:cs typeface="Times New Roman"/>
                        </a:rPr>
                        <a:t>AllSol</a:t>
                      </a:r>
                      <a:endParaRPr lang="en-US" sz="2000" i="0" cap="small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vert="vert27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cap="small" dirty="0" err="1" smtClean="0">
                          <a:latin typeface="Times New Roman"/>
                          <a:cs typeface="Times New Roman"/>
                        </a:rPr>
                        <a:t>PerTuple</a:t>
                      </a:r>
                      <a:endParaRPr lang="en-US" sz="2000" i="0" cap="small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vert="vert27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cap="small" dirty="0" err="1" smtClean="0">
                          <a:latin typeface="Times New Roman"/>
                          <a:cs typeface="Times New Roman"/>
                        </a:rPr>
                        <a:t>AllSol</a:t>
                      </a:r>
                      <a:r>
                        <a:rPr lang="en-US" sz="2000" i="0" cap="small" baseline="30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en-US" sz="2000" i="0" cap="small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vert="vert27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cap="small" dirty="0" err="1" smtClean="0">
                          <a:latin typeface="Times New Roman"/>
                          <a:cs typeface="Times New Roman"/>
                        </a:rPr>
                        <a:t>PerTuple</a:t>
                      </a:r>
                      <a:r>
                        <a:rPr lang="en-US" sz="2000" i="0" cap="small" baseline="30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en-US" sz="2000" i="0" cap="small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vert="vert27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cap="small" dirty="0" smtClean="0">
                          <a:latin typeface="Times New Roman"/>
                          <a:cs typeface="Times New Roman"/>
                        </a:rPr>
                        <a:t>Random</a:t>
                      </a:r>
                      <a:endParaRPr lang="en-US" sz="2000" i="0" cap="small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vert="vert27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cap="small" dirty="0" err="1" smtClean="0">
                          <a:latin typeface="Times New Roman"/>
                          <a:cs typeface="Times New Roman"/>
                        </a:rPr>
                        <a:t>DecTree</a:t>
                      </a:r>
                      <a:endParaRPr lang="en-US" sz="2000" i="0" cap="small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vert="vert27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4969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Instances Completed</a:t>
                      </a:r>
                      <a:endParaRPr lang="en-US" sz="1500" dirty="0"/>
                    </a:p>
                  </a:txBody>
                  <a:tcPr marL="109728" marR="109728" marT="54864" marB="54864" vert="vert27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550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472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567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514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633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643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685</a:t>
                      </a:r>
                      <a:endParaRPr lang="en-US" sz="2800" b="1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49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Time (s)</a:t>
                      </a:r>
                      <a:endParaRPr lang="en-US" sz="1600" dirty="0"/>
                    </a:p>
                  </a:txBody>
                  <a:tcPr marL="109728" marR="109728" marT="54864" marB="54864" vert="vert27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2,471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3,075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2,081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2,789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1,622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1,427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1,121</a:t>
                      </a:r>
                      <a:endParaRPr lang="en-US" sz="2800" b="1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429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3AB3-899D-B043-B330-227C343B353C}" type="datetime1">
              <a:rPr lang="en-US" smtClean="0"/>
              <a:pPr/>
              <a:t>9/19/16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CP 2016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F26-68E1-BB43-AA6D-380F048E5484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Daniel Geschwender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399" y="1112838"/>
            <a:ext cx="5095437" cy="45259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3</a:t>
            </a:r>
            <a:r>
              <a:rPr lang="en-US" sz="2400" baseline="30000" dirty="0" smtClean="0">
                <a:latin typeface="Helvetica" charset="0"/>
                <a:ea typeface="宋体" charset="0"/>
                <a:cs typeface="宋体" charset="0"/>
              </a:rPr>
              <a:t>rd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 year PhD student at University of Nebraska – Lincoln’s Constraint Systems Laboratory</a:t>
            </a:r>
          </a:p>
          <a:p>
            <a:pPr eaLnBrk="1" hangingPunct="1"/>
            <a:endParaRPr lang="en-US" sz="2400" dirty="0" smtClean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Studying 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high-level 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relational consistencies and automated techniques for determining when to apply them</a:t>
            </a:r>
          </a:p>
          <a:p>
            <a:pPr eaLnBrk="1" hangingPunct="1"/>
            <a:endParaRPr lang="en-US" sz="2400" dirty="0" smtClean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Always ready to play a board game! </a:t>
            </a:r>
            <a:endParaRPr lang="en-US" sz="2400" dirty="0">
              <a:latin typeface="Helvetica" charset="0"/>
              <a:ea typeface="宋体" charset="0"/>
              <a:cs typeface="宋体" charset="0"/>
            </a:endParaRPr>
          </a:p>
        </p:txBody>
      </p:sp>
      <p:pic>
        <p:nvPicPr>
          <p:cNvPr id="10" name="Picture 9" descr="NoBG-constraint_horizontal.png"/>
          <p:cNvPicPr>
            <a:picLocks noChangeAspect="1"/>
          </p:cNvPicPr>
          <p:nvPr/>
        </p:nvPicPr>
        <p:blipFill rotWithShape="1">
          <a:blip r:embed="rId2"/>
          <a:srcRect t="11176" b="15064"/>
          <a:stretch/>
        </p:blipFill>
        <p:spPr>
          <a:xfrm>
            <a:off x="5717665" y="2756890"/>
            <a:ext cx="2975264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26" y="1166966"/>
            <a:ext cx="2537342" cy="1427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388" t="20789" r="13043" b="10360"/>
          <a:stretch/>
        </p:blipFill>
        <p:spPr>
          <a:xfrm>
            <a:off x="6147576" y="4347930"/>
            <a:ext cx="2115443" cy="13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ahoma"/>
                <a:ea typeface="Calibri"/>
              </a:rPr>
              <a:t>A cluster-level portfolio, during </a:t>
            </a:r>
            <a:r>
              <a:rPr lang="en-US" sz="2800" dirty="0" err="1">
                <a:latin typeface="Tahoma"/>
                <a:ea typeface="Calibri"/>
              </a:rPr>
              <a:t>lookahead</a:t>
            </a:r>
            <a:endParaRPr lang="en-US" sz="2800" dirty="0">
              <a:latin typeface="Tahoma"/>
              <a:ea typeface="Calibri"/>
            </a:endParaRPr>
          </a:p>
          <a:p>
            <a:pPr lvl="1"/>
            <a:r>
              <a:rPr lang="en-US" sz="2400" dirty="0" smtClean="0">
                <a:latin typeface="Tahoma"/>
                <a:ea typeface="Calibri"/>
              </a:rPr>
              <a:t>Is </a:t>
            </a:r>
            <a:r>
              <a:rPr lang="en-US" sz="2400" dirty="0">
                <a:latin typeface="Tahoma"/>
                <a:ea typeface="Calibri"/>
              </a:rPr>
              <a:t>not only </a:t>
            </a:r>
            <a:r>
              <a:rPr lang="en-US" sz="2400" dirty="0" smtClean="0">
                <a:latin typeface="Tahoma"/>
                <a:ea typeface="Calibri"/>
              </a:rPr>
              <a:t>feasible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Tahoma"/>
                <a:ea typeface="Calibri"/>
              </a:rPr>
              <a:t>but </a:t>
            </a:r>
            <a:r>
              <a:rPr lang="en-US" sz="2400" dirty="0">
                <a:latin typeface="Tahoma"/>
                <a:ea typeface="Calibri"/>
              </a:rPr>
              <a:t>also </a:t>
            </a:r>
            <a:r>
              <a:rPr lang="en-US" sz="2400" dirty="0" smtClean="0">
                <a:latin typeface="Tahoma"/>
                <a:ea typeface="Calibri"/>
              </a:rPr>
              <a:t>highly competitive</a:t>
            </a:r>
            <a:endParaRPr lang="en-US" sz="2400" dirty="0" smtClean="0"/>
          </a:p>
          <a:p>
            <a:r>
              <a:rPr lang="en-US" sz="2800" dirty="0" smtClean="0">
                <a:latin typeface="Tahoma"/>
                <a:ea typeface="Calibri"/>
              </a:rPr>
              <a:t>Enforcing </a:t>
            </a:r>
            <a:r>
              <a:rPr lang="en-US" sz="2800" dirty="0">
                <a:latin typeface="Tahoma"/>
                <a:ea typeface="Calibri"/>
              </a:rPr>
              <a:t>a timeout on </a:t>
            </a:r>
            <a:r>
              <a:rPr lang="en-US" sz="2800" dirty="0" smtClean="0">
                <a:latin typeface="Tahoma"/>
                <a:ea typeface="Calibri"/>
              </a:rPr>
              <a:t>consistency algorithms </a:t>
            </a:r>
          </a:p>
          <a:p>
            <a:pPr lvl="1"/>
            <a:r>
              <a:rPr lang="en-US" sz="2400" dirty="0">
                <a:latin typeface="Tahoma"/>
                <a:ea typeface="Calibri"/>
              </a:rPr>
              <a:t>P</a:t>
            </a:r>
            <a:r>
              <a:rPr lang="en-US" sz="2400" dirty="0" smtClean="0">
                <a:latin typeface="Tahoma"/>
                <a:ea typeface="Calibri"/>
              </a:rPr>
              <a:t>revents </a:t>
            </a:r>
            <a:r>
              <a:rPr lang="en-US" sz="2400" dirty="0">
                <a:latin typeface="Tahoma"/>
                <a:ea typeface="Calibri"/>
              </a:rPr>
              <a:t>getting stuck on one part of the </a:t>
            </a:r>
            <a:r>
              <a:rPr lang="en-US" sz="2400" dirty="0" smtClean="0">
                <a:latin typeface="Tahoma"/>
                <a:ea typeface="Calibri"/>
              </a:rPr>
              <a:t>problem</a:t>
            </a:r>
          </a:p>
          <a:p>
            <a:pPr lvl="1"/>
            <a:r>
              <a:rPr lang="en-US" sz="2400" dirty="0" smtClean="0">
                <a:latin typeface="Tahoma"/>
                <a:ea typeface="Calibri"/>
              </a:rPr>
              <a:t>Does not affect soundness</a:t>
            </a:r>
          </a:p>
          <a:p>
            <a:r>
              <a:rPr lang="en-US" sz="2800" dirty="0">
                <a:latin typeface="Tahoma"/>
                <a:ea typeface="Calibri"/>
              </a:rPr>
              <a:t>Future </a:t>
            </a:r>
            <a:r>
              <a:rPr lang="en-US" sz="2800" dirty="0" smtClean="0">
                <a:latin typeface="Tahoma"/>
                <a:ea typeface="Calibri"/>
              </a:rPr>
              <a:t>work</a:t>
            </a:r>
          </a:p>
          <a:p>
            <a:pPr lvl="1"/>
            <a:r>
              <a:rPr lang="en-US" sz="2400" dirty="0" smtClean="0">
                <a:latin typeface="Tahoma"/>
                <a:ea typeface="Calibri"/>
              </a:rPr>
              <a:t>Dynamically determine timeout </a:t>
            </a:r>
            <a:r>
              <a:rPr lang="en-US" sz="2400" dirty="0">
                <a:latin typeface="Tahoma"/>
                <a:ea typeface="Calibri"/>
              </a:rPr>
              <a:t>based on the anticipated </a:t>
            </a:r>
            <a:r>
              <a:rPr lang="en-US" sz="2400" dirty="0" smtClean="0">
                <a:latin typeface="Tahoma"/>
                <a:ea typeface="Calibri"/>
              </a:rPr>
              <a:t>amount of filtering</a:t>
            </a:r>
          </a:p>
          <a:p>
            <a:pPr lvl="1"/>
            <a:r>
              <a:rPr lang="en-US" sz="2400" dirty="0" smtClean="0">
                <a:latin typeface="Tahoma"/>
                <a:ea typeface="Calibri"/>
              </a:rPr>
              <a:t>Heuristics for ordering the clusters</a:t>
            </a:r>
          </a:p>
          <a:p>
            <a:pPr lvl="1"/>
            <a:endParaRPr lang="en-US" u="sng" dirty="0">
              <a:latin typeface="Tahoma"/>
              <a:ea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3AB3-899D-B043-B330-227C343B353C}" type="datetime1">
              <a:rPr lang="en-US" smtClean="0"/>
              <a:pPr/>
              <a:t>9/19/16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CP 2016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F26-68E1-BB43-AA6D-380F048E5484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889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3AB3-899D-B043-B330-227C343B353C}" type="datetime1">
              <a:rPr lang="en-US" smtClean="0"/>
              <a:pPr/>
              <a:t>9/19/16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CP 2016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F26-68E1-BB43-AA6D-380F048E5484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63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3AB3-899D-B043-B330-227C343B353C}" type="datetime1">
              <a:rPr lang="en-US" smtClean="0"/>
              <a:pPr/>
              <a:t>9/19/16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CP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F26-68E1-BB43-AA6D-380F048E5484}" type="slidenum">
              <a:rPr lang="en-US" altLang="zh-CN" smtClean="0"/>
              <a:pPr/>
              <a:t>22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3AB3-899D-B043-B330-227C343B353C}" type="datetime1">
              <a:rPr lang="en-US" smtClean="0"/>
              <a:pPr/>
              <a:t>9/19/16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CP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F26-68E1-BB43-AA6D-380F048E5484}" type="slidenum">
              <a:rPr lang="en-US" altLang="zh-CN" smtClean="0"/>
              <a:pPr/>
              <a:t>23</a:t>
            </a:fld>
            <a:endParaRPr lang="en-US" alt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988" r="3885"/>
          <a:stretch/>
        </p:blipFill>
        <p:spPr>
          <a:xfrm>
            <a:off x="0" y="0"/>
            <a:ext cx="9108724" cy="68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5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Classifier Training: Evaluation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239046"/>
            <a:ext cx="8153400" cy="1545561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Helvetica" charset="0"/>
                <a:ea typeface="宋体" charset="0"/>
                <a:cs typeface="宋体" charset="0"/>
              </a:rPr>
              <a:t>U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sing 10-fold cross validation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Using both weighted and un-weighted instances</a:t>
            </a:r>
          </a:p>
          <a:p>
            <a:pPr eaLnBrk="1" hangingPunct="1"/>
            <a:endParaRPr lang="en-US" sz="28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24</a:t>
            </a:fld>
            <a:endParaRPr lang="en-US" altLang="zh-C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307408"/>
            <a:ext cx="6629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227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cap="small" dirty="0" err="1" smtClean="0">
                <a:latin typeface="Helvetica" charset="0"/>
                <a:ea typeface="宋体" charset="0"/>
                <a:cs typeface="宋体" charset="0"/>
              </a:rPr>
              <a:t>FilterClusters</a:t>
            </a:r>
            <a:endParaRPr lang="en-US" sz="4000" cap="small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146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342900" indent="-342900"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 smtClean="0"/>
              <a:pPr/>
              <a:t>25</a:t>
            </a:fld>
            <a:endParaRPr lang="en-US" altLang="zh-CN"/>
          </a:p>
        </p:txBody>
      </p:sp>
      <p:sp>
        <p:nvSpPr>
          <p:cNvPr id="739" name="Rounded Rectangle 738"/>
          <p:cNvSpPr/>
          <p:nvPr/>
        </p:nvSpPr>
        <p:spPr>
          <a:xfrm>
            <a:off x="1998067" y="2285213"/>
            <a:ext cx="5164108" cy="3543641"/>
          </a:xfrm>
          <a:prstGeom prst="roundRect">
            <a:avLst>
              <a:gd name="adj" fmla="val 7980"/>
            </a:avLst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Rounded Rectangle 739"/>
          <p:cNvSpPr/>
          <p:nvPr/>
        </p:nvSpPr>
        <p:spPr>
          <a:xfrm>
            <a:off x="2430193" y="2677661"/>
            <a:ext cx="4505135" cy="2473791"/>
          </a:xfrm>
          <a:prstGeom prst="roundRect">
            <a:avLst>
              <a:gd name="adj" fmla="val 6667"/>
            </a:avLst>
          </a:prstGeom>
          <a:gradFill rotWithShape="1">
            <a:gsLst>
              <a:gs pos="0">
                <a:srgbClr val="1F497D">
                  <a:lumMod val="40000"/>
                  <a:lumOff val="60000"/>
                </a:srgbClr>
              </a:gs>
              <a:gs pos="80000">
                <a:srgbClr val="1F497D">
                  <a:lumMod val="20000"/>
                  <a:lumOff val="80000"/>
                </a:srgbClr>
              </a:gs>
              <a:gs pos="100000">
                <a:srgbClr val="1F497D">
                  <a:lumMod val="20000"/>
                  <a:lumOff val="8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TextBox 740"/>
          <p:cNvSpPr txBox="1"/>
          <p:nvPr/>
        </p:nvSpPr>
        <p:spPr>
          <a:xfrm>
            <a:off x="2149552" y="2301273"/>
            <a:ext cx="3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Repeat until quiescence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Menlo Regular"/>
            </a:endParaRPr>
          </a:p>
        </p:txBody>
      </p:sp>
      <p:sp>
        <p:nvSpPr>
          <p:cNvPr id="742" name="TextBox 741"/>
          <p:cNvSpPr txBox="1"/>
          <p:nvPr/>
        </p:nvSpPr>
        <p:spPr>
          <a:xfrm>
            <a:off x="2440685" y="2789916"/>
            <a:ext cx="263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For cluster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C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 in </a:t>
            </a:r>
            <a:r>
              <a:rPr lang="en-US" b="1" i="1" kern="0" cap="small" dirty="0">
                <a:solidFill>
                  <a:sysClr val="windowText" lastClr="000000"/>
                </a:solidFill>
                <a:latin typeface="Menlo Regular"/>
                <a:cs typeface="Menlo Regular"/>
              </a:rPr>
              <a:t>List</a:t>
            </a:r>
          </a:p>
        </p:txBody>
      </p:sp>
      <p:sp>
        <p:nvSpPr>
          <p:cNvPr id="749" name="Rounded Rectangle 748"/>
          <p:cNvSpPr/>
          <p:nvPr/>
        </p:nvSpPr>
        <p:spPr>
          <a:xfrm>
            <a:off x="2430193" y="5257595"/>
            <a:ext cx="4516260" cy="497735"/>
          </a:xfrm>
          <a:prstGeom prst="roundRect">
            <a:avLst>
              <a:gd name="adj" fmla="val 20556"/>
            </a:avLst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50" name="TextBox 749"/>
          <p:cNvSpPr txBox="1"/>
          <p:nvPr/>
        </p:nvSpPr>
        <p:spPr>
          <a:xfrm>
            <a:off x="2440685" y="5352574"/>
            <a:ext cx="19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Reverse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nlo Regular"/>
                <a:cs typeface="Menlo Regular"/>
              </a:rPr>
              <a:t> </a:t>
            </a:r>
            <a:r>
              <a:rPr kumimoji="0" lang="en-US" b="1" i="1" u="none" strike="noStrike" kern="0" cap="sm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nlo Regular"/>
                <a:cs typeface="Menlo Regular"/>
              </a:rPr>
              <a:t>List</a:t>
            </a:r>
            <a:endParaRPr kumimoji="0" lang="en-US" b="1" i="1" u="none" strike="noStrike" kern="0" cap="sm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nlo Regular"/>
              <a:cs typeface="Menlo Regular"/>
            </a:endParaRPr>
          </a:p>
        </p:txBody>
      </p:sp>
      <p:sp>
        <p:nvSpPr>
          <p:cNvPr id="751" name="Rounded Rectangle 750"/>
          <p:cNvSpPr/>
          <p:nvPr/>
        </p:nvSpPr>
        <p:spPr>
          <a:xfrm>
            <a:off x="1998067" y="1715183"/>
            <a:ext cx="5164108" cy="519376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Rounded Rectangle 751"/>
          <p:cNvSpPr/>
          <p:nvPr/>
        </p:nvSpPr>
        <p:spPr>
          <a:xfrm>
            <a:off x="1998067" y="1152287"/>
            <a:ext cx="5164108" cy="519376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TextBox 752"/>
          <p:cNvSpPr txBox="1"/>
          <p:nvPr/>
        </p:nvSpPr>
        <p:spPr>
          <a:xfrm>
            <a:off x="2149552" y="1820983"/>
            <a:ext cx="257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Build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 cluster </a:t>
            </a:r>
            <a:r>
              <a:rPr lang="en-US" b="1" i="1" kern="0" cap="small" dirty="0">
                <a:solidFill>
                  <a:sysClr val="windowText" lastClr="000000"/>
                </a:solidFill>
                <a:latin typeface="Menlo Regular"/>
                <a:cs typeface="Menlo Regular"/>
              </a:rPr>
              <a:t>List</a:t>
            </a:r>
            <a:r>
              <a:rPr lang="en-US" kern="0" dirty="0" smtClean="0">
                <a:solidFill>
                  <a:sysClr val="windowText" lastClr="000000"/>
                </a:solidFill>
                <a:latin typeface="Menlo Regular"/>
                <a:cs typeface="Menlo Regular"/>
              </a:rPr>
              <a:t> </a:t>
            </a:r>
            <a:endParaRPr lang="en-US" b="1" i="1" kern="0" cap="small" dirty="0">
              <a:solidFill>
                <a:sysClr val="windowText" lastClr="000000"/>
              </a:solidFill>
              <a:latin typeface="Menlo Regular"/>
              <a:cs typeface="Menlo Regular"/>
            </a:endParaRPr>
          </a:p>
        </p:txBody>
      </p:sp>
      <p:sp>
        <p:nvSpPr>
          <p:cNvPr id="754" name="TextBox 753"/>
          <p:cNvSpPr txBox="1"/>
          <p:nvPr/>
        </p:nvSpPr>
        <p:spPr>
          <a:xfrm>
            <a:off x="2149553" y="1258087"/>
            <a:ext cx="243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+mn-lt"/>
                <a:cs typeface="Menlo Regular"/>
              </a:rPr>
              <a:t>Enforce </a:t>
            </a:r>
            <a:r>
              <a:rPr lang="en-US" kern="0" dirty="0">
                <a:solidFill>
                  <a:sysClr val="windowText" lastClr="000000"/>
                </a:solidFill>
                <a:latin typeface="Menlo Regular"/>
                <a:cs typeface="Menlo Regular"/>
              </a:rPr>
              <a:t>GAC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 globally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Menlo Regular"/>
            </a:endParaRPr>
          </a:p>
        </p:txBody>
      </p:sp>
      <p:grpSp>
        <p:nvGrpSpPr>
          <p:cNvPr id="1474" name="Group 1473"/>
          <p:cNvGrpSpPr/>
          <p:nvPr/>
        </p:nvGrpSpPr>
        <p:grpSpPr>
          <a:xfrm>
            <a:off x="5566293" y="5365798"/>
            <a:ext cx="1202542" cy="281329"/>
            <a:chOff x="5921971" y="5365798"/>
            <a:chExt cx="1202542" cy="281329"/>
          </a:xfrm>
        </p:grpSpPr>
        <p:sp>
          <p:nvSpPr>
            <p:cNvPr id="1271" name="Rectangle 1270"/>
            <p:cNvSpPr/>
            <p:nvPr/>
          </p:nvSpPr>
          <p:spPr>
            <a:xfrm>
              <a:off x="5921971" y="5365798"/>
              <a:ext cx="1202542" cy="281329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9525" cap="flat" cmpd="sng" algn="ctr">
              <a:solidFill>
                <a:srgbClr val="8064A2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72" name="Group 1271"/>
            <p:cNvGrpSpPr/>
            <p:nvPr/>
          </p:nvGrpSpPr>
          <p:grpSpPr>
            <a:xfrm rot="19213453" flipV="1">
              <a:off x="5946658" y="5370951"/>
              <a:ext cx="268400" cy="268401"/>
              <a:chOff x="609600" y="19278600"/>
              <a:chExt cx="7848600" cy="7848600"/>
            </a:xfrm>
          </p:grpSpPr>
          <p:sp>
            <p:nvSpPr>
              <p:cNvPr id="1328" name="Oval 1327"/>
              <p:cNvSpPr/>
              <p:nvPr/>
            </p:nvSpPr>
            <p:spPr>
              <a:xfrm>
                <a:off x="609600" y="19278600"/>
                <a:ext cx="7848600" cy="784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9" name="Oval 1328"/>
              <p:cNvSpPr/>
              <p:nvPr/>
            </p:nvSpPr>
            <p:spPr>
              <a:xfrm>
                <a:off x="3505200" y="234696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0" name="Oval 1329"/>
              <p:cNvSpPr/>
              <p:nvPr/>
            </p:nvSpPr>
            <p:spPr>
              <a:xfrm>
                <a:off x="6172200" y="24384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1" name="Oval 1330"/>
              <p:cNvSpPr/>
              <p:nvPr/>
            </p:nvSpPr>
            <p:spPr>
              <a:xfrm>
                <a:off x="2133600" y="20955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" name="Oval 1331"/>
              <p:cNvSpPr/>
              <p:nvPr/>
            </p:nvSpPr>
            <p:spPr>
              <a:xfrm>
                <a:off x="5181600" y="208788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3" name="Oval 1332"/>
              <p:cNvSpPr/>
              <p:nvPr/>
            </p:nvSpPr>
            <p:spPr>
              <a:xfrm>
                <a:off x="3657600" y="195072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4" name="Rectangle 1333"/>
              <p:cNvSpPr/>
              <p:nvPr/>
            </p:nvSpPr>
            <p:spPr>
              <a:xfrm>
                <a:off x="5257800" y="23088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35" name="Straight Connector 1334"/>
              <p:cNvCxnSpPr>
                <a:stCxn id="1334" idx="0"/>
                <a:endCxn id="1332" idx="4"/>
              </p:cNvCxnSpPr>
              <p:nvPr/>
            </p:nvCxnSpPr>
            <p:spPr>
              <a:xfrm flipV="1">
                <a:off x="5486400" y="220218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36" name="Straight Connector 1335"/>
              <p:cNvCxnSpPr>
                <a:stCxn id="1334" idx="2"/>
                <a:endCxn id="1330" idx="1"/>
              </p:cNvCxnSpPr>
              <p:nvPr/>
            </p:nvCxnSpPr>
            <p:spPr>
              <a:xfrm>
                <a:off x="5486400" y="23545800"/>
                <a:ext cx="853188" cy="10055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37" name="Straight Connector 1336"/>
              <p:cNvCxnSpPr>
                <a:stCxn id="1334" idx="1"/>
                <a:endCxn id="1329" idx="6"/>
              </p:cNvCxnSpPr>
              <p:nvPr/>
            </p:nvCxnSpPr>
            <p:spPr>
              <a:xfrm flipH="1">
                <a:off x="4648200" y="23317200"/>
                <a:ext cx="609600" cy="723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38" name="Rectangle 1337"/>
              <p:cNvSpPr/>
              <p:nvPr/>
            </p:nvSpPr>
            <p:spPr>
              <a:xfrm>
                <a:off x="2209800" y="231648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39" name="Straight Connector 1338"/>
              <p:cNvCxnSpPr>
                <a:stCxn id="1329" idx="2"/>
                <a:endCxn id="1338" idx="3"/>
              </p:cNvCxnSpPr>
              <p:nvPr/>
            </p:nvCxnSpPr>
            <p:spPr>
              <a:xfrm flipH="1" flipV="1">
                <a:off x="2667000" y="23393400"/>
                <a:ext cx="838200" cy="647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40" name="Straight Connector 1339"/>
              <p:cNvCxnSpPr>
                <a:stCxn id="1338" idx="0"/>
                <a:endCxn id="1331" idx="4"/>
              </p:cNvCxnSpPr>
              <p:nvPr/>
            </p:nvCxnSpPr>
            <p:spPr>
              <a:xfrm flipV="1">
                <a:off x="2438400" y="220980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41" name="Rectangle 1340"/>
              <p:cNvSpPr/>
              <p:nvPr/>
            </p:nvSpPr>
            <p:spPr>
              <a:xfrm>
                <a:off x="3886200" y="21564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42" name="Straight Connector 1341"/>
              <p:cNvCxnSpPr>
                <a:stCxn id="1341" idx="3"/>
                <a:endCxn id="1332" idx="2"/>
              </p:cNvCxnSpPr>
              <p:nvPr/>
            </p:nvCxnSpPr>
            <p:spPr>
              <a:xfrm flipV="1">
                <a:off x="4343400" y="21450300"/>
                <a:ext cx="838200" cy="342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43" name="Straight Connector 1342"/>
              <p:cNvCxnSpPr>
                <a:stCxn id="1341" idx="0"/>
                <a:endCxn id="1333" idx="4"/>
              </p:cNvCxnSpPr>
              <p:nvPr/>
            </p:nvCxnSpPr>
            <p:spPr>
              <a:xfrm flipV="1">
                <a:off x="4114800" y="20650200"/>
                <a:ext cx="1143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44" name="Straight Connector 1343"/>
              <p:cNvCxnSpPr>
                <a:stCxn id="1331" idx="6"/>
                <a:endCxn id="1341" idx="1"/>
              </p:cNvCxnSpPr>
              <p:nvPr/>
            </p:nvCxnSpPr>
            <p:spPr>
              <a:xfrm>
                <a:off x="3276600" y="21526500"/>
                <a:ext cx="609600" cy="266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45" name="Straight Connector 1344"/>
              <p:cNvCxnSpPr>
                <a:stCxn id="1341" idx="2"/>
                <a:endCxn id="1329" idx="0"/>
              </p:cNvCxnSpPr>
              <p:nvPr/>
            </p:nvCxnSpPr>
            <p:spPr>
              <a:xfrm flipH="1">
                <a:off x="4076700" y="22021800"/>
                <a:ext cx="38100" cy="1447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46" name="Oval 1345"/>
              <p:cNvSpPr/>
              <p:nvPr/>
            </p:nvSpPr>
            <p:spPr>
              <a:xfrm>
                <a:off x="1524000" y="245364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47" name="Straight Connector 1346"/>
              <p:cNvCxnSpPr>
                <a:stCxn id="1338" idx="2"/>
                <a:endCxn id="1346" idx="0"/>
              </p:cNvCxnSpPr>
              <p:nvPr/>
            </p:nvCxnSpPr>
            <p:spPr>
              <a:xfrm flipH="1">
                <a:off x="2095500" y="23622000"/>
                <a:ext cx="3429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273" name="Group 1272"/>
            <p:cNvGrpSpPr/>
            <p:nvPr/>
          </p:nvGrpSpPr>
          <p:grpSpPr>
            <a:xfrm>
              <a:off x="6239383" y="5371314"/>
              <a:ext cx="270296" cy="270296"/>
              <a:chOff x="533400" y="9753600"/>
              <a:chExt cx="7848600" cy="7848600"/>
            </a:xfrm>
          </p:grpSpPr>
          <p:sp>
            <p:nvSpPr>
              <p:cNvPr id="1311" name="Oval 1310"/>
              <p:cNvSpPr/>
              <p:nvPr/>
            </p:nvSpPr>
            <p:spPr>
              <a:xfrm>
                <a:off x="533400" y="9753600"/>
                <a:ext cx="7848600" cy="784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2" name="Oval 1311"/>
              <p:cNvSpPr/>
              <p:nvPr/>
            </p:nvSpPr>
            <p:spPr>
              <a:xfrm>
                <a:off x="2590800" y="153162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3" name="Oval 1312"/>
              <p:cNvSpPr/>
              <p:nvPr/>
            </p:nvSpPr>
            <p:spPr>
              <a:xfrm>
                <a:off x="5715000" y="15240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4" name="Oval 1313"/>
              <p:cNvSpPr/>
              <p:nvPr/>
            </p:nvSpPr>
            <p:spPr>
              <a:xfrm>
                <a:off x="1295400" y="11811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5" name="Oval 1314"/>
              <p:cNvSpPr/>
              <p:nvPr/>
            </p:nvSpPr>
            <p:spPr>
              <a:xfrm>
                <a:off x="6248400" y="11430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6" name="Oval 1315"/>
              <p:cNvSpPr/>
              <p:nvPr/>
            </p:nvSpPr>
            <p:spPr>
              <a:xfrm>
                <a:off x="3810000" y="10287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7" name="Rectangle 1316"/>
              <p:cNvSpPr/>
              <p:nvPr/>
            </p:nvSpPr>
            <p:spPr>
              <a:xfrm>
                <a:off x="4800600" y="138684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18" name="Straight Connector 1317"/>
              <p:cNvCxnSpPr>
                <a:stCxn id="1317" idx="3"/>
                <a:endCxn id="1315" idx="3"/>
              </p:cNvCxnSpPr>
              <p:nvPr/>
            </p:nvCxnSpPr>
            <p:spPr>
              <a:xfrm flipV="1">
                <a:off x="5257800" y="12405612"/>
                <a:ext cx="1157988" cy="16913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19" name="Straight Connector 1318"/>
              <p:cNvCxnSpPr>
                <a:stCxn id="1317" idx="2"/>
                <a:endCxn id="1313" idx="1"/>
              </p:cNvCxnSpPr>
              <p:nvPr/>
            </p:nvCxnSpPr>
            <p:spPr>
              <a:xfrm>
                <a:off x="5029200" y="14325600"/>
                <a:ext cx="853188" cy="1081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0" name="Straight Connector 1319"/>
              <p:cNvCxnSpPr>
                <a:stCxn id="1317" idx="1"/>
                <a:endCxn id="1312" idx="7"/>
              </p:cNvCxnSpPr>
              <p:nvPr/>
            </p:nvCxnSpPr>
            <p:spPr>
              <a:xfrm flipH="1">
                <a:off x="3566412" y="14097000"/>
                <a:ext cx="1234188" cy="13865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21" name="Rectangle 1320"/>
              <p:cNvSpPr/>
              <p:nvPr/>
            </p:nvSpPr>
            <p:spPr>
              <a:xfrm>
                <a:off x="2286000" y="13944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2" name="Straight Connector 1321"/>
              <p:cNvCxnSpPr>
                <a:stCxn id="1312" idx="1"/>
                <a:endCxn id="1321" idx="2"/>
              </p:cNvCxnSpPr>
              <p:nvPr/>
            </p:nvCxnSpPr>
            <p:spPr>
              <a:xfrm flipH="1" flipV="1">
                <a:off x="2514600" y="14401800"/>
                <a:ext cx="243588" cy="1081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3" name="Straight Connector 1322"/>
              <p:cNvCxnSpPr>
                <a:stCxn id="1321" idx="0"/>
                <a:endCxn id="1314" idx="4"/>
              </p:cNvCxnSpPr>
              <p:nvPr/>
            </p:nvCxnSpPr>
            <p:spPr>
              <a:xfrm flipH="1" flipV="1">
                <a:off x="1866900" y="12954000"/>
                <a:ext cx="647700" cy="9906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24" name="Rectangle 1323"/>
              <p:cNvSpPr/>
              <p:nvPr/>
            </p:nvSpPr>
            <p:spPr>
              <a:xfrm>
                <a:off x="3962400" y="124968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5" name="Straight Connector 1324"/>
              <p:cNvCxnSpPr>
                <a:stCxn id="1324" idx="3"/>
                <a:endCxn id="1315" idx="2"/>
              </p:cNvCxnSpPr>
              <p:nvPr/>
            </p:nvCxnSpPr>
            <p:spPr>
              <a:xfrm flipV="1">
                <a:off x="4419600" y="12001500"/>
                <a:ext cx="1828800" cy="723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6" name="Straight Connector 1325"/>
              <p:cNvCxnSpPr>
                <a:stCxn id="1324" idx="0"/>
                <a:endCxn id="1316" idx="4"/>
              </p:cNvCxnSpPr>
              <p:nvPr/>
            </p:nvCxnSpPr>
            <p:spPr>
              <a:xfrm flipV="1">
                <a:off x="4191000" y="11430000"/>
                <a:ext cx="1905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7" name="Straight Connector 1326"/>
              <p:cNvCxnSpPr>
                <a:stCxn id="1314" idx="6"/>
                <a:endCxn id="1324" idx="1"/>
              </p:cNvCxnSpPr>
              <p:nvPr/>
            </p:nvCxnSpPr>
            <p:spPr>
              <a:xfrm>
                <a:off x="2438400" y="12382500"/>
                <a:ext cx="1524000" cy="342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274" name="Group 1273"/>
            <p:cNvGrpSpPr/>
            <p:nvPr/>
          </p:nvGrpSpPr>
          <p:grpSpPr>
            <a:xfrm>
              <a:off x="6531744" y="5371314"/>
              <a:ext cx="270296" cy="270296"/>
              <a:chOff x="381000" y="685800"/>
              <a:chExt cx="7848600" cy="7848600"/>
            </a:xfrm>
          </p:grpSpPr>
          <p:sp>
            <p:nvSpPr>
              <p:cNvPr id="1293" name="Oval 1292"/>
              <p:cNvSpPr/>
              <p:nvPr/>
            </p:nvSpPr>
            <p:spPr>
              <a:xfrm>
                <a:off x="381000" y="685800"/>
                <a:ext cx="7848600" cy="784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4" name="Oval 1293"/>
              <p:cNvSpPr/>
              <p:nvPr/>
            </p:nvSpPr>
            <p:spPr>
              <a:xfrm>
                <a:off x="2362200" y="64008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5" name="Oval 1294"/>
              <p:cNvSpPr/>
              <p:nvPr/>
            </p:nvSpPr>
            <p:spPr>
              <a:xfrm>
                <a:off x="5791200" y="60198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6" name="Oval 1295"/>
              <p:cNvSpPr/>
              <p:nvPr/>
            </p:nvSpPr>
            <p:spPr>
              <a:xfrm>
                <a:off x="1676400" y="3048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7" name="Oval 1296"/>
              <p:cNvSpPr/>
              <p:nvPr/>
            </p:nvSpPr>
            <p:spPr>
              <a:xfrm>
                <a:off x="6324600" y="32004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8" name="Oval 1297"/>
              <p:cNvSpPr/>
              <p:nvPr/>
            </p:nvSpPr>
            <p:spPr>
              <a:xfrm>
                <a:off x="3810000" y="3810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9" name="Rectangle 1298"/>
              <p:cNvSpPr/>
              <p:nvPr/>
            </p:nvSpPr>
            <p:spPr>
              <a:xfrm>
                <a:off x="5334000" y="48768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00" name="Straight Connector 1299"/>
              <p:cNvCxnSpPr>
                <a:stCxn id="1299" idx="3"/>
                <a:endCxn id="1297" idx="3"/>
              </p:cNvCxnSpPr>
              <p:nvPr/>
            </p:nvCxnSpPr>
            <p:spPr>
              <a:xfrm flipV="1">
                <a:off x="5791200" y="4176012"/>
                <a:ext cx="700788" cy="9293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01" name="Straight Connector 1300"/>
              <p:cNvCxnSpPr>
                <a:stCxn id="1299" idx="2"/>
                <a:endCxn id="1295" idx="1"/>
              </p:cNvCxnSpPr>
              <p:nvPr/>
            </p:nvCxnSpPr>
            <p:spPr>
              <a:xfrm>
                <a:off x="5562600" y="5334000"/>
                <a:ext cx="395988" cy="8531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02" name="Straight Connector 1301"/>
              <p:cNvCxnSpPr>
                <a:stCxn id="1299" idx="1"/>
                <a:endCxn id="1298" idx="4"/>
              </p:cNvCxnSpPr>
              <p:nvPr/>
            </p:nvCxnSpPr>
            <p:spPr>
              <a:xfrm flipH="1" flipV="1">
                <a:off x="4381500" y="4953000"/>
                <a:ext cx="952500" cy="152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03" name="Rectangle 1302"/>
              <p:cNvSpPr/>
              <p:nvPr/>
            </p:nvSpPr>
            <p:spPr>
              <a:xfrm>
                <a:off x="2209800" y="52578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04" name="Straight Connector 1303"/>
              <p:cNvCxnSpPr>
                <a:stCxn id="1294" idx="1"/>
                <a:endCxn id="1303" idx="2"/>
              </p:cNvCxnSpPr>
              <p:nvPr/>
            </p:nvCxnSpPr>
            <p:spPr>
              <a:xfrm flipH="1" flipV="1">
                <a:off x="2438400" y="5715000"/>
                <a:ext cx="91188" cy="8531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05" name="Straight Connector 1304"/>
              <p:cNvCxnSpPr>
                <a:stCxn id="1303" idx="0"/>
                <a:endCxn id="1296" idx="4"/>
              </p:cNvCxnSpPr>
              <p:nvPr/>
            </p:nvCxnSpPr>
            <p:spPr>
              <a:xfrm flipH="1" flipV="1">
                <a:off x="2247900" y="4191000"/>
                <a:ext cx="1905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06" name="Oval 1305"/>
              <p:cNvSpPr/>
              <p:nvPr/>
            </p:nvSpPr>
            <p:spPr>
              <a:xfrm>
                <a:off x="3962400" y="10668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7" name="Rectangle 1306"/>
              <p:cNvSpPr/>
              <p:nvPr/>
            </p:nvSpPr>
            <p:spPr>
              <a:xfrm>
                <a:off x="5029200" y="28194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08" name="Straight Connector 1307"/>
              <p:cNvCxnSpPr>
                <a:stCxn id="1307" idx="3"/>
                <a:endCxn id="1297" idx="1"/>
              </p:cNvCxnSpPr>
              <p:nvPr/>
            </p:nvCxnSpPr>
            <p:spPr>
              <a:xfrm>
                <a:off x="5486400" y="3048000"/>
                <a:ext cx="1005588" cy="319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09" name="Straight Connector 1308"/>
              <p:cNvCxnSpPr>
                <a:stCxn id="1307" idx="1"/>
                <a:endCxn id="1298" idx="0"/>
              </p:cNvCxnSpPr>
              <p:nvPr/>
            </p:nvCxnSpPr>
            <p:spPr>
              <a:xfrm flipH="1">
                <a:off x="4381500" y="3048000"/>
                <a:ext cx="647700" cy="7620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10" name="Straight Connector 1309"/>
              <p:cNvCxnSpPr>
                <a:endCxn id="1306" idx="5"/>
              </p:cNvCxnSpPr>
              <p:nvPr/>
            </p:nvCxnSpPr>
            <p:spPr>
              <a:xfrm flipH="1" flipV="1">
                <a:off x="4938012" y="2042412"/>
                <a:ext cx="167388" cy="700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275" name="Group 1274"/>
            <p:cNvGrpSpPr/>
            <p:nvPr/>
          </p:nvGrpSpPr>
          <p:grpSpPr>
            <a:xfrm rot="15030992" flipH="1">
              <a:off x="6833416" y="5374717"/>
              <a:ext cx="264234" cy="264234"/>
              <a:chOff x="533400" y="9753600"/>
              <a:chExt cx="7848600" cy="7848600"/>
            </a:xfrm>
          </p:grpSpPr>
          <p:sp>
            <p:nvSpPr>
              <p:cNvPr id="1276" name="Oval 1275"/>
              <p:cNvSpPr/>
              <p:nvPr/>
            </p:nvSpPr>
            <p:spPr>
              <a:xfrm>
                <a:off x="533400" y="9753600"/>
                <a:ext cx="7848600" cy="784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7" name="Oval 1276"/>
              <p:cNvSpPr/>
              <p:nvPr/>
            </p:nvSpPr>
            <p:spPr>
              <a:xfrm>
                <a:off x="2590800" y="153162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8" name="Oval 1277"/>
              <p:cNvSpPr/>
              <p:nvPr/>
            </p:nvSpPr>
            <p:spPr>
              <a:xfrm>
                <a:off x="5715000" y="15240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9" name="Oval 1278"/>
              <p:cNvSpPr/>
              <p:nvPr/>
            </p:nvSpPr>
            <p:spPr>
              <a:xfrm>
                <a:off x="1295400" y="11811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0" name="Oval 1279"/>
              <p:cNvSpPr/>
              <p:nvPr/>
            </p:nvSpPr>
            <p:spPr>
              <a:xfrm>
                <a:off x="6248400" y="11430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1" name="Oval 1280"/>
              <p:cNvSpPr/>
              <p:nvPr/>
            </p:nvSpPr>
            <p:spPr>
              <a:xfrm>
                <a:off x="3810000" y="10287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2" name="Rectangle 1281"/>
              <p:cNvSpPr/>
              <p:nvPr/>
            </p:nvSpPr>
            <p:spPr>
              <a:xfrm>
                <a:off x="4800600" y="138684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3" name="Straight Connector 1282"/>
              <p:cNvCxnSpPr>
                <a:stCxn id="1282" idx="3"/>
                <a:endCxn id="1280" idx="3"/>
              </p:cNvCxnSpPr>
              <p:nvPr/>
            </p:nvCxnSpPr>
            <p:spPr>
              <a:xfrm flipV="1">
                <a:off x="5257800" y="12405612"/>
                <a:ext cx="1157988" cy="16913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4" name="Straight Connector 1283"/>
              <p:cNvCxnSpPr>
                <a:stCxn id="1282" idx="2"/>
                <a:endCxn id="1278" idx="1"/>
              </p:cNvCxnSpPr>
              <p:nvPr/>
            </p:nvCxnSpPr>
            <p:spPr>
              <a:xfrm>
                <a:off x="5029200" y="14325600"/>
                <a:ext cx="853188" cy="1081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5" name="Straight Connector 1284"/>
              <p:cNvCxnSpPr>
                <a:stCxn id="1282" idx="1"/>
                <a:endCxn id="1277" idx="7"/>
              </p:cNvCxnSpPr>
              <p:nvPr/>
            </p:nvCxnSpPr>
            <p:spPr>
              <a:xfrm flipH="1">
                <a:off x="3566412" y="14097000"/>
                <a:ext cx="1234188" cy="13865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86" name="Rectangle 1285"/>
              <p:cNvSpPr/>
              <p:nvPr/>
            </p:nvSpPr>
            <p:spPr>
              <a:xfrm>
                <a:off x="2286000" y="13944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7" name="Straight Connector 1286"/>
              <p:cNvCxnSpPr>
                <a:stCxn id="1277" idx="1"/>
                <a:endCxn id="1286" idx="2"/>
              </p:cNvCxnSpPr>
              <p:nvPr/>
            </p:nvCxnSpPr>
            <p:spPr>
              <a:xfrm flipH="1" flipV="1">
                <a:off x="2514600" y="14401800"/>
                <a:ext cx="243588" cy="1081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8" name="Straight Connector 1287"/>
              <p:cNvCxnSpPr>
                <a:stCxn id="1286" idx="0"/>
                <a:endCxn id="1279" idx="4"/>
              </p:cNvCxnSpPr>
              <p:nvPr/>
            </p:nvCxnSpPr>
            <p:spPr>
              <a:xfrm flipH="1" flipV="1">
                <a:off x="1866900" y="12954000"/>
                <a:ext cx="647700" cy="9906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89" name="Rectangle 1288"/>
              <p:cNvSpPr/>
              <p:nvPr/>
            </p:nvSpPr>
            <p:spPr>
              <a:xfrm>
                <a:off x="3962400" y="124968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90" name="Straight Connector 1289"/>
              <p:cNvCxnSpPr>
                <a:stCxn id="1289" idx="3"/>
                <a:endCxn id="1280" idx="2"/>
              </p:cNvCxnSpPr>
              <p:nvPr/>
            </p:nvCxnSpPr>
            <p:spPr>
              <a:xfrm flipV="1">
                <a:off x="4419600" y="12001500"/>
                <a:ext cx="1828800" cy="723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91" name="Straight Connector 1290"/>
              <p:cNvCxnSpPr>
                <a:stCxn id="1289" idx="0"/>
                <a:endCxn id="1281" idx="4"/>
              </p:cNvCxnSpPr>
              <p:nvPr/>
            </p:nvCxnSpPr>
            <p:spPr>
              <a:xfrm flipV="1">
                <a:off x="4191000" y="11430000"/>
                <a:ext cx="1905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92" name="Straight Connector 1291"/>
              <p:cNvCxnSpPr>
                <a:stCxn id="1279" idx="6"/>
                <a:endCxn id="1289" idx="1"/>
              </p:cNvCxnSpPr>
              <p:nvPr/>
            </p:nvCxnSpPr>
            <p:spPr>
              <a:xfrm>
                <a:off x="2438400" y="12382500"/>
                <a:ext cx="1524000" cy="342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1470" name="Group 1469"/>
          <p:cNvGrpSpPr/>
          <p:nvPr/>
        </p:nvGrpSpPr>
        <p:grpSpPr>
          <a:xfrm>
            <a:off x="5554625" y="2726772"/>
            <a:ext cx="1225879" cy="434064"/>
            <a:chOff x="5549195" y="2845073"/>
            <a:chExt cx="1225879" cy="434064"/>
          </a:xfrm>
        </p:grpSpPr>
        <p:grpSp>
          <p:nvGrpSpPr>
            <p:cNvPr id="758" name="Group 757"/>
            <p:cNvGrpSpPr/>
            <p:nvPr/>
          </p:nvGrpSpPr>
          <p:grpSpPr>
            <a:xfrm>
              <a:off x="5549195" y="2860217"/>
              <a:ext cx="411172" cy="411173"/>
              <a:chOff x="609600" y="19278600"/>
              <a:chExt cx="7848600" cy="7848600"/>
            </a:xfrm>
            <a:effectLst/>
          </p:grpSpPr>
          <p:sp>
            <p:nvSpPr>
              <p:cNvPr id="1174" name="Oval 1173"/>
              <p:cNvSpPr/>
              <p:nvPr/>
            </p:nvSpPr>
            <p:spPr>
              <a:xfrm>
                <a:off x="609600" y="19278600"/>
                <a:ext cx="7848600" cy="784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5" name="Oval 1174"/>
              <p:cNvSpPr/>
              <p:nvPr/>
            </p:nvSpPr>
            <p:spPr>
              <a:xfrm>
                <a:off x="3505200" y="234696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6" name="Oval 1175"/>
              <p:cNvSpPr/>
              <p:nvPr/>
            </p:nvSpPr>
            <p:spPr>
              <a:xfrm>
                <a:off x="6172200" y="24384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7" name="Oval 1176"/>
              <p:cNvSpPr/>
              <p:nvPr/>
            </p:nvSpPr>
            <p:spPr>
              <a:xfrm>
                <a:off x="2133600" y="20955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8" name="Oval 1177"/>
              <p:cNvSpPr/>
              <p:nvPr/>
            </p:nvSpPr>
            <p:spPr>
              <a:xfrm>
                <a:off x="5181600" y="208788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9" name="Oval 1178"/>
              <p:cNvSpPr/>
              <p:nvPr/>
            </p:nvSpPr>
            <p:spPr>
              <a:xfrm>
                <a:off x="3657600" y="195072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0" name="Rectangle 1179"/>
              <p:cNvSpPr/>
              <p:nvPr/>
            </p:nvSpPr>
            <p:spPr>
              <a:xfrm>
                <a:off x="5257800" y="23088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81" name="Straight Connector 1180"/>
              <p:cNvCxnSpPr>
                <a:stCxn id="1180" idx="0"/>
                <a:endCxn id="1178" idx="4"/>
              </p:cNvCxnSpPr>
              <p:nvPr/>
            </p:nvCxnSpPr>
            <p:spPr>
              <a:xfrm flipV="1">
                <a:off x="5486400" y="220218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82" name="Straight Connector 1181"/>
              <p:cNvCxnSpPr>
                <a:stCxn id="1180" idx="2"/>
                <a:endCxn id="1176" idx="1"/>
              </p:cNvCxnSpPr>
              <p:nvPr/>
            </p:nvCxnSpPr>
            <p:spPr>
              <a:xfrm>
                <a:off x="5486400" y="23545800"/>
                <a:ext cx="853188" cy="10055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83" name="Straight Connector 1182"/>
              <p:cNvCxnSpPr>
                <a:stCxn id="1180" idx="1"/>
                <a:endCxn id="1175" idx="6"/>
              </p:cNvCxnSpPr>
              <p:nvPr/>
            </p:nvCxnSpPr>
            <p:spPr>
              <a:xfrm flipH="1">
                <a:off x="4648200" y="23317200"/>
                <a:ext cx="609600" cy="723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84" name="Rectangle 1183"/>
              <p:cNvSpPr/>
              <p:nvPr/>
            </p:nvSpPr>
            <p:spPr>
              <a:xfrm>
                <a:off x="2209800" y="231648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85" name="Straight Connector 1184"/>
              <p:cNvCxnSpPr>
                <a:stCxn id="1175" idx="2"/>
                <a:endCxn id="1184" idx="3"/>
              </p:cNvCxnSpPr>
              <p:nvPr/>
            </p:nvCxnSpPr>
            <p:spPr>
              <a:xfrm flipH="1" flipV="1">
                <a:off x="2667000" y="23393400"/>
                <a:ext cx="838200" cy="647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86" name="Straight Connector 1185"/>
              <p:cNvCxnSpPr>
                <a:stCxn id="1184" idx="0"/>
                <a:endCxn id="1177" idx="4"/>
              </p:cNvCxnSpPr>
              <p:nvPr/>
            </p:nvCxnSpPr>
            <p:spPr>
              <a:xfrm flipV="1">
                <a:off x="2438400" y="220980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87" name="Rectangle 1186"/>
              <p:cNvSpPr/>
              <p:nvPr/>
            </p:nvSpPr>
            <p:spPr>
              <a:xfrm>
                <a:off x="3886200" y="21564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88" name="Straight Connector 1187"/>
              <p:cNvCxnSpPr>
                <a:stCxn id="1187" idx="3"/>
                <a:endCxn id="1178" idx="2"/>
              </p:cNvCxnSpPr>
              <p:nvPr/>
            </p:nvCxnSpPr>
            <p:spPr>
              <a:xfrm flipV="1">
                <a:off x="4343400" y="21450300"/>
                <a:ext cx="838200" cy="342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89" name="Straight Connector 1188"/>
              <p:cNvCxnSpPr>
                <a:stCxn id="1187" idx="0"/>
                <a:endCxn id="1179" idx="4"/>
              </p:cNvCxnSpPr>
              <p:nvPr/>
            </p:nvCxnSpPr>
            <p:spPr>
              <a:xfrm flipV="1">
                <a:off x="4114800" y="20650200"/>
                <a:ext cx="1143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90" name="Straight Connector 1189"/>
              <p:cNvCxnSpPr>
                <a:stCxn id="1177" idx="6"/>
                <a:endCxn id="1187" idx="1"/>
              </p:cNvCxnSpPr>
              <p:nvPr/>
            </p:nvCxnSpPr>
            <p:spPr>
              <a:xfrm>
                <a:off x="3276600" y="21526500"/>
                <a:ext cx="609600" cy="266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91" name="Straight Connector 1190"/>
              <p:cNvCxnSpPr>
                <a:stCxn id="1187" idx="2"/>
                <a:endCxn id="1175" idx="0"/>
              </p:cNvCxnSpPr>
              <p:nvPr/>
            </p:nvCxnSpPr>
            <p:spPr>
              <a:xfrm flipH="1">
                <a:off x="4076700" y="22021800"/>
                <a:ext cx="38100" cy="1447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92" name="Oval 1191"/>
              <p:cNvSpPr/>
              <p:nvPr/>
            </p:nvSpPr>
            <p:spPr>
              <a:xfrm>
                <a:off x="1524000" y="245364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93" name="Straight Connector 1192"/>
              <p:cNvCxnSpPr>
                <a:stCxn id="1184" idx="2"/>
                <a:endCxn id="1192" idx="0"/>
              </p:cNvCxnSpPr>
              <p:nvPr/>
            </p:nvCxnSpPr>
            <p:spPr>
              <a:xfrm flipH="1">
                <a:off x="2095500" y="23622000"/>
                <a:ext cx="3429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757" name="Group 756"/>
            <p:cNvGrpSpPr/>
            <p:nvPr/>
          </p:nvGrpSpPr>
          <p:grpSpPr>
            <a:xfrm>
              <a:off x="6220055" y="3033725"/>
              <a:ext cx="555019" cy="129844"/>
              <a:chOff x="23469600" y="19126200"/>
              <a:chExt cx="16611600" cy="3886200"/>
            </a:xfrm>
            <a:effectLst/>
          </p:grpSpPr>
          <p:sp>
            <p:nvSpPr>
              <p:cNvPr id="1194" name="Rectangle 1193"/>
              <p:cNvSpPr/>
              <p:nvPr/>
            </p:nvSpPr>
            <p:spPr>
              <a:xfrm>
                <a:off x="23469600" y="19126200"/>
                <a:ext cx="16611600" cy="3886200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9525" cap="flat" cmpd="sng" algn="ctr">
                <a:solidFill>
                  <a:srgbClr val="8064A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95" name="Group 1194"/>
              <p:cNvGrpSpPr/>
              <p:nvPr/>
            </p:nvGrpSpPr>
            <p:grpSpPr>
              <a:xfrm rot="19213453" flipV="1">
                <a:off x="23921782" y="19197381"/>
                <a:ext cx="3707613" cy="3707613"/>
                <a:chOff x="609600" y="19278600"/>
                <a:chExt cx="7848600" cy="7848600"/>
              </a:xfrm>
            </p:grpSpPr>
            <p:sp>
              <p:nvSpPr>
                <p:cNvPr id="1251" name="Oval 1250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2" name="Oval 1251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3" name="Oval 1252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4" name="Oval 1253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5" name="Oval 1254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6" name="Oval 1255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7" name="Rectangle 1256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58" name="Straight Connector 1257"/>
                <p:cNvCxnSpPr>
                  <a:stCxn id="1257" idx="0"/>
                  <a:endCxn id="1255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59" name="Straight Connector 1258"/>
                <p:cNvCxnSpPr>
                  <a:stCxn id="1257" idx="2"/>
                  <a:endCxn id="1253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60" name="Straight Connector 1259"/>
                <p:cNvCxnSpPr>
                  <a:stCxn id="1257" idx="1"/>
                  <a:endCxn id="1252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61" name="Rectangle 1260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62" name="Straight Connector 1261"/>
                <p:cNvCxnSpPr>
                  <a:stCxn id="1252" idx="2"/>
                  <a:endCxn id="1261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63" name="Straight Connector 1262"/>
                <p:cNvCxnSpPr>
                  <a:stCxn id="1261" idx="0"/>
                  <a:endCxn id="1254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64" name="Rectangle 1263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65" name="Straight Connector 1264"/>
                <p:cNvCxnSpPr>
                  <a:stCxn id="1264" idx="3"/>
                  <a:endCxn id="1255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66" name="Straight Connector 1265"/>
                <p:cNvCxnSpPr>
                  <a:stCxn id="1264" idx="0"/>
                  <a:endCxn id="1256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67" name="Straight Connector 1266"/>
                <p:cNvCxnSpPr>
                  <a:stCxn id="1254" idx="6"/>
                  <a:endCxn id="1264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68" name="Straight Connector 1267"/>
                <p:cNvCxnSpPr>
                  <a:stCxn id="1264" idx="2"/>
                  <a:endCxn id="1252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69" name="Oval 1268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70" name="Straight Connector 1269"/>
                <p:cNvCxnSpPr>
                  <a:stCxn id="1261" idx="2"/>
                  <a:endCxn id="1269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196" name="Group 1195"/>
              <p:cNvGrpSpPr/>
              <p:nvPr/>
            </p:nvGrpSpPr>
            <p:grpSpPr>
              <a:xfrm>
                <a:off x="27965400" y="19202400"/>
                <a:ext cx="3733800" cy="3733800"/>
                <a:chOff x="533400" y="9753600"/>
                <a:chExt cx="7848600" cy="7848600"/>
              </a:xfrm>
            </p:grpSpPr>
            <p:sp>
              <p:nvSpPr>
                <p:cNvPr id="1234" name="Oval 1233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5" name="Oval 1234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6" name="Oval 1235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7" name="Oval 1236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8" name="Oval 1237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9" name="Oval 1238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0" name="Rectangle 1239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41" name="Straight Connector 1240"/>
                <p:cNvCxnSpPr>
                  <a:stCxn id="1240" idx="3"/>
                  <a:endCxn id="1238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42" name="Straight Connector 1241"/>
                <p:cNvCxnSpPr>
                  <a:stCxn id="1240" idx="2"/>
                  <a:endCxn id="1236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43" name="Straight Connector 1242"/>
                <p:cNvCxnSpPr>
                  <a:stCxn id="1240" idx="1"/>
                  <a:endCxn id="1235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44" name="Rectangle 1243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45" name="Straight Connector 1244"/>
                <p:cNvCxnSpPr>
                  <a:stCxn id="1235" idx="1"/>
                  <a:endCxn id="1244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46" name="Straight Connector 1245"/>
                <p:cNvCxnSpPr>
                  <a:stCxn id="1244" idx="0"/>
                  <a:endCxn id="1237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47" name="Rectangle 1246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48" name="Straight Connector 1247"/>
                <p:cNvCxnSpPr>
                  <a:stCxn id="1247" idx="3"/>
                  <a:endCxn id="1238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49" name="Straight Connector 1248"/>
                <p:cNvCxnSpPr>
                  <a:stCxn id="1247" idx="0"/>
                  <a:endCxn id="1239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50" name="Straight Connector 1249"/>
                <p:cNvCxnSpPr>
                  <a:stCxn id="1237" idx="6"/>
                  <a:endCxn id="1247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197" name="Group 1196"/>
              <p:cNvGrpSpPr/>
              <p:nvPr/>
            </p:nvGrpSpPr>
            <p:grpSpPr>
              <a:xfrm>
                <a:off x="32004000" y="19202400"/>
                <a:ext cx="3733800" cy="3733800"/>
                <a:chOff x="381000" y="685800"/>
                <a:chExt cx="7848600" cy="7848600"/>
              </a:xfrm>
            </p:grpSpPr>
            <p:sp>
              <p:nvSpPr>
                <p:cNvPr id="1216" name="Oval 1215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7" name="Oval 1216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8" name="Oval 1217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9" name="Oval 1218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0" name="Oval 1219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1" name="Oval 1220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2" name="Rectangle 1221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23" name="Straight Connector 1222"/>
                <p:cNvCxnSpPr>
                  <a:stCxn id="1222" idx="3"/>
                  <a:endCxn id="1220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24" name="Straight Connector 1223"/>
                <p:cNvCxnSpPr>
                  <a:stCxn id="1222" idx="2"/>
                  <a:endCxn id="1218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25" name="Straight Connector 1224"/>
                <p:cNvCxnSpPr>
                  <a:stCxn id="1222" idx="1"/>
                  <a:endCxn id="1221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26" name="Rectangle 1225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27" name="Straight Connector 1226"/>
                <p:cNvCxnSpPr>
                  <a:stCxn id="1217" idx="1"/>
                  <a:endCxn id="1226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28" name="Straight Connector 1227"/>
                <p:cNvCxnSpPr>
                  <a:stCxn id="1226" idx="0"/>
                  <a:endCxn id="1219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29" name="Oval 1228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0" name="Rectangle 1229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31" name="Straight Connector 1230"/>
                <p:cNvCxnSpPr>
                  <a:stCxn id="1230" idx="3"/>
                  <a:endCxn id="1220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32" name="Straight Connector 1231"/>
                <p:cNvCxnSpPr>
                  <a:stCxn id="1230" idx="1"/>
                  <a:endCxn id="1221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33" name="Straight Connector 1232"/>
                <p:cNvCxnSpPr>
                  <a:endCxn id="1229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198" name="Group 1197"/>
              <p:cNvGrpSpPr/>
              <p:nvPr/>
            </p:nvGrpSpPr>
            <p:grpSpPr>
              <a:xfrm rot="15030992" flipH="1">
                <a:off x="36171218" y="19249406"/>
                <a:ext cx="3650061" cy="3650061"/>
                <a:chOff x="533400" y="9753600"/>
                <a:chExt cx="7848600" cy="7848600"/>
              </a:xfrm>
            </p:grpSpPr>
            <p:sp>
              <p:nvSpPr>
                <p:cNvPr id="1199" name="Oval 1198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0" name="Oval 1199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1" name="Oval 1200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2" name="Oval 1201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3" name="Oval 1202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4" name="Oval 1203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5" name="Rectangle 1204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06" name="Straight Connector 1205"/>
                <p:cNvCxnSpPr>
                  <a:stCxn id="1205" idx="3"/>
                  <a:endCxn id="1203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07" name="Straight Connector 1206"/>
                <p:cNvCxnSpPr>
                  <a:stCxn id="1205" idx="2"/>
                  <a:endCxn id="1201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08" name="Straight Connector 1207"/>
                <p:cNvCxnSpPr>
                  <a:stCxn id="1205" idx="1"/>
                  <a:endCxn id="1200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09" name="Rectangle 1208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10" name="Straight Connector 1209"/>
                <p:cNvCxnSpPr>
                  <a:stCxn id="1200" idx="1"/>
                  <a:endCxn id="1209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11" name="Straight Connector 1210"/>
                <p:cNvCxnSpPr>
                  <a:stCxn id="1209" idx="0"/>
                  <a:endCxn id="1202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12" name="Rectangle 1211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13" name="Straight Connector 1212"/>
                <p:cNvCxnSpPr>
                  <a:stCxn id="1212" idx="3"/>
                  <a:endCxn id="1203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14" name="Straight Connector 1213"/>
                <p:cNvCxnSpPr>
                  <a:stCxn id="1212" idx="0"/>
                  <a:endCxn id="1204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15" name="Straight Connector 1214"/>
                <p:cNvCxnSpPr>
                  <a:stCxn id="1202" idx="6"/>
                  <a:endCxn id="1212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761" name="Circular Arrow 760"/>
            <p:cNvSpPr/>
            <p:nvPr/>
          </p:nvSpPr>
          <p:spPr>
            <a:xfrm flipH="1">
              <a:off x="5583704" y="2845073"/>
              <a:ext cx="830861" cy="434064"/>
            </a:xfrm>
            <a:prstGeom prst="circularArrow">
              <a:avLst>
                <a:gd name="adj1" fmla="val 5279"/>
                <a:gd name="adj2" fmla="val 1507048"/>
                <a:gd name="adj3" fmla="val 16847254"/>
                <a:gd name="adj4" fmla="val 11161957"/>
                <a:gd name="adj5" fmla="val 6980"/>
              </a:avLst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73" name="Group 1472"/>
          <p:cNvGrpSpPr/>
          <p:nvPr/>
        </p:nvGrpSpPr>
        <p:grpSpPr>
          <a:xfrm>
            <a:off x="5480981" y="1779676"/>
            <a:ext cx="1373166" cy="390390"/>
            <a:chOff x="5830098" y="1779676"/>
            <a:chExt cx="1373166" cy="390390"/>
          </a:xfrm>
        </p:grpSpPr>
        <p:grpSp>
          <p:nvGrpSpPr>
            <p:cNvPr id="755" name="Group 754"/>
            <p:cNvGrpSpPr/>
            <p:nvPr/>
          </p:nvGrpSpPr>
          <p:grpSpPr>
            <a:xfrm>
              <a:off x="5830098" y="1779676"/>
              <a:ext cx="432813" cy="390390"/>
              <a:chOff x="24688800" y="3352800"/>
              <a:chExt cx="13944600" cy="12577802"/>
            </a:xfrm>
            <a:effectLst/>
          </p:grpSpPr>
          <p:grpSp>
            <p:nvGrpSpPr>
              <p:cNvPr id="1348" name="Group 1347"/>
              <p:cNvGrpSpPr/>
              <p:nvPr/>
            </p:nvGrpSpPr>
            <p:grpSpPr>
              <a:xfrm>
                <a:off x="29565600" y="3352800"/>
                <a:ext cx="3657600" cy="3657600"/>
                <a:chOff x="381000" y="685800"/>
                <a:chExt cx="7848600" cy="7848600"/>
              </a:xfrm>
            </p:grpSpPr>
            <p:sp>
              <p:nvSpPr>
                <p:cNvPr id="1451" name="Oval 1450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2" name="Oval 1451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Oval 1452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Oval 1453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Oval 1454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Oval 1455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7" name="Rectangle 1456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58" name="Straight Connector 1457"/>
                <p:cNvCxnSpPr>
                  <a:stCxn id="1457" idx="3"/>
                  <a:endCxn id="1455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59" name="Straight Connector 1458"/>
                <p:cNvCxnSpPr>
                  <a:stCxn id="1457" idx="2"/>
                  <a:endCxn id="1453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60" name="Straight Connector 1459"/>
                <p:cNvCxnSpPr>
                  <a:stCxn id="1457" idx="1"/>
                  <a:endCxn id="1456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61" name="Rectangle 1460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2" name="Straight Connector 1461"/>
                <p:cNvCxnSpPr>
                  <a:stCxn id="1452" idx="1"/>
                  <a:endCxn id="1461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63" name="Straight Connector 1462"/>
                <p:cNvCxnSpPr>
                  <a:stCxn id="1461" idx="0"/>
                  <a:endCxn id="1454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64" name="Oval 1463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5" name="Rectangle 1464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6" name="Straight Connector 1465"/>
                <p:cNvCxnSpPr>
                  <a:stCxn id="1465" idx="3"/>
                  <a:endCxn id="1455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67" name="Straight Connector 1466"/>
                <p:cNvCxnSpPr>
                  <a:stCxn id="1465" idx="1"/>
                  <a:endCxn id="1456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68" name="Straight Connector 1467"/>
                <p:cNvCxnSpPr>
                  <a:endCxn id="1464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349" name="Group 1348"/>
              <p:cNvGrpSpPr/>
              <p:nvPr/>
            </p:nvGrpSpPr>
            <p:grpSpPr>
              <a:xfrm rot="15030992" flipH="1">
                <a:off x="26938278" y="7507279"/>
                <a:ext cx="3597011" cy="3597011"/>
                <a:chOff x="533400" y="9753600"/>
                <a:chExt cx="7848600" cy="7848600"/>
              </a:xfrm>
            </p:grpSpPr>
            <p:sp>
              <p:nvSpPr>
                <p:cNvPr id="1434" name="Oval 1433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5" name="Oval 1434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6" name="Oval 1435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7" name="Oval 1436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8" name="Oval 1437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9" name="Oval 1438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0" name="Rectangle 1439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41" name="Straight Connector 1440"/>
                <p:cNvCxnSpPr>
                  <a:stCxn id="1440" idx="3"/>
                  <a:endCxn id="1438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42" name="Straight Connector 1441"/>
                <p:cNvCxnSpPr>
                  <a:stCxn id="1440" idx="2"/>
                  <a:endCxn id="1436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43" name="Straight Connector 1442"/>
                <p:cNvCxnSpPr>
                  <a:stCxn id="1440" idx="1"/>
                  <a:endCxn id="1435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44" name="Rectangle 1443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45" name="Straight Connector 1444"/>
                <p:cNvCxnSpPr>
                  <a:stCxn id="1435" idx="1"/>
                  <a:endCxn id="1444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46" name="Straight Connector 1445"/>
                <p:cNvCxnSpPr>
                  <a:stCxn id="1444" idx="0"/>
                  <a:endCxn id="1437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47" name="Rectangle 1446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48" name="Straight Connector 1447"/>
                <p:cNvCxnSpPr>
                  <a:stCxn id="1447" idx="3"/>
                  <a:endCxn id="1438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49" name="Straight Connector 1448"/>
                <p:cNvCxnSpPr>
                  <a:stCxn id="1447" idx="0"/>
                  <a:endCxn id="1439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50" name="Straight Connector 1449"/>
                <p:cNvCxnSpPr>
                  <a:stCxn id="1437" idx="6"/>
                  <a:endCxn id="1447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350" name="Group 1349"/>
              <p:cNvGrpSpPr/>
              <p:nvPr/>
            </p:nvGrpSpPr>
            <p:grpSpPr>
              <a:xfrm>
                <a:off x="24688800" y="12344400"/>
                <a:ext cx="3581400" cy="3581400"/>
                <a:chOff x="609600" y="19278600"/>
                <a:chExt cx="7848600" cy="7848600"/>
              </a:xfrm>
            </p:grpSpPr>
            <p:sp>
              <p:nvSpPr>
                <p:cNvPr id="1414" name="Oval 1413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15" name="Oval 1414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16" name="Oval 1415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17" name="Oval 1416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18" name="Oval 1417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19" name="Oval 1418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0" name="Rectangle 1419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21" name="Straight Connector 1420"/>
                <p:cNvCxnSpPr>
                  <a:stCxn id="1420" idx="0"/>
                  <a:endCxn id="1418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22" name="Straight Connector 1421"/>
                <p:cNvCxnSpPr>
                  <a:stCxn id="1420" idx="2"/>
                  <a:endCxn id="1416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23" name="Straight Connector 1422"/>
                <p:cNvCxnSpPr>
                  <a:stCxn id="1420" idx="1"/>
                  <a:endCxn id="1415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24" name="Rectangle 1423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25" name="Straight Connector 1424"/>
                <p:cNvCxnSpPr>
                  <a:stCxn id="1415" idx="2"/>
                  <a:endCxn id="1424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26" name="Straight Connector 1425"/>
                <p:cNvCxnSpPr>
                  <a:stCxn id="1424" idx="0"/>
                  <a:endCxn id="1417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27" name="Rectangle 1426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28" name="Straight Connector 1427"/>
                <p:cNvCxnSpPr>
                  <a:stCxn id="1427" idx="3"/>
                  <a:endCxn id="1418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29" name="Straight Connector 1428"/>
                <p:cNvCxnSpPr>
                  <a:stCxn id="1427" idx="0"/>
                  <a:endCxn id="1419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30" name="Straight Connector 1429"/>
                <p:cNvCxnSpPr>
                  <a:stCxn id="1417" idx="6"/>
                  <a:endCxn id="1427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31" name="Straight Connector 1430"/>
                <p:cNvCxnSpPr>
                  <a:stCxn id="1427" idx="2"/>
                  <a:endCxn id="1415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32" name="Oval 1431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33" name="Straight Connector 1432"/>
                <p:cNvCxnSpPr>
                  <a:stCxn id="1424" idx="2"/>
                  <a:endCxn id="1432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351" name="Group 1350"/>
              <p:cNvGrpSpPr/>
              <p:nvPr/>
            </p:nvGrpSpPr>
            <p:grpSpPr>
              <a:xfrm rot="14162864" flipV="1">
                <a:off x="29416155" y="12226953"/>
                <a:ext cx="3703649" cy="3703649"/>
                <a:chOff x="381000" y="685800"/>
                <a:chExt cx="7848600" cy="7848600"/>
              </a:xfrm>
            </p:grpSpPr>
            <p:sp>
              <p:nvSpPr>
                <p:cNvPr id="1396" name="Oval 1395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Oval 1396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Oval 1397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9" name="Oval 1398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0" name="Oval 1399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1" name="Oval 1400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2" name="Rectangle 1401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03" name="Straight Connector 1402"/>
                <p:cNvCxnSpPr>
                  <a:stCxn id="1402" idx="3"/>
                  <a:endCxn id="1400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04" name="Straight Connector 1403"/>
                <p:cNvCxnSpPr>
                  <a:stCxn id="1402" idx="2"/>
                  <a:endCxn id="1398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05" name="Straight Connector 1404"/>
                <p:cNvCxnSpPr>
                  <a:stCxn id="1402" idx="1"/>
                  <a:endCxn id="1401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06" name="Rectangle 1405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07" name="Straight Connector 1406"/>
                <p:cNvCxnSpPr>
                  <a:stCxn id="1397" idx="1"/>
                  <a:endCxn id="1406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08" name="Straight Connector 1407"/>
                <p:cNvCxnSpPr>
                  <a:stCxn id="1406" idx="0"/>
                  <a:endCxn id="1399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09" name="Oval 1408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10" name="Rectangle 1409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11" name="Straight Connector 1410"/>
                <p:cNvCxnSpPr>
                  <a:stCxn id="1410" idx="3"/>
                  <a:endCxn id="1400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12" name="Straight Connector 1411"/>
                <p:cNvCxnSpPr>
                  <a:stCxn id="1410" idx="1"/>
                  <a:endCxn id="1401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13" name="Straight Connector 1412"/>
                <p:cNvCxnSpPr>
                  <a:endCxn id="1409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352" name="Group 1351"/>
              <p:cNvGrpSpPr/>
              <p:nvPr/>
            </p:nvGrpSpPr>
            <p:grpSpPr>
              <a:xfrm>
                <a:off x="34671000" y="11963400"/>
                <a:ext cx="3962400" cy="3962400"/>
                <a:chOff x="533400" y="9753600"/>
                <a:chExt cx="7848600" cy="7848600"/>
              </a:xfrm>
            </p:grpSpPr>
            <p:sp>
              <p:nvSpPr>
                <p:cNvPr id="1379" name="Oval 1378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0" name="Oval 1379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1" name="Oval 1380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2" name="Oval 1381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3" name="Oval 1382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4" name="Oval 1383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5" name="Rectangle 1384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86" name="Straight Connector 1385"/>
                <p:cNvCxnSpPr>
                  <a:stCxn id="1385" idx="3"/>
                  <a:endCxn id="1383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87" name="Straight Connector 1386"/>
                <p:cNvCxnSpPr>
                  <a:stCxn id="1385" idx="2"/>
                  <a:endCxn id="1381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88" name="Straight Connector 1387"/>
                <p:cNvCxnSpPr>
                  <a:stCxn id="1385" idx="1"/>
                  <a:endCxn id="1380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389" name="Rectangle 1388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90" name="Straight Connector 1389"/>
                <p:cNvCxnSpPr>
                  <a:stCxn id="1380" idx="1"/>
                  <a:endCxn id="1389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91" name="Straight Connector 1390"/>
                <p:cNvCxnSpPr>
                  <a:stCxn id="1389" idx="0"/>
                  <a:endCxn id="1382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392" name="Rectangle 1391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93" name="Straight Connector 1392"/>
                <p:cNvCxnSpPr>
                  <a:stCxn id="1392" idx="3"/>
                  <a:endCxn id="1383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94" name="Straight Connector 1393"/>
                <p:cNvCxnSpPr>
                  <a:stCxn id="1392" idx="0"/>
                  <a:endCxn id="1384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95" name="Straight Connector 1394"/>
                <p:cNvCxnSpPr>
                  <a:stCxn id="1382" idx="6"/>
                  <a:endCxn id="1392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353" name="Group 1352"/>
              <p:cNvGrpSpPr/>
              <p:nvPr/>
            </p:nvGrpSpPr>
            <p:grpSpPr>
              <a:xfrm rot="19213453" flipV="1">
                <a:off x="31932064" y="7599582"/>
                <a:ext cx="3839230" cy="3546035"/>
                <a:chOff x="609600" y="19278600"/>
                <a:chExt cx="7848600" cy="7848600"/>
              </a:xfrm>
            </p:grpSpPr>
            <p:sp>
              <p:nvSpPr>
                <p:cNvPr id="1359" name="Oval 1358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0" name="Oval 1359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1" name="Oval 1360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2" name="Oval 1361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3" name="Oval 1362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4" name="Oval 1363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5" name="Rectangle 1364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66" name="Straight Connector 1365"/>
                <p:cNvCxnSpPr>
                  <a:stCxn id="1365" idx="0"/>
                  <a:endCxn id="1363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67" name="Straight Connector 1366"/>
                <p:cNvCxnSpPr>
                  <a:stCxn id="1365" idx="2"/>
                  <a:endCxn id="1361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68" name="Straight Connector 1367"/>
                <p:cNvCxnSpPr>
                  <a:stCxn id="1365" idx="1"/>
                  <a:endCxn id="1360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369" name="Rectangle 1368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70" name="Straight Connector 1369"/>
                <p:cNvCxnSpPr>
                  <a:stCxn id="1360" idx="2"/>
                  <a:endCxn id="1369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71" name="Straight Connector 1370"/>
                <p:cNvCxnSpPr>
                  <a:stCxn id="1369" idx="0"/>
                  <a:endCxn id="1362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372" name="Rectangle 1371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73" name="Straight Connector 1372"/>
                <p:cNvCxnSpPr>
                  <a:stCxn id="1372" idx="3"/>
                  <a:endCxn id="1363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74" name="Straight Connector 1373"/>
                <p:cNvCxnSpPr>
                  <a:stCxn id="1372" idx="0"/>
                  <a:endCxn id="1364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75" name="Straight Connector 1374"/>
                <p:cNvCxnSpPr>
                  <a:stCxn id="1362" idx="6"/>
                  <a:endCxn id="1372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76" name="Straight Connector 1375"/>
                <p:cNvCxnSpPr>
                  <a:stCxn id="1372" idx="2"/>
                  <a:endCxn id="1360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377" name="Oval 1376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78" name="Straight Connector 1377"/>
                <p:cNvCxnSpPr>
                  <a:stCxn id="1369" idx="2"/>
                  <a:endCxn id="1377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354" name="Straight Connector 1353"/>
              <p:cNvCxnSpPr>
                <a:stCxn id="1451" idx="3"/>
                <a:endCxn id="1434" idx="3"/>
              </p:cNvCxnSpPr>
              <p:nvPr/>
            </p:nvCxnSpPr>
            <p:spPr>
              <a:xfrm flipH="1">
                <a:off x="29511529" y="6474757"/>
                <a:ext cx="589714" cy="1207946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55" name="Straight Connector 1354"/>
              <p:cNvCxnSpPr/>
              <p:nvPr/>
            </p:nvCxnSpPr>
            <p:spPr>
              <a:xfrm>
                <a:off x="29413200" y="10896600"/>
                <a:ext cx="990600" cy="16002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56" name="Straight Connector 1355"/>
              <p:cNvCxnSpPr>
                <a:endCxn id="1414" idx="0"/>
              </p:cNvCxnSpPr>
              <p:nvPr/>
            </p:nvCxnSpPr>
            <p:spPr>
              <a:xfrm flipH="1">
                <a:off x="26479500" y="10820400"/>
                <a:ext cx="1485900" cy="15240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57" name="Straight Connector 1356"/>
              <p:cNvCxnSpPr>
                <a:stCxn id="1451" idx="5"/>
                <a:endCxn id="1359" idx="5"/>
              </p:cNvCxnSpPr>
              <p:nvPr/>
            </p:nvCxnSpPr>
            <p:spPr>
              <a:xfrm>
                <a:off x="32687557" y="6474757"/>
                <a:ext cx="1405230" cy="106587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58" name="Straight Connector 1357"/>
              <p:cNvCxnSpPr>
                <a:endCxn id="1379" idx="0"/>
              </p:cNvCxnSpPr>
              <p:nvPr/>
            </p:nvCxnSpPr>
            <p:spPr>
              <a:xfrm>
                <a:off x="34899600" y="10744200"/>
                <a:ext cx="1752600" cy="12192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762" name="Group 761"/>
            <p:cNvGrpSpPr/>
            <p:nvPr/>
          </p:nvGrpSpPr>
          <p:grpSpPr>
            <a:xfrm>
              <a:off x="6648245" y="1909949"/>
              <a:ext cx="555019" cy="129844"/>
              <a:chOff x="23469600" y="19126200"/>
              <a:chExt cx="16611600" cy="3886200"/>
            </a:xfrm>
            <a:effectLst/>
          </p:grpSpPr>
          <p:sp>
            <p:nvSpPr>
              <p:cNvPr id="1077" name="Rectangle 1076"/>
              <p:cNvSpPr/>
              <p:nvPr/>
            </p:nvSpPr>
            <p:spPr>
              <a:xfrm>
                <a:off x="23469600" y="19126200"/>
                <a:ext cx="16611600" cy="3886200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9525" cap="flat" cmpd="sng" algn="ctr">
                <a:solidFill>
                  <a:srgbClr val="8064A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78" name="Group 1077"/>
              <p:cNvGrpSpPr/>
              <p:nvPr/>
            </p:nvGrpSpPr>
            <p:grpSpPr>
              <a:xfrm rot="19213453" flipV="1">
                <a:off x="23921782" y="19197381"/>
                <a:ext cx="3707613" cy="3707613"/>
                <a:chOff x="609600" y="19278600"/>
                <a:chExt cx="7848600" cy="7848600"/>
              </a:xfrm>
            </p:grpSpPr>
            <p:sp>
              <p:nvSpPr>
                <p:cNvPr id="1134" name="Oval 1133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5" name="Oval 1134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6" name="Oval 1135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7" name="Oval 1136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8" name="Oval 1137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9" name="Oval 1138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0" name="Rectangle 1139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41" name="Straight Connector 1140"/>
                <p:cNvCxnSpPr>
                  <a:stCxn id="1140" idx="0"/>
                  <a:endCxn id="1138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42" name="Straight Connector 1141"/>
                <p:cNvCxnSpPr>
                  <a:stCxn id="1140" idx="2"/>
                  <a:endCxn id="1136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43" name="Straight Connector 1142"/>
                <p:cNvCxnSpPr>
                  <a:stCxn id="1140" idx="1"/>
                  <a:endCxn id="1135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44" name="Rectangle 1143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45" name="Straight Connector 1144"/>
                <p:cNvCxnSpPr>
                  <a:stCxn id="1135" idx="2"/>
                  <a:endCxn id="1144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46" name="Straight Connector 1145"/>
                <p:cNvCxnSpPr>
                  <a:stCxn id="1144" idx="0"/>
                  <a:endCxn id="1137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47" name="Rectangle 1146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48" name="Straight Connector 1147"/>
                <p:cNvCxnSpPr>
                  <a:stCxn id="1147" idx="3"/>
                  <a:endCxn id="1138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49" name="Straight Connector 1148"/>
                <p:cNvCxnSpPr>
                  <a:stCxn id="1147" idx="0"/>
                  <a:endCxn id="1139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50" name="Straight Connector 1149"/>
                <p:cNvCxnSpPr>
                  <a:stCxn id="1137" idx="6"/>
                  <a:endCxn id="1147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51" name="Straight Connector 1150"/>
                <p:cNvCxnSpPr>
                  <a:stCxn id="1147" idx="2"/>
                  <a:endCxn id="1135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52" name="Oval 1151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53" name="Straight Connector 1152"/>
                <p:cNvCxnSpPr>
                  <a:stCxn id="1144" idx="2"/>
                  <a:endCxn id="1152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079" name="Group 1078"/>
              <p:cNvGrpSpPr/>
              <p:nvPr/>
            </p:nvGrpSpPr>
            <p:grpSpPr>
              <a:xfrm>
                <a:off x="27965400" y="19202400"/>
                <a:ext cx="3733800" cy="3733800"/>
                <a:chOff x="533400" y="9753600"/>
                <a:chExt cx="7848600" cy="7848600"/>
              </a:xfrm>
            </p:grpSpPr>
            <p:sp>
              <p:nvSpPr>
                <p:cNvPr id="1117" name="Oval 1116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8" name="Oval 1117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0" name="Oval 1119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1" name="Oval 1120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2" name="Oval 1121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Rectangle 1122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24" name="Straight Connector 1123"/>
                <p:cNvCxnSpPr>
                  <a:stCxn id="1123" idx="3"/>
                  <a:endCxn id="1121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25" name="Straight Connector 1124"/>
                <p:cNvCxnSpPr>
                  <a:stCxn id="1123" idx="2"/>
                  <a:endCxn id="1119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26" name="Straight Connector 1125"/>
                <p:cNvCxnSpPr>
                  <a:stCxn id="1123" idx="1"/>
                  <a:endCxn id="1118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27" name="Rectangle 1126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28" name="Straight Connector 1127"/>
                <p:cNvCxnSpPr>
                  <a:stCxn id="1118" idx="1"/>
                  <a:endCxn id="1127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29" name="Straight Connector 1128"/>
                <p:cNvCxnSpPr>
                  <a:stCxn id="1127" idx="0"/>
                  <a:endCxn id="1120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30" name="Rectangle 1129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31" name="Straight Connector 1130"/>
                <p:cNvCxnSpPr>
                  <a:stCxn id="1130" idx="3"/>
                  <a:endCxn id="1121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32" name="Straight Connector 1131"/>
                <p:cNvCxnSpPr>
                  <a:stCxn id="1130" idx="0"/>
                  <a:endCxn id="1122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33" name="Straight Connector 1132"/>
                <p:cNvCxnSpPr>
                  <a:stCxn id="1120" idx="6"/>
                  <a:endCxn id="1130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080" name="Group 1079"/>
              <p:cNvGrpSpPr/>
              <p:nvPr/>
            </p:nvGrpSpPr>
            <p:grpSpPr>
              <a:xfrm>
                <a:off x="32004000" y="19202400"/>
                <a:ext cx="3733800" cy="3733800"/>
                <a:chOff x="381000" y="685800"/>
                <a:chExt cx="7848600" cy="7848600"/>
              </a:xfrm>
            </p:grpSpPr>
            <p:sp>
              <p:nvSpPr>
                <p:cNvPr id="1099" name="Oval 1098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Oval 1099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Oval 1100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Oval 1101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3" name="Oval 1102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4" name="Oval 1103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5" name="Rectangle 1104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06" name="Straight Connector 1105"/>
                <p:cNvCxnSpPr>
                  <a:stCxn id="1105" idx="3"/>
                  <a:endCxn id="1103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07" name="Straight Connector 1106"/>
                <p:cNvCxnSpPr>
                  <a:stCxn id="1105" idx="2"/>
                  <a:endCxn id="1101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08" name="Straight Connector 1107"/>
                <p:cNvCxnSpPr>
                  <a:stCxn id="1105" idx="1"/>
                  <a:endCxn id="1104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09" name="Rectangle 1108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10" name="Straight Connector 1109"/>
                <p:cNvCxnSpPr>
                  <a:stCxn id="1100" idx="1"/>
                  <a:endCxn id="1109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11" name="Straight Connector 1110"/>
                <p:cNvCxnSpPr>
                  <a:stCxn id="1109" idx="0"/>
                  <a:endCxn id="1102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12" name="Oval 1111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Rectangle 1112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14" name="Straight Connector 1113"/>
                <p:cNvCxnSpPr>
                  <a:stCxn id="1113" idx="3"/>
                  <a:endCxn id="1103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15" name="Straight Connector 1114"/>
                <p:cNvCxnSpPr>
                  <a:stCxn id="1113" idx="1"/>
                  <a:endCxn id="1104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16" name="Straight Connector 1115"/>
                <p:cNvCxnSpPr>
                  <a:endCxn id="1112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081" name="Group 1080"/>
              <p:cNvGrpSpPr/>
              <p:nvPr/>
            </p:nvGrpSpPr>
            <p:grpSpPr>
              <a:xfrm rot="15030992" flipH="1">
                <a:off x="36171218" y="19249406"/>
                <a:ext cx="3650061" cy="3650061"/>
                <a:chOff x="533400" y="9753600"/>
                <a:chExt cx="7848600" cy="7848600"/>
              </a:xfrm>
            </p:grpSpPr>
            <p:sp>
              <p:nvSpPr>
                <p:cNvPr id="1082" name="Oval 1081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Oval 1082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Oval 1083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Oval 1084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Oval 1085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Oval 1086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Rectangle 1087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89" name="Straight Connector 1088"/>
                <p:cNvCxnSpPr>
                  <a:stCxn id="1088" idx="3"/>
                  <a:endCxn id="1086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90" name="Straight Connector 1089"/>
                <p:cNvCxnSpPr>
                  <a:stCxn id="1088" idx="2"/>
                  <a:endCxn id="1084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91" name="Straight Connector 1090"/>
                <p:cNvCxnSpPr>
                  <a:stCxn id="1088" idx="1"/>
                  <a:endCxn id="1083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92" name="Rectangle 1091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93" name="Straight Connector 1092"/>
                <p:cNvCxnSpPr>
                  <a:stCxn id="1083" idx="1"/>
                  <a:endCxn id="1092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94" name="Straight Connector 1093"/>
                <p:cNvCxnSpPr>
                  <a:stCxn id="1092" idx="0"/>
                  <a:endCxn id="1085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95" name="Rectangle 1094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96" name="Straight Connector 1095"/>
                <p:cNvCxnSpPr>
                  <a:stCxn id="1095" idx="3"/>
                  <a:endCxn id="1086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97" name="Straight Connector 1096"/>
                <p:cNvCxnSpPr>
                  <a:stCxn id="1095" idx="0"/>
                  <a:endCxn id="1087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98" name="Straight Connector 1097"/>
                <p:cNvCxnSpPr>
                  <a:stCxn id="1085" idx="6"/>
                  <a:endCxn id="1095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763" name="Striped Right Arrow 762"/>
            <p:cNvSpPr/>
            <p:nvPr/>
          </p:nvSpPr>
          <p:spPr>
            <a:xfrm>
              <a:off x="6258203" y="1929151"/>
              <a:ext cx="320040" cy="91440"/>
            </a:xfrm>
            <a:prstGeom prst="stripedRightArrow">
              <a:avLst>
                <a:gd name="adj1" fmla="val 43651"/>
                <a:gd name="adj2" fmla="val 46825"/>
              </a:avLst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5" name="Rounded Rectangle 744"/>
          <p:cNvSpPr/>
          <p:nvPr/>
        </p:nvSpPr>
        <p:spPr>
          <a:xfrm>
            <a:off x="2722715" y="4620346"/>
            <a:ext cx="4085189" cy="51937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TextBox 747"/>
          <p:cNvSpPr txBox="1"/>
          <p:nvPr/>
        </p:nvSpPr>
        <p:spPr>
          <a:xfrm>
            <a:off x="2776030" y="4726146"/>
            <a:ext cx="271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Enforce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GAC globally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Menlo Regular"/>
            </a:endParaRPr>
          </a:p>
        </p:txBody>
      </p:sp>
      <p:grpSp>
        <p:nvGrpSpPr>
          <p:cNvPr id="4120" name="Group 4119"/>
          <p:cNvGrpSpPr/>
          <p:nvPr/>
        </p:nvGrpSpPr>
        <p:grpSpPr>
          <a:xfrm>
            <a:off x="5951158" y="4678440"/>
            <a:ext cx="432813" cy="403189"/>
            <a:chOff x="5198622" y="4632076"/>
            <a:chExt cx="432813" cy="403189"/>
          </a:xfrm>
        </p:grpSpPr>
        <p:grpSp>
          <p:nvGrpSpPr>
            <p:cNvPr id="774" name="Group 773"/>
            <p:cNvGrpSpPr/>
            <p:nvPr/>
          </p:nvGrpSpPr>
          <p:grpSpPr>
            <a:xfrm>
              <a:off x="5198622" y="4632076"/>
              <a:ext cx="432813" cy="390390"/>
              <a:chOff x="24688800" y="3352800"/>
              <a:chExt cx="13944600" cy="12577802"/>
            </a:xfrm>
            <a:effectLst/>
          </p:grpSpPr>
          <p:grpSp>
            <p:nvGrpSpPr>
              <p:cNvPr id="922" name="Group 921"/>
              <p:cNvGrpSpPr/>
              <p:nvPr/>
            </p:nvGrpSpPr>
            <p:grpSpPr>
              <a:xfrm>
                <a:off x="29565600" y="3352800"/>
                <a:ext cx="3657600" cy="3657600"/>
                <a:chOff x="381000" y="685800"/>
                <a:chExt cx="7848600" cy="7848600"/>
              </a:xfrm>
            </p:grpSpPr>
            <p:sp>
              <p:nvSpPr>
                <p:cNvPr id="1025" name="Oval 1024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6" name="Oval 1025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Oval 1026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8" name="Oval 1027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9" name="Oval 1028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Oval 1029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1" name="Rectangle 1030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2" name="Straight Connector 1031"/>
                <p:cNvCxnSpPr>
                  <a:stCxn id="1031" idx="3"/>
                  <a:endCxn id="1029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33" name="Straight Connector 1032"/>
                <p:cNvCxnSpPr>
                  <a:stCxn id="1031" idx="2"/>
                  <a:endCxn id="1027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34" name="Straight Connector 1033"/>
                <p:cNvCxnSpPr>
                  <a:stCxn id="1031" idx="1"/>
                  <a:endCxn id="1030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35" name="Rectangle 1034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6" name="Straight Connector 1035"/>
                <p:cNvCxnSpPr>
                  <a:stCxn id="1026" idx="1"/>
                  <a:endCxn id="1035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37" name="Straight Connector 1036"/>
                <p:cNvCxnSpPr>
                  <a:stCxn id="1035" idx="0"/>
                  <a:endCxn id="1028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38" name="Oval 1037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9" name="Rectangle 1038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40" name="Straight Connector 1039"/>
                <p:cNvCxnSpPr>
                  <a:stCxn id="1039" idx="3"/>
                  <a:endCxn id="1029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41" name="Straight Connector 1040"/>
                <p:cNvCxnSpPr>
                  <a:stCxn id="1039" idx="1"/>
                  <a:endCxn id="1030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42" name="Straight Connector 1041"/>
                <p:cNvCxnSpPr>
                  <a:endCxn id="1038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23" name="Group 922"/>
              <p:cNvGrpSpPr/>
              <p:nvPr/>
            </p:nvGrpSpPr>
            <p:grpSpPr>
              <a:xfrm rot="15030992" flipH="1">
                <a:off x="26938278" y="7507279"/>
                <a:ext cx="3597011" cy="3597011"/>
                <a:chOff x="533400" y="9753600"/>
                <a:chExt cx="7848600" cy="7848600"/>
              </a:xfrm>
            </p:grpSpPr>
            <p:sp>
              <p:nvSpPr>
                <p:cNvPr id="1008" name="Oval 1007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9" name="Oval 1008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Oval 1009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Oval 1010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2" name="Oval 1011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Oval 1012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Rectangle 1013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/>
                <p:cNvCxnSpPr>
                  <a:stCxn id="1014" idx="3"/>
                  <a:endCxn id="1012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/>
                <p:cNvCxnSpPr>
                  <a:stCxn id="1014" idx="2"/>
                  <a:endCxn id="1010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17" name="Straight Connector 1016"/>
                <p:cNvCxnSpPr>
                  <a:stCxn id="1014" idx="1"/>
                  <a:endCxn id="1009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18" name="Rectangle 1017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9" name="Straight Connector 1018"/>
                <p:cNvCxnSpPr>
                  <a:stCxn id="1009" idx="1"/>
                  <a:endCxn id="1018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20" name="Straight Connector 1019"/>
                <p:cNvCxnSpPr>
                  <a:stCxn id="1018" idx="0"/>
                  <a:endCxn id="1011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21" name="Rectangle 1020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22" name="Straight Connector 1021"/>
                <p:cNvCxnSpPr>
                  <a:stCxn id="1021" idx="3"/>
                  <a:endCxn id="1012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23" name="Straight Connector 1022"/>
                <p:cNvCxnSpPr>
                  <a:stCxn id="1021" idx="0"/>
                  <a:endCxn id="1013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24" name="Straight Connector 1023"/>
                <p:cNvCxnSpPr>
                  <a:stCxn id="1011" idx="6"/>
                  <a:endCxn id="1021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24" name="Group 923"/>
              <p:cNvGrpSpPr/>
              <p:nvPr/>
            </p:nvGrpSpPr>
            <p:grpSpPr>
              <a:xfrm>
                <a:off x="24688800" y="12344400"/>
                <a:ext cx="3581400" cy="3581400"/>
                <a:chOff x="609600" y="19278600"/>
                <a:chExt cx="7848600" cy="7848600"/>
              </a:xfrm>
            </p:grpSpPr>
            <p:sp>
              <p:nvSpPr>
                <p:cNvPr id="988" name="Oval 987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9" name="Oval 988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Oval 989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1" name="Oval 990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Oval 991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Oval 992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Rectangle 993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/>
                <p:cNvCxnSpPr>
                  <a:stCxn id="994" idx="0"/>
                  <a:endCxn id="992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/>
                <p:cNvCxnSpPr>
                  <a:stCxn id="994" idx="2"/>
                  <a:endCxn id="990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97" name="Straight Connector 996"/>
                <p:cNvCxnSpPr>
                  <a:stCxn id="994" idx="1"/>
                  <a:endCxn id="989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998" name="Rectangle 997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9" name="Straight Connector 998"/>
                <p:cNvCxnSpPr>
                  <a:stCxn id="989" idx="2"/>
                  <a:endCxn id="998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00" name="Straight Connector 999"/>
                <p:cNvCxnSpPr>
                  <a:stCxn id="998" idx="0"/>
                  <a:endCxn id="991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01" name="Rectangle 1000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02" name="Straight Connector 1001"/>
                <p:cNvCxnSpPr>
                  <a:stCxn id="1001" idx="3"/>
                  <a:endCxn id="992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03" name="Straight Connector 1002"/>
                <p:cNvCxnSpPr>
                  <a:stCxn id="1001" idx="0"/>
                  <a:endCxn id="993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04" name="Straight Connector 1003"/>
                <p:cNvCxnSpPr>
                  <a:stCxn id="991" idx="6"/>
                  <a:endCxn id="1001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05" name="Straight Connector 1004"/>
                <p:cNvCxnSpPr>
                  <a:stCxn id="1001" idx="2"/>
                  <a:endCxn id="989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06" name="Oval 1005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07" name="Straight Connector 1006"/>
                <p:cNvCxnSpPr>
                  <a:stCxn id="998" idx="2"/>
                  <a:endCxn id="1006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25" name="Group 924"/>
              <p:cNvGrpSpPr/>
              <p:nvPr/>
            </p:nvGrpSpPr>
            <p:grpSpPr>
              <a:xfrm rot="14162864" flipV="1">
                <a:off x="29416155" y="12226953"/>
                <a:ext cx="3703649" cy="3703649"/>
                <a:chOff x="381000" y="685800"/>
                <a:chExt cx="7848600" cy="7848600"/>
              </a:xfrm>
            </p:grpSpPr>
            <p:sp>
              <p:nvSpPr>
                <p:cNvPr id="970" name="Oval 969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Oval 970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Oval 971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Oval 972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Oval 974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Rectangle 975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7" name="Straight Connector 976"/>
                <p:cNvCxnSpPr>
                  <a:stCxn id="976" idx="3"/>
                  <a:endCxn id="974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78" name="Straight Connector 977"/>
                <p:cNvCxnSpPr>
                  <a:stCxn id="976" idx="2"/>
                  <a:endCxn id="972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79" name="Straight Connector 978"/>
                <p:cNvCxnSpPr>
                  <a:stCxn id="976" idx="1"/>
                  <a:endCxn id="975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980" name="Rectangle 979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1" idx="1"/>
                  <a:endCxn id="980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82" name="Straight Connector 981"/>
                <p:cNvCxnSpPr>
                  <a:stCxn id="980" idx="0"/>
                  <a:endCxn id="973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983" name="Oval 982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85" name="Straight Connector 984"/>
                <p:cNvCxnSpPr>
                  <a:stCxn id="984" idx="3"/>
                  <a:endCxn id="974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86" name="Straight Connector 985"/>
                <p:cNvCxnSpPr>
                  <a:stCxn id="984" idx="1"/>
                  <a:endCxn id="975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87" name="Straight Connector 986"/>
                <p:cNvCxnSpPr>
                  <a:endCxn id="983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26" name="Group 925"/>
              <p:cNvGrpSpPr/>
              <p:nvPr/>
            </p:nvGrpSpPr>
            <p:grpSpPr>
              <a:xfrm>
                <a:off x="34671000" y="11963400"/>
                <a:ext cx="3962400" cy="3962400"/>
                <a:chOff x="533400" y="9753600"/>
                <a:chExt cx="7848600" cy="7848600"/>
              </a:xfrm>
            </p:grpSpPr>
            <p:sp>
              <p:nvSpPr>
                <p:cNvPr id="953" name="Oval 952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Oval 955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Oval 956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Oval 957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Rectangle 958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/>
                <p:cNvCxnSpPr>
                  <a:stCxn id="959" idx="3"/>
                  <a:endCxn id="957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61" name="Straight Connector 960"/>
                <p:cNvCxnSpPr>
                  <a:stCxn id="959" idx="2"/>
                  <a:endCxn id="955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62" name="Straight Connector 961"/>
                <p:cNvCxnSpPr>
                  <a:stCxn id="959" idx="1"/>
                  <a:endCxn id="954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963" name="Rectangle 962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4" name="Straight Connector 963"/>
                <p:cNvCxnSpPr>
                  <a:stCxn id="954" idx="1"/>
                  <a:endCxn id="963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65" name="Straight Connector 964"/>
                <p:cNvCxnSpPr>
                  <a:stCxn id="963" idx="0"/>
                  <a:endCxn id="956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966" name="Rectangle 965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7" name="Straight Connector 966"/>
                <p:cNvCxnSpPr>
                  <a:stCxn id="966" idx="3"/>
                  <a:endCxn id="957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68" name="Straight Connector 967"/>
                <p:cNvCxnSpPr>
                  <a:stCxn id="966" idx="0"/>
                  <a:endCxn id="958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69" name="Straight Connector 968"/>
                <p:cNvCxnSpPr>
                  <a:stCxn id="956" idx="6"/>
                  <a:endCxn id="966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27" name="Group 926"/>
              <p:cNvGrpSpPr/>
              <p:nvPr/>
            </p:nvGrpSpPr>
            <p:grpSpPr>
              <a:xfrm rot="19213453" flipV="1">
                <a:off x="31932064" y="7599582"/>
                <a:ext cx="3839230" cy="3546035"/>
                <a:chOff x="609600" y="19278600"/>
                <a:chExt cx="7848600" cy="7848600"/>
              </a:xfrm>
            </p:grpSpPr>
            <p:sp>
              <p:nvSpPr>
                <p:cNvPr id="933" name="Oval 932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Oval 933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Oval 934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Oval 935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Oval 937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Rectangle 938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0" name="Straight Connector 939"/>
                <p:cNvCxnSpPr>
                  <a:stCxn id="939" idx="0"/>
                  <a:endCxn id="937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41" name="Straight Connector 940"/>
                <p:cNvCxnSpPr>
                  <a:stCxn id="939" idx="2"/>
                  <a:endCxn id="935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42" name="Straight Connector 941"/>
                <p:cNvCxnSpPr>
                  <a:stCxn id="939" idx="1"/>
                  <a:endCxn id="934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943" name="Rectangle 942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4" name="Straight Connector 943"/>
                <p:cNvCxnSpPr>
                  <a:stCxn id="934" idx="2"/>
                  <a:endCxn id="943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45" name="Straight Connector 944"/>
                <p:cNvCxnSpPr>
                  <a:stCxn id="943" idx="0"/>
                  <a:endCxn id="936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946" name="Rectangle 945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7" name="Straight Connector 946"/>
                <p:cNvCxnSpPr>
                  <a:stCxn id="946" idx="3"/>
                  <a:endCxn id="937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48" name="Straight Connector 947"/>
                <p:cNvCxnSpPr>
                  <a:stCxn id="946" idx="0"/>
                  <a:endCxn id="938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49" name="Straight Connector 948"/>
                <p:cNvCxnSpPr>
                  <a:stCxn id="936" idx="6"/>
                  <a:endCxn id="946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50" name="Straight Connector 949"/>
                <p:cNvCxnSpPr>
                  <a:stCxn id="946" idx="2"/>
                  <a:endCxn id="934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951" name="Oval 950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2" name="Straight Connector 951"/>
                <p:cNvCxnSpPr>
                  <a:stCxn id="943" idx="2"/>
                  <a:endCxn id="951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928" name="Straight Connector 927"/>
              <p:cNvCxnSpPr>
                <a:stCxn id="1025" idx="3"/>
                <a:endCxn id="1008" idx="3"/>
              </p:cNvCxnSpPr>
              <p:nvPr/>
            </p:nvCxnSpPr>
            <p:spPr>
              <a:xfrm flipH="1">
                <a:off x="29511529" y="6474757"/>
                <a:ext cx="589714" cy="1207946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29" name="Straight Connector 928"/>
              <p:cNvCxnSpPr/>
              <p:nvPr/>
            </p:nvCxnSpPr>
            <p:spPr>
              <a:xfrm>
                <a:off x="29413200" y="10896600"/>
                <a:ext cx="990600" cy="16002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30" name="Straight Connector 929"/>
              <p:cNvCxnSpPr>
                <a:endCxn id="988" idx="0"/>
              </p:cNvCxnSpPr>
              <p:nvPr/>
            </p:nvCxnSpPr>
            <p:spPr>
              <a:xfrm flipH="1">
                <a:off x="26479500" y="10820400"/>
                <a:ext cx="1485900" cy="15240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31" name="Straight Connector 930"/>
              <p:cNvCxnSpPr>
                <a:stCxn id="1025" idx="5"/>
                <a:endCxn id="933" idx="5"/>
              </p:cNvCxnSpPr>
              <p:nvPr/>
            </p:nvCxnSpPr>
            <p:spPr>
              <a:xfrm>
                <a:off x="32687557" y="6474757"/>
                <a:ext cx="1405230" cy="106587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32" name="Straight Connector 931"/>
              <p:cNvCxnSpPr>
                <a:endCxn id="953" idx="0"/>
              </p:cNvCxnSpPr>
              <p:nvPr/>
            </p:nvCxnSpPr>
            <p:spPr>
              <a:xfrm>
                <a:off x="34899600" y="10744200"/>
                <a:ext cx="1752600" cy="12192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119" name="Group 4118"/>
            <p:cNvGrpSpPr/>
            <p:nvPr/>
          </p:nvGrpSpPr>
          <p:grpSpPr>
            <a:xfrm>
              <a:off x="5241903" y="4675357"/>
              <a:ext cx="315576" cy="359908"/>
              <a:chOff x="5241903" y="4675357"/>
              <a:chExt cx="315576" cy="359908"/>
            </a:xfrm>
          </p:grpSpPr>
          <p:sp>
            <p:nvSpPr>
              <p:cNvPr id="918" name="Moon 917"/>
              <p:cNvSpPr/>
              <p:nvPr/>
            </p:nvSpPr>
            <p:spPr>
              <a:xfrm rot="10800000">
                <a:off x="5458309" y="4675357"/>
                <a:ext cx="99170" cy="359908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F79646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F79646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9" name="Moon 918"/>
              <p:cNvSpPr/>
              <p:nvPr/>
            </p:nvSpPr>
            <p:spPr>
              <a:xfrm rot="10800000">
                <a:off x="5393387" y="4732296"/>
                <a:ext cx="99170" cy="246030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F79646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F79646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0" name="Moon 919"/>
              <p:cNvSpPr/>
              <p:nvPr/>
            </p:nvSpPr>
            <p:spPr>
              <a:xfrm rot="10800000">
                <a:off x="5328466" y="4791543"/>
                <a:ext cx="99170" cy="143502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F79646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F79646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1" name="Moon 920"/>
              <p:cNvSpPr/>
              <p:nvPr/>
            </p:nvSpPr>
            <p:spPr>
              <a:xfrm rot="10800000">
                <a:off x="5241903" y="4826841"/>
                <a:ext cx="99170" cy="72905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F79646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F79646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3" name="Rounded Rectangle 742"/>
          <p:cNvSpPr/>
          <p:nvPr/>
        </p:nvSpPr>
        <p:spPr>
          <a:xfrm>
            <a:off x="2717614" y="3213668"/>
            <a:ext cx="4085189" cy="85675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TextBox 745"/>
          <p:cNvSpPr txBox="1"/>
          <p:nvPr/>
        </p:nvSpPr>
        <p:spPr>
          <a:xfrm>
            <a:off x="2776030" y="3457381"/>
            <a:ext cx="19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Classify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C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Menlo Regular"/>
            </a:endParaRPr>
          </a:p>
        </p:txBody>
      </p:sp>
      <p:grpSp>
        <p:nvGrpSpPr>
          <p:cNvPr id="4116" name="Group 4115"/>
          <p:cNvGrpSpPr/>
          <p:nvPr/>
        </p:nvGrpSpPr>
        <p:grpSpPr>
          <a:xfrm>
            <a:off x="4572589" y="3259156"/>
            <a:ext cx="2169955" cy="765783"/>
            <a:chOff x="7479221" y="2806940"/>
            <a:chExt cx="2169955" cy="765783"/>
          </a:xfrm>
        </p:grpSpPr>
        <p:grpSp>
          <p:nvGrpSpPr>
            <p:cNvPr id="4103" name="Group 4102"/>
            <p:cNvGrpSpPr/>
            <p:nvPr/>
          </p:nvGrpSpPr>
          <p:grpSpPr>
            <a:xfrm>
              <a:off x="8823723" y="3074414"/>
              <a:ext cx="825453" cy="230835"/>
              <a:chOff x="5328465" y="3571683"/>
              <a:chExt cx="825453" cy="230835"/>
            </a:xfrm>
          </p:grpSpPr>
          <p:sp>
            <p:nvSpPr>
              <p:cNvPr id="1069" name="TextBox 1068"/>
              <p:cNvSpPr txBox="1"/>
              <p:nvPr/>
            </p:nvSpPr>
            <p:spPr>
              <a:xfrm>
                <a:off x="5328465" y="3571686"/>
                <a:ext cx="825453" cy="230832"/>
              </a:xfrm>
              <a:prstGeom prst="rect">
                <a:avLst/>
              </a:prstGeom>
              <a:solidFill>
                <a:sysClr val="window" lastClr="FFFFFF">
                  <a:lumMod val="85000"/>
                  <a:alpha val="50000"/>
                </a:sys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latin typeface="Times New Roman" charset="0"/>
                    <a:cs typeface="Times New Roman" charset="0"/>
                  </a:rPr>
                  <a:t>‘PerTuple</a:t>
                </a:r>
                <a:r>
                  <a:rPr lang="en-US" sz="900" dirty="0" smtClean="0">
                    <a:latin typeface="Times New Roman" charset="0"/>
                    <a:cs typeface="Times New Roman" charset="0"/>
                  </a:rPr>
                  <a:t>’</a:t>
                </a:r>
                <a:endParaRPr lang="en-US" sz="900" dirty="0">
                  <a:latin typeface="Times New Roman" charset="0"/>
                  <a:cs typeface="Times New Roman" charset="0"/>
                </a:endParaRPr>
              </a:p>
            </p:txBody>
          </p:sp>
          <p:grpSp>
            <p:nvGrpSpPr>
              <p:cNvPr id="1070" name="Group 1069"/>
              <p:cNvGrpSpPr/>
              <p:nvPr/>
            </p:nvGrpSpPr>
            <p:grpSpPr>
              <a:xfrm>
                <a:off x="5328466" y="3571683"/>
                <a:ext cx="163603" cy="163603"/>
                <a:chOff x="1485900" y="22517100"/>
                <a:chExt cx="3276600" cy="3276600"/>
              </a:xfrm>
            </p:grpSpPr>
            <p:sp>
              <p:nvSpPr>
                <p:cNvPr id="1071" name="Rounded Rectangle 1070"/>
                <p:cNvSpPr/>
                <p:nvPr/>
              </p:nvSpPr>
              <p:spPr>
                <a:xfrm>
                  <a:off x="1485900" y="22517100"/>
                  <a:ext cx="3276600" cy="3276600"/>
                </a:xfrm>
                <a:prstGeom prst="roundRect">
                  <a:avLst/>
                </a:prstGeom>
                <a:gradFill flip="none" rotWithShape="1">
                  <a:gsLst>
                    <a:gs pos="80000">
                      <a:srgbClr val="1F497D">
                        <a:lumMod val="60000"/>
                        <a:lumOff val="40000"/>
                        <a:alpha val="2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072" name="Picture 1071" descr="pertuple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0" y="22755225"/>
                  <a:ext cx="3200400" cy="28003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115" name="Group 4114"/>
            <p:cNvGrpSpPr/>
            <p:nvPr/>
          </p:nvGrpSpPr>
          <p:grpSpPr>
            <a:xfrm>
              <a:off x="7479221" y="2806940"/>
              <a:ext cx="2169955" cy="765783"/>
              <a:chOff x="7479221" y="2806940"/>
              <a:chExt cx="2169955" cy="765783"/>
            </a:xfrm>
          </p:grpSpPr>
          <p:grpSp>
            <p:nvGrpSpPr>
              <p:cNvPr id="4109" name="Group 4108"/>
              <p:cNvGrpSpPr/>
              <p:nvPr/>
            </p:nvGrpSpPr>
            <p:grpSpPr>
              <a:xfrm>
                <a:off x="7479221" y="2973872"/>
                <a:ext cx="411172" cy="411173"/>
                <a:chOff x="7479221" y="2973872"/>
                <a:chExt cx="411172" cy="411173"/>
              </a:xfrm>
            </p:grpSpPr>
            <p:sp>
              <p:nvSpPr>
                <p:cNvPr id="1154" name="Oval 1153"/>
                <p:cNvSpPr/>
                <p:nvPr/>
              </p:nvSpPr>
              <p:spPr>
                <a:xfrm>
                  <a:off x="7479221" y="2973872"/>
                  <a:ext cx="411172" cy="4111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5" name="Oval 1154"/>
                <p:cNvSpPr/>
                <p:nvPr/>
              </p:nvSpPr>
              <p:spPr>
                <a:xfrm>
                  <a:off x="7636017" y="3203630"/>
                  <a:ext cx="59879" cy="5988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6" name="Oval 1155"/>
                <p:cNvSpPr/>
                <p:nvPr/>
              </p:nvSpPr>
              <p:spPr>
                <a:xfrm>
                  <a:off x="7775735" y="3251534"/>
                  <a:ext cx="59879" cy="5988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7" name="Oval 1156"/>
                <p:cNvSpPr/>
                <p:nvPr/>
              </p:nvSpPr>
              <p:spPr>
                <a:xfrm>
                  <a:off x="7564161" y="3071895"/>
                  <a:ext cx="59879" cy="5988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Oval 1157"/>
                <p:cNvSpPr/>
                <p:nvPr/>
              </p:nvSpPr>
              <p:spPr>
                <a:xfrm>
                  <a:off x="7723840" y="3067903"/>
                  <a:ext cx="59879" cy="5988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Oval 1158"/>
                <p:cNvSpPr/>
                <p:nvPr/>
              </p:nvSpPr>
              <p:spPr>
                <a:xfrm>
                  <a:off x="7644000" y="2996048"/>
                  <a:ext cx="59879" cy="5988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Rectangle 1159"/>
                <p:cNvSpPr/>
                <p:nvPr/>
              </p:nvSpPr>
              <p:spPr>
                <a:xfrm>
                  <a:off x="7727832" y="3183671"/>
                  <a:ext cx="23952" cy="23952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61" name="Straight Connector 1160"/>
                <p:cNvCxnSpPr>
                  <a:stCxn id="1160" idx="0"/>
                  <a:endCxn id="1158" idx="4"/>
                </p:cNvCxnSpPr>
                <p:nvPr/>
              </p:nvCxnSpPr>
              <p:spPr>
                <a:xfrm flipV="1">
                  <a:off x="7739808" y="3127783"/>
                  <a:ext cx="13972" cy="558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62" name="Straight Connector 1161"/>
                <p:cNvCxnSpPr>
                  <a:stCxn id="1160" idx="2"/>
                  <a:endCxn id="1156" idx="1"/>
                </p:cNvCxnSpPr>
                <p:nvPr/>
              </p:nvCxnSpPr>
              <p:spPr>
                <a:xfrm>
                  <a:off x="7739808" y="3207622"/>
                  <a:ext cx="44697" cy="5268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63" name="Straight Connector 1162"/>
                <p:cNvCxnSpPr>
                  <a:stCxn id="1160" idx="1"/>
                  <a:endCxn id="1155" idx="6"/>
                </p:cNvCxnSpPr>
                <p:nvPr/>
              </p:nvCxnSpPr>
              <p:spPr>
                <a:xfrm flipH="1">
                  <a:off x="7695896" y="3195646"/>
                  <a:ext cx="31936" cy="379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64" name="Rectangle 1163"/>
                <p:cNvSpPr/>
                <p:nvPr/>
              </p:nvSpPr>
              <p:spPr>
                <a:xfrm>
                  <a:off x="7568153" y="3187663"/>
                  <a:ext cx="23952" cy="23952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65" name="Straight Connector 1164"/>
                <p:cNvCxnSpPr>
                  <a:stCxn id="1155" idx="2"/>
                  <a:endCxn id="1164" idx="3"/>
                </p:cNvCxnSpPr>
                <p:nvPr/>
              </p:nvCxnSpPr>
              <p:spPr>
                <a:xfrm flipH="1" flipV="1">
                  <a:off x="7592105" y="3199638"/>
                  <a:ext cx="43912" cy="339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66" name="Straight Connector 1165"/>
                <p:cNvCxnSpPr>
                  <a:stCxn id="1164" idx="0"/>
                  <a:endCxn id="1157" idx="4"/>
                </p:cNvCxnSpPr>
                <p:nvPr/>
              </p:nvCxnSpPr>
              <p:spPr>
                <a:xfrm flipV="1">
                  <a:off x="7580129" y="3131775"/>
                  <a:ext cx="13972" cy="558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67" name="Rectangle 1166"/>
                <p:cNvSpPr/>
                <p:nvPr/>
              </p:nvSpPr>
              <p:spPr>
                <a:xfrm>
                  <a:off x="7655976" y="3103831"/>
                  <a:ext cx="23952" cy="23952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68" name="Straight Connector 1167"/>
                <p:cNvCxnSpPr>
                  <a:stCxn id="1167" idx="3"/>
                  <a:endCxn id="1158" idx="2"/>
                </p:cNvCxnSpPr>
                <p:nvPr/>
              </p:nvCxnSpPr>
              <p:spPr>
                <a:xfrm flipV="1">
                  <a:off x="7679928" y="3097843"/>
                  <a:ext cx="43912" cy="1796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69" name="Straight Connector 1168"/>
                <p:cNvCxnSpPr>
                  <a:stCxn id="1167" idx="0"/>
                  <a:endCxn id="1159" idx="4"/>
                </p:cNvCxnSpPr>
                <p:nvPr/>
              </p:nvCxnSpPr>
              <p:spPr>
                <a:xfrm flipV="1">
                  <a:off x="7667952" y="3055927"/>
                  <a:ext cx="5988" cy="4790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70" name="Straight Connector 1169"/>
                <p:cNvCxnSpPr>
                  <a:stCxn id="1157" idx="6"/>
                  <a:endCxn id="1167" idx="1"/>
                </p:cNvCxnSpPr>
                <p:nvPr/>
              </p:nvCxnSpPr>
              <p:spPr>
                <a:xfrm>
                  <a:off x="7624041" y="3101835"/>
                  <a:ext cx="31936" cy="1397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71" name="Straight Connector 1170"/>
                <p:cNvCxnSpPr>
                  <a:stCxn id="1167" idx="2"/>
                  <a:endCxn id="1155" idx="0"/>
                </p:cNvCxnSpPr>
                <p:nvPr/>
              </p:nvCxnSpPr>
              <p:spPr>
                <a:xfrm flipH="1">
                  <a:off x="7665956" y="3127783"/>
                  <a:ext cx="1996" cy="758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72" name="Oval 1171"/>
                <p:cNvSpPr/>
                <p:nvPr/>
              </p:nvSpPr>
              <p:spPr>
                <a:xfrm>
                  <a:off x="7532226" y="3259518"/>
                  <a:ext cx="59879" cy="5988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73" name="Straight Connector 1172"/>
                <p:cNvCxnSpPr>
                  <a:stCxn id="1164" idx="2"/>
                  <a:endCxn id="1172" idx="0"/>
                </p:cNvCxnSpPr>
                <p:nvPr/>
              </p:nvCxnSpPr>
              <p:spPr>
                <a:xfrm flipH="1">
                  <a:off x="7562165" y="3211614"/>
                  <a:ext cx="17964" cy="4790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4099" name="Group 4098"/>
              <p:cNvGrpSpPr/>
              <p:nvPr/>
            </p:nvGrpSpPr>
            <p:grpSpPr>
              <a:xfrm>
                <a:off x="8823723" y="2806940"/>
                <a:ext cx="825453" cy="230832"/>
                <a:chOff x="5328465" y="3286348"/>
                <a:chExt cx="825453" cy="230832"/>
              </a:xfrm>
            </p:grpSpPr>
            <p:sp>
              <p:nvSpPr>
                <p:cNvPr id="1073" name="TextBox 1072"/>
                <p:cNvSpPr txBox="1"/>
                <p:nvPr/>
              </p:nvSpPr>
              <p:spPr>
                <a:xfrm>
                  <a:off x="5328465" y="3286348"/>
                  <a:ext cx="825453" cy="230832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dirty="0">
                      <a:latin typeface="Times New Roman" charset="0"/>
                      <a:cs typeface="Times New Roman" charset="0"/>
                    </a:rPr>
                    <a:t>‘AllSol</a:t>
                  </a:r>
                  <a:r>
                    <a:rPr lang="en-US" sz="900" dirty="0" smtClean="0">
                      <a:latin typeface="Times New Roman" charset="0"/>
                      <a:cs typeface="Times New Roman" charset="0"/>
                    </a:rPr>
                    <a:t>’</a:t>
                  </a:r>
                  <a:endParaRPr lang="en-US" sz="900" dirty="0">
                    <a:latin typeface="Times New Roman" charset="0"/>
                    <a:cs typeface="Times New Roman" charset="0"/>
                  </a:endParaRPr>
                </a:p>
              </p:txBody>
            </p:sp>
            <p:grpSp>
              <p:nvGrpSpPr>
                <p:cNvPr id="1074" name="Group 1073"/>
                <p:cNvGrpSpPr/>
                <p:nvPr/>
              </p:nvGrpSpPr>
              <p:grpSpPr>
                <a:xfrm>
                  <a:off x="5328466" y="3286348"/>
                  <a:ext cx="163603" cy="163603"/>
                  <a:chOff x="6154058" y="22479000"/>
                  <a:chExt cx="3276599" cy="3276600"/>
                </a:xfrm>
                <a:effectLst/>
              </p:grpSpPr>
              <p:sp>
                <p:nvSpPr>
                  <p:cNvPr id="1075" name="Rounded Rectangle 1074"/>
                  <p:cNvSpPr/>
                  <p:nvPr/>
                </p:nvSpPr>
                <p:spPr>
                  <a:xfrm>
                    <a:off x="6154058" y="22479000"/>
                    <a:ext cx="3276599" cy="3276600"/>
                  </a:xfrm>
                  <a:prstGeom prst="roundRect">
                    <a:avLst/>
                  </a:prstGeom>
                  <a:gradFill flip="none" rotWithShape="1">
                    <a:gsLst>
                      <a:gs pos="80000">
                        <a:srgbClr val="1F497D">
                          <a:lumMod val="60000"/>
                          <a:lumOff val="40000"/>
                          <a:alpha val="2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076" name="Picture 1075" descr="allsolutions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83828" y="22631399"/>
                    <a:ext cx="2590800" cy="297180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104" name="Group 4103"/>
              <p:cNvGrpSpPr/>
              <p:nvPr/>
            </p:nvGrpSpPr>
            <p:grpSpPr>
              <a:xfrm>
                <a:off x="8823723" y="3341891"/>
                <a:ext cx="825453" cy="230832"/>
                <a:chOff x="5328465" y="3744799"/>
                <a:chExt cx="825453" cy="230832"/>
              </a:xfrm>
            </p:grpSpPr>
            <p:sp>
              <p:nvSpPr>
                <p:cNvPr id="1067" name="TextBox 1066"/>
                <p:cNvSpPr txBox="1"/>
                <p:nvPr/>
              </p:nvSpPr>
              <p:spPr>
                <a:xfrm>
                  <a:off x="5328465" y="3744799"/>
                  <a:ext cx="825453" cy="230832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>
                    <a:defRPr/>
                  </a:pPr>
                  <a:r>
                    <a:rPr lang="en-US" sz="900" dirty="0">
                      <a:latin typeface="Times New Roman" charset="0"/>
                      <a:cs typeface="Times New Roman" charset="0"/>
                    </a:rPr>
                    <a:t>‘Neither’</a:t>
                  </a:r>
                </a:p>
              </p:txBody>
            </p:sp>
            <p:sp>
              <p:nvSpPr>
                <p:cNvPr id="1068" name="&quot;No&quot; Symbol 1067"/>
                <p:cNvSpPr/>
                <p:nvPr/>
              </p:nvSpPr>
              <p:spPr>
                <a:xfrm>
                  <a:off x="5347943" y="3744799"/>
                  <a:ext cx="155813" cy="155812"/>
                </a:xfrm>
                <a:prstGeom prst="noSmoking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8" name="Straight Arrow Connector 767"/>
              <p:cNvCxnSpPr>
                <a:endCxn id="764" idx="1"/>
              </p:cNvCxnSpPr>
              <p:nvPr/>
            </p:nvCxnSpPr>
            <p:spPr>
              <a:xfrm>
                <a:off x="7890393" y="3179149"/>
                <a:ext cx="230473" cy="309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tailEnd type="triangle" w="sm" len="med"/>
              </a:ln>
              <a:effectLst/>
            </p:spPr>
          </p:cxnSp>
          <p:cxnSp>
            <p:nvCxnSpPr>
              <p:cNvPr id="769" name="Straight Arrow Connector 768"/>
              <p:cNvCxnSpPr>
                <a:stCxn id="764" idx="3"/>
                <a:endCxn id="1073" idx="1"/>
              </p:cNvCxnSpPr>
              <p:nvPr/>
            </p:nvCxnSpPr>
            <p:spPr>
              <a:xfrm flipV="1">
                <a:off x="8532038" y="2922356"/>
                <a:ext cx="291685" cy="257102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tailEnd type="triangle" w="sm" len="med"/>
              </a:ln>
              <a:effectLst/>
            </p:spPr>
          </p:cxnSp>
          <p:cxnSp>
            <p:nvCxnSpPr>
              <p:cNvPr id="770" name="Straight Arrow Connector 769"/>
              <p:cNvCxnSpPr>
                <a:stCxn id="764" idx="3"/>
              </p:cNvCxnSpPr>
              <p:nvPr/>
            </p:nvCxnSpPr>
            <p:spPr>
              <a:xfrm flipV="1">
                <a:off x="8532038" y="3179312"/>
                <a:ext cx="293588" cy="146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tailEnd type="triangle" w="sm" len="med"/>
              </a:ln>
              <a:effectLst/>
            </p:spPr>
          </p:cxnSp>
          <p:cxnSp>
            <p:nvCxnSpPr>
              <p:cNvPr id="771" name="Straight Arrow Connector 770"/>
              <p:cNvCxnSpPr>
                <a:stCxn id="764" idx="3"/>
                <a:endCxn id="1067" idx="1"/>
              </p:cNvCxnSpPr>
              <p:nvPr/>
            </p:nvCxnSpPr>
            <p:spPr>
              <a:xfrm>
                <a:off x="8532038" y="3179458"/>
                <a:ext cx="291685" cy="277849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tailEnd type="triangle" w="sm" len="med"/>
              </a:ln>
              <a:effectLst/>
            </p:spPr>
          </p:cxnSp>
          <p:grpSp>
            <p:nvGrpSpPr>
              <p:cNvPr id="4110" name="Group 4109"/>
              <p:cNvGrpSpPr/>
              <p:nvPr/>
            </p:nvGrpSpPr>
            <p:grpSpPr>
              <a:xfrm>
                <a:off x="8120866" y="2984692"/>
                <a:ext cx="411172" cy="389532"/>
                <a:chOff x="8217785" y="2985312"/>
                <a:chExt cx="411172" cy="389532"/>
              </a:xfrm>
            </p:grpSpPr>
            <p:sp>
              <p:nvSpPr>
                <p:cNvPr id="764" name="Rectangle 763"/>
                <p:cNvSpPr/>
                <p:nvPr/>
              </p:nvSpPr>
              <p:spPr>
                <a:xfrm>
                  <a:off x="8217785" y="2985312"/>
                  <a:ext cx="411172" cy="3895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78" name="Group 777"/>
                <p:cNvGrpSpPr/>
                <p:nvPr/>
              </p:nvGrpSpPr>
              <p:grpSpPr>
                <a:xfrm>
                  <a:off x="8254728" y="3010813"/>
                  <a:ext cx="346250" cy="363279"/>
                  <a:chOff x="31927800" y="22326600"/>
                  <a:chExt cx="1549400" cy="1625600"/>
                </a:xfrm>
              </p:grpSpPr>
              <p:pic>
                <p:nvPicPr>
                  <p:cNvPr id="791" name="Picture 790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r="50877"/>
                  <a:stretch/>
                </p:blipFill>
                <p:spPr>
                  <a:xfrm flipH="1">
                    <a:off x="32766000" y="22402800"/>
                    <a:ext cx="711200" cy="1447800"/>
                  </a:xfrm>
                  <a:prstGeom prst="rect">
                    <a:avLst/>
                  </a:prstGeom>
                </p:spPr>
              </p:pic>
              <p:pic>
                <p:nvPicPr>
                  <p:cNvPr id="792" name="Picture 791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r="48438"/>
                  <a:stretch/>
                </p:blipFill>
                <p:spPr>
                  <a:xfrm>
                    <a:off x="31927800" y="22326600"/>
                    <a:ext cx="838200" cy="1625600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744" name="Rounded Rectangle 743"/>
          <p:cNvSpPr/>
          <p:nvPr/>
        </p:nvSpPr>
        <p:spPr>
          <a:xfrm>
            <a:off x="2722715" y="4083433"/>
            <a:ext cx="4085189" cy="51937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TextBox 746"/>
          <p:cNvSpPr txBox="1"/>
          <p:nvPr/>
        </p:nvSpPr>
        <p:spPr>
          <a:xfrm>
            <a:off x="2776030" y="4189233"/>
            <a:ext cx="329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  <a:cs typeface="Menlo Regular"/>
              </a:rPr>
              <a:t>Process </a:t>
            </a:r>
            <a:r>
              <a:rPr lang="en-US" b="1" i="1" kern="0" dirty="0">
                <a:solidFill>
                  <a:sysClr val="windowText" lastClr="000000"/>
                </a:solidFill>
                <a:latin typeface="+mn-lt"/>
                <a:cs typeface="Menlo Regular"/>
              </a:rPr>
              <a:t>C</a:t>
            </a:r>
            <a:r>
              <a:rPr lang="en-US" kern="0" dirty="0">
                <a:solidFill>
                  <a:sysClr val="windowText" lastClr="000000"/>
                </a:solidFill>
                <a:latin typeface="+mn-lt"/>
                <a:cs typeface="Menlo Regular"/>
              </a:rPr>
              <a:t> within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Menlo Regular"/>
              </a:rPr>
              <a:t>time limit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Menlo Regular"/>
            </a:endParaRPr>
          </a:p>
        </p:txBody>
      </p:sp>
      <p:grpSp>
        <p:nvGrpSpPr>
          <p:cNvPr id="4118" name="Group 4117"/>
          <p:cNvGrpSpPr/>
          <p:nvPr/>
        </p:nvGrpSpPr>
        <p:grpSpPr>
          <a:xfrm>
            <a:off x="5929517" y="4126715"/>
            <a:ext cx="476094" cy="432813"/>
            <a:chOff x="5332485" y="4047778"/>
            <a:chExt cx="476094" cy="432813"/>
          </a:xfrm>
        </p:grpSpPr>
        <p:grpSp>
          <p:nvGrpSpPr>
            <p:cNvPr id="772" name="Group 771"/>
            <p:cNvGrpSpPr/>
            <p:nvPr/>
          </p:nvGrpSpPr>
          <p:grpSpPr>
            <a:xfrm>
              <a:off x="5332485" y="4047778"/>
              <a:ext cx="411172" cy="411173"/>
              <a:chOff x="609600" y="19278600"/>
              <a:chExt cx="7848600" cy="7848600"/>
            </a:xfrm>
            <a:effectLst/>
          </p:grpSpPr>
          <p:sp>
            <p:nvSpPr>
              <p:cNvPr id="1047" name="Oval 1046"/>
              <p:cNvSpPr/>
              <p:nvPr/>
            </p:nvSpPr>
            <p:spPr>
              <a:xfrm>
                <a:off x="609600" y="19278600"/>
                <a:ext cx="7848600" cy="784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8" name="Oval 1047"/>
              <p:cNvSpPr/>
              <p:nvPr/>
            </p:nvSpPr>
            <p:spPr>
              <a:xfrm>
                <a:off x="3505200" y="234696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9" name="Oval 1048"/>
              <p:cNvSpPr/>
              <p:nvPr/>
            </p:nvSpPr>
            <p:spPr>
              <a:xfrm>
                <a:off x="6172200" y="24384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0" name="Oval 1049"/>
              <p:cNvSpPr/>
              <p:nvPr/>
            </p:nvSpPr>
            <p:spPr>
              <a:xfrm>
                <a:off x="2133600" y="20955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1" name="Oval 1050"/>
              <p:cNvSpPr/>
              <p:nvPr/>
            </p:nvSpPr>
            <p:spPr>
              <a:xfrm>
                <a:off x="5181600" y="208788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2" name="Oval 1051"/>
              <p:cNvSpPr/>
              <p:nvPr/>
            </p:nvSpPr>
            <p:spPr>
              <a:xfrm>
                <a:off x="3657600" y="195072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3" name="Rectangle 1052"/>
              <p:cNvSpPr/>
              <p:nvPr/>
            </p:nvSpPr>
            <p:spPr>
              <a:xfrm>
                <a:off x="5257800" y="23088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/>
              <p:cNvCxnSpPr>
                <a:stCxn id="1053" idx="0"/>
                <a:endCxn id="1051" idx="4"/>
              </p:cNvCxnSpPr>
              <p:nvPr/>
            </p:nvCxnSpPr>
            <p:spPr>
              <a:xfrm flipV="1">
                <a:off x="5486400" y="220218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5" name="Straight Connector 1054"/>
              <p:cNvCxnSpPr>
                <a:stCxn id="1053" idx="2"/>
                <a:endCxn id="1049" idx="1"/>
              </p:cNvCxnSpPr>
              <p:nvPr/>
            </p:nvCxnSpPr>
            <p:spPr>
              <a:xfrm>
                <a:off x="5486400" y="23545800"/>
                <a:ext cx="853188" cy="10055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6" name="Straight Connector 1055"/>
              <p:cNvCxnSpPr>
                <a:stCxn id="1053" idx="1"/>
                <a:endCxn id="1048" idx="6"/>
              </p:cNvCxnSpPr>
              <p:nvPr/>
            </p:nvCxnSpPr>
            <p:spPr>
              <a:xfrm flipH="1">
                <a:off x="4648200" y="23317200"/>
                <a:ext cx="609600" cy="723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057" name="Rectangle 1056"/>
              <p:cNvSpPr/>
              <p:nvPr/>
            </p:nvSpPr>
            <p:spPr>
              <a:xfrm>
                <a:off x="2209800" y="231648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/>
              <p:cNvCxnSpPr>
                <a:stCxn id="1048" idx="2"/>
                <a:endCxn id="1057" idx="3"/>
              </p:cNvCxnSpPr>
              <p:nvPr/>
            </p:nvCxnSpPr>
            <p:spPr>
              <a:xfrm flipH="1" flipV="1">
                <a:off x="2667000" y="23393400"/>
                <a:ext cx="838200" cy="647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9" name="Straight Connector 1058"/>
              <p:cNvCxnSpPr>
                <a:stCxn id="1057" idx="0"/>
                <a:endCxn id="1050" idx="4"/>
              </p:cNvCxnSpPr>
              <p:nvPr/>
            </p:nvCxnSpPr>
            <p:spPr>
              <a:xfrm flipV="1">
                <a:off x="2438400" y="220980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060" name="Rectangle 1059"/>
              <p:cNvSpPr/>
              <p:nvPr/>
            </p:nvSpPr>
            <p:spPr>
              <a:xfrm>
                <a:off x="3886200" y="21564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61" name="Straight Connector 1060"/>
              <p:cNvCxnSpPr>
                <a:stCxn id="1060" idx="3"/>
                <a:endCxn id="1051" idx="2"/>
              </p:cNvCxnSpPr>
              <p:nvPr/>
            </p:nvCxnSpPr>
            <p:spPr>
              <a:xfrm flipV="1">
                <a:off x="4343400" y="21450300"/>
                <a:ext cx="838200" cy="342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62" name="Straight Connector 1061"/>
              <p:cNvCxnSpPr>
                <a:stCxn id="1060" idx="0"/>
                <a:endCxn id="1052" idx="4"/>
              </p:cNvCxnSpPr>
              <p:nvPr/>
            </p:nvCxnSpPr>
            <p:spPr>
              <a:xfrm flipV="1">
                <a:off x="4114800" y="20650200"/>
                <a:ext cx="1143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63" name="Straight Connector 1062"/>
              <p:cNvCxnSpPr>
                <a:stCxn id="1050" idx="6"/>
                <a:endCxn id="1060" idx="1"/>
              </p:cNvCxnSpPr>
              <p:nvPr/>
            </p:nvCxnSpPr>
            <p:spPr>
              <a:xfrm>
                <a:off x="3276600" y="21526500"/>
                <a:ext cx="609600" cy="266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64" name="Straight Connector 1063"/>
              <p:cNvCxnSpPr>
                <a:stCxn id="1060" idx="2"/>
                <a:endCxn id="1048" idx="0"/>
              </p:cNvCxnSpPr>
              <p:nvPr/>
            </p:nvCxnSpPr>
            <p:spPr>
              <a:xfrm flipH="1">
                <a:off x="4076700" y="22021800"/>
                <a:ext cx="38100" cy="1447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065" name="Oval 1064"/>
              <p:cNvSpPr/>
              <p:nvPr/>
            </p:nvSpPr>
            <p:spPr>
              <a:xfrm>
                <a:off x="1524000" y="245364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/>
              <p:cNvCxnSpPr>
                <a:stCxn id="1057" idx="2"/>
                <a:endCxn id="1065" idx="0"/>
              </p:cNvCxnSpPr>
              <p:nvPr/>
            </p:nvCxnSpPr>
            <p:spPr>
              <a:xfrm flipH="1">
                <a:off x="2095500" y="23622000"/>
                <a:ext cx="3429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773" name="Group 772"/>
            <p:cNvGrpSpPr/>
            <p:nvPr/>
          </p:nvGrpSpPr>
          <p:grpSpPr>
            <a:xfrm>
              <a:off x="5375766" y="4069418"/>
              <a:ext cx="315576" cy="359908"/>
              <a:chOff x="25298400" y="23317200"/>
              <a:chExt cx="1111192" cy="1267291"/>
            </a:xfrm>
          </p:grpSpPr>
          <p:sp>
            <p:nvSpPr>
              <p:cNvPr id="1043" name="Moon 1042"/>
              <p:cNvSpPr/>
              <p:nvPr/>
            </p:nvSpPr>
            <p:spPr>
              <a:xfrm rot="10800000">
                <a:off x="26060400" y="23317200"/>
                <a:ext cx="349192" cy="1267291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C0504D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C0504D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" name="Moon 1043"/>
              <p:cNvSpPr/>
              <p:nvPr/>
            </p:nvSpPr>
            <p:spPr>
              <a:xfrm rot="10800000">
                <a:off x="25831800" y="23517691"/>
                <a:ext cx="349192" cy="866308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C0504D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C0504D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" name="Moon 1044"/>
              <p:cNvSpPr/>
              <p:nvPr/>
            </p:nvSpPr>
            <p:spPr>
              <a:xfrm rot="10800000">
                <a:off x="25603200" y="23726308"/>
                <a:ext cx="349192" cy="505292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C0504D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C0504D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" name="Moon 1045"/>
              <p:cNvSpPr/>
              <p:nvPr/>
            </p:nvSpPr>
            <p:spPr>
              <a:xfrm rot="10800000">
                <a:off x="25298400" y="23850600"/>
                <a:ext cx="349192" cy="256708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C0504D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C0504D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779" name="Picture 7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92172" y="4264184"/>
              <a:ext cx="216407" cy="216407"/>
            </a:xfrm>
            <a:prstGeom prst="rect">
              <a:avLst/>
            </a:prstGeom>
          </p:spPr>
        </p:pic>
      </p:grpSp>
      <p:grpSp>
        <p:nvGrpSpPr>
          <p:cNvPr id="1471" name="Group 1470"/>
          <p:cNvGrpSpPr/>
          <p:nvPr/>
        </p:nvGrpSpPr>
        <p:grpSpPr>
          <a:xfrm>
            <a:off x="5853878" y="2254123"/>
            <a:ext cx="627372" cy="402077"/>
            <a:chOff x="5959497" y="2288823"/>
            <a:chExt cx="627372" cy="402077"/>
          </a:xfrm>
        </p:grpSpPr>
        <p:grpSp>
          <p:nvGrpSpPr>
            <p:cNvPr id="6" name="Group 5"/>
            <p:cNvGrpSpPr/>
            <p:nvPr/>
          </p:nvGrpSpPr>
          <p:grpSpPr>
            <a:xfrm rot="16200000">
              <a:off x="6021898" y="2297617"/>
              <a:ext cx="259688" cy="384489"/>
              <a:chOff x="6021898" y="2333648"/>
              <a:chExt cx="259688" cy="384489"/>
            </a:xfrm>
          </p:grpSpPr>
          <p:sp>
            <p:nvSpPr>
              <p:cNvPr id="780" name="Oval 779"/>
              <p:cNvSpPr/>
              <p:nvPr/>
            </p:nvSpPr>
            <p:spPr>
              <a:xfrm>
                <a:off x="6065179" y="2333648"/>
                <a:ext cx="146442" cy="146442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1" name="Rectangle 780"/>
              <p:cNvSpPr/>
              <p:nvPr/>
            </p:nvSpPr>
            <p:spPr>
              <a:xfrm flipV="1">
                <a:off x="6195023" y="2506773"/>
                <a:ext cx="86563" cy="86563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2" name="Cross 781"/>
              <p:cNvSpPr/>
              <p:nvPr/>
            </p:nvSpPr>
            <p:spPr>
              <a:xfrm rot="2700000">
                <a:off x="6081410" y="2340371"/>
                <a:ext cx="78368" cy="78368"/>
              </a:xfrm>
              <a:prstGeom prst="plus">
                <a:avLst>
                  <a:gd name="adj" fmla="val 44444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3" name="Cross 782"/>
              <p:cNvSpPr/>
              <p:nvPr/>
            </p:nvSpPr>
            <p:spPr>
              <a:xfrm rot="2700000">
                <a:off x="6146331" y="2371519"/>
                <a:ext cx="78368" cy="78368"/>
              </a:xfrm>
              <a:prstGeom prst="plus">
                <a:avLst>
                  <a:gd name="adj" fmla="val 44444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4" name="Cross 783"/>
              <p:cNvSpPr/>
              <p:nvPr/>
            </p:nvSpPr>
            <p:spPr>
              <a:xfrm rot="2700000">
                <a:off x="6189613" y="2501363"/>
                <a:ext cx="78368" cy="78368"/>
              </a:xfrm>
              <a:prstGeom prst="plus">
                <a:avLst>
                  <a:gd name="adj" fmla="val 44444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6021898" y="2571695"/>
                <a:ext cx="146442" cy="146442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6" name="Cross 785"/>
              <p:cNvSpPr/>
              <p:nvPr/>
            </p:nvSpPr>
            <p:spPr>
              <a:xfrm rot="2700000">
                <a:off x="6038128" y="2578418"/>
                <a:ext cx="78368" cy="78368"/>
              </a:xfrm>
              <a:prstGeom prst="plus">
                <a:avLst>
                  <a:gd name="adj" fmla="val 44444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7" name="Cross 786"/>
              <p:cNvSpPr/>
              <p:nvPr/>
            </p:nvSpPr>
            <p:spPr>
              <a:xfrm rot="2700000">
                <a:off x="6059768" y="2631207"/>
                <a:ext cx="78368" cy="78368"/>
              </a:xfrm>
              <a:prstGeom prst="plus">
                <a:avLst>
                  <a:gd name="adj" fmla="val 44444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88" name="Straight Connector 787"/>
              <p:cNvCxnSpPr>
                <a:stCxn id="784" idx="0"/>
                <a:endCxn id="783" idx="3"/>
              </p:cNvCxnSpPr>
              <p:nvPr/>
            </p:nvCxnSpPr>
            <p:spPr>
              <a:xfrm flipH="1" flipV="1">
                <a:off x="6213222" y="2438410"/>
                <a:ext cx="43281" cy="7443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9" name="Straight Connector 788"/>
              <p:cNvCxnSpPr>
                <a:stCxn id="781" idx="0"/>
                <a:endCxn id="785" idx="6"/>
              </p:cNvCxnSpPr>
              <p:nvPr/>
            </p:nvCxnSpPr>
            <p:spPr>
              <a:xfrm flipH="1">
                <a:off x="6168340" y="2593336"/>
                <a:ext cx="69964" cy="5158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790" name="TextBox 789"/>
            <p:cNvSpPr txBox="1"/>
            <p:nvPr/>
          </p:nvSpPr>
          <p:spPr>
            <a:xfrm>
              <a:off x="6370462" y="2288823"/>
              <a:ext cx="216407" cy="4020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?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24" name="Group 4123"/>
          <p:cNvGrpSpPr/>
          <p:nvPr/>
        </p:nvGrpSpPr>
        <p:grpSpPr>
          <a:xfrm>
            <a:off x="5951158" y="1210381"/>
            <a:ext cx="432813" cy="403189"/>
            <a:chOff x="2088252" y="2202344"/>
            <a:chExt cx="432813" cy="403189"/>
          </a:xfrm>
        </p:grpSpPr>
        <p:grpSp>
          <p:nvGrpSpPr>
            <p:cNvPr id="1503" name="Group 1502"/>
            <p:cNvGrpSpPr/>
            <p:nvPr/>
          </p:nvGrpSpPr>
          <p:grpSpPr>
            <a:xfrm>
              <a:off x="2088252" y="2202344"/>
              <a:ext cx="432813" cy="390390"/>
              <a:chOff x="24688800" y="3352800"/>
              <a:chExt cx="13944600" cy="12577802"/>
            </a:xfrm>
            <a:effectLst/>
          </p:grpSpPr>
          <p:grpSp>
            <p:nvGrpSpPr>
              <p:cNvPr id="1509" name="Group 1508"/>
              <p:cNvGrpSpPr/>
              <p:nvPr/>
            </p:nvGrpSpPr>
            <p:grpSpPr>
              <a:xfrm>
                <a:off x="29565600" y="3352800"/>
                <a:ext cx="3657600" cy="3657600"/>
                <a:chOff x="381000" y="685800"/>
                <a:chExt cx="7848600" cy="7848600"/>
              </a:xfrm>
            </p:grpSpPr>
            <p:sp>
              <p:nvSpPr>
                <p:cNvPr id="1612" name="Oval 1611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3" name="Oval 1612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4" name="Oval 1613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5" name="Oval 1614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6" name="Oval 1615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7" name="Oval 1616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8" name="Rectangle 1617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19" name="Straight Connector 1618"/>
                <p:cNvCxnSpPr>
                  <a:stCxn id="1618" idx="3"/>
                  <a:endCxn id="1616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20" name="Straight Connector 1619"/>
                <p:cNvCxnSpPr>
                  <a:stCxn id="1618" idx="2"/>
                  <a:endCxn id="1614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21" name="Straight Connector 1620"/>
                <p:cNvCxnSpPr>
                  <a:stCxn id="1618" idx="1"/>
                  <a:endCxn id="1617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22" name="Rectangle 1621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23" name="Straight Connector 1622"/>
                <p:cNvCxnSpPr>
                  <a:stCxn id="1613" idx="1"/>
                  <a:endCxn id="1622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24" name="Straight Connector 1623"/>
                <p:cNvCxnSpPr>
                  <a:stCxn id="1622" idx="0"/>
                  <a:endCxn id="1615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25" name="Oval 1624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26" name="Rectangle 1625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27" name="Straight Connector 1626"/>
                <p:cNvCxnSpPr>
                  <a:stCxn id="1626" idx="3"/>
                  <a:endCxn id="1616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28" name="Straight Connector 1627"/>
                <p:cNvCxnSpPr>
                  <a:stCxn id="1626" idx="1"/>
                  <a:endCxn id="1617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29" name="Straight Connector 1628"/>
                <p:cNvCxnSpPr>
                  <a:endCxn id="1625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510" name="Group 1509"/>
              <p:cNvGrpSpPr/>
              <p:nvPr/>
            </p:nvGrpSpPr>
            <p:grpSpPr>
              <a:xfrm rot="15030992" flipH="1">
                <a:off x="26938278" y="7507279"/>
                <a:ext cx="3597011" cy="3597011"/>
                <a:chOff x="533400" y="9753600"/>
                <a:chExt cx="7848600" cy="7848600"/>
              </a:xfrm>
            </p:grpSpPr>
            <p:sp>
              <p:nvSpPr>
                <p:cNvPr id="1595" name="Oval 1594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6" name="Oval 1595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7" name="Oval 1596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8" name="Oval 1597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9" name="Oval 1598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00" name="Oval 1599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01" name="Rectangle 1600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02" name="Straight Connector 1601"/>
                <p:cNvCxnSpPr>
                  <a:stCxn id="1601" idx="3"/>
                  <a:endCxn id="1599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03" name="Straight Connector 1602"/>
                <p:cNvCxnSpPr>
                  <a:stCxn id="1601" idx="2"/>
                  <a:endCxn id="1597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04" name="Straight Connector 1603"/>
                <p:cNvCxnSpPr>
                  <a:stCxn id="1601" idx="1"/>
                  <a:endCxn id="1596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05" name="Rectangle 1604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06" name="Straight Connector 1605"/>
                <p:cNvCxnSpPr>
                  <a:stCxn id="1596" idx="1"/>
                  <a:endCxn id="1605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07" name="Straight Connector 1606"/>
                <p:cNvCxnSpPr>
                  <a:stCxn id="1605" idx="0"/>
                  <a:endCxn id="1598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08" name="Rectangle 1607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09" name="Straight Connector 1608"/>
                <p:cNvCxnSpPr>
                  <a:stCxn id="1608" idx="3"/>
                  <a:endCxn id="1599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10" name="Straight Connector 1609"/>
                <p:cNvCxnSpPr>
                  <a:stCxn id="1608" idx="0"/>
                  <a:endCxn id="1600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11" name="Straight Connector 1610"/>
                <p:cNvCxnSpPr>
                  <a:stCxn id="1598" idx="6"/>
                  <a:endCxn id="1608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511" name="Group 1510"/>
              <p:cNvGrpSpPr/>
              <p:nvPr/>
            </p:nvGrpSpPr>
            <p:grpSpPr>
              <a:xfrm>
                <a:off x="24688800" y="12344400"/>
                <a:ext cx="3581400" cy="3581400"/>
                <a:chOff x="609600" y="19278600"/>
                <a:chExt cx="7848600" cy="7848600"/>
              </a:xfrm>
            </p:grpSpPr>
            <p:sp>
              <p:nvSpPr>
                <p:cNvPr id="1575" name="Oval 1574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6" name="Oval 1575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7" name="Oval 1576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8" name="Oval 1577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9" name="Oval 1578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0" name="Oval 1579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1" name="Rectangle 1580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82" name="Straight Connector 1581"/>
                <p:cNvCxnSpPr>
                  <a:stCxn id="1581" idx="0"/>
                  <a:endCxn id="1579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83" name="Straight Connector 1582"/>
                <p:cNvCxnSpPr>
                  <a:stCxn id="1581" idx="2"/>
                  <a:endCxn id="1577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84" name="Straight Connector 1583"/>
                <p:cNvCxnSpPr>
                  <a:stCxn id="1581" idx="1"/>
                  <a:endCxn id="1576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85" name="Rectangle 1584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86" name="Straight Connector 1585"/>
                <p:cNvCxnSpPr>
                  <a:stCxn id="1576" idx="2"/>
                  <a:endCxn id="1585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87" name="Straight Connector 1586"/>
                <p:cNvCxnSpPr>
                  <a:stCxn id="1585" idx="0"/>
                  <a:endCxn id="1578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88" name="Rectangle 1587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89" name="Straight Connector 1588"/>
                <p:cNvCxnSpPr>
                  <a:stCxn id="1588" idx="3"/>
                  <a:endCxn id="1579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90" name="Straight Connector 1589"/>
                <p:cNvCxnSpPr>
                  <a:stCxn id="1588" idx="0"/>
                  <a:endCxn id="1580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91" name="Straight Connector 1590"/>
                <p:cNvCxnSpPr>
                  <a:stCxn id="1578" idx="6"/>
                  <a:endCxn id="1588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92" name="Straight Connector 1591"/>
                <p:cNvCxnSpPr>
                  <a:stCxn id="1588" idx="2"/>
                  <a:endCxn id="1576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93" name="Oval 1592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94" name="Straight Connector 1593"/>
                <p:cNvCxnSpPr>
                  <a:stCxn id="1585" idx="2"/>
                  <a:endCxn id="1593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512" name="Group 1511"/>
              <p:cNvGrpSpPr/>
              <p:nvPr/>
            </p:nvGrpSpPr>
            <p:grpSpPr>
              <a:xfrm rot="14162864" flipV="1">
                <a:off x="29416155" y="12226953"/>
                <a:ext cx="3703649" cy="3703649"/>
                <a:chOff x="381000" y="685800"/>
                <a:chExt cx="7848600" cy="7848600"/>
              </a:xfrm>
            </p:grpSpPr>
            <p:sp>
              <p:nvSpPr>
                <p:cNvPr id="1557" name="Oval 1556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8" name="Oval 1557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9" name="Oval 1558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0" name="Oval 1559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1" name="Oval 1560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2" name="Oval 1561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3" name="Rectangle 1562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64" name="Straight Connector 1563"/>
                <p:cNvCxnSpPr>
                  <a:stCxn id="1563" idx="3"/>
                  <a:endCxn id="1561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65" name="Straight Connector 1564"/>
                <p:cNvCxnSpPr>
                  <a:stCxn id="1563" idx="2"/>
                  <a:endCxn id="1559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66" name="Straight Connector 1565"/>
                <p:cNvCxnSpPr>
                  <a:stCxn id="1563" idx="1"/>
                  <a:endCxn id="1562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67" name="Rectangle 1566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68" name="Straight Connector 1567"/>
                <p:cNvCxnSpPr>
                  <a:stCxn id="1558" idx="1"/>
                  <a:endCxn id="1567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69" name="Straight Connector 1568"/>
                <p:cNvCxnSpPr>
                  <a:stCxn id="1567" idx="0"/>
                  <a:endCxn id="1560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70" name="Oval 1569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1" name="Rectangle 1570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72" name="Straight Connector 1571"/>
                <p:cNvCxnSpPr>
                  <a:stCxn id="1571" idx="3"/>
                  <a:endCxn id="1561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73" name="Straight Connector 1572"/>
                <p:cNvCxnSpPr>
                  <a:stCxn id="1571" idx="1"/>
                  <a:endCxn id="1562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74" name="Straight Connector 1573"/>
                <p:cNvCxnSpPr>
                  <a:endCxn id="1570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513" name="Group 1512"/>
              <p:cNvGrpSpPr/>
              <p:nvPr/>
            </p:nvGrpSpPr>
            <p:grpSpPr>
              <a:xfrm>
                <a:off x="34671000" y="11963400"/>
                <a:ext cx="3962400" cy="3962400"/>
                <a:chOff x="533400" y="9753600"/>
                <a:chExt cx="7848600" cy="7848600"/>
              </a:xfrm>
            </p:grpSpPr>
            <p:sp>
              <p:nvSpPr>
                <p:cNvPr id="1540" name="Oval 1539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1" name="Oval 1540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2" name="Oval 1541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3" name="Oval 1542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4" name="Oval 1543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5" name="Oval 1544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6" name="Rectangle 1545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47" name="Straight Connector 1546"/>
                <p:cNvCxnSpPr>
                  <a:stCxn id="1546" idx="3"/>
                  <a:endCxn id="1544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48" name="Straight Connector 1547"/>
                <p:cNvCxnSpPr>
                  <a:stCxn id="1546" idx="2"/>
                  <a:endCxn id="1542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49" name="Straight Connector 1548"/>
                <p:cNvCxnSpPr>
                  <a:stCxn id="1546" idx="1"/>
                  <a:endCxn id="1541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50" name="Rectangle 1549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51" name="Straight Connector 1550"/>
                <p:cNvCxnSpPr>
                  <a:stCxn id="1541" idx="1"/>
                  <a:endCxn id="1550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52" name="Straight Connector 1551"/>
                <p:cNvCxnSpPr>
                  <a:stCxn id="1550" idx="0"/>
                  <a:endCxn id="1543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53" name="Rectangle 1552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54" name="Straight Connector 1553"/>
                <p:cNvCxnSpPr>
                  <a:stCxn id="1553" idx="3"/>
                  <a:endCxn id="1544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55" name="Straight Connector 1554"/>
                <p:cNvCxnSpPr>
                  <a:stCxn id="1553" idx="0"/>
                  <a:endCxn id="1545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56" name="Straight Connector 1555"/>
                <p:cNvCxnSpPr>
                  <a:stCxn id="1543" idx="6"/>
                  <a:endCxn id="1553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514" name="Group 1513"/>
              <p:cNvGrpSpPr/>
              <p:nvPr/>
            </p:nvGrpSpPr>
            <p:grpSpPr>
              <a:xfrm rot="19213453" flipV="1">
                <a:off x="31932064" y="7599582"/>
                <a:ext cx="3839230" cy="3546035"/>
                <a:chOff x="609600" y="19278600"/>
                <a:chExt cx="7848600" cy="7848600"/>
              </a:xfrm>
            </p:grpSpPr>
            <p:sp>
              <p:nvSpPr>
                <p:cNvPr id="1520" name="Oval 1519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1" name="Oval 1520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2" name="Oval 1521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3" name="Oval 1522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4" name="Oval 1523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5" name="Oval 1524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6" name="Rectangle 1525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27" name="Straight Connector 1526"/>
                <p:cNvCxnSpPr>
                  <a:stCxn id="1526" idx="0"/>
                  <a:endCxn id="1524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28" name="Straight Connector 1527"/>
                <p:cNvCxnSpPr>
                  <a:stCxn id="1526" idx="2"/>
                  <a:endCxn id="1522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29" name="Straight Connector 1528"/>
                <p:cNvCxnSpPr>
                  <a:stCxn id="1526" idx="1"/>
                  <a:endCxn id="1521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30" name="Rectangle 1529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31" name="Straight Connector 1530"/>
                <p:cNvCxnSpPr>
                  <a:stCxn id="1521" idx="2"/>
                  <a:endCxn id="1530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32" name="Straight Connector 1531"/>
                <p:cNvCxnSpPr>
                  <a:stCxn id="1530" idx="0"/>
                  <a:endCxn id="1523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33" name="Rectangle 1532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34" name="Straight Connector 1533"/>
                <p:cNvCxnSpPr>
                  <a:stCxn id="1533" idx="3"/>
                  <a:endCxn id="1524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35" name="Straight Connector 1534"/>
                <p:cNvCxnSpPr>
                  <a:stCxn id="1533" idx="0"/>
                  <a:endCxn id="1525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36" name="Straight Connector 1535"/>
                <p:cNvCxnSpPr>
                  <a:stCxn id="1523" idx="6"/>
                  <a:endCxn id="1533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37" name="Straight Connector 1536"/>
                <p:cNvCxnSpPr>
                  <a:stCxn id="1533" idx="2"/>
                  <a:endCxn id="1521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38" name="Oval 1537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39" name="Straight Connector 1538"/>
                <p:cNvCxnSpPr>
                  <a:stCxn id="1530" idx="2"/>
                  <a:endCxn id="1538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515" name="Straight Connector 1514"/>
              <p:cNvCxnSpPr>
                <a:stCxn id="1612" idx="3"/>
                <a:endCxn id="1595" idx="3"/>
              </p:cNvCxnSpPr>
              <p:nvPr/>
            </p:nvCxnSpPr>
            <p:spPr>
              <a:xfrm flipH="1">
                <a:off x="29511529" y="6474757"/>
                <a:ext cx="589714" cy="1207946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6" name="Straight Connector 1515"/>
              <p:cNvCxnSpPr/>
              <p:nvPr/>
            </p:nvCxnSpPr>
            <p:spPr>
              <a:xfrm>
                <a:off x="29413200" y="10896600"/>
                <a:ext cx="990600" cy="16002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7" name="Straight Connector 1516"/>
              <p:cNvCxnSpPr>
                <a:endCxn id="1575" idx="0"/>
              </p:cNvCxnSpPr>
              <p:nvPr/>
            </p:nvCxnSpPr>
            <p:spPr>
              <a:xfrm flipH="1">
                <a:off x="26479500" y="10820400"/>
                <a:ext cx="1485900" cy="15240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8" name="Straight Connector 1517"/>
              <p:cNvCxnSpPr>
                <a:stCxn id="1612" idx="5"/>
                <a:endCxn id="1520" idx="5"/>
              </p:cNvCxnSpPr>
              <p:nvPr/>
            </p:nvCxnSpPr>
            <p:spPr>
              <a:xfrm>
                <a:off x="32687557" y="6474757"/>
                <a:ext cx="1405230" cy="106587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9" name="Straight Connector 1518"/>
              <p:cNvCxnSpPr>
                <a:endCxn id="1540" idx="0"/>
              </p:cNvCxnSpPr>
              <p:nvPr/>
            </p:nvCxnSpPr>
            <p:spPr>
              <a:xfrm>
                <a:off x="34899600" y="10744200"/>
                <a:ext cx="1752600" cy="12192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504" name="Group 1503"/>
            <p:cNvGrpSpPr/>
            <p:nvPr/>
          </p:nvGrpSpPr>
          <p:grpSpPr>
            <a:xfrm>
              <a:off x="2131533" y="2245625"/>
              <a:ext cx="315576" cy="359908"/>
              <a:chOff x="5241903" y="4675357"/>
              <a:chExt cx="315576" cy="359908"/>
            </a:xfrm>
          </p:grpSpPr>
          <p:sp>
            <p:nvSpPr>
              <p:cNvPr id="1505" name="Moon 1504"/>
              <p:cNvSpPr/>
              <p:nvPr/>
            </p:nvSpPr>
            <p:spPr>
              <a:xfrm rot="10800000">
                <a:off x="5458309" y="4675357"/>
                <a:ext cx="99170" cy="359908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F79646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F79646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6" name="Moon 1505"/>
              <p:cNvSpPr/>
              <p:nvPr/>
            </p:nvSpPr>
            <p:spPr>
              <a:xfrm rot="10800000">
                <a:off x="5393387" y="4732296"/>
                <a:ext cx="99170" cy="246030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F79646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F79646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7" name="Moon 1506"/>
              <p:cNvSpPr/>
              <p:nvPr/>
            </p:nvSpPr>
            <p:spPr>
              <a:xfrm rot="10800000">
                <a:off x="5328466" y="4791543"/>
                <a:ext cx="99170" cy="143502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F79646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F79646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8" name="Moon 1507"/>
              <p:cNvSpPr/>
              <p:nvPr/>
            </p:nvSpPr>
            <p:spPr>
              <a:xfrm rot="10800000">
                <a:off x="5241903" y="4826841"/>
                <a:ext cx="99170" cy="72905"/>
              </a:xfrm>
              <a:prstGeom prst="moon">
                <a:avLst>
                  <a:gd name="adj" fmla="val 32850"/>
                </a:avLst>
              </a:prstGeom>
              <a:gradFill rotWithShape="1">
                <a:gsLst>
                  <a:gs pos="0">
                    <a:srgbClr val="F79646">
                      <a:alpha val="70000"/>
                    </a:srgbClr>
                  </a:gs>
                  <a:gs pos="80000">
                    <a:srgbClr val="C0504D">
                      <a:alpha val="0"/>
                    </a:srgbClr>
                  </a:gs>
                  <a:gs pos="100000">
                    <a:srgbClr val="C0504D">
                      <a:alpha val="0"/>
                    </a:srgbClr>
                  </a:gs>
                </a:gsLst>
                <a:lin ang="0" scaled="0"/>
              </a:gradFill>
              <a:ln w="9525" cap="flat" cmpd="sng" algn="ctr">
                <a:gradFill flip="none" rotWithShape="1">
                  <a:gsLst>
                    <a:gs pos="0">
                      <a:srgbClr val="F79646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5269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Experiments: 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Tested strategies (2)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3AB3-899D-B043-B330-227C343B353C}" type="datetime1">
              <a:rPr lang="en-US" smtClean="0"/>
              <a:pPr/>
              <a:t>9/19/16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CP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F26-68E1-BB43-AA6D-380F048E5484}" type="slidenum">
              <a:rPr lang="en-US" altLang="zh-CN" smtClean="0"/>
              <a:pPr/>
              <a:t>26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0338" y="437538"/>
            <a:ext cx="4743324" cy="61384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9522" y="1525580"/>
            <a:ext cx="2479708" cy="19105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4261" y="1705445"/>
            <a:ext cx="235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/>
                <a:ea typeface="Calibri"/>
              </a:rPr>
              <a:t>1 second cutoff per </a:t>
            </a:r>
            <a:r>
              <a:rPr lang="en-US" sz="1400" dirty="0" smtClean="0">
                <a:latin typeface="Tahoma"/>
                <a:ea typeface="Calibri"/>
              </a:rPr>
              <a:t>cluster</a:t>
            </a:r>
            <a:endParaRPr lang="en-US" sz="1400" dirty="0">
              <a:latin typeface="Tahoma"/>
              <a:ea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46563" y="3446817"/>
            <a:ext cx="2501034" cy="0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807687" y="1516081"/>
            <a:ext cx="25917" cy="1930737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3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Experiments: Results (2)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pic>
        <p:nvPicPr>
          <p:cNvPr id="2" name="Content Placeholder 1" descr="AlgorithmCompletion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0" r="-1612"/>
          <a:stretch/>
        </p:blipFill>
        <p:spPr>
          <a:xfrm rot="5400000">
            <a:off x="2088027" y="410221"/>
            <a:ext cx="4967947" cy="6208593"/>
          </a:xfrm>
        </p:spPr>
      </p:pic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54555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553595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Background: </a:t>
            </a:r>
            <a:r>
              <a:rPr lang="en-US" sz="2800" dirty="0" smtClean="0">
                <a:latin typeface="Helvetica" charset="0"/>
              </a:rPr>
              <a:t>Tree </a:t>
            </a:r>
            <a:r>
              <a:rPr lang="en-US" sz="2800" dirty="0">
                <a:latin typeface="Helvetica" charset="0"/>
              </a:rPr>
              <a:t>decomposition, </a:t>
            </a:r>
            <a:r>
              <a:rPr lang="en-US" sz="2800" dirty="0" err="1" smtClean="0">
                <a:latin typeface="Helvetica" charset="0"/>
              </a:rPr>
              <a:t>minimality</a:t>
            </a:r>
            <a:endParaRPr lang="en-US" sz="3600" cap="small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Build a tree decomposition</a:t>
            </a:r>
          </a:p>
          <a:p>
            <a:r>
              <a:rPr lang="en-US" sz="2400" dirty="0" smtClean="0"/>
              <a:t>Localize the enforcement of </a:t>
            </a:r>
            <a:r>
              <a:rPr lang="en-US" sz="2400" dirty="0" err="1" smtClean="0"/>
              <a:t>minimality</a:t>
            </a:r>
            <a:r>
              <a:rPr lang="en-US" sz="2400" dirty="0" smtClean="0"/>
              <a:t> to the clusters</a:t>
            </a:r>
          </a:p>
          <a:p>
            <a:r>
              <a:rPr lang="en-US" sz="2400" dirty="0" smtClean="0"/>
              <a:t>Process clusters in </a:t>
            </a:r>
            <a:r>
              <a:rPr lang="en-US" sz="2400" cap="small" dirty="0" smtClean="0"/>
              <a:t>MaxCliques</a:t>
            </a:r>
            <a:r>
              <a:rPr lang="en-US" sz="2400" dirty="0" smtClean="0"/>
              <a:t> order back and forth to quiescence </a:t>
            </a:r>
          </a:p>
          <a:p>
            <a:endParaRPr lang="en-US" dirty="0"/>
          </a:p>
        </p:txBody>
      </p:sp>
      <p:pic>
        <p:nvPicPr>
          <p:cNvPr id="7" name="Picture 6" descr="max-cliqu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6" y="1689883"/>
            <a:ext cx="3453537" cy="24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12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3AB3-899D-B043-B330-227C343B353C}" type="datetime1">
              <a:rPr lang="en-US" smtClean="0"/>
              <a:pPr/>
              <a:t>9/19/16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CP 2016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F26-68E1-BB43-AA6D-380F048E5484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7" name="Rounded Rectangle 6"/>
          <p:cNvSpPr/>
          <p:nvPr/>
        </p:nvSpPr>
        <p:spPr>
          <a:xfrm>
            <a:off x="772987" y="1525723"/>
            <a:ext cx="8074298" cy="34459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cs typeface="Tahoma"/>
              </a:rPr>
              <a:t>We advocate the use of an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ahoma"/>
              </a:rPr>
              <a:t>algorithm</a:t>
            </a:r>
            <a:r>
              <a:rPr lang="en-US" sz="2800" dirty="0" smtClean="0">
                <a:solidFill>
                  <a:srgbClr val="000000"/>
                </a:solidFill>
                <a:cs typeface="Tahoma"/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ahoma"/>
              </a:rPr>
              <a:t>portfolio 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ahoma"/>
              </a:rPr>
              <a:t>for enforcing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ahoma"/>
              </a:rPr>
              <a:t>minimality</a:t>
            </a:r>
            <a:r>
              <a:rPr lang="en-US" sz="2800" dirty="0" smtClean="0">
                <a:solidFill>
                  <a:srgbClr val="000000"/>
                </a:solidFill>
                <a:cs typeface="Tahoma"/>
              </a:rPr>
              <a:t> 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ahoma"/>
              </a:rPr>
              <a:t>on the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ahoma"/>
              </a:rPr>
              <a:t>clusters</a:t>
            </a:r>
            <a:r>
              <a:rPr lang="en-US" sz="2800" dirty="0" smtClean="0">
                <a:solidFill>
                  <a:srgbClr val="000000"/>
                </a:solidFill>
                <a:cs typeface="Tahoma"/>
              </a:rPr>
              <a:t> of a tree decomposition 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ahoma"/>
              </a:rPr>
              <a:t>during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ahoma"/>
              </a:rPr>
              <a:t>lookahead</a:t>
            </a:r>
            <a:r>
              <a:rPr lang="en-US" sz="2800" dirty="0">
                <a:solidFill>
                  <a:srgbClr val="000000"/>
                </a:solidFill>
                <a:cs typeface="Tahom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ahoma"/>
              </a:rPr>
              <a:t>in a backtrack search for solving CSPs</a:t>
            </a:r>
            <a:endParaRPr lang="en-US" sz="2800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Claim: </a:t>
            </a:r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Cluster-level </a:t>
            </a:r>
            <a:r>
              <a:rPr lang="en-US" sz="4000" dirty="0">
                <a:latin typeface="Helvetica" charset="0"/>
                <a:ea typeface="宋体" charset="0"/>
                <a:cs typeface="宋体" charset="0"/>
              </a:rPr>
              <a:t>p</a:t>
            </a:r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ortfolio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0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Outline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12838"/>
            <a:ext cx="8153400" cy="45259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Background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Minimality: property and algorithms (</a:t>
            </a:r>
            <a:r>
              <a:rPr lang="en-US" sz="2000" cap="small" dirty="0" err="1" smtClean="0">
                <a:latin typeface="Helvetica" charset="0"/>
                <a:ea typeface="宋体" charset="0"/>
                <a:cs typeface="宋体" charset="0"/>
              </a:rPr>
              <a:t>AllSol</a:t>
            </a:r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, </a:t>
            </a:r>
            <a:r>
              <a:rPr lang="en-US" sz="20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2000" cap="small" dirty="0" smtClean="0">
                <a:latin typeface="Helvetica" charset="0"/>
                <a:ea typeface="宋体" charset="0"/>
                <a:cs typeface="宋体" charset="0"/>
              </a:rPr>
              <a:t>)</a:t>
            </a:r>
            <a:endParaRPr lang="en-US" sz="2000" cap="small" dirty="0">
              <a:latin typeface="Helvetica" charset="0"/>
              <a:ea typeface="宋体" charset="0"/>
              <a:cs typeface="宋体" charset="0"/>
            </a:endParaRP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Minimality in a tree decomposition</a:t>
            </a:r>
          </a:p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Processing clusters: </a:t>
            </a:r>
            <a:r>
              <a:rPr lang="en-US" sz="2400" cap="small" dirty="0" err="1" smtClean="0">
                <a:latin typeface="Helvetica" charset="0"/>
                <a:ea typeface="宋体" charset="0"/>
                <a:cs typeface="宋体" charset="0"/>
              </a:rPr>
              <a:t>FilterClusters</a:t>
            </a:r>
            <a:endParaRPr lang="en-US" sz="2000" cap="small" dirty="0">
              <a:latin typeface="Helvetica" charset="0"/>
              <a:ea typeface="宋体" charset="0"/>
              <a:cs typeface="宋体" charset="0"/>
            </a:endParaRP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GAC interleave</a:t>
            </a:r>
          </a:p>
          <a:p>
            <a:pPr lvl="1" eaLnBrk="1" hangingPunct="1"/>
            <a:r>
              <a:rPr lang="en-US" sz="2000" dirty="0">
                <a:latin typeface="Helvetica" charset="0"/>
                <a:ea typeface="宋体" charset="0"/>
                <a:cs typeface="宋体" charset="0"/>
              </a:rPr>
              <a:t>Cluster-level </a:t>
            </a:r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portfolio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Cluster-processing timeout</a:t>
            </a:r>
          </a:p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Training the classifier</a:t>
            </a:r>
          </a:p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Experiments</a:t>
            </a:r>
          </a:p>
          <a:p>
            <a:pPr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Conclusion</a:t>
            </a:r>
            <a:endParaRPr lang="en-US" sz="24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3063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Background: </a:t>
            </a:r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Minimality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12838"/>
            <a:ext cx="8153400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Global consistency property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Every tuple in a relation can be extended to a full solution over the </a:t>
            </a:r>
            <a:r>
              <a:rPr lang="en-US" sz="2800" i="1" dirty="0" smtClean="0">
                <a:latin typeface="Helvetica" charset="0"/>
                <a:ea typeface="宋体" charset="0"/>
                <a:cs typeface="宋体" charset="0"/>
              </a:rPr>
              <a:t>m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 relations</a:t>
            </a:r>
            <a:endParaRPr lang="en-US" sz="28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5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90" y="3077076"/>
            <a:ext cx="6547021" cy="23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140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Background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: </a:t>
            </a:r>
            <a:r>
              <a:rPr lang="en-US" sz="4000" cap="small" dirty="0" err="1" smtClean="0">
                <a:latin typeface="Helvetica" charset="0"/>
                <a:ea typeface="宋体" charset="0"/>
                <a:cs typeface="宋体" charset="0"/>
              </a:rPr>
              <a:t>AllSol</a:t>
            </a:r>
            <a:r>
              <a:rPr lang="en-US" sz="4000" cap="small" dirty="0" smtClean="0">
                <a:latin typeface="Helvetica" charset="0"/>
                <a:ea typeface="宋体" charset="0"/>
                <a:cs typeface="宋体" charset="0"/>
              </a:rPr>
              <a:t>/PerTuple</a:t>
            </a:r>
            <a:endParaRPr lang="en-US" cap="small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80278" y="1265238"/>
            <a:ext cx="5006522" cy="4525962"/>
          </a:xfrm>
        </p:spPr>
        <p:txBody>
          <a:bodyPr/>
          <a:lstStyle/>
          <a:p>
            <a:pPr marL="0" indent="0">
              <a:buNone/>
            </a:pPr>
            <a:r>
              <a:rPr lang="en-US" sz="3200" cap="small" dirty="0"/>
              <a:t>AllSol</a:t>
            </a:r>
          </a:p>
          <a:p>
            <a:pPr marL="466344" indent="-466344">
              <a:tabLst>
                <a:tab pos="452438" algn="l"/>
              </a:tabLst>
            </a:pPr>
            <a:r>
              <a:rPr lang="en-US" dirty="0" smtClean="0"/>
              <a:t>One </a:t>
            </a:r>
            <a:r>
              <a:rPr lang="en-US" dirty="0"/>
              <a:t>search explores the entire search space</a:t>
            </a:r>
          </a:p>
          <a:p>
            <a:pPr marL="466344" indent="-466344"/>
            <a:r>
              <a:rPr lang="en-US" dirty="0"/>
              <a:t>Finds all solutions without storing them, keeps tuples that appear in at least one </a:t>
            </a:r>
            <a:r>
              <a:rPr lang="en-US" dirty="0" smtClean="0"/>
              <a:t>solution</a:t>
            </a:r>
          </a:p>
          <a:p>
            <a:pPr marL="466344" indent="-466344"/>
            <a:r>
              <a:rPr lang="en-US" dirty="0" smtClean="0"/>
              <a:t>Better </a:t>
            </a:r>
            <a:r>
              <a:rPr lang="en-US" dirty="0"/>
              <a:t>when there are many ‘almost’ solutions</a:t>
            </a:r>
          </a:p>
          <a:p>
            <a:endParaRPr lang="en-US" dirty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6</a:t>
            </a:fld>
            <a:endParaRPr lang="en-US" altLang="zh-CN"/>
          </a:p>
        </p:txBody>
      </p:sp>
      <p:grpSp>
        <p:nvGrpSpPr>
          <p:cNvPr id="10" name="Group 9"/>
          <p:cNvGrpSpPr/>
          <p:nvPr/>
        </p:nvGrpSpPr>
        <p:grpSpPr>
          <a:xfrm>
            <a:off x="752721" y="1275388"/>
            <a:ext cx="2070317" cy="2070317"/>
            <a:chOff x="6934200" y="22479000"/>
            <a:chExt cx="3276600" cy="3276600"/>
          </a:xfrm>
        </p:grpSpPr>
        <p:sp>
          <p:nvSpPr>
            <p:cNvPr id="12" name="Rounded Rectangle 11"/>
            <p:cNvSpPr/>
            <p:nvPr/>
          </p:nvSpPr>
          <p:spPr>
            <a:xfrm>
              <a:off x="6934200" y="224790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llsolution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100" y="22631400"/>
              <a:ext cx="2590800" cy="29718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50763" y="3568946"/>
            <a:ext cx="2074233" cy="2074233"/>
            <a:chOff x="1485900" y="22517100"/>
            <a:chExt cx="3276600" cy="3276600"/>
          </a:xfrm>
        </p:grpSpPr>
        <p:sp>
          <p:nvSpPr>
            <p:cNvPr id="18" name="Rounded Rectangle 17"/>
            <p:cNvSpPr/>
            <p:nvPr/>
          </p:nvSpPr>
          <p:spPr>
            <a:xfrm>
              <a:off x="1485900" y="225171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pertup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2755225"/>
              <a:ext cx="3200400" cy="28003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73852" y="3433860"/>
            <a:ext cx="2306653" cy="230665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863878" y="1360587"/>
            <a:ext cx="842317" cy="4120630"/>
          </a:xfrm>
          <a:prstGeom prst="leftBrace">
            <a:avLst>
              <a:gd name="adj1" fmla="val 55321"/>
              <a:gd name="adj2" fmla="val 23270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29016" y="1356417"/>
            <a:ext cx="277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A65BC"/>
                </a:solidFill>
                <a:latin typeface="Helvetica" charset="0"/>
              </a:rPr>
              <a:t>[</a:t>
            </a:r>
            <a:r>
              <a:rPr lang="en-US" dirty="0" err="1">
                <a:solidFill>
                  <a:srgbClr val="3A65BC"/>
                </a:solidFill>
                <a:latin typeface="Helvetica" charset="0"/>
              </a:rPr>
              <a:t>Karakashian</a:t>
            </a:r>
            <a:r>
              <a:rPr lang="en-US" dirty="0">
                <a:solidFill>
                  <a:srgbClr val="3A65BC"/>
                </a:solidFill>
                <a:latin typeface="Helvetica" charset="0"/>
              </a:rPr>
              <a:t>, PhD 2013]</a:t>
            </a:r>
          </a:p>
        </p:txBody>
      </p:sp>
    </p:spTree>
    <p:extLst>
      <p:ext uri="{BB962C8B-B14F-4D97-AF65-F5344CB8AC3E}">
        <p14:creationId xmlns:p14="http://schemas.microsoft.com/office/powerpoint/2010/main" val="35770853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Background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: </a:t>
            </a:r>
            <a:r>
              <a:rPr lang="en-US" sz="4000" cap="small" dirty="0" err="1" smtClean="0">
                <a:latin typeface="Helvetica" charset="0"/>
                <a:ea typeface="宋体" charset="0"/>
                <a:cs typeface="宋体" charset="0"/>
              </a:rPr>
              <a:t>AllSol</a:t>
            </a:r>
            <a:r>
              <a:rPr lang="en-US" sz="4000" cap="small" dirty="0" smtClean="0">
                <a:latin typeface="Helvetica" charset="0"/>
                <a:ea typeface="宋体" charset="0"/>
                <a:cs typeface="宋体" charset="0"/>
              </a:rPr>
              <a:t>/PerTuple</a:t>
            </a:r>
            <a:endParaRPr lang="en-US" cap="small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80278" y="1265238"/>
            <a:ext cx="5006522" cy="4525962"/>
          </a:xfrm>
        </p:spPr>
        <p:txBody>
          <a:bodyPr/>
          <a:lstStyle/>
          <a:p>
            <a:pPr marL="0" indent="0">
              <a:buNone/>
            </a:pPr>
            <a:r>
              <a:rPr lang="en-US" sz="3200" cap="small" dirty="0" smtClean="0"/>
              <a:t>PerTuple</a:t>
            </a:r>
          </a:p>
          <a:p>
            <a:pPr marL="461963" lvl="1" indent="-461963">
              <a:buFont typeface="Arial"/>
              <a:buChar char="•"/>
            </a:pPr>
            <a:r>
              <a:rPr lang="en-US" sz="2800" dirty="0" smtClean="0"/>
              <a:t>For each tuple, finds one solution where it appears</a:t>
            </a:r>
          </a:p>
          <a:p>
            <a:pPr marL="461963" lvl="1" indent="-461963">
              <a:buFont typeface="Arial"/>
              <a:buChar char="•"/>
            </a:pPr>
            <a:r>
              <a:rPr lang="en-US" sz="2800" dirty="0" smtClean="0"/>
              <a:t>Many </a:t>
            </a:r>
            <a:r>
              <a:rPr lang="en-US" sz="2800" dirty="0"/>
              <a:t>searches that stop after the first </a:t>
            </a:r>
            <a:r>
              <a:rPr lang="en-US" sz="2800" dirty="0" smtClean="0"/>
              <a:t>solution</a:t>
            </a:r>
          </a:p>
          <a:p>
            <a:pPr marL="461963" lvl="1" indent="-461963">
              <a:buFont typeface="Arial"/>
              <a:buChar char="•"/>
            </a:pPr>
            <a:r>
              <a:rPr lang="en-US" sz="2800" dirty="0" smtClean="0"/>
              <a:t>Better </a:t>
            </a:r>
            <a:r>
              <a:rPr lang="en-US" sz="2800" dirty="0"/>
              <a:t>when many solutions are available</a:t>
            </a:r>
          </a:p>
          <a:p>
            <a:endParaRPr lang="en-US" dirty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7</a:t>
            </a:fld>
            <a:endParaRPr lang="en-US" altLang="zh-CN"/>
          </a:p>
        </p:txBody>
      </p:sp>
      <p:grpSp>
        <p:nvGrpSpPr>
          <p:cNvPr id="10" name="Group 9"/>
          <p:cNvGrpSpPr/>
          <p:nvPr/>
        </p:nvGrpSpPr>
        <p:grpSpPr>
          <a:xfrm>
            <a:off x="752721" y="1275388"/>
            <a:ext cx="2070317" cy="2070317"/>
            <a:chOff x="6934200" y="22479000"/>
            <a:chExt cx="3276600" cy="3276600"/>
          </a:xfrm>
        </p:grpSpPr>
        <p:sp>
          <p:nvSpPr>
            <p:cNvPr id="12" name="Rounded Rectangle 11"/>
            <p:cNvSpPr/>
            <p:nvPr/>
          </p:nvSpPr>
          <p:spPr>
            <a:xfrm>
              <a:off x="6934200" y="224790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llsolution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100" y="22631400"/>
              <a:ext cx="2590800" cy="29718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50763" y="3568946"/>
            <a:ext cx="2074233" cy="2074233"/>
            <a:chOff x="1485900" y="22517100"/>
            <a:chExt cx="3276600" cy="3276600"/>
          </a:xfrm>
        </p:grpSpPr>
        <p:sp>
          <p:nvSpPr>
            <p:cNvPr id="18" name="Rounded Rectangle 17"/>
            <p:cNvSpPr/>
            <p:nvPr/>
          </p:nvSpPr>
          <p:spPr>
            <a:xfrm>
              <a:off x="1485900" y="225171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pertup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2755225"/>
              <a:ext cx="3200400" cy="28003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34976" y="1192133"/>
            <a:ext cx="2306653" cy="230665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863878" y="1360587"/>
            <a:ext cx="842317" cy="4120630"/>
          </a:xfrm>
          <a:prstGeom prst="leftBrace">
            <a:avLst>
              <a:gd name="adj1" fmla="val 55321"/>
              <a:gd name="adj2" fmla="val 80817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29016" y="1356417"/>
            <a:ext cx="277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A65BC"/>
                </a:solidFill>
                <a:latin typeface="Helvetica" charset="0"/>
              </a:rPr>
              <a:t>[</a:t>
            </a:r>
            <a:r>
              <a:rPr lang="en-US" dirty="0" err="1">
                <a:solidFill>
                  <a:srgbClr val="3A65BC"/>
                </a:solidFill>
                <a:latin typeface="Helvetica" charset="0"/>
              </a:rPr>
              <a:t>Karakashian</a:t>
            </a:r>
            <a:r>
              <a:rPr lang="en-US" dirty="0">
                <a:solidFill>
                  <a:srgbClr val="3A65BC"/>
                </a:solidFill>
                <a:latin typeface="Helvetica" charset="0"/>
              </a:rPr>
              <a:t>, PhD 2013]</a:t>
            </a:r>
          </a:p>
        </p:txBody>
      </p:sp>
    </p:spTree>
    <p:extLst>
      <p:ext uri="{BB962C8B-B14F-4D97-AF65-F5344CB8AC3E}">
        <p14:creationId xmlns:p14="http://schemas.microsoft.com/office/powerpoint/2010/main" val="34681947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553595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Background: </a:t>
            </a:r>
            <a:r>
              <a:rPr lang="en-US" sz="2800" dirty="0" smtClean="0">
                <a:latin typeface="Helvetica" charset="0"/>
              </a:rPr>
              <a:t>Tree </a:t>
            </a:r>
            <a:r>
              <a:rPr lang="en-US" sz="2800" dirty="0">
                <a:latin typeface="Helvetica" charset="0"/>
              </a:rPr>
              <a:t>decomposition, </a:t>
            </a:r>
            <a:r>
              <a:rPr lang="en-US" sz="2800" dirty="0" err="1" smtClean="0">
                <a:latin typeface="Helvetica" charset="0"/>
              </a:rPr>
              <a:t>minimality</a:t>
            </a:r>
            <a:endParaRPr lang="en-US" sz="3600" cap="small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8631" y="1322399"/>
            <a:ext cx="7082357" cy="426013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宋体" charset="0"/>
                <a:cs typeface="宋体" charset="0"/>
              </a:rPr>
              <a:t>Minimality on clusters </a:t>
            </a:r>
            <a:r>
              <a:rPr lang="en-US" sz="1800" dirty="0">
                <a:solidFill>
                  <a:srgbClr val="3A65BC"/>
                </a:solidFill>
                <a:latin typeface="Helvetica" charset="0"/>
                <a:ea typeface="宋体" charset="0"/>
                <a:cs typeface="宋体" charset="0"/>
              </a:rPr>
              <a:t>[</a:t>
            </a:r>
            <a:r>
              <a:rPr lang="en-US" sz="1800" dirty="0" err="1">
                <a:solidFill>
                  <a:srgbClr val="3A65BC"/>
                </a:solidFill>
                <a:latin typeface="Helvetica" charset="0"/>
                <a:ea typeface="宋体" charset="0"/>
                <a:cs typeface="宋体" charset="0"/>
              </a:rPr>
              <a:t>Karakashian</a:t>
            </a:r>
            <a:r>
              <a:rPr lang="en-US" sz="1800" dirty="0">
                <a:solidFill>
                  <a:srgbClr val="3A65BC"/>
                </a:solidFill>
                <a:latin typeface="Helvetica" charset="0"/>
                <a:ea typeface="宋体" charset="0"/>
                <a:cs typeface="宋体" charset="0"/>
              </a:rPr>
              <a:t>+ AAAI 2013]</a:t>
            </a:r>
            <a:endParaRPr lang="en-US" sz="4000" dirty="0">
              <a:solidFill>
                <a:srgbClr val="3A65BC"/>
              </a:solidFill>
              <a:latin typeface="Helvetica" charset="0"/>
              <a:ea typeface="宋体" charset="0"/>
              <a:cs typeface="宋体" charset="0"/>
            </a:endParaRPr>
          </a:p>
          <a:p>
            <a:pPr lvl="1"/>
            <a:r>
              <a:rPr lang="en-US" sz="2000" dirty="0" smtClean="0"/>
              <a:t>Build a tree decomposition</a:t>
            </a:r>
          </a:p>
          <a:p>
            <a:pPr lvl="1"/>
            <a:r>
              <a:rPr lang="en-US" sz="2000" dirty="0" smtClean="0"/>
              <a:t>Localize </a:t>
            </a:r>
            <a:r>
              <a:rPr lang="en-US" sz="2000" dirty="0" err="1" smtClean="0"/>
              <a:t>minimality</a:t>
            </a:r>
            <a:r>
              <a:rPr lang="en-US" sz="2000" dirty="0" smtClean="0"/>
              <a:t> to clusters</a:t>
            </a:r>
          </a:p>
          <a:p>
            <a:pPr lvl="1"/>
            <a:r>
              <a:rPr lang="en-US" sz="2000" dirty="0" smtClean="0"/>
              <a:t>During search, after  a variable instantiation</a:t>
            </a:r>
          </a:p>
          <a:p>
            <a:pPr lvl="2"/>
            <a:r>
              <a:rPr lang="en-US" sz="1600" dirty="0" smtClean="0"/>
              <a:t>Enforce </a:t>
            </a:r>
            <a:r>
              <a:rPr lang="en-US" sz="1600" dirty="0" err="1" smtClean="0"/>
              <a:t>minimality</a:t>
            </a:r>
            <a:r>
              <a:rPr lang="en-US" sz="1600" dirty="0" smtClean="0"/>
              <a:t> on clusters</a:t>
            </a:r>
          </a:p>
          <a:p>
            <a:pPr lvl="2"/>
            <a:r>
              <a:rPr lang="en-US" sz="1600" dirty="0" smtClean="0"/>
              <a:t>Propagate following tree structure</a:t>
            </a:r>
          </a:p>
          <a:p>
            <a:pPr eaLnBrk="1" hangingPunct="1"/>
            <a:r>
              <a:rPr lang="en-US" sz="2400" cap="small" dirty="0" err="1" smtClean="0">
                <a:latin typeface="Helvetica" charset="0"/>
                <a:ea typeface="宋体" charset="0"/>
                <a:cs typeface="宋体" charset="0"/>
              </a:rPr>
              <a:t>FilterClusters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2400" dirty="0">
                <a:latin typeface="Helvetica" charset="0"/>
                <a:ea typeface="宋体" charset="0"/>
                <a:cs typeface="宋体" charset="0"/>
              </a:rPr>
              <a:t>implements three improvements</a:t>
            </a:r>
          </a:p>
          <a:p>
            <a:pPr lvl="1" eaLnBrk="1" hangingPunct="1"/>
            <a:r>
              <a:rPr lang="en-US" sz="2000" dirty="0">
                <a:latin typeface="Helvetica" charset="0"/>
                <a:ea typeface="宋体" charset="0"/>
                <a:cs typeface="宋体" charset="0"/>
              </a:rPr>
              <a:t>GAC interleave</a:t>
            </a:r>
          </a:p>
          <a:p>
            <a:pPr lvl="1" eaLnBrk="1" hangingPunct="1"/>
            <a:r>
              <a:rPr lang="en-US" sz="2000" dirty="0">
                <a:latin typeface="Helvetica" charset="0"/>
                <a:ea typeface="宋体" charset="0"/>
                <a:cs typeface="宋体" charset="0"/>
              </a:rPr>
              <a:t>Cluster-level portfolio</a:t>
            </a:r>
          </a:p>
          <a:p>
            <a:pPr lvl="1" eaLnBrk="1" hangingPunct="1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Cluster-processing timeout</a:t>
            </a:r>
            <a:endParaRPr lang="en-US" sz="2000" dirty="0" smtClean="0"/>
          </a:p>
        </p:txBody>
      </p:sp>
      <p:grpSp>
        <p:nvGrpSpPr>
          <p:cNvPr id="66" name="Group 65"/>
          <p:cNvGrpSpPr/>
          <p:nvPr/>
        </p:nvGrpSpPr>
        <p:grpSpPr>
          <a:xfrm>
            <a:off x="6121802" y="2032102"/>
            <a:ext cx="2737157" cy="2840725"/>
            <a:chOff x="6629400" y="3200400"/>
            <a:chExt cx="2158998" cy="2240690"/>
          </a:xfrm>
        </p:grpSpPr>
        <p:cxnSp>
          <p:nvCxnSpPr>
            <p:cNvPr id="67" name="Straight Connector 66"/>
            <p:cNvCxnSpPr>
              <a:stCxn id="83" idx="3"/>
              <a:endCxn id="84" idx="1"/>
            </p:cNvCxnSpPr>
            <p:nvPr/>
          </p:nvCxnSpPr>
          <p:spPr>
            <a:xfrm>
              <a:off x="7064710" y="4609290"/>
              <a:ext cx="200654" cy="4229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3" idx="0"/>
              <a:endCxn id="119" idx="1"/>
            </p:cNvCxnSpPr>
            <p:nvPr/>
          </p:nvCxnSpPr>
          <p:spPr>
            <a:xfrm rot="5400000" flipH="1" flipV="1">
              <a:off x="7054048" y="4470058"/>
              <a:ext cx="58455" cy="128570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19" idx="3"/>
              <a:endCxn id="84" idx="0"/>
            </p:cNvCxnSpPr>
            <p:nvPr/>
          </p:nvCxnSpPr>
          <p:spPr>
            <a:xfrm>
              <a:off x="7239000" y="4505115"/>
              <a:ext cx="72084" cy="100749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19" idx="2"/>
              <a:endCxn id="87" idx="0"/>
            </p:cNvCxnSpPr>
            <p:nvPr/>
          </p:nvCxnSpPr>
          <p:spPr>
            <a:xfrm rot="5400000">
              <a:off x="6803420" y="4766395"/>
              <a:ext cx="605420" cy="17430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ounded Rectangle 70"/>
            <p:cNvSpPr/>
            <p:nvPr/>
          </p:nvSpPr>
          <p:spPr>
            <a:xfrm>
              <a:off x="7422028" y="3335868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227281" y="3826948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955437" y="3920079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879228" y="3361251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111999" y="3200400"/>
              <a:ext cx="1193799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781802" y="3733800"/>
              <a:ext cx="846326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857069" y="3733799"/>
              <a:ext cx="782996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798747" y="4433597"/>
              <a:ext cx="731519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7438950" y="4013216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8082436" y="3860804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8471912" y="4013204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907873" y="4438361"/>
              <a:ext cx="731519" cy="1002729"/>
            </a:xfrm>
            <a:prstGeom prst="roundRect">
              <a:avLst>
                <a:gd name="adj" fmla="val 50000"/>
              </a:avLst>
            </a:prstGeom>
            <a:solidFill>
              <a:srgbClr val="3366FF">
                <a:alpha val="33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973270" y="4563570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5364" y="4605864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8133238" y="4555098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8327973" y="4563559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6973259" y="5156255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167994" y="5164716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8150166" y="5147782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8344901" y="5156243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939379" y="4148670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/>
            <p:cNvCxnSpPr>
              <a:stCxn id="71" idx="3"/>
              <a:endCxn id="74" idx="1"/>
            </p:cNvCxnSpPr>
            <p:nvPr/>
          </p:nvCxnSpPr>
          <p:spPr>
            <a:xfrm>
              <a:off x="7513468" y="3381588"/>
              <a:ext cx="365760" cy="2538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1" idx="2"/>
              <a:endCxn id="72" idx="0"/>
            </p:cNvCxnSpPr>
            <p:nvPr/>
          </p:nvCxnSpPr>
          <p:spPr>
            <a:xfrm rot="5400000">
              <a:off x="7170555" y="3529755"/>
              <a:ext cx="399640" cy="194747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79" idx="0"/>
              <a:endCxn id="74" idx="2"/>
            </p:cNvCxnSpPr>
            <p:nvPr/>
          </p:nvCxnSpPr>
          <p:spPr>
            <a:xfrm rot="5400000" flipH="1" flipV="1">
              <a:off x="7424547" y="3512815"/>
              <a:ext cx="560525" cy="44027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1" idx="2"/>
              <a:endCxn id="73" idx="0"/>
            </p:cNvCxnSpPr>
            <p:nvPr/>
          </p:nvCxnSpPr>
          <p:spPr>
            <a:xfrm rot="16200000" flipH="1">
              <a:off x="7488067" y="3406988"/>
              <a:ext cx="492771" cy="53340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4" idx="2"/>
              <a:endCxn id="80" idx="0"/>
            </p:cNvCxnSpPr>
            <p:nvPr/>
          </p:nvCxnSpPr>
          <p:spPr>
            <a:xfrm rot="16200000" flipH="1">
              <a:off x="7822496" y="3555143"/>
              <a:ext cx="408113" cy="20320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0" idx="3"/>
              <a:endCxn id="81" idx="1"/>
            </p:cNvCxnSpPr>
            <p:nvPr/>
          </p:nvCxnSpPr>
          <p:spPr>
            <a:xfrm>
              <a:off x="8173876" y="3906524"/>
              <a:ext cx="298036" cy="15240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3" idx="2"/>
              <a:endCxn id="85" idx="0"/>
            </p:cNvCxnSpPr>
            <p:nvPr/>
          </p:nvCxnSpPr>
          <p:spPr>
            <a:xfrm rot="16200000" flipH="1">
              <a:off x="7818268" y="4194407"/>
              <a:ext cx="543579" cy="17780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0" idx="2"/>
              <a:endCxn id="85" idx="0"/>
            </p:cNvCxnSpPr>
            <p:nvPr/>
          </p:nvCxnSpPr>
          <p:spPr>
            <a:xfrm rot="16200000" flipH="1">
              <a:off x="7852130" y="4228270"/>
              <a:ext cx="602854" cy="5080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1" idx="2"/>
              <a:endCxn id="86" idx="0"/>
            </p:cNvCxnSpPr>
            <p:nvPr/>
          </p:nvCxnSpPr>
          <p:spPr>
            <a:xfrm rot="5400000">
              <a:off x="8216206" y="4262132"/>
              <a:ext cx="458915" cy="14393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5" idx="3"/>
              <a:endCxn id="86" idx="1"/>
            </p:cNvCxnSpPr>
            <p:nvPr/>
          </p:nvCxnSpPr>
          <p:spPr>
            <a:xfrm>
              <a:off x="8224678" y="4600818"/>
              <a:ext cx="103295" cy="846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2" idx="1"/>
              <a:endCxn id="91" idx="0"/>
            </p:cNvCxnSpPr>
            <p:nvPr/>
          </p:nvCxnSpPr>
          <p:spPr>
            <a:xfrm rot="10800000" flipV="1">
              <a:off x="6985099" y="3872668"/>
              <a:ext cx="242182" cy="27600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1" idx="2"/>
              <a:endCxn id="83" idx="0"/>
            </p:cNvCxnSpPr>
            <p:nvPr/>
          </p:nvCxnSpPr>
          <p:spPr>
            <a:xfrm rot="16200000" flipH="1">
              <a:off x="6840314" y="4384894"/>
              <a:ext cx="323460" cy="3389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79" idx="2"/>
              <a:endCxn id="84" idx="0"/>
            </p:cNvCxnSpPr>
            <p:nvPr/>
          </p:nvCxnSpPr>
          <p:spPr>
            <a:xfrm rot="5400000">
              <a:off x="7147273" y="4268467"/>
              <a:ext cx="501208" cy="17358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1" idx="3"/>
              <a:endCxn id="79" idx="1"/>
            </p:cNvCxnSpPr>
            <p:nvPr/>
          </p:nvCxnSpPr>
          <p:spPr>
            <a:xfrm flipV="1">
              <a:off x="7030819" y="4058936"/>
              <a:ext cx="408131" cy="135454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72" idx="3"/>
              <a:endCxn id="79" idx="0"/>
            </p:cNvCxnSpPr>
            <p:nvPr/>
          </p:nvCxnSpPr>
          <p:spPr>
            <a:xfrm>
              <a:off x="7318721" y="3872668"/>
              <a:ext cx="165949" cy="14054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83" idx="2"/>
              <a:endCxn id="87" idx="0"/>
            </p:cNvCxnSpPr>
            <p:nvPr/>
          </p:nvCxnSpPr>
          <p:spPr>
            <a:xfrm rot="5400000">
              <a:off x="6768363" y="4905627"/>
              <a:ext cx="501245" cy="1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8" idx="1"/>
              <a:endCxn id="87" idx="3"/>
            </p:cNvCxnSpPr>
            <p:nvPr/>
          </p:nvCxnSpPr>
          <p:spPr>
            <a:xfrm rot="10800000">
              <a:off x="7064700" y="5201976"/>
              <a:ext cx="103295" cy="846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84" idx="2"/>
              <a:endCxn id="88" idx="0"/>
            </p:cNvCxnSpPr>
            <p:nvPr/>
          </p:nvCxnSpPr>
          <p:spPr>
            <a:xfrm rot="5400000">
              <a:off x="7028693" y="4882325"/>
              <a:ext cx="467412" cy="9737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6" idx="2"/>
              <a:endCxn id="89" idx="0"/>
            </p:cNvCxnSpPr>
            <p:nvPr/>
          </p:nvCxnSpPr>
          <p:spPr>
            <a:xfrm rot="5400000">
              <a:off x="8038399" y="4812487"/>
              <a:ext cx="492783" cy="177807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5" idx="2"/>
              <a:endCxn id="89" idx="0"/>
            </p:cNvCxnSpPr>
            <p:nvPr/>
          </p:nvCxnSpPr>
          <p:spPr>
            <a:xfrm rot="16200000" flipH="1">
              <a:off x="7936800" y="4888696"/>
              <a:ext cx="501244" cy="1692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89" idx="0"/>
              <a:endCxn id="90" idx="1"/>
            </p:cNvCxnSpPr>
            <p:nvPr/>
          </p:nvCxnSpPr>
          <p:spPr>
            <a:xfrm rot="16200000" flipH="1">
              <a:off x="8243302" y="5100365"/>
              <a:ext cx="54181" cy="149015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90" idx="0"/>
              <a:endCxn id="85" idx="2"/>
            </p:cNvCxnSpPr>
            <p:nvPr/>
          </p:nvCxnSpPr>
          <p:spPr>
            <a:xfrm rot="16200000" flipV="1">
              <a:off x="8029938" y="4795559"/>
              <a:ext cx="509705" cy="21166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90" idx="0"/>
              <a:endCxn id="86" idx="2"/>
            </p:cNvCxnSpPr>
            <p:nvPr/>
          </p:nvCxnSpPr>
          <p:spPr>
            <a:xfrm rot="16200000" flipV="1">
              <a:off x="8131535" y="4897157"/>
              <a:ext cx="501244" cy="1692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Up Arrow 114"/>
            <p:cNvSpPr/>
            <p:nvPr/>
          </p:nvSpPr>
          <p:spPr>
            <a:xfrm>
              <a:off x="6629400" y="4380931"/>
              <a:ext cx="127000" cy="321733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6" name="Up Arrow 115"/>
            <p:cNvSpPr/>
            <p:nvPr/>
          </p:nvSpPr>
          <p:spPr>
            <a:xfrm>
              <a:off x="8661398" y="4347064"/>
              <a:ext cx="127000" cy="321733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7" name="Up Arrow 116"/>
            <p:cNvSpPr/>
            <p:nvPr/>
          </p:nvSpPr>
          <p:spPr>
            <a:xfrm rot="19308597">
              <a:off x="8407398" y="3499455"/>
              <a:ext cx="149481" cy="338667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8" name="Up Arrow 117"/>
            <p:cNvSpPr/>
            <p:nvPr/>
          </p:nvSpPr>
          <p:spPr>
            <a:xfrm rot="13091403" flipV="1">
              <a:off x="6866465" y="3499453"/>
              <a:ext cx="149481" cy="338667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7147560" y="4459395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Connector 119"/>
            <p:cNvCxnSpPr>
              <a:stCxn id="72" idx="2"/>
              <a:endCxn id="119" idx="0"/>
            </p:cNvCxnSpPr>
            <p:nvPr/>
          </p:nvCxnSpPr>
          <p:spPr>
            <a:xfrm rot="5400000">
              <a:off x="6962638" y="4149031"/>
              <a:ext cx="541007" cy="7972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 rot="311996">
              <a:off x="6872838" y="4419600"/>
              <a:ext cx="594762" cy="304800"/>
            </a:xfrm>
            <a:prstGeom prst="ellipse">
              <a:avLst/>
            </a:prstGeom>
            <a:solidFill>
              <a:srgbClr val="3366FF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5839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cap="small" dirty="0" err="1" smtClean="0">
                <a:latin typeface="Helvetica" charset="0"/>
                <a:ea typeface="宋体" charset="0"/>
                <a:cs typeface="宋体" charset="0"/>
              </a:rPr>
              <a:t>FilterClusters</a:t>
            </a:r>
            <a:r>
              <a:rPr lang="en-US" sz="4000" cap="small" dirty="0">
                <a:latin typeface="Helvetica" charset="0"/>
                <a:ea typeface="宋体" charset="0"/>
                <a:cs typeface="宋体" charset="0"/>
              </a:rPr>
              <a:t>:</a:t>
            </a:r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 GAC interleave </a:t>
            </a:r>
            <a:endParaRPr lang="en-US" sz="4000" cap="small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12838"/>
            <a:ext cx="8153400" cy="2476396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It is often beneficial to run a lightweight algorithm (e.g., GAC) prior to running a more costly algorithm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We extend this idea and interleave a global GAC run between the processing of clusters</a:t>
            </a:r>
            <a:endParaRPr lang="en-US" sz="28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9/19/16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2016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9</a:t>
            </a:fld>
            <a:endParaRPr lang="en-US" altLang="zh-CN"/>
          </a:p>
        </p:txBody>
      </p:sp>
      <p:grpSp>
        <p:nvGrpSpPr>
          <p:cNvPr id="2" name="Group 1"/>
          <p:cNvGrpSpPr/>
          <p:nvPr/>
        </p:nvGrpSpPr>
        <p:grpSpPr>
          <a:xfrm>
            <a:off x="1356468" y="3634861"/>
            <a:ext cx="1447800" cy="1879860"/>
            <a:chOff x="1356468" y="3634861"/>
            <a:chExt cx="1447800" cy="1879860"/>
          </a:xfrm>
        </p:grpSpPr>
        <p:grpSp>
          <p:nvGrpSpPr>
            <p:cNvPr id="8" name="Group 7"/>
            <p:cNvGrpSpPr/>
            <p:nvPr/>
          </p:nvGrpSpPr>
          <p:grpSpPr>
            <a:xfrm>
              <a:off x="1356468" y="3634861"/>
              <a:ext cx="1447800" cy="1447800"/>
              <a:chOff x="609600" y="19278600"/>
              <a:chExt cx="7848600" cy="7848600"/>
            </a:xfrm>
            <a:effectLst/>
          </p:grpSpPr>
          <p:sp>
            <p:nvSpPr>
              <p:cNvPr id="15" name="Oval 14"/>
              <p:cNvSpPr/>
              <p:nvPr/>
            </p:nvSpPr>
            <p:spPr>
              <a:xfrm>
                <a:off x="609600" y="19278600"/>
                <a:ext cx="7848600" cy="784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05200" y="234696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172200" y="24384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133600" y="209550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181600" y="208788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57600" y="195072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257800" y="23088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/>
              <p:cNvCxnSpPr>
                <a:stCxn id="21" idx="0"/>
                <a:endCxn id="19" idx="4"/>
              </p:cNvCxnSpPr>
              <p:nvPr/>
            </p:nvCxnSpPr>
            <p:spPr>
              <a:xfrm flipV="1">
                <a:off x="5486400" y="220218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>
                <a:stCxn id="21" idx="2"/>
                <a:endCxn id="17" idx="1"/>
              </p:cNvCxnSpPr>
              <p:nvPr/>
            </p:nvCxnSpPr>
            <p:spPr>
              <a:xfrm>
                <a:off x="5486400" y="23545800"/>
                <a:ext cx="853188" cy="100558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" name="Straight Connector 23"/>
              <p:cNvCxnSpPr>
                <a:stCxn id="21" idx="1"/>
                <a:endCxn id="16" idx="6"/>
              </p:cNvCxnSpPr>
              <p:nvPr/>
            </p:nvCxnSpPr>
            <p:spPr>
              <a:xfrm flipH="1">
                <a:off x="4648200" y="23317200"/>
                <a:ext cx="609600" cy="723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5" name="Rectangle 24"/>
              <p:cNvSpPr/>
              <p:nvPr/>
            </p:nvSpPr>
            <p:spPr>
              <a:xfrm>
                <a:off x="2209800" y="231648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" name="Straight Connector 25"/>
              <p:cNvCxnSpPr>
                <a:stCxn id="16" idx="2"/>
                <a:endCxn id="25" idx="3"/>
              </p:cNvCxnSpPr>
              <p:nvPr/>
            </p:nvCxnSpPr>
            <p:spPr>
              <a:xfrm flipH="1" flipV="1">
                <a:off x="2667000" y="23393400"/>
                <a:ext cx="838200" cy="647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" name="Straight Connector 26"/>
              <p:cNvCxnSpPr>
                <a:stCxn id="25" idx="0"/>
                <a:endCxn id="18" idx="4"/>
              </p:cNvCxnSpPr>
              <p:nvPr/>
            </p:nvCxnSpPr>
            <p:spPr>
              <a:xfrm flipV="1">
                <a:off x="2438400" y="22098000"/>
                <a:ext cx="266700" cy="1066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8" name="Rectangle 27"/>
              <p:cNvSpPr/>
              <p:nvPr/>
            </p:nvSpPr>
            <p:spPr>
              <a:xfrm>
                <a:off x="3886200" y="21564600"/>
                <a:ext cx="457200" cy="457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9" name="Straight Connector 28"/>
              <p:cNvCxnSpPr>
                <a:stCxn id="28" idx="3"/>
                <a:endCxn id="19" idx="2"/>
              </p:cNvCxnSpPr>
              <p:nvPr/>
            </p:nvCxnSpPr>
            <p:spPr>
              <a:xfrm flipV="1">
                <a:off x="4343400" y="21450300"/>
                <a:ext cx="838200" cy="3429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" name="Straight Connector 29"/>
              <p:cNvCxnSpPr>
                <a:stCxn id="28" idx="0"/>
                <a:endCxn id="20" idx="4"/>
              </p:cNvCxnSpPr>
              <p:nvPr/>
            </p:nvCxnSpPr>
            <p:spPr>
              <a:xfrm flipV="1">
                <a:off x="4114800" y="20650200"/>
                <a:ext cx="1143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>
                <a:stCxn id="18" idx="6"/>
                <a:endCxn id="28" idx="1"/>
              </p:cNvCxnSpPr>
              <p:nvPr/>
            </p:nvCxnSpPr>
            <p:spPr>
              <a:xfrm>
                <a:off x="3276600" y="21526500"/>
                <a:ext cx="609600" cy="2667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" name="Straight Connector 31"/>
              <p:cNvCxnSpPr>
                <a:stCxn id="28" idx="2"/>
                <a:endCxn id="16" idx="0"/>
              </p:cNvCxnSpPr>
              <p:nvPr/>
            </p:nvCxnSpPr>
            <p:spPr>
              <a:xfrm flipH="1">
                <a:off x="4076700" y="22021800"/>
                <a:ext cx="38100" cy="14478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33" name="Oval 32"/>
              <p:cNvSpPr/>
              <p:nvPr/>
            </p:nvSpPr>
            <p:spPr>
              <a:xfrm>
                <a:off x="1524000" y="24536400"/>
                <a:ext cx="1143000" cy="11430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/>
              <p:cNvCxnSpPr>
                <a:stCxn id="25" idx="2"/>
                <a:endCxn id="33" idx="0"/>
              </p:cNvCxnSpPr>
              <p:nvPr/>
            </p:nvCxnSpPr>
            <p:spPr>
              <a:xfrm flipH="1">
                <a:off x="2095500" y="23622000"/>
                <a:ext cx="342900" cy="91440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1" name="Moon 10"/>
            <p:cNvSpPr/>
            <p:nvPr/>
          </p:nvSpPr>
          <p:spPr>
            <a:xfrm rot="10800000">
              <a:off x="2270868" y="3711061"/>
              <a:ext cx="349192" cy="1267291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Moon 11"/>
            <p:cNvSpPr/>
            <p:nvPr/>
          </p:nvSpPr>
          <p:spPr>
            <a:xfrm rot="10800000">
              <a:off x="2042268" y="3911552"/>
              <a:ext cx="349192" cy="866308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Moon 12"/>
            <p:cNvSpPr/>
            <p:nvPr/>
          </p:nvSpPr>
          <p:spPr>
            <a:xfrm rot="10800000">
              <a:off x="1813668" y="4120169"/>
              <a:ext cx="349192" cy="505292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Moon 13"/>
            <p:cNvSpPr/>
            <p:nvPr/>
          </p:nvSpPr>
          <p:spPr>
            <a:xfrm rot="10800000">
              <a:off x="1508868" y="4244461"/>
              <a:ext cx="349192" cy="256708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0793" y="5145389"/>
              <a:ext cx="1357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Minimality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05325" y="3648916"/>
            <a:ext cx="1524000" cy="1865805"/>
            <a:chOff x="3805325" y="3648916"/>
            <a:chExt cx="1524000" cy="1865805"/>
          </a:xfrm>
        </p:grpSpPr>
        <p:grpSp>
          <p:nvGrpSpPr>
            <p:cNvPr id="87" name="Group 86"/>
            <p:cNvGrpSpPr/>
            <p:nvPr/>
          </p:nvGrpSpPr>
          <p:grpSpPr>
            <a:xfrm>
              <a:off x="3805325" y="3648916"/>
              <a:ext cx="1524000" cy="1374623"/>
              <a:chOff x="24688800" y="3352800"/>
              <a:chExt cx="13944600" cy="12577802"/>
            </a:xfrm>
            <a:effectLst/>
          </p:grpSpPr>
          <p:grpSp>
            <p:nvGrpSpPr>
              <p:cNvPr id="88" name="Group 87"/>
              <p:cNvGrpSpPr/>
              <p:nvPr/>
            </p:nvGrpSpPr>
            <p:grpSpPr>
              <a:xfrm>
                <a:off x="29565600" y="3352800"/>
                <a:ext cx="3657600" cy="3657600"/>
                <a:chOff x="381000" y="685800"/>
                <a:chExt cx="7848600" cy="7848600"/>
              </a:xfrm>
            </p:grpSpPr>
            <p:sp>
              <p:nvSpPr>
                <p:cNvPr id="191" name="Oval 190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8" name="Straight Connector 197"/>
                <p:cNvCxnSpPr>
                  <a:stCxn id="197" idx="3"/>
                  <a:endCxn id="195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9" name="Straight Connector 198"/>
                <p:cNvCxnSpPr>
                  <a:stCxn id="197" idx="2"/>
                  <a:endCxn id="193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0" name="Straight Connector 199"/>
                <p:cNvCxnSpPr>
                  <a:stCxn id="197" idx="1"/>
                  <a:endCxn id="196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01" name="Rectangle 200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2" name="Straight Connector 201"/>
                <p:cNvCxnSpPr>
                  <a:stCxn id="192" idx="1"/>
                  <a:endCxn id="201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3" name="Straight Connector 202"/>
                <p:cNvCxnSpPr>
                  <a:stCxn id="201" idx="0"/>
                  <a:endCxn id="194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04" name="Oval 203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6" name="Straight Connector 205"/>
                <p:cNvCxnSpPr>
                  <a:stCxn id="205" idx="3"/>
                  <a:endCxn id="195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7" name="Straight Connector 206"/>
                <p:cNvCxnSpPr>
                  <a:stCxn id="205" idx="1"/>
                  <a:endCxn id="196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8" name="Straight Connector 207"/>
                <p:cNvCxnSpPr>
                  <a:endCxn id="204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89" name="Group 88"/>
              <p:cNvGrpSpPr/>
              <p:nvPr/>
            </p:nvGrpSpPr>
            <p:grpSpPr>
              <a:xfrm rot="15030992" flipH="1">
                <a:off x="26938278" y="7507279"/>
                <a:ext cx="3597011" cy="3597011"/>
                <a:chOff x="533400" y="9753600"/>
                <a:chExt cx="7848600" cy="7848600"/>
              </a:xfrm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" name="Straight Connector 180"/>
                <p:cNvCxnSpPr>
                  <a:stCxn id="180" idx="3"/>
                  <a:endCxn id="178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2" name="Straight Connector 181"/>
                <p:cNvCxnSpPr>
                  <a:stCxn id="180" idx="2"/>
                  <a:endCxn id="176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3" name="Straight Connector 182"/>
                <p:cNvCxnSpPr>
                  <a:stCxn id="180" idx="1"/>
                  <a:endCxn id="175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84" name="Rectangle 183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5" name="Straight Connector 184"/>
                <p:cNvCxnSpPr>
                  <a:stCxn id="175" idx="1"/>
                  <a:endCxn id="184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6" name="Straight Connector 185"/>
                <p:cNvCxnSpPr>
                  <a:stCxn id="184" idx="0"/>
                  <a:endCxn id="177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87" name="Rectangle 186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8" name="Straight Connector 187"/>
                <p:cNvCxnSpPr>
                  <a:stCxn id="187" idx="3"/>
                  <a:endCxn id="178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9" name="Straight Connector 188"/>
                <p:cNvCxnSpPr>
                  <a:stCxn id="187" idx="0"/>
                  <a:endCxn id="179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0" name="Straight Connector 189"/>
                <p:cNvCxnSpPr>
                  <a:stCxn id="177" idx="6"/>
                  <a:endCxn id="187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24688800" y="12344400"/>
                <a:ext cx="3581400" cy="3581400"/>
                <a:chOff x="609600" y="19278600"/>
                <a:chExt cx="7848600" cy="7848600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1" name="Straight Connector 160"/>
                <p:cNvCxnSpPr>
                  <a:stCxn id="160" idx="0"/>
                  <a:endCxn id="158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2" name="Straight Connector 161"/>
                <p:cNvCxnSpPr>
                  <a:stCxn id="160" idx="2"/>
                  <a:endCxn id="156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162"/>
                <p:cNvCxnSpPr>
                  <a:stCxn id="160" idx="1"/>
                  <a:endCxn id="155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4" name="Rectangle 163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5" name="Straight Connector 164"/>
                <p:cNvCxnSpPr>
                  <a:stCxn id="155" idx="2"/>
                  <a:endCxn id="164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6" name="Straight Connector 165"/>
                <p:cNvCxnSpPr>
                  <a:stCxn id="164" idx="0"/>
                  <a:endCxn id="157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7" name="Rectangle 166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8" name="Straight Connector 167"/>
                <p:cNvCxnSpPr>
                  <a:stCxn id="167" idx="3"/>
                  <a:endCxn id="158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9" name="Straight Connector 168"/>
                <p:cNvCxnSpPr>
                  <a:stCxn id="167" idx="0"/>
                  <a:endCxn id="159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0" name="Straight Connector 169"/>
                <p:cNvCxnSpPr>
                  <a:stCxn id="157" idx="6"/>
                  <a:endCxn id="167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1" name="Straight Connector 170"/>
                <p:cNvCxnSpPr>
                  <a:stCxn id="167" idx="2"/>
                  <a:endCxn id="155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72" name="Oval 171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3" name="Straight Connector 172"/>
                <p:cNvCxnSpPr>
                  <a:stCxn id="164" idx="2"/>
                  <a:endCxn id="172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1" name="Group 90"/>
              <p:cNvGrpSpPr/>
              <p:nvPr/>
            </p:nvGrpSpPr>
            <p:grpSpPr>
              <a:xfrm rot="14162864" flipV="1">
                <a:off x="29416155" y="12226953"/>
                <a:ext cx="3703649" cy="3703649"/>
                <a:chOff x="381000" y="685800"/>
                <a:chExt cx="7848600" cy="7848600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381000" y="6858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2362200" y="6400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5791200" y="6019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1676400" y="3048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6324600" y="3200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3810000" y="381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334000" y="487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3" name="Straight Connector 142"/>
                <p:cNvCxnSpPr>
                  <a:stCxn id="142" idx="3"/>
                  <a:endCxn id="140" idx="3"/>
                </p:cNvCxnSpPr>
                <p:nvPr/>
              </p:nvCxnSpPr>
              <p:spPr>
                <a:xfrm flipV="1">
                  <a:off x="5791200" y="4176012"/>
                  <a:ext cx="700788" cy="929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4" name="Straight Connector 143"/>
                <p:cNvCxnSpPr>
                  <a:stCxn id="142" idx="2"/>
                  <a:endCxn id="138" idx="1"/>
                </p:cNvCxnSpPr>
                <p:nvPr/>
              </p:nvCxnSpPr>
              <p:spPr>
                <a:xfrm>
                  <a:off x="5562600" y="5334000"/>
                  <a:ext cx="3959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5" name="Straight Connector 144"/>
                <p:cNvCxnSpPr>
                  <a:stCxn id="142" idx="1"/>
                  <a:endCxn id="141" idx="4"/>
                </p:cNvCxnSpPr>
                <p:nvPr/>
              </p:nvCxnSpPr>
              <p:spPr>
                <a:xfrm flipH="1" flipV="1">
                  <a:off x="4381500" y="4953000"/>
                  <a:ext cx="952500" cy="152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6" name="Rectangle 145"/>
                <p:cNvSpPr/>
                <p:nvPr/>
              </p:nvSpPr>
              <p:spPr>
                <a:xfrm>
                  <a:off x="2209800" y="5257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7" name="Straight Connector 146"/>
                <p:cNvCxnSpPr>
                  <a:stCxn id="137" idx="1"/>
                  <a:endCxn id="146" idx="2"/>
                </p:cNvCxnSpPr>
                <p:nvPr/>
              </p:nvCxnSpPr>
              <p:spPr>
                <a:xfrm flipH="1" flipV="1">
                  <a:off x="2438400" y="5715000"/>
                  <a:ext cx="91188" cy="8531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8" name="Straight Connector 147"/>
                <p:cNvCxnSpPr>
                  <a:stCxn id="146" idx="0"/>
                  <a:endCxn id="139" idx="4"/>
                </p:cNvCxnSpPr>
                <p:nvPr/>
              </p:nvCxnSpPr>
              <p:spPr>
                <a:xfrm flipH="1" flipV="1">
                  <a:off x="2247900" y="4191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49" name="Oval 148"/>
                <p:cNvSpPr/>
                <p:nvPr/>
              </p:nvSpPr>
              <p:spPr>
                <a:xfrm>
                  <a:off x="3962400" y="1066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5029200" y="2819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1" name="Straight Connector 150"/>
                <p:cNvCxnSpPr>
                  <a:stCxn id="150" idx="3"/>
                  <a:endCxn id="140" idx="1"/>
                </p:cNvCxnSpPr>
                <p:nvPr/>
              </p:nvCxnSpPr>
              <p:spPr>
                <a:xfrm>
                  <a:off x="5486400" y="3048000"/>
                  <a:ext cx="1005588" cy="319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2" name="Straight Connector 151"/>
                <p:cNvCxnSpPr>
                  <a:stCxn id="150" idx="1"/>
                  <a:endCxn id="141" idx="0"/>
                </p:cNvCxnSpPr>
                <p:nvPr/>
              </p:nvCxnSpPr>
              <p:spPr>
                <a:xfrm flipH="1">
                  <a:off x="4381500" y="3048000"/>
                  <a:ext cx="647700" cy="762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3" name="Straight Connector 152"/>
                <p:cNvCxnSpPr>
                  <a:endCxn id="149" idx="5"/>
                </p:cNvCxnSpPr>
                <p:nvPr/>
              </p:nvCxnSpPr>
              <p:spPr>
                <a:xfrm flipH="1" flipV="1">
                  <a:off x="4938012" y="2042412"/>
                  <a:ext cx="167388" cy="70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34671000" y="11963400"/>
                <a:ext cx="3962400" cy="3962400"/>
                <a:chOff x="533400" y="9753600"/>
                <a:chExt cx="7848600" cy="7848600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533400" y="9753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590800" y="15316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715000" y="1524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1295400" y="11811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248400" y="11430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3810000" y="10287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4800600" y="138684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6" name="Straight Connector 125"/>
                <p:cNvCxnSpPr>
                  <a:stCxn id="125" idx="3"/>
                  <a:endCxn id="123" idx="3"/>
                </p:cNvCxnSpPr>
                <p:nvPr/>
              </p:nvCxnSpPr>
              <p:spPr>
                <a:xfrm flipV="1">
                  <a:off x="5257800" y="12405612"/>
                  <a:ext cx="1157988" cy="16913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7" name="Straight Connector 126"/>
                <p:cNvCxnSpPr>
                  <a:stCxn id="125" idx="2"/>
                  <a:endCxn id="121" idx="1"/>
                </p:cNvCxnSpPr>
                <p:nvPr/>
              </p:nvCxnSpPr>
              <p:spPr>
                <a:xfrm>
                  <a:off x="5029200" y="14325600"/>
                  <a:ext cx="8531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8" name="Straight Connector 127"/>
                <p:cNvCxnSpPr>
                  <a:stCxn id="125" idx="1"/>
                  <a:endCxn id="120" idx="7"/>
                </p:cNvCxnSpPr>
                <p:nvPr/>
              </p:nvCxnSpPr>
              <p:spPr>
                <a:xfrm flipH="1">
                  <a:off x="3566412" y="14097000"/>
                  <a:ext cx="1234188" cy="1386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29" name="Rectangle 128"/>
                <p:cNvSpPr/>
                <p:nvPr/>
              </p:nvSpPr>
              <p:spPr>
                <a:xfrm>
                  <a:off x="2286000" y="1394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0" name="Straight Connector 129"/>
                <p:cNvCxnSpPr>
                  <a:stCxn id="120" idx="1"/>
                  <a:endCxn id="129" idx="2"/>
                </p:cNvCxnSpPr>
                <p:nvPr/>
              </p:nvCxnSpPr>
              <p:spPr>
                <a:xfrm flipH="1" flipV="1">
                  <a:off x="2514600" y="14401800"/>
                  <a:ext cx="243588" cy="1081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1" name="Straight Connector 130"/>
                <p:cNvCxnSpPr>
                  <a:stCxn id="129" idx="0"/>
                  <a:endCxn id="122" idx="4"/>
                </p:cNvCxnSpPr>
                <p:nvPr/>
              </p:nvCxnSpPr>
              <p:spPr>
                <a:xfrm flipH="1" flipV="1">
                  <a:off x="1866900" y="12954000"/>
                  <a:ext cx="647700" cy="990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32" name="Rectangle 131"/>
                <p:cNvSpPr/>
                <p:nvPr/>
              </p:nvSpPr>
              <p:spPr>
                <a:xfrm>
                  <a:off x="3962400" y="12496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3" name="Straight Connector 132"/>
                <p:cNvCxnSpPr>
                  <a:stCxn id="132" idx="3"/>
                  <a:endCxn id="123" idx="2"/>
                </p:cNvCxnSpPr>
                <p:nvPr/>
              </p:nvCxnSpPr>
              <p:spPr>
                <a:xfrm flipV="1">
                  <a:off x="4419600" y="12001500"/>
                  <a:ext cx="18288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4" name="Straight Connector 133"/>
                <p:cNvCxnSpPr>
                  <a:stCxn id="132" idx="0"/>
                  <a:endCxn id="124" idx="4"/>
                </p:cNvCxnSpPr>
                <p:nvPr/>
              </p:nvCxnSpPr>
              <p:spPr>
                <a:xfrm flipV="1">
                  <a:off x="4191000" y="11430000"/>
                  <a:ext cx="1905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5" name="Straight Connector 134"/>
                <p:cNvCxnSpPr>
                  <a:stCxn id="122" idx="6"/>
                  <a:endCxn id="132" idx="1"/>
                </p:cNvCxnSpPr>
                <p:nvPr/>
              </p:nvCxnSpPr>
              <p:spPr>
                <a:xfrm>
                  <a:off x="2438400" y="12382500"/>
                  <a:ext cx="15240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3" name="Group 92"/>
              <p:cNvGrpSpPr/>
              <p:nvPr/>
            </p:nvGrpSpPr>
            <p:grpSpPr>
              <a:xfrm rot="19213453" flipV="1">
                <a:off x="31932064" y="7599582"/>
                <a:ext cx="3839230" cy="3546035"/>
                <a:chOff x="609600" y="19278600"/>
                <a:chExt cx="7848600" cy="784860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609600" y="19278600"/>
                  <a:ext cx="7848600" cy="7848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3505200" y="234696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6172200" y="24384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133600" y="209550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5181600" y="208788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3657600" y="195072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257800" y="23088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6" name="Straight Connector 105"/>
                <p:cNvCxnSpPr>
                  <a:stCxn id="105" idx="0"/>
                  <a:endCxn id="103" idx="4"/>
                </p:cNvCxnSpPr>
                <p:nvPr/>
              </p:nvCxnSpPr>
              <p:spPr>
                <a:xfrm flipV="1">
                  <a:off x="5486400" y="220218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7" name="Straight Connector 106"/>
                <p:cNvCxnSpPr>
                  <a:stCxn id="105" idx="2"/>
                  <a:endCxn id="101" idx="1"/>
                </p:cNvCxnSpPr>
                <p:nvPr/>
              </p:nvCxnSpPr>
              <p:spPr>
                <a:xfrm>
                  <a:off x="5486400" y="23545800"/>
                  <a:ext cx="853188" cy="1005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8" name="Straight Connector 107"/>
                <p:cNvCxnSpPr>
                  <a:stCxn id="105" idx="1"/>
                  <a:endCxn id="100" idx="6"/>
                </p:cNvCxnSpPr>
                <p:nvPr/>
              </p:nvCxnSpPr>
              <p:spPr>
                <a:xfrm flipH="1">
                  <a:off x="4648200" y="23317200"/>
                  <a:ext cx="609600" cy="723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>
                <a:xfrm>
                  <a:off x="2209800" y="231648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0" name="Straight Connector 109"/>
                <p:cNvCxnSpPr>
                  <a:stCxn id="100" idx="2"/>
                  <a:endCxn id="109" idx="3"/>
                </p:cNvCxnSpPr>
                <p:nvPr/>
              </p:nvCxnSpPr>
              <p:spPr>
                <a:xfrm flipH="1" flipV="1">
                  <a:off x="2667000" y="23393400"/>
                  <a:ext cx="838200" cy="647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1" name="Straight Connector 110"/>
                <p:cNvCxnSpPr>
                  <a:stCxn id="109" idx="0"/>
                  <a:endCxn id="102" idx="4"/>
                </p:cNvCxnSpPr>
                <p:nvPr/>
              </p:nvCxnSpPr>
              <p:spPr>
                <a:xfrm flipV="1">
                  <a:off x="2438400" y="22098000"/>
                  <a:ext cx="266700" cy="1066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2" name="Rectangle 111"/>
                <p:cNvSpPr/>
                <p:nvPr/>
              </p:nvSpPr>
              <p:spPr>
                <a:xfrm>
                  <a:off x="3886200" y="21564600"/>
                  <a:ext cx="457200" cy="457200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3" name="Straight Connector 112"/>
                <p:cNvCxnSpPr>
                  <a:stCxn id="112" idx="3"/>
                  <a:endCxn id="103" idx="2"/>
                </p:cNvCxnSpPr>
                <p:nvPr/>
              </p:nvCxnSpPr>
              <p:spPr>
                <a:xfrm flipV="1">
                  <a:off x="4343400" y="21450300"/>
                  <a:ext cx="838200" cy="3429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4" name="Straight Connector 113"/>
                <p:cNvCxnSpPr>
                  <a:stCxn id="112" idx="0"/>
                  <a:endCxn id="104" idx="4"/>
                </p:cNvCxnSpPr>
                <p:nvPr/>
              </p:nvCxnSpPr>
              <p:spPr>
                <a:xfrm flipV="1">
                  <a:off x="4114800" y="20650200"/>
                  <a:ext cx="1143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5" name="Straight Connector 114"/>
                <p:cNvCxnSpPr>
                  <a:stCxn id="102" idx="6"/>
                  <a:endCxn id="112" idx="1"/>
                </p:cNvCxnSpPr>
                <p:nvPr/>
              </p:nvCxnSpPr>
              <p:spPr>
                <a:xfrm>
                  <a:off x="3276600" y="21526500"/>
                  <a:ext cx="609600" cy="2667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6" name="Straight Connector 115"/>
                <p:cNvCxnSpPr>
                  <a:stCxn id="112" idx="2"/>
                  <a:endCxn id="100" idx="0"/>
                </p:cNvCxnSpPr>
                <p:nvPr/>
              </p:nvCxnSpPr>
              <p:spPr>
                <a:xfrm flipH="1">
                  <a:off x="4076700" y="22021800"/>
                  <a:ext cx="38100" cy="14478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7" name="Oval 116"/>
                <p:cNvSpPr/>
                <p:nvPr/>
              </p:nvSpPr>
              <p:spPr>
                <a:xfrm>
                  <a:off x="1524000" y="24536400"/>
                  <a:ext cx="1143000" cy="114300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8" name="Straight Connector 117"/>
                <p:cNvCxnSpPr>
                  <a:stCxn id="109" idx="2"/>
                  <a:endCxn id="117" idx="0"/>
                </p:cNvCxnSpPr>
                <p:nvPr/>
              </p:nvCxnSpPr>
              <p:spPr>
                <a:xfrm flipH="1">
                  <a:off x="2095500" y="23622000"/>
                  <a:ext cx="3429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94" name="Straight Connector 93"/>
              <p:cNvCxnSpPr>
                <a:stCxn id="191" idx="3"/>
                <a:endCxn id="174" idx="3"/>
              </p:cNvCxnSpPr>
              <p:nvPr/>
            </p:nvCxnSpPr>
            <p:spPr>
              <a:xfrm flipH="1">
                <a:off x="29511529" y="6474757"/>
                <a:ext cx="589714" cy="1207946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9413200" y="10896600"/>
                <a:ext cx="990600" cy="16002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" name="Straight Connector 95"/>
              <p:cNvCxnSpPr>
                <a:endCxn id="154" idx="0"/>
              </p:cNvCxnSpPr>
              <p:nvPr/>
            </p:nvCxnSpPr>
            <p:spPr>
              <a:xfrm flipH="1">
                <a:off x="26479500" y="10820400"/>
                <a:ext cx="1485900" cy="15240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7" name="Straight Connector 96"/>
              <p:cNvCxnSpPr>
                <a:stCxn id="191" idx="5"/>
                <a:endCxn id="99" idx="5"/>
              </p:cNvCxnSpPr>
              <p:nvPr/>
            </p:nvCxnSpPr>
            <p:spPr>
              <a:xfrm>
                <a:off x="32687557" y="6474757"/>
                <a:ext cx="1405230" cy="106587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8" name="Straight Connector 97"/>
              <p:cNvCxnSpPr>
                <a:endCxn id="119" idx="0"/>
              </p:cNvCxnSpPr>
              <p:nvPr/>
            </p:nvCxnSpPr>
            <p:spPr>
              <a:xfrm>
                <a:off x="34899600" y="10744200"/>
                <a:ext cx="1752600" cy="1219200"/>
              </a:xfrm>
              <a:prstGeom prst="line">
                <a:avLst/>
              </a:prstGeom>
              <a:noFill/>
              <a:ln w="508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10" name="Moon 209"/>
            <p:cNvSpPr/>
            <p:nvPr/>
          </p:nvSpPr>
          <p:spPr>
            <a:xfrm rot="10800000">
              <a:off x="4719725" y="3801316"/>
              <a:ext cx="349192" cy="1267291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F79646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F79646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Moon 210"/>
            <p:cNvSpPr/>
            <p:nvPr/>
          </p:nvSpPr>
          <p:spPr>
            <a:xfrm rot="10800000">
              <a:off x="4491125" y="4001807"/>
              <a:ext cx="349192" cy="866308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F79646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F79646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Moon 211"/>
            <p:cNvSpPr/>
            <p:nvPr/>
          </p:nvSpPr>
          <p:spPr>
            <a:xfrm rot="10800000">
              <a:off x="4262525" y="4210424"/>
              <a:ext cx="349192" cy="505292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F79646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F79646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Moon 212"/>
            <p:cNvSpPr/>
            <p:nvPr/>
          </p:nvSpPr>
          <p:spPr>
            <a:xfrm rot="10800000">
              <a:off x="3957725" y="4334716"/>
              <a:ext cx="349192" cy="256708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F79646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F79646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910324" y="5145389"/>
              <a:ext cx="1357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 dirty="0" smtClean="0"/>
                <a:t>GAC</a:t>
              </a:r>
              <a:endParaRPr lang="en-US" cap="small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30380" y="3630185"/>
            <a:ext cx="1457153" cy="1884536"/>
            <a:chOff x="6330380" y="3630185"/>
            <a:chExt cx="1457153" cy="1884536"/>
          </a:xfrm>
        </p:grpSpPr>
        <p:sp>
          <p:nvSpPr>
            <p:cNvPr id="62" name="Oval 61"/>
            <p:cNvSpPr/>
            <p:nvPr/>
          </p:nvSpPr>
          <p:spPr>
            <a:xfrm>
              <a:off x="6330380" y="3630185"/>
              <a:ext cx="1457153" cy="1457153"/>
            </a:xfrm>
            <a:prstGeom prst="ellipse">
              <a:avLst/>
            </a:prstGeom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698205" y="4691219"/>
              <a:ext cx="212207" cy="212207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334825" y="4620483"/>
              <a:ext cx="212207" cy="212207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570881" y="4068746"/>
              <a:ext cx="212207" cy="212207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7433855" y="4097040"/>
              <a:ext cx="212207" cy="212207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67000" y="4210217"/>
              <a:ext cx="212207" cy="212207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49943" y="4408276"/>
              <a:ext cx="84883" cy="84883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Connector 68"/>
            <p:cNvCxnSpPr>
              <a:stCxn id="68" idx="3"/>
              <a:endCxn id="66" idx="3"/>
            </p:cNvCxnSpPr>
            <p:nvPr/>
          </p:nvCxnSpPr>
          <p:spPr>
            <a:xfrm flipV="1">
              <a:off x="7334825" y="4278170"/>
              <a:ext cx="130107" cy="172548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>
              <a:stCxn id="68" idx="2"/>
              <a:endCxn id="64" idx="1"/>
            </p:cNvCxnSpPr>
            <p:nvPr/>
          </p:nvCxnSpPr>
          <p:spPr>
            <a:xfrm>
              <a:off x="7292384" y="4493159"/>
              <a:ext cx="73518" cy="158401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>
              <a:stCxn id="68" idx="1"/>
              <a:endCxn id="67" idx="4"/>
            </p:cNvCxnSpPr>
            <p:nvPr/>
          </p:nvCxnSpPr>
          <p:spPr>
            <a:xfrm flipH="1" flipV="1">
              <a:off x="7073104" y="4422424"/>
              <a:ext cx="176839" cy="28294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72" name="Rectangle 71"/>
            <p:cNvSpPr/>
            <p:nvPr/>
          </p:nvSpPr>
          <p:spPr>
            <a:xfrm>
              <a:off x="6669911" y="4479012"/>
              <a:ext cx="84883" cy="84883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Connector 72"/>
            <p:cNvCxnSpPr>
              <a:stCxn id="63" idx="1"/>
              <a:endCxn id="72" idx="2"/>
            </p:cNvCxnSpPr>
            <p:nvPr/>
          </p:nvCxnSpPr>
          <p:spPr>
            <a:xfrm flipH="1" flipV="1">
              <a:off x="6712352" y="4563895"/>
              <a:ext cx="16930" cy="158401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>
              <a:stCxn id="72" idx="0"/>
              <a:endCxn id="65" idx="4"/>
            </p:cNvCxnSpPr>
            <p:nvPr/>
          </p:nvCxnSpPr>
          <p:spPr>
            <a:xfrm flipH="1" flipV="1">
              <a:off x="6676984" y="4280952"/>
              <a:ext cx="35368" cy="198060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75" name="Oval 74"/>
            <p:cNvSpPr/>
            <p:nvPr/>
          </p:nvSpPr>
          <p:spPr>
            <a:xfrm>
              <a:off x="6995294" y="3700921"/>
              <a:ext cx="212207" cy="212207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193354" y="4026304"/>
              <a:ext cx="84883" cy="84883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Straight Connector 76"/>
            <p:cNvCxnSpPr>
              <a:stCxn id="76" idx="3"/>
              <a:endCxn id="66" idx="1"/>
            </p:cNvCxnSpPr>
            <p:nvPr/>
          </p:nvCxnSpPr>
          <p:spPr>
            <a:xfrm>
              <a:off x="7278237" y="4068746"/>
              <a:ext cx="186695" cy="59371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>
              <a:stCxn id="76" idx="1"/>
              <a:endCxn id="67" idx="0"/>
            </p:cNvCxnSpPr>
            <p:nvPr/>
          </p:nvCxnSpPr>
          <p:spPr>
            <a:xfrm flipH="1">
              <a:off x="7073104" y="4068746"/>
              <a:ext cx="120250" cy="141471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>
              <a:endCxn id="75" idx="5"/>
            </p:cNvCxnSpPr>
            <p:nvPr/>
          </p:nvCxnSpPr>
          <p:spPr>
            <a:xfrm flipH="1" flipV="1">
              <a:off x="7176422" y="3882050"/>
              <a:ext cx="31077" cy="130107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81" name="Moon 80"/>
            <p:cNvSpPr/>
            <p:nvPr/>
          </p:nvSpPr>
          <p:spPr>
            <a:xfrm rot="10800000">
              <a:off x="7192078" y="3687860"/>
              <a:ext cx="349192" cy="1267291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Moon 81"/>
            <p:cNvSpPr/>
            <p:nvPr/>
          </p:nvSpPr>
          <p:spPr>
            <a:xfrm rot="10800000">
              <a:off x="6963478" y="3888351"/>
              <a:ext cx="349192" cy="866308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Moon 82"/>
            <p:cNvSpPr/>
            <p:nvPr/>
          </p:nvSpPr>
          <p:spPr>
            <a:xfrm rot="10800000">
              <a:off x="6734878" y="4096968"/>
              <a:ext cx="349192" cy="505292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Moon 83"/>
            <p:cNvSpPr/>
            <p:nvPr/>
          </p:nvSpPr>
          <p:spPr>
            <a:xfrm rot="10800000">
              <a:off x="6430078" y="4221260"/>
              <a:ext cx="349192" cy="256708"/>
            </a:xfrm>
            <a:prstGeom prst="moon">
              <a:avLst>
                <a:gd name="adj" fmla="val 32850"/>
              </a:avLst>
            </a:prstGeom>
            <a:gradFill rotWithShape="1">
              <a:gsLst>
                <a:gs pos="0">
                  <a:srgbClr val="C0504D">
                    <a:alpha val="70000"/>
                  </a:srgbClr>
                </a:gs>
                <a:gs pos="80000">
                  <a:srgbClr val="C0504D">
                    <a:alpha val="0"/>
                  </a:srgbClr>
                </a:gs>
                <a:gs pos="100000">
                  <a:srgbClr val="C0504D">
                    <a:alpha val="0"/>
                  </a:srgbClr>
                </a:gs>
              </a:gsLst>
              <a:lin ang="0" scaled="0"/>
            </a:gradFill>
            <a:ln w="9525" cap="flat" cmpd="sng" algn="ctr">
              <a:gradFill flip="none" rotWithShape="1">
                <a:gsLst>
                  <a:gs pos="0">
                    <a:srgbClr val="C0504D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6412429" y="5145389"/>
              <a:ext cx="1357927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Minimality</a:t>
              </a:r>
              <a:endParaRPr lang="en-US" cap="small" dirty="0"/>
            </a:p>
          </p:txBody>
        </p:sp>
      </p:grpSp>
      <p:cxnSp>
        <p:nvCxnSpPr>
          <p:cNvPr id="214" name="Straight Arrow Connector 213"/>
          <p:cNvCxnSpPr/>
          <p:nvPr/>
        </p:nvCxnSpPr>
        <p:spPr>
          <a:xfrm flipV="1">
            <a:off x="2888781" y="4356596"/>
            <a:ext cx="1052895" cy="4330"/>
          </a:xfrm>
          <a:prstGeom prst="straightConnector1">
            <a:avLst/>
          </a:prstGeom>
          <a:noFill/>
          <a:ln w="47625" cap="flat" cmpd="sng" algn="ctr">
            <a:solidFill>
              <a:srgbClr val="2C4FAE"/>
            </a:solidFill>
            <a:prstDash val="solid"/>
            <a:tailEnd type="arrow"/>
          </a:ln>
          <a:effectLst/>
        </p:spPr>
      </p:cxnSp>
      <p:cxnSp>
        <p:nvCxnSpPr>
          <p:cNvPr id="219" name="Straight Arrow Connector 218"/>
          <p:cNvCxnSpPr/>
          <p:nvPr/>
        </p:nvCxnSpPr>
        <p:spPr>
          <a:xfrm flipV="1">
            <a:off x="5185086" y="4359116"/>
            <a:ext cx="1052895" cy="4330"/>
          </a:xfrm>
          <a:prstGeom prst="straightConnector1">
            <a:avLst/>
          </a:prstGeom>
          <a:noFill/>
          <a:ln w="47625" cap="flat" cmpd="sng" algn="ctr">
            <a:solidFill>
              <a:srgbClr val="2C4FAE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60052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\\cse-profile\Redirect\choueiry\Application Data\Microsoft\Templates\Presentation1.pot</Template>
  <TotalTime>14540</TotalTime>
  <Words>1043</Words>
  <Application>Microsoft Macintosh PowerPoint</Application>
  <PresentationFormat>On-screen Show (4:3)</PresentationFormat>
  <Paragraphs>299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Presentation1</vt:lpstr>
      <vt:lpstr>PowerPoint Presentation</vt:lpstr>
      <vt:lpstr>Daniel Geschwender</vt:lpstr>
      <vt:lpstr>Claim: Cluster-level portfolio</vt:lpstr>
      <vt:lpstr>Outline</vt:lpstr>
      <vt:lpstr>Background: Minimality</vt:lpstr>
      <vt:lpstr>Background: AllSol/PerTuple</vt:lpstr>
      <vt:lpstr>Background: AllSol/PerTuple</vt:lpstr>
      <vt:lpstr>Background: Tree decomposition, minimality</vt:lpstr>
      <vt:lpstr>FilterClusters: GAC interleave </vt:lpstr>
      <vt:lpstr>FilterClusters: Cluster-level portfolio</vt:lpstr>
      <vt:lpstr>FilterClusters: Cluster timeout</vt:lpstr>
      <vt:lpstr>Classifier Training: Data</vt:lpstr>
      <vt:lpstr>Classifier Training: Labels</vt:lpstr>
      <vt:lpstr>Classifier Training: Weights</vt:lpstr>
      <vt:lpstr>Classifier Training: Features</vt:lpstr>
      <vt:lpstr>Classifier Training: Decision tree</vt:lpstr>
      <vt:lpstr>Experiments: Set up</vt:lpstr>
      <vt:lpstr>Experiments: Tested strategies</vt:lpstr>
      <vt:lpstr>Experiments: Results</vt:lpstr>
      <vt:lpstr>Conclusions</vt:lpstr>
      <vt:lpstr>Thank you</vt:lpstr>
      <vt:lpstr>PowerPoint Presentation</vt:lpstr>
      <vt:lpstr>PowerPoint Presentation</vt:lpstr>
      <vt:lpstr>Classifier Training: Evaluation</vt:lpstr>
      <vt:lpstr>FilterClusters</vt:lpstr>
      <vt:lpstr>Experiments: Tested strategies (2)</vt:lpstr>
      <vt:lpstr>Experiments: Results (2)</vt:lpstr>
      <vt:lpstr>Background: Tree decomposition, minimality</vt:lpstr>
    </vt:vector>
  </TitlesOfParts>
  <Company>University of Nebraska - 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Revising Neighborhood Inverse Consistency on Binary CSPs</dc:title>
  <dc:creator>Robert Woodward;Shant Karakashian;Berthe Y. Choueiry;Christian Bessiere</dc:creator>
  <cp:keywords>CP 2012</cp:keywords>
  <cp:lastModifiedBy>Berthe Choueiry</cp:lastModifiedBy>
  <cp:revision>758</cp:revision>
  <cp:lastPrinted>2016-08-24T13:41:46Z</cp:lastPrinted>
  <dcterms:created xsi:type="dcterms:W3CDTF">2012-10-09T03:30:18Z</dcterms:created>
  <dcterms:modified xsi:type="dcterms:W3CDTF">2016-09-19T15:44:37Z</dcterms:modified>
</cp:coreProperties>
</file>