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90" r:id="rId2"/>
    <p:sldId id="257" r:id="rId3"/>
    <p:sldId id="291" r:id="rId4"/>
    <p:sldId id="292" r:id="rId5"/>
    <p:sldId id="282" r:id="rId6"/>
    <p:sldId id="283" r:id="rId7"/>
    <p:sldId id="259" r:id="rId8"/>
    <p:sldId id="295" r:id="rId9"/>
    <p:sldId id="284" r:id="rId10"/>
    <p:sldId id="294" r:id="rId11"/>
    <p:sldId id="293" r:id="rId12"/>
    <p:sldId id="285" r:id="rId13"/>
    <p:sldId id="286" r:id="rId14"/>
    <p:sldId id="287" r:id="rId15"/>
    <p:sldId id="296" r:id="rId16"/>
    <p:sldId id="308" r:id="rId17"/>
    <p:sldId id="288" r:id="rId18"/>
    <p:sldId id="289" r:id="rId19"/>
    <p:sldId id="275" r:id="rId20"/>
    <p:sldId id="276" r:id="rId21"/>
    <p:sldId id="298" r:id="rId22"/>
    <p:sldId id="303" r:id="rId23"/>
    <p:sldId id="304" r:id="rId24"/>
    <p:sldId id="309" r:id="rId25"/>
    <p:sldId id="305" r:id="rId26"/>
    <p:sldId id="299" r:id="rId27"/>
    <p:sldId id="300" r:id="rId28"/>
    <p:sldId id="301" r:id="rId29"/>
    <p:sldId id="29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918" autoAdjust="0"/>
  </p:normalViewPr>
  <p:slideViewPr>
    <p:cSldViewPr>
      <p:cViewPr>
        <p:scale>
          <a:sx n="68" d="100"/>
          <a:sy n="68" d="100"/>
        </p:scale>
        <p:origin x="-392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\\vmware-host\Shared%20Folders\host\treewidth-performance-graphs.xlsx" TargetMode="External"/><Relationship Id="rId3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file:///\\vmware-host\Shared%20Folders\host\treewidth-performance-graphs.xlsx" TargetMode="External"/><Relationship Id="rId3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4573951461671"/>
          <c:y val="0.0319726181871338"/>
          <c:w val="0.846275522398641"/>
          <c:h val="0.82101030027834"/>
        </c:manualLayout>
      </c:layout>
      <c:scatterChart>
        <c:scatterStyle val="lineMarker"/>
        <c:varyColors val="0"/>
        <c:ser>
          <c:idx val="0"/>
          <c:order val="0"/>
          <c:tx>
            <c:strRef>
              <c:f>btfsum!$P$2</c:f>
              <c:strCache>
                <c:ptCount val="1"/>
                <c:pt idx="0">
                  <c:v>GAC</c:v>
                </c:pt>
              </c:strCache>
            </c:strRef>
          </c:tx>
          <c:spPr>
            <a:ln>
              <a:solidFill>
                <a:srgbClr val="00B050"/>
              </a:solidFill>
              <a:prstDash val="dashDot"/>
            </a:ln>
          </c:spPr>
          <c:marker>
            <c:symbol val="circle"/>
            <c:size val="7"/>
            <c:spPr>
              <a:solidFill>
                <a:srgbClr val="00B050"/>
              </a:solidFill>
              <a:ln>
                <a:noFill/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4.0</c:v>
                </c:pt>
                <c:pt idx="1">
                  <c:v>5.0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19.0</c:v>
                </c:pt>
                <c:pt idx="12">
                  <c:v>20.0</c:v>
                </c:pt>
                <c:pt idx="13">
                  <c:v>21.0</c:v>
                </c:pt>
                <c:pt idx="14">
                  <c:v>22.0</c:v>
                </c:pt>
                <c:pt idx="15">
                  <c:v>23.0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29.0</c:v>
                </c:pt>
                <c:pt idx="21">
                  <c:v>32.0</c:v>
                </c:pt>
                <c:pt idx="22">
                  <c:v>33.0</c:v>
                </c:pt>
                <c:pt idx="23">
                  <c:v>34.0</c:v>
                </c:pt>
                <c:pt idx="24">
                  <c:v>37.0</c:v>
                </c:pt>
                <c:pt idx="25">
                  <c:v>38.0</c:v>
                </c:pt>
                <c:pt idx="26">
                  <c:v>39.0</c:v>
                </c:pt>
                <c:pt idx="27">
                  <c:v>40.0</c:v>
                </c:pt>
                <c:pt idx="28">
                  <c:v>41.0</c:v>
                </c:pt>
                <c:pt idx="29">
                  <c:v>46.0</c:v>
                </c:pt>
                <c:pt idx="30">
                  <c:v>47.0</c:v>
                </c:pt>
                <c:pt idx="31">
                  <c:v>48.0</c:v>
                </c:pt>
                <c:pt idx="32">
                  <c:v>49.0</c:v>
                </c:pt>
                <c:pt idx="33">
                  <c:v>50.0</c:v>
                </c:pt>
                <c:pt idx="34">
                  <c:v>51.0</c:v>
                </c:pt>
                <c:pt idx="35">
                  <c:v>52.0</c:v>
                </c:pt>
                <c:pt idx="36">
                  <c:v>53.0</c:v>
                </c:pt>
                <c:pt idx="37">
                  <c:v>54.0</c:v>
                </c:pt>
                <c:pt idx="38">
                  <c:v>55.0</c:v>
                </c:pt>
                <c:pt idx="39">
                  <c:v>66.0</c:v>
                </c:pt>
                <c:pt idx="40">
                  <c:v>73.0</c:v>
                </c:pt>
                <c:pt idx="41">
                  <c:v>78.0</c:v>
                </c:pt>
                <c:pt idx="42">
                  <c:v>79.0</c:v>
                </c:pt>
                <c:pt idx="43">
                  <c:v>80.0</c:v>
                </c:pt>
                <c:pt idx="44">
                  <c:v>83.0</c:v>
                </c:pt>
                <c:pt idx="45">
                  <c:v>88.0</c:v>
                </c:pt>
                <c:pt idx="46">
                  <c:v>89.0</c:v>
                </c:pt>
                <c:pt idx="47">
                  <c:v>92.0</c:v>
                </c:pt>
                <c:pt idx="48">
                  <c:v>96.0</c:v>
                </c:pt>
                <c:pt idx="49">
                  <c:v>98.0</c:v>
                </c:pt>
                <c:pt idx="50">
                  <c:v>105.0</c:v>
                </c:pt>
                <c:pt idx="51">
                  <c:v>106.0</c:v>
                </c:pt>
                <c:pt idx="52">
                  <c:v>107.0</c:v>
                </c:pt>
                <c:pt idx="53">
                  <c:v>109.0</c:v>
                </c:pt>
                <c:pt idx="54">
                  <c:v>110.0</c:v>
                </c:pt>
                <c:pt idx="55">
                  <c:v>111.0</c:v>
                </c:pt>
                <c:pt idx="56">
                  <c:v>112.0</c:v>
                </c:pt>
                <c:pt idx="57">
                  <c:v>118.0</c:v>
                </c:pt>
                <c:pt idx="58">
                  <c:v>121.0</c:v>
                </c:pt>
                <c:pt idx="59">
                  <c:v>122.0</c:v>
                </c:pt>
                <c:pt idx="60">
                  <c:v>127.0</c:v>
                </c:pt>
                <c:pt idx="61">
                  <c:v>138.0</c:v>
                </c:pt>
                <c:pt idx="62">
                  <c:v>161.0</c:v>
                </c:pt>
                <c:pt idx="63">
                  <c:v>184.0</c:v>
                </c:pt>
                <c:pt idx="64">
                  <c:v>219.0</c:v>
                </c:pt>
                <c:pt idx="65">
                  <c:v>230.0</c:v>
                </c:pt>
                <c:pt idx="66">
                  <c:v>243.0</c:v>
                </c:pt>
              </c:numCache>
            </c:numRef>
          </c:xVal>
          <c:yVal>
            <c:numRef>
              <c:f>btfsum!$P$3:$P$69</c:f>
              <c:numCache>
                <c:formatCode>General</c:formatCode>
                <c:ptCount val="67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  <c:pt idx="25">
                  <c:v>0.0</c:v>
                </c:pt>
                <c:pt idx="26">
                  <c:v>0.0</c:v>
                </c:pt>
                <c:pt idx="27">
                  <c:v>0.0</c:v>
                </c:pt>
                <c:pt idx="28">
                  <c:v>0.0</c:v>
                </c:pt>
                <c:pt idx="29">
                  <c:v>0.0</c:v>
                </c:pt>
                <c:pt idx="30">
                  <c:v>0.0</c:v>
                </c:pt>
                <c:pt idx="31">
                  <c:v>0.0</c:v>
                </c:pt>
                <c:pt idx="32">
                  <c:v>0.0</c:v>
                </c:pt>
                <c:pt idx="33">
                  <c:v>0.0</c:v>
                </c:pt>
                <c:pt idx="34">
                  <c:v>0.0</c:v>
                </c:pt>
                <c:pt idx="35">
                  <c:v>0.0</c:v>
                </c:pt>
                <c:pt idx="36">
                  <c:v>0.0</c:v>
                </c:pt>
                <c:pt idx="37">
                  <c:v>0.0</c:v>
                </c:pt>
                <c:pt idx="38">
                  <c:v>0.0</c:v>
                </c:pt>
                <c:pt idx="39">
                  <c:v>0.0</c:v>
                </c:pt>
                <c:pt idx="40">
                  <c:v>0.0</c:v>
                </c:pt>
                <c:pt idx="41">
                  <c:v>0.0</c:v>
                </c:pt>
                <c:pt idx="42">
                  <c:v>0.0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0.0</c:v>
                </c:pt>
                <c:pt idx="47">
                  <c:v>0.0</c:v>
                </c:pt>
                <c:pt idx="48">
                  <c:v>0.0</c:v>
                </c:pt>
                <c:pt idx="49">
                  <c:v>0.0</c:v>
                </c:pt>
                <c:pt idx="50">
                  <c:v>0.0</c:v>
                </c:pt>
                <c:pt idx="51">
                  <c:v>0.0</c:v>
                </c:pt>
                <c:pt idx="52">
                  <c:v>0.0</c:v>
                </c:pt>
                <c:pt idx="53">
                  <c:v>0.0</c:v>
                </c:pt>
                <c:pt idx="54">
                  <c:v>0.0</c:v>
                </c:pt>
                <c:pt idx="55">
                  <c:v>0.0</c:v>
                </c:pt>
                <c:pt idx="56">
                  <c:v>0.0</c:v>
                </c:pt>
                <c:pt idx="57">
                  <c:v>0.0</c:v>
                </c:pt>
                <c:pt idx="58">
                  <c:v>0.0</c:v>
                </c:pt>
                <c:pt idx="59">
                  <c:v>0.0</c:v>
                </c:pt>
                <c:pt idx="60">
                  <c:v>0.0</c:v>
                </c:pt>
                <c:pt idx="61">
                  <c:v>0.0</c:v>
                </c:pt>
                <c:pt idx="62">
                  <c:v>0.0</c:v>
                </c:pt>
                <c:pt idx="63">
                  <c:v>0.0</c:v>
                </c:pt>
                <c:pt idx="64">
                  <c:v>0.0</c:v>
                </c:pt>
                <c:pt idx="65">
                  <c:v>0.0</c:v>
                </c:pt>
                <c:pt idx="66">
                  <c:v>0.0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btfsum!$Q$2</c:f>
              <c:strCache>
                <c:ptCount val="1"/>
                <c:pt idx="0">
                  <c:v>cl+proj-wR(∗,2)C</c:v>
                </c:pt>
              </c:strCache>
            </c:strRef>
          </c:tx>
          <c:spPr>
            <a:ln w="19050">
              <a:solidFill>
                <a:srgbClr val="0070C0"/>
              </a:solidFill>
              <a:prstDash val="dash"/>
            </a:ln>
          </c:spPr>
          <c:marker>
            <c:symbol val="star"/>
            <c:size val="5"/>
            <c:spPr>
              <a:noFill/>
              <a:ln>
                <a:solidFill>
                  <a:srgbClr val="0070C0"/>
                </a:solidFill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4.0</c:v>
                </c:pt>
                <c:pt idx="1">
                  <c:v>5.0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19.0</c:v>
                </c:pt>
                <c:pt idx="12">
                  <c:v>20.0</c:v>
                </c:pt>
                <c:pt idx="13">
                  <c:v>21.0</c:v>
                </c:pt>
                <c:pt idx="14">
                  <c:v>22.0</c:v>
                </c:pt>
                <c:pt idx="15">
                  <c:v>23.0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29.0</c:v>
                </c:pt>
                <c:pt idx="21">
                  <c:v>32.0</c:v>
                </c:pt>
                <c:pt idx="22">
                  <c:v>33.0</c:v>
                </c:pt>
                <c:pt idx="23">
                  <c:v>34.0</c:v>
                </c:pt>
                <c:pt idx="24">
                  <c:v>37.0</c:v>
                </c:pt>
                <c:pt idx="25">
                  <c:v>38.0</c:v>
                </c:pt>
                <c:pt idx="26">
                  <c:v>39.0</c:v>
                </c:pt>
                <c:pt idx="27">
                  <c:v>40.0</c:v>
                </c:pt>
                <c:pt idx="28">
                  <c:v>41.0</c:v>
                </c:pt>
                <c:pt idx="29">
                  <c:v>46.0</c:v>
                </c:pt>
                <c:pt idx="30">
                  <c:v>47.0</c:v>
                </c:pt>
                <c:pt idx="31">
                  <c:v>48.0</c:v>
                </c:pt>
                <c:pt idx="32">
                  <c:v>49.0</c:v>
                </c:pt>
                <c:pt idx="33">
                  <c:v>50.0</c:v>
                </c:pt>
                <c:pt idx="34">
                  <c:v>51.0</c:v>
                </c:pt>
                <c:pt idx="35">
                  <c:v>52.0</c:v>
                </c:pt>
                <c:pt idx="36">
                  <c:v>53.0</c:v>
                </c:pt>
                <c:pt idx="37">
                  <c:v>54.0</c:v>
                </c:pt>
                <c:pt idx="38">
                  <c:v>55.0</c:v>
                </c:pt>
                <c:pt idx="39">
                  <c:v>66.0</c:v>
                </c:pt>
                <c:pt idx="40">
                  <c:v>73.0</c:v>
                </c:pt>
                <c:pt idx="41">
                  <c:v>78.0</c:v>
                </c:pt>
                <c:pt idx="42">
                  <c:v>79.0</c:v>
                </c:pt>
                <c:pt idx="43">
                  <c:v>80.0</c:v>
                </c:pt>
                <c:pt idx="44">
                  <c:v>83.0</c:v>
                </c:pt>
                <c:pt idx="45">
                  <c:v>88.0</c:v>
                </c:pt>
                <c:pt idx="46">
                  <c:v>89.0</c:v>
                </c:pt>
                <c:pt idx="47">
                  <c:v>92.0</c:v>
                </c:pt>
                <c:pt idx="48">
                  <c:v>96.0</c:v>
                </c:pt>
                <c:pt idx="49">
                  <c:v>98.0</c:v>
                </c:pt>
                <c:pt idx="50">
                  <c:v>105.0</c:v>
                </c:pt>
                <c:pt idx="51">
                  <c:v>106.0</c:v>
                </c:pt>
                <c:pt idx="52">
                  <c:v>107.0</c:v>
                </c:pt>
                <c:pt idx="53">
                  <c:v>109.0</c:v>
                </c:pt>
                <c:pt idx="54">
                  <c:v>110.0</c:v>
                </c:pt>
                <c:pt idx="55">
                  <c:v>111.0</c:v>
                </c:pt>
                <c:pt idx="56">
                  <c:v>112.0</c:v>
                </c:pt>
                <c:pt idx="57">
                  <c:v>118.0</c:v>
                </c:pt>
                <c:pt idx="58">
                  <c:v>121.0</c:v>
                </c:pt>
                <c:pt idx="59">
                  <c:v>122.0</c:v>
                </c:pt>
                <c:pt idx="60">
                  <c:v>127.0</c:v>
                </c:pt>
                <c:pt idx="61">
                  <c:v>138.0</c:v>
                </c:pt>
                <c:pt idx="62">
                  <c:v>161.0</c:v>
                </c:pt>
                <c:pt idx="63">
                  <c:v>184.0</c:v>
                </c:pt>
                <c:pt idx="64">
                  <c:v>219.0</c:v>
                </c:pt>
                <c:pt idx="65">
                  <c:v>230.0</c:v>
                </c:pt>
                <c:pt idx="66">
                  <c:v>243.0</c:v>
                </c:pt>
              </c:numCache>
            </c:numRef>
          </c:xVal>
          <c:yVal>
            <c:numRef>
              <c:f>btfsum!$Q$3:$Q$69</c:f>
              <c:numCache>
                <c:formatCode>General</c:formatCode>
                <c:ptCount val="67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5.0</c:v>
                </c:pt>
                <c:pt idx="5">
                  <c:v>12.0</c:v>
                </c:pt>
                <c:pt idx="6">
                  <c:v>23.0</c:v>
                </c:pt>
                <c:pt idx="7">
                  <c:v>34.0</c:v>
                </c:pt>
                <c:pt idx="8">
                  <c:v>41.0</c:v>
                </c:pt>
                <c:pt idx="9">
                  <c:v>45.0</c:v>
                </c:pt>
                <c:pt idx="10">
                  <c:v>45.0</c:v>
                </c:pt>
                <c:pt idx="11">
                  <c:v>45.0</c:v>
                </c:pt>
                <c:pt idx="12">
                  <c:v>45.0</c:v>
                </c:pt>
                <c:pt idx="13">
                  <c:v>45.0</c:v>
                </c:pt>
                <c:pt idx="14">
                  <c:v>48.0</c:v>
                </c:pt>
                <c:pt idx="15">
                  <c:v>70.0</c:v>
                </c:pt>
                <c:pt idx="16">
                  <c:v>70.0</c:v>
                </c:pt>
                <c:pt idx="17">
                  <c:v>70.0</c:v>
                </c:pt>
                <c:pt idx="18">
                  <c:v>70.0</c:v>
                </c:pt>
                <c:pt idx="19">
                  <c:v>70.0</c:v>
                </c:pt>
                <c:pt idx="20">
                  <c:v>70.0</c:v>
                </c:pt>
                <c:pt idx="21">
                  <c:v>70.0</c:v>
                </c:pt>
                <c:pt idx="22">
                  <c:v>70.0</c:v>
                </c:pt>
                <c:pt idx="23">
                  <c:v>70.0</c:v>
                </c:pt>
                <c:pt idx="24">
                  <c:v>70.0</c:v>
                </c:pt>
                <c:pt idx="25">
                  <c:v>70.0</c:v>
                </c:pt>
                <c:pt idx="26">
                  <c:v>70.0</c:v>
                </c:pt>
                <c:pt idx="27">
                  <c:v>70.0</c:v>
                </c:pt>
                <c:pt idx="28">
                  <c:v>70.0</c:v>
                </c:pt>
                <c:pt idx="29">
                  <c:v>70.0</c:v>
                </c:pt>
                <c:pt idx="30">
                  <c:v>70.0</c:v>
                </c:pt>
                <c:pt idx="31">
                  <c:v>70.0</c:v>
                </c:pt>
                <c:pt idx="32">
                  <c:v>70.0</c:v>
                </c:pt>
                <c:pt idx="33">
                  <c:v>70.0</c:v>
                </c:pt>
                <c:pt idx="34">
                  <c:v>70.0</c:v>
                </c:pt>
                <c:pt idx="35">
                  <c:v>70.0</c:v>
                </c:pt>
                <c:pt idx="36">
                  <c:v>70.0</c:v>
                </c:pt>
                <c:pt idx="37">
                  <c:v>70.0</c:v>
                </c:pt>
                <c:pt idx="38">
                  <c:v>70.0</c:v>
                </c:pt>
                <c:pt idx="39">
                  <c:v>70.0</c:v>
                </c:pt>
                <c:pt idx="40">
                  <c:v>70.0</c:v>
                </c:pt>
                <c:pt idx="41">
                  <c:v>70.0</c:v>
                </c:pt>
                <c:pt idx="42">
                  <c:v>70.0</c:v>
                </c:pt>
                <c:pt idx="43">
                  <c:v>70.0</c:v>
                </c:pt>
                <c:pt idx="44">
                  <c:v>70.0</c:v>
                </c:pt>
                <c:pt idx="45">
                  <c:v>70.0</c:v>
                </c:pt>
                <c:pt idx="46">
                  <c:v>70.0</c:v>
                </c:pt>
                <c:pt idx="47">
                  <c:v>70.0</c:v>
                </c:pt>
                <c:pt idx="48">
                  <c:v>70.0</c:v>
                </c:pt>
                <c:pt idx="49">
                  <c:v>70.0</c:v>
                </c:pt>
                <c:pt idx="50">
                  <c:v>70.0</c:v>
                </c:pt>
                <c:pt idx="51">
                  <c:v>70.0</c:v>
                </c:pt>
                <c:pt idx="52">
                  <c:v>70.0</c:v>
                </c:pt>
                <c:pt idx="53">
                  <c:v>70.0</c:v>
                </c:pt>
                <c:pt idx="54">
                  <c:v>70.0</c:v>
                </c:pt>
                <c:pt idx="55">
                  <c:v>70.0</c:v>
                </c:pt>
                <c:pt idx="56">
                  <c:v>70.0</c:v>
                </c:pt>
                <c:pt idx="57">
                  <c:v>70.0</c:v>
                </c:pt>
                <c:pt idx="58">
                  <c:v>70.0</c:v>
                </c:pt>
                <c:pt idx="59">
                  <c:v>70.0</c:v>
                </c:pt>
                <c:pt idx="60">
                  <c:v>70.0</c:v>
                </c:pt>
                <c:pt idx="61">
                  <c:v>70.0</c:v>
                </c:pt>
                <c:pt idx="62">
                  <c:v>70.0</c:v>
                </c:pt>
                <c:pt idx="63">
                  <c:v>70.0</c:v>
                </c:pt>
                <c:pt idx="64">
                  <c:v>70.0</c:v>
                </c:pt>
                <c:pt idx="65">
                  <c:v>70.0</c:v>
                </c:pt>
                <c:pt idx="66">
                  <c:v>70.0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btfsum!$R$2</c:f>
              <c:strCache>
                <c:ptCount val="1"/>
                <c:pt idx="0">
                  <c:v>cl+proj-wR(∗,3)C</c:v>
                </c:pt>
              </c:strCache>
            </c:strRef>
          </c:tx>
          <c:spPr>
            <a:ln w="31750">
              <a:solidFill>
                <a:srgbClr val="7030A0"/>
              </a:solidFill>
              <a:prstDash val="sysDot"/>
            </a:ln>
          </c:spPr>
          <c:marker>
            <c:symbol val="triangle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4.0</c:v>
                </c:pt>
                <c:pt idx="1">
                  <c:v>5.0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19.0</c:v>
                </c:pt>
                <c:pt idx="12">
                  <c:v>20.0</c:v>
                </c:pt>
                <c:pt idx="13">
                  <c:v>21.0</c:v>
                </c:pt>
                <c:pt idx="14">
                  <c:v>22.0</c:v>
                </c:pt>
                <c:pt idx="15">
                  <c:v>23.0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29.0</c:v>
                </c:pt>
                <c:pt idx="21">
                  <c:v>32.0</c:v>
                </c:pt>
                <c:pt idx="22">
                  <c:v>33.0</c:v>
                </c:pt>
                <c:pt idx="23">
                  <c:v>34.0</c:v>
                </c:pt>
                <c:pt idx="24">
                  <c:v>37.0</c:v>
                </c:pt>
                <c:pt idx="25">
                  <c:v>38.0</c:v>
                </c:pt>
                <c:pt idx="26">
                  <c:v>39.0</c:v>
                </c:pt>
                <c:pt idx="27">
                  <c:v>40.0</c:v>
                </c:pt>
                <c:pt idx="28">
                  <c:v>41.0</c:v>
                </c:pt>
                <c:pt idx="29">
                  <c:v>46.0</c:v>
                </c:pt>
                <c:pt idx="30">
                  <c:v>47.0</c:v>
                </c:pt>
                <c:pt idx="31">
                  <c:v>48.0</c:v>
                </c:pt>
                <c:pt idx="32">
                  <c:v>49.0</c:v>
                </c:pt>
                <c:pt idx="33">
                  <c:v>50.0</c:v>
                </c:pt>
                <c:pt idx="34">
                  <c:v>51.0</c:v>
                </c:pt>
                <c:pt idx="35">
                  <c:v>52.0</c:v>
                </c:pt>
                <c:pt idx="36">
                  <c:v>53.0</c:v>
                </c:pt>
                <c:pt idx="37">
                  <c:v>54.0</c:v>
                </c:pt>
                <c:pt idx="38">
                  <c:v>55.0</c:v>
                </c:pt>
                <c:pt idx="39">
                  <c:v>66.0</c:v>
                </c:pt>
                <c:pt idx="40">
                  <c:v>73.0</c:v>
                </c:pt>
                <c:pt idx="41">
                  <c:v>78.0</c:v>
                </c:pt>
                <c:pt idx="42">
                  <c:v>79.0</c:v>
                </c:pt>
                <c:pt idx="43">
                  <c:v>80.0</c:v>
                </c:pt>
                <c:pt idx="44">
                  <c:v>83.0</c:v>
                </c:pt>
                <c:pt idx="45">
                  <c:v>88.0</c:v>
                </c:pt>
                <c:pt idx="46">
                  <c:v>89.0</c:v>
                </c:pt>
                <c:pt idx="47">
                  <c:v>92.0</c:v>
                </c:pt>
                <c:pt idx="48">
                  <c:v>96.0</c:v>
                </c:pt>
                <c:pt idx="49">
                  <c:v>98.0</c:v>
                </c:pt>
                <c:pt idx="50">
                  <c:v>105.0</c:v>
                </c:pt>
                <c:pt idx="51">
                  <c:v>106.0</c:v>
                </c:pt>
                <c:pt idx="52">
                  <c:v>107.0</c:v>
                </c:pt>
                <c:pt idx="53">
                  <c:v>109.0</c:v>
                </c:pt>
                <c:pt idx="54">
                  <c:v>110.0</c:v>
                </c:pt>
                <c:pt idx="55">
                  <c:v>111.0</c:v>
                </c:pt>
                <c:pt idx="56">
                  <c:v>112.0</c:v>
                </c:pt>
                <c:pt idx="57">
                  <c:v>118.0</c:v>
                </c:pt>
                <c:pt idx="58">
                  <c:v>121.0</c:v>
                </c:pt>
                <c:pt idx="59">
                  <c:v>122.0</c:v>
                </c:pt>
                <c:pt idx="60">
                  <c:v>127.0</c:v>
                </c:pt>
                <c:pt idx="61">
                  <c:v>138.0</c:v>
                </c:pt>
                <c:pt idx="62">
                  <c:v>161.0</c:v>
                </c:pt>
                <c:pt idx="63">
                  <c:v>184.0</c:v>
                </c:pt>
                <c:pt idx="64">
                  <c:v>219.0</c:v>
                </c:pt>
                <c:pt idx="65">
                  <c:v>230.0</c:v>
                </c:pt>
                <c:pt idx="66">
                  <c:v>243.0</c:v>
                </c:pt>
              </c:numCache>
            </c:numRef>
          </c:xVal>
          <c:yVal>
            <c:numRef>
              <c:f>btfsum!$R$3:$R$69</c:f>
              <c:numCache>
                <c:formatCode>General</c:formatCode>
                <c:ptCount val="67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5.0</c:v>
                </c:pt>
                <c:pt idx="5">
                  <c:v>16.0</c:v>
                </c:pt>
                <c:pt idx="6">
                  <c:v>28.0</c:v>
                </c:pt>
                <c:pt idx="7">
                  <c:v>40.0</c:v>
                </c:pt>
                <c:pt idx="8">
                  <c:v>48.0</c:v>
                </c:pt>
                <c:pt idx="9">
                  <c:v>52.0</c:v>
                </c:pt>
                <c:pt idx="10">
                  <c:v>52.0</c:v>
                </c:pt>
                <c:pt idx="11">
                  <c:v>62.0</c:v>
                </c:pt>
                <c:pt idx="12">
                  <c:v>71.0</c:v>
                </c:pt>
                <c:pt idx="13">
                  <c:v>78.0</c:v>
                </c:pt>
                <c:pt idx="14">
                  <c:v>84.0</c:v>
                </c:pt>
                <c:pt idx="15">
                  <c:v>85.0</c:v>
                </c:pt>
                <c:pt idx="16">
                  <c:v>87.0</c:v>
                </c:pt>
                <c:pt idx="17">
                  <c:v>93.0</c:v>
                </c:pt>
                <c:pt idx="18">
                  <c:v>94.0</c:v>
                </c:pt>
                <c:pt idx="19">
                  <c:v>96.0</c:v>
                </c:pt>
                <c:pt idx="20">
                  <c:v>96.0</c:v>
                </c:pt>
                <c:pt idx="21">
                  <c:v>96.0</c:v>
                </c:pt>
                <c:pt idx="22">
                  <c:v>96.0</c:v>
                </c:pt>
                <c:pt idx="23">
                  <c:v>96.0</c:v>
                </c:pt>
                <c:pt idx="24">
                  <c:v>97.0</c:v>
                </c:pt>
                <c:pt idx="25">
                  <c:v>97.0</c:v>
                </c:pt>
                <c:pt idx="26">
                  <c:v>97.0</c:v>
                </c:pt>
                <c:pt idx="27">
                  <c:v>97.0</c:v>
                </c:pt>
                <c:pt idx="28">
                  <c:v>97.0</c:v>
                </c:pt>
                <c:pt idx="29">
                  <c:v>102.0</c:v>
                </c:pt>
                <c:pt idx="30">
                  <c:v>107.0</c:v>
                </c:pt>
                <c:pt idx="31">
                  <c:v>113.0</c:v>
                </c:pt>
                <c:pt idx="32">
                  <c:v>119.0</c:v>
                </c:pt>
                <c:pt idx="33">
                  <c:v>124.0</c:v>
                </c:pt>
                <c:pt idx="34">
                  <c:v>129.0</c:v>
                </c:pt>
                <c:pt idx="35">
                  <c:v>132.0</c:v>
                </c:pt>
                <c:pt idx="36">
                  <c:v>135.0</c:v>
                </c:pt>
                <c:pt idx="37">
                  <c:v>137.0</c:v>
                </c:pt>
                <c:pt idx="38">
                  <c:v>139.0</c:v>
                </c:pt>
                <c:pt idx="39">
                  <c:v>139.0</c:v>
                </c:pt>
                <c:pt idx="40">
                  <c:v>139.0</c:v>
                </c:pt>
                <c:pt idx="41">
                  <c:v>139.0</c:v>
                </c:pt>
                <c:pt idx="42">
                  <c:v>139.0</c:v>
                </c:pt>
                <c:pt idx="43">
                  <c:v>139.0</c:v>
                </c:pt>
                <c:pt idx="44">
                  <c:v>139.0</c:v>
                </c:pt>
                <c:pt idx="45">
                  <c:v>139.0</c:v>
                </c:pt>
                <c:pt idx="46">
                  <c:v>139.0</c:v>
                </c:pt>
                <c:pt idx="47">
                  <c:v>139.0</c:v>
                </c:pt>
                <c:pt idx="48">
                  <c:v>139.0</c:v>
                </c:pt>
                <c:pt idx="49">
                  <c:v>139.0</c:v>
                </c:pt>
                <c:pt idx="50">
                  <c:v>139.0</c:v>
                </c:pt>
                <c:pt idx="51">
                  <c:v>139.0</c:v>
                </c:pt>
                <c:pt idx="52">
                  <c:v>139.0</c:v>
                </c:pt>
                <c:pt idx="53">
                  <c:v>139.0</c:v>
                </c:pt>
                <c:pt idx="54">
                  <c:v>139.0</c:v>
                </c:pt>
                <c:pt idx="55">
                  <c:v>139.0</c:v>
                </c:pt>
                <c:pt idx="56">
                  <c:v>139.0</c:v>
                </c:pt>
                <c:pt idx="57">
                  <c:v>139.0</c:v>
                </c:pt>
                <c:pt idx="58">
                  <c:v>139.0</c:v>
                </c:pt>
                <c:pt idx="59">
                  <c:v>139.0</c:v>
                </c:pt>
                <c:pt idx="60">
                  <c:v>139.0</c:v>
                </c:pt>
                <c:pt idx="61">
                  <c:v>139.0</c:v>
                </c:pt>
                <c:pt idx="62">
                  <c:v>139.0</c:v>
                </c:pt>
                <c:pt idx="63">
                  <c:v>139.0</c:v>
                </c:pt>
                <c:pt idx="64">
                  <c:v>139.0</c:v>
                </c:pt>
                <c:pt idx="65">
                  <c:v>139.0</c:v>
                </c:pt>
                <c:pt idx="66">
                  <c:v>139.0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btfsum!$S$2</c:f>
              <c:strCache>
                <c:ptCount val="1"/>
                <c:pt idx="0">
                  <c:v>cl-R(∗,|ψ(cl)|)C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x"/>
            <c:size val="5"/>
            <c:spPr>
              <a:ln>
                <a:solidFill>
                  <a:prstClr val="black"/>
                </a:solidFill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4.0</c:v>
                </c:pt>
                <c:pt idx="1">
                  <c:v>5.0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19.0</c:v>
                </c:pt>
                <c:pt idx="12">
                  <c:v>20.0</c:v>
                </c:pt>
                <c:pt idx="13">
                  <c:v>21.0</c:v>
                </c:pt>
                <c:pt idx="14">
                  <c:v>22.0</c:v>
                </c:pt>
                <c:pt idx="15">
                  <c:v>23.0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29.0</c:v>
                </c:pt>
                <c:pt idx="21">
                  <c:v>32.0</c:v>
                </c:pt>
                <c:pt idx="22">
                  <c:v>33.0</c:v>
                </c:pt>
                <c:pt idx="23">
                  <c:v>34.0</c:v>
                </c:pt>
                <c:pt idx="24">
                  <c:v>37.0</c:v>
                </c:pt>
                <c:pt idx="25">
                  <c:v>38.0</c:v>
                </c:pt>
                <c:pt idx="26">
                  <c:v>39.0</c:v>
                </c:pt>
                <c:pt idx="27">
                  <c:v>40.0</c:v>
                </c:pt>
                <c:pt idx="28">
                  <c:v>41.0</c:v>
                </c:pt>
                <c:pt idx="29">
                  <c:v>46.0</c:v>
                </c:pt>
                <c:pt idx="30">
                  <c:v>47.0</c:v>
                </c:pt>
                <c:pt idx="31">
                  <c:v>48.0</c:v>
                </c:pt>
                <c:pt idx="32">
                  <c:v>49.0</c:v>
                </c:pt>
                <c:pt idx="33">
                  <c:v>50.0</c:v>
                </c:pt>
                <c:pt idx="34">
                  <c:v>51.0</c:v>
                </c:pt>
                <c:pt idx="35">
                  <c:v>52.0</c:v>
                </c:pt>
                <c:pt idx="36">
                  <c:v>53.0</c:v>
                </c:pt>
                <c:pt idx="37">
                  <c:v>54.0</c:v>
                </c:pt>
                <c:pt idx="38">
                  <c:v>55.0</c:v>
                </c:pt>
                <c:pt idx="39">
                  <c:v>66.0</c:v>
                </c:pt>
                <c:pt idx="40">
                  <c:v>73.0</c:v>
                </c:pt>
                <c:pt idx="41">
                  <c:v>78.0</c:v>
                </c:pt>
                <c:pt idx="42">
                  <c:v>79.0</c:v>
                </c:pt>
                <c:pt idx="43">
                  <c:v>80.0</c:v>
                </c:pt>
                <c:pt idx="44">
                  <c:v>83.0</c:v>
                </c:pt>
                <c:pt idx="45">
                  <c:v>88.0</c:v>
                </c:pt>
                <c:pt idx="46">
                  <c:v>89.0</c:v>
                </c:pt>
                <c:pt idx="47">
                  <c:v>92.0</c:v>
                </c:pt>
                <c:pt idx="48">
                  <c:v>96.0</c:v>
                </c:pt>
                <c:pt idx="49">
                  <c:v>98.0</c:v>
                </c:pt>
                <c:pt idx="50">
                  <c:v>105.0</c:v>
                </c:pt>
                <c:pt idx="51">
                  <c:v>106.0</c:v>
                </c:pt>
                <c:pt idx="52">
                  <c:v>107.0</c:v>
                </c:pt>
                <c:pt idx="53">
                  <c:v>109.0</c:v>
                </c:pt>
                <c:pt idx="54">
                  <c:v>110.0</c:v>
                </c:pt>
                <c:pt idx="55">
                  <c:v>111.0</c:v>
                </c:pt>
                <c:pt idx="56">
                  <c:v>112.0</c:v>
                </c:pt>
                <c:pt idx="57">
                  <c:v>118.0</c:v>
                </c:pt>
                <c:pt idx="58">
                  <c:v>121.0</c:v>
                </c:pt>
                <c:pt idx="59">
                  <c:v>122.0</c:v>
                </c:pt>
                <c:pt idx="60">
                  <c:v>127.0</c:v>
                </c:pt>
                <c:pt idx="61">
                  <c:v>138.0</c:v>
                </c:pt>
                <c:pt idx="62">
                  <c:v>161.0</c:v>
                </c:pt>
                <c:pt idx="63">
                  <c:v>184.0</c:v>
                </c:pt>
                <c:pt idx="64">
                  <c:v>219.0</c:v>
                </c:pt>
                <c:pt idx="65">
                  <c:v>230.0</c:v>
                </c:pt>
                <c:pt idx="66">
                  <c:v>243.0</c:v>
                </c:pt>
              </c:numCache>
            </c:numRef>
          </c:xVal>
          <c:yVal>
            <c:numRef>
              <c:f>btfsum!$S$3:$S$69</c:f>
              <c:numCache>
                <c:formatCode>General</c:formatCode>
                <c:ptCount val="67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2.0</c:v>
                </c:pt>
                <c:pt idx="4">
                  <c:v>12.0</c:v>
                </c:pt>
                <c:pt idx="5">
                  <c:v>21.0</c:v>
                </c:pt>
                <c:pt idx="6">
                  <c:v>27.0</c:v>
                </c:pt>
                <c:pt idx="7">
                  <c:v>33.0</c:v>
                </c:pt>
                <c:pt idx="8">
                  <c:v>38.0</c:v>
                </c:pt>
                <c:pt idx="9">
                  <c:v>38.0</c:v>
                </c:pt>
                <c:pt idx="10">
                  <c:v>38.0</c:v>
                </c:pt>
                <c:pt idx="11">
                  <c:v>49.0</c:v>
                </c:pt>
                <c:pt idx="12">
                  <c:v>58.0</c:v>
                </c:pt>
                <c:pt idx="13">
                  <c:v>65.0</c:v>
                </c:pt>
                <c:pt idx="14">
                  <c:v>74.0</c:v>
                </c:pt>
                <c:pt idx="15">
                  <c:v>97.0</c:v>
                </c:pt>
                <c:pt idx="16">
                  <c:v>102.0</c:v>
                </c:pt>
                <c:pt idx="17">
                  <c:v>108.0</c:v>
                </c:pt>
                <c:pt idx="18">
                  <c:v>109.0</c:v>
                </c:pt>
                <c:pt idx="19">
                  <c:v>109.0</c:v>
                </c:pt>
                <c:pt idx="20">
                  <c:v>109.0</c:v>
                </c:pt>
                <c:pt idx="21">
                  <c:v>112.0</c:v>
                </c:pt>
                <c:pt idx="22">
                  <c:v>121.0</c:v>
                </c:pt>
                <c:pt idx="23">
                  <c:v>126.0</c:v>
                </c:pt>
                <c:pt idx="24">
                  <c:v>127.0</c:v>
                </c:pt>
                <c:pt idx="25">
                  <c:v>128.0</c:v>
                </c:pt>
                <c:pt idx="26">
                  <c:v>128.0</c:v>
                </c:pt>
                <c:pt idx="27">
                  <c:v>128.0</c:v>
                </c:pt>
                <c:pt idx="28">
                  <c:v>133.0</c:v>
                </c:pt>
                <c:pt idx="29">
                  <c:v>138.0</c:v>
                </c:pt>
                <c:pt idx="30">
                  <c:v>143.0</c:v>
                </c:pt>
                <c:pt idx="31">
                  <c:v>149.0</c:v>
                </c:pt>
                <c:pt idx="32">
                  <c:v>155.0</c:v>
                </c:pt>
                <c:pt idx="33">
                  <c:v>160.0</c:v>
                </c:pt>
                <c:pt idx="34">
                  <c:v>166.0</c:v>
                </c:pt>
                <c:pt idx="35">
                  <c:v>169.0</c:v>
                </c:pt>
                <c:pt idx="36">
                  <c:v>172.0</c:v>
                </c:pt>
                <c:pt idx="37">
                  <c:v>174.0</c:v>
                </c:pt>
                <c:pt idx="38">
                  <c:v>176.0</c:v>
                </c:pt>
                <c:pt idx="39">
                  <c:v>176.0</c:v>
                </c:pt>
                <c:pt idx="40">
                  <c:v>178.0</c:v>
                </c:pt>
                <c:pt idx="41">
                  <c:v>178.0</c:v>
                </c:pt>
                <c:pt idx="42">
                  <c:v>178.0</c:v>
                </c:pt>
                <c:pt idx="43">
                  <c:v>178.0</c:v>
                </c:pt>
                <c:pt idx="44">
                  <c:v>178.0</c:v>
                </c:pt>
                <c:pt idx="45">
                  <c:v>179.0</c:v>
                </c:pt>
                <c:pt idx="46">
                  <c:v>179.0</c:v>
                </c:pt>
                <c:pt idx="47">
                  <c:v>179.0</c:v>
                </c:pt>
                <c:pt idx="48">
                  <c:v>179.0</c:v>
                </c:pt>
                <c:pt idx="49">
                  <c:v>179.0</c:v>
                </c:pt>
                <c:pt idx="50">
                  <c:v>179.0</c:v>
                </c:pt>
                <c:pt idx="51">
                  <c:v>179.0</c:v>
                </c:pt>
                <c:pt idx="52">
                  <c:v>179.0</c:v>
                </c:pt>
                <c:pt idx="53">
                  <c:v>181.0</c:v>
                </c:pt>
                <c:pt idx="54">
                  <c:v>181.0</c:v>
                </c:pt>
                <c:pt idx="55">
                  <c:v>183.0</c:v>
                </c:pt>
                <c:pt idx="56">
                  <c:v>184.0</c:v>
                </c:pt>
                <c:pt idx="57">
                  <c:v>184.0</c:v>
                </c:pt>
                <c:pt idx="58">
                  <c:v>184.0</c:v>
                </c:pt>
                <c:pt idx="59">
                  <c:v>184.0</c:v>
                </c:pt>
                <c:pt idx="60">
                  <c:v>185.0</c:v>
                </c:pt>
                <c:pt idx="61">
                  <c:v>185.0</c:v>
                </c:pt>
                <c:pt idx="62">
                  <c:v>185.0</c:v>
                </c:pt>
                <c:pt idx="63">
                  <c:v>186.0</c:v>
                </c:pt>
                <c:pt idx="64">
                  <c:v>186.0</c:v>
                </c:pt>
                <c:pt idx="65">
                  <c:v>186.0</c:v>
                </c:pt>
                <c:pt idx="66">
                  <c:v>187.0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btfsum!$T$2</c:f>
              <c:strCache>
                <c:ptCount val="1"/>
                <c:pt idx="0">
                  <c:v>cl+proj-R(∗,|ψ(cl)|)C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ysDash"/>
            </a:ln>
          </c:spPr>
          <c:marker>
            <c:symbol val="star"/>
            <c:size val="5"/>
            <c:spPr>
              <a:ln>
                <a:solidFill>
                  <a:srgbClr val="FF0000"/>
                </a:solidFill>
              </a:ln>
            </c:spPr>
          </c:marker>
          <c:xVal>
            <c:numRef>
              <c:f>btfsum!$O$3:$O$69</c:f>
              <c:numCache>
                <c:formatCode>General</c:formatCode>
                <c:ptCount val="67"/>
                <c:pt idx="0">
                  <c:v>4.0</c:v>
                </c:pt>
                <c:pt idx="1">
                  <c:v>5.0</c:v>
                </c:pt>
                <c:pt idx="2">
                  <c:v>8.0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12.0</c:v>
                </c:pt>
                <c:pt idx="7">
                  <c:v>13.0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19.0</c:v>
                </c:pt>
                <c:pt idx="12">
                  <c:v>20.0</c:v>
                </c:pt>
                <c:pt idx="13">
                  <c:v>21.0</c:v>
                </c:pt>
                <c:pt idx="14">
                  <c:v>22.0</c:v>
                </c:pt>
                <c:pt idx="15">
                  <c:v>23.0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29.0</c:v>
                </c:pt>
                <c:pt idx="21">
                  <c:v>32.0</c:v>
                </c:pt>
                <c:pt idx="22">
                  <c:v>33.0</c:v>
                </c:pt>
                <c:pt idx="23">
                  <c:v>34.0</c:v>
                </c:pt>
                <c:pt idx="24">
                  <c:v>37.0</c:v>
                </c:pt>
                <c:pt idx="25">
                  <c:v>38.0</c:v>
                </c:pt>
                <c:pt idx="26">
                  <c:v>39.0</c:v>
                </c:pt>
                <c:pt idx="27">
                  <c:v>40.0</c:v>
                </c:pt>
                <c:pt idx="28">
                  <c:v>41.0</c:v>
                </c:pt>
                <c:pt idx="29">
                  <c:v>46.0</c:v>
                </c:pt>
                <c:pt idx="30">
                  <c:v>47.0</c:v>
                </c:pt>
                <c:pt idx="31">
                  <c:v>48.0</c:v>
                </c:pt>
                <c:pt idx="32">
                  <c:v>49.0</c:v>
                </c:pt>
                <c:pt idx="33">
                  <c:v>50.0</c:v>
                </c:pt>
                <c:pt idx="34">
                  <c:v>51.0</c:v>
                </c:pt>
                <c:pt idx="35">
                  <c:v>52.0</c:v>
                </c:pt>
                <c:pt idx="36">
                  <c:v>53.0</c:v>
                </c:pt>
                <c:pt idx="37">
                  <c:v>54.0</c:v>
                </c:pt>
                <c:pt idx="38">
                  <c:v>55.0</c:v>
                </c:pt>
                <c:pt idx="39">
                  <c:v>66.0</c:v>
                </c:pt>
                <c:pt idx="40">
                  <c:v>73.0</c:v>
                </c:pt>
                <c:pt idx="41">
                  <c:v>78.0</c:v>
                </c:pt>
                <c:pt idx="42">
                  <c:v>79.0</c:v>
                </c:pt>
                <c:pt idx="43">
                  <c:v>80.0</c:v>
                </c:pt>
                <c:pt idx="44">
                  <c:v>83.0</c:v>
                </c:pt>
                <c:pt idx="45">
                  <c:v>88.0</c:v>
                </c:pt>
                <c:pt idx="46">
                  <c:v>89.0</c:v>
                </c:pt>
                <c:pt idx="47">
                  <c:v>92.0</c:v>
                </c:pt>
                <c:pt idx="48">
                  <c:v>96.0</c:v>
                </c:pt>
                <c:pt idx="49">
                  <c:v>98.0</c:v>
                </c:pt>
                <c:pt idx="50">
                  <c:v>105.0</c:v>
                </c:pt>
                <c:pt idx="51">
                  <c:v>106.0</c:v>
                </c:pt>
                <c:pt idx="52">
                  <c:v>107.0</c:v>
                </c:pt>
                <c:pt idx="53">
                  <c:v>109.0</c:v>
                </c:pt>
                <c:pt idx="54">
                  <c:v>110.0</c:v>
                </c:pt>
                <c:pt idx="55">
                  <c:v>111.0</c:v>
                </c:pt>
                <c:pt idx="56">
                  <c:v>112.0</c:v>
                </c:pt>
                <c:pt idx="57">
                  <c:v>118.0</c:v>
                </c:pt>
                <c:pt idx="58">
                  <c:v>121.0</c:v>
                </c:pt>
                <c:pt idx="59">
                  <c:v>122.0</c:v>
                </c:pt>
                <c:pt idx="60">
                  <c:v>127.0</c:v>
                </c:pt>
                <c:pt idx="61">
                  <c:v>138.0</c:v>
                </c:pt>
                <c:pt idx="62">
                  <c:v>161.0</c:v>
                </c:pt>
                <c:pt idx="63">
                  <c:v>184.0</c:v>
                </c:pt>
                <c:pt idx="64">
                  <c:v>219.0</c:v>
                </c:pt>
                <c:pt idx="65">
                  <c:v>230.0</c:v>
                </c:pt>
                <c:pt idx="66">
                  <c:v>243.0</c:v>
                </c:pt>
              </c:numCache>
            </c:numRef>
          </c:xVal>
          <c:yVal>
            <c:numRef>
              <c:f>btfsum!$T$3:$T$69</c:f>
              <c:numCache>
                <c:formatCode>General</c:formatCode>
                <c:ptCount val="67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2.0</c:v>
                </c:pt>
                <c:pt idx="4">
                  <c:v>13.0</c:v>
                </c:pt>
                <c:pt idx="5">
                  <c:v>28.0</c:v>
                </c:pt>
                <c:pt idx="6">
                  <c:v>40.0</c:v>
                </c:pt>
                <c:pt idx="7">
                  <c:v>56.0</c:v>
                </c:pt>
                <c:pt idx="8">
                  <c:v>68.0</c:v>
                </c:pt>
                <c:pt idx="9">
                  <c:v>72.0</c:v>
                </c:pt>
                <c:pt idx="10">
                  <c:v>72.0</c:v>
                </c:pt>
                <c:pt idx="11">
                  <c:v>83.0</c:v>
                </c:pt>
                <c:pt idx="12">
                  <c:v>92.0</c:v>
                </c:pt>
                <c:pt idx="13">
                  <c:v>101.0</c:v>
                </c:pt>
                <c:pt idx="14">
                  <c:v>110.0</c:v>
                </c:pt>
                <c:pt idx="15">
                  <c:v>133.0</c:v>
                </c:pt>
                <c:pt idx="16">
                  <c:v>138.0</c:v>
                </c:pt>
                <c:pt idx="17">
                  <c:v>144.0</c:v>
                </c:pt>
                <c:pt idx="18">
                  <c:v>145.0</c:v>
                </c:pt>
                <c:pt idx="19">
                  <c:v>147.0</c:v>
                </c:pt>
                <c:pt idx="20">
                  <c:v>147.0</c:v>
                </c:pt>
                <c:pt idx="21">
                  <c:v>150.0</c:v>
                </c:pt>
                <c:pt idx="22">
                  <c:v>159.0</c:v>
                </c:pt>
                <c:pt idx="23">
                  <c:v>164.0</c:v>
                </c:pt>
                <c:pt idx="24">
                  <c:v>165.0</c:v>
                </c:pt>
                <c:pt idx="25">
                  <c:v>166.0</c:v>
                </c:pt>
                <c:pt idx="26">
                  <c:v>166.0</c:v>
                </c:pt>
                <c:pt idx="27">
                  <c:v>166.0</c:v>
                </c:pt>
                <c:pt idx="28">
                  <c:v>171.0</c:v>
                </c:pt>
                <c:pt idx="29">
                  <c:v>176.0</c:v>
                </c:pt>
                <c:pt idx="30">
                  <c:v>181.0</c:v>
                </c:pt>
                <c:pt idx="31">
                  <c:v>187.0</c:v>
                </c:pt>
                <c:pt idx="32">
                  <c:v>193.0</c:v>
                </c:pt>
                <c:pt idx="33">
                  <c:v>198.0</c:v>
                </c:pt>
                <c:pt idx="34">
                  <c:v>205.0</c:v>
                </c:pt>
                <c:pt idx="35">
                  <c:v>208.0</c:v>
                </c:pt>
                <c:pt idx="36">
                  <c:v>210.0</c:v>
                </c:pt>
                <c:pt idx="37">
                  <c:v>212.0</c:v>
                </c:pt>
                <c:pt idx="38">
                  <c:v>214.0</c:v>
                </c:pt>
                <c:pt idx="39">
                  <c:v>214.0</c:v>
                </c:pt>
                <c:pt idx="40">
                  <c:v>216.0</c:v>
                </c:pt>
                <c:pt idx="41">
                  <c:v>216.0</c:v>
                </c:pt>
                <c:pt idx="42">
                  <c:v>216.0</c:v>
                </c:pt>
                <c:pt idx="43">
                  <c:v>216.0</c:v>
                </c:pt>
                <c:pt idx="44">
                  <c:v>216.0</c:v>
                </c:pt>
                <c:pt idx="45">
                  <c:v>217.0</c:v>
                </c:pt>
                <c:pt idx="46">
                  <c:v>217.0</c:v>
                </c:pt>
                <c:pt idx="47">
                  <c:v>218.0</c:v>
                </c:pt>
                <c:pt idx="48">
                  <c:v>218.0</c:v>
                </c:pt>
                <c:pt idx="49">
                  <c:v>218.0</c:v>
                </c:pt>
                <c:pt idx="50">
                  <c:v>218.0</c:v>
                </c:pt>
                <c:pt idx="51">
                  <c:v>218.0</c:v>
                </c:pt>
                <c:pt idx="52">
                  <c:v>218.0</c:v>
                </c:pt>
                <c:pt idx="53">
                  <c:v>220.0</c:v>
                </c:pt>
                <c:pt idx="54">
                  <c:v>220.0</c:v>
                </c:pt>
                <c:pt idx="55">
                  <c:v>220.0</c:v>
                </c:pt>
                <c:pt idx="56">
                  <c:v>220.0</c:v>
                </c:pt>
                <c:pt idx="57">
                  <c:v>220.0</c:v>
                </c:pt>
                <c:pt idx="58">
                  <c:v>220.0</c:v>
                </c:pt>
                <c:pt idx="59">
                  <c:v>220.0</c:v>
                </c:pt>
                <c:pt idx="60">
                  <c:v>221.0</c:v>
                </c:pt>
                <c:pt idx="61">
                  <c:v>221.0</c:v>
                </c:pt>
                <c:pt idx="62">
                  <c:v>221.0</c:v>
                </c:pt>
                <c:pt idx="63">
                  <c:v>222.0</c:v>
                </c:pt>
                <c:pt idx="64">
                  <c:v>222.0</c:v>
                </c:pt>
                <c:pt idx="65">
                  <c:v>222.0</c:v>
                </c:pt>
                <c:pt idx="66">
                  <c:v>223.0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3035992"/>
        <c:axId val="2093022824"/>
      </c:scatterChart>
      <c:valAx>
        <c:axId val="20930359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Treewidth</a:t>
                </a:r>
              </a:p>
            </c:rich>
          </c:tx>
          <c:layout>
            <c:manualLayout>
              <c:xMode val="edge"/>
              <c:yMode val="edge"/>
              <c:x val="0.488640659494795"/>
              <c:y val="0.9294154419466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93022824"/>
        <c:crosses val="autoZero"/>
        <c:crossBetween val="midCat"/>
      </c:valAx>
      <c:valAx>
        <c:axId val="20930228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9303599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6328524872193"/>
          <c:y val="0.0319726988770033"/>
          <c:w val="0.844435582630834"/>
          <c:h val="0.82101030027834"/>
        </c:manualLayout>
      </c:layout>
      <c:scatterChart>
        <c:scatterStyle val="lineMarker"/>
        <c:varyColors val="0"/>
        <c:ser>
          <c:idx val="0"/>
          <c:order val="0"/>
          <c:tx>
            <c:strRef>
              <c:f>btfsum!$P$72</c:f>
              <c:strCache>
                <c:ptCount val="1"/>
                <c:pt idx="0">
                  <c:v>GAC</c:v>
                </c:pt>
              </c:strCache>
            </c:strRef>
          </c:tx>
          <c:spPr>
            <a:ln>
              <a:solidFill>
                <a:srgbClr val="00B050"/>
              </a:solidFill>
              <a:prstDash val="dashDot"/>
            </a:ln>
          </c:spPr>
          <c:marker>
            <c:symbol val="circle"/>
            <c:size val="7"/>
            <c:spPr>
              <a:solidFill>
                <a:srgbClr val="00B050"/>
              </a:solidFill>
              <a:ln>
                <a:noFill/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2.0</c:v>
                </c:pt>
                <c:pt idx="1">
                  <c:v>4.0</c:v>
                </c:pt>
                <c:pt idx="2">
                  <c:v>5.0</c:v>
                </c:pt>
                <c:pt idx="3">
                  <c:v>6.0</c:v>
                </c:pt>
                <c:pt idx="4">
                  <c:v>8.0</c:v>
                </c:pt>
                <c:pt idx="5">
                  <c:v>9.0</c:v>
                </c:pt>
                <c:pt idx="6">
                  <c:v>10.0</c:v>
                </c:pt>
                <c:pt idx="7">
                  <c:v>11.0</c:v>
                </c:pt>
                <c:pt idx="8">
                  <c:v>12.0</c:v>
                </c:pt>
                <c:pt idx="9">
                  <c:v>13.0</c:v>
                </c:pt>
                <c:pt idx="10">
                  <c:v>14.0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30.0</c:v>
                </c:pt>
                <c:pt idx="21">
                  <c:v>31.0</c:v>
                </c:pt>
                <c:pt idx="22">
                  <c:v>32.0</c:v>
                </c:pt>
                <c:pt idx="23">
                  <c:v>33.0</c:v>
                </c:pt>
                <c:pt idx="24">
                  <c:v>34.0</c:v>
                </c:pt>
                <c:pt idx="25">
                  <c:v>37.0</c:v>
                </c:pt>
                <c:pt idx="26">
                  <c:v>38.0</c:v>
                </c:pt>
                <c:pt idx="27">
                  <c:v>41.0</c:v>
                </c:pt>
                <c:pt idx="28">
                  <c:v>43.0</c:v>
                </c:pt>
                <c:pt idx="29">
                  <c:v>45.0</c:v>
                </c:pt>
                <c:pt idx="30">
                  <c:v>46.0</c:v>
                </c:pt>
                <c:pt idx="31">
                  <c:v>51.0</c:v>
                </c:pt>
                <c:pt idx="32">
                  <c:v>62.0</c:v>
                </c:pt>
                <c:pt idx="33">
                  <c:v>63.0</c:v>
                </c:pt>
                <c:pt idx="34">
                  <c:v>64.0</c:v>
                </c:pt>
                <c:pt idx="35">
                  <c:v>65.0</c:v>
                </c:pt>
                <c:pt idx="36">
                  <c:v>66.0</c:v>
                </c:pt>
                <c:pt idx="37">
                  <c:v>68.0</c:v>
                </c:pt>
                <c:pt idx="38">
                  <c:v>72.0</c:v>
                </c:pt>
                <c:pt idx="39">
                  <c:v>73.0</c:v>
                </c:pt>
                <c:pt idx="40">
                  <c:v>74.0</c:v>
                </c:pt>
                <c:pt idx="41">
                  <c:v>75.0</c:v>
                </c:pt>
                <c:pt idx="42">
                  <c:v>77.0</c:v>
                </c:pt>
                <c:pt idx="43">
                  <c:v>78.0</c:v>
                </c:pt>
                <c:pt idx="44">
                  <c:v>80.0</c:v>
                </c:pt>
                <c:pt idx="45">
                  <c:v>88.0</c:v>
                </c:pt>
                <c:pt idx="46">
                  <c:v>89.0</c:v>
                </c:pt>
                <c:pt idx="47">
                  <c:v>90.0</c:v>
                </c:pt>
                <c:pt idx="48">
                  <c:v>92.0</c:v>
                </c:pt>
                <c:pt idx="49">
                  <c:v>95.0</c:v>
                </c:pt>
                <c:pt idx="50">
                  <c:v>109.0</c:v>
                </c:pt>
                <c:pt idx="51">
                  <c:v>110.0</c:v>
                </c:pt>
                <c:pt idx="52">
                  <c:v>111.0</c:v>
                </c:pt>
                <c:pt idx="53">
                  <c:v>113.0</c:v>
                </c:pt>
                <c:pt idx="54">
                  <c:v>121.0</c:v>
                </c:pt>
                <c:pt idx="55">
                  <c:v>122.0</c:v>
                </c:pt>
                <c:pt idx="56">
                  <c:v>124.0</c:v>
                </c:pt>
                <c:pt idx="57">
                  <c:v>125.0</c:v>
                </c:pt>
                <c:pt idx="58">
                  <c:v>127.0</c:v>
                </c:pt>
                <c:pt idx="59">
                  <c:v>128.0</c:v>
                </c:pt>
                <c:pt idx="60">
                  <c:v>130.0</c:v>
                </c:pt>
                <c:pt idx="61">
                  <c:v>154.0</c:v>
                </c:pt>
                <c:pt idx="62">
                  <c:v>156.0</c:v>
                </c:pt>
                <c:pt idx="63">
                  <c:v>158.0</c:v>
                </c:pt>
              </c:numCache>
            </c:numRef>
          </c:xVal>
          <c:yVal>
            <c:numRef>
              <c:f>btfsum!$P$73:$P$136</c:f>
              <c:numCache>
                <c:formatCode>General</c:formatCode>
                <c:ptCount val="64"/>
                <c:pt idx="0">
                  <c:v>5.0</c:v>
                </c:pt>
                <c:pt idx="1">
                  <c:v>9.0</c:v>
                </c:pt>
                <c:pt idx="2">
                  <c:v>10.0</c:v>
                </c:pt>
                <c:pt idx="3">
                  <c:v>11.0</c:v>
                </c:pt>
                <c:pt idx="4">
                  <c:v>12.0</c:v>
                </c:pt>
                <c:pt idx="5">
                  <c:v>12.0</c:v>
                </c:pt>
                <c:pt idx="6">
                  <c:v>14.0</c:v>
                </c:pt>
                <c:pt idx="7">
                  <c:v>19.0</c:v>
                </c:pt>
                <c:pt idx="8">
                  <c:v>21.0</c:v>
                </c:pt>
                <c:pt idx="9">
                  <c:v>22.0</c:v>
                </c:pt>
                <c:pt idx="10">
                  <c:v>24.0</c:v>
                </c:pt>
                <c:pt idx="11">
                  <c:v>24.0</c:v>
                </c:pt>
                <c:pt idx="12">
                  <c:v>24.0</c:v>
                </c:pt>
                <c:pt idx="13">
                  <c:v>25.0</c:v>
                </c:pt>
                <c:pt idx="14">
                  <c:v>25.0</c:v>
                </c:pt>
                <c:pt idx="15">
                  <c:v>25.0</c:v>
                </c:pt>
                <c:pt idx="16">
                  <c:v>26.0</c:v>
                </c:pt>
                <c:pt idx="17">
                  <c:v>26.0</c:v>
                </c:pt>
                <c:pt idx="18">
                  <c:v>26.0</c:v>
                </c:pt>
                <c:pt idx="19">
                  <c:v>26.0</c:v>
                </c:pt>
                <c:pt idx="20">
                  <c:v>26.0</c:v>
                </c:pt>
                <c:pt idx="21">
                  <c:v>27.0</c:v>
                </c:pt>
                <c:pt idx="22">
                  <c:v>28.0</c:v>
                </c:pt>
                <c:pt idx="23">
                  <c:v>32.0</c:v>
                </c:pt>
                <c:pt idx="24">
                  <c:v>34.0</c:v>
                </c:pt>
                <c:pt idx="25">
                  <c:v>34.0</c:v>
                </c:pt>
                <c:pt idx="26">
                  <c:v>34.0</c:v>
                </c:pt>
                <c:pt idx="27">
                  <c:v>36.0</c:v>
                </c:pt>
                <c:pt idx="28">
                  <c:v>36.0</c:v>
                </c:pt>
                <c:pt idx="29">
                  <c:v>36.0</c:v>
                </c:pt>
                <c:pt idx="30">
                  <c:v>36.0</c:v>
                </c:pt>
                <c:pt idx="31">
                  <c:v>39.0</c:v>
                </c:pt>
                <c:pt idx="32">
                  <c:v>39.0</c:v>
                </c:pt>
                <c:pt idx="33">
                  <c:v>39.0</c:v>
                </c:pt>
                <c:pt idx="34">
                  <c:v>39.0</c:v>
                </c:pt>
                <c:pt idx="35">
                  <c:v>39.0</c:v>
                </c:pt>
                <c:pt idx="36">
                  <c:v>39.0</c:v>
                </c:pt>
                <c:pt idx="37">
                  <c:v>39.0</c:v>
                </c:pt>
                <c:pt idx="38">
                  <c:v>39.0</c:v>
                </c:pt>
                <c:pt idx="39">
                  <c:v>40.0</c:v>
                </c:pt>
                <c:pt idx="40">
                  <c:v>40.0</c:v>
                </c:pt>
                <c:pt idx="41">
                  <c:v>40.0</c:v>
                </c:pt>
                <c:pt idx="42">
                  <c:v>40.0</c:v>
                </c:pt>
                <c:pt idx="43">
                  <c:v>41.0</c:v>
                </c:pt>
                <c:pt idx="44">
                  <c:v>41.0</c:v>
                </c:pt>
                <c:pt idx="45">
                  <c:v>41.0</c:v>
                </c:pt>
                <c:pt idx="46">
                  <c:v>41.0</c:v>
                </c:pt>
                <c:pt idx="47">
                  <c:v>41.0</c:v>
                </c:pt>
                <c:pt idx="48">
                  <c:v>41.0</c:v>
                </c:pt>
                <c:pt idx="49">
                  <c:v>41.0</c:v>
                </c:pt>
                <c:pt idx="50">
                  <c:v>42.0</c:v>
                </c:pt>
                <c:pt idx="51">
                  <c:v>42.0</c:v>
                </c:pt>
                <c:pt idx="52">
                  <c:v>42.0</c:v>
                </c:pt>
                <c:pt idx="53">
                  <c:v>42.0</c:v>
                </c:pt>
                <c:pt idx="54">
                  <c:v>42.0</c:v>
                </c:pt>
                <c:pt idx="55">
                  <c:v>42.0</c:v>
                </c:pt>
                <c:pt idx="56">
                  <c:v>42.0</c:v>
                </c:pt>
                <c:pt idx="57">
                  <c:v>42.0</c:v>
                </c:pt>
                <c:pt idx="58">
                  <c:v>42.0</c:v>
                </c:pt>
                <c:pt idx="59">
                  <c:v>42.0</c:v>
                </c:pt>
                <c:pt idx="60">
                  <c:v>42.0</c:v>
                </c:pt>
                <c:pt idx="61">
                  <c:v>42.0</c:v>
                </c:pt>
                <c:pt idx="62">
                  <c:v>42.0</c:v>
                </c:pt>
                <c:pt idx="63">
                  <c:v>42.0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btfsum!$Q$72</c:f>
              <c:strCache>
                <c:ptCount val="1"/>
                <c:pt idx="0">
                  <c:v>cl+proj-wR(∗,2)C</c:v>
                </c:pt>
              </c:strCache>
            </c:strRef>
          </c:tx>
          <c:spPr>
            <a:ln w="19050">
              <a:solidFill>
                <a:srgbClr val="0070C0"/>
              </a:solidFill>
              <a:prstDash val="dash"/>
            </a:ln>
          </c:spPr>
          <c:marker>
            <c:symbol val="star"/>
            <c:size val="5"/>
            <c:spPr>
              <a:noFill/>
              <a:ln>
                <a:solidFill>
                  <a:srgbClr val="0070C0"/>
                </a:solidFill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2.0</c:v>
                </c:pt>
                <c:pt idx="1">
                  <c:v>4.0</c:v>
                </c:pt>
                <c:pt idx="2">
                  <c:v>5.0</c:v>
                </c:pt>
                <c:pt idx="3">
                  <c:v>6.0</c:v>
                </c:pt>
                <c:pt idx="4">
                  <c:v>8.0</c:v>
                </c:pt>
                <c:pt idx="5">
                  <c:v>9.0</c:v>
                </c:pt>
                <c:pt idx="6">
                  <c:v>10.0</c:v>
                </c:pt>
                <c:pt idx="7">
                  <c:v>11.0</c:v>
                </c:pt>
                <c:pt idx="8">
                  <c:v>12.0</c:v>
                </c:pt>
                <c:pt idx="9">
                  <c:v>13.0</c:v>
                </c:pt>
                <c:pt idx="10">
                  <c:v>14.0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30.0</c:v>
                </c:pt>
                <c:pt idx="21">
                  <c:v>31.0</c:v>
                </c:pt>
                <c:pt idx="22">
                  <c:v>32.0</c:v>
                </c:pt>
                <c:pt idx="23">
                  <c:v>33.0</c:v>
                </c:pt>
                <c:pt idx="24">
                  <c:v>34.0</c:v>
                </c:pt>
                <c:pt idx="25">
                  <c:v>37.0</c:v>
                </c:pt>
                <c:pt idx="26">
                  <c:v>38.0</c:v>
                </c:pt>
                <c:pt idx="27">
                  <c:v>41.0</c:v>
                </c:pt>
                <c:pt idx="28">
                  <c:v>43.0</c:v>
                </c:pt>
                <c:pt idx="29">
                  <c:v>45.0</c:v>
                </c:pt>
                <c:pt idx="30">
                  <c:v>46.0</c:v>
                </c:pt>
                <c:pt idx="31">
                  <c:v>51.0</c:v>
                </c:pt>
                <c:pt idx="32">
                  <c:v>62.0</c:v>
                </c:pt>
                <c:pt idx="33">
                  <c:v>63.0</c:v>
                </c:pt>
                <c:pt idx="34">
                  <c:v>64.0</c:v>
                </c:pt>
                <c:pt idx="35">
                  <c:v>65.0</c:v>
                </c:pt>
                <c:pt idx="36">
                  <c:v>66.0</c:v>
                </c:pt>
                <c:pt idx="37">
                  <c:v>68.0</c:v>
                </c:pt>
                <c:pt idx="38">
                  <c:v>72.0</c:v>
                </c:pt>
                <c:pt idx="39">
                  <c:v>73.0</c:v>
                </c:pt>
                <c:pt idx="40">
                  <c:v>74.0</c:v>
                </c:pt>
                <c:pt idx="41">
                  <c:v>75.0</c:v>
                </c:pt>
                <c:pt idx="42">
                  <c:v>77.0</c:v>
                </c:pt>
                <c:pt idx="43">
                  <c:v>78.0</c:v>
                </c:pt>
                <c:pt idx="44">
                  <c:v>80.0</c:v>
                </c:pt>
                <c:pt idx="45">
                  <c:v>88.0</c:v>
                </c:pt>
                <c:pt idx="46">
                  <c:v>89.0</c:v>
                </c:pt>
                <c:pt idx="47">
                  <c:v>90.0</c:v>
                </c:pt>
                <c:pt idx="48">
                  <c:v>92.0</c:v>
                </c:pt>
                <c:pt idx="49">
                  <c:v>95.0</c:v>
                </c:pt>
                <c:pt idx="50">
                  <c:v>109.0</c:v>
                </c:pt>
                <c:pt idx="51">
                  <c:v>110.0</c:v>
                </c:pt>
                <c:pt idx="52">
                  <c:v>111.0</c:v>
                </c:pt>
                <c:pt idx="53">
                  <c:v>113.0</c:v>
                </c:pt>
                <c:pt idx="54">
                  <c:v>121.0</c:v>
                </c:pt>
                <c:pt idx="55">
                  <c:v>122.0</c:v>
                </c:pt>
                <c:pt idx="56">
                  <c:v>124.0</c:v>
                </c:pt>
                <c:pt idx="57">
                  <c:v>125.0</c:v>
                </c:pt>
                <c:pt idx="58">
                  <c:v>127.0</c:v>
                </c:pt>
                <c:pt idx="59">
                  <c:v>128.0</c:v>
                </c:pt>
                <c:pt idx="60">
                  <c:v>130.0</c:v>
                </c:pt>
                <c:pt idx="61">
                  <c:v>154.0</c:v>
                </c:pt>
                <c:pt idx="62">
                  <c:v>156.0</c:v>
                </c:pt>
                <c:pt idx="63">
                  <c:v>158.0</c:v>
                </c:pt>
              </c:numCache>
            </c:numRef>
          </c:xVal>
          <c:yVal>
            <c:numRef>
              <c:f>btfsum!$Q$73:$Q$136</c:f>
              <c:numCache>
                <c:formatCode>General</c:formatCode>
                <c:ptCount val="64"/>
                <c:pt idx="0">
                  <c:v>5.0</c:v>
                </c:pt>
                <c:pt idx="1">
                  <c:v>9.0</c:v>
                </c:pt>
                <c:pt idx="2">
                  <c:v>10.0</c:v>
                </c:pt>
                <c:pt idx="3">
                  <c:v>11.0</c:v>
                </c:pt>
                <c:pt idx="4">
                  <c:v>11.0</c:v>
                </c:pt>
                <c:pt idx="5">
                  <c:v>11.0</c:v>
                </c:pt>
                <c:pt idx="6">
                  <c:v>14.0</c:v>
                </c:pt>
                <c:pt idx="7">
                  <c:v>19.0</c:v>
                </c:pt>
                <c:pt idx="8">
                  <c:v>21.0</c:v>
                </c:pt>
                <c:pt idx="9">
                  <c:v>22.0</c:v>
                </c:pt>
                <c:pt idx="10">
                  <c:v>23.0</c:v>
                </c:pt>
                <c:pt idx="11">
                  <c:v>23.0</c:v>
                </c:pt>
                <c:pt idx="12">
                  <c:v>23.0</c:v>
                </c:pt>
                <c:pt idx="13">
                  <c:v>24.0</c:v>
                </c:pt>
                <c:pt idx="14">
                  <c:v>25.0</c:v>
                </c:pt>
                <c:pt idx="15">
                  <c:v>26.0</c:v>
                </c:pt>
                <c:pt idx="16">
                  <c:v>27.0</c:v>
                </c:pt>
                <c:pt idx="17">
                  <c:v>27.0</c:v>
                </c:pt>
                <c:pt idx="18">
                  <c:v>28.0</c:v>
                </c:pt>
                <c:pt idx="19">
                  <c:v>28.0</c:v>
                </c:pt>
                <c:pt idx="20">
                  <c:v>28.0</c:v>
                </c:pt>
                <c:pt idx="21">
                  <c:v>29.0</c:v>
                </c:pt>
                <c:pt idx="22">
                  <c:v>30.0</c:v>
                </c:pt>
                <c:pt idx="23">
                  <c:v>34.0</c:v>
                </c:pt>
                <c:pt idx="24">
                  <c:v>37.0</c:v>
                </c:pt>
                <c:pt idx="25">
                  <c:v>38.0</c:v>
                </c:pt>
                <c:pt idx="26">
                  <c:v>40.0</c:v>
                </c:pt>
                <c:pt idx="27">
                  <c:v>42.0</c:v>
                </c:pt>
                <c:pt idx="28">
                  <c:v>42.0</c:v>
                </c:pt>
                <c:pt idx="29">
                  <c:v>43.0</c:v>
                </c:pt>
                <c:pt idx="30">
                  <c:v>43.0</c:v>
                </c:pt>
                <c:pt idx="31">
                  <c:v>44.0</c:v>
                </c:pt>
                <c:pt idx="32">
                  <c:v>44.0</c:v>
                </c:pt>
                <c:pt idx="33">
                  <c:v>44.0</c:v>
                </c:pt>
                <c:pt idx="34">
                  <c:v>44.0</c:v>
                </c:pt>
                <c:pt idx="35">
                  <c:v>44.0</c:v>
                </c:pt>
                <c:pt idx="36">
                  <c:v>44.0</c:v>
                </c:pt>
                <c:pt idx="37">
                  <c:v>45.0</c:v>
                </c:pt>
                <c:pt idx="38">
                  <c:v>46.0</c:v>
                </c:pt>
                <c:pt idx="39">
                  <c:v>47.0</c:v>
                </c:pt>
                <c:pt idx="40">
                  <c:v>47.0</c:v>
                </c:pt>
                <c:pt idx="41">
                  <c:v>47.0</c:v>
                </c:pt>
                <c:pt idx="42">
                  <c:v>47.0</c:v>
                </c:pt>
                <c:pt idx="43">
                  <c:v>47.0</c:v>
                </c:pt>
                <c:pt idx="44">
                  <c:v>47.0</c:v>
                </c:pt>
                <c:pt idx="45">
                  <c:v>47.0</c:v>
                </c:pt>
                <c:pt idx="46">
                  <c:v>47.0</c:v>
                </c:pt>
                <c:pt idx="47">
                  <c:v>47.0</c:v>
                </c:pt>
                <c:pt idx="48">
                  <c:v>48.0</c:v>
                </c:pt>
                <c:pt idx="49">
                  <c:v>48.0</c:v>
                </c:pt>
                <c:pt idx="50">
                  <c:v>49.0</c:v>
                </c:pt>
                <c:pt idx="51">
                  <c:v>49.0</c:v>
                </c:pt>
                <c:pt idx="52">
                  <c:v>49.0</c:v>
                </c:pt>
                <c:pt idx="53">
                  <c:v>49.0</c:v>
                </c:pt>
                <c:pt idx="54">
                  <c:v>50.0</c:v>
                </c:pt>
                <c:pt idx="55">
                  <c:v>50.0</c:v>
                </c:pt>
                <c:pt idx="56">
                  <c:v>50.0</c:v>
                </c:pt>
                <c:pt idx="57">
                  <c:v>50.0</c:v>
                </c:pt>
                <c:pt idx="58">
                  <c:v>50.0</c:v>
                </c:pt>
                <c:pt idx="59">
                  <c:v>50.0</c:v>
                </c:pt>
                <c:pt idx="60">
                  <c:v>50.0</c:v>
                </c:pt>
                <c:pt idx="61">
                  <c:v>51.0</c:v>
                </c:pt>
                <c:pt idx="62">
                  <c:v>51.0</c:v>
                </c:pt>
                <c:pt idx="63">
                  <c:v>51.0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btfsum!$R$72</c:f>
              <c:strCache>
                <c:ptCount val="1"/>
                <c:pt idx="0">
                  <c:v>cl+proj-wR(∗,3)C</c:v>
                </c:pt>
              </c:strCache>
            </c:strRef>
          </c:tx>
          <c:spPr>
            <a:ln w="31750">
              <a:solidFill>
                <a:srgbClr val="7030A0"/>
              </a:solidFill>
              <a:prstDash val="sysDot"/>
            </a:ln>
          </c:spPr>
          <c:marker>
            <c:symbol val="triangle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2.0</c:v>
                </c:pt>
                <c:pt idx="1">
                  <c:v>4.0</c:v>
                </c:pt>
                <c:pt idx="2">
                  <c:v>5.0</c:v>
                </c:pt>
                <c:pt idx="3">
                  <c:v>6.0</c:v>
                </c:pt>
                <c:pt idx="4">
                  <c:v>8.0</c:v>
                </c:pt>
                <c:pt idx="5">
                  <c:v>9.0</c:v>
                </c:pt>
                <c:pt idx="6">
                  <c:v>10.0</c:v>
                </c:pt>
                <c:pt idx="7">
                  <c:v>11.0</c:v>
                </c:pt>
                <c:pt idx="8">
                  <c:v>12.0</c:v>
                </c:pt>
                <c:pt idx="9">
                  <c:v>13.0</c:v>
                </c:pt>
                <c:pt idx="10">
                  <c:v>14.0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30.0</c:v>
                </c:pt>
                <c:pt idx="21">
                  <c:v>31.0</c:v>
                </c:pt>
                <c:pt idx="22">
                  <c:v>32.0</c:v>
                </c:pt>
                <c:pt idx="23">
                  <c:v>33.0</c:v>
                </c:pt>
                <c:pt idx="24">
                  <c:v>34.0</c:v>
                </c:pt>
                <c:pt idx="25">
                  <c:v>37.0</c:v>
                </c:pt>
                <c:pt idx="26">
                  <c:v>38.0</c:v>
                </c:pt>
                <c:pt idx="27">
                  <c:v>41.0</c:v>
                </c:pt>
                <c:pt idx="28">
                  <c:v>43.0</c:v>
                </c:pt>
                <c:pt idx="29">
                  <c:v>45.0</c:v>
                </c:pt>
                <c:pt idx="30">
                  <c:v>46.0</c:v>
                </c:pt>
                <c:pt idx="31">
                  <c:v>51.0</c:v>
                </c:pt>
                <c:pt idx="32">
                  <c:v>62.0</c:v>
                </c:pt>
                <c:pt idx="33">
                  <c:v>63.0</c:v>
                </c:pt>
                <c:pt idx="34">
                  <c:v>64.0</c:v>
                </c:pt>
                <c:pt idx="35">
                  <c:v>65.0</c:v>
                </c:pt>
                <c:pt idx="36">
                  <c:v>66.0</c:v>
                </c:pt>
                <c:pt idx="37">
                  <c:v>68.0</c:v>
                </c:pt>
                <c:pt idx="38">
                  <c:v>72.0</c:v>
                </c:pt>
                <c:pt idx="39">
                  <c:v>73.0</c:v>
                </c:pt>
                <c:pt idx="40">
                  <c:v>74.0</c:v>
                </c:pt>
                <c:pt idx="41">
                  <c:v>75.0</c:v>
                </c:pt>
                <c:pt idx="42">
                  <c:v>77.0</c:v>
                </c:pt>
                <c:pt idx="43">
                  <c:v>78.0</c:v>
                </c:pt>
                <c:pt idx="44">
                  <c:v>80.0</c:v>
                </c:pt>
                <c:pt idx="45">
                  <c:v>88.0</c:v>
                </c:pt>
                <c:pt idx="46">
                  <c:v>89.0</c:v>
                </c:pt>
                <c:pt idx="47">
                  <c:v>90.0</c:v>
                </c:pt>
                <c:pt idx="48">
                  <c:v>92.0</c:v>
                </c:pt>
                <c:pt idx="49">
                  <c:v>95.0</c:v>
                </c:pt>
                <c:pt idx="50">
                  <c:v>109.0</c:v>
                </c:pt>
                <c:pt idx="51">
                  <c:v>110.0</c:v>
                </c:pt>
                <c:pt idx="52">
                  <c:v>111.0</c:v>
                </c:pt>
                <c:pt idx="53">
                  <c:v>113.0</c:v>
                </c:pt>
                <c:pt idx="54">
                  <c:v>121.0</c:v>
                </c:pt>
                <c:pt idx="55">
                  <c:v>122.0</c:v>
                </c:pt>
                <c:pt idx="56">
                  <c:v>124.0</c:v>
                </c:pt>
                <c:pt idx="57">
                  <c:v>125.0</c:v>
                </c:pt>
                <c:pt idx="58">
                  <c:v>127.0</c:v>
                </c:pt>
                <c:pt idx="59">
                  <c:v>128.0</c:v>
                </c:pt>
                <c:pt idx="60">
                  <c:v>130.0</c:v>
                </c:pt>
                <c:pt idx="61">
                  <c:v>154.0</c:v>
                </c:pt>
                <c:pt idx="62">
                  <c:v>156.0</c:v>
                </c:pt>
                <c:pt idx="63">
                  <c:v>158.0</c:v>
                </c:pt>
              </c:numCache>
            </c:numRef>
          </c:xVal>
          <c:yVal>
            <c:numRef>
              <c:f>btfsum!$R$73:$R$136</c:f>
              <c:numCache>
                <c:formatCode>General</c:formatCode>
                <c:ptCount val="64"/>
                <c:pt idx="0">
                  <c:v>5.0</c:v>
                </c:pt>
                <c:pt idx="1">
                  <c:v>9.0</c:v>
                </c:pt>
                <c:pt idx="2">
                  <c:v>10.0</c:v>
                </c:pt>
                <c:pt idx="3">
                  <c:v>11.0</c:v>
                </c:pt>
                <c:pt idx="4">
                  <c:v>11.0</c:v>
                </c:pt>
                <c:pt idx="5">
                  <c:v>11.0</c:v>
                </c:pt>
                <c:pt idx="6">
                  <c:v>14.0</c:v>
                </c:pt>
                <c:pt idx="7">
                  <c:v>22.0</c:v>
                </c:pt>
                <c:pt idx="8">
                  <c:v>27.0</c:v>
                </c:pt>
                <c:pt idx="9">
                  <c:v>29.0</c:v>
                </c:pt>
                <c:pt idx="10">
                  <c:v>31.0</c:v>
                </c:pt>
                <c:pt idx="11">
                  <c:v>32.0</c:v>
                </c:pt>
                <c:pt idx="12">
                  <c:v>32.0</c:v>
                </c:pt>
                <c:pt idx="13">
                  <c:v>34.0</c:v>
                </c:pt>
                <c:pt idx="14">
                  <c:v>36.0</c:v>
                </c:pt>
                <c:pt idx="15">
                  <c:v>37.0</c:v>
                </c:pt>
                <c:pt idx="16">
                  <c:v>38.0</c:v>
                </c:pt>
                <c:pt idx="17">
                  <c:v>38.0</c:v>
                </c:pt>
                <c:pt idx="18">
                  <c:v>39.0</c:v>
                </c:pt>
                <c:pt idx="19">
                  <c:v>39.0</c:v>
                </c:pt>
                <c:pt idx="20">
                  <c:v>39.0</c:v>
                </c:pt>
                <c:pt idx="21">
                  <c:v>40.0</c:v>
                </c:pt>
                <c:pt idx="22">
                  <c:v>41.0</c:v>
                </c:pt>
                <c:pt idx="23">
                  <c:v>41.0</c:v>
                </c:pt>
                <c:pt idx="24">
                  <c:v>42.0</c:v>
                </c:pt>
                <c:pt idx="25">
                  <c:v>45.0</c:v>
                </c:pt>
                <c:pt idx="26">
                  <c:v>47.0</c:v>
                </c:pt>
                <c:pt idx="27">
                  <c:v>48.0</c:v>
                </c:pt>
                <c:pt idx="28">
                  <c:v>49.0</c:v>
                </c:pt>
                <c:pt idx="29">
                  <c:v>50.0</c:v>
                </c:pt>
                <c:pt idx="30">
                  <c:v>50.0</c:v>
                </c:pt>
                <c:pt idx="31">
                  <c:v>50.0</c:v>
                </c:pt>
                <c:pt idx="32">
                  <c:v>51.0</c:v>
                </c:pt>
                <c:pt idx="33">
                  <c:v>51.0</c:v>
                </c:pt>
                <c:pt idx="34">
                  <c:v>51.0</c:v>
                </c:pt>
                <c:pt idx="35">
                  <c:v>51.0</c:v>
                </c:pt>
                <c:pt idx="36">
                  <c:v>51.0</c:v>
                </c:pt>
                <c:pt idx="37">
                  <c:v>52.0</c:v>
                </c:pt>
                <c:pt idx="38">
                  <c:v>54.0</c:v>
                </c:pt>
                <c:pt idx="39">
                  <c:v>55.0</c:v>
                </c:pt>
                <c:pt idx="40">
                  <c:v>55.0</c:v>
                </c:pt>
                <c:pt idx="41">
                  <c:v>56.0</c:v>
                </c:pt>
                <c:pt idx="42">
                  <c:v>56.0</c:v>
                </c:pt>
                <c:pt idx="43">
                  <c:v>56.0</c:v>
                </c:pt>
                <c:pt idx="44">
                  <c:v>56.0</c:v>
                </c:pt>
                <c:pt idx="45">
                  <c:v>56.0</c:v>
                </c:pt>
                <c:pt idx="46">
                  <c:v>56.0</c:v>
                </c:pt>
                <c:pt idx="47">
                  <c:v>57.0</c:v>
                </c:pt>
                <c:pt idx="48">
                  <c:v>58.0</c:v>
                </c:pt>
                <c:pt idx="49">
                  <c:v>59.0</c:v>
                </c:pt>
                <c:pt idx="50">
                  <c:v>60.0</c:v>
                </c:pt>
                <c:pt idx="51">
                  <c:v>60.0</c:v>
                </c:pt>
                <c:pt idx="52">
                  <c:v>60.0</c:v>
                </c:pt>
                <c:pt idx="53">
                  <c:v>60.0</c:v>
                </c:pt>
                <c:pt idx="54">
                  <c:v>60.0</c:v>
                </c:pt>
                <c:pt idx="55">
                  <c:v>60.0</c:v>
                </c:pt>
                <c:pt idx="56">
                  <c:v>60.0</c:v>
                </c:pt>
                <c:pt idx="57">
                  <c:v>60.0</c:v>
                </c:pt>
                <c:pt idx="58">
                  <c:v>60.0</c:v>
                </c:pt>
                <c:pt idx="59">
                  <c:v>60.0</c:v>
                </c:pt>
                <c:pt idx="60">
                  <c:v>60.0</c:v>
                </c:pt>
                <c:pt idx="61">
                  <c:v>61.0</c:v>
                </c:pt>
                <c:pt idx="62">
                  <c:v>63.0</c:v>
                </c:pt>
                <c:pt idx="63">
                  <c:v>63.0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btfsum!$S$72</c:f>
              <c:strCache>
                <c:ptCount val="1"/>
                <c:pt idx="0">
                  <c:v>cl-R(∗,|ψ(cl)|)C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x"/>
            <c:size val="5"/>
            <c:spPr>
              <a:ln>
                <a:solidFill>
                  <a:prstClr val="black"/>
                </a:solidFill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2.0</c:v>
                </c:pt>
                <c:pt idx="1">
                  <c:v>4.0</c:v>
                </c:pt>
                <c:pt idx="2">
                  <c:v>5.0</c:v>
                </c:pt>
                <c:pt idx="3">
                  <c:v>6.0</c:v>
                </c:pt>
                <c:pt idx="4">
                  <c:v>8.0</c:v>
                </c:pt>
                <c:pt idx="5">
                  <c:v>9.0</c:v>
                </c:pt>
                <c:pt idx="6">
                  <c:v>10.0</c:v>
                </c:pt>
                <c:pt idx="7">
                  <c:v>11.0</c:v>
                </c:pt>
                <c:pt idx="8">
                  <c:v>12.0</c:v>
                </c:pt>
                <c:pt idx="9">
                  <c:v>13.0</c:v>
                </c:pt>
                <c:pt idx="10">
                  <c:v>14.0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30.0</c:v>
                </c:pt>
                <c:pt idx="21">
                  <c:v>31.0</c:v>
                </c:pt>
                <c:pt idx="22">
                  <c:v>32.0</c:v>
                </c:pt>
                <c:pt idx="23">
                  <c:v>33.0</c:v>
                </c:pt>
                <c:pt idx="24">
                  <c:v>34.0</c:v>
                </c:pt>
                <c:pt idx="25">
                  <c:v>37.0</c:v>
                </c:pt>
                <c:pt idx="26">
                  <c:v>38.0</c:v>
                </c:pt>
                <c:pt idx="27">
                  <c:v>41.0</c:v>
                </c:pt>
                <c:pt idx="28">
                  <c:v>43.0</c:v>
                </c:pt>
                <c:pt idx="29">
                  <c:v>45.0</c:v>
                </c:pt>
                <c:pt idx="30">
                  <c:v>46.0</c:v>
                </c:pt>
                <c:pt idx="31">
                  <c:v>51.0</c:v>
                </c:pt>
                <c:pt idx="32">
                  <c:v>62.0</c:v>
                </c:pt>
                <c:pt idx="33">
                  <c:v>63.0</c:v>
                </c:pt>
                <c:pt idx="34">
                  <c:v>64.0</c:v>
                </c:pt>
                <c:pt idx="35">
                  <c:v>65.0</c:v>
                </c:pt>
                <c:pt idx="36">
                  <c:v>66.0</c:v>
                </c:pt>
                <c:pt idx="37">
                  <c:v>68.0</c:v>
                </c:pt>
                <c:pt idx="38">
                  <c:v>72.0</c:v>
                </c:pt>
                <c:pt idx="39">
                  <c:v>73.0</c:v>
                </c:pt>
                <c:pt idx="40">
                  <c:v>74.0</c:v>
                </c:pt>
                <c:pt idx="41">
                  <c:v>75.0</c:v>
                </c:pt>
                <c:pt idx="42">
                  <c:v>77.0</c:v>
                </c:pt>
                <c:pt idx="43">
                  <c:v>78.0</c:v>
                </c:pt>
                <c:pt idx="44">
                  <c:v>80.0</c:v>
                </c:pt>
                <c:pt idx="45">
                  <c:v>88.0</c:v>
                </c:pt>
                <c:pt idx="46">
                  <c:v>89.0</c:v>
                </c:pt>
                <c:pt idx="47">
                  <c:v>90.0</c:v>
                </c:pt>
                <c:pt idx="48">
                  <c:v>92.0</c:v>
                </c:pt>
                <c:pt idx="49">
                  <c:v>95.0</c:v>
                </c:pt>
                <c:pt idx="50">
                  <c:v>109.0</c:v>
                </c:pt>
                <c:pt idx="51">
                  <c:v>110.0</c:v>
                </c:pt>
                <c:pt idx="52">
                  <c:v>111.0</c:v>
                </c:pt>
                <c:pt idx="53">
                  <c:v>113.0</c:v>
                </c:pt>
                <c:pt idx="54">
                  <c:v>121.0</c:v>
                </c:pt>
                <c:pt idx="55">
                  <c:v>122.0</c:v>
                </c:pt>
                <c:pt idx="56">
                  <c:v>124.0</c:v>
                </c:pt>
                <c:pt idx="57">
                  <c:v>125.0</c:v>
                </c:pt>
                <c:pt idx="58">
                  <c:v>127.0</c:v>
                </c:pt>
                <c:pt idx="59">
                  <c:v>128.0</c:v>
                </c:pt>
                <c:pt idx="60">
                  <c:v>130.0</c:v>
                </c:pt>
                <c:pt idx="61">
                  <c:v>154.0</c:v>
                </c:pt>
                <c:pt idx="62">
                  <c:v>156.0</c:v>
                </c:pt>
                <c:pt idx="63">
                  <c:v>158.0</c:v>
                </c:pt>
              </c:numCache>
            </c:numRef>
          </c:xVal>
          <c:yVal>
            <c:numRef>
              <c:f>btfsum!$S$73:$S$136</c:f>
              <c:numCache>
                <c:formatCode>General</c:formatCode>
                <c:ptCount val="64"/>
                <c:pt idx="0">
                  <c:v>5.0</c:v>
                </c:pt>
                <c:pt idx="1">
                  <c:v>9.0</c:v>
                </c:pt>
                <c:pt idx="2">
                  <c:v>10.0</c:v>
                </c:pt>
                <c:pt idx="3">
                  <c:v>11.0</c:v>
                </c:pt>
                <c:pt idx="4">
                  <c:v>11.0</c:v>
                </c:pt>
                <c:pt idx="5">
                  <c:v>11.0</c:v>
                </c:pt>
                <c:pt idx="6">
                  <c:v>13.0</c:v>
                </c:pt>
                <c:pt idx="7">
                  <c:v>14.0</c:v>
                </c:pt>
                <c:pt idx="8">
                  <c:v>14.0</c:v>
                </c:pt>
                <c:pt idx="9">
                  <c:v>15.0</c:v>
                </c:pt>
                <c:pt idx="10">
                  <c:v>16.0</c:v>
                </c:pt>
                <c:pt idx="11">
                  <c:v>16.0</c:v>
                </c:pt>
                <c:pt idx="12">
                  <c:v>16.0</c:v>
                </c:pt>
                <c:pt idx="13">
                  <c:v>17.0</c:v>
                </c:pt>
                <c:pt idx="14">
                  <c:v>17.0</c:v>
                </c:pt>
                <c:pt idx="15">
                  <c:v>19.0</c:v>
                </c:pt>
                <c:pt idx="16">
                  <c:v>24.0</c:v>
                </c:pt>
                <c:pt idx="17">
                  <c:v>24.0</c:v>
                </c:pt>
                <c:pt idx="18">
                  <c:v>24.0</c:v>
                </c:pt>
                <c:pt idx="19">
                  <c:v>24.0</c:v>
                </c:pt>
                <c:pt idx="20">
                  <c:v>24.0</c:v>
                </c:pt>
                <c:pt idx="21">
                  <c:v>25.0</c:v>
                </c:pt>
                <c:pt idx="22">
                  <c:v>25.0</c:v>
                </c:pt>
                <c:pt idx="23">
                  <c:v>25.0</c:v>
                </c:pt>
                <c:pt idx="24">
                  <c:v>25.0</c:v>
                </c:pt>
                <c:pt idx="25">
                  <c:v>26.0</c:v>
                </c:pt>
                <c:pt idx="26">
                  <c:v>30.0</c:v>
                </c:pt>
                <c:pt idx="27">
                  <c:v>31.0</c:v>
                </c:pt>
                <c:pt idx="28">
                  <c:v>31.0</c:v>
                </c:pt>
                <c:pt idx="29">
                  <c:v>32.0</c:v>
                </c:pt>
                <c:pt idx="30">
                  <c:v>32.0</c:v>
                </c:pt>
                <c:pt idx="31">
                  <c:v>32.0</c:v>
                </c:pt>
                <c:pt idx="32">
                  <c:v>32.0</c:v>
                </c:pt>
                <c:pt idx="33">
                  <c:v>32.0</c:v>
                </c:pt>
                <c:pt idx="34">
                  <c:v>32.0</c:v>
                </c:pt>
                <c:pt idx="35">
                  <c:v>32.0</c:v>
                </c:pt>
                <c:pt idx="36">
                  <c:v>32.0</c:v>
                </c:pt>
                <c:pt idx="37">
                  <c:v>32.0</c:v>
                </c:pt>
                <c:pt idx="38">
                  <c:v>32.0</c:v>
                </c:pt>
                <c:pt idx="39">
                  <c:v>34.0</c:v>
                </c:pt>
                <c:pt idx="40">
                  <c:v>35.0</c:v>
                </c:pt>
                <c:pt idx="41">
                  <c:v>35.0</c:v>
                </c:pt>
                <c:pt idx="42">
                  <c:v>36.0</c:v>
                </c:pt>
                <c:pt idx="43">
                  <c:v>36.0</c:v>
                </c:pt>
                <c:pt idx="44">
                  <c:v>36.0</c:v>
                </c:pt>
                <c:pt idx="45">
                  <c:v>36.0</c:v>
                </c:pt>
                <c:pt idx="46">
                  <c:v>36.0</c:v>
                </c:pt>
                <c:pt idx="47">
                  <c:v>36.0</c:v>
                </c:pt>
                <c:pt idx="48">
                  <c:v>36.0</c:v>
                </c:pt>
                <c:pt idx="49">
                  <c:v>37.0</c:v>
                </c:pt>
                <c:pt idx="50">
                  <c:v>37.0</c:v>
                </c:pt>
                <c:pt idx="51">
                  <c:v>37.0</c:v>
                </c:pt>
                <c:pt idx="52">
                  <c:v>37.0</c:v>
                </c:pt>
                <c:pt idx="53">
                  <c:v>37.0</c:v>
                </c:pt>
                <c:pt idx="54">
                  <c:v>37.0</c:v>
                </c:pt>
                <c:pt idx="55">
                  <c:v>37.0</c:v>
                </c:pt>
                <c:pt idx="56">
                  <c:v>37.0</c:v>
                </c:pt>
                <c:pt idx="57">
                  <c:v>37.0</c:v>
                </c:pt>
                <c:pt idx="58">
                  <c:v>37.0</c:v>
                </c:pt>
                <c:pt idx="59">
                  <c:v>37.0</c:v>
                </c:pt>
                <c:pt idx="60">
                  <c:v>37.0</c:v>
                </c:pt>
                <c:pt idx="61">
                  <c:v>37.0</c:v>
                </c:pt>
                <c:pt idx="62">
                  <c:v>37.0</c:v>
                </c:pt>
                <c:pt idx="63">
                  <c:v>37.0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btfsum!$T$72</c:f>
              <c:strCache>
                <c:ptCount val="1"/>
                <c:pt idx="0">
                  <c:v>cl+proj-R(∗,|ψ(cl)|)C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ysDash"/>
            </a:ln>
          </c:spPr>
          <c:marker>
            <c:symbol val="star"/>
            <c:size val="5"/>
            <c:spPr>
              <a:ln>
                <a:solidFill>
                  <a:srgbClr val="FF0000"/>
                </a:solidFill>
              </a:ln>
            </c:spPr>
          </c:marker>
          <c:xVal>
            <c:numRef>
              <c:f>btfsum!$O$73:$O$136</c:f>
              <c:numCache>
                <c:formatCode>General</c:formatCode>
                <c:ptCount val="64"/>
                <c:pt idx="0">
                  <c:v>2.0</c:v>
                </c:pt>
                <c:pt idx="1">
                  <c:v>4.0</c:v>
                </c:pt>
                <c:pt idx="2">
                  <c:v>5.0</c:v>
                </c:pt>
                <c:pt idx="3">
                  <c:v>6.0</c:v>
                </c:pt>
                <c:pt idx="4">
                  <c:v>8.0</c:v>
                </c:pt>
                <c:pt idx="5">
                  <c:v>9.0</c:v>
                </c:pt>
                <c:pt idx="6">
                  <c:v>10.0</c:v>
                </c:pt>
                <c:pt idx="7">
                  <c:v>11.0</c:v>
                </c:pt>
                <c:pt idx="8">
                  <c:v>12.0</c:v>
                </c:pt>
                <c:pt idx="9">
                  <c:v>13.0</c:v>
                </c:pt>
                <c:pt idx="10">
                  <c:v>14.0</c:v>
                </c:pt>
                <c:pt idx="11">
                  <c:v>17.0</c:v>
                </c:pt>
                <c:pt idx="12">
                  <c:v>18.0</c:v>
                </c:pt>
                <c:pt idx="13">
                  <c:v>19.0</c:v>
                </c:pt>
                <c:pt idx="14">
                  <c:v>20.0</c:v>
                </c:pt>
                <c:pt idx="15">
                  <c:v>21.0</c:v>
                </c:pt>
                <c:pt idx="16">
                  <c:v>24.0</c:v>
                </c:pt>
                <c:pt idx="17">
                  <c:v>25.0</c:v>
                </c:pt>
                <c:pt idx="18">
                  <c:v>26.0</c:v>
                </c:pt>
                <c:pt idx="19">
                  <c:v>27.0</c:v>
                </c:pt>
                <c:pt idx="20">
                  <c:v>30.0</c:v>
                </c:pt>
                <c:pt idx="21">
                  <c:v>31.0</c:v>
                </c:pt>
                <c:pt idx="22">
                  <c:v>32.0</c:v>
                </c:pt>
                <c:pt idx="23">
                  <c:v>33.0</c:v>
                </c:pt>
                <c:pt idx="24">
                  <c:v>34.0</c:v>
                </c:pt>
                <c:pt idx="25">
                  <c:v>37.0</c:v>
                </c:pt>
                <c:pt idx="26">
                  <c:v>38.0</c:v>
                </c:pt>
                <c:pt idx="27">
                  <c:v>41.0</c:v>
                </c:pt>
                <c:pt idx="28">
                  <c:v>43.0</c:v>
                </c:pt>
                <c:pt idx="29">
                  <c:v>45.0</c:v>
                </c:pt>
                <c:pt idx="30">
                  <c:v>46.0</c:v>
                </c:pt>
                <c:pt idx="31">
                  <c:v>51.0</c:v>
                </c:pt>
                <c:pt idx="32">
                  <c:v>62.0</c:v>
                </c:pt>
                <c:pt idx="33">
                  <c:v>63.0</c:v>
                </c:pt>
                <c:pt idx="34">
                  <c:v>64.0</c:v>
                </c:pt>
                <c:pt idx="35">
                  <c:v>65.0</c:v>
                </c:pt>
                <c:pt idx="36">
                  <c:v>66.0</c:v>
                </c:pt>
                <c:pt idx="37">
                  <c:v>68.0</c:v>
                </c:pt>
                <c:pt idx="38">
                  <c:v>72.0</c:v>
                </c:pt>
                <c:pt idx="39">
                  <c:v>73.0</c:v>
                </c:pt>
                <c:pt idx="40">
                  <c:v>74.0</c:v>
                </c:pt>
                <c:pt idx="41">
                  <c:v>75.0</c:v>
                </c:pt>
                <c:pt idx="42">
                  <c:v>77.0</c:v>
                </c:pt>
                <c:pt idx="43">
                  <c:v>78.0</c:v>
                </c:pt>
                <c:pt idx="44">
                  <c:v>80.0</c:v>
                </c:pt>
                <c:pt idx="45">
                  <c:v>88.0</c:v>
                </c:pt>
                <c:pt idx="46">
                  <c:v>89.0</c:v>
                </c:pt>
                <c:pt idx="47">
                  <c:v>90.0</c:v>
                </c:pt>
                <c:pt idx="48">
                  <c:v>92.0</c:v>
                </c:pt>
                <c:pt idx="49">
                  <c:v>95.0</c:v>
                </c:pt>
                <c:pt idx="50">
                  <c:v>109.0</c:v>
                </c:pt>
                <c:pt idx="51">
                  <c:v>110.0</c:v>
                </c:pt>
                <c:pt idx="52">
                  <c:v>111.0</c:v>
                </c:pt>
                <c:pt idx="53">
                  <c:v>113.0</c:v>
                </c:pt>
                <c:pt idx="54">
                  <c:v>121.0</c:v>
                </c:pt>
                <c:pt idx="55">
                  <c:v>122.0</c:v>
                </c:pt>
                <c:pt idx="56">
                  <c:v>124.0</c:v>
                </c:pt>
                <c:pt idx="57">
                  <c:v>125.0</c:v>
                </c:pt>
                <c:pt idx="58">
                  <c:v>127.0</c:v>
                </c:pt>
                <c:pt idx="59">
                  <c:v>128.0</c:v>
                </c:pt>
                <c:pt idx="60">
                  <c:v>130.0</c:v>
                </c:pt>
                <c:pt idx="61">
                  <c:v>154.0</c:v>
                </c:pt>
                <c:pt idx="62">
                  <c:v>156.0</c:v>
                </c:pt>
                <c:pt idx="63">
                  <c:v>158.0</c:v>
                </c:pt>
              </c:numCache>
            </c:numRef>
          </c:xVal>
          <c:yVal>
            <c:numRef>
              <c:f>btfsum!$T$73:$T$136</c:f>
              <c:numCache>
                <c:formatCode>General</c:formatCode>
                <c:ptCount val="64"/>
                <c:pt idx="0">
                  <c:v>5.0</c:v>
                </c:pt>
                <c:pt idx="1">
                  <c:v>9.0</c:v>
                </c:pt>
                <c:pt idx="2">
                  <c:v>10.0</c:v>
                </c:pt>
                <c:pt idx="3">
                  <c:v>11.0</c:v>
                </c:pt>
                <c:pt idx="4">
                  <c:v>11.0</c:v>
                </c:pt>
                <c:pt idx="5">
                  <c:v>11.0</c:v>
                </c:pt>
                <c:pt idx="6">
                  <c:v>14.0</c:v>
                </c:pt>
                <c:pt idx="7">
                  <c:v>22.0</c:v>
                </c:pt>
                <c:pt idx="8">
                  <c:v>27.0</c:v>
                </c:pt>
                <c:pt idx="9">
                  <c:v>29.0</c:v>
                </c:pt>
                <c:pt idx="10">
                  <c:v>31.0</c:v>
                </c:pt>
                <c:pt idx="11">
                  <c:v>33.0</c:v>
                </c:pt>
                <c:pt idx="12">
                  <c:v>33.0</c:v>
                </c:pt>
                <c:pt idx="13">
                  <c:v>35.0</c:v>
                </c:pt>
                <c:pt idx="14">
                  <c:v>37.0</c:v>
                </c:pt>
                <c:pt idx="15">
                  <c:v>39.0</c:v>
                </c:pt>
                <c:pt idx="16">
                  <c:v>45.0</c:v>
                </c:pt>
                <c:pt idx="17">
                  <c:v>45.0</c:v>
                </c:pt>
                <c:pt idx="18">
                  <c:v>47.0</c:v>
                </c:pt>
                <c:pt idx="19">
                  <c:v>47.0</c:v>
                </c:pt>
                <c:pt idx="20">
                  <c:v>47.0</c:v>
                </c:pt>
                <c:pt idx="21">
                  <c:v>49.0</c:v>
                </c:pt>
                <c:pt idx="22">
                  <c:v>49.0</c:v>
                </c:pt>
                <c:pt idx="23">
                  <c:v>49.0</c:v>
                </c:pt>
                <c:pt idx="24">
                  <c:v>50.0</c:v>
                </c:pt>
                <c:pt idx="25">
                  <c:v>53.0</c:v>
                </c:pt>
                <c:pt idx="26">
                  <c:v>57.0</c:v>
                </c:pt>
                <c:pt idx="27">
                  <c:v>58.0</c:v>
                </c:pt>
                <c:pt idx="28">
                  <c:v>59.0</c:v>
                </c:pt>
                <c:pt idx="29">
                  <c:v>61.0</c:v>
                </c:pt>
                <c:pt idx="30">
                  <c:v>62.0</c:v>
                </c:pt>
                <c:pt idx="31">
                  <c:v>62.0</c:v>
                </c:pt>
                <c:pt idx="32">
                  <c:v>63.0</c:v>
                </c:pt>
                <c:pt idx="33">
                  <c:v>64.0</c:v>
                </c:pt>
                <c:pt idx="34">
                  <c:v>64.0</c:v>
                </c:pt>
                <c:pt idx="35">
                  <c:v>65.0</c:v>
                </c:pt>
                <c:pt idx="36">
                  <c:v>65.0</c:v>
                </c:pt>
                <c:pt idx="37">
                  <c:v>66.0</c:v>
                </c:pt>
                <c:pt idx="38">
                  <c:v>68.0</c:v>
                </c:pt>
                <c:pt idx="39">
                  <c:v>70.0</c:v>
                </c:pt>
                <c:pt idx="40">
                  <c:v>71.0</c:v>
                </c:pt>
                <c:pt idx="41">
                  <c:v>72.0</c:v>
                </c:pt>
                <c:pt idx="42">
                  <c:v>73.0</c:v>
                </c:pt>
                <c:pt idx="43">
                  <c:v>73.0</c:v>
                </c:pt>
                <c:pt idx="44">
                  <c:v>73.0</c:v>
                </c:pt>
                <c:pt idx="45">
                  <c:v>73.0</c:v>
                </c:pt>
                <c:pt idx="46">
                  <c:v>73.0</c:v>
                </c:pt>
                <c:pt idx="47">
                  <c:v>74.0</c:v>
                </c:pt>
                <c:pt idx="48">
                  <c:v>74.0</c:v>
                </c:pt>
                <c:pt idx="49">
                  <c:v>75.0</c:v>
                </c:pt>
                <c:pt idx="50">
                  <c:v>75.0</c:v>
                </c:pt>
                <c:pt idx="51">
                  <c:v>75.0</c:v>
                </c:pt>
                <c:pt idx="52">
                  <c:v>75.0</c:v>
                </c:pt>
                <c:pt idx="53">
                  <c:v>75.0</c:v>
                </c:pt>
                <c:pt idx="54">
                  <c:v>75.0</c:v>
                </c:pt>
                <c:pt idx="55">
                  <c:v>75.0</c:v>
                </c:pt>
                <c:pt idx="56">
                  <c:v>75.0</c:v>
                </c:pt>
                <c:pt idx="57">
                  <c:v>75.0</c:v>
                </c:pt>
                <c:pt idx="58">
                  <c:v>75.0</c:v>
                </c:pt>
                <c:pt idx="59">
                  <c:v>75.0</c:v>
                </c:pt>
                <c:pt idx="60">
                  <c:v>75.0</c:v>
                </c:pt>
                <c:pt idx="61">
                  <c:v>75.0</c:v>
                </c:pt>
                <c:pt idx="62">
                  <c:v>75.0</c:v>
                </c:pt>
                <c:pt idx="63">
                  <c:v>75.0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2062264"/>
        <c:axId val="2132054712"/>
      </c:scatterChart>
      <c:valAx>
        <c:axId val="2132062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Treewidth</a:t>
                </a:r>
              </a:p>
            </c:rich>
          </c:tx>
          <c:layout>
            <c:manualLayout>
              <c:xMode val="edge"/>
              <c:yMode val="edge"/>
              <c:x val="0.488645552253909"/>
              <c:y val="0.9351187038822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32054712"/>
        <c:crosses val="autoZero"/>
        <c:crossBetween val="midCat"/>
      </c:valAx>
      <c:valAx>
        <c:axId val="21320547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3206226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0.35849</cdr:x>
      <cdr:y>0.125</cdr:y>
    </cdr:from>
    <cdr:to>
      <cdr:x>1</cdr:x>
      <cdr:y>0.19712</cdr:y>
    </cdr:to>
    <cdr:sp macro="" textlink="">
      <cdr:nvSpPr>
        <cdr:cNvPr id="9" name="Rectangle 8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24000" y="533400"/>
          <a:ext cx="25908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 algn="r"/>
          <a:r>
            <a:rPr lang="en-US" sz="1400" dirty="0" err="1" smtClean="0">
              <a:solidFill>
                <a:srgbClr val="000000"/>
              </a:solidFill>
              <a:latin typeface="Calibri"/>
              <a:cs typeface="Times New Roman"/>
            </a:rPr>
            <a:t>cl+proj</a:t>
          </a:r>
          <a:r>
            <a:rPr lang="en-US" sz="1400" dirty="0" smtClean="0">
              <a:solidFill>
                <a:srgbClr val="000000"/>
              </a:solidFill>
              <a:latin typeface="Calibri"/>
              <a:cs typeface="Times New Roman"/>
            </a:rPr>
            <a:t>-R</a:t>
          </a:r>
          <a:r>
            <a:rPr lang="en-US" sz="1400" dirty="0" smtClean="0">
              <a:latin typeface="Calibri"/>
              <a:cs typeface="Times New Roman"/>
            </a:rPr>
            <a:t>(∗,|</a:t>
          </a:r>
          <a:r>
            <a:rPr lang="el-GR" sz="1400" i="1" dirty="0" smtClean="0">
              <a:latin typeface="Cambria Math" pitchFamily="18" charset="0"/>
              <a:ea typeface="Cambria Math" pitchFamily="18" charset="0"/>
              <a:cs typeface="Times New Roman"/>
            </a:rPr>
            <a:t>ψ</a:t>
          </a:r>
          <a:r>
            <a:rPr lang="el-GR" sz="1400" dirty="0" smtClean="0">
              <a:latin typeface="Calibri"/>
              <a:ea typeface="Cambria Math" pitchFamily="18" charset="0"/>
              <a:cs typeface="Times New Roman"/>
            </a:rPr>
            <a:t>(</a:t>
          </a:r>
          <a:r>
            <a:rPr lang="en-US" sz="1400" i="1" dirty="0" err="1" smtClean="0">
              <a:latin typeface="Calibri"/>
              <a:ea typeface="Cambria Math" pitchFamily="18" charset="0"/>
              <a:cs typeface="Times New Roman"/>
            </a:rPr>
            <a:t>cl</a:t>
          </a:r>
          <a:r>
            <a:rPr lang="en-US" sz="1400" i="1" baseline="-25000" dirty="0" err="1" smtClean="0">
              <a:latin typeface="Calibri"/>
              <a:ea typeface="Cambria Math" pitchFamily="18" charset="0"/>
              <a:cs typeface="Times New Roman"/>
            </a:rPr>
            <a:t>i</a:t>
          </a:r>
          <a:r>
            <a:rPr lang="en-US" sz="1400" dirty="0" smtClean="0">
              <a:latin typeface="Calibri"/>
              <a:ea typeface="Cambria Math" pitchFamily="18" charset="0"/>
              <a:cs typeface="Times New Roman"/>
            </a:rPr>
            <a:t>)</a:t>
          </a:r>
          <a:r>
            <a:rPr lang="en-US" sz="1400" dirty="0" smtClean="0">
              <a:latin typeface="Calibri"/>
              <a:cs typeface="Times New Roman"/>
            </a:rPr>
            <a:t>|)C</a:t>
          </a:r>
          <a:endParaRPr lang="en-US" sz="1400" dirty="0">
            <a:solidFill>
              <a:srgbClr val="000000"/>
            </a:solidFill>
            <a:latin typeface="Calibri"/>
            <a:cs typeface="Times New Roman"/>
          </a:endParaRPr>
        </a:p>
      </cdr:txBody>
    </cdr:sp>
  </cdr:relSizeAnchor>
  <cdr:relSizeAnchor xmlns:cdr="http://schemas.openxmlformats.org/drawingml/2006/chartDrawing">
    <cdr:from>
      <cdr:x>0.66038</cdr:x>
      <cdr:y>0.76786</cdr:y>
    </cdr:from>
    <cdr:to>
      <cdr:x>1</cdr:x>
      <cdr:y>0.83998</cdr:y>
    </cdr:to>
    <cdr:sp macro="" textlink="">
      <cdr:nvSpPr>
        <cdr:cNvPr id="10" name="Rectangle 9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743200" y="3276600"/>
          <a:ext cx="13716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/>
          <a:r>
            <a:rPr lang="en-US" sz="1400" dirty="0">
              <a:solidFill>
                <a:srgbClr val="000000"/>
              </a:solidFill>
              <a:latin typeface="Calibri"/>
              <a:cs typeface="Times New Roman"/>
            </a:rPr>
            <a:t>GAC</a:t>
          </a:r>
        </a:p>
      </cdr:txBody>
    </cdr:sp>
  </cdr:relSizeAnchor>
  <cdr:relSizeAnchor xmlns:cdr="http://schemas.openxmlformats.org/drawingml/2006/chartDrawing">
    <cdr:from>
      <cdr:x>0.43396</cdr:x>
      <cdr:y>0.39286</cdr:y>
    </cdr:from>
    <cdr:to>
      <cdr:x>1</cdr:x>
      <cdr:y>0.46498</cdr:y>
    </cdr:to>
    <cdr:sp macro="" textlink="">
      <cdr:nvSpPr>
        <cdr:cNvPr id="11" name="Rectangle 10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1200" y="1676400"/>
          <a:ext cx="22860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 algn="r"/>
          <a:r>
            <a:rPr lang="en-US" sz="1400" dirty="0">
              <a:solidFill>
                <a:srgbClr val="000000"/>
              </a:solidFill>
              <a:latin typeface="Calibri"/>
              <a:cs typeface="Times New Roman"/>
            </a:rPr>
            <a:t>cl-</a:t>
          </a:r>
          <a:r>
            <a:rPr lang="en-US" sz="1400" dirty="0" err="1">
              <a:solidFill>
                <a:srgbClr val="000000"/>
              </a:solidFill>
              <a:latin typeface="Calibri"/>
              <a:cs typeface="Times New Roman"/>
            </a:rPr>
            <a:t>proj</a:t>
          </a:r>
          <a:r>
            <a:rPr lang="en-US" sz="1400" dirty="0" smtClean="0">
              <a:solidFill>
                <a:srgbClr val="000000"/>
              </a:solidFill>
              <a:latin typeface="Calibri"/>
              <a:cs typeface="Times New Roman"/>
            </a:rPr>
            <a:t>-</a:t>
          </a:r>
          <a:r>
            <a:rPr lang="en-US" sz="1400" dirty="0" err="1" smtClean="0">
              <a:solidFill>
                <a:srgbClr val="000000"/>
              </a:solidFill>
              <a:latin typeface="Calibri"/>
              <a:cs typeface="Times New Roman"/>
            </a:rPr>
            <a:t>wR</a:t>
          </a:r>
          <a:r>
            <a:rPr lang="en-US" sz="1400" dirty="0">
              <a:latin typeface="Calibri"/>
              <a:cs typeface="Arial" pitchFamily="34" charset="0"/>
            </a:rPr>
            <a:t>(</a:t>
          </a:r>
          <a:r>
            <a:rPr lang="en-US" sz="1400" dirty="0">
              <a:latin typeface="Calibri"/>
            </a:rPr>
            <a:t>∗</a:t>
          </a:r>
          <a:r>
            <a:rPr lang="en-US" sz="1400" dirty="0" smtClean="0">
              <a:latin typeface="Calibri"/>
              <a:cs typeface="Arial" pitchFamily="34" charset="0"/>
            </a:rPr>
            <a:t>,</a:t>
          </a:r>
          <a:r>
            <a:rPr lang="en-US" sz="1400" dirty="0">
              <a:latin typeface="Calibri"/>
              <a:cs typeface="Arial" pitchFamily="34" charset="0"/>
            </a:rPr>
            <a:t>3</a:t>
          </a:r>
          <a:r>
            <a:rPr lang="en-US" sz="1400" dirty="0" smtClean="0">
              <a:latin typeface="Calibri"/>
              <a:cs typeface="Arial" pitchFamily="34" charset="0"/>
            </a:rPr>
            <a:t>)C</a:t>
          </a:r>
          <a:endParaRPr lang="en-US" sz="1400" dirty="0">
            <a:solidFill>
              <a:srgbClr val="000000"/>
            </a:solidFill>
            <a:latin typeface="Calibri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0.43396</cdr:x>
      <cdr:y>0.625</cdr:y>
    </cdr:from>
    <cdr:to>
      <cdr:x>1</cdr:x>
      <cdr:y>0.69712</cdr:y>
    </cdr:to>
    <cdr:sp macro="" textlink="">
      <cdr:nvSpPr>
        <cdr:cNvPr id="12" name="Rectangle 1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81200" y="2667000"/>
          <a:ext cx="22860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 algn="r"/>
          <a:r>
            <a:rPr lang="en-US" sz="1400" dirty="0">
              <a:solidFill>
                <a:srgbClr val="000000"/>
              </a:solidFill>
              <a:latin typeface="Calibri"/>
              <a:cs typeface="Times New Roman"/>
            </a:rPr>
            <a:t>cl-</a:t>
          </a:r>
          <a:r>
            <a:rPr lang="en-US" sz="1400" dirty="0" err="1">
              <a:solidFill>
                <a:srgbClr val="000000"/>
              </a:solidFill>
              <a:latin typeface="Calibri"/>
              <a:cs typeface="Times New Roman"/>
            </a:rPr>
            <a:t>proj</a:t>
          </a:r>
          <a:r>
            <a:rPr lang="en-US" sz="1400" dirty="0">
              <a:solidFill>
                <a:srgbClr val="000000"/>
              </a:solidFill>
              <a:latin typeface="Calibri"/>
              <a:cs typeface="Times New Roman"/>
            </a:rPr>
            <a:t>-</a:t>
          </a:r>
          <a:r>
            <a:rPr lang="en-US" sz="1400" dirty="0" err="1">
              <a:solidFill>
                <a:srgbClr val="000000"/>
              </a:solidFill>
              <a:latin typeface="Calibri"/>
              <a:cs typeface="Times New Roman"/>
            </a:rPr>
            <a:t>wR</a:t>
          </a:r>
          <a:r>
            <a:rPr lang="en-US" sz="1400" dirty="0">
              <a:latin typeface="Calibri"/>
              <a:cs typeface="Arial" pitchFamily="34" charset="0"/>
            </a:rPr>
            <a:t>(</a:t>
          </a:r>
          <a:r>
            <a:rPr lang="en-US" sz="1400" dirty="0">
              <a:latin typeface="Calibri"/>
            </a:rPr>
            <a:t>∗</a:t>
          </a:r>
          <a:r>
            <a:rPr lang="en-US" sz="1400" dirty="0" smtClean="0">
              <a:latin typeface="Calibri"/>
              <a:cs typeface="Arial" pitchFamily="34" charset="0"/>
            </a:rPr>
            <a:t>,2)C</a:t>
          </a:r>
          <a:endParaRPr lang="en-US" sz="1400" dirty="0">
            <a:solidFill>
              <a:srgbClr val="000000"/>
            </a:solidFill>
            <a:latin typeface="Calibri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0.35849</cdr:x>
      <cdr:y>0.25</cdr:y>
    </cdr:from>
    <cdr:to>
      <cdr:x>1</cdr:x>
      <cdr:y>0.32212</cdr:y>
    </cdr:to>
    <cdr:sp macro="" textlink="">
      <cdr:nvSpPr>
        <cdr:cNvPr id="13" name="Rectangle 12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00200" y="1066800"/>
          <a:ext cx="2590800" cy="3077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wrap="square" lIns="91427" tIns="45714" rIns="91427" bIns="45714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lvl="1" algn="r"/>
          <a:r>
            <a:rPr lang="en-US" sz="1400" dirty="0" smtClean="0">
              <a:solidFill>
                <a:srgbClr val="000000"/>
              </a:solidFill>
              <a:latin typeface="Calibri"/>
              <a:cs typeface="Times New Roman"/>
            </a:rPr>
            <a:t>cl-R</a:t>
          </a:r>
          <a:r>
            <a:rPr lang="en-US" sz="1400" dirty="0" smtClean="0">
              <a:latin typeface="Calibri"/>
              <a:cs typeface="Times New Roman"/>
            </a:rPr>
            <a:t>(</a:t>
          </a:r>
          <a:r>
            <a:rPr lang="en-US" sz="1400" dirty="0">
              <a:latin typeface="Calibri"/>
              <a:cs typeface="Times New Roman"/>
            </a:rPr>
            <a:t>∗,|</a:t>
          </a:r>
          <a:r>
            <a:rPr lang="el-GR" sz="1400" i="1" dirty="0">
              <a:latin typeface="Cambria Math" pitchFamily="18" charset="0"/>
              <a:ea typeface="Cambria Math" pitchFamily="18" charset="0"/>
              <a:cs typeface="Times New Roman"/>
            </a:rPr>
            <a:t>ψ</a:t>
          </a:r>
          <a:r>
            <a:rPr lang="el-GR" sz="1400" dirty="0">
              <a:latin typeface="Calibri"/>
              <a:ea typeface="Cambria Math" pitchFamily="18" charset="0"/>
              <a:cs typeface="Times New Roman"/>
            </a:rPr>
            <a:t>(</a:t>
          </a:r>
          <a:r>
            <a:rPr lang="en-US" sz="1400" i="1" dirty="0">
              <a:latin typeface="Calibri"/>
              <a:ea typeface="Cambria Math" pitchFamily="18" charset="0"/>
              <a:cs typeface="Times New Roman"/>
            </a:rPr>
            <a:t>cl</a:t>
          </a:r>
          <a:r>
            <a:rPr lang="en-US" sz="1400" i="1" baseline="-25000" dirty="0">
              <a:latin typeface="Calibri"/>
              <a:ea typeface="Cambria Math" pitchFamily="18" charset="0"/>
              <a:cs typeface="Times New Roman"/>
            </a:rPr>
            <a:t>i</a:t>
          </a:r>
          <a:r>
            <a:rPr lang="en-US" sz="1400" dirty="0">
              <a:latin typeface="Calibri"/>
              <a:ea typeface="Cambria Math" pitchFamily="18" charset="0"/>
              <a:cs typeface="Times New Roman"/>
            </a:rPr>
            <a:t>)</a:t>
          </a:r>
          <a:r>
            <a:rPr lang="en-US" sz="1400" dirty="0">
              <a:latin typeface="Calibri"/>
              <a:cs typeface="Times New Roman"/>
            </a:rPr>
            <a:t>|)</a:t>
          </a:r>
          <a:r>
            <a:rPr lang="en-US" sz="1400" dirty="0" smtClean="0">
              <a:latin typeface="Calibri"/>
              <a:cs typeface="Times New Roman"/>
            </a:rPr>
            <a:t>C</a:t>
          </a:r>
          <a:endParaRPr lang="en-US" sz="1400" dirty="0">
            <a:solidFill>
              <a:srgbClr val="000000"/>
            </a:solidFill>
            <a:latin typeface="Calibri"/>
            <a:cs typeface="Times New Roman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0.39587</cdr:x>
      <cdr:y>0.10083</cdr:y>
    </cdr:from>
    <cdr:to>
      <cdr:x>1</cdr:x>
      <cdr:y>0.54011</cdr:y>
    </cdr:to>
    <cdr:grpSp>
      <cdr:nvGrpSpPr>
        <cdr:cNvPr id="16" name="Group 15"/>
        <cdr:cNvGrpSpPr/>
      </cdr:nvGrpSpPr>
      <cdr:grpSpPr>
        <a:xfrm xmlns:a="http://schemas.openxmlformats.org/drawingml/2006/main">
          <a:off x="1697672" y="437945"/>
          <a:ext cx="2590787" cy="1907969"/>
          <a:chOff x="1697659" y="437949"/>
          <a:chExt cx="2590800" cy="1907964"/>
        </a:xfrm>
      </cdr:grpSpPr>
      <cdr:sp macro="" textlink="">
        <cdr:nvSpPr>
          <cdr:cNvPr id="2" name="Rectangle 1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1697659" y="437949"/>
            <a:ext cx="25908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 algn="r"/>
            <a:r>
              <a:rPr lang="en-US" sz="1400" dirty="0" err="1" smtClean="0">
                <a:solidFill>
                  <a:srgbClr val="000000"/>
                </a:solidFill>
                <a:latin typeface="+mn-lt"/>
                <a:cs typeface="Times New Roman"/>
              </a:rPr>
              <a:t>cl+proj</a:t>
            </a:r>
            <a:r>
              <a:rPr lang="en-US" sz="1400" dirty="0" smtClean="0">
                <a:solidFill>
                  <a:srgbClr val="000000"/>
                </a:solidFill>
                <a:latin typeface="+mn-lt"/>
                <a:cs typeface="Times New Roman"/>
              </a:rPr>
              <a:t>-R</a:t>
            </a:r>
            <a:r>
              <a:rPr lang="en-US" sz="1400" dirty="0" smtClean="0">
                <a:latin typeface="+mn-lt"/>
                <a:cs typeface="Times New Roman"/>
              </a:rPr>
              <a:t>(∗,|</a:t>
            </a:r>
            <a:r>
              <a:rPr lang="el-GR" sz="1400" i="1" dirty="0" smtClean="0">
                <a:latin typeface="Cambria Math" pitchFamily="18" charset="0"/>
                <a:ea typeface="Cambria Math" pitchFamily="18" charset="0"/>
                <a:cs typeface="Times New Roman"/>
              </a:rPr>
              <a:t>ψ</a:t>
            </a:r>
            <a:r>
              <a:rPr lang="el-GR" sz="1400" dirty="0" smtClean="0">
                <a:latin typeface="+mn-lt"/>
                <a:ea typeface="Cambria Math" pitchFamily="18" charset="0"/>
                <a:cs typeface="Times New Roman"/>
              </a:rPr>
              <a:t>(</a:t>
            </a:r>
            <a:r>
              <a:rPr lang="en-US" sz="1400" i="1" dirty="0" err="1" smtClean="0">
                <a:latin typeface="+mn-lt"/>
                <a:ea typeface="Cambria Math" pitchFamily="18" charset="0"/>
                <a:cs typeface="Times New Roman"/>
              </a:rPr>
              <a:t>cl</a:t>
            </a:r>
            <a:r>
              <a:rPr lang="en-US" sz="1400" i="1" baseline="-25000" dirty="0" err="1" smtClean="0">
                <a:latin typeface="+mn-lt"/>
                <a:ea typeface="Cambria Math" pitchFamily="18" charset="0"/>
                <a:cs typeface="Times New Roman"/>
              </a:rPr>
              <a:t>i</a:t>
            </a:r>
            <a:r>
              <a:rPr lang="en-US" sz="1400" dirty="0" smtClean="0">
                <a:latin typeface="+mn-lt"/>
                <a:ea typeface="Cambria Math" pitchFamily="18" charset="0"/>
                <a:cs typeface="Times New Roman"/>
              </a:rPr>
              <a:t>)</a:t>
            </a:r>
            <a:r>
              <a:rPr lang="en-US" sz="1400" dirty="0" smtClean="0">
                <a:latin typeface="+mn-lt"/>
                <a:cs typeface="Times New Roman"/>
              </a:rPr>
              <a:t>|)C</a:t>
            </a:r>
            <a:endParaRPr lang="en-US" sz="1400" dirty="0">
              <a:solidFill>
                <a:srgbClr val="000000"/>
              </a:solidFill>
              <a:latin typeface="+mn-lt"/>
              <a:cs typeface="Times New Roman"/>
            </a:endParaRPr>
          </a:p>
        </cdr:txBody>
      </cdr:sp>
      <cdr:sp macro="" textlink="">
        <cdr:nvSpPr>
          <cdr:cNvPr id="12" name="Rectangle 11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2916859" y="1733349"/>
            <a:ext cx="13716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/>
            <a:r>
              <a:rPr lang="en-US" sz="1400" dirty="0">
                <a:solidFill>
                  <a:srgbClr val="000000"/>
                </a:solidFill>
                <a:latin typeface="+mn-lt"/>
                <a:cs typeface="Times New Roman"/>
              </a:rPr>
              <a:t>GAC</a:t>
            </a:r>
          </a:p>
        </cdr:txBody>
      </cdr:sp>
      <cdr:sp macro="" textlink="">
        <cdr:nvSpPr>
          <cdr:cNvPr id="13" name="Rectangle 12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2002459" y="971349"/>
            <a:ext cx="22860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 algn="r"/>
            <a:r>
              <a:rPr lang="en-US" sz="1400" dirty="0">
                <a:solidFill>
                  <a:srgbClr val="000000"/>
                </a:solidFill>
                <a:latin typeface="+mn-lt"/>
                <a:cs typeface="Times New Roman"/>
              </a:rPr>
              <a:t>cl-</a:t>
            </a:r>
            <a:r>
              <a:rPr lang="en-US" sz="1400" dirty="0" err="1">
                <a:solidFill>
                  <a:srgbClr val="000000"/>
                </a:solidFill>
                <a:latin typeface="+mn-lt"/>
                <a:cs typeface="Times New Roman"/>
              </a:rPr>
              <a:t>proj</a:t>
            </a:r>
            <a:r>
              <a:rPr lang="en-US" sz="1400" dirty="0" smtClean="0">
                <a:solidFill>
                  <a:srgbClr val="000000"/>
                </a:solidFill>
                <a:latin typeface="+mn-lt"/>
                <a:cs typeface="Times New Roman"/>
              </a:rPr>
              <a:t>-</a:t>
            </a:r>
            <a:r>
              <a:rPr lang="en-US" sz="1400" dirty="0" err="1" smtClean="0">
                <a:solidFill>
                  <a:srgbClr val="000000"/>
                </a:solidFill>
                <a:latin typeface="+mn-lt"/>
                <a:cs typeface="Times New Roman"/>
              </a:rPr>
              <a:t>wR</a:t>
            </a:r>
            <a:r>
              <a:rPr lang="en-US" sz="1400" dirty="0">
                <a:latin typeface="+mn-lt"/>
                <a:cs typeface="Arial" pitchFamily="34" charset="0"/>
              </a:rPr>
              <a:t>(</a:t>
            </a:r>
            <a:r>
              <a:rPr lang="en-US" sz="1400" dirty="0">
                <a:latin typeface="+mn-lt"/>
              </a:rPr>
              <a:t>∗</a:t>
            </a:r>
            <a:r>
              <a:rPr lang="en-US" sz="1400" dirty="0" smtClean="0">
                <a:latin typeface="+mn-lt"/>
                <a:cs typeface="Arial" pitchFamily="34" charset="0"/>
              </a:rPr>
              <a:t>,</a:t>
            </a:r>
            <a:r>
              <a:rPr lang="en-US" sz="1400" dirty="0">
                <a:latin typeface="+mn-lt"/>
                <a:cs typeface="Arial" pitchFamily="34" charset="0"/>
              </a:rPr>
              <a:t>3</a:t>
            </a:r>
            <a:r>
              <a:rPr lang="en-US" sz="1400" dirty="0" smtClean="0">
                <a:latin typeface="+mn-lt"/>
                <a:cs typeface="Arial" pitchFamily="34" charset="0"/>
              </a:rPr>
              <a:t>)C</a:t>
            </a:r>
            <a:endParaRPr lang="en-US" sz="1400" dirty="0">
              <a:solidFill>
                <a:srgbClr val="000000"/>
              </a:solidFill>
              <a:latin typeface="+mn-lt"/>
              <a:cs typeface="Arial" pitchFamily="34" charset="0"/>
            </a:endParaRPr>
          </a:p>
        </cdr:txBody>
      </cdr:sp>
      <cdr:sp macro="" textlink="">
        <cdr:nvSpPr>
          <cdr:cNvPr id="14" name="Rectangle 13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2002459" y="1409452"/>
            <a:ext cx="22860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 algn="r"/>
            <a:r>
              <a:rPr lang="en-US" sz="1400" dirty="0">
                <a:solidFill>
                  <a:srgbClr val="000000"/>
                </a:solidFill>
                <a:latin typeface="+mn-lt"/>
                <a:cs typeface="Times New Roman"/>
              </a:rPr>
              <a:t>cl-</a:t>
            </a:r>
            <a:r>
              <a:rPr lang="en-US" sz="1400" dirty="0" err="1">
                <a:solidFill>
                  <a:srgbClr val="000000"/>
                </a:solidFill>
                <a:latin typeface="+mn-lt"/>
                <a:cs typeface="Times New Roman"/>
              </a:rPr>
              <a:t>proj</a:t>
            </a:r>
            <a:r>
              <a:rPr lang="en-US" sz="1400" dirty="0">
                <a:solidFill>
                  <a:srgbClr val="000000"/>
                </a:solidFill>
                <a:latin typeface="+mn-lt"/>
                <a:cs typeface="Times New Roman"/>
              </a:rPr>
              <a:t>-</a:t>
            </a:r>
            <a:r>
              <a:rPr lang="en-US" sz="1400" dirty="0" err="1">
                <a:solidFill>
                  <a:srgbClr val="000000"/>
                </a:solidFill>
                <a:latin typeface="+mn-lt"/>
                <a:cs typeface="Times New Roman"/>
              </a:rPr>
              <a:t>wR</a:t>
            </a:r>
            <a:r>
              <a:rPr lang="en-US" sz="1400" dirty="0">
                <a:latin typeface="+mn-lt"/>
                <a:cs typeface="Arial" pitchFamily="34" charset="0"/>
              </a:rPr>
              <a:t>(</a:t>
            </a:r>
            <a:r>
              <a:rPr lang="en-US" sz="1400" dirty="0">
                <a:latin typeface="+mn-lt"/>
              </a:rPr>
              <a:t>∗</a:t>
            </a:r>
            <a:r>
              <a:rPr lang="en-US" sz="1400" dirty="0" smtClean="0">
                <a:latin typeface="+mn-lt"/>
                <a:cs typeface="Arial" pitchFamily="34" charset="0"/>
              </a:rPr>
              <a:t>,2)C</a:t>
            </a:r>
            <a:endParaRPr lang="en-US" sz="1400" dirty="0">
              <a:solidFill>
                <a:srgbClr val="000000"/>
              </a:solidFill>
              <a:latin typeface="+mn-lt"/>
              <a:cs typeface="Arial" pitchFamily="34" charset="0"/>
            </a:endParaRPr>
          </a:p>
        </cdr:txBody>
      </cdr:sp>
      <cdr:sp macro="" textlink="">
        <cdr:nvSpPr>
          <cdr:cNvPr id="15" name="Rectangle 14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1697659" y="2038149"/>
            <a:ext cx="2590800" cy="307764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cdr:spPr>
        <cdr:txBody>
          <a:bodyPr xmlns:a="http://schemas.openxmlformats.org/drawingml/2006/main" wrap="square" lIns="91427" tIns="45714" rIns="91427" bIns="45714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pPr lvl="1" algn="r"/>
            <a:r>
              <a:rPr lang="en-US" sz="1400" dirty="0" smtClean="0">
                <a:solidFill>
                  <a:srgbClr val="000000"/>
                </a:solidFill>
                <a:latin typeface="+mn-lt"/>
                <a:cs typeface="Times New Roman"/>
              </a:rPr>
              <a:t>cl-R</a:t>
            </a:r>
            <a:r>
              <a:rPr lang="en-US" sz="1400" dirty="0" smtClean="0">
                <a:latin typeface="+mn-lt"/>
                <a:cs typeface="Times New Roman"/>
              </a:rPr>
              <a:t>(</a:t>
            </a:r>
            <a:r>
              <a:rPr lang="en-US" sz="1400" dirty="0">
                <a:latin typeface="+mn-lt"/>
                <a:cs typeface="Times New Roman"/>
              </a:rPr>
              <a:t>∗,|</a:t>
            </a:r>
            <a:r>
              <a:rPr lang="el-GR" sz="1400" i="1" dirty="0">
                <a:latin typeface="Cambria Math" pitchFamily="18" charset="0"/>
                <a:ea typeface="Cambria Math" pitchFamily="18" charset="0"/>
                <a:cs typeface="Times New Roman"/>
              </a:rPr>
              <a:t>ψ</a:t>
            </a:r>
            <a:r>
              <a:rPr lang="el-GR" sz="1400" dirty="0">
                <a:latin typeface="+mn-lt"/>
                <a:ea typeface="Cambria Math" pitchFamily="18" charset="0"/>
                <a:cs typeface="Times New Roman"/>
              </a:rPr>
              <a:t>(</a:t>
            </a:r>
            <a:r>
              <a:rPr lang="en-US" sz="1400" i="1" dirty="0">
                <a:latin typeface="+mn-lt"/>
                <a:ea typeface="Cambria Math" pitchFamily="18" charset="0"/>
                <a:cs typeface="Times New Roman"/>
              </a:rPr>
              <a:t>cl</a:t>
            </a:r>
            <a:r>
              <a:rPr lang="en-US" sz="1400" i="1" baseline="-25000" dirty="0">
                <a:latin typeface="+mn-lt"/>
                <a:ea typeface="Cambria Math" pitchFamily="18" charset="0"/>
                <a:cs typeface="Times New Roman"/>
              </a:rPr>
              <a:t>i</a:t>
            </a:r>
            <a:r>
              <a:rPr lang="en-US" sz="1400" dirty="0">
                <a:latin typeface="+mn-lt"/>
                <a:ea typeface="Cambria Math" pitchFamily="18" charset="0"/>
                <a:cs typeface="Times New Roman"/>
              </a:rPr>
              <a:t>)</a:t>
            </a:r>
            <a:r>
              <a:rPr lang="en-US" sz="1400" dirty="0">
                <a:latin typeface="+mn-lt"/>
                <a:cs typeface="Times New Roman"/>
              </a:rPr>
              <a:t>|)</a:t>
            </a:r>
            <a:r>
              <a:rPr lang="en-US" sz="1400" dirty="0" smtClean="0">
                <a:latin typeface="+mn-lt"/>
                <a:cs typeface="Times New Roman"/>
              </a:rPr>
              <a:t>C</a:t>
            </a:r>
            <a:endParaRPr lang="en-US" sz="1400" dirty="0">
              <a:solidFill>
                <a:srgbClr val="000000"/>
              </a:solidFill>
              <a:latin typeface="+mn-lt"/>
              <a:cs typeface="Times New Roman"/>
            </a:endParaRPr>
          </a:p>
        </cdr:txBody>
      </cdr: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EFABB-C1C9-924E-8DE6-BA4C31AC1136}" type="datetimeFigureOut">
              <a:rPr lang="en-US" smtClean="0"/>
              <a:t>11/8/13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EEB61-796C-0941-BCFD-117A74028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045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67C46-0BA9-42E6-8F04-7D5182E3ED5B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DADC7-4E24-4A89-8BF3-39E4576700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266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** Tree embedding of the </a:t>
            </a:r>
            <a:r>
              <a:rPr lang="en-US" dirty="0" err="1" smtClean="0"/>
              <a:t>hypergrap</a:t>
            </a:r>
            <a:r>
              <a:rPr lang="en-US" baseline="0" dirty="0" err="1" smtClean="0"/>
              <a:t>h</a:t>
            </a:r>
            <a:r>
              <a:rPr lang="en-US" baseline="0" dirty="0" smtClean="0"/>
              <a:t> of a CSP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** Restricting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** cluster based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71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** Restricting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** cluster based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71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Last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51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effectLst/>
                <a:latin typeface="NimbusRomNo9L"/>
              </a:rPr>
              <a:t>This result strongly supports two of our claims: </a:t>
            </a:r>
            <a:r>
              <a:rPr lang="en-US" sz="1200" i="1" dirty="0" smtClean="0">
                <a:effectLst/>
                <a:latin typeface="NimbusRomNo9L"/>
              </a:rPr>
              <a:t>a</a:t>
            </a:r>
            <a:r>
              <a:rPr lang="en-US" sz="1200" dirty="0" smtClean="0">
                <a:effectLst/>
                <a:latin typeface="NimbusRomNo9L"/>
              </a:rPr>
              <a:t>) higher-level consistencies are useful for approaching tractability in practice; and </a:t>
            </a:r>
            <a:r>
              <a:rPr lang="en-US" sz="1200" i="1" dirty="0" smtClean="0">
                <a:effectLst/>
                <a:latin typeface="NimbusRomNo9L"/>
              </a:rPr>
              <a:t>b</a:t>
            </a:r>
            <a:r>
              <a:rPr lang="en-US" sz="1200" dirty="0" smtClean="0">
                <a:effectLst/>
                <a:latin typeface="NimbusRomNo9L"/>
              </a:rPr>
              <a:t>) localization by tree decomposition is a crucial facilitator to increasing the consistency level. (Indeed, very high-level consistencies are not possible without localization because of the number of constraint combinations that need to be stored and manipulated.)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say that we would like to test the effectiveness of R(*,m)C by domain filtering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72C8-6656-3F43-B945-E0B10DF16575}" type="datetime1">
              <a:rPr lang="en-US" smtClean="0"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7890-25BF-1D4F-A76B-A6358C4E4E28}" type="datetime1">
              <a:rPr lang="en-US" smtClean="0"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1339E-0D3A-3741-834D-6D4BDDE26636}" type="datetime1">
              <a:rPr lang="en-US" smtClean="0"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4803-5068-964C-9EB0-7842E2AF422D}" type="datetime1">
              <a:rPr lang="en-US" smtClean="0"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168C-D2CC-8F44-B29C-F1A5B80BEF59}" type="datetime1">
              <a:rPr lang="en-US" smtClean="0"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19267-166A-4345-90BB-49A8D9710CD7}" type="datetime1">
              <a:rPr lang="en-US" smtClean="0"/>
              <a:t>11/8/13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9C698-17C9-C646-AB60-8C58EAD7D162}" type="datetime1">
              <a:rPr lang="en-US" smtClean="0"/>
              <a:t>11/8/13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958D-87E1-974C-B364-F905DC1B7BEA}" type="datetime1">
              <a:rPr lang="en-US" smtClean="0"/>
              <a:t>11/8/13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A064-A77D-A84D-A62E-2E58235BFD82}" type="datetime1">
              <a:rPr lang="en-US" smtClean="0"/>
              <a:t>11/8/13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A32C-E03D-AC44-81AE-9AC286E3B9C1}" type="datetime1">
              <a:rPr lang="en-US" smtClean="0"/>
              <a:t>11/8/13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E6FE-CFC4-3B41-A837-E16EF4F9B2BA}" type="datetime1">
              <a:rPr lang="en-US" smtClean="0"/>
              <a:t>11/8/13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07635-3CF7-2B48-AE8F-50F40759DFEC}" type="datetime1">
              <a:rPr lang="en-US" smtClean="0"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nstraint_horizontal_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1" y="2514600"/>
            <a:ext cx="3505200" cy="23367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14600"/>
            <a:ext cx="7924800" cy="38100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rgbClr val="3366FF"/>
                </a:solidFill>
              </a:rPr>
              <a:t>Shant</a:t>
            </a:r>
            <a:r>
              <a:rPr lang="en-US" sz="2400" dirty="0" smtClean="0">
                <a:solidFill>
                  <a:srgbClr val="3366FF"/>
                </a:solidFill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</a:rPr>
              <a:t>Karakashian</a:t>
            </a:r>
            <a:r>
              <a:rPr lang="en-US" sz="2400" dirty="0" smtClean="0">
                <a:solidFill>
                  <a:srgbClr val="3366FF"/>
                </a:solidFill>
              </a:rPr>
              <a:t>, Robert Woodward &amp; Berthe Y. </a:t>
            </a:r>
            <a:r>
              <a:rPr lang="en-US" sz="2400" dirty="0" err="1" smtClean="0">
                <a:solidFill>
                  <a:srgbClr val="3366FF"/>
                </a:solidFill>
              </a:rPr>
              <a:t>Choueiry</a:t>
            </a:r>
            <a:endParaRPr lang="en-US" sz="2400" baseline="30000" dirty="0" smtClean="0">
              <a:solidFill>
                <a:srgbClr val="3366FF"/>
              </a:solidFill>
            </a:endParaRPr>
          </a:p>
          <a:p>
            <a:endParaRPr lang="en-US" sz="2000" baseline="30000" dirty="0" smtClean="0">
              <a:solidFill>
                <a:srgbClr val="948A54"/>
              </a:solidFill>
            </a:endParaRPr>
          </a:p>
          <a:p>
            <a:endParaRPr lang="en-US" sz="2000" baseline="30000" dirty="0">
              <a:solidFill>
                <a:srgbClr val="948A54"/>
              </a:solidFill>
            </a:endParaRPr>
          </a:p>
          <a:p>
            <a:endParaRPr lang="en-US" sz="2000" baseline="30000" dirty="0" smtClean="0">
              <a:solidFill>
                <a:srgbClr val="948A54"/>
              </a:solidFill>
            </a:endParaRPr>
          </a:p>
          <a:p>
            <a:endParaRPr lang="en-US" sz="2000" baseline="30000" dirty="0">
              <a:solidFill>
                <a:srgbClr val="948A54"/>
              </a:solidFill>
            </a:endParaRPr>
          </a:p>
          <a:p>
            <a:endParaRPr lang="en-US" sz="2000" baseline="30000" dirty="0" smtClean="0">
              <a:solidFill>
                <a:srgbClr val="948A54"/>
              </a:solidFill>
            </a:endParaRPr>
          </a:p>
          <a:p>
            <a:endParaRPr lang="en-US" sz="2000" baseline="30000" dirty="0" smtClean="0">
              <a:solidFill>
                <a:srgbClr val="948A54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smtClean="0">
                <a:solidFill>
                  <a:srgbClr val="7F7F7F"/>
                </a:solidFill>
              </a:rPr>
              <a:t>Paper &amp; poster at AAAI 2013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smtClean="0">
                <a:solidFill>
                  <a:srgbClr val="7F7F7F"/>
                </a:solidFill>
              </a:rPr>
              <a:t>PhD thesis of </a:t>
            </a:r>
            <a:r>
              <a:rPr lang="en-US" sz="2000" dirty="0" err="1" smtClean="0">
                <a:solidFill>
                  <a:srgbClr val="7F7F7F"/>
                </a:solidFill>
              </a:rPr>
              <a:t>Shant</a:t>
            </a:r>
            <a:r>
              <a:rPr lang="en-US" sz="2000" dirty="0" smtClean="0">
                <a:solidFill>
                  <a:srgbClr val="7F7F7F"/>
                </a:solidFill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</a:rPr>
              <a:t>Karakashian</a:t>
            </a:r>
            <a:r>
              <a:rPr lang="en-US" sz="2000" dirty="0" smtClean="0">
                <a:solidFill>
                  <a:srgbClr val="7F7F7F"/>
                </a:solidFill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</a:rPr>
              <a:t>ConSystLab</a:t>
            </a:r>
            <a:r>
              <a:rPr lang="en-US" sz="2000" dirty="0" smtClean="0">
                <a:solidFill>
                  <a:srgbClr val="7F7F7F"/>
                </a:solidFill>
              </a:rPr>
              <a:t>, May 2013</a:t>
            </a:r>
          </a:p>
          <a:p>
            <a:pPr marL="111125" indent="-111125" algn="l"/>
            <a:r>
              <a:rPr lang="en-US" sz="1882" dirty="0" smtClean="0">
                <a:solidFill>
                  <a:srgbClr val="7F7F7F"/>
                </a:solidFill>
              </a:rPr>
              <a:t>Acknowledgments:</a:t>
            </a:r>
          </a:p>
          <a:p>
            <a:pPr marL="111125" indent="-111125" algn="l">
              <a:buFont typeface="Arial"/>
              <a:buChar char="•"/>
            </a:pPr>
            <a:r>
              <a:rPr lang="en-US" sz="1882" dirty="0" smtClean="0">
                <a:solidFill>
                  <a:srgbClr val="7F7F7F"/>
                </a:solidFill>
              </a:rPr>
              <a:t>Experiments conducted at UNL’s Holland Computing Center</a:t>
            </a:r>
          </a:p>
          <a:p>
            <a:pPr marL="111125" indent="-111125" algn="l">
              <a:buFont typeface="Arial"/>
              <a:buChar char="•"/>
            </a:pPr>
            <a:r>
              <a:rPr lang="en-US" sz="1882" dirty="0" smtClean="0">
                <a:solidFill>
                  <a:srgbClr val="7F7F7F"/>
                </a:solidFill>
              </a:rPr>
              <a:t>NSF Award RI-111795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85800"/>
            <a:ext cx="9144000" cy="1470025"/>
          </a:xfrm>
        </p:spPr>
        <p:txBody>
          <a:bodyPr>
            <a:noAutofit/>
          </a:bodyPr>
          <a:lstStyle/>
          <a:p>
            <a:r>
              <a:rPr lang="en-US" sz="3200" dirty="0" smtClean="0"/>
              <a:t>Localizing &amp; Bolstering Constraint Propagation</a:t>
            </a:r>
            <a:br>
              <a:rPr lang="en-US" sz="3200" dirty="0" smtClean="0"/>
            </a:br>
            <a:r>
              <a:rPr lang="en-US" sz="3200" dirty="0" smtClean="0"/>
              <a:t> in a Tree Decomposition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877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Characterizing cl-R(∗,</a:t>
            </a:r>
            <a:r>
              <a:rPr lang="en-US" i="1" dirty="0" smtClean="0"/>
              <a:t>m</a:t>
            </a:r>
            <a:r>
              <a:rPr lang="en-US" dirty="0" smtClean="0"/>
              <a:t>)C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39294" y="1752600"/>
            <a:ext cx="8171306" cy="2641957"/>
            <a:chOff x="363094" y="3200400"/>
            <a:chExt cx="8171306" cy="2641957"/>
          </a:xfrm>
        </p:grpSpPr>
        <p:sp>
          <p:nvSpPr>
            <p:cNvPr id="7" name="Rounded Rectangle 6"/>
            <p:cNvSpPr/>
            <p:nvPr/>
          </p:nvSpPr>
          <p:spPr>
            <a:xfrm>
              <a:off x="363094" y="4772502"/>
              <a:ext cx="567583" cy="301752"/>
            </a:xfrm>
            <a:prstGeom prst="roundRect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GAC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254365" y="3981927"/>
              <a:ext cx="1080626" cy="301752"/>
            </a:xfrm>
            <a:prstGeom prst="roundRect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maxRPWC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9" name="Straight Arrow Connector 8"/>
            <p:cNvCxnSpPr>
              <a:stCxn id="18" idx="0"/>
              <a:endCxn id="19" idx="2"/>
            </p:cNvCxnSpPr>
            <p:nvPr/>
          </p:nvCxnSpPr>
          <p:spPr>
            <a:xfrm flipH="1" flipV="1">
              <a:off x="3158342" y="3518257"/>
              <a:ext cx="6486" cy="293784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19" idx="3"/>
              <a:endCxn id="17" idx="1"/>
            </p:cNvCxnSpPr>
            <p:nvPr/>
          </p:nvCxnSpPr>
          <p:spPr>
            <a:xfrm>
              <a:off x="3702410" y="3367381"/>
              <a:ext cx="368093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18" idx="3"/>
              <a:endCxn id="20" idx="1"/>
            </p:cNvCxnSpPr>
            <p:nvPr/>
          </p:nvCxnSpPr>
          <p:spPr>
            <a:xfrm flipV="1">
              <a:off x="3708896" y="3883970"/>
              <a:ext cx="353574" cy="25297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20" idx="3"/>
              <a:endCxn id="21" idx="1"/>
            </p:cNvCxnSpPr>
            <p:nvPr/>
          </p:nvCxnSpPr>
          <p:spPr>
            <a:xfrm>
              <a:off x="5155663" y="3883970"/>
              <a:ext cx="326930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20" idx="0"/>
              <a:endCxn id="17" idx="2"/>
            </p:cNvCxnSpPr>
            <p:nvPr/>
          </p:nvCxnSpPr>
          <p:spPr>
            <a:xfrm flipV="1">
              <a:off x="4609067" y="3518257"/>
              <a:ext cx="5504" cy="21483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7" idx="3"/>
              <a:endCxn id="23" idx="1"/>
            </p:cNvCxnSpPr>
            <p:nvPr/>
          </p:nvCxnSpPr>
          <p:spPr>
            <a:xfrm>
              <a:off x="5158639" y="3367381"/>
              <a:ext cx="323686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8" idx="3"/>
              <a:endCxn id="18" idx="1"/>
            </p:cNvCxnSpPr>
            <p:nvPr/>
          </p:nvCxnSpPr>
          <p:spPr>
            <a:xfrm>
              <a:off x="2334991" y="4132803"/>
              <a:ext cx="285769" cy="413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21" idx="0"/>
              <a:endCxn id="23" idx="2"/>
            </p:cNvCxnSpPr>
            <p:nvPr/>
          </p:nvCxnSpPr>
          <p:spPr>
            <a:xfrm flipH="1" flipV="1">
              <a:off x="6026393" y="3518257"/>
              <a:ext cx="134" cy="21483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ounded Rectangle 16"/>
            <p:cNvSpPr/>
            <p:nvPr/>
          </p:nvSpPr>
          <p:spPr>
            <a:xfrm>
              <a:off x="4070503" y="3216505"/>
              <a:ext cx="1088136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R3C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2620760" y="3812041"/>
              <a:ext cx="1088136" cy="649797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,2)C 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≡</a:t>
              </a:r>
              <a:endParaRPr lang="en-US" u="none" strike="no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  <a:p>
              <a:pPr algn="ctr" fontAlgn="b"/>
              <a:r>
                <a:rPr lang="en-US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itchFamily="34" charset="0"/>
                </a:rPr>
                <a:t>wR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itchFamily="34" charset="0"/>
                </a:rPr>
                <a:t>,2)C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614274" y="3216505"/>
              <a:ext cx="1088136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itchFamily="34" charset="0"/>
                </a:rPr>
                <a:t>R2C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062470" y="3733094"/>
              <a:ext cx="1093193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5482593" y="3733094"/>
              <a:ext cx="1087868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22" name="Straight Arrow Connector 21"/>
            <p:cNvCxnSpPr>
              <a:stCxn id="7" idx="3"/>
              <a:endCxn id="8" idx="1"/>
            </p:cNvCxnSpPr>
            <p:nvPr/>
          </p:nvCxnSpPr>
          <p:spPr>
            <a:xfrm flipV="1">
              <a:off x="930677" y="4132803"/>
              <a:ext cx="323688" cy="79057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Rounded Rectangle 22"/>
            <p:cNvSpPr/>
            <p:nvPr/>
          </p:nvSpPr>
          <p:spPr>
            <a:xfrm>
              <a:off x="5482325" y="3216505"/>
              <a:ext cx="1088136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R4C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062470" y="4256213"/>
              <a:ext cx="1093193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482593" y="4256213"/>
              <a:ext cx="1087868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26" name="Straight Arrow Connector 25"/>
            <p:cNvCxnSpPr>
              <a:stCxn id="18" idx="3"/>
              <a:endCxn id="24" idx="1"/>
            </p:cNvCxnSpPr>
            <p:nvPr/>
          </p:nvCxnSpPr>
          <p:spPr>
            <a:xfrm>
              <a:off x="3708896" y="4136940"/>
              <a:ext cx="353574" cy="270149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4" idx="3"/>
              <a:endCxn id="25" idx="1"/>
            </p:cNvCxnSpPr>
            <p:nvPr/>
          </p:nvCxnSpPr>
          <p:spPr>
            <a:xfrm>
              <a:off x="5155663" y="4407089"/>
              <a:ext cx="326930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0"/>
              <a:endCxn id="20" idx="2"/>
            </p:cNvCxnSpPr>
            <p:nvPr/>
          </p:nvCxnSpPr>
          <p:spPr>
            <a:xfrm flipV="1">
              <a:off x="4609067" y="4034846"/>
              <a:ext cx="0" cy="22136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5" idx="0"/>
              <a:endCxn id="21" idx="2"/>
            </p:cNvCxnSpPr>
            <p:nvPr/>
          </p:nvCxnSpPr>
          <p:spPr>
            <a:xfrm flipV="1">
              <a:off x="6026527" y="4034846"/>
              <a:ext cx="0" cy="22136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31" idx="0"/>
              <a:endCxn id="32" idx="2"/>
            </p:cNvCxnSpPr>
            <p:nvPr/>
          </p:nvCxnSpPr>
          <p:spPr>
            <a:xfrm flipH="1" flipV="1">
              <a:off x="7788353" y="3502152"/>
              <a:ext cx="134" cy="230942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Rounded Rectangle 30"/>
            <p:cNvSpPr/>
            <p:nvPr/>
          </p:nvSpPr>
          <p:spPr>
            <a:xfrm>
              <a:off x="7244553" y="3733094"/>
              <a:ext cx="1087868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</a:t>
              </a:r>
              <a:r>
                <a:rPr lang="en-US" i="1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7244285" y="3200400"/>
              <a:ext cx="1088136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</a:t>
              </a:r>
              <a:r>
                <a:rPr lang="en-US" i="1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7244553" y="4256213"/>
              <a:ext cx="1087868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</a:t>
              </a:r>
              <a:r>
                <a:rPr lang="en-US" i="1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4" name="Straight Arrow Connector 33"/>
            <p:cNvCxnSpPr>
              <a:stCxn id="33" idx="0"/>
              <a:endCxn id="31" idx="2"/>
            </p:cNvCxnSpPr>
            <p:nvPr/>
          </p:nvCxnSpPr>
          <p:spPr>
            <a:xfrm flipV="1">
              <a:off x="7788487" y="4034846"/>
              <a:ext cx="0" cy="22136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8331268" y="3896124"/>
              <a:ext cx="202813" cy="3746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2" idx="3"/>
            </p:cNvCxnSpPr>
            <p:nvPr/>
          </p:nvCxnSpPr>
          <p:spPr>
            <a:xfrm>
              <a:off x="8332421" y="3351276"/>
              <a:ext cx="201979" cy="1524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8331268" y="4408961"/>
              <a:ext cx="198127" cy="11102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1" idx="3"/>
              <a:endCxn id="31" idx="1"/>
            </p:cNvCxnSpPr>
            <p:nvPr/>
          </p:nvCxnSpPr>
          <p:spPr>
            <a:xfrm>
              <a:off x="6570461" y="3883970"/>
              <a:ext cx="674092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3" idx="3"/>
              <a:endCxn id="32" idx="1"/>
            </p:cNvCxnSpPr>
            <p:nvPr/>
          </p:nvCxnSpPr>
          <p:spPr>
            <a:xfrm flipV="1">
              <a:off x="6570461" y="3351276"/>
              <a:ext cx="673824" cy="1610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5" idx="3"/>
            </p:cNvCxnSpPr>
            <p:nvPr/>
          </p:nvCxnSpPr>
          <p:spPr>
            <a:xfrm>
              <a:off x="6570461" y="4407089"/>
              <a:ext cx="691933" cy="1223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44" idx="3"/>
              <a:endCxn id="43" idx="1"/>
            </p:cNvCxnSpPr>
            <p:nvPr/>
          </p:nvCxnSpPr>
          <p:spPr>
            <a:xfrm>
              <a:off x="2664185" y="4967581"/>
              <a:ext cx="368093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43" idx="3"/>
              <a:endCxn id="45" idx="1"/>
            </p:cNvCxnSpPr>
            <p:nvPr/>
          </p:nvCxnSpPr>
          <p:spPr>
            <a:xfrm>
              <a:off x="4120414" y="4967581"/>
              <a:ext cx="32368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Rounded Rectangle 42"/>
            <p:cNvSpPr/>
            <p:nvPr/>
          </p:nvSpPr>
          <p:spPr>
            <a:xfrm>
              <a:off x="3032278" y="48167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</a:t>
              </a:r>
              <a:r>
                <a:rPr lang="en-US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,3)</a:t>
              </a:r>
              <a:r>
                <a:rPr lang="en-US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576049" y="48167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 smtClean="0">
                  <a:solidFill>
                    <a:schemeClr val="tx1"/>
                  </a:solidFill>
                  <a:cs typeface="Arial" pitchFamily="34" charset="0"/>
                </a:rPr>
                <a:t>cl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-R(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,2)C</a:t>
              </a: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4444100" y="48167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,4)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206060" y="48167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</a:t>
              </a:r>
              <a:r>
                <a:rPr lang="en-US" i="1" dirty="0" smtClean="0">
                  <a:solidFill>
                    <a:schemeClr val="tx1"/>
                  </a:solidFill>
                  <a:cs typeface="Arial" pitchFamily="34" charset="0"/>
                </a:rPr>
                <a:t>m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)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7" name="Straight Arrow Connector 46"/>
            <p:cNvCxnSpPr>
              <a:stCxn id="50" idx="3"/>
              <a:endCxn id="49" idx="1"/>
            </p:cNvCxnSpPr>
            <p:nvPr/>
          </p:nvCxnSpPr>
          <p:spPr>
            <a:xfrm>
              <a:off x="2654660" y="5691481"/>
              <a:ext cx="387143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9" idx="3"/>
              <a:endCxn id="51" idx="1"/>
            </p:cNvCxnSpPr>
            <p:nvPr/>
          </p:nvCxnSpPr>
          <p:spPr>
            <a:xfrm>
              <a:off x="4129939" y="5691481"/>
              <a:ext cx="32368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ounded Rectangle 48"/>
            <p:cNvSpPr/>
            <p:nvPr/>
          </p:nvSpPr>
          <p:spPr>
            <a:xfrm>
              <a:off x="3041803" y="55406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cl-</a:t>
              </a:r>
              <a:r>
                <a:rPr lang="en-US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wR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,3)</a:t>
              </a:r>
              <a:r>
                <a:rPr lang="en-US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566524" y="55406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cl-</a:t>
              </a:r>
              <a:r>
                <a:rPr lang="en-US" dirty="0" err="1" smtClean="0">
                  <a:solidFill>
                    <a:schemeClr val="tx1"/>
                  </a:solidFill>
                  <a:cs typeface="Arial" pitchFamily="34" charset="0"/>
                </a:rPr>
                <a:t>wR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,2)C</a:t>
              </a: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4453625" y="55406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cl-</a:t>
              </a:r>
              <a:r>
                <a:rPr lang="en-US" u="none" strike="noStrike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wR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</a:t>
              </a:r>
              <a:r>
                <a:rPr lang="en-US" i="1" dirty="0" smtClean="0">
                  <a:solidFill>
                    <a:schemeClr val="tx1"/>
                  </a:solidFill>
                  <a:cs typeface="Arial" pitchFamily="34" charset="0"/>
                </a:rPr>
                <a:t>4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)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6139385" y="5562599"/>
              <a:ext cx="1175815" cy="279757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cl-</a:t>
              </a:r>
              <a:r>
                <a:rPr lang="en-US" u="none" strike="noStrike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wR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</a:t>
              </a:r>
              <a:r>
                <a:rPr lang="en-US" i="1" dirty="0" smtClean="0">
                  <a:solidFill>
                    <a:schemeClr val="tx1"/>
                  </a:solidFill>
                  <a:cs typeface="Arial" pitchFamily="34" charset="0"/>
                </a:rPr>
                <a:t>m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)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53" name="Straight Arrow Connector 52"/>
            <p:cNvCxnSpPr>
              <a:stCxn id="7" idx="3"/>
              <a:endCxn id="50" idx="1"/>
            </p:cNvCxnSpPr>
            <p:nvPr/>
          </p:nvCxnSpPr>
          <p:spPr>
            <a:xfrm>
              <a:off x="930677" y="4923378"/>
              <a:ext cx="635847" cy="76810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50" idx="0"/>
              <a:endCxn id="44" idx="2"/>
            </p:cNvCxnSpPr>
            <p:nvPr/>
          </p:nvCxnSpPr>
          <p:spPr>
            <a:xfrm flipV="1">
              <a:off x="2110592" y="5118457"/>
              <a:ext cx="9525" cy="422148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9" idx="0"/>
              <a:endCxn id="43" idx="2"/>
            </p:cNvCxnSpPr>
            <p:nvPr/>
          </p:nvCxnSpPr>
          <p:spPr>
            <a:xfrm flipH="1" flipV="1">
              <a:off x="3576346" y="5118457"/>
              <a:ext cx="9525" cy="422148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1" idx="0"/>
              <a:endCxn id="45" idx="2"/>
            </p:cNvCxnSpPr>
            <p:nvPr/>
          </p:nvCxnSpPr>
          <p:spPr>
            <a:xfrm flipH="1" flipV="1">
              <a:off x="4988168" y="5118457"/>
              <a:ext cx="9525" cy="422148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52" idx="0"/>
              <a:endCxn id="46" idx="2"/>
            </p:cNvCxnSpPr>
            <p:nvPr/>
          </p:nvCxnSpPr>
          <p:spPr>
            <a:xfrm flipV="1">
              <a:off x="6727293" y="5118457"/>
              <a:ext cx="22835" cy="444142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5" idx="0"/>
            </p:cNvCxnSpPr>
            <p:nvPr/>
          </p:nvCxnSpPr>
          <p:spPr>
            <a:xfrm flipV="1">
              <a:off x="4988168" y="4038600"/>
              <a:ext cx="526807" cy="77810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43" idx="0"/>
            </p:cNvCxnSpPr>
            <p:nvPr/>
          </p:nvCxnSpPr>
          <p:spPr>
            <a:xfrm flipV="1">
              <a:off x="3576346" y="4029075"/>
              <a:ext cx="538454" cy="78763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4" idx="0"/>
            </p:cNvCxnSpPr>
            <p:nvPr/>
          </p:nvCxnSpPr>
          <p:spPr>
            <a:xfrm flipV="1">
              <a:off x="2120117" y="4352925"/>
              <a:ext cx="518308" cy="4637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46" idx="0"/>
            </p:cNvCxnSpPr>
            <p:nvPr/>
          </p:nvCxnSpPr>
          <p:spPr>
            <a:xfrm flipV="1">
              <a:off x="6750128" y="3990975"/>
              <a:ext cx="555547" cy="82573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45" idx="3"/>
              <a:endCxn id="46" idx="1"/>
            </p:cNvCxnSpPr>
            <p:nvPr/>
          </p:nvCxnSpPr>
          <p:spPr>
            <a:xfrm>
              <a:off x="5532236" y="4967581"/>
              <a:ext cx="673824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1" idx="3"/>
              <a:endCxn id="52" idx="1"/>
            </p:cNvCxnSpPr>
            <p:nvPr/>
          </p:nvCxnSpPr>
          <p:spPr>
            <a:xfrm>
              <a:off x="5541761" y="5691481"/>
              <a:ext cx="597624" cy="10997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>
              <a:off x="7315200" y="5715000"/>
              <a:ext cx="152400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>
              <a:off x="7315200" y="4953000"/>
              <a:ext cx="152400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6" name="Content Placeholder 2"/>
          <p:cNvSpPr txBox="1">
            <a:spLocks/>
          </p:cNvSpPr>
          <p:nvPr/>
        </p:nvSpPr>
        <p:spPr>
          <a:xfrm>
            <a:off x="457200" y="4495800"/>
            <a:ext cx="8229600" cy="1447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996238" algn="r"/>
              </a:tabLst>
            </a:pPr>
            <a:r>
              <a:rPr lang="en-US" sz="2400" dirty="0" smtClean="0"/>
              <a:t>GAC	</a:t>
            </a:r>
            <a:r>
              <a:rPr lang="en-US" sz="1800" dirty="0" smtClean="0">
                <a:solidFill>
                  <a:srgbClr val="E46C0A"/>
                </a:solidFill>
              </a:rPr>
              <a:t>[Waltz 75]</a:t>
            </a:r>
          </a:p>
          <a:p>
            <a:pPr>
              <a:tabLst>
                <a:tab pos="7996238" algn="r"/>
              </a:tabLst>
            </a:pPr>
            <a:r>
              <a:rPr lang="en-US" sz="2400" dirty="0" err="1" smtClean="0"/>
              <a:t>maxRPWC</a:t>
            </a:r>
            <a:r>
              <a:rPr lang="en-US" sz="2400" dirty="0" smtClean="0"/>
              <a:t>	</a:t>
            </a:r>
            <a:r>
              <a:rPr lang="en-US" sz="1800" dirty="0" smtClean="0">
                <a:solidFill>
                  <a:srgbClr val="E46C0A"/>
                </a:solidFill>
              </a:rPr>
              <a:t>[</a:t>
            </a:r>
            <a:r>
              <a:rPr lang="en-US" sz="1800" dirty="0" err="1" smtClean="0">
                <a:solidFill>
                  <a:srgbClr val="E46C0A"/>
                </a:solidFill>
              </a:rPr>
              <a:t>Bessiere</a:t>
            </a:r>
            <a:r>
              <a:rPr lang="en-US" sz="1800" dirty="0" smtClean="0">
                <a:solidFill>
                  <a:srgbClr val="E46C0A"/>
                </a:solidFill>
              </a:rPr>
              <a:t>+ 08]</a:t>
            </a:r>
            <a:endParaRPr lang="en-US" sz="2400" dirty="0" smtClean="0"/>
          </a:p>
          <a:p>
            <a:pPr>
              <a:tabLst>
                <a:tab pos="7996238" algn="r"/>
              </a:tabLst>
            </a:pPr>
            <a:r>
              <a:rPr lang="en-US" sz="2400" dirty="0" err="1" smtClean="0"/>
              <a:t>RmC</a:t>
            </a:r>
            <a:r>
              <a:rPr lang="en-US" sz="2400" dirty="0" smtClean="0"/>
              <a:t>: Relational m Consistency	</a:t>
            </a:r>
            <a:r>
              <a:rPr lang="en-US" sz="1800" dirty="0" smtClean="0">
                <a:solidFill>
                  <a:srgbClr val="E46C0A"/>
                </a:solidFill>
              </a:rPr>
              <a:t>[</a:t>
            </a:r>
            <a:r>
              <a:rPr lang="en-US" sz="1800" dirty="0" err="1" smtClean="0">
                <a:solidFill>
                  <a:srgbClr val="E46C0A"/>
                </a:solidFill>
              </a:rPr>
              <a:t>Dechter</a:t>
            </a:r>
            <a:r>
              <a:rPr lang="en-US" sz="1800" dirty="0" smtClean="0">
                <a:solidFill>
                  <a:srgbClr val="E46C0A"/>
                </a:solidFill>
              </a:rPr>
              <a:t>+ 97]</a:t>
            </a:r>
            <a:endParaRPr lang="en-US" sz="2400" dirty="0"/>
          </a:p>
        </p:txBody>
      </p:sp>
      <p:sp>
        <p:nvSpPr>
          <p:cNvPr id="67" name="Footer Placeholder 6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05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Between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Two clusters communicate via their separator</a:t>
            </a:r>
          </a:p>
          <a:p>
            <a:pPr lvl="1"/>
            <a:r>
              <a:rPr lang="en-US" sz="2400" dirty="0" smtClean="0"/>
              <a:t>Constraints common to the two clusters</a:t>
            </a:r>
          </a:p>
          <a:p>
            <a:pPr lvl="1"/>
            <a:r>
              <a:rPr lang="en-US" sz="2400" dirty="0" smtClean="0"/>
              <a:t>Domains of variables common to the two clusters</a:t>
            </a:r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3200400" y="3352800"/>
            <a:ext cx="2999991" cy="2763826"/>
            <a:chOff x="287943" y="4027325"/>
            <a:chExt cx="2999991" cy="2763826"/>
          </a:xfrm>
        </p:grpSpPr>
        <p:sp>
          <p:nvSpPr>
            <p:cNvPr id="6" name="Oval 5"/>
            <p:cNvSpPr/>
            <p:nvPr/>
          </p:nvSpPr>
          <p:spPr>
            <a:xfrm>
              <a:off x="287943" y="4051922"/>
              <a:ext cx="2999991" cy="170775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  <a:alpha val="2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87943" y="5053791"/>
              <a:ext cx="2999232" cy="173736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2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738093" y="6613184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65000"/>
                </a:schemeClr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735553" y="4149384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65000"/>
                </a:schemeClr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Connector 9"/>
            <p:cNvCxnSpPr>
              <a:stCxn id="28" idx="2"/>
              <a:endCxn id="8" idx="0"/>
            </p:cNvCxnSpPr>
            <p:nvPr/>
          </p:nvCxnSpPr>
          <p:spPr>
            <a:xfrm rot="16200000" flipH="1">
              <a:off x="1611728" y="6441099"/>
              <a:ext cx="342900" cy="127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18" idx="2"/>
              <a:endCxn id="43" idx="0"/>
            </p:cNvCxnSpPr>
            <p:nvPr/>
          </p:nvCxnSpPr>
          <p:spPr>
            <a:xfrm rot="16200000" flipH="1">
              <a:off x="956373" y="4851024"/>
              <a:ext cx="755720" cy="36068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18" idx="2"/>
              <a:endCxn id="45" idx="0"/>
            </p:cNvCxnSpPr>
            <p:nvPr/>
          </p:nvCxnSpPr>
          <p:spPr>
            <a:xfrm rot="5400000">
              <a:off x="676973" y="4932304"/>
              <a:ext cx="755720" cy="19812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29" idx="2"/>
              <a:endCxn id="8" idx="2"/>
            </p:cNvCxnSpPr>
            <p:nvPr/>
          </p:nvCxnSpPr>
          <p:spPr>
            <a:xfrm rot="16200000" flipH="1">
              <a:off x="1251683" y="6172494"/>
              <a:ext cx="388620" cy="58420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29" idx="0"/>
              <a:endCxn id="43" idx="3"/>
            </p:cNvCxnSpPr>
            <p:nvPr/>
          </p:nvCxnSpPr>
          <p:spPr>
            <a:xfrm rot="5400000" flipH="1" flipV="1">
              <a:off x="987187" y="5638068"/>
              <a:ext cx="661762" cy="32835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7" idx="0"/>
              <a:endCxn id="9" idx="4"/>
            </p:cNvCxnSpPr>
            <p:nvPr/>
          </p:nvCxnSpPr>
          <p:spPr>
            <a:xfrm rot="16200000" flipV="1">
              <a:off x="1644148" y="4377949"/>
              <a:ext cx="275520" cy="127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9" idx="2"/>
              <a:endCxn id="47" idx="0"/>
            </p:cNvCxnSpPr>
            <p:nvPr/>
          </p:nvCxnSpPr>
          <p:spPr>
            <a:xfrm rot="16200000" flipH="1">
              <a:off x="2128583" y="4905634"/>
              <a:ext cx="755720" cy="25146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1713963" y="451634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85313" y="451634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lvl="0"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312133" y="451634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20" name="Straight Connector 19"/>
            <p:cNvCxnSpPr>
              <a:stCxn id="45" idx="7"/>
              <a:endCxn id="17" idx="2"/>
            </p:cNvCxnSpPr>
            <p:nvPr/>
          </p:nvCxnSpPr>
          <p:spPr>
            <a:xfrm rot="5400000" flipH="1" flipV="1">
              <a:off x="1008722" y="4632884"/>
              <a:ext cx="753200" cy="79444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47" idx="1"/>
              <a:endCxn id="17" idx="2"/>
            </p:cNvCxnSpPr>
            <p:nvPr/>
          </p:nvCxnSpPr>
          <p:spPr>
            <a:xfrm rot="16200000" flipV="1">
              <a:off x="1814594" y="4621453"/>
              <a:ext cx="753200" cy="81730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8" idx="0"/>
              <a:endCxn id="9" idx="2"/>
            </p:cNvCxnSpPr>
            <p:nvPr/>
          </p:nvCxnSpPr>
          <p:spPr>
            <a:xfrm rot="5400000" flipH="1" flipV="1">
              <a:off x="1284103" y="4064894"/>
              <a:ext cx="321240" cy="58166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6"/>
              <a:endCxn id="19" idx="0"/>
            </p:cNvCxnSpPr>
            <p:nvPr/>
          </p:nvCxnSpPr>
          <p:spPr>
            <a:xfrm>
              <a:off x="1826993" y="4195104"/>
              <a:ext cx="553720" cy="32124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49" idx="0"/>
              <a:endCxn id="19" idx="2"/>
            </p:cNvCxnSpPr>
            <p:nvPr/>
          </p:nvCxnSpPr>
          <p:spPr>
            <a:xfrm rot="5400000" flipH="1" flipV="1">
              <a:off x="1849183" y="4877694"/>
              <a:ext cx="755720" cy="30734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9" idx="0"/>
              <a:endCxn id="45" idx="4"/>
            </p:cNvCxnSpPr>
            <p:nvPr/>
          </p:nvCxnSpPr>
          <p:spPr>
            <a:xfrm rot="16200000" flipV="1">
              <a:off x="730648" y="5709879"/>
              <a:ext cx="648371" cy="19812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8" idx="0"/>
              <a:endCxn id="45" idx="5"/>
            </p:cNvCxnSpPr>
            <p:nvPr/>
          </p:nvCxnSpPr>
          <p:spPr>
            <a:xfrm rot="16200000" flipV="1">
              <a:off x="1054442" y="5405022"/>
              <a:ext cx="661762" cy="79444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8" idx="0"/>
              <a:endCxn id="47" idx="3"/>
            </p:cNvCxnSpPr>
            <p:nvPr/>
          </p:nvCxnSpPr>
          <p:spPr>
            <a:xfrm rot="5400000" flipH="1" flipV="1">
              <a:off x="1860312" y="5393593"/>
              <a:ext cx="661762" cy="81730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1713963" y="613312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5313" y="613312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127983" y="612677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31" name="Straight Connector 30"/>
            <p:cNvCxnSpPr>
              <a:stCxn id="30" idx="2"/>
              <a:endCxn id="8" idx="7"/>
            </p:cNvCxnSpPr>
            <p:nvPr/>
          </p:nvCxnSpPr>
          <p:spPr>
            <a:xfrm rot="5400000">
              <a:off x="1825033" y="6255044"/>
              <a:ext cx="362641" cy="38042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30" idx="0"/>
              <a:endCxn id="49" idx="4"/>
            </p:cNvCxnSpPr>
            <p:nvPr/>
          </p:nvCxnSpPr>
          <p:spPr>
            <a:xfrm rot="16200000" flipV="1">
              <a:off x="1813958" y="5744169"/>
              <a:ext cx="642021" cy="12319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58693" y="4027325"/>
              <a:ext cx="15464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E</a:t>
              </a:r>
              <a:endParaRPr lang="en-US" i="1" baseline="-25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94209" y="6052975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6</a:t>
              </a:r>
              <a:endParaRPr lang="en-US" i="1" baseline="-25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441909" y="6052975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5</a:t>
              </a:r>
              <a:endParaRPr lang="en-US" i="1" baseline="-25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296893" y="6052975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7</a:t>
              </a:r>
              <a:endParaRPr lang="en-US" i="1" baseline="-250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747685" y="5077176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94209" y="438052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2</a:t>
              </a:r>
              <a:endParaRPr lang="en-US" i="1" baseline="-250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403809" y="438052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09685" y="438052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725393" y="5370453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42" name="Straight Connector 41"/>
            <p:cNvCxnSpPr>
              <a:stCxn id="41" idx="1"/>
              <a:endCxn id="43" idx="6"/>
            </p:cNvCxnSpPr>
            <p:nvPr/>
          </p:nvCxnSpPr>
          <p:spPr>
            <a:xfrm rot="10800000">
              <a:off x="1560293" y="5439033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14688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49798" y="5254814"/>
              <a:ext cx="16749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en-US" i="1" baseline="-25000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9100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291200" y="5254814"/>
              <a:ext cx="17549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baseline="-25000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25864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210559" y="5254814"/>
              <a:ext cx="18394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D</a:t>
              </a:r>
              <a:endParaRPr lang="en-US" i="1" baseline="-250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20276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722544" y="5254814"/>
              <a:ext cx="1625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C</a:t>
              </a:r>
              <a:endParaRPr lang="en-US" i="1" baseline="-25000" dirty="0"/>
            </a:p>
          </p:txBody>
        </p:sp>
        <p:cxnSp>
          <p:nvCxnSpPr>
            <p:cNvPr id="51" name="Straight Connector 50"/>
            <p:cNvCxnSpPr>
              <a:stCxn id="49" idx="2"/>
              <a:endCxn id="41" idx="3"/>
            </p:cNvCxnSpPr>
            <p:nvPr/>
          </p:nvCxnSpPr>
          <p:spPr>
            <a:xfrm rot="10800000">
              <a:off x="1862553" y="5439033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896865" y="6497612"/>
              <a:ext cx="14799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F</a:t>
              </a:r>
              <a:endParaRPr lang="en-US" i="1" baseline="-250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201817" y="4400298"/>
            <a:ext cx="1103308" cy="454637"/>
            <a:chOff x="7147266" y="4524723"/>
            <a:chExt cx="1103308" cy="454637"/>
          </a:xfrm>
        </p:grpSpPr>
        <p:sp>
          <p:nvSpPr>
            <p:cNvPr id="54" name="TextBox 53"/>
            <p:cNvSpPr txBox="1"/>
            <p:nvPr/>
          </p:nvSpPr>
          <p:spPr>
            <a:xfrm>
              <a:off x="7603751" y="452472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R</a:t>
              </a:r>
              <a:r>
                <a:rPr lang="en-US" i="1" baseline="-25000" dirty="0" smtClean="0">
                  <a:solidFill>
                    <a:srgbClr val="FF0000"/>
                  </a:solidFill>
                </a:rPr>
                <a:t>4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7581459" y="4818000"/>
              <a:ext cx="137160" cy="137160"/>
            </a:xfrm>
            <a:prstGeom prst="rect">
              <a:avLst/>
            </a:prstGeom>
            <a:solidFill>
              <a:srgbClr val="FF0000"/>
            </a:solidFill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56" name="Straight Connector 55"/>
            <p:cNvCxnSpPr>
              <a:stCxn id="55" idx="1"/>
              <a:endCxn id="57" idx="6"/>
            </p:cNvCxnSpPr>
            <p:nvPr/>
          </p:nvCxnSpPr>
          <p:spPr>
            <a:xfrm rot="10800000">
              <a:off x="7416359" y="4886580"/>
              <a:ext cx="165100" cy="1588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324919" y="4840860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147266" y="4702361"/>
              <a:ext cx="17549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A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066625" y="4702361"/>
              <a:ext cx="18394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D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7883719" y="4840860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61" name="Straight Connector 60"/>
            <p:cNvCxnSpPr>
              <a:stCxn id="60" idx="2"/>
              <a:endCxn id="55" idx="3"/>
            </p:cNvCxnSpPr>
            <p:nvPr/>
          </p:nvCxnSpPr>
          <p:spPr>
            <a:xfrm rot="10800000">
              <a:off x="7718619" y="4886580"/>
              <a:ext cx="165100" cy="1588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3664874" y="4581394"/>
            <a:ext cx="2135280" cy="276999"/>
            <a:chOff x="6602935" y="5293289"/>
            <a:chExt cx="2135280" cy="276999"/>
          </a:xfrm>
        </p:grpSpPr>
        <p:sp>
          <p:nvSpPr>
            <p:cNvPr id="63" name="Oval 62"/>
            <p:cNvSpPr/>
            <p:nvPr/>
          </p:nvSpPr>
          <p:spPr>
            <a:xfrm>
              <a:off x="73219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602935" y="5293289"/>
              <a:ext cx="16749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B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67631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144337" y="5293289"/>
              <a:ext cx="17549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A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84395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063696" y="5293289"/>
              <a:ext cx="18394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D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78807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8575681" y="5293289"/>
              <a:ext cx="1625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C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20" name="Footer Placeholder 1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8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Bolstering Propagation at Separators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For perfect communication between clusters</a:t>
            </a:r>
          </a:p>
          <a:p>
            <a:pPr lvl="1"/>
            <a:r>
              <a:rPr lang="en-US" sz="2400" dirty="0" smtClean="0"/>
              <a:t>Ideally, add unique constraint </a:t>
            </a:r>
          </a:p>
          <a:p>
            <a:pPr lvl="1"/>
            <a:r>
              <a:rPr lang="en-US" sz="2400" dirty="0" smtClean="0"/>
              <a:t>Space overhead, major bottleneck</a:t>
            </a:r>
          </a:p>
          <a:p>
            <a:r>
              <a:rPr lang="en-US" sz="2800" dirty="0" smtClean="0"/>
              <a:t>Enhance propagation by </a:t>
            </a:r>
            <a:r>
              <a:rPr lang="en-US" sz="2800" dirty="0" smtClean="0">
                <a:solidFill>
                  <a:srgbClr val="3366FF"/>
                </a:solidFill>
              </a:rPr>
              <a:t>bolstering</a:t>
            </a:r>
          </a:p>
          <a:p>
            <a:pPr lvl="1"/>
            <a:r>
              <a:rPr lang="en-US" sz="2400" dirty="0" smtClean="0">
                <a:solidFill>
                  <a:srgbClr val="3366FF"/>
                </a:solidFill>
              </a:rPr>
              <a:t>Projection</a:t>
            </a:r>
            <a:r>
              <a:rPr lang="en-US" sz="2400" dirty="0" smtClean="0"/>
              <a:t> of existing constraints</a:t>
            </a:r>
          </a:p>
          <a:p>
            <a:pPr lvl="1"/>
            <a:r>
              <a:rPr lang="en-US" sz="2400" dirty="0" smtClean="0"/>
              <a:t>Adding</a:t>
            </a:r>
            <a:r>
              <a:rPr lang="en-US" sz="2400" dirty="0" smtClean="0">
                <a:solidFill>
                  <a:srgbClr val="3366FF"/>
                </a:solidFill>
              </a:rPr>
              <a:t> binary</a:t>
            </a:r>
            <a:r>
              <a:rPr lang="en-US" sz="2400" dirty="0" smtClean="0"/>
              <a:t> constraints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Adding</a:t>
            </a:r>
            <a:r>
              <a:rPr lang="en-US" sz="2400" dirty="0" smtClean="0">
                <a:solidFill>
                  <a:srgbClr val="3366FF"/>
                </a:solidFill>
              </a:rPr>
              <a:t> clique</a:t>
            </a:r>
            <a:r>
              <a:rPr lang="en-US" sz="2400" dirty="0" smtClean="0"/>
              <a:t> constraints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019800" y="2859590"/>
            <a:ext cx="2917272" cy="1663200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019800" y="3823348"/>
            <a:ext cx="2917272" cy="1663200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436644" y="5334594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434174" y="2938123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27" idx="2"/>
            <a:endCxn id="7" idx="0"/>
          </p:cNvCxnSpPr>
          <p:nvPr/>
        </p:nvCxnSpPr>
        <p:spPr>
          <a:xfrm rot="16200000" flipH="1">
            <a:off x="7313732" y="5167212"/>
            <a:ext cx="333529" cy="123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7" idx="2"/>
            <a:endCxn id="40" idx="0"/>
          </p:cNvCxnSpPr>
          <p:nvPr/>
        </p:nvCxnSpPr>
        <p:spPr>
          <a:xfrm rot="16200000" flipH="1">
            <a:off x="6676286" y="3620589"/>
            <a:ext cx="735068" cy="35082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7" idx="2"/>
            <a:endCxn id="42" idx="0"/>
          </p:cNvCxnSpPr>
          <p:nvPr/>
        </p:nvCxnSpPr>
        <p:spPr>
          <a:xfrm rot="5400000">
            <a:off x="6404522" y="3699648"/>
            <a:ext cx="735068" cy="1927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8" idx="2"/>
            <a:endCxn id="7" idx="2"/>
          </p:cNvCxnSpPr>
          <p:nvPr/>
        </p:nvCxnSpPr>
        <p:spPr>
          <a:xfrm rot="16200000" flipH="1">
            <a:off x="6963526" y="4905947"/>
            <a:ext cx="378000" cy="56823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8" idx="0"/>
            <a:endCxn id="40" idx="3"/>
          </p:cNvCxnSpPr>
          <p:nvPr/>
        </p:nvCxnSpPr>
        <p:spPr>
          <a:xfrm rot="5400000" flipH="1" flipV="1">
            <a:off x="6706258" y="4386125"/>
            <a:ext cx="643678" cy="31937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6" idx="0"/>
            <a:endCxn id="8" idx="4"/>
          </p:cNvCxnSpPr>
          <p:nvPr/>
        </p:nvCxnSpPr>
        <p:spPr>
          <a:xfrm rot="16200000" flipV="1">
            <a:off x="7345266" y="3160442"/>
            <a:ext cx="267991" cy="123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8" idx="2"/>
            <a:endCxn id="44" idx="0"/>
          </p:cNvCxnSpPr>
          <p:nvPr/>
        </p:nvCxnSpPr>
        <p:spPr>
          <a:xfrm rot="16200000" flipH="1">
            <a:off x="7816463" y="3673707"/>
            <a:ext cx="735068" cy="24458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413174" y="3295055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01703" y="3295055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lvl="0"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994997" y="3295055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19" name="Straight Connector 18"/>
          <p:cNvCxnSpPr>
            <a:stCxn id="42" idx="7"/>
            <a:endCxn id="16" idx="2"/>
          </p:cNvCxnSpPr>
          <p:nvPr/>
        </p:nvCxnSpPr>
        <p:spPr>
          <a:xfrm rot="5400000" flipH="1" flipV="1">
            <a:off x="6727205" y="3408410"/>
            <a:ext cx="732617" cy="77273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4" idx="1"/>
            <a:endCxn id="16" idx="2"/>
          </p:cNvCxnSpPr>
          <p:nvPr/>
        </p:nvCxnSpPr>
        <p:spPr>
          <a:xfrm rot="16200000" flipV="1">
            <a:off x="7511055" y="3397292"/>
            <a:ext cx="732617" cy="79496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0"/>
            <a:endCxn id="8" idx="2"/>
          </p:cNvCxnSpPr>
          <p:nvPr/>
        </p:nvCxnSpPr>
        <p:spPr>
          <a:xfrm rot="5400000" flipH="1" flipV="1">
            <a:off x="6995060" y="2855942"/>
            <a:ext cx="312461" cy="56576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6"/>
            <a:endCxn id="18" idx="0"/>
          </p:cNvCxnSpPr>
          <p:nvPr/>
        </p:nvCxnSpPr>
        <p:spPr>
          <a:xfrm>
            <a:off x="7523115" y="2982594"/>
            <a:ext cx="538588" cy="31246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6" idx="0"/>
            <a:endCxn id="18" idx="2"/>
          </p:cNvCxnSpPr>
          <p:nvPr/>
        </p:nvCxnSpPr>
        <p:spPr>
          <a:xfrm rot="5400000" flipH="1" flipV="1">
            <a:off x="7544699" y="3646531"/>
            <a:ext cx="735068" cy="29894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8" idx="0"/>
            <a:endCxn id="42" idx="4"/>
          </p:cNvCxnSpPr>
          <p:nvPr/>
        </p:nvCxnSpPr>
        <p:spPr>
          <a:xfrm rot="16200000" flipV="1">
            <a:off x="6456730" y="4455974"/>
            <a:ext cx="630653" cy="1927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7" idx="0"/>
            <a:endCxn id="42" idx="5"/>
          </p:cNvCxnSpPr>
          <p:nvPr/>
        </p:nvCxnSpPr>
        <p:spPr>
          <a:xfrm rot="16200000" flipV="1">
            <a:off x="6771675" y="4159448"/>
            <a:ext cx="643678" cy="77273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7" idx="0"/>
            <a:endCxn id="44" idx="3"/>
          </p:cNvCxnSpPr>
          <p:nvPr/>
        </p:nvCxnSpPr>
        <p:spPr>
          <a:xfrm rot="5400000" flipH="1" flipV="1">
            <a:off x="7555523" y="4148331"/>
            <a:ext cx="643678" cy="79496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413174" y="4867653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801703" y="4867653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815880" y="4861476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30" name="Straight Connector 29"/>
          <p:cNvCxnSpPr>
            <a:stCxn id="29" idx="2"/>
            <a:endCxn id="7" idx="7"/>
          </p:cNvCxnSpPr>
          <p:nvPr/>
        </p:nvCxnSpPr>
        <p:spPr>
          <a:xfrm rot="5400000">
            <a:off x="7521208" y="4986241"/>
            <a:ext cx="352731" cy="37002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9" idx="0"/>
            <a:endCxn id="46" idx="4"/>
          </p:cNvCxnSpPr>
          <p:nvPr/>
        </p:nvCxnSpPr>
        <p:spPr>
          <a:xfrm rot="16200000" flipV="1">
            <a:off x="7510436" y="4489327"/>
            <a:ext cx="624476" cy="11982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164879" y="2819400"/>
            <a:ext cx="17059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7587299" y="5207600"/>
            <a:ext cx="1632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F</a:t>
            </a:r>
            <a:endParaRPr lang="en-US" sz="2000" i="1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6518554" y="4789694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6</a:t>
            </a:r>
            <a:endParaRPr lang="en-US" sz="2000" i="1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7148554" y="4789694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5</a:t>
            </a:r>
            <a:endParaRPr lang="en-US" sz="2000" i="1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7980173" y="4789694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7</a:t>
            </a:r>
            <a:endParaRPr lang="en-US" sz="2000" i="1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6499548" y="3162948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7149503" y="3162948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1</a:t>
            </a:r>
            <a:endParaRPr lang="en-US" sz="2000" i="1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8187151" y="3162948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3</a:t>
            </a:r>
            <a:endParaRPr lang="en-US" sz="2000" i="1" baseline="-25000" dirty="0"/>
          </a:p>
        </p:txBody>
      </p:sp>
      <p:sp>
        <p:nvSpPr>
          <p:cNvPr id="40" name="Oval 39"/>
          <p:cNvSpPr/>
          <p:nvPr/>
        </p:nvSpPr>
        <p:spPr>
          <a:xfrm>
            <a:off x="7174762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75356" y="4013346"/>
            <a:ext cx="18486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B</a:t>
            </a:r>
            <a:endParaRPr lang="en-US" sz="2000" i="1" baseline="-25000" dirty="0"/>
          </a:p>
        </p:txBody>
      </p:sp>
      <p:sp>
        <p:nvSpPr>
          <p:cNvPr id="42" name="Oval 41"/>
          <p:cNvSpPr/>
          <p:nvPr/>
        </p:nvSpPr>
        <p:spPr>
          <a:xfrm>
            <a:off x="6631232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001963" y="4013346"/>
            <a:ext cx="19375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A</a:t>
            </a:r>
            <a:endParaRPr lang="en-US" sz="2000" i="1" baseline="-25000" dirty="0"/>
          </a:p>
        </p:txBody>
      </p:sp>
      <p:sp>
        <p:nvSpPr>
          <p:cNvPr id="44" name="Oval 43"/>
          <p:cNvSpPr/>
          <p:nvPr/>
        </p:nvSpPr>
        <p:spPr>
          <a:xfrm>
            <a:off x="8261821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96200" y="4013346"/>
            <a:ext cx="20315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D</a:t>
            </a:r>
            <a:endParaRPr lang="en-US" sz="2000" i="1" baseline="-25000" dirty="0"/>
          </a:p>
        </p:txBody>
      </p:sp>
      <p:sp>
        <p:nvSpPr>
          <p:cNvPr id="46" name="Oval 45"/>
          <p:cNvSpPr/>
          <p:nvPr/>
        </p:nvSpPr>
        <p:spPr>
          <a:xfrm>
            <a:off x="7718291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394193" y="4013346"/>
            <a:ext cx="17935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C</a:t>
            </a:r>
            <a:endParaRPr lang="en-US" sz="2000" i="1" baseline="-25000" dirty="0"/>
          </a:p>
        </p:txBody>
      </p:sp>
      <p:grpSp>
        <p:nvGrpSpPr>
          <p:cNvPr id="48" name="Group 47"/>
          <p:cNvGrpSpPr/>
          <p:nvPr/>
        </p:nvGrpSpPr>
        <p:grpSpPr>
          <a:xfrm>
            <a:off x="6697577" y="3865028"/>
            <a:ext cx="1541648" cy="567720"/>
            <a:chOff x="6720173" y="3865028"/>
            <a:chExt cx="1541648" cy="567720"/>
          </a:xfrm>
        </p:grpSpPr>
        <p:sp>
          <p:nvSpPr>
            <p:cNvPr id="49" name="Rectangle 48"/>
            <p:cNvSpPr/>
            <p:nvPr/>
          </p:nvSpPr>
          <p:spPr>
            <a:xfrm>
              <a:off x="7424291" y="3865028"/>
              <a:ext cx="133412" cy="133412"/>
            </a:xfrm>
            <a:prstGeom prst="rect">
              <a:avLst/>
            </a:prstGeom>
            <a:solidFill>
              <a:srgbClr val="FF0000"/>
            </a:solidFill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50" name="Straight Connector 49"/>
            <p:cNvCxnSpPr>
              <a:stCxn id="49" idx="2"/>
              <a:endCxn id="40" idx="7"/>
            </p:cNvCxnSpPr>
            <p:nvPr/>
          </p:nvCxnSpPr>
          <p:spPr>
            <a:xfrm flipH="1">
              <a:off x="7250678" y="3998440"/>
              <a:ext cx="240319" cy="162644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9" idx="1"/>
              <a:endCxn id="42" idx="6"/>
            </p:cNvCxnSpPr>
            <p:nvPr/>
          </p:nvCxnSpPr>
          <p:spPr>
            <a:xfrm flipH="1">
              <a:off x="6720173" y="3931734"/>
              <a:ext cx="704118" cy="260796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44" idx="2"/>
              <a:endCxn id="49" idx="3"/>
            </p:cNvCxnSpPr>
            <p:nvPr/>
          </p:nvCxnSpPr>
          <p:spPr>
            <a:xfrm flipH="1" flipV="1">
              <a:off x="7557703" y="3931734"/>
              <a:ext cx="704118" cy="260796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7335232" y="4124971"/>
              <a:ext cx="43351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/>
                <a:t>R</a:t>
              </a:r>
              <a:r>
                <a:rPr lang="en-US" sz="2000" b="1" i="1" baseline="-25000" dirty="0" smtClean="0"/>
                <a:t>sep</a:t>
              </a:r>
              <a:endParaRPr lang="en-US" sz="2000" b="1" i="1" baseline="-25000" dirty="0"/>
            </a:p>
          </p:txBody>
        </p:sp>
        <p:cxnSp>
          <p:nvCxnSpPr>
            <p:cNvPr id="54" name="Straight Connector 53"/>
            <p:cNvCxnSpPr>
              <a:stCxn id="46" idx="1"/>
              <a:endCxn id="49" idx="2"/>
            </p:cNvCxnSpPr>
            <p:nvPr/>
          </p:nvCxnSpPr>
          <p:spPr>
            <a:xfrm flipH="1" flipV="1">
              <a:off x="7490997" y="3998440"/>
              <a:ext cx="240319" cy="162644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7258250" y="3829250"/>
            <a:ext cx="467360" cy="430437"/>
            <a:chOff x="5247640" y="5284563"/>
            <a:chExt cx="467360" cy="430437"/>
          </a:xfrm>
        </p:grpSpPr>
        <p:sp>
          <p:nvSpPr>
            <p:cNvPr id="55" name="TextBox 54"/>
            <p:cNvSpPr txBox="1"/>
            <p:nvPr/>
          </p:nvSpPr>
          <p:spPr>
            <a:xfrm>
              <a:off x="5435032" y="52845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412740" y="5577840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1"/>
            </p:cNvCxnSpPr>
            <p:nvPr/>
          </p:nvCxnSpPr>
          <p:spPr>
            <a:xfrm rot="10800000">
              <a:off x="5247640" y="5646420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endCxn id="56" idx="3"/>
            </p:cNvCxnSpPr>
            <p:nvPr/>
          </p:nvCxnSpPr>
          <p:spPr>
            <a:xfrm rot="10800000">
              <a:off x="5549900" y="5646420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0" name="Footer Placeholder 5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Bolstering Schemas: Approximate Unique Separator Constraint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52400" y="2638495"/>
            <a:ext cx="2743200" cy="1563959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52400" y="3572168"/>
            <a:ext cx="2743200" cy="1563959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492296" y="4993240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489973" y="273976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27" idx="2"/>
            <a:endCxn id="7" idx="0"/>
          </p:cNvCxnSpPr>
          <p:nvPr/>
        </p:nvCxnSpPr>
        <p:spPr>
          <a:xfrm rot="16200000" flipH="1">
            <a:off x="1376718" y="4835845"/>
            <a:ext cx="313628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7" idx="2"/>
            <a:endCxn id="42" idx="0"/>
          </p:cNvCxnSpPr>
          <p:nvPr/>
        </p:nvCxnSpPr>
        <p:spPr>
          <a:xfrm rot="16200000" flipH="1">
            <a:off x="777308" y="3381507"/>
            <a:ext cx="691208" cy="32989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7" idx="2"/>
            <a:endCxn id="44" idx="0"/>
          </p:cNvCxnSpPr>
          <p:nvPr/>
        </p:nvCxnSpPr>
        <p:spPr>
          <a:xfrm rot="5400000">
            <a:off x="521759" y="3455849"/>
            <a:ext cx="691208" cy="18120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8" idx="2"/>
            <a:endCxn id="7" idx="2"/>
          </p:cNvCxnSpPr>
          <p:nvPr/>
        </p:nvCxnSpPr>
        <p:spPr>
          <a:xfrm rot="16200000" flipH="1">
            <a:off x="1047409" y="4590170"/>
            <a:ext cx="355445" cy="534329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8" idx="0"/>
            <a:endCxn id="42" idx="3"/>
          </p:cNvCxnSpPr>
          <p:nvPr/>
        </p:nvCxnSpPr>
        <p:spPr>
          <a:xfrm rot="5400000" flipH="1" flipV="1">
            <a:off x="805492" y="4101365"/>
            <a:ext cx="605270" cy="30032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6" idx="0"/>
            <a:endCxn id="8" idx="4"/>
          </p:cNvCxnSpPr>
          <p:nvPr/>
        </p:nvCxnSpPr>
        <p:spPr>
          <a:xfrm rot="16200000" flipV="1">
            <a:off x="1406371" y="2948817"/>
            <a:ext cx="252000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8" idx="2"/>
            <a:endCxn id="46" idx="0"/>
          </p:cNvCxnSpPr>
          <p:nvPr/>
        </p:nvCxnSpPr>
        <p:spPr>
          <a:xfrm rot="16200000" flipH="1">
            <a:off x="1849451" y="3431456"/>
            <a:ext cx="691208" cy="22999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470226" y="3075398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95241" y="3075398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lvl="0"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17332" y="3075398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19" name="Straight Connector 18"/>
          <p:cNvCxnSpPr>
            <a:stCxn id="44" idx="7"/>
            <a:endCxn id="16" idx="2"/>
          </p:cNvCxnSpPr>
          <p:nvPr/>
        </p:nvCxnSpPr>
        <p:spPr>
          <a:xfrm rot="5400000" flipH="1" flipV="1">
            <a:off x="825188" y="3181989"/>
            <a:ext cx="688903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6" idx="1"/>
            <a:endCxn id="16" idx="2"/>
          </p:cNvCxnSpPr>
          <p:nvPr/>
        </p:nvCxnSpPr>
        <p:spPr>
          <a:xfrm rot="16200000" flipV="1">
            <a:off x="1562267" y="3171534"/>
            <a:ext cx="688903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0"/>
            <a:endCxn id="8" idx="2"/>
          </p:cNvCxnSpPr>
          <p:nvPr/>
        </p:nvCxnSpPr>
        <p:spPr>
          <a:xfrm rot="5400000" flipH="1" flipV="1">
            <a:off x="1077061" y="2662486"/>
            <a:ext cx="293817" cy="5320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6"/>
            <a:endCxn id="18" idx="0"/>
          </p:cNvCxnSpPr>
          <p:nvPr/>
        </p:nvCxnSpPr>
        <p:spPr>
          <a:xfrm>
            <a:off x="1573607" y="2781581"/>
            <a:ext cx="506451" cy="29381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8" idx="0"/>
            <a:endCxn id="18" idx="2"/>
          </p:cNvCxnSpPr>
          <p:nvPr/>
        </p:nvCxnSpPr>
        <p:spPr>
          <a:xfrm rot="5400000" flipH="1" flipV="1">
            <a:off x="1593903" y="3405901"/>
            <a:ext cx="691208" cy="28110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8" idx="0"/>
            <a:endCxn id="44" idx="4"/>
          </p:cNvCxnSpPr>
          <p:nvPr/>
        </p:nvCxnSpPr>
        <p:spPr>
          <a:xfrm rot="16200000" flipV="1">
            <a:off x="570852" y="4167046"/>
            <a:ext cx="593022" cy="18120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7" idx="0"/>
            <a:endCxn id="44" idx="5"/>
          </p:cNvCxnSpPr>
          <p:nvPr/>
        </p:nvCxnSpPr>
        <p:spPr>
          <a:xfrm rot="16200000" flipV="1">
            <a:off x="867006" y="3888214"/>
            <a:ext cx="605270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7" idx="0"/>
            <a:endCxn id="46" idx="3"/>
          </p:cNvCxnSpPr>
          <p:nvPr/>
        </p:nvCxnSpPr>
        <p:spPr>
          <a:xfrm rot="5400000" flipH="1" flipV="1">
            <a:off x="1604082" y="3877760"/>
            <a:ext cx="605270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470226" y="4554160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95241" y="4554160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848903" y="4548353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30" name="Straight Connector 29"/>
          <p:cNvCxnSpPr>
            <a:stCxn id="29" idx="2"/>
            <a:endCxn id="7" idx="7"/>
          </p:cNvCxnSpPr>
          <p:nvPr/>
        </p:nvCxnSpPr>
        <p:spPr>
          <a:xfrm rot="5400000">
            <a:off x="1571814" y="4665673"/>
            <a:ext cx="331684" cy="34794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9" idx="0"/>
            <a:endCxn id="48" idx="4"/>
          </p:cNvCxnSpPr>
          <p:nvPr/>
        </p:nvCxnSpPr>
        <p:spPr>
          <a:xfrm rot="16200000" flipV="1">
            <a:off x="1561684" y="4198409"/>
            <a:ext cx="587215" cy="11267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236747" y="2628124"/>
            <a:ext cx="12503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637922" y="4480853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6</a:t>
            </a:r>
            <a:endParaRPr lang="en-US" sz="2000" i="1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1230331" y="4480853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5</a:t>
            </a:r>
            <a:endParaRPr lang="en-US" sz="2000" i="1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2003393" y="4480853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7</a:t>
            </a:r>
            <a:endParaRPr lang="en-US" sz="2000" i="1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1501069" y="3588354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4</a:t>
            </a:r>
            <a:endParaRPr lang="en-US" sz="2000" i="1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637922" y="2951172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1195484" y="2951172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1</a:t>
            </a:r>
            <a:endParaRPr lang="en-US" sz="2000" i="1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2198021" y="2951172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3</a:t>
            </a:r>
            <a:endParaRPr lang="en-US" sz="2000" i="1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1480680" y="3856595"/>
            <a:ext cx="125452" cy="12545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41" name="Straight Connector 40"/>
          <p:cNvCxnSpPr>
            <a:stCxn id="40" idx="1"/>
            <a:endCxn id="42" idx="6"/>
          </p:cNvCxnSpPr>
          <p:nvPr/>
        </p:nvCxnSpPr>
        <p:spPr>
          <a:xfrm rot="10800000">
            <a:off x="1329674" y="3919321"/>
            <a:ext cx="151006" cy="145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1246040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88368" y="3750827"/>
            <a:ext cx="13946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B</a:t>
            </a:r>
            <a:endParaRPr lang="en-US" sz="2000" i="1" baseline="-25000" dirty="0"/>
          </a:p>
        </p:txBody>
      </p:sp>
      <p:sp>
        <p:nvSpPr>
          <p:cNvPr id="44" name="Oval 43"/>
          <p:cNvSpPr/>
          <p:nvPr/>
        </p:nvSpPr>
        <p:spPr>
          <a:xfrm>
            <a:off x="734942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83553" y="3750827"/>
            <a:ext cx="14908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A</a:t>
            </a:r>
            <a:endParaRPr lang="en-US" sz="2000" i="1" baseline="-25000" dirty="0"/>
          </a:p>
        </p:txBody>
      </p:sp>
      <p:sp>
        <p:nvSpPr>
          <p:cNvPr id="46" name="Oval 45"/>
          <p:cNvSpPr/>
          <p:nvPr/>
        </p:nvSpPr>
        <p:spPr>
          <a:xfrm>
            <a:off x="2268235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24429" y="3750827"/>
            <a:ext cx="15709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D</a:t>
            </a:r>
            <a:endParaRPr lang="en-US" sz="2000" i="1" baseline="-25000" dirty="0"/>
          </a:p>
        </p:txBody>
      </p:sp>
      <p:sp>
        <p:nvSpPr>
          <p:cNvPr id="48" name="Oval 47"/>
          <p:cNvSpPr/>
          <p:nvPr/>
        </p:nvSpPr>
        <p:spPr>
          <a:xfrm>
            <a:off x="1757137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92708" y="3750827"/>
            <a:ext cx="13465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C</a:t>
            </a:r>
            <a:endParaRPr lang="en-US" sz="2000" i="1" baseline="-25000" dirty="0"/>
          </a:p>
        </p:txBody>
      </p:sp>
      <p:cxnSp>
        <p:nvCxnSpPr>
          <p:cNvPr id="50" name="Straight Connector 49"/>
          <p:cNvCxnSpPr>
            <a:stCxn id="48" idx="2"/>
            <a:endCxn id="40" idx="3"/>
          </p:cNvCxnSpPr>
          <p:nvPr/>
        </p:nvCxnSpPr>
        <p:spPr>
          <a:xfrm rot="10800000">
            <a:off x="1606131" y="3919321"/>
            <a:ext cx="151006" cy="145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645192" y="4873823"/>
            <a:ext cx="11862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F</a:t>
            </a:r>
            <a:endParaRPr lang="en-US" sz="2000" i="1" baseline="-25000" dirty="0"/>
          </a:p>
        </p:txBody>
      </p:sp>
      <p:grpSp>
        <p:nvGrpSpPr>
          <p:cNvPr id="52" name="Group 51"/>
          <p:cNvGrpSpPr/>
          <p:nvPr/>
        </p:nvGrpSpPr>
        <p:grpSpPr>
          <a:xfrm>
            <a:off x="1828524" y="3948890"/>
            <a:ext cx="801500" cy="837544"/>
            <a:chOff x="1828524" y="3710105"/>
            <a:chExt cx="801500" cy="837544"/>
          </a:xfrm>
        </p:grpSpPr>
        <p:sp>
          <p:nvSpPr>
            <p:cNvPr id="53" name="TextBox 52"/>
            <p:cNvSpPr txBox="1"/>
            <p:nvPr/>
          </p:nvSpPr>
          <p:spPr>
            <a:xfrm>
              <a:off x="2354307" y="4239872"/>
              <a:ext cx="27571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/>
                <a:t>R</a:t>
              </a:r>
              <a:r>
                <a:rPr lang="en-US" sz="2000" b="1" i="1" baseline="-25000" dirty="0" smtClean="0"/>
                <a:t>3</a:t>
              </a:r>
              <a:r>
                <a:rPr lang="en-US" sz="2000" b="1" i="1" baseline="30000" dirty="0" smtClean="0"/>
                <a:t>’</a:t>
              </a:r>
              <a:endParaRPr lang="en-US" sz="2000" b="1" i="1" baseline="30000" dirty="0"/>
            </a:p>
          </p:txBody>
        </p:sp>
        <p:cxnSp>
          <p:nvCxnSpPr>
            <p:cNvPr id="54" name="Straight Connector 53"/>
            <p:cNvCxnSpPr>
              <a:stCxn id="56" idx="0"/>
            </p:cNvCxnSpPr>
            <p:nvPr/>
          </p:nvCxnSpPr>
          <p:spPr>
            <a:xfrm flipH="1" flipV="1">
              <a:off x="2339621" y="3710105"/>
              <a:ext cx="88503" cy="422314"/>
            </a:xfrm>
            <a:prstGeom prst="line">
              <a:avLst/>
            </a:prstGeom>
            <a:ln w="25400" cap="flat" cmpd="sng" algn="ctr">
              <a:solidFill>
                <a:srgbClr val="0000FF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6" idx="1"/>
            </p:cNvCxnSpPr>
            <p:nvPr/>
          </p:nvCxnSpPr>
          <p:spPr>
            <a:xfrm flipH="1" flipV="1">
              <a:off x="1828524" y="3710105"/>
              <a:ext cx="536875" cy="485040"/>
            </a:xfrm>
            <a:prstGeom prst="line">
              <a:avLst/>
            </a:prstGeom>
            <a:ln w="25400" cap="flat" cmpd="sng" algn="ctr">
              <a:solidFill>
                <a:srgbClr val="0000FF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2365399" y="4132419"/>
              <a:ext cx="125452" cy="125452"/>
            </a:xfrm>
            <a:prstGeom prst="rect">
              <a:avLst/>
            </a:prstGeom>
            <a:solidFill>
              <a:srgbClr val="0000FF"/>
            </a:solidFill>
            <a:ln w="158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>
                <a:solidFill>
                  <a:prstClr val="black"/>
                </a:solidFill>
              </a:endParaRPr>
            </a:p>
          </p:txBody>
        </p:sp>
      </p:grpSp>
      <p:sp>
        <p:nvSpPr>
          <p:cNvPr id="57" name="Oval 56"/>
          <p:cNvSpPr/>
          <p:nvPr/>
        </p:nvSpPr>
        <p:spPr>
          <a:xfrm>
            <a:off x="3162300" y="2676176"/>
            <a:ext cx="2743200" cy="1563959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3162300" y="3582426"/>
            <a:ext cx="2743200" cy="1563959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4494602" y="5003500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60" name="Oval 59"/>
          <p:cNvSpPr/>
          <p:nvPr/>
        </p:nvSpPr>
        <p:spPr>
          <a:xfrm>
            <a:off x="4492279" y="275002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61" name="Straight Connector 60"/>
          <p:cNvCxnSpPr>
            <a:stCxn id="81" idx="2"/>
            <a:endCxn id="59" idx="0"/>
          </p:cNvCxnSpPr>
          <p:nvPr/>
        </p:nvCxnSpPr>
        <p:spPr>
          <a:xfrm rot="16200000" flipH="1">
            <a:off x="4379024" y="4846104"/>
            <a:ext cx="313628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70" idx="2"/>
            <a:endCxn id="92" idx="0"/>
          </p:cNvCxnSpPr>
          <p:nvPr/>
        </p:nvCxnSpPr>
        <p:spPr>
          <a:xfrm rot="16200000" flipH="1">
            <a:off x="3779614" y="3391767"/>
            <a:ext cx="691207" cy="32989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70" idx="2"/>
            <a:endCxn id="94" idx="0"/>
          </p:cNvCxnSpPr>
          <p:nvPr/>
        </p:nvCxnSpPr>
        <p:spPr>
          <a:xfrm rot="5400000">
            <a:off x="3524065" y="3466109"/>
            <a:ext cx="691207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82" idx="2"/>
            <a:endCxn id="59" idx="2"/>
          </p:cNvCxnSpPr>
          <p:nvPr/>
        </p:nvCxnSpPr>
        <p:spPr>
          <a:xfrm rot="16200000" flipH="1">
            <a:off x="4049715" y="4600429"/>
            <a:ext cx="355445" cy="534329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2" idx="0"/>
            <a:endCxn id="92" idx="3"/>
          </p:cNvCxnSpPr>
          <p:nvPr/>
        </p:nvCxnSpPr>
        <p:spPr>
          <a:xfrm rot="5400000" flipH="1" flipV="1">
            <a:off x="3815074" y="4118902"/>
            <a:ext cx="590718" cy="30032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83" idx="0"/>
            <a:endCxn id="96" idx="5"/>
          </p:cNvCxnSpPr>
          <p:nvPr/>
        </p:nvCxnSpPr>
        <p:spPr>
          <a:xfrm flipH="1" flipV="1">
            <a:off x="5341927" y="3959150"/>
            <a:ext cx="88503" cy="422314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69" idx="0"/>
            <a:endCxn id="60" idx="4"/>
          </p:cNvCxnSpPr>
          <p:nvPr/>
        </p:nvCxnSpPr>
        <p:spPr>
          <a:xfrm rot="16200000" flipV="1">
            <a:off x="4408677" y="2959077"/>
            <a:ext cx="252000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1" idx="2"/>
            <a:endCxn id="96" idx="0"/>
          </p:cNvCxnSpPr>
          <p:nvPr/>
        </p:nvCxnSpPr>
        <p:spPr>
          <a:xfrm rot="16200000" flipH="1">
            <a:off x="4851757" y="3441715"/>
            <a:ext cx="691207" cy="22999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4472532" y="3085658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897547" y="3085658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019638" y="3085658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72" name="Straight Connector 71"/>
          <p:cNvCxnSpPr>
            <a:stCxn id="94" idx="7"/>
            <a:endCxn id="69" idx="2"/>
          </p:cNvCxnSpPr>
          <p:nvPr/>
        </p:nvCxnSpPr>
        <p:spPr>
          <a:xfrm rot="5400000" flipH="1" flipV="1">
            <a:off x="3827494" y="3192249"/>
            <a:ext cx="688903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96" idx="1"/>
            <a:endCxn id="69" idx="2"/>
          </p:cNvCxnSpPr>
          <p:nvPr/>
        </p:nvCxnSpPr>
        <p:spPr>
          <a:xfrm rot="16200000" flipV="1">
            <a:off x="4564572" y="3181794"/>
            <a:ext cx="688903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70" idx="0"/>
            <a:endCxn id="60" idx="2"/>
          </p:cNvCxnSpPr>
          <p:nvPr/>
        </p:nvCxnSpPr>
        <p:spPr>
          <a:xfrm rot="5400000" flipH="1" flipV="1">
            <a:off x="4079367" y="2672746"/>
            <a:ext cx="293817" cy="5320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0" idx="6"/>
            <a:endCxn id="71" idx="0"/>
          </p:cNvCxnSpPr>
          <p:nvPr/>
        </p:nvCxnSpPr>
        <p:spPr>
          <a:xfrm>
            <a:off x="4575913" y="2791841"/>
            <a:ext cx="506451" cy="29381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98" idx="0"/>
            <a:endCxn id="71" idx="2"/>
          </p:cNvCxnSpPr>
          <p:nvPr/>
        </p:nvCxnSpPr>
        <p:spPr>
          <a:xfrm rot="5400000" flipH="1" flipV="1">
            <a:off x="4596208" y="3416161"/>
            <a:ext cx="691207" cy="28110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83" idx="1"/>
            <a:endCxn id="98" idx="5"/>
          </p:cNvCxnSpPr>
          <p:nvPr/>
        </p:nvCxnSpPr>
        <p:spPr>
          <a:xfrm flipH="1" flipV="1">
            <a:off x="4830830" y="3959150"/>
            <a:ext cx="536875" cy="485040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82" idx="0"/>
            <a:endCxn id="94" idx="4"/>
          </p:cNvCxnSpPr>
          <p:nvPr/>
        </p:nvCxnSpPr>
        <p:spPr>
          <a:xfrm rot="16200000" flipV="1">
            <a:off x="3573158" y="4177306"/>
            <a:ext cx="593022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81" idx="0"/>
            <a:endCxn id="94" idx="5"/>
          </p:cNvCxnSpPr>
          <p:nvPr/>
        </p:nvCxnSpPr>
        <p:spPr>
          <a:xfrm rot="16200000" flipV="1">
            <a:off x="3869311" y="3898473"/>
            <a:ext cx="605270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81" idx="0"/>
            <a:endCxn id="96" idx="3"/>
          </p:cNvCxnSpPr>
          <p:nvPr/>
        </p:nvCxnSpPr>
        <p:spPr>
          <a:xfrm rot="5400000" flipH="1" flipV="1">
            <a:off x="4606387" y="3888020"/>
            <a:ext cx="605270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4472532" y="4564420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897547" y="4564420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367704" y="4381464"/>
            <a:ext cx="125451" cy="125451"/>
          </a:xfrm>
          <a:prstGeom prst="rect">
            <a:avLst/>
          </a:prstGeom>
          <a:solidFill>
            <a:srgbClr val="0000FF"/>
          </a:solidFill>
          <a:ln w="158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851209" y="4558612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85" name="Straight Connector 84"/>
          <p:cNvCxnSpPr>
            <a:stCxn id="84" idx="2"/>
            <a:endCxn id="59" idx="7"/>
          </p:cNvCxnSpPr>
          <p:nvPr/>
        </p:nvCxnSpPr>
        <p:spPr>
          <a:xfrm rot="5400000">
            <a:off x="4574120" y="4675932"/>
            <a:ext cx="331684" cy="34794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4" idx="0"/>
            <a:endCxn id="98" idx="4"/>
          </p:cNvCxnSpPr>
          <p:nvPr/>
        </p:nvCxnSpPr>
        <p:spPr>
          <a:xfrm rot="16200000" flipV="1">
            <a:off x="4563991" y="4208669"/>
            <a:ext cx="587215" cy="11267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4239053" y="2638384"/>
            <a:ext cx="12503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88" name="TextBox 87"/>
          <p:cNvSpPr txBox="1"/>
          <p:nvPr/>
        </p:nvSpPr>
        <p:spPr>
          <a:xfrm>
            <a:off x="4676757" y="4863563"/>
            <a:ext cx="11862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F</a:t>
            </a:r>
            <a:endParaRPr lang="en-US" sz="2000" i="1" baseline="-25000" dirty="0"/>
          </a:p>
        </p:txBody>
      </p:sp>
      <p:sp>
        <p:nvSpPr>
          <p:cNvPr id="89" name="TextBox 88"/>
          <p:cNvSpPr txBox="1"/>
          <p:nvPr/>
        </p:nvSpPr>
        <p:spPr>
          <a:xfrm>
            <a:off x="5351558" y="4500475"/>
            <a:ext cx="290144" cy="30777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R’</a:t>
            </a:r>
            <a:r>
              <a:rPr lang="en-US" sz="2000" i="1" baseline="-25000" dirty="0" smtClean="0"/>
              <a:t>3</a:t>
            </a:r>
            <a:endParaRPr lang="en-US" sz="2000" i="1" baseline="30000" dirty="0"/>
          </a:p>
        </p:txBody>
      </p:sp>
      <p:sp>
        <p:nvSpPr>
          <p:cNvPr id="90" name="Rectangle 89"/>
          <p:cNvSpPr/>
          <p:nvPr/>
        </p:nvSpPr>
        <p:spPr>
          <a:xfrm>
            <a:off x="4482986" y="3866855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91" name="Straight Connector 90"/>
          <p:cNvCxnSpPr>
            <a:stCxn id="90" idx="1"/>
            <a:endCxn id="92" idx="6"/>
          </p:cNvCxnSpPr>
          <p:nvPr/>
        </p:nvCxnSpPr>
        <p:spPr>
          <a:xfrm rot="10800000">
            <a:off x="4331980" y="3929580"/>
            <a:ext cx="151006" cy="145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Oval 91"/>
          <p:cNvSpPr/>
          <p:nvPr/>
        </p:nvSpPr>
        <p:spPr>
          <a:xfrm>
            <a:off x="4248346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590673" y="3761086"/>
            <a:ext cx="13946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B</a:t>
            </a:r>
            <a:endParaRPr lang="en-US" sz="2000" i="1" baseline="-25000" dirty="0"/>
          </a:p>
        </p:txBody>
      </p:sp>
      <p:sp>
        <p:nvSpPr>
          <p:cNvPr id="94" name="Oval 93"/>
          <p:cNvSpPr/>
          <p:nvPr/>
        </p:nvSpPr>
        <p:spPr>
          <a:xfrm>
            <a:off x="3737248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4085858" y="3761086"/>
            <a:ext cx="14908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A</a:t>
            </a:r>
            <a:endParaRPr lang="en-US" sz="2000" i="1" baseline="-25000" dirty="0"/>
          </a:p>
        </p:txBody>
      </p:sp>
      <p:sp>
        <p:nvSpPr>
          <p:cNvPr id="96" name="Oval 95"/>
          <p:cNvSpPr/>
          <p:nvPr/>
        </p:nvSpPr>
        <p:spPr>
          <a:xfrm>
            <a:off x="5270541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926735" y="3761086"/>
            <a:ext cx="15709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D</a:t>
            </a:r>
            <a:endParaRPr lang="en-US" sz="2000" i="1" baseline="-25000" dirty="0"/>
          </a:p>
        </p:txBody>
      </p:sp>
      <p:sp>
        <p:nvSpPr>
          <p:cNvPr id="98" name="Oval 97"/>
          <p:cNvSpPr/>
          <p:nvPr/>
        </p:nvSpPr>
        <p:spPr>
          <a:xfrm>
            <a:off x="4759443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395014" y="3761086"/>
            <a:ext cx="13465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C</a:t>
            </a:r>
            <a:endParaRPr lang="en-US" sz="2000" i="1" baseline="-25000" dirty="0"/>
          </a:p>
        </p:txBody>
      </p:sp>
      <p:cxnSp>
        <p:nvCxnSpPr>
          <p:cNvPr id="100" name="Straight Connector 99"/>
          <p:cNvCxnSpPr>
            <a:stCxn id="98" idx="2"/>
            <a:endCxn id="90" idx="3"/>
          </p:cNvCxnSpPr>
          <p:nvPr/>
        </p:nvCxnSpPr>
        <p:spPr>
          <a:xfrm flipH="1">
            <a:off x="4608438" y="3929580"/>
            <a:ext cx="151006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1" name="Group 101"/>
          <p:cNvGrpSpPr/>
          <p:nvPr/>
        </p:nvGrpSpPr>
        <p:grpSpPr>
          <a:xfrm>
            <a:off x="3820882" y="3416259"/>
            <a:ext cx="950808" cy="513336"/>
            <a:chOff x="1493859" y="3572814"/>
            <a:chExt cx="1386634" cy="748633"/>
          </a:xfrm>
        </p:grpSpPr>
        <p:sp>
          <p:nvSpPr>
            <p:cNvPr id="102" name="TextBox 101"/>
            <p:cNvSpPr txBox="1"/>
            <p:nvPr/>
          </p:nvSpPr>
          <p:spPr>
            <a:xfrm>
              <a:off x="2382371" y="3572814"/>
              <a:ext cx="411470" cy="44885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a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5" idx="1"/>
              <a:endCxn id="94" idx="6"/>
            </p:cNvCxnSpPr>
            <p:nvPr/>
          </p:nvCxnSpPr>
          <p:spPr>
            <a:xfrm flipH="1">
              <a:off x="1493859" y="3966279"/>
              <a:ext cx="646661" cy="355168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98" idx="1"/>
              <a:endCxn id="105" idx="3"/>
            </p:cNvCxnSpPr>
            <p:nvPr/>
          </p:nvCxnSpPr>
          <p:spPr>
            <a:xfrm flipH="1" flipV="1">
              <a:off x="2323475" y="3966279"/>
              <a:ext cx="557018" cy="312045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2140520" y="3874801"/>
              <a:ext cx="182955" cy="182955"/>
            </a:xfrm>
            <a:prstGeom prst="rect">
              <a:avLst/>
            </a:prstGeom>
            <a:solidFill>
              <a:srgbClr val="FF0000"/>
            </a:solidFill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 smtClean="0">
                <a:solidFill>
                  <a:prstClr val="black"/>
                </a:solidFill>
              </a:endParaRPr>
            </a:p>
          </p:txBody>
        </p:sp>
      </p:grpSp>
      <p:sp>
        <p:nvSpPr>
          <p:cNvPr id="106" name="Oval 2"/>
          <p:cNvSpPr/>
          <p:nvPr/>
        </p:nvSpPr>
        <p:spPr>
          <a:xfrm>
            <a:off x="6172200" y="3598245"/>
            <a:ext cx="2743200" cy="1563958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07" name="Oval 3"/>
          <p:cNvSpPr/>
          <p:nvPr/>
        </p:nvSpPr>
        <p:spPr>
          <a:xfrm>
            <a:off x="6172200" y="2675240"/>
            <a:ext cx="2743200" cy="1563958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08" name="Oval 4"/>
          <p:cNvSpPr/>
          <p:nvPr/>
        </p:nvSpPr>
        <p:spPr>
          <a:xfrm>
            <a:off x="7512096" y="5006751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09" name="Oval 5"/>
          <p:cNvSpPr/>
          <p:nvPr/>
        </p:nvSpPr>
        <p:spPr>
          <a:xfrm>
            <a:off x="7509773" y="275327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110" name="Straight Connector 6"/>
          <p:cNvCxnSpPr>
            <a:stCxn id="126" idx="2"/>
            <a:endCxn id="106" idx="0"/>
          </p:cNvCxnSpPr>
          <p:nvPr/>
        </p:nvCxnSpPr>
        <p:spPr>
          <a:xfrm rot="5400000">
            <a:off x="7401064" y="4845972"/>
            <a:ext cx="313628" cy="793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7"/>
          <p:cNvCxnSpPr>
            <a:stCxn id="116" idx="2"/>
          </p:cNvCxnSpPr>
          <p:nvPr/>
        </p:nvCxnSpPr>
        <p:spPr>
          <a:xfrm rot="16200000" flipH="1">
            <a:off x="6797108" y="3395020"/>
            <a:ext cx="691207" cy="32989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8"/>
          <p:cNvCxnSpPr>
            <a:stCxn id="116" idx="2"/>
            <a:endCxn id="134" idx="0"/>
          </p:cNvCxnSpPr>
          <p:nvPr/>
        </p:nvCxnSpPr>
        <p:spPr>
          <a:xfrm rot="5400000">
            <a:off x="6541560" y="3469361"/>
            <a:ext cx="691207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9"/>
          <p:cNvCxnSpPr>
            <a:stCxn id="127" idx="2"/>
            <a:endCxn id="106" idx="2"/>
          </p:cNvCxnSpPr>
          <p:nvPr/>
        </p:nvCxnSpPr>
        <p:spPr>
          <a:xfrm rot="16200000" flipH="1">
            <a:off x="7067209" y="4603681"/>
            <a:ext cx="355445" cy="53433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0"/>
          <p:cNvCxnSpPr>
            <a:stCxn id="127" idx="0"/>
          </p:cNvCxnSpPr>
          <p:nvPr/>
        </p:nvCxnSpPr>
        <p:spPr>
          <a:xfrm rot="5400000" flipH="1" flipV="1">
            <a:off x="6825292" y="4114877"/>
            <a:ext cx="605270" cy="30032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"/>
          <p:cNvCxnSpPr>
            <a:stCxn id="115" idx="0"/>
            <a:endCxn id="107" idx="4"/>
          </p:cNvCxnSpPr>
          <p:nvPr/>
        </p:nvCxnSpPr>
        <p:spPr>
          <a:xfrm rot="16200000" flipV="1">
            <a:off x="7430717" y="2957784"/>
            <a:ext cx="252000" cy="1025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2"/>
          <p:cNvCxnSpPr>
            <a:stCxn id="117" idx="2"/>
            <a:endCxn id="136" idx="0"/>
          </p:cNvCxnSpPr>
          <p:nvPr/>
        </p:nvCxnSpPr>
        <p:spPr>
          <a:xfrm rot="16200000" flipH="1">
            <a:off x="7869251" y="3444968"/>
            <a:ext cx="691207" cy="22999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Rectangle 13"/>
          <p:cNvSpPr/>
          <p:nvPr/>
        </p:nvSpPr>
        <p:spPr>
          <a:xfrm>
            <a:off x="7499117" y="3088911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18" name="Rectangle 14"/>
          <p:cNvSpPr/>
          <p:nvPr/>
        </p:nvSpPr>
        <p:spPr>
          <a:xfrm>
            <a:off x="6915041" y="3088911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19" name="Rectangle 15"/>
          <p:cNvSpPr/>
          <p:nvPr/>
        </p:nvSpPr>
        <p:spPr>
          <a:xfrm>
            <a:off x="8037133" y="3088911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120" name="Straight Connector 16"/>
          <p:cNvCxnSpPr>
            <a:stCxn id="134" idx="7"/>
            <a:endCxn id="115" idx="2"/>
          </p:cNvCxnSpPr>
          <p:nvPr/>
        </p:nvCxnSpPr>
        <p:spPr>
          <a:xfrm rot="5400000" flipH="1" flipV="1">
            <a:off x="6849535" y="3190956"/>
            <a:ext cx="688902" cy="73571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7"/>
          <p:cNvCxnSpPr>
            <a:stCxn id="136" idx="1"/>
            <a:endCxn id="115" idx="2"/>
          </p:cNvCxnSpPr>
          <p:nvPr/>
        </p:nvCxnSpPr>
        <p:spPr>
          <a:xfrm rot="16200000" flipV="1">
            <a:off x="7586612" y="3189592"/>
            <a:ext cx="688902" cy="73844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8"/>
          <p:cNvCxnSpPr>
            <a:stCxn id="116" idx="0"/>
            <a:endCxn id="107" idx="2"/>
          </p:cNvCxnSpPr>
          <p:nvPr/>
        </p:nvCxnSpPr>
        <p:spPr>
          <a:xfrm rot="5400000" flipH="1" flipV="1">
            <a:off x="7096862" y="2675999"/>
            <a:ext cx="293817" cy="5320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9"/>
          <p:cNvCxnSpPr>
            <a:stCxn id="107" idx="6"/>
            <a:endCxn id="117" idx="0"/>
          </p:cNvCxnSpPr>
          <p:nvPr/>
        </p:nvCxnSpPr>
        <p:spPr>
          <a:xfrm>
            <a:off x="7593407" y="2795093"/>
            <a:ext cx="506451" cy="29381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20"/>
          <p:cNvCxnSpPr>
            <a:stCxn id="138" idx="0"/>
            <a:endCxn id="117" idx="2"/>
          </p:cNvCxnSpPr>
          <p:nvPr/>
        </p:nvCxnSpPr>
        <p:spPr>
          <a:xfrm rot="5400000" flipH="1" flipV="1">
            <a:off x="7613703" y="3419413"/>
            <a:ext cx="691207" cy="28110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21"/>
          <p:cNvCxnSpPr>
            <a:stCxn id="127" idx="0"/>
            <a:endCxn id="134" idx="4"/>
          </p:cNvCxnSpPr>
          <p:nvPr/>
        </p:nvCxnSpPr>
        <p:spPr>
          <a:xfrm rot="16200000" flipV="1">
            <a:off x="6590653" y="4180558"/>
            <a:ext cx="593022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22"/>
          <p:cNvCxnSpPr>
            <a:stCxn id="126" idx="0"/>
            <a:endCxn id="134" idx="5"/>
          </p:cNvCxnSpPr>
          <p:nvPr/>
        </p:nvCxnSpPr>
        <p:spPr>
          <a:xfrm rot="16200000" flipV="1">
            <a:off x="6891351" y="3897179"/>
            <a:ext cx="605270" cy="73571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23"/>
          <p:cNvCxnSpPr>
            <a:stCxn id="126" idx="0"/>
            <a:endCxn id="136" idx="3"/>
          </p:cNvCxnSpPr>
          <p:nvPr/>
        </p:nvCxnSpPr>
        <p:spPr>
          <a:xfrm rot="5400000" flipH="1" flipV="1">
            <a:off x="7628428" y="3895818"/>
            <a:ext cx="605270" cy="73844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Rectangle 24"/>
          <p:cNvSpPr/>
          <p:nvPr/>
        </p:nvSpPr>
        <p:spPr>
          <a:xfrm>
            <a:off x="7499117" y="4567672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29" name="Rectangle 25"/>
          <p:cNvSpPr/>
          <p:nvPr/>
        </p:nvSpPr>
        <p:spPr>
          <a:xfrm>
            <a:off x="6915041" y="4567672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30" name="Rectangle 26"/>
          <p:cNvSpPr/>
          <p:nvPr/>
        </p:nvSpPr>
        <p:spPr>
          <a:xfrm>
            <a:off x="7868703" y="4561864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131" name="Straight Connector 27"/>
          <p:cNvCxnSpPr>
            <a:stCxn id="128" idx="2"/>
            <a:endCxn id="106" idx="7"/>
          </p:cNvCxnSpPr>
          <p:nvPr/>
        </p:nvCxnSpPr>
        <p:spPr>
          <a:xfrm rot="5400000">
            <a:off x="7591614" y="4679185"/>
            <a:ext cx="331684" cy="34794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28"/>
          <p:cNvCxnSpPr>
            <a:stCxn id="128" idx="0"/>
            <a:endCxn id="138" idx="4"/>
          </p:cNvCxnSpPr>
          <p:nvPr/>
        </p:nvCxnSpPr>
        <p:spPr>
          <a:xfrm rot="16200000" flipV="1">
            <a:off x="7581485" y="4211921"/>
            <a:ext cx="587214" cy="11267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TextBox 29"/>
          <p:cNvSpPr txBox="1"/>
          <p:nvPr/>
        </p:nvSpPr>
        <p:spPr>
          <a:xfrm>
            <a:off x="7256547" y="2641637"/>
            <a:ext cx="1122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134" name="Oval 36"/>
          <p:cNvSpPr/>
          <p:nvPr/>
        </p:nvSpPr>
        <p:spPr>
          <a:xfrm>
            <a:off x="7265840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135" name="TextBox 37"/>
          <p:cNvSpPr txBox="1"/>
          <p:nvPr/>
        </p:nvSpPr>
        <p:spPr>
          <a:xfrm>
            <a:off x="6608168" y="3764340"/>
            <a:ext cx="1250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B</a:t>
            </a:r>
            <a:endParaRPr lang="en-US" i="1" baseline="-25000" dirty="0"/>
          </a:p>
        </p:txBody>
      </p:sp>
      <p:sp>
        <p:nvSpPr>
          <p:cNvPr id="136" name="Oval 38"/>
          <p:cNvSpPr/>
          <p:nvPr/>
        </p:nvSpPr>
        <p:spPr>
          <a:xfrm>
            <a:off x="6754742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137" name="TextBox 39"/>
          <p:cNvSpPr txBox="1"/>
          <p:nvPr/>
        </p:nvSpPr>
        <p:spPr>
          <a:xfrm>
            <a:off x="7103353" y="3764340"/>
            <a:ext cx="13305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A</a:t>
            </a:r>
            <a:endParaRPr lang="en-US" i="1" baseline="-25000" dirty="0"/>
          </a:p>
        </p:txBody>
      </p:sp>
      <p:sp>
        <p:nvSpPr>
          <p:cNvPr id="138" name="Oval 40"/>
          <p:cNvSpPr/>
          <p:nvPr/>
        </p:nvSpPr>
        <p:spPr>
          <a:xfrm>
            <a:off x="8288035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139" name="TextBox 41"/>
          <p:cNvSpPr txBox="1"/>
          <p:nvPr/>
        </p:nvSpPr>
        <p:spPr>
          <a:xfrm>
            <a:off x="7912717" y="3764340"/>
            <a:ext cx="14266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D</a:t>
            </a:r>
            <a:endParaRPr lang="en-US" i="1" baseline="-25000" dirty="0"/>
          </a:p>
        </p:txBody>
      </p:sp>
      <p:sp>
        <p:nvSpPr>
          <p:cNvPr id="140" name="Oval 42"/>
          <p:cNvSpPr/>
          <p:nvPr/>
        </p:nvSpPr>
        <p:spPr>
          <a:xfrm>
            <a:off x="7776938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141" name="TextBox 43"/>
          <p:cNvSpPr txBox="1"/>
          <p:nvPr/>
        </p:nvSpPr>
        <p:spPr>
          <a:xfrm>
            <a:off x="8412509" y="3764340"/>
            <a:ext cx="12022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C</a:t>
            </a:r>
            <a:endParaRPr lang="en-US" i="1" baseline="-25000" dirty="0"/>
          </a:p>
        </p:txBody>
      </p:sp>
      <p:sp>
        <p:nvSpPr>
          <p:cNvPr id="142" name="TextBox 44"/>
          <p:cNvSpPr txBox="1"/>
          <p:nvPr/>
        </p:nvSpPr>
        <p:spPr>
          <a:xfrm>
            <a:off x="7640075" y="4891089"/>
            <a:ext cx="10579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F</a:t>
            </a:r>
            <a:endParaRPr lang="en-US" i="1" baseline="-25000" dirty="0"/>
          </a:p>
        </p:txBody>
      </p:sp>
      <p:cxnSp>
        <p:nvCxnSpPr>
          <p:cNvPr id="143" name="Straight Connector 45"/>
          <p:cNvCxnSpPr>
            <a:stCxn id="143" idx="0"/>
          </p:cNvCxnSpPr>
          <p:nvPr/>
        </p:nvCxnSpPr>
        <p:spPr>
          <a:xfrm flipH="1" flipV="1">
            <a:off x="8334505" y="3966157"/>
            <a:ext cx="88503" cy="422314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46"/>
          <p:cNvCxnSpPr>
            <a:stCxn id="143" idx="1"/>
          </p:cNvCxnSpPr>
          <p:nvPr/>
        </p:nvCxnSpPr>
        <p:spPr>
          <a:xfrm flipH="1" flipV="1">
            <a:off x="7823407" y="3966157"/>
            <a:ext cx="536874" cy="485039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5" name="Rectangle 47"/>
          <p:cNvSpPr/>
          <p:nvPr/>
        </p:nvSpPr>
        <p:spPr>
          <a:xfrm>
            <a:off x="8360282" y="4388471"/>
            <a:ext cx="125451" cy="125451"/>
          </a:xfrm>
          <a:prstGeom prst="rect">
            <a:avLst/>
          </a:prstGeom>
          <a:solidFill>
            <a:srgbClr val="0000FF"/>
          </a:solidFill>
          <a:ln w="158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rtlCol="0" anchor="ctr" anchorCtr="0"/>
          <a:lstStyle/>
          <a:p>
            <a:pPr algn="ctr"/>
            <a:endParaRPr lang="en-US" baseline="-25000" dirty="0">
              <a:solidFill>
                <a:prstClr val="black"/>
              </a:solidFill>
            </a:endParaRPr>
          </a:p>
        </p:txBody>
      </p:sp>
      <p:sp>
        <p:nvSpPr>
          <p:cNvPr id="146" name="TextBox 48"/>
          <p:cNvSpPr txBox="1"/>
          <p:nvPr/>
        </p:nvSpPr>
        <p:spPr>
          <a:xfrm>
            <a:off x="8344136" y="4507483"/>
            <a:ext cx="290144" cy="30777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R’</a:t>
            </a:r>
            <a:r>
              <a:rPr lang="en-US" sz="2000" i="1" baseline="-25000" dirty="0" smtClean="0"/>
              <a:t>3</a:t>
            </a:r>
            <a:endParaRPr lang="en-US" sz="2000" i="1" baseline="30000" dirty="0"/>
          </a:p>
        </p:txBody>
      </p:sp>
      <p:grpSp>
        <p:nvGrpSpPr>
          <p:cNvPr id="147" name="Group 146"/>
          <p:cNvGrpSpPr/>
          <p:nvPr/>
        </p:nvGrpSpPr>
        <p:grpSpPr>
          <a:xfrm>
            <a:off x="6838377" y="3297792"/>
            <a:ext cx="1449658" cy="635040"/>
            <a:chOff x="5843491" y="3505475"/>
            <a:chExt cx="2103603" cy="921509"/>
          </a:xfrm>
        </p:grpSpPr>
        <p:sp>
          <p:nvSpPr>
            <p:cNvPr id="148" name="TextBox 107"/>
            <p:cNvSpPr txBox="1"/>
            <p:nvPr/>
          </p:nvSpPr>
          <p:spPr>
            <a:xfrm>
              <a:off x="6751921" y="3505475"/>
              <a:ext cx="353188" cy="4019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y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6736967" y="3994936"/>
              <a:ext cx="182043" cy="182043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150" name="Straight Connector 149"/>
            <p:cNvCxnSpPr>
              <a:stCxn id="149" idx="1"/>
              <a:endCxn id="134" idx="6"/>
            </p:cNvCxnSpPr>
            <p:nvPr/>
          </p:nvCxnSpPr>
          <p:spPr>
            <a:xfrm flipH="1">
              <a:off x="5843491" y="4085957"/>
              <a:ext cx="893477" cy="341027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38" idx="0"/>
              <a:endCxn id="149" idx="3"/>
            </p:cNvCxnSpPr>
            <p:nvPr/>
          </p:nvCxnSpPr>
          <p:spPr>
            <a:xfrm flipH="1" flipV="1">
              <a:off x="6919010" y="4085957"/>
              <a:ext cx="347110" cy="280346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36" idx="2"/>
              <a:endCxn id="149" idx="3"/>
            </p:cNvCxnSpPr>
            <p:nvPr/>
          </p:nvCxnSpPr>
          <p:spPr>
            <a:xfrm flipH="1" flipV="1">
              <a:off x="6919010" y="4085957"/>
              <a:ext cx="1028084" cy="341027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3" name="Group 112"/>
          <p:cNvGrpSpPr/>
          <p:nvPr/>
        </p:nvGrpSpPr>
        <p:grpSpPr>
          <a:xfrm>
            <a:off x="6826129" y="3962402"/>
            <a:ext cx="992626" cy="520105"/>
            <a:chOff x="5825718" y="4469892"/>
            <a:chExt cx="1440402" cy="754726"/>
          </a:xfrm>
        </p:grpSpPr>
        <p:sp>
          <p:nvSpPr>
            <p:cNvPr id="154" name="TextBox 153"/>
            <p:cNvSpPr txBox="1"/>
            <p:nvPr/>
          </p:nvSpPr>
          <p:spPr>
            <a:xfrm>
              <a:off x="6739971" y="4822664"/>
              <a:ext cx="350790" cy="40195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x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55" name="Straight Connector 154"/>
            <p:cNvCxnSpPr>
              <a:stCxn id="156" idx="1"/>
              <a:endCxn id="134" idx="5"/>
            </p:cNvCxnSpPr>
            <p:nvPr/>
          </p:nvCxnSpPr>
          <p:spPr>
            <a:xfrm flipH="1" flipV="1">
              <a:off x="5825718" y="4469892"/>
              <a:ext cx="906445" cy="235061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6" name="Rectangle 155"/>
            <p:cNvSpPr/>
            <p:nvPr/>
          </p:nvSpPr>
          <p:spPr>
            <a:xfrm>
              <a:off x="6732163" y="4613932"/>
              <a:ext cx="182043" cy="182043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157" name="Straight Connector 156"/>
            <p:cNvCxnSpPr>
              <a:stCxn id="156" idx="1"/>
            </p:cNvCxnSpPr>
            <p:nvPr/>
          </p:nvCxnSpPr>
          <p:spPr>
            <a:xfrm flipH="1" flipV="1">
              <a:off x="6567373" y="4469892"/>
              <a:ext cx="164790" cy="235061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6" idx="3"/>
              <a:endCxn id="138" idx="4"/>
            </p:cNvCxnSpPr>
            <p:nvPr/>
          </p:nvCxnSpPr>
          <p:spPr>
            <a:xfrm flipV="1">
              <a:off x="6914205" y="4487665"/>
              <a:ext cx="351915" cy="217288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2" name="Group 171"/>
          <p:cNvGrpSpPr>
            <a:grpSpLocks noChangeAspect="1"/>
          </p:cNvGrpSpPr>
          <p:nvPr/>
        </p:nvGrpSpPr>
        <p:grpSpPr>
          <a:xfrm>
            <a:off x="3276600" y="1620595"/>
            <a:ext cx="2743200" cy="665405"/>
            <a:chOff x="637305" y="2846855"/>
            <a:chExt cx="2160298" cy="524013"/>
          </a:xfrm>
        </p:grpSpPr>
        <p:cxnSp>
          <p:nvCxnSpPr>
            <p:cNvPr id="173" name="Curved Connector 172"/>
            <p:cNvCxnSpPr>
              <a:stCxn id="178" idx="4"/>
              <a:endCxn id="182" idx="4"/>
            </p:cNvCxnSpPr>
            <p:nvPr/>
          </p:nvCxnSpPr>
          <p:spPr>
            <a:xfrm rot="16200000" flipH="1">
              <a:off x="1402081" y="2611120"/>
              <a:ext cx="10001" cy="1117600"/>
            </a:xfrm>
            <a:prstGeom prst="curvedConnector3">
              <a:avLst>
                <a:gd name="adj1" fmla="val 1800000"/>
              </a:avLst>
            </a:prstGeom>
            <a:ln w="1587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78" idx="6"/>
              <a:endCxn id="185" idx="2"/>
            </p:cNvCxnSpPr>
            <p:nvPr/>
          </p:nvCxnSpPr>
          <p:spPr>
            <a:xfrm>
              <a:off x="8890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>
              <a:stCxn id="182" idx="2"/>
              <a:endCxn id="185" idx="6"/>
            </p:cNvCxnSpPr>
            <p:nvPr/>
          </p:nvCxnSpPr>
          <p:spPr>
            <a:xfrm rot="10800000">
              <a:off x="14478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>
              <a:stCxn id="182" idx="6"/>
              <a:endCxn id="180" idx="2"/>
            </p:cNvCxnSpPr>
            <p:nvPr/>
          </p:nvCxnSpPr>
          <p:spPr>
            <a:xfrm>
              <a:off x="20066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7" name="TextBox 176"/>
            <p:cNvSpPr txBox="1"/>
            <p:nvPr/>
          </p:nvSpPr>
          <p:spPr>
            <a:xfrm>
              <a:off x="637305" y="2939981"/>
              <a:ext cx="195566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B</a:t>
              </a:r>
              <a:endParaRPr lang="en-US" sz="2800" i="1" baseline="-25000" dirty="0"/>
            </a:p>
          </p:txBody>
        </p:sp>
        <p:sp>
          <p:nvSpPr>
            <p:cNvPr id="178" name="Oval 177"/>
            <p:cNvSpPr/>
            <p:nvPr/>
          </p:nvSpPr>
          <p:spPr>
            <a:xfrm>
              <a:off x="7975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1212571" y="2846855"/>
              <a:ext cx="208390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A</a:t>
              </a:r>
              <a:endParaRPr lang="en-US" sz="2800" i="1" baseline="-25000" dirty="0"/>
            </a:p>
          </p:txBody>
        </p:sp>
        <p:sp>
          <p:nvSpPr>
            <p:cNvPr id="180" name="Oval 179"/>
            <p:cNvSpPr/>
            <p:nvPr/>
          </p:nvSpPr>
          <p:spPr>
            <a:xfrm>
              <a:off x="24739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2026105" y="2855321"/>
              <a:ext cx="22121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D</a:t>
              </a:r>
              <a:endParaRPr lang="en-US" sz="2800" i="1" baseline="-25000" dirty="0"/>
            </a:p>
          </p:txBody>
        </p:sp>
        <p:sp>
          <p:nvSpPr>
            <p:cNvPr id="182" name="Oval 181"/>
            <p:cNvSpPr/>
            <p:nvPr/>
          </p:nvSpPr>
          <p:spPr>
            <a:xfrm>
              <a:off x="19151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2610051" y="2939981"/>
              <a:ext cx="187552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C</a:t>
              </a:r>
              <a:endParaRPr lang="en-US" sz="2800" i="1" baseline="-25000" dirty="0"/>
            </a:p>
          </p:txBody>
        </p:sp>
        <p:cxnSp>
          <p:nvCxnSpPr>
            <p:cNvPr id="184" name="Curved Connector 183"/>
            <p:cNvCxnSpPr>
              <a:stCxn id="178" idx="0"/>
              <a:endCxn id="180" idx="0"/>
            </p:cNvCxnSpPr>
            <p:nvPr/>
          </p:nvCxnSpPr>
          <p:spPr>
            <a:xfrm rot="5400000" flipH="1" flipV="1">
              <a:off x="1681480" y="2240280"/>
              <a:ext cx="1588" cy="1676400"/>
            </a:xfrm>
            <a:prstGeom prst="curvedConnector3">
              <a:avLst>
                <a:gd name="adj1" fmla="val 14395466"/>
              </a:avLst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5" name="Oval 184"/>
            <p:cNvSpPr/>
            <p:nvPr/>
          </p:nvSpPr>
          <p:spPr>
            <a:xfrm>
              <a:off x="13563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7348191" y="3872061"/>
            <a:ext cx="427464" cy="243230"/>
            <a:chOff x="4484380" y="4019255"/>
            <a:chExt cx="427464" cy="243230"/>
          </a:xfrm>
        </p:grpSpPr>
        <p:sp>
          <p:nvSpPr>
            <p:cNvPr id="187" name="TextBox 186"/>
            <p:cNvSpPr txBox="1"/>
            <p:nvPr/>
          </p:nvSpPr>
          <p:spPr>
            <a:xfrm>
              <a:off x="4499749" y="4057301"/>
              <a:ext cx="0" cy="20518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n-US" sz="2000" i="1" baseline="-25000" dirty="0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4635386" y="4019255"/>
              <a:ext cx="125451" cy="125451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189" name="Straight Connector 188"/>
            <p:cNvCxnSpPr>
              <a:stCxn id="188" idx="1"/>
            </p:cNvCxnSpPr>
            <p:nvPr/>
          </p:nvCxnSpPr>
          <p:spPr>
            <a:xfrm rot="10800000">
              <a:off x="4484380" y="4081980"/>
              <a:ext cx="151006" cy="1452"/>
            </a:xfrm>
            <a:prstGeom prst="line">
              <a:avLst/>
            </a:prstGeom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>
              <a:endCxn id="188" idx="3"/>
            </p:cNvCxnSpPr>
            <p:nvPr/>
          </p:nvCxnSpPr>
          <p:spPr>
            <a:xfrm flipH="1">
              <a:off x="4760838" y="4081980"/>
              <a:ext cx="151006" cy="0"/>
            </a:xfrm>
            <a:prstGeom prst="line">
              <a:avLst/>
            </a:prstGeom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1" name="TextBox 190"/>
          <p:cNvSpPr txBox="1"/>
          <p:nvPr/>
        </p:nvSpPr>
        <p:spPr>
          <a:xfrm>
            <a:off x="306535" y="5410200"/>
            <a:ext cx="21241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3366FF"/>
                </a:solidFill>
              </a:rPr>
              <a:t>Projection</a:t>
            </a:r>
          </a:p>
          <a:p>
            <a:pPr algn="ctr"/>
            <a:r>
              <a:rPr lang="en-US" sz="2400" dirty="0" err="1" smtClean="0"/>
              <a:t>cl+</a:t>
            </a:r>
            <a:r>
              <a:rPr lang="en-US" sz="2400" dirty="0" err="1" smtClean="0">
                <a:solidFill>
                  <a:srgbClr val="3366FF"/>
                </a:solidFill>
              </a:rPr>
              <a:t>proj</a:t>
            </a:r>
            <a:r>
              <a:rPr lang="en-US" sz="2400" dirty="0" err="1" smtClean="0"/>
              <a:t>-R</a:t>
            </a:r>
            <a:r>
              <a:rPr lang="en-US" sz="2400" dirty="0"/>
              <a:t>(*,</a:t>
            </a:r>
            <a:r>
              <a:rPr lang="en-US" sz="2400" i="1" dirty="0" smtClean="0"/>
              <a:t>m</a:t>
            </a:r>
            <a:r>
              <a:rPr lang="en-US" sz="2400" dirty="0" smtClean="0"/>
              <a:t>)C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3321093" y="5410200"/>
            <a:ext cx="2483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3366FF"/>
                </a:solidFill>
              </a:rPr>
              <a:t>Binary constraints</a:t>
            </a:r>
          </a:p>
          <a:p>
            <a:pPr algn="ctr"/>
            <a:r>
              <a:rPr lang="en-US" sz="2400" dirty="0" err="1" smtClean="0"/>
              <a:t>cl+</a:t>
            </a:r>
            <a:r>
              <a:rPr lang="en-US" sz="2400" dirty="0" err="1" smtClean="0">
                <a:solidFill>
                  <a:srgbClr val="3366FF"/>
                </a:solidFill>
              </a:rPr>
              <a:t>bin</a:t>
            </a:r>
            <a:r>
              <a:rPr lang="en-US" sz="2400" dirty="0" err="1" smtClean="0"/>
              <a:t>-R</a:t>
            </a:r>
            <a:r>
              <a:rPr lang="en-US" sz="2400" dirty="0"/>
              <a:t>(*,</a:t>
            </a:r>
            <a:r>
              <a:rPr lang="en-US" sz="2400" i="1" dirty="0" smtClean="0"/>
              <a:t>m</a:t>
            </a:r>
            <a:r>
              <a:rPr lang="en-US" sz="2400" dirty="0" smtClean="0"/>
              <a:t>)C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6359539" y="5410200"/>
            <a:ext cx="24897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3366FF"/>
                </a:solidFill>
              </a:rPr>
              <a:t>Clique constraints</a:t>
            </a:r>
          </a:p>
          <a:p>
            <a:pPr algn="ctr"/>
            <a:r>
              <a:rPr lang="en-US" sz="2400" dirty="0" err="1" smtClean="0"/>
              <a:t>cl+</a:t>
            </a:r>
            <a:r>
              <a:rPr lang="en-US" sz="2400" dirty="0" err="1" smtClean="0">
                <a:solidFill>
                  <a:srgbClr val="3366FF"/>
                </a:solidFill>
              </a:rPr>
              <a:t>clq</a:t>
            </a:r>
            <a:r>
              <a:rPr lang="en-US" sz="2400" dirty="0" err="1" smtClean="0"/>
              <a:t>-R</a:t>
            </a:r>
            <a:r>
              <a:rPr lang="en-US" sz="2400" dirty="0"/>
              <a:t>(*,</a:t>
            </a:r>
            <a:r>
              <a:rPr lang="en-US" sz="2400" i="1" dirty="0" smtClean="0"/>
              <a:t>m</a:t>
            </a:r>
            <a:r>
              <a:rPr lang="en-US" sz="2400" dirty="0" smtClean="0"/>
              <a:t>)C</a:t>
            </a:r>
            <a:endParaRPr lang="en-US" sz="2400" dirty="0">
              <a:solidFill>
                <a:srgbClr val="3366FF"/>
              </a:solidFill>
            </a:endParaRPr>
          </a:p>
        </p:txBody>
      </p:sp>
      <p:grpSp>
        <p:nvGrpSpPr>
          <p:cNvPr id="194" name="Group 193"/>
          <p:cNvGrpSpPr>
            <a:grpSpLocks noChangeAspect="1"/>
          </p:cNvGrpSpPr>
          <p:nvPr/>
        </p:nvGrpSpPr>
        <p:grpSpPr>
          <a:xfrm>
            <a:off x="6063912" y="1611884"/>
            <a:ext cx="2743200" cy="665405"/>
            <a:chOff x="637305" y="2846855"/>
            <a:chExt cx="2160298" cy="524013"/>
          </a:xfrm>
        </p:grpSpPr>
        <p:cxnSp>
          <p:nvCxnSpPr>
            <p:cNvPr id="195" name="Curved Connector 194"/>
            <p:cNvCxnSpPr>
              <a:stCxn id="200" idx="4"/>
              <a:endCxn id="204" idx="4"/>
            </p:cNvCxnSpPr>
            <p:nvPr/>
          </p:nvCxnSpPr>
          <p:spPr>
            <a:xfrm rot="16200000" flipH="1">
              <a:off x="1402081" y="2611120"/>
              <a:ext cx="10001" cy="1117600"/>
            </a:xfrm>
            <a:prstGeom prst="curvedConnector3">
              <a:avLst>
                <a:gd name="adj1" fmla="val 1800000"/>
              </a:avLst>
            </a:prstGeom>
            <a:ln w="1587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>
              <a:stCxn id="200" idx="6"/>
              <a:endCxn id="207" idx="2"/>
            </p:cNvCxnSpPr>
            <p:nvPr/>
          </p:nvCxnSpPr>
          <p:spPr>
            <a:xfrm>
              <a:off x="8890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>
              <a:stCxn id="204" idx="2"/>
              <a:endCxn id="207" idx="6"/>
            </p:cNvCxnSpPr>
            <p:nvPr/>
          </p:nvCxnSpPr>
          <p:spPr>
            <a:xfrm rot="10800000">
              <a:off x="14478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>
              <a:stCxn id="204" idx="6"/>
              <a:endCxn id="202" idx="2"/>
            </p:cNvCxnSpPr>
            <p:nvPr/>
          </p:nvCxnSpPr>
          <p:spPr>
            <a:xfrm>
              <a:off x="20066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9" name="TextBox 198"/>
            <p:cNvSpPr txBox="1"/>
            <p:nvPr/>
          </p:nvSpPr>
          <p:spPr>
            <a:xfrm>
              <a:off x="637305" y="2939981"/>
              <a:ext cx="195566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B</a:t>
              </a:r>
              <a:endParaRPr lang="en-US" sz="2800" i="1" baseline="-25000" dirty="0"/>
            </a:p>
          </p:txBody>
        </p:sp>
        <p:sp>
          <p:nvSpPr>
            <p:cNvPr id="200" name="Oval 199"/>
            <p:cNvSpPr/>
            <p:nvPr/>
          </p:nvSpPr>
          <p:spPr>
            <a:xfrm>
              <a:off x="7975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1212571" y="2846855"/>
              <a:ext cx="208390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A</a:t>
              </a:r>
              <a:endParaRPr lang="en-US" sz="2800" i="1" baseline="-25000" dirty="0"/>
            </a:p>
          </p:txBody>
        </p:sp>
        <p:sp>
          <p:nvSpPr>
            <p:cNvPr id="202" name="Oval 201"/>
            <p:cNvSpPr/>
            <p:nvPr/>
          </p:nvSpPr>
          <p:spPr>
            <a:xfrm>
              <a:off x="24739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2026105" y="2855321"/>
              <a:ext cx="22121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D</a:t>
              </a:r>
              <a:endParaRPr lang="en-US" sz="2800" i="1" baseline="-25000" dirty="0"/>
            </a:p>
          </p:txBody>
        </p:sp>
        <p:sp>
          <p:nvSpPr>
            <p:cNvPr id="204" name="Oval 203"/>
            <p:cNvSpPr/>
            <p:nvPr/>
          </p:nvSpPr>
          <p:spPr>
            <a:xfrm>
              <a:off x="19151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2610051" y="2939981"/>
              <a:ext cx="187552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C</a:t>
              </a:r>
              <a:endParaRPr lang="en-US" sz="2800" i="1" baseline="-25000" dirty="0"/>
            </a:p>
          </p:txBody>
        </p:sp>
        <p:cxnSp>
          <p:nvCxnSpPr>
            <p:cNvPr id="206" name="Curved Connector 205"/>
            <p:cNvCxnSpPr>
              <a:stCxn id="200" idx="0"/>
              <a:endCxn id="202" idx="0"/>
            </p:cNvCxnSpPr>
            <p:nvPr/>
          </p:nvCxnSpPr>
          <p:spPr>
            <a:xfrm rot="5400000" flipH="1" flipV="1">
              <a:off x="1681480" y="2240280"/>
              <a:ext cx="1588" cy="1676400"/>
            </a:xfrm>
            <a:prstGeom prst="curvedConnector3">
              <a:avLst>
                <a:gd name="adj1" fmla="val 14395466"/>
              </a:avLst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7" name="Oval 206"/>
            <p:cNvSpPr/>
            <p:nvPr/>
          </p:nvSpPr>
          <p:spPr>
            <a:xfrm>
              <a:off x="13563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6284412" y="1336754"/>
            <a:ext cx="2169787" cy="586257"/>
            <a:chOff x="6284412" y="1336754"/>
            <a:chExt cx="2169787" cy="586257"/>
          </a:xfrm>
        </p:grpSpPr>
        <p:sp>
          <p:nvSpPr>
            <p:cNvPr id="209" name="TextBox 107"/>
            <p:cNvSpPr txBox="1"/>
            <p:nvPr/>
          </p:nvSpPr>
          <p:spPr>
            <a:xfrm>
              <a:off x="7351422" y="1336754"/>
              <a:ext cx="243393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y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7341117" y="1674057"/>
              <a:ext cx="91440" cy="91440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211" name="Straight Connector 210"/>
            <p:cNvCxnSpPr>
              <a:stCxn id="210" idx="1"/>
              <a:endCxn id="200" idx="1"/>
            </p:cNvCxnSpPr>
            <p:nvPr/>
          </p:nvCxnSpPr>
          <p:spPr>
            <a:xfrm flipH="1">
              <a:off x="6284412" y="1719777"/>
              <a:ext cx="1056705" cy="203234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>
              <a:stCxn id="204" idx="0"/>
              <a:endCxn id="210" idx="3"/>
            </p:cNvCxnSpPr>
            <p:nvPr/>
          </p:nvCxnSpPr>
          <p:spPr>
            <a:xfrm flipH="1" flipV="1">
              <a:off x="7432557" y="1719777"/>
              <a:ext cx="312064" cy="186230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>
              <a:stCxn id="202" idx="0"/>
              <a:endCxn id="210" idx="3"/>
            </p:cNvCxnSpPr>
            <p:nvPr/>
          </p:nvCxnSpPr>
          <p:spPr>
            <a:xfrm flipH="1" flipV="1">
              <a:off x="7432557" y="1719777"/>
              <a:ext cx="1021642" cy="186230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4" name="Group 213"/>
          <p:cNvGrpSpPr/>
          <p:nvPr/>
        </p:nvGrpSpPr>
        <p:grpSpPr>
          <a:xfrm>
            <a:off x="6366517" y="2005116"/>
            <a:ext cx="1378104" cy="525852"/>
            <a:chOff x="6366517" y="2005116"/>
            <a:chExt cx="1378104" cy="525852"/>
          </a:xfrm>
        </p:grpSpPr>
        <p:sp>
          <p:nvSpPr>
            <p:cNvPr id="215" name="TextBox 214"/>
            <p:cNvSpPr txBox="1"/>
            <p:nvPr/>
          </p:nvSpPr>
          <p:spPr>
            <a:xfrm>
              <a:off x="7134665" y="2253969"/>
              <a:ext cx="24174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x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216" name="Straight Connector 215"/>
            <p:cNvCxnSpPr>
              <a:stCxn id="217" idx="1"/>
              <a:endCxn id="200" idx="5"/>
            </p:cNvCxnSpPr>
            <p:nvPr/>
          </p:nvCxnSpPr>
          <p:spPr>
            <a:xfrm flipH="1" flipV="1">
              <a:off x="6366517" y="2005116"/>
              <a:ext cx="753290" cy="169683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7" name="Rectangle 216"/>
            <p:cNvSpPr/>
            <p:nvPr/>
          </p:nvSpPr>
          <p:spPr>
            <a:xfrm>
              <a:off x="7119807" y="2129079"/>
              <a:ext cx="91440" cy="91440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218" name="Straight Connector 217"/>
            <p:cNvCxnSpPr>
              <a:stCxn id="217" idx="0"/>
              <a:endCxn id="207" idx="5"/>
            </p:cNvCxnSpPr>
            <p:nvPr/>
          </p:nvCxnSpPr>
          <p:spPr>
            <a:xfrm flipH="1" flipV="1">
              <a:off x="7076095" y="2005116"/>
              <a:ext cx="89432" cy="123963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>
              <a:stCxn id="217" idx="3"/>
              <a:endCxn id="204" idx="4"/>
            </p:cNvCxnSpPr>
            <p:nvPr/>
          </p:nvCxnSpPr>
          <p:spPr>
            <a:xfrm flipV="1">
              <a:off x="7211247" y="2022120"/>
              <a:ext cx="533374" cy="152679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0" name="Group 219"/>
          <p:cNvGrpSpPr/>
          <p:nvPr/>
        </p:nvGrpSpPr>
        <p:grpSpPr>
          <a:xfrm>
            <a:off x="3544503" y="2024481"/>
            <a:ext cx="1419156" cy="489927"/>
            <a:chOff x="3544503" y="2024481"/>
            <a:chExt cx="1419156" cy="489927"/>
          </a:xfrm>
        </p:grpSpPr>
        <p:cxnSp>
          <p:nvCxnSpPr>
            <p:cNvPr id="221" name="Curved Connector 220"/>
            <p:cNvCxnSpPr>
              <a:stCxn id="178" idx="4"/>
              <a:endCxn id="182" idx="4"/>
            </p:cNvCxnSpPr>
            <p:nvPr/>
          </p:nvCxnSpPr>
          <p:spPr>
            <a:xfrm rot="16200000" flipH="1">
              <a:off x="4247731" y="1321253"/>
              <a:ext cx="12700" cy="1419156"/>
            </a:xfrm>
            <a:prstGeom prst="curvedConnector3">
              <a:avLst>
                <a:gd name="adj1" fmla="val 1800000"/>
              </a:avLst>
            </a:prstGeom>
            <a:ln w="38100" cap="flat" cmpd="sng" algn="ctr">
              <a:solidFill>
                <a:srgbClr val="FF0000"/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2" name="TextBox 221"/>
            <p:cNvSpPr txBox="1"/>
            <p:nvPr/>
          </p:nvSpPr>
          <p:spPr>
            <a:xfrm>
              <a:off x="3930840" y="2206631"/>
              <a:ext cx="28214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a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1239615" y="2633987"/>
            <a:ext cx="1334316" cy="1430480"/>
            <a:chOff x="-1290613" y="1051370"/>
            <a:chExt cx="1334316" cy="1430480"/>
          </a:xfrm>
        </p:grpSpPr>
        <p:sp>
          <p:nvSpPr>
            <p:cNvPr id="224" name="Oval 223"/>
            <p:cNvSpPr/>
            <p:nvPr/>
          </p:nvSpPr>
          <p:spPr>
            <a:xfrm>
              <a:off x="-1037387" y="1163010"/>
              <a:ext cx="83634" cy="8363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225" name="Straight Connector 224"/>
            <p:cNvCxnSpPr>
              <a:stCxn id="235" idx="2"/>
              <a:endCxn id="230" idx="0"/>
            </p:cNvCxnSpPr>
            <p:nvPr/>
          </p:nvCxnSpPr>
          <p:spPr>
            <a:xfrm rot="16200000" flipH="1">
              <a:off x="-677909" y="1854702"/>
              <a:ext cx="691208" cy="229994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>
              <a:stCxn id="224" idx="6"/>
              <a:endCxn id="235" idx="0"/>
            </p:cNvCxnSpPr>
            <p:nvPr/>
          </p:nvCxnSpPr>
          <p:spPr>
            <a:xfrm>
              <a:off x="-953753" y="1204827"/>
              <a:ext cx="506451" cy="293817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>
              <a:stCxn id="232" idx="0"/>
              <a:endCxn id="235" idx="2"/>
            </p:cNvCxnSpPr>
            <p:nvPr/>
          </p:nvCxnSpPr>
          <p:spPr>
            <a:xfrm rot="5400000" flipH="1" flipV="1">
              <a:off x="-933457" y="1829147"/>
              <a:ext cx="691208" cy="281104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8" name="TextBox 227"/>
            <p:cNvSpPr txBox="1"/>
            <p:nvPr/>
          </p:nvSpPr>
          <p:spPr>
            <a:xfrm>
              <a:off x="-1290613" y="1051370"/>
              <a:ext cx="17046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E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-329339" y="1374418"/>
              <a:ext cx="27855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3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30" name="Oval 229"/>
            <p:cNvSpPr/>
            <p:nvPr/>
          </p:nvSpPr>
          <p:spPr>
            <a:xfrm>
              <a:off x="-259125" y="2300750"/>
              <a:ext cx="83634" cy="8363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-602931" y="2174073"/>
              <a:ext cx="207034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D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32" name="Oval 231"/>
            <p:cNvSpPr/>
            <p:nvPr/>
          </p:nvSpPr>
          <p:spPr>
            <a:xfrm>
              <a:off x="-770223" y="2300750"/>
              <a:ext cx="83634" cy="8363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-134652" y="2174073"/>
              <a:ext cx="17835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C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234" name="Group 16"/>
            <p:cNvGrpSpPr/>
            <p:nvPr/>
          </p:nvGrpSpPr>
          <p:grpSpPr>
            <a:xfrm>
              <a:off x="-953753" y="1204827"/>
              <a:ext cx="737508" cy="1114478"/>
              <a:chOff x="-953753" y="1204827"/>
              <a:chExt cx="737508" cy="1114478"/>
            </a:xfrm>
          </p:grpSpPr>
          <p:sp>
            <p:nvSpPr>
              <p:cNvPr id="235" name="Rectangle 234"/>
              <p:cNvSpPr/>
              <p:nvPr/>
            </p:nvSpPr>
            <p:spPr>
              <a:xfrm>
                <a:off x="-510028" y="1498644"/>
                <a:ext cx="125452" cy="125452"/>
              </a:xfrm>
              <a:prstGeom prst="rect">
                <a:avLst/>
              </a:prstGeom>
              <a:solidFill>
                <a:srgbClr val="FF0000"/>
              </a:solidFill>
              <a:ln w="222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b="1" baseline="-25000" dirty="0" smtClean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236" name="Group 551"/>
              <p:cNvGrpSpPr/>
              <p:nvPr/>
            </p:nvGrpSpPr>
            <p:grpSpPr>
              <a:xfrm>
                <a:off x="-953753" y="1204827"/>
                <a:ext cx="737508" cy="1114478"/>
                <a:chOff x="1573607" y="2542796"/>
                <a:chExt cx="737508" cy="1114478"/>
              </a:xfrm>
              <a:solidFill>
                <a:srgbClr val="FF0000"/>
              </a:solidFill>
            </p:grpSpPr>
            <p:cxnSp>
              <p:nvCxnSpPr>
                <p:cNvPr id="237" name="Straight Connector 236"/>
                <p:cNvCxnSpPr/>
                <p:nvPr/>
              </p:nvCxnSpPr>
              <p:spPr>
                <a:xfrm rot="16200000" flipH="1">
                  <a:off x="1850514" y="3196673"/>
                  <a:ext cx="691208" cy="229994"/>
                </a:xfrm>
                <a:prstGeom prst="line">
                  <a:avLst/>
                </a:prstGeom>
                <a:grp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/>
                <p:cNvCxnSpPr/>
                <p:nvPr/>
              </p:nvCxnSpPr>
              <p:spPr>
                <a:xfrm rot="5400000" flipH="1" flipV="1">
                  <a:off x="1594966" y="3171118"/>
                  <a:ext cx="691208" cy="281104"/>
                </a:xfrm>
                <a:prstGeom prst="line">
                  <a:avLst/>
                </a:prstGeom>
                <a:grp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/>
                <p:cNvCxnSpPr>
                  <a:stCxn id="224" idx="6"/>
                  <a:endCxn id="235" idx="0"/>
                </p:cNvCxnSpPr>
                <p:nvPr/>
              </p:nvCxnSpPr>
              <p:spPr>
                <a:xfrm>
                  <a:off x="1573607" y="2542796"/>
                  <a:ext cx="506451" cy="293817"/>
                </a:xfrm>
                <a:prstGeom prst="line">
                  <a:avLst/>
                </a:prstGeom>
                <a:grp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40" name="Group 239"/>
          <p:cNvGrpSpPr/>
          <p:nvPr/>
        </p:nvGrpSpPr>
        <p:grpSpPr>
          <a:xfrm>
            <a:off x="590397" y="2630074"/>
            <a:ext cx="1220025" cy="2553476"/>
            <a:chOff x="740768" y="2780524"/>
            <a:chExt cx="1220025" cy="2553476"/>
          </a:xfrm>
          <a:solidFill>
            <a:srgbClr val="FF0000"/>
          </a:solidFill>
        </p:grpSpPr>
        <p:sp>
          <p:nvSpPr>
            <p:cNvPr id="241" name="Oval 240"/>
            <p:cNvSpPr/>
            <p:nvPr/>
          </p:nvSpPr>
          <p:spPr>
            <a:xfrm>
              <a:off x="1644696" y="5145640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42" name="Oval 241"/>
            <p:cNvSpPr/>
            <p:nvPr/>
          </p:nvSpPr>
          <p:spPr>
            <a:xfrm>
              <a:off x="1642373" y="289216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243" name="Straight Connector 242"/>
            <p:cNvCxnSpPr>
              <a:stCxn id="247" idx="2"/>
              <a:endCxn id="254" idx="0"/>
            </p:cNvCxnSpPr>
            <p:nvPr/>
          </p:nvCxnSpPr>
          <p:spPr>
            <a:xfrm rot="16200000" flipH="1">
              <a:off x="929708" y="3533907"/>
              <a:ext cx="691208" cy="329890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>
              <a:stCxn id="247" idx="2"/>
              <a:endCxn id="256" idx="0"/>
            </p:cNvCxnSpPr>
            <p:nvPr/>
          </p:nvCxnSpPr>
          <p:spPr>
            <a:xfrm rot="5400000">
              <a:off x="674159" y="3608249"/>
              <a:ext cx="691208" cy="181208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>
              <a:stCxn id="250" idx="2"/>
              <a:endCxn id="241" idx="2"/>
            </p:cNvCxnSpPr>
            <p:nvPr/>
          </p:nvCxnSpPr>
          <p:spPr>
            <a:xfrm rot="16200000" flipH="1">
              <a:off x="1199809" y="4742570"/>
              <a:ext cx="355445" cy="534329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>
              <a:stCxn id="250" idx="0"/>
              <a:endCxn id="254" idx="3"/>
            </p:cNvCxnSpPr>
            <p:nvPr/>
          </p:nvCxnSpPr>
          <p:spPr>
            <a:xfrm rot="5400000" flipH="1" flipV="1">
              <a:off x="957892" y="4253765"/>
              <a:ext cx="605270" cy="300321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7" name="Rectangle 246"/>
            <p:cNvSpPr/>
            <p:nvPr/>
          </p:nvSpPr>
          <p:spPr>
            <a:xfrm>
              <a:off x="1047641" y="3227798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lvl="0" algn="ctr"/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248" name="Straight Connector 247"/>
            <p:cNvCxnSpPr>
              <a:stCxn id="247" idx="0"/>
              <a:endCxn id="242" idx="2"/>
            </p:cNvCxnSpPr>
            <p:nvPr/>
          </p:nvCxnSpPr>
          <p:spPr>
            <a:xfrm rot="5400000" flipH="1" flipV="1">
              <a:off x="1229461" y="2814886"/>
              <a:ext cx="293817" cy="532006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>
              <a:stCxn id="250" idx="0"/>
              <a:endCxn id="256" idx="4"/>
            </p:cNvCxnSpPr>
            <p:nvPr/>
          </p:nvCxnSpPr>
          <p:spPr>
            <a:xfrm rot="16200000" flipV="1">
              <a:off x="723252" y="4319446"/>
              <a:ext cx="593022" cy="181208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0" name="Rectangle 249"/>
            <p:cNvSpPr/>
            <p:nvPr/>
          </p:nvSpPr>
          <p:spPr>
            <a:xfrm>
              <a:off x="1047641" y="4706560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1389147" y="2780524"/>
              <a:ext cx="17059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E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790322" y="4633253"/>
              <a:ext cx="27341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i="1" baseline="-25000" dirty="0" smtClean="0">
                  <a:solidFill>
                    <a:srgbClr val="FF0000"/>
                  </a:solidFill>
                </a:rPr>
                <a:t>6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790322" y="3103572"/>
              <a:ext cx="27341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i="1" baseline="-25000" dirty="0" smtClean="0">
                  <a:solidFill>
                    <a:srgbClr val="FF0000"/>
                  </a:solidFill>
                </a:rPr>
                <a:t>2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4" name="Oval 253"/>
            <p:cNvSpPr/>
            <p:nvPr/>
          </p:nvSpPr>
          <p:spPr>
            <a:xfrm>
              <a:off x="1398440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40768" y="3903227"/>
              <a:ext cx="18486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B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6" name="Oval 255"/>
            <p:cNvSpPr/>
            <p:nvPr/>
          </p:nvSpPr>
          <p:spPr>
            <a:xfrm>
              <a:off x="887342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1235953" y="3903227"/>
              <a:ext cx="19375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A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1797592" y="5026223"/>
              <a:ext cx="16320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F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259" name="Straight Connector 258"/>
            <p:cNvCxnSpPr/>
            <p:nvPr/>
          </p:nvCxnSpPr>
          <p:spPr>
            <a:xfrm rot="16200000" flipH="1">
              <a:off x="945602" y="3539417"/>
              <a:ext cx="691208" cy="329890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5400000">
              <a:off x="690053" y="3613759"/>
              <a:ext cx="691208" cy="181208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5400000" flipH="1" flipV="1">
              <a:off x="973786" y="4259275"/>
              <a:ext cx="605270" cy="300321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V="1">
              <a:off x="739146" y="4324955"/>
              <a:ext cx="593022" cy="181208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>
              <a:stCxn id="250" idx="2"/>
              <a:endCxn id="241" idx="2"/>
            </p:cNvCxnSpPr>
            <p:nvPr/>
          </p:nvCxnSpPr>
          <p:spPr>
            <a:xfrm>
              <a:off x="1120136" y="4832012"/>
              <a:ext cx="534329" cy="355445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>
              <a:stCxn id="247" idx="0"/>
              <a:endCxn id="242" idx="2"/>
            </p:cNvCxnSpPr>
            <p:nvPr/>
          </p:nvCxnSpPr>
          <p:spPr>
            <a:xfrm flipV="1">
              <a:off x="1120136" y="2933981"/>
              <a:ext cx="532006" cy="293817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5" name="Group 264"/>
          <p:cNvGrpSpPr/>
          <p:nvPr/>
        </p:nvGrpSpPr>
        <p:grpSpPr>
          <a:xfrm>
            <a:off x="587328" y="2624224"/>
            <a:ext cx="1983697" cy="2553476"/>
            <a:chOff x="740768" y="2780524"/>
            <a:chExt cx="1983697" cy="2553476"/>
          </a:xfrm>
          <a:solidFill>
            <a:srgbClr val="FF0000"/>
          </a:solidFill>
        </p:grpSpPr>
        <p:sp>
          <p:nvSpPr>
            <p:cNvPr id="266" name="Oval 265"/>
            <p:cNvSpPr/>
            <p:nvPr/>
          </p:nvSpPr>
          <p:spPr>
            <a:xfrm>
              <a:off x="1644696" y="5145640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67" name="Oval 266"/>
            <p:cNvSpPr/>
            <p:nvPr/>
          </p:nvSpPr>
          <p:spPr>
            <a:xfrm>
              <a:off x="1642373" y="289216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268" name="Straight Connector 267"/>
            <p:cNvCxnSpPr>
              <a:stCxn id="275" idx="2"/>
              <a:endCxn id="266" idx="0"/>
            </p:cNvCxnSpPr>
            <p:nvPr/>
          </p:nvCxnSpPr>
          <p:spPr>
            <a:xfrm rot="16200000" flipH="1">
              <a:off x="1529118" y="4988245"/>
              <a:ext cx="313628" cy="116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9" name="Straight Connector 268"/>
            <p:cNvCxnSpPr>
              <a:stCxn id="270" idx="0"/>
              <a:endCxn id="267" idx="4"/>
            </p:cNvCxnSpPr>
            <p:nvPr/>
          </p:nvCxnSpPr>
          <p:spPr>
            <a:xfrm rot="16200000" flipV="1">
              <a:off x="1558771" y="3101217"/>
              <a:ext cx="252000" cy="116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0" name="Rectangle 269"/>
            <p:cNvSpPr/>
            <p:nvPr/>
          </p:nvSpPr>
          <p:spPr>
            <a:xfrm>
              <a:off x="1622626" y="3227798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baseline="-25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271" name="Straight Connector 270"/>
            <p:cNvCxnSpPr>
              <a:stCxn id="280" idx="7"/>
              <a:endCxn id="270" idx="2"/>
            </p:cNvCxnSpPr>
            <p:nvPr/>
          </p:nvCxnSpPr>
          <p:spPr>
            <a:xfrm rot="5400000" flipH="1" flipV="1">
              <a:off x="977588" y="3334389"/>
              <a:ext cx="688903" cy="726623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2" name="Straight Connector 271"/>
            <p:cNvCxnSpPr>
              <a:stCxn id="281" idx="1"/>
              <a:endCxn id="270" idx="2"/>
            </p:cNvCxnSpPr>
            <p:nvPr/>
          </p:nvCxnSpPr>
          <p:spPr>
            <a:xfrm rot="16200000" flipV="1">
              <a:off x="1714667" y="3323934"/>
              <a:ext cx="688903" cy="74753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3" name="Straight Connector 272"/>
            <p:cNvCxnSpPr>
              <a:stCxn id="275" idx="0"/>
              <a:endCxn id="280" idx="5"/>
            </p:cNvCxnSpPr>
            <p:nvPr/>
          </p:nvCxnSpPr>
          <p:spPr>
            <a:xfrm rot="16200000" flipV="1">
              <a:off x="1019406" y="4040614"/>
              <a:ext cx="605270" cy="726623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>
              <a:stCxn id="275" idx="0"/>
              <a:endCxn id="281" idx="3"/>
            </p:cNvCxnSpPr>
            <p:nvPr/>
          </p:nvCxnSpPr>
          <p:spPr>
            <a:xfrm rot="5400000" flipH="1" flipV="1">
              <a:off x="1756482" y="4030160"/>
              <a:ext cx="605270" cy="74753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5" name="Rectangle 274"/>
            <p:cNvSpPr/>
            <p:nvPr/>
          </p:nvSpPr>
          <p:spPr>
            <a:xfrm>
              <a:off x="1622626" y="4706560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76" name="TextBox 275"/>
            <p:cNvSpPr txBox="1"/>
            <p:nvPr/>
          </p:nvSpPr>
          <p:spPr>
            <a:xfrm>
              <a:off x="1389147" y="2780524"/>
              <a:ext cx="17059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E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77" name="TextBox 276"/>
            <p:cNvSpPr txBox="1"/>
            <p:nvPr/>
          </p:nvSpPr>
          <p:spPr>
            <a:xfrm>
              <a:off x="1382731" y="4633253"/>
              <a:ext cx="27855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5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78" name="TextBox 277"/>
            <p:cNvSpPr txBox="1"/>
            <p:nvPr/>
          </p:nvSpPr>
          <p:spPr>
            <a:xfrm>
              <a:off x="1347884" y="3103572"/>
              <a:ext cx="27855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1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740768" y="3903227"/>
              <a:ext cx="18912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B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80" name="Oval 279"/>
            <p:cNvSpPr/>
            <p:nvPr/>
          </p:nvSpPr>
          <p:spPr>
            <a:xfrm>
              <a:off x="887342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81" name="Oval 280"/>
            <p:cNvSpPr/>
            <p:nvPr/>
          </p:nvSpPr>
          <p:spPr>
            <a:xfrm>
              <a:off x="2420635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2545108" y="3903227"/>
              <a:ext cx="17935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C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1797592" y="5026223"/>
              <a:ext cx="16320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F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284" name="Group 654"/>
            <p:cNvGrpSpPr/>
            <p:nvPr/>
          </p:nvGrpSpPr>
          <p:grpSpPr>
            <a:xfrm>
              <a:off x="958964" y="2892164"/>
              <a:ext cx="1474156" cy="2253476"/>
              <a:chOff x="806564" y="2500979"/>
              <a:chExt cx="1474156" cy="2253476"/>
            </a:xfrm>
            <a:grpFill/>
          </p:grpSpPr>
          <p:cxnSp>
            <p:nvCxnSpPr>
              <p:cNvPr id="285" name="Straight Connector 284"/>
              <p:cNvCxnSpPr/>
              <p:nvPr/>
            </p:nvCxnSpPr>
            <p:spPr>
              <a:xfrm rot="5400000" flipH="1" flipV="1">
                <a:off x="825424" y="2936486"/>
                <a:ext cx="688903" cy="726623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rot="16200000" flipV="1">
                <a:off x="1562502" y="2926031"/>
                <a:ext cx="688903" cy="747532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 rot="16200000" flipV="1">
                <a:off x="867241" y="3642711"/>
                <a:ext cx="605270" cy="726623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 rot="5400000" flipH="1" flipV="1">
                <a:off x="1604317" y="3632257"/>
                <a:ext cx="605270" cy="747532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>
                <a:stCxn id="275" idx="2"/>
                <a:endCxn id="266" idx="0"/>
              </p:cNvCxnSpPr>
              <p:nvPr/>
            </p:nvCxnSpPr>
            <p:spPr>
              <a:xfrm>
                <a:off x="1532952" y="4440827"/>
                <a:ext cx="1161" cy="313628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>
                <a:stCxn id="270" idx="0"/>
                <a:endCxn id="267" idx="0"/>
              </p:cNvCxnSpPr>
              <p:nvPr/>
            </p:nvCxnSpPr>
            <p:spPr>
              <a:xfrm flipH="1" flipV="1">
                <a:off x="1531790" y="2500979"/>
                <a:ext cx="1162" cy="335634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9" grpId="0"/>
      <p:bldP spid="145" grpId="0" animBg="1"/>
      <p:bldP spid="1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Resulting Consistency Properties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58193" y="2133600"/>
            <a:ext cx="8613487" cy="3276600"/>
            <a:chOff x="258193" y="2433000"/>
            <a:chExt cx="8613487" cy="3276600"/>
          </a:xfrm>
        </p:grpSpPr>
        <p:cxnSp>
          <p:nvCxnSpPr>
            <p:cNvPr id="5" name="Straight Arrow Connector 4"/>
            <p:cNvCxnSpPr>
              <a:stCxn id="12" idx="0"/>
              <a:endCxn id="13" idx="2"/>
            </p:cNvCxnSpPr>
            <p:nvPr/>
          </p:nvCxnSpPr>
          <p:spPr>
            <a:xfrm flipH="1" flipV="1">
              <a:off x="7833836" y="4590579"/>
              <a:ext cx="3264" cy="817269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Rounded Rectangle 5"/>
            <p:cNvSpPr/>
            <p:nvPr/>
          </p:nvSpPr>
          <p:spPr>
            <a:xfrm>
              <a:off x="258193" y="5407848"/>
              <a:ext cx="567583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latin typeface="+mj-lt"/>
                  <a:cs typeface="Arial" pitchFamily="34" charset="0"/>
                </a:rPr>
                <a:t>GAC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3339" y="4860385"/>
              <a:ext cx="1080626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latin typeface="+mj-lt"/>
                  <a:cs typeface="Arial" pitchFamily="34" charset="0"/>
                </a:rPr>
                <a:t>maxRPWC</a:t>
              </a:r>
              <a:endParaRPr lang="en-US" dirty="0">
                <a:latin typeface="+mj-lt"/>
                <a:cs typeface="Arial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031199" y="2433000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907508" y="2433000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135355" y="2433000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211710" y="3691546"/>
              <a:ext cx="851375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991373" y="5407848"/>
              <a:ext cx="1691454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>
                  <a:latin typeface="+mj-lt"/>
                  <a:cs typeface="Arial" pitchFamily="34" charset="0"/>
                </a:rPr>
                <a:t>c</a:t>
              </a:r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795992" y="4288827"/>
              <a:ext cx="207568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14" name="Straight Arrow Connector 13"/>
            <p:cNvCxnSpPr>
              <a:stCxn id="28" idx="0"/>
              <a:endCxn id="41" idx="2"/>
            </p:cNvCxnSpPr>
            <p:nvPr/>
          </p:nvCxnSpPr>
          <p:spPr>
            <a:xfrm flipV="1">
              <a:off x="1866648" y="4409226"/>
              <a:ext cx="6590" cy="998622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41" idx="3"/>
              <a:endCxn id="27" idx="1"/>
            </p:cNvCxnSpPr>
            <p:nvPr/>
          </p:nvCxnSpPr>
          <p:spPr>
            <a:xfrm>
              <a:off x="2632001" y="3860587"/>
              <a:ext cx="395191" cy="57911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28" idx="3"/>
              <a:endCxn id="42" idx="1"/>
            </p:cNvCxnSpPr>
            <p:nvPr/>
          </p:nvCxnSpPr>
          <p:spPr>
            <a:xfrm>
              <a:off x="2381999" y="5558724"/>
              <a:ext cx="83616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42" idx="3"/>
              <a:endCxn id="43" idx="1"/>
            </p:cNvCxnSpPr>
            <p:nvPr/>
          </p:nvCxnSpPr>
          <p:spPr>
            <a:xfrm>
              <a:off x="4311358" y="5558724"/>
              <a:ext cx="785711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43" idx="3"/>
              <a:endCxn id="12" idx="1"/>
            </p:cNvCxnSpPr>
            <p:nvPr/>
          </p:nvCxnSpPr>
          <p:spPr>
            <a:xfrm>
              <a:off x="6184937" y="5558724"/>
              <a:ext cx="806436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42" idx="0"/>
              <a:endCxn id="27" idx="2"/>
            </p:cNvCxnSpPr>
            <p:nvPr/>
          </p:nvCxnSpPr>
          <p:spPr>
            <a:xfrm flipH="1" flipV="1">
              <a:off x="3758712" y="4703586"/>
              <a:ext cx="6050" cy="704262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27" idx="3"/>
              <a:endCxn id="46" idx="1"/>
            </p:cNvCxnSpPr>
            <p:nvPr/>
          </p:nvCxnSpPr>
          <p:spPr>
            <a:xfrm>
              <a:off x="4490232" y="4439703"/>
              <a:ext cx="41727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41" idx="0"/>
              <a:endCxn id="10" idx="2"/>
            </p:cNvCxnSpPr>
            <p:nvPr/>
          </p:nvCxnSpPr>
          <p:spPr>
            <a:xfrm flipH="1" flipV="1">
              <a:off x="1866875" y="2734752"/>
              <a:ext cx="6363" cy="577196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0" idx="3"/>
              <a:endCxn id="8" idx="1"/>
            </p:cNvCxnSpPr>
            <p:nvPr/>
          </p:nvCxnSpPr>
          <p:spPr>
            <a:xfrm>
              <a:off x="2598395" y="2583876"/>
              <a:ext cx="432804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8" idx="3"/>
              <a:endCxn id="9" idx="1"/>
            </p:cNvCxnSpPr>
            <p:nvPr/>
          </p:nvCxnSpPr>
          <p:spPr>
            <a:xfrm>
              <a:off x="4494239" y="2583876"/>
              <a:ext cx="413269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0"/>
              <a:endCxn id="33" idx="2"/>
            </p:cNvCxnSpPr>
            <p:nvPr/>
          </p:nvCxnSpPr>
          <p:spPr>
            <a:xfrm flipH="1" flipV="1">
              <a:off x="3755099" y="3472217"/>
              <a:ext cx="3613" cy="70360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 flipV="1">
              <a:off x="5124450" y="3457576"/>
              <a:ext cx="19050" cy="83502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43" idx="0"/>
              <a:endCxn id="46" idx="2"/>
            </p:cNvCxnSpPr>
            <p:nvPr/>
          </p:nvCxnSpPr>
          <p:spPr>
            <a:xfrm flipH="1" flipV="1">
              <a:off x="5639028" y="4590579"/>
              <a:ext cx="1975" cy="817269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Rounded Rectangle 26"/>
            <p:cNvSpPr/>
            <p:nvPr/>
          </p:nvSpPr>
          <p:spPr>
            <a:xfrm>
              <a:off x="3027192" y="4175820"/>
              <a:ext cx="1463040" cy="527766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</a:p>
            <a:p>
              <a:pPr algn="ctr" fontAlgn="b"/>
              <a:r>
                <a:rPr lang="en-US" dirty="0" smtClean="0"/>
                <a:t> </a:t>
              </a:r>
              <a:r>
                <a:rPr lang="en-US" dirty="0" smtClean="0"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,3)C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1351296" y="5407848"/>
              <a:ext cx="103070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29" name="Straight Arrow Connector 28"/>
            <p:cNvCxnSpPr>
              <a:stCxn id="33" idx="0"/>
              <a:endCxn id="8" idx="2"/>
            </p:cNvCxnSpPr>
            <p:nvPr/>
          </p:nvCxnSpPr>
          <p:spPr>
            <a:xfrm flipV="1">
              <a:off x="3755099" y="2734752"/>
              <a:ext cx="7620" cy="43571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ounded Rectangle 29"/>
            <p:cNvSpPr/>
            <p:nvPr/>
          </p:nvSpPr>
          <p:spPr>
            <a:xfrm>
              <a:off x="4907508" y="3170465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cl+bin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1" name="Straight Arrow Connector 30"/>
            <p:cNvCxnSpPr>
              <a:stCxn id="30" idx="0"/>
              <a:endCxn id="9" idx="2"/>
            </p:cNvCxnSpPr>
            <p:nvPr/>
          </p:nvCxnSpPr>
          <p:spPr>
            <a:xfrm flipV="1">
              <a:off x="5639028" y="2734752"/>
              <a:ext cx="0" cy="4357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3" idx="3"/>
              <a:endCxn id="30" idx="1"/>
            </p:cNvCxnSpPr>
            <p:nvPr/>
          </p:nvCxnSpPr>
          <p:spPr>
            <a:xfrm>
              <a:off x="4486619" y="3321341"/>
              <a:ext cx="42088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>
            <a:xfrm>
              <a:off x="3023579" y="3170465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cl+bin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6795990" y="3170465"/>
              <a:ext cx="207568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cl+bin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5" name="Straight Arrow Connector 34"/>
            <p:cNvCxnSpPr>
              <a:stCxn id="13" idx="0"/>
              <a:endCxn id="34" idx="2"/>
            </p:cNvCxnSpPr>
            <p:nvPr/>
          </p:nvCxnSpPr>
          <p:spPr>
            <a:xfrm flipH="1" flipV="1">
              <a:off x="7833834" y="3472217"/>
              <a:ext cx="2" cy="81661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Rounded Rectangle 35"/>
            <p:cNvSpPr/>
            <p:nvPr/>
          </p:nvSpPr>
          <p:spPr>
            <a:xfrm>
              <a:off x="6795991" y="2433000"/>
              <a:ext cx="207568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cl+clq-R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7" name="Straight Arrow Connector 36"/>
            <p:cNvCxnSpPr>
              <a:stCxn id="34" idx="0"/>
              <a:endCxn id="36" idx="2"/>
            </p:cNvCxnSpPr>
            <p:nvPr/>
          </p:nvCxnSpPr>
          <p:spPr>
            <a:xfrm flipV="1">
              <a:off x="7833834" y="2734752"/>
              <a:ext cx="1" cy="43571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30" idx="3"/>
              <a:endCxn id="34" idx="1"/>
            </p:cNvCxnSpPr>
            <p:nvPr/>
          </p:nvCxnSpPr>
          <p:spPr>
            <a:xfrm>
              <a:off x="6370548" y="3321341"/>
              <a:ext cx="425442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9" idx="3"/>
              <a:endCxn id="36" idx="1"/>
            </p:cNvCxnSpPr>
            <p:nvPr/>
          </p:nvCxnSpPr>
          <p:spPr>
            <a:xfrm>
              <a:off x="6370548" y="2583876"/>
              <a:ext cx="425443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41" idx="3"/>
              <a:endCxn id="33" idx="1"/>
            </p:cNvCxnSpPr>
            <p:nvPr/>
          </p:nvCxnSpPr>
          <p:spPr>
            <a:xfrm flipV="1">
              <a:off x="2632001" y="3321341"/>
              <a:ext cx="391578" cy="539246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ounded Rectangle 40"/>
            <p:cNvSpPr/>
            <p:nvPr/>
          </p:nvSpPr>
          <p:spPr>
            <a:xfrm>
              <a:off x="1114475" y="3311948"/>
              <a:ext cx="1517526" cy="1097278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 smtClean="0">
                  <a:cs typeface="Arial" pitchFamily="34" charset="0"/>
                </a:rPr>
                <a:t>cl+bin-R</a:t>
              </a:r>
              <a:r>
                <a:rPr lang="en-US" dirty="0" smtClean="0"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,2)C</a:t>
              </a:r>
            </a:p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</a:p>
            <a:p>
              <a:pPr algn="ctr" fontAlgn="b"/>
              <a:r>
                <a:rPr lang="en-US" dirty="0" smtClean="0"/>
                <a:t> </a:t>
              </a:r>
              <a:r>
                <a:rPr lang="en-US" dirty="0" smtClean="0"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,2)C</a:t>
              </a: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3218165" y="5407848"/>
              <a:ext cx="109319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5097069" y="5407848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4" name="Straight Arrow Connector 43"/>
            <p:cNvCxnSpPr>
              <a:stCxn id="6" idx="3"/>
              <a:endCxn id="28" idx="1"/>
            </p:cNvCxnSpPr>
            <p:nvPr/>
          </p:nvCxnSpPr>
          <p:spPr>
            <a:xfrm>
              <a:off x="825776" y="5558724"/>
              <a:ext cx="525520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46" idx="3"/>
              <a:endCxn id="13" idx="1"/>
            </p:cNvCxnSpPr>
            <p:nvPr/>
          </p:nvCxnSpPr>
          <p:spPr>
            <a:xfrm>
              <a:off x="6370548" y="4439703"/>
              <a:ext cx="425444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ounded Rectangle 45"/>
            <p:cNvSpPr/>
            <p:nvPr/>
          </p:nvSpPr>
          <p:spPr>
            <a:xfrm>
              <a:off x="4907508" y="4288827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7" name="Straight Arrow Connector 46"/>
            <p:cNvCxnSpPr>
              <a:stCxn id="46" idx="0"/>
              <a:endCxn id="11" idx="2"/>
            </p:cNvCxnSpPr>
            <p:nvPr/>
          </p:nvCxnSpPr>
          <p:spPr>
            <a:xfrm flipH="1" flipV="1">
              <a:off x="5637398" y="3993298"/>
              <a:ext cx="1630" cy="295529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1109926" y="4394201"/>
              <a:ext cx="236274" cy="4661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6" idx="0"/>
              <a:endCxn id="7" idx="2"/>
            </p:cNvCxnSpPr>
            <p:nvPr/>
          </p:nvCxnSpPr>
          <p:spPr>
            <a:xfrm flipV="1">
              <a:off x="541985" y="5162137"/>
              <a:ext cx="331667" cy="245711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0" name="Rounded Rectangle 49"/>
          <p:cNvSpPr/>
          <p:nvPr/>
        </p:nvSpPr>
        <p:spPr>
          <a:xfrm>
            <a:off x="1113020" y="3007180"/>
            <a:ext cx="1517526" cy="1097278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dirty="0" smtClean="0">
              <a:cs typeface="Arial" pitchFamily="34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3016770" y="3876610"/>
            <a:ext cx="1463040" cy="527766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dirty="0" smtClean="0">
              <a:cs typeface="Arial" pitchFamily="34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6795988" y="2133600"/>
            <a:ext cx="2075690" cy="2157579"/>
            <a:chOff x="2964153" y="4795200"/>
            <a:chExt cx="2075690" cy="2157579"/>
          </a:xfrm>
        </p:grpSpPr>
        <p:sp>
          <p:nvSpPr>
            <p:cNvPr id="56" name="Rounded Rectangle 55"/>
            <p:cNvSpPr/>
            <p:nvPr/>
          </p:nvSpPr>
          <p:spPr>
            <a:xfrm>
              <a:off x="2964155" y="6651027"/>
              <a:ext cx="2075688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964153" y="5532665"/>
              <a:ext cx="2075688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964154" y="4795200"/>
              <a:ext cx="2075688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</p:grpSp>
      <p:sp>
        <p:nvSpPr>
          <p:cNvPr id="62" name="Rounded Rectangle 61"/>
          <p:cNvSpPr/>
          <p:nvPr/>
        </p:nvSpPr>
        <p:spPr>
          <a:xfrm>
            <a:off x="6995346" y="5102352"/>
            <a:ext cx="1691454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355269" y="5102352"/>
            <a:ext cx="1030703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3222138" y="5102352"/>
            <a:ext cx="1093193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5101042" y="5102352"/>
            <a:ext cx="1087868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6991373" y="5108448"/>
            <a:ext cx="1695427" cy="301752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i="0" u="none" strike="noStrike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6" name="Content Placeholder 2"/>
          <p:cNvSpPr txBox="1">
            <a:spLocks/>
          </p:cNvSpPr>
          <p:nvPr/>
        </p:nvSpPr>
        <p:spPr>
          <a:xfrm>
            <a:off x="-258500" y="4217923"/>
            <a:ext cx="1532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tabLst>
                <a:tab pos="7999413" algn="r"/>
              </a:tabLst>
              <a:defRPr>
                <a:solidFill>
                  <a:srgbClr val="E46C0A"/>
                </a:solidFill>
              </a:defRPr>
            </a:lvl1pPr>
          </a:lstStyle>
          <a:p>
            <a:pPr algn="r"/>
            <a:r>
              <a:rPr lang="en-US" sz="1400" dirty="0" smtClean="0"/>
              <a:t>[</a:t>
            </a:r>
            <a:r>
              <a:rPr lang="en-US" sz="1400" dirty="0" err="1"/>
              <a:t>Bessiere</a:t>
            </a:r>
            <a:r>
              <a:rPr lang="en-US" sz="1400" dirty="0"/>
              <a:t>+ 2008]</a:t>
            </a:r>
          </a:p>
        </p:txBody>
      </p:sp>
      <p:sp>
        <p:nvSpPr>
          <p:cNvPr id="53" name="Footer Placeholder 5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0" grpId="3" animBg="1"/>
      <p:bldP spid="51" grpId="0" animBg="1"/>
      <p:bldP spid="51" grpId="1" animBg="1"/>
      <p:bldP spid="51" grpId="3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7" grpId="0" animBg="1"/>
      <p:bldP spid="6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Domain-based filtering</a:t>
            </a:r>
          </a:p>
          <a:p>
            <a:pPr lvl="1"/>
            <a:r>
              <a:rPr lang="en-US" dirty="0" smtClean="0"/>
              <a:t>GAC</a:t>
            </a:r>
          </a:p>
          <a:p>
            <a:pPr lvl="1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maxRPWC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Relation-based filtering </a:t>
            </a:r>
            <a:endParaRPr lang="en-US" dirty="0" smtClean="0"/>
          </a:p>
          <a:p>
            <a:pPr lvl="1"/>
            <a:r>
              <a:rPr lang="en-US" dirty="0" smtClean="0"/>
              <a:t>Global: </a:t>
            </a:r>
            <a:r>
              <a:rPr lang="en-US" dirty="0" err="1"/>
              <a:t>wR</a:t>
            </a:r>
            <a:r>
              <a:rPr lang="en-US" dirty="0"/>
              <a:t>(*,</a:t>
            </a:r>
            <a:r>
              <a:rPr lang="en-US" i="1" dirty="0"/>
              <a:t>m</a:t>
            </a:r>
            <a:r>
              <a:rPr lang="en-US" dirty="0"/>
              <a:t>)C </a:t>
            </a:r>
            <a:r>
              <a:rPr lang="en-US" dirty="0" smtClean="0"/>
              <a:t>for </a:t>
            </a:r>
            <a:r>
              <a:rPr lang="en-US" i="1" dirty="0"/>
              <a:t>m</a:t>
            </a:r>
            <a:r>
              <a:rPr lang="en-US" dirty="0"/>
              <a:t>=2,</a:t>
            </a:r>
            <a:r>
              <a:rPr lang="en-US" dirty="0">
                <a:solidFill>
                  <a:srgbClr val="BFBFBF"/>
                </a:solidFill>
              </a:rPr>
              <a:t>3,4</a:t>
            </a:r>
            <a:endParaRPr lang="en-US" dirty="0" smtClean="0"/>
          </a:p>
          <a:p>
            <a:pPr lvl="1"/>
            <a:r>
              <a:rPr lang="en-US" dirty="0" smtClean="0"/>
              <a:t>Local: </a:t>
            </a:r>
            <a:r>
              <a:rPr lang="en-US" dirty="0">
                <a:solidFill>
                  <a:srgbClr val="3366FF"/>
                </a:solidFill>
              </a:rPr>
              <a:t>cl</a:t>
            </a:r>
            <a:r>
              <a:rPr lang="en-US" dirty="0" smtClean="0"/>
              <a:t>-</a:t>
            </a:r>
            <a:r>
              <a:rPr lang="en-US" dirty="0" err="1" smtClean="0"/>
              <a:t>wR</a:t>
            </a:r>
            <a:r>
              <a:rPr lang="en-US" dirty="0" smtClean="0"/>
              <a:t>(*,</a:t>
            </a:r>
            <a:r>
              <a:rPr lang="en-US" i="1" dirty="0" smtClean="0"/>
              <a:t>m</a:t>
            </a:r>
            <a:r>
              <a:rPr lang="en-US" dirty="0" smtClean="0"/>
              <a:t>)C </a:t>
            </a:r>
            <a:r>
              <a:rPr lang="en-US" i="1" dirty="0"/>
              <a:t>m</a:t>
            </a:r>
            <a:r>
              <a:rPr lang="en-US" dirty="0"/>
              <a:t>=2,</a:t>
            </a:r>
            <a:r>
              <a:rPr lang="en-US" dirty="0">
                <a:solidFill>
                  <a:srgbClr val="BFBFBF"/>
                </a:solidFill>
              </a:rPr>
              <a:t>3,4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dirty="0"/>
              <a:t> </a:t>
            </a:r>
            <a:r>
              <a:rPr lang="en-US" dirty="0">
                <a:solidFill>
                  <a:srgbClr val="3366FF"/>
                </a:solidFill>
              </a:rPr>
              <a:t>cl</a:t>
            </a:r>
            <a:r>
              <a:rPr lang="en-US" dirty="0" smtClean="0"/>
              <a:t>-R</a:t>
            </a:r>
            <a:r>
              <a:rPr lang="en-US" dirty="0"/>
              <a:t>(*</a:t>
            </a:r>
            <a:r>
              <a:rPr lang="en-US" dirty="0" smtClean="0"/>
              <a:t>,</a:t>
            </a:r>
            <a:r>
              <a:rPr lang="en-US" dirty="0" smtClean="0">
                <a:cs typeface="Arial" pitchFamily="34" charset="0"/>
              </a:rPr>
              <a:t>|</a:t>
            </a:r>
            <a:r>
              <a:rPr lang="el-GR" i="1" dirty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ψ</a:t>
            </a:r>
            <a:r>
              <a:rPr lang="el-GR" dirty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>
                <a:latin typeface="Cambria Math" pitchFamily="18" charset="0"/>
                <a:ea typeface="Cambria Math" pitchFamily="18" charset="0"/>
              </a:rPr>
              <a:t>cl</a:t>
            </a:r>
            <a:r>
              <a:rPr lang="en-US" i="1" baseline="-25000" dirty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dirty="0" smtClean="0">
                <a:cs typeface="Arial" pitchFamily="34" charset="0"/>
              </a:rPr>
              <a:t>|</a:t>
            </a:r>
            <a:r>
              <a:rPr lang="en-US" dirty="0" smtClean="0"/>
              <a:t>)C</a:t>
            </a:r>
            <a:endParaRPr lang="en-US" dirty="0" smtClean="0"/>
          </a:p>
          <a:p>
            <a:pPr lvl="1"/>
            <a:r>
              <a:rPr lang="en-US" dirty="0" smtClean="0"/>
              <a:t>Bolstering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rojection</a:t>
            </a:r>
          </a:p>
          <a:p>
            <a:pPr lvl="2"/>
            <a:r>
              <a:rPr lang="en-US" dirty="0" smtClean="0"/>
              <a:t>binary</a:t>
            </a:r>
          </a:p>
          <a:p>
            <a:pPr lvl="2"/>
            <a:r>
              <a:rPr lang="en-US" dirty="0" smtClean="0"/>
              <a:t>clique</a:t>
            </a:r>
            <a:endParaRPr lang="en-US" dirty="0" smtClean="0"/>
          </a:p>
          <a:p>
            <a:r>
              <a:rPr lang="en-US" dirty="0" smtClean="0"/>
              <a:t>Backtrack search, full-</a:t>
            </a:r>
            <a:r>
              <a:rPr lang="en-US" dirty="0" err="1" smtClean="0"/>
              <a:t>lookahead</a:t>
            </a:r>
            <a:r>
              <a:rPr lang="en-US" dirty="0" smtClean="0"/>
              <a:t>, first solution</a:t>
            </a:r>
          </a:p>
          <a:p>
            <a:r>
              <a:rPr lang="en-US" dirty="0" smtClean="0"/>
              <a:t>Reported</a:t>
            </a:r>
          </a:p>
          <a:p>
            <a:pPr lvl="1"/>
            <a:r>
              <a:rPr lang="en-US" dirty="0" smtClean="0"/>
              <a:t>Number </a:t>
            </a:r>
            <a:r>
              <a:rPr lang="en-US" dirty="0"/>
              <a:t>of instances </a:t>
            </a:r>
            <a:r>
              <a:rPr lang="en-US" dirty="0" smtClean="0"/>
              <a:t>Completed, BT-free, Min(#NV), Fastest</a:t>
            </a:r>
          </a:p>
          <a:p>
            <a:pPr lvl="1"/>
            <a:r>
              <a:rPr lang="en-US" dirty="0" smtClean="0"/>
              <a:t>Cumulative count of BT-Free as a function of </a:t>
            </a:r>
            <a:r>
              <a:rPr lang="en-US" dirty="0" err="1" smtClean="0"/>
              <a:t>treewidth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84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Characteristics of </a:t>
            </a:r>
            <a:r>
              <a:rPr lang="en-US" dirty="0" smtClean="0"/>
              <a:t>Benchmark </a:t>
            </a:r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rcRect t="77" b="77"/>
          <a:stretch>
            <a:fillRect/>
          </a:stretch>
        </p:blipFill>
        <p:spPr>
          <a:xfrm>
            <a:off x="1676400" y="2057400"/>
            <a:ext cx="5950469" cy="3272529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1"/>
            <a:ext cx="4267200" cy="685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UNSAT: 479 instances</a:t>
            </a:r>
          </a:p>
          <a:p>
            <a:r>
              <a:rPr lang="en-US" dirty="0" smtClean="0"/>
              <a:t>SAT: 200 instances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674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262588"/>
              </p:ext>
            </p:extLst>
          </p:nvPr>
        </p:nvGraphicFramePr>
        <p:xfrm>
          <a:off x="914400" y="1219200"/>
          <a:ext cx="7086596" cy="5015657"/>
        </p:xfrm>
        <a:graphic>
          <a:graphicData uri="http://schemas.openxmlformats.org/drawingml/2006/table">
            <a:tbl>
              <a:tblPr/>
              <a:tblGrid>
                <a:gridCol w="355906"/>
                <a:gridCol w="606693"/>
                <a:gridCol w="606693"/>
                <a:gridCol w="42047"/>
                <a:gridCol w="603690"/>
                <a:gridCol w="603690"/>
                <a:gridCol w="603690"/>
                <a:gridCol w="603690"/>
                <a:gridCol w="603690"/>
                <a:gridCol w="42047"/>
                <a:gridCol w="603690"/>
                <a:gridCol w="603690"/>
                <a:gridCol w="603690"/>
                <a:gridCol w="603690"/>
              </a:tblGrid>
              <a:tr h="16883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+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maxRPWC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=3,4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wR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(∗,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2)C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R(∗,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|</a:t>
                      </a:r>
                      <a:r>
                        <a:rPr lang="en-US" sz="1400" i="1" u="none" dirty="0" smtClean="0">
                          <a:latin typeface="Pristina" pitchFamily="66" charset="0"/>
                        </a:rPr>
                        <a:t>𝜓</a:t>
                      </a:r>
                      <a:r>
                        <a:rPr lang="el-G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cl</a:t>
                      </a:r>
                      <a:r>
                        <a:rPr lang="en-US" sz="1400" b="1" i="0" u="none" strike="noStrike" baseline="-25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|)C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016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#inst.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GAC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global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Completed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34.9%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285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286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271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87.0%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179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BT-Free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Min(#NV)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249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Fastest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60.5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" name="Group 18"/>
          <p:cNvGrpSpPr/>
          <p:nvPr/>
        </p:nvGrpSpPr>
        <p:grpSpPr>
          <a:xfrm>
            <a:off x="1219200" y="2057400"/>
            <a:ext cx="6795146" cy="3733800"/>
            <a:chOff x="1262073" y="2057400"/>
            <a:chExt cx="6712031" cy="3733800"/>
          </a:xfrm>
          <a:solidFill>
            <a:srgbClr val="757575">
              <a:alpha val="80000"/>
            </a:srgbClr>
          </a:solidFill>
        </p:grpSpPr>
        <p:sp>
          <p:nvSpPr>
            <p:cNvPr id="6" name="Rectangle 5"/>
            <p:cNvSpPr/>
            <p:nvPr/>
          </p:nvSpPr>
          <p:spPr>
            <a:xfrm>
              <a:off x="1268504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268504" y="3160056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268504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62073" y="5334000"/>
              <a:ext cx="6710891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24"/>
          <p:cNvGrpSpPr/>
          <p:nvPr/>
        </p:nvGrpSpPr>
        <p:grpSpPr>
          <a:xfrm>
            <a:off x="1225711" y="2514600"/>
            <a:ext cx="6788635" cy="3733800"/>
            <a:chOff x="1295400" y="2057400"/>
            <a:chExt cx="6705600" cy="3733800"/>
          </a:xfrm>
          <a:solidFill>
            <a:srgbClr val="757575">
              <a:alpha val="80000"/>
            </a:srgbClr>
          </a:solidFill>
        </p:grpSpPr>
        <p:sp>
          <p:nvSpPr>
            <p:cNvPr id="11" name="Rectangle 10"/>
            <p:cNvSpPr/>
            <p:nvPr/>
          </p:nvSpPr>
          <p:spPr>
            <a:xfrm>
              <a:off x="1295400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95400" y="31242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95400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95400" y="53340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Cumulative Count of Instances Solved w/o Backtracking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447800"/>
          <a:ext cx="4038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447674" y="1390851"/>
          <a:ext cx="4288459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19200" y="1447800"/>
            <a:ext cx="1072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3366FF"/>
                </a:solidFill>
              </a:rPr>
              <a:t>UNSAT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1447800"/>
            <a:ext cx="6690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3366FF"/>
                </a:solidFill>
              </a:rPr>
              <a:t>SAT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85800" y="5913437"/>
            <a:ext cx="7924800" cy="4873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/>
              <a:t>Acknowledgment: Charts suggested by </a:t>
            </a:r>
            <a:r>
              <a:rPr lang="en-US" sz="1800" i="1" dirty="0" err="1" smtClean="0"/>
              <a:t>Rina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Dechter</a:t>
            </a:r>
            <a:endParaRPr lang="en-US" sz="18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 &amp; Future 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Adapted R(∗,</a:t>
            </a:r>
            <a:r>
              <a:rPr lang="en-US" sz="2800" i="1" dirty="0" smtClean="0"/>
              <a:t>m</a:t>
            </a:r>
            <a:r>
              <a:rPr lang="en-US" sz="2800" dirty="0" smtClean="0"/>
              <a:t>)C to a tree decomposition of the CSP</a:t>
            </a:r>
          </a:p>
          <a:p>
            <a:pPr lvl="1"/>
            <a:r>
              <a:rPr lang="en-US" sz="2400" dirty="0" smtClean="0">
                <a:solidFill>
                  <a:srgbClr val="3366FF"/>
                </a:solidFill>
              </a:rPr>
              <a:t>Localizing</a:t>
            </a:r>
            <a:r>
              <a:rPr lang="en-US" sz="2400" dirty="0" smtClean="0"/>
              <a:t> R(∗,</a:t>
            </a:r>
            <a:r>
              <a:rPr lang="en-US" sz="2400" i="1" dirty="0" smtClean="0"/>
              <a:t>m</a:t>
            </a:r>
            <a:r>
              <a:rPr lang="en-US" sz="2400" dirty="0" smtClean="0"/>
              <a:t>)C to the clusters</a:t>
            </a:r>
          </a:p>
          <a:p>
            <a:pPr lvl="1"/>
            <a:r>
              <a:rPr lang="en-US" sz="2400" dirty="0" smtClean="0">
                <a:solidFill>
                  <a:srgbClr val="3366FF"/>
                </a:solidFill>
              </a:rPr>
              <a:t>Bolstering</a:t>
            </a:r>
            <a:r>
              <a:rPr lang="en-US" sz="2400" dirty="0" smtClean="0"/>
              <a:t> separators to strengthen the enforced consistency</a:t>
            </a:r>
          </a:p>
          <a:p>
            <a:r>
              <a:rPr lang="en-US" sz="2800" dirty="0" smtClean="0"/>
              <a:t>Directions for future work</a:t>
            </a:r>
          </a:p>
          <a:p>
            <a:pPr lvl="1">
              <a:tabLst>
                <a:tab pos="8001000" algn="r"/>
              </a:tabLst>
            </a:pPr>
            <a:r>
              <a:rPr lang="en-US" sz="2400" dirty="0" smtClean="0"/>
              <a:t>R(∗,</a:t>
            </a:r>
            <a:r>
              <a:rPr lang="en-US" sz="2400" i="1" dirty="0" smtClean="0"/>
              <a:t>m</a:t>
            </a:r>
            <a:r>
              <a:rPr lang="en-US" sz="2400" dirty="0" smtClean="0"/>
              <a:t>)C on non-table constraints via domain filtering</a:t>
            </a:r>
          </a:p>
          <a:p>
            <a:pPr lvl="1">
              <a:tabLst>
                <a:tab pos="8001000" algn="r"/>
              </a:tabLst>
            </a:pPr>
            <a:r>
              <a:rPr lang="en-US" sz="2400" dirty="0" smtClean="0"/>
              <a:t>Automating the selection of a consistency </a:t>
            </a:r>
            <a:r>
              <a:rPr lang="en-US" sz="2400" dirty="0" smtClean="0"/>
              <a:t>property and of a bolstering scheme</a:t>
            </a:r>
            <a:endParaRPr lang="en-US" sz="2400" dirty="0" smtClean="0"/>
          </a:p>
          <a:p>
            <a:pPr lvl="2">
              <a:tabLst>
                <a:tab pos="8001000" algn="r"/>
              </a:tabLst>
            </a:pPr>
            <a:r>
              <a:rPr lang="en-US" sz="2000" dirty="0" smtClean="0"/>
              <a:t>On clusters/</a:t>
            </a:r>
            <a:r>
              <a:rPr lang="en-US" sz="2000" dirty="0" err="1" smtClean="0"/>
              <a:t>seperators</a:t>
            </a:r>
            <a:endParaRPr lang="en-US" sz="2000" dirty="0" smtClean="0"/>
          </a:p>
          <a:p>
            <a:pPr lvl="2">
              <a:tabLst>
                <a:tab pos="8001000" algn="r"/>
              </a:tabLst>
            </a:pPr>
            <a:r>
              <a:rPr lang="en-US" sz="2000" dirty="0" smtClean="0"/>
              <a:t>During search</a:t>
            </a:r>
          </a:p>
          <a:p>
            <a:pPr lvl="1">
              <a:tabLst>
                <a:tab pos="8001000" algn="r"/>
              </a:tabLst>
            </a:pPr>
            <a:r>
              <a:rPr lang="en-US" sz="2400" dirty="0" smtClean="0"/>
              <a:t>Modify the structure of a tree decomposition </a:t>
            </a:r>
            <a:r>
              <a:rPr lang="en-US" sz="2400" dirty="0"/>
              <a:t>to improve performance (e.g., merging </a:t>
            </a:r>
            <a:r>
              <a:rPr lang="en-US" sz="2400" dirty="0" smtClean="0"/>
              <a:t>clusters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[Fattah &amp;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Dechter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1996]</a:t>
            </a:r>
            <a:r>
              <a:rPr lang="en-US" sz="2400" dirty="0" smtClean="0"/>
              <a:t>)</a:t>
            </a:r>
          </a:p>
          <a:p>
            <a:pPr lvl="1">
              <a:tabLst>
                <a:tab pos="8001000" algn="r"/>
              </a:tabLst>
            </a:pPr>
            <a:r>
              <a:rPr lang="en-US" sz="2400" dirty="0" smtClean="0"/>
              <a:t>Improve our algorithms for </a:t>
            </a:r>
            <a:r>
              <a:rPr lang="en-US" sz="2400" dirty="0"/>
              <a:t>R(∗,</a:t>
            </a:r>
            <a:r>
              <a:rPr lang="en-US" sz="2400" i="1" dirty="0"/>
              <a:t>m</a:t>
            </a:r>
            <a:r>
              <a:rPr lang="en-US" sz="2400" dirty="0"/>
              <a:t>)C</a:t>
            </a:r>
            <a:r>
              <a:rPr lang="en-US" sz="2400" dirty="0" smtClean="0"/>
              <a:t>	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Introduction &amp; </a:t>
            </a:r>
            <a:r>
              <a:rPr lang="en-US" dirty="0"/>
              <a:t>b</a:t>
            </a:r>
            <a:r>
              <a:rPr lang="en-US" dirty="0" smtClean="0"/>
              <a:t>ackground information</a:t>
            </a:r>
          </a:p>
          <a:p>
            <a:r>
              <a:rPr lang="en-US" dirty="0" smtClean="0"/>
              <a:t>Key ideas</a:t>
            </a:r>
          </a:p>
          <a:p>
            <a:pPr lvl="1"/>
            <a:r>
              <a:rPr lang="en-US" dirty="0" smtClean="0"/>
              <a:t>Localize consistency to clusters of a tree decomposition</a:t>
            </a:r>
          </a:p>
          <a:p>
            <a:pPr lvl="1"/>
            <a:r>
              <a:rPr lang="en-US" dirty="0" smtClean="0"/>
              <a:t>Bolster propagation at separators</a:t>
            </a:r>
          </a:p>
          <a:p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Theoretical: Comparing </a:t>
            </a:r>
            <a:r>
              <a:rPr lang="en-US" dirty="0"/>
              <a:t>r</a:t>
            </a:r>
            <a:r>
              <a:rPr lang="en-US" dirty="0" smtClean="0"/>
              <a:t>esulting consistency properties</a:t>
            </a:r>
          </a:p>
          <a:p>
            <a:pPr lvl="1"/>
            <a:r>
              <a:rPr lang="en-US" dirty="0" smtClean="0"/>
              <a:t>Empirical: Solving CSPs in a backtrack-free manner</a:t>
            </a:r>
          </a:p>
          <a:p>
            <a:r>
              <a:rPr lang="en-US" dirty="0" smtClean="0"/>
              <a:t>Conclusions &amp; future </a:t>
            </a:r>
            <a:r>
              <a:rPr lang="en-US" dirty="0"/>
              <a:t>w</a:t>
            </a:r>
            <a:r>
              <a:rPr lang="en-US" dirty="0" smtClean="0"/>
              <a:t>ork</a:t>
            </a:r>
          </a:p>
          <a:p>
            <a:pPr>
              <a:buFont typeface="Wingdings" charset="2"/>
              <a:buChar char=""/>
            </a:pPr>
            <a:r>
              <a:rPr lang="en-US" dirty="0" smtClean="0"/>
              <a:t>Robert’s RNIC on binary CSPs</a:t>
            </a:r>
          </a:p>
          <a:p>
            <a:pPr>
              <a:buFont typeface="Wingdings" charset="2"/>
              <a:buChar char=""/>
            </a:pPr>
            <a:r>
              <a:rPr lang="en-US" dirty="0" smtClean="0"/>
              <a:t>Summary </a:t>
            </a:r>
            <a:r>
              <a:rPr lang="en-US" dirty="0"/>
              <a:t>of contributions of </a:t>
            </a:r>
            <a:r>
              <a:rPr lang="en-US" dirty="0" err="1"/>
              <a:t>Shant’s</a:t>
            </a:r>
            <a:r>
              <a:rPr lang="en-US" dirty="0"/>
              <a:t> thesis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dirty="0" smtClean="0"/>
              <a:t>Thank You for Your Attention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Shant’s</a:t>
            </a:r>
            <a:r>
              <a:rPr lang="en-US" dirty="0" smtClean="0"/>
              <a:t> Thesis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Question</a:t>
            </a:r>
          </a:p>
          <a:p>
            <a:pPr lvl="1"/>
            <a:r>
              <a:rPr lang="en-US" dirty="0" smtClean="0"/>
              <a:t>Practical tractability of CSPs exploiting the condition linking</a:t>
            </a:r>
          </a:p>
          <a:p>
            <a:pPr lvl="2"/>
            <a:r>
              <a:rPr lang="en-US" dirty="0" smtClean="0"/>
              <a:t>the level of consistency </a:t>
            </a:r>
          </a:p>
          <a:p>
            <a:pPr lvl="2"/>
            <a:r>
              <a:rPr lang="en-US" dirty="0" smtClean="0"/>
              <a:t>to the width of the constraint graph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Introduced a parameterized consistency property </a:t>
            </a:r>
            <a:r>
              <a:rPr lang="en-US" dirty="0" smtClean="0">
                <a:solidFill>
                  <a:srgbClr val="3366FF"/>
                </a:solidFill>
              </a:rPr>
              <a:t>R(∗,m)C</a:t>
            </a:r>
          </a:p>
          <a:p>
            <a:pPr lvl="1"/>
            <a:r>
              <a:rPr lang="en-US" dirty="0" smtClean="0"/>
              <a:t>Designed algorithms for implementing it</a:t>
            </a:r>
          </a:p>
          <a:p>
            <a:pPr lvl="2"/>
            <a:r>
              <a:rPr lang="en-US" cap="small" dirty="0" err="1" smtClean="0">
                <a:solidFill>
                  <a:srgbClr val="3366FF"/>
                </a:solidFill>
              </a:rPr>
              <a:t>PerTuple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sz="2500" cap="small" dirty="0" err="1">
                <a:solidFill>
                  <a:srgbClr val="3366FF"/>
                </a:solidFill>
              </a:rPr>
              <a:t>AllSol</a:t>
            </a:r>
            <a:endParaRPr lang="en-US" sz="2500" cap="small" dirty="0">
              <a:solidFill>
                <a:srgbClr val="3366FF"/>
              </a:solidFill>
            </a:endParaRPr>
          </a:p>
          <a:p>
            <a:pPr lvl="2"/>
            <a:r>
              <a:rPr lang="en-US" dirty="0" smtClean="0">
                <a:solidFill>
                  <a:srgbClr val="3366FF"/>
                </a:solidFill>
              </a:rPr>
              <a:t>Hybrid</a:t>
            </a:r>
            <a:r>
              <a:rPr lang="en-US" dirty="0" smtClean="0"/>
              <a:t> algorithms</a:t>
            </a:r>
          </a:p>
          <a:p>
            <a:pPr lvl="1"/>
            <a:r>
              <a:rPr lang="en-US" dirty="0" smtClean="0"/>
              <a:t>Adapted R(∗,m)C to a tree decomposition of the CSP</a:t>
            </a:r>
          </a:p>
          <a:p>
            <a:pPr lvl="2"/>
            <a:r>
              <a:rPr lang="en-US" dirty="0" smtClean="0">
                <a:solidFill>
                  <a:srgbClr val="3366FF"/>
                </a:solidFill>
              </a:rPr>
              <a:t>Localizing</a:t>
            </a:r>
            <a:r>
              <a:rPr lang="en-US" dirty="0" smtClean="0"/>
              <a:t> R(∗,m)C to the clusters</a:t>
            </a:r>
          </a:p>
          <a:p>
            <a:pPr lvl="2"/>
            <a:r>
              <a:rPr lang="en-US" dirty="0" smtClean="0"/>
              <a:t>Strategies for </a:t>
            </a:r>
            <a:r>
              <a:rPr lang="en-US" dirty="0" smtClean="0">
                <a:solidFill>
                  <a:srgbClr val="3366FF"/>
                </a:solidFill>
              </a:rPr>
              <a:t>guiding propagation </a:t>
            </a:r>
            <a:r>
              <a:rPr lang="en-US" dirty="0" smtClean="0"/>
              <a:t>along the structure</a:t>
            </a:r>
          </a:p>
          <a:p>
            <a:pPr lvl="2"/>
            <a:r>
              <a:rPr lang="en-US" dirty="0" smtClean="0">
                <a:solidFill>
                  <a:srgbClr val="3366FF"/>
                </a:solidFill>
              </a:rPr>
              <a:t>Bolstering</a:t>
            </a:r>
            <a:r>
              <a:rPr lang="en-US" dirty="0" smtClean="0"/>
              <a:t> separators to strengthen the enforced consistency</a:t>
            </a:r>
          </a:p>
          <a:p>
            <a:pPr lvl="1"/>
            <a:r>
              <a:rPr lang="en-US" dirty="0" smtClean="0"/>
              <a:t>Improved the BTD algorithm for solution counting, </a:t>
            </a:r>
            <a:r>
              <a:rPr lang="en-US" sz="2600" cap="small" dirty="0" err="1" smtClean="0">
                <a:solidFill>
                  <a:srgbClr val="3366FF"/>
                </a:solidFill>
              </a:rPr>
              <a:t>WitnessBTD</a:t>
            </a:r>
            <a:endParaRPr lang="en-US" sz="2600" cap="small" dirty="0" smtClean="0">
              <a:solidFill>
                <a:srgbClr val="3366FF"/>
              </a:solidFill>
            </a:endParaRPr>
          </a:p>
          <a:p>
            <a:pPr>
              <a:buFont typeface="Lucida Grande"/>
              <a:buChar char="+"/>
            </a:pPr>
            <a:r>
              <a:rPr lang="en-US" sz="3100" dirty="0"/>
              <a:t>Two incidental results in </a:t>
            </a:r>
            <a:r>
              <a:rPr lang="en-US" sz="3100" dirty="0" smtClean="0"/>
              <a:t>appendices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1855389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Algorithms for Enforcing R(∗,m)C</a:t>
            </a:r>
            <a:endParaRPr lang="en-US" dirty="0"/>
          </a:p>
        </p:txBody>
      </p:sp>
      <p:sp>
        <p:nvSpPr>
          <p:cNvPr id="7" name="Content Placeholder 59"/>
          <p:cNvSpPr>
            <a:spLocks noGrp="1"/>
          </p:cNvSpPr>
          <p:nvPr>
            <p:ph idx="1"/>
          </p:nvPr>
        </p:nvSpPr>
        <p:spPr>
          <a:xfrm>
            <a:off x="457200" y="1600200"/>
            <a:ext cx="6553200" cy="45259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cap="small" dirty="0" err="1" smtClean="0"/>
              <a:t>PerTuple</a:t>
            </a:r>
            <a:endParaRPr lang="en-US" cap="small" dirty="0" smtClean="0"/>
          </a:p>
          <a:p>
            <a:pPr lvl="1"/>
            <a:r>
              <a:rPr lang="en-US" dirty="0" smtClean="0"/>
              <a:t>For each tuple find a solution for the variables in the </a:t>
            </a:r>
            <a:r>
              <a:rPr lang="en-US" i="1" dirty="0" smtClean="0"/>
              <a:t>m-1</a:t>
            </a:r>
            <a:r>
              <a:rPr lang="en-US" dirty="0" smtClean="0"/>
              <a:t> relations</a:t>
            </a:r>
          </a:p>
          <a:p>
            <a:pPr lvl="1"/>
            <a:r>
              <a:rPr lang="en-US" dirty="0" smtClean="0"/>
              <a:t>Many satisfiability searches</a:t>
            </a:r>
          </a:p>
          <a:p>
            <a:pPr lvl="2"/>
            <a:r>
              <a:rPr lang="en-US" dirty="0" smtClean="0"/>
              <a:t>Effective when there are many solutions</a:t>
            </a:r>
            <a:endParaRPr lang="en-US" dirty="0"/>
          </a:p>
          <a:p>
            <a:pPr lvl="2"/>
            <a:r>
              <a:rPr lang="en-US" dirty="0" smtClean="0"/>
              <a:t>Each search is quick &amp; easy</a:t>
            </a:r>
          </a:p>
          <a:p>
            <a:pPr lvl="0"/>
            <a:r>
              <a:rPr lang="en-US" cap="small" dirty="0" err="1" smtClean="0"/>
              <a:t>AllSol</a:t>
            </a:r>
            <a:r>
              <a:rPr lang="en-US" cap="small" dirty="0" smtClean="0"/>
              <a:t> </a:t>
            </a:r>
          </a:p>
          <a:p>
            <a:pPr lvl="1"/>
            <a:r>
              <a:rPr lang="en-US" dirty="0" smtClean="0"/>
              <a:t>Find all solutions of problem induced by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smtClean="0"/>
              <a:t>relations, &amp; keep their tuples</a:t>
            </a:r>
          </a:p>
          <a:p>
            <a:pPr lvl="1"/>
            <a:r>
              <a:rPr lang="en-US" dirty="0" smtClean="0"/>
              <a:t>A single exhaustive search</a:t>
            </a:r>
          </a:p>
          <a:p>
            <a:pPr lvl="2"/>
            <a:r>
              <a:rPr lang="en-US" dirty="0" smtClean="0"/>
              <a:t>Effective when there are few or no solutions</a:t>
            </a:r>
          </a:p>
          <a:p>
            <a:pPr>
              <a:tabLst>
                <a:tab pos="5378450" algn="l"/>
              </a:tabLst>
            </a:pPr>
            <a:r>
              <a:rPr lang="en-US" dirty="0" smtClean="0"/>
              <a:t>Hybrid Solvers </a:t>
            </a:r>
            <a:r>
              <a:rPr lang="en-US" sz="2400" dirty="0" smtClean="0"/>
              <a:t>(portfolio based)</a:t>
            </a:r>
            <a:r>
              <a:rPr lang="en-US" dirty="0" smtClean="0"/>
              <a:t> 	</a:t>
            </a:r>
            <a:r>
              <a:rPr lang="en-US" sz="2400" dirty="0" smtClean="0">
                <a:solidFill>
                  <a:srgbClr val="E46C0A"/>
                </a:solidFill>
              </a:rPr>
              <a:t>[+Scott]</a:t>
            </a:r>
            <a:endParaRPr lang="en-US" dirty="0" smtClean="0">
              <a:solidFill>
                <a:srgbClr val="E46C0A"/>
              </a:solidFill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391400" y="4343400"/>
            <a:ext cx="1280160" cy="1463040"/>
            <a:chOff x="5151250" y="3163779"/>
            <a:chExt cx="1280160" cy="1463040"/>
          </a:xfrm>
        </p:grpSpPr>
        <p:sp>
          <p:nvSpPr>
            <p:cNvPr id="9" name="Extract 5"/>
            <p:cNvSpPr/>
            <p:nvPr/>
          </p:nvSpPr>
          <p:spPr>
            <a:xfrm>
              <a:off x="5151250" y="3163779"/>
              <a:ext cx="1280160" cy="1457532"/>
            </a:xfrm>
            <a:prstGeom prst="flowChartExtract">
              <a:avLst/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47000">
                  <a:schemeClr val="accent1">
                    <a:shade val="93000"/>
                    <a:satMod val="130000"/>
                    <a:alpha val="53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9" idx="0"/>
            </p:cNvCxnSpPr>
            <p:nvPr/>
          </p:nvCxnSpPr>
          <p:spPr>
            <a:xfrm flipH="1">
              <a:off x="5156374" y="3163779"/>
              <a:ext cx="634956" cy="145873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9" idx="0"/>
            </p:cNvCxnSpPr>
            <p:nvPr/>
          </p:nvCxnSpPr>
          <p:spPr>
            <a:xfrm flipH="1">
              <a:off x="5528960" y="3163779"/>
              <a:ext cx="262370" cy="1456607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9" idx="0"/>
            </p:cNvCxnSpPr>
            <p:nvPr/>
          </p:nvCxnSpPr>
          <p:spPr>
            <a:xfrm>
              <a:off x="5791330" y="3163779"/>
              <a:ext cx="89330" cy="1460107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9" idx="0"/>
            </p:cNvCxnSpPr>
            <p:nvPr/>
          </p:nvCxnSpPr>
          <p:spPr>
            <a:xfrm>
              <a:off x="5791330" y="3163779"/>
              <a:ext cx="623625" cy="145873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9" idx="0"/>
            </p:cNvCxnSpPr>
            <p:nvPr/>
          </p:nvCxnSpPr>
          <p:spPr>
            <a:xfrm>
              <a:off x="5791330" y="3163779"/>
              <a:ext cx="311149" cy="146304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6781800" y="1828800"/>
            <a:ext cx="2109057" cy="1860013"/>
            <a:chOff x="1739167" y="2745125"/>
            <a:chExt cx="2109057" cy="1860013"/>
          </a:xfrm>
        </p:grpSpPr>
        <p:grpSp>
          <p:nvGrpSpPr>
            <p:cNvPr id="16" name="Group 3"/>
            <p:cNvGrpSpPr/>
            <p:nvPr/>
          </p:nvGrpSpPr>
          <p:grpSpPr>
            <a:xfrm>
              <a:off x="1739167" y="2745125"/>
              <a:ext cx="822917" cy="1423873"/>
              <a:chOff x="1486336" y="2706642"/>
              <a:chExt cx="822917" cy="1423873"/>
            </a:xfrm>
          </p:grpSpPr>
          <p:cxnSp>
            <p:nvCxnSpPr>
              <p:cNvPr id="32" name="Straight Connector 31"/>
              <p:cNvCxnSpPr>
                <a:endCxn id="33" idx="0"/>
              </p:cNvCxnSpPr>
              <p:nvPr/>
            </p:nvCxnSpPr>
            <p:spPr>
              <a:xfrm>
                <a:off x="1885890" y="2706642"/>
                <a:ext cx="11905" cy="373131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Extract 23"/>
              <p:cNvSpPr/>
              <p:nvPr/>
            </p:nvSpPr>
            <p:spPr>
              <a:xfrm>
                <a:off x="1486336" y="3079773"/>
                <a:ext cx="822917" cy="1050742"/>
              </a:xfrm>
              <a:prstGeom prst="flowChartExtract">
                <a:avLst/>
              </a:prstGeom>
              <a:solidFill>
                <a:schemeClr val="bg1">
                  <a:lumMod val="50000"/>
                  <a:alpha val="1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flipH="1">
                <a:off x="1773557" y="3079773"/>
                <a:ext cx="124238" cy="104803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up 13"/>
            <p:cNvGrpSpPr/>
            <p:nvPr/>
          </p:nvGrpSpPr>
          <p:grpSpPr>
            <a:xfrm>
              <a:off x="2473057" y="3078645"/>
              <a:ext cx="779677" cy="1411413"/>
              <a:chOff x="2324986" y="3091472"/>
              <a:chExt cx="779677" cy="1411413"/>
            </a:xfrm>
          </p:grpSpPr>
          <p:cxnSp>
            <p:nvCxnSpPr>
              <p:cNvPr id="29" name="Straight Connector 14"/>
              <p:cNvCxnSpPr/>
              <p:nvPr/>
            </p:nvCxnSpPr>
            <p:spPr>
              <a:xfrm>
                <a:off x="2706958" y="3091472"/>
                <a:ext cx="7867" cy="36338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Extract 23"/>
              <p:cNvSpPr/>
              <p:nvPr/>
            </p:nvSpPr>
            <p:spPr>
              <a:xfrm>
                <a:off x="2324986" y="3454854"/>
                <a:ext cx="779677" cy="1022007"/>
              </a:xfrm>
              <a:prstGeom prst="flowChartExtract">
                <a:avLst/>
              </a:prstGeom>
              <a:solidFill>
                <a:schemeClr val="bg1">
                  <a:lumMod val="50000"/>
                  <a:alpha val="49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 flipH="1">
                <a:off x="2612207" y="3454854"/>
                <a:ext cx="102618" cy="1048031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2106112" y="2948836"/>
              <a:ext cx="822917" cy="1393247"/>
              <a:chOff x="1855284" y="2833386"/>
              <a:chExt cx="822917" cy="1393247"/>
            </a:xfrm>
          </p:grpSpPr>
          <p:sp>
            <p:nvSpPr>
              <p:cNvPr id="26" name="Extract 23"/>
              <p:cNvSpPr/>
              <p:nvPr/>
            </p:nvSpPr>
            <p:spPr>
              <a:xfrm>
                <a:off x="1855284" y="3175891"/>
                <a:ext cx="822917" cy="1050742"/>
              </a:xfrm>
              <a:prstGeom prst="flowChartExtract">
                <a:avLst/>
              </a:prstGeom>
              <a:solidFill>
                <a:schemeClr val="bg1">
                  <a:lumMod val="50000"/>
                  <a:alpha val="3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>
                <a:off x="2256386" y="2833386"/>
                <a:ext cx="11905" cy="373131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>
                <a:stCxn id="26" idx="0"/>
              </p:cNvCxnSpPr>
              <p:nvPr/>
            </p:nvCxnSpPr>
            <p:spPr>
              <a:xfrm flipH="1">
                <a:off x="2142474" y="3175891"/>
                <a:ext cx="124269" cy="104441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/>
            <p:cNvCxnSpPr>
              <a:endCxn id="20" idx="0"/>
            </p:cNvCxnSpPr>
            <p:nvPr/>
          </p:nvCxnSpPr>
          <p:spPr>
            <a:xfrm flipH="1">
              <a:off x="3291479" y="3136232"/>
              <a:ext cx="4024" cy="45551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Extract 23"/>
            <p:cNvSpPr/>
            <p:nvPr/>
          </p:nvSpPr>
          <p:spPr>
            <a:xfrm>
              <a:off x="2796761" y="3591751"/>
              <a:ext cx="989435" cy="994856"/>
            </a:xfrm>
            <a:prstGeom prst="flowChartExtract">
              <a:avLst/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47000">
                  <a:schemeClr val="accent1">
                    <a:shade val="93000"/>
                    <a:satMod val="130000"/>
                    <a:alpha val="53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20" idx="0"/>
            </p:cNvCxnSpPr>
            <p:nvPr/>
          </p:nvCxnSpPr>
          <p:spPr>
            <a:xfrm>
              <a:off x="3291479" y="3591751"/>
              <a:ext cx="146441" cy="1013387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344584" y="3216137"/>
              <a:ext cx="5036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i="1" dirty="0" smtClean="0"/>
                <a:t>t</a:t>
              </a:r>
              <a:r>
                <a:rPr lang="en-US" sz="1600" i="1" baseline="-25000" dirty="0" smtClean="0"/>
                <a:t>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196504" y="2799577"/>
              <a:ext cx="5036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i="1" dirty="0" err="1" smtClean="0"/>
                <a:t>t</a:t>
              </a:r>
              <a:r>
                <a:rPr lang="en-US" sz="1600" i="1" baseline="-25000" dirty="0" err="1" smtClean="0"/>
                <a:t>i</a:t>
              </a:r>
              <a:endParaRPr lang="en-US" sz="1600" i="1" baseline="-25000" dirty="0" smtClean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897544" y="3114537"/>
              <a:ext cx="5036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i="1" dirty="0" smtClean="0"/>
                <a:t>t</a:t>
              </a:r>
              <a:r>
                <a:rPr lang="en-US" sz="1600" i="1" baseline="-25000" dirty="0" smtClean="0"/>
                <a:t>2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52104" y="2972297"/>
              <a:ext cx="5036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i="1" dirty="0" smtClean="0"/>
                <a:t>t</a:t>
              </a:r>
              <a:r>
                <a:rPr lang="en-US" sz="1600" i="1" baseline="-25000" dirty="0"/>
                <a:t>3</a:t>
              </a:r>
              <a:endParaRPr lang="en-US" sz="1600" i="1" baseline="-250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692054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Solver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Choose between </a:t>
            </a:r>
            <a:r>
              <a:rPr lang="en-US" sz="2800" cap="small" dirty="0" err="1" smtClean="0"/>
              <a:t>PerTuple</a:t>
            </a:r>
            <a:r>
              <a:rPr lang="en-US" sz="2800" dirty="0" smtClean="0"/>
              <a:t> &amp; </a:t>
            </a:r>
            <a:r>
              <a:rPr lang="en-US" sz="2800" cap="small" dirty="0" err="1" smtClean="0"/>
              <a:t>AllSol</a:t>
            </a:r>
            <a:endParaRPr lang="en-US" sz="2800" cap="small" dirty="0" smtClean="0"/>
          </a:p>
          <a:p>
            <a:r>
              <a:rPr lang="en-US" sz="2800" dirty="0" smtClean="0"/>
              <a:t>Parameters to characterize the problem</a:t>
            </a:r>
          </a:p>
          <a:p>
            <a:pPr lvl="1"/>
            <a:r>
              <a:rPr lang="en-US" sz="2400" i="1" dirty="0" smtClean="0">
                <a:latin typeface="+mj-lt"/>
                <a:cs typeface="Courier New" pitchFamily="49" charset="0"/>
              </a:rPr>
              <a:t> </a:t>
            </a:r>
            <a:r>
              <a:rPr lang="el-GR" sz="2400" b="1" i="1" dirty="0" smtClean="0">
                <a:solidFill>
                  <a:srgbClr val="3366FF"/>
                </a:solidFill>
                <a:latin typeface="Courier New" pitchFamily="49" charset="0"/>
                <a:cs typeface="Courier New" pitchFamily="49" charset="0"/>
              </a:rPr>
              <a:t>κ</a:t>
            </a:r>
            <a:r>
              <a:rPr lang="en-US" sz="2400" b="1" dirty="0" smtClean="0"/>
              <a:t> </a:t>
            </a:r>
            <a:r>
              <a:rPr lang="en-US" sz="2400" dirty="0" smtClean="0"/>
              <a:t>predicts if instance is at the phase transition</a:t>
            </a:r>
          </a:p>
          <a:p>
            <a:pPr lvl="1"/>
            <a:r>
              <a:rPr lang="en-US" sz="2400" dirty="0" smtClean="0"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relLinkage</a:t>
            </a:r>
            <a:r>
              <a:rPr lang="en-US" sz="2400" dirty="0" smtClean="0"/>
              <a:t> approximates the likelihood of a tuple at the overlap two relations to appear in a solution</a:t>
            </a:r>
          </a:p>
          <a:p>
            <a:r>
              <a:rPr lang="en-US" sz="2800" dirty="0" smtClean="0"/>
              <a:t>Classifier built using Machine </a:t>
            </a:r>
            <a:r>
              <a:rPr lang="en-US" sz="2800" dirty="0"/>
              <a:t>L</a:t>
            </a:r>
            <a:r>
              <a:rPr lang="en-US" sz="2800" dirty="0" smtClean="0"/>
              <a:t>earning</a:t>
            </a:r>
          </a:p>
          <a:p>
            <a:pPr lvl="1"/>
            <a:r>
              <a:rPr lang="en-US" sz="2400" dirty="0" smtClean="0"/>
              <a:t>C4.5</a:t>
            </a:r>
          </a:p>
          <a:p>
            <a:pPr lvl="1"/>
            <a:r>
              <a:rPr lang="en-US" sz="2400" dirty="0" smtClean="0"/>
              <a:t>Random Forests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5669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Empirical Evaluations: Hybrid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57327"/>
              </p:ext>
            </p:extLst>
          </p:nvPr>
        </p:nvGraphicFramePr>
        <p:xfrm>
          <a:off x="100317" y="2133600"/>
          <a:ext cx="8931279" cy="2788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6005"/>
                <a:gridCol w="946468"/>
                <a:gridCol w="946468"/>
                <a:gridCol w="946468"/>
                <a:gridCol w="946468"/>
                <a:gridCol w="946468"/>
                <a:gridCol w="946468"/>
                <a:gridCol w="689293"/>
                <a:gridCol w="689293"/>
                <a:gridCol w="817880"/>
              </a:tblGrid>
              <a:tr h="370840"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#Instances solved by… </a:t>
                      </a:r>
                      <a:endParaRPr lang="en-US" sz="2000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Average CPU </a:t>
                      </a:r>
                      <a:r>
                        <a:rPr lang="en-US" sz="2000" b="0" dirty="0" smtClean="0"/>
                        <a:t>sec</a:t>
                      </a:r>
                      <a:endParaRPr lang="en-US" sz="2000" b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0396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Partition</a:t>
                      </a:r>
                      <a:endParaRPr lang="en-US" sz="2000" b="1" dirty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cap="small" baseline="0" dirty="0" err="1" smtClean="0"/>
                        <a:t>AllSol</a:t>
                      </a:r>
                      <a:endParaRPr lang="en-US" sz="2000" b="0" cap="small" baseline="0" dirty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err="1" smtClean="0"/>
                        <a:t>PerTuple</a:t>
                      </a:r>
                      <a:endParaRPr lang="en-US" sz="2000" b="0" cap="small" baseline="0" dirty="0" smtClean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smtClean="0"/>
                        <a:t>Solver</a:t>
                      </a:r>
                      <a:r>
                        <a:rPr lang="en-US" sz="2000" b="0" cap="small" baseline="-25000" dirty="0" smtClean="0"/>
                        <a:t>C4.5</a:t>
                      </a:r>
                    </a:p>
                    <a:p>
                      <a:pPr algn="l"/>
                      <a:endParaRPr lang="en-US" sz="2000" b="1" dirty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err="1" smtClean="0"/>
                        <a:t>Solver</a:t>
                      </a:r>
                      <a:r>
                        <a:rPr lang="en-US" sz="2000" b="0" cap="small" baseline="-25000" dirty="0" err="1" smtClean="0"/>
                        <a:t>RF</a:t>
                      </a:r>
                      <a:endParaRPr lang="en-US" sz="2000" b="0" cap="small" baseline="-25000" dirty="0" smtClean="0"/>
                    </a:p>
                    <a:p>
                      <a:pPr algn="l"/>
                      <a:endParaRPr lang="en-US" sz="2000" b="1" dirty="0"/>
                    </a:p>
                  </a:txBody>
                  <a:tcPr marL="0" marR="0" marT="0" marB="73152" vert="vert270"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 smtClean="0"/>
                        <a:t>#Instances</a:t>
                      </a:r>
                      <a:endParaRPr lang="en-US" sz="2000" b="0" dirty="0"/>
                    </a:p>
                  </a:txBody>
                  <a:tcPr marL="0" marR="0" marT="0" marB="73152" vert="vert27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cap="small" baseline="0" dirty="0" err="1" smtClean="0"/>
                        <a:t>AllSol</a:t>
                      </a:r>
                      <a:endParaRPr lang="en-US" sz="2000" b="0" cap="small" baseline="0" dirty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err="1" smtClean="0"/>
                        <a:t>PerTuple</a:t>
                      </a:r>
                      <a:endParaRPr lang="en-US" sz="2000" b="0" cap="small" baseline="0" dirty="0" smtClean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smtClean="0"/>
                        <a:t>Solver</a:t>
                      </a:r>
                      <a:r>
                        <a:rPr lang="en-US" sz="2000" b="0" cap="small" baseline="-25000" dirty="0" smtClean="0"/>
                        <a:t>C4.5</a:t>
                      </a:r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err="1" smtClean="0"/>
                        <a:t>Solver</a:t>
                      </a:r>
                      <a:r>
                        <a:rPr lang="en-US" sz="2000" b="0" cap="small" baseline="-25000" dirty="0" err="1" smtClean="0"/>
                        <a:t>RF</a:t>
                      </a:r>
                      <a:endParaRPr lang="en-US" sz="2000" b="0" cap="small" baseline="-25000" dirty="0" smtClean="0"/>
                    </a:p>
                  </a:txBody>
                  <a:tcPr marL="0" marR="0" marT="0" marB="73152" vert="vert27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Lucida Calligraphy" pitchFamily="66" charset="0"/>
                        </a:rPr>
                        <a:t>A</a:t>
                      </a:r>
                      <a:endParaRPr lang="en-US" sz="2000" b="0" dirty="0">
                        <a:latin typeface="Lucida Calligraphy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5,777</a:t>
                      </a:r>
                      <a:endParaRPr lang="en-US" sz="20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5,776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5,777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5,777</a:t>
                      </a:r>
                      <a:endParaRPr lang="en-US" sz="2000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5,776</a:t>
                      </a:r>
                      <a:endParaRPr lang="en-US" sz="2000" b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baseline="0" dirty="0" smtClean="0"/>
                        <a:t>1.27</a:t>
                      </a:r>
                      <a:endParaRPr lang="en-US" sz="20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4.97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2.14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2.27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Lucida Calligraphy" pitchFamily="66" charset="0"/>
                        </a:rPr>
                        <a:t>P</a:t>
                      </a:r>
                      <a:endParaRPr lang="en-US" sz="2000" b="0" dirty="0">
                        <a:latin typeface="Lucida Calligraphy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10,095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15,457</a:t>
                      </a:r>
                      <a:endParaRPr lang="en-US" sz="20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15,439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14,012</a:t>
                      </a:r>
                      <a:endParaRPr lang="en-US" sz="2000" b="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10,095</a:t>
                      </a:r>
                      <a:endParaRPr lang="en-US" sz="2000" b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109.61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5.21</a:t>
                      </a:r>
                      <a:endParaRPr lang="en-US" sz="20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7.72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31.53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Lucida Calligraphy" pitchFamily="66" charset="0"/>
                        </a:rPr>
                        <a:t>A ∪ 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15,872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21,333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21,216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19,789</a:t>
                      </a:r>
                      <a:endParaRPr lang="en-US" sz="2000" b="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15,871</a:t>
                      </a:r>
                      <a:endParaRPr lang="en-US" sz="2000" b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70.18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5.12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5.69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20.88</a:t>
                      </a:r>
                      <a:endParaRPr lang="en-US" sz="20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15240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Task</a:t>
            </a:r>
            <a:r>
              <a:rPr lang="en-US" sz="2400" dirty="0" smtClean="0"/>
              <a:t>: compute the minimal CSP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0698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Structure-Guided Propagation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Orderings</a:t>
            </a:r>
          </a:p>
          <a:p>
            <a:pPr lvl="1"/>
            <a:r>
              <a:rPr lang="en-US" sz="2000" cap="small" dirty="0" smtClean="0"/>
              <a:t>Random</a:t>
            </a:r>
            <a:r>
              <a:rPr lang="en-US" sz="2000" dirty="0" smtClean="0"/>
              <a:t>: FIFO/arbitrary</a:t>
            </a:r>
          </a:p>
          <a:p>
            <a:pPr lvl="1"/>
            <a:r>
              <a:rPr lang="en-US" sz="2000" cap="small" dirty="0" smtClean="0"/>
              <a:t>Static</a:t>
            </a:r>
            <a:r>
              <a:rPr lang="en-US" sz="2000" cap="small" dirty="0"/>
              <a:t>, Priority, </a:t>
            </a:r>
            <a:r>
              <a:rPr lang="en-US" sz="2000" cap="small" dirty="0" smtClean="0"/>
              <a:t>Dynamic: </a:t>
            </a:r>
            <a:r>
              <a:rPr lang="en-US" sz="2000" dirty="0" err="1" smtClean="0"/>
              <a:t>Leaves⟷root</a:t>
            </a:r>
            <a:endParaRPr lang="en-US" sz="2000" cap="small" dirty="0"/>
          </a:p>
          <a:p>
            <a:r>
              <a:rPr lang="en-US" sz="2400" dirty="0"/>
              <a:t>Structure-based </a:t>
            </a:r>
            <a:r>
              <a:rPr lang="en-US" sz="2400" dirty="0" smtClean="0"/>
              <a:t>propagation</a:t>
            </a:r>
            <a:endParaRPr lang="en-US" sz="2400" dirty="0"/>
          </a:p>
          <a:p>
            <a:pPr lvl="1"/>
            <a:r>
              <a:rPr lang="en-US" sz="2000" cap="small" dirty="0" smtClean="0"/>
              <a:t>Static</a:t>
            </a:r>
            <a:endParaRPr lang="en-US" sz="2000" dirty="0" smtClean="0"/>
          </a:p>
          <a:p>
            <a:pPr lvl="2"/>
            <a:r>
              <a:rPr lang="en-US" sz="1800" dirty="0" smtClean="0"/>
              <a:t>Order of </a:t>
            </a:r>
            <a:r>
              <a:rPr lang="en-US" sz="1800" cap="small" dirty="0" err="1" smtClean="0"/>
              <a:t>MaxCliques</a:t>
            </a:r>
            <a:endParaRPr lang="en-US" sz="1800" cap="small" dirty="0" smtClean="0"/>
          </a:p>
          <a:p>
            <a:pPr lvl="1"/>
            <a:r>
              <a:rPr lang="en-US" sz="2000" cap="small" dirty="0" smtClean="0"/>
              <a:t>Priority</a:t>
            </a:r>
            <a:r>
              <a:rPr lang="en-US" sz="2000" dirty="0" smtClean="0"/>
              <a:t>: </a:t>
            </a:r>
          </a:p>
          <a:p>
            <a:pPr lvl="2"/>
            <a:r>
              <a:rPr lang="en-US" sz="1800" dirty="0" smtClean="0"/>
              <a:t>Process a cluster once in each direction</a:t>
            </a:r>
          </a:p>
          <a:p>
            <a:pPr lvl="2"/>
            <a:r>
              <a:rPr lang="en-US" sz="1800" dirty="0" smtClean="0"/>
              <a:t>Select most significantly filtered cluster</a:t>
            </a:r>
          </a:p>
          <a:p>
            <a:pPr lvl="1"/>
            <a:r>
              <a:rPr lang="en-US" sz="2000" cap="small" dirty="0" smtClean="0"/>
              <a:t>Dynamic</a:t>
            </a:r>
            <a:endParaRPr lang="en-US" sz="2000" dirty="0"/>
          </a:p>
          <a:p>
            <a:pPr lvl="2"/>
            <a:r>
              <a:rPr lang="en-US" sz="1800" dirty="0" smtClean="0"/>
              <a:t>Similar to </a:t>
            </a:r>
            <a:r>
              <a:rPr lang="en-US" sz="1800" cap="small" dirty="0" smtClean="0"/>
              <a:t>Priority</a:t>
            </a:r>
            <a:endParaRPr lang="en-US" sz="1800" dirty="0"/>
          </a:p>
          <a:p>
            <a:pPr lvl="2"/>
            <a:r>
              <a:rPr lang="en-US" sz="1800" dirty="0"/>
              <a:t>B</a:t>
            </a:r>
            <a:r>
              <a:rPr lang="en-US" sz="1800" dirty="0" smtClean="0"/>
              <a:t>ut may process ‘active’ clusters more than once </a:t>
            </a:r>
            <a:endParaRPr lang="en-US" sz="1800" dirty="0"/>
          </a:p>
        </p:txBody>
      </p:sp>
      <p:grpSp>
        <p:nvGrpSpPr>
          <p:cNvPr id="8" name="Group 7"/>
          <p:cNvGrpSpPr/>
          <p:nvPr/>
        </p:nvGrpSpPr>
        <p:grpSpPr>
          <a:xfrm>
            <a:off x="7423197" y="2337457"/>
            <a:ext cx="1551042" cy="2091096"/>
            <a:chOff x="7363913" y="3683909"/>
            <a:chExt cx="1551042" cy="2091096"/>
          </a:xfrm>
        </p:grpSpPr>
        <p:sp>
          <p:nvSpPr>
            <p:cNvPr id="9" name="Rounded Rectangle 8"/>
            <p:cNvSpPr/>
            <p:nvPr/>
          </p:nvSpPr>
          <p:spPr>
            <a:xfrm>
              <a:off x="7541315" y="3905958"/>
              <a:ext cx="1073770" cy="246401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{</a:t>
              </a:r>
              <a:r>
                <a:rPr lang="en-US" sz="1200" i="1" dirty="0" smtClean="0">
                  <a:solidFill>
                    <a:schemeClr val="tx1"/>
                  </a:solidFill>
                </a:rPr>
                <a:t>A,B,C,N</a:t>
              </a:r>
              <a:r>
                <a:rPr lang="en-US" sz="1200" dirty="0" smtClean="0">
                  <a:solidFill>
                    <a:schemeClr val="tx1"/>
                  </a:solidFill>
                </a:rPr>
                <a:t>}</a:t>
              </a:r>
              <a:r>
                <a:rPr lang="en-US" sz="1200" i="1" dirty="0" smtClean="0">
                  <a:solidFill>
                    <a:schemeClr val="tx1"/>
                  </a:solidFill>
                </a:rPr>
                <a:t>,</a:t>
              </a:r>
              <a:r>
                <a:rPr lang="en-US" sz="1200" dirty="0" smtClean="0">
                  <a:solidFill>
                    <a:schemeClr val="tx1"/>
                  </a:solidFill>
                </a:rPr>
                <a:t>{</a:t>
              </a:r>
              <a:r>
                <a:rPr lang="en-US" sz="1200" i="1" dirty="0" smtClean="0">
                  <a:solidFill>
                    <a:schemeClr val="tx1"/>
                  </a:solidFill>
                </a:rPr>
                <a:t>R</a:t>
              </a:r>
              <a:r>
                <a:rPr lang="en-US" sz="1200" i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1200" dirty="0" smtClean="0">
                  <a:solidFill>
                    <a:schemeClr val="tx1"/>
                  </a:solidFill>
                </a:rPr>
                <a:t>}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7682505" y="4433424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 smtClean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 smtClean="0">
                  <a:solidFill>
                    <a:srgbClr val="000000"/>
                  </a:solidFill>
                </a:rPr>
                <a:t>2</a:t>
              </a:r>
              <a:endParaRPr lang="en-US" sz="1200" i="1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8120789" y="4433423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7462102" y="4960889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sz="1200" i="1" dirty="0" smtClean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 smtClean="0">
                  <a:solidFill>
                    <a:srgbClr val="000000"/>
                  </a:solidFill>
                </a:rPr>
                <a:t>3</a:t>
              </a:r>
              <a:endParaRPr lang="en-US" sz="1200" i="1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319743" y="4960889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8</a:t>
              </a:r>
            </a:p>
          </p:txBody>
        </p:sp>
        <p:cxnSp>
          <p:nvCxnSpPr>
            <p:cNvPr id="14" name="Straight Connector 13"/>
            <p:cNvCxnSpPr>
              <a:stCxn id="9" idx="2"/>
              <a:endCxn id="10" idx="0"/>
            </p:cNvCxnSpPr>
            <p:nvPr/>
          </p:nvCxnSpPr>
          <p:spPr>
            <a:xfrm flipH="1">
              <a:off x="7865385" y="4152359"/>
              <a:ext cx="212815" cy="28106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2" idx="0"/>
              <a:endCxn id="10" idx="2"/>
            </p:cNvCxnSpPr>
            <p:nvPr/>
          </p:nvCxnSpPr>
          <p:spPr>
            <a:xfrm flipV="1">
              <a:off x="7644982" y="4707744"/>
              <a:ext cx="220403" cy="25314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3" idx="0"/>
              <a:endCxn id="11" idx="2"/>
            </p:cNvCxnSpPr>
            <p:nvPr/>
          </p:nvCxnSpPr>
          <p:spPr>
            <a:xfrm flipH="1" flipV="1">
              <a:off x="8303669" y="4707743"/>
              <a:ext cx="198954" cy="25314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1" idx="0"/>
              <a:endCxn id="9" idx="2"/>
            </p:cNvCxnSpPr>
            <p:nvPr/>
          </p:nvCxnSpPr>
          <p:spPr>
            <a:xfrm flipH="1" flipV="1">
              <a:off x="8078200" y="4152359"/>
              <a:ext cx="225469" cy="281064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599176" y="3683909"/>
              <a:ext cx="159736" cy="23083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>
              <a:defPPr>
                <a:defRPr lang="en-US"/>
              </a:defPPr>
              <a:lvl1pPr>
                <a:defRPr sz="1200" i="1"/>
              </a:lvl1pPr>
            </a:lstStyle>
            <a:p>
              <a:r>
                <a:rPr lang="en-US" dirty="0"/>
                <a:t>C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82515" y="4960889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cxnSp>
          <p:nvCxnSpPr>
            <p:cNvPr id="20" name="Straight Connector 19"/>
            <p:cNvCxnSpPr>
              <a:stCxn id="19" idx="0"/>
              <a:endCxn id="10" idx="2"/>
            </p:cNvCxnSpPr>
            <p:nvPr/>
          </p:nvCxnSpPr>
          <p:spPr>
            <a:xfrm flipH="1" flipV="1">
              <a:off x="7865385" y="4707744"/>
              <a:ext cx="200010" cy="25314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ounded Rectangle 20"/>
            <p:cNvSpPr/>
            <p:nvPr/>
          </p:nvSpPr>
          <p:spPr>
            <a:xfrm>
              <a:off x="7363913" y="5488356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7752952" y="5488356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 smtClean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 smtClean="0">
                  <a:solidFill>
                    <a:srgbClr val="000000"/>
                  </a:solidFill>
                </a:rPr>
                <a:t>6</a:t>
              </a:r>
              <a:endParaRPr lang="en-US" sz="1200" i="1" baseline="-25000" dirty="0">
                <a:solidFill>
                  <a:srgbClr val="000000"/>
                </a:solidFill>
              </a:endParaRPr>
            </a:p>
          </p:txBody>
        </p:sp>
        <p:cxnSp>
          <p:nvCxnSpPr>
            <p:cNvPr id="23" name="Straight Connector 22"/>
            <p:cNvCxnSpPr>
              <a:stCxn id="21" idx="0"/>
              <a:endCxn id="19" idx="2"/>
            </p:cNvCxnSpPr>
            <p:nvPr/>
          </p:nvCxnSpPr>
          <p:spPr>
            <a:xfrm flipV="1">
              <a:off x="7546793" y="5235209"/>
              <a:ext cx="518602" cy="25314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22" idx="0"/>
              <a:endCxn id="19" idx="2"/>
            </p:cNvCxnSpPr>
            <p:nvPr/>
          </p:nvCxnSpPr>
          <p:spPr>
            <a:xfrm flipV="1">
              <a:off x="7935832" y="5235209"/>
              <a:ext cx="129563" cy="25314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unded Rectangle 24"/>
            <p:cNvSpPr/>
            <p:nvPr/>
          </p:nvSpPr>
          <p:spPr>
            <a:xfrm>
              <a:off x="8148094" y="5500685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8549195" y="5488356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10</a:t>
              </a:r>
            </a:p>
          </p:txBody>
        </p:sp>
        <p:cxnSp>
          <p:nvCxnSpPr>
            <p:cNvPr id="27" name="Straight Connector 26"/>
            <p:cNvCxnSpPr>
              <a:stCxn id="25" idx="0"/>
              <a:endCxn id="13" idx="2"/>
            </p:cNvCxnSpPr>
            <p:nvPr/>
          </p:nvCxnSpPr>
          <p:spPr>
            <a:xfrm flipV="1">
              <a:off x="8330974" y="5235209"/>
              <a:ext cx="171649" cy="26547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6" idx="0"/>
              <a:endCxn id="13" idx="2"/>
            </p:cNvCxnSpPr>
            <p:nvPr/>
          </p:nvCxnSpPr>
          <p:spPr>
            <a:xfrm flipH="1" flipV="1">
              <a:off x="8502623" y="5235209"/>
              <a:ext cx="229452" cy="25314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6003721" y="1981200"/>
            <a:ext cx="838518" cy="2803610"/>
            <a:chOff x="9228065" y="2001881"/>
            <a:chExt cx="838518" cy="2803610"/>
          </a:xfrm>
        </p:grpSpPr>
        <p:sp>
          <p:nvSpPr>
            <p:cNvPr id="30" name="TextBox 29"/>
            <p:cNvSpPr txBox="1"/>
            <p:nvPr/>
          </p:nvSpPr>
          <p:spPr>
            <a:xfrm>
              <a:off x="9228065" y="4002929"/>
              <a:ext cx="414866" cy="230832"/>
            </a:xfrm>
            <a:prstGeom prst="rect">
              <a:avLst/>
            </a:prstGeom>
            <a:noFill/>
          </p:spPr>
          <p:txBody>
            <a:bodyPr wrap="square" lIns="0" tIns="0" rIns="0" bIns="45720" rtlCol="0" anchor="ctr" anchorCtr="1">
              <a:spAutoFit/>
            </a:bodyPr>
            <a:lstStyle/>
            <a:p>
              <a:r>
                <a:rPr lang="en-US" sz="1200" i="1" dirty="0" smtClean="0"/>
                <a:t>C</a:t>
              </a:r>
              <a:r>
                <a:rPr lang="en-US" sz="1200" i="1" baseline="-25000" dirty="0" smtClean="0"/>
                <a:t>8</a:t>
              </a:r>
              <a:endParaRPr lang="en-US" sz="1200" i="1" baseline="-25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9230994" y="2287745"/>
              <a:ext cx="409008" cy="230832"/>
            </a:xfrm>
            <a:prstGeom prst="rect">
              <a:avLst/>
            </a:prstGeom>
            <a:noFill/>
          </p:spPr>
          <p:txBody>
            <a:bodyPr wrap="square" lIns="0" tIns="0" rIns="0" bIns="45720" rtlCol="0" anchor="ctr" anchorCtr="1">
              <a:spAutoFit/>
            </a:bodyPr>
            <a:lstStyle/>
            <a:p>
              <a:r>
                <a:rPr lang="en-US" sz="1200" i="1" dirty="0" smtClean="0"/>
                <a:t>C</a:t>
              </a:r>
              <a:r>
                <a:rPr lang="en-US" sz="1200" i="1" baseline="-25000" dirty="0" smtClean="0"/>
                <a:t>2</a:t>
              </a:r>
              <a:endParaRPr lang="en-US" sz="1200" i="1" baseline="-25000" dirty="0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9260628" y="2001881"/>
              <a:ext cx="805955" cy="2782914"/>
              <a:chOff x="9260628" y="2001881"/>
              <a:chExt cx="805955" cy="2782914"/>
            </a:xfrm>
          </p:grpSpPr>
          <p:sp>
            <p:nvSpPr>
              <p:cNvPr id="34" name="Rounded Rectangle 33"/>
              <p:cNvSpPr/>
              <p:nvPr/>
            </p:nvSpPr>
            <p:spPr>
              <a:xfrm>
                <a:off x="9517943" y="2035849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A,B,C,N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9517943" y="2309740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A,I,N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9517943" y="3725377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B,C,D,H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9517943" y="2606722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I,M,N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9517943" y="3999268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B,D,F,H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9355630" y="2001881"/>
                <a:ext cx="159736" cy="230832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1</a:t>
                </a:r>
                <a:endParaRPr lang="en-US" sz="1200" i="1" baseline="-25000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9294495" y="2573609"/>
                <a:ext cx="282007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3</a:t>
                </a:r>
                <a:endParaRPr lang="en-US" sz="1200" i="1" baseline="-25000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9355630" y="3717065"/>
                <a:ext cx="159736" cy="230832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7</a:t>
                </a:r>
                <a:endParaRPr lang="en-US" sz="1200" i="1" baseline="-25000" dirty="0"/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9517943" y="2888310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A,I,K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9278865" y="2859473"/>
                <a:ext cx="313267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4</a:t>
                </a:r>
                <a:endParaRPr lang="en-US" sz="1200" i="1" baseline="-25000" dirty="0"/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9517943" y="3177595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I,J,K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9260628" y="3145337"/>
                <a:ext cx="349741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5</a:t>
                </a:r>
                <a:endParaRPr lang="en-US" sz="1200" i="1" baseline="-25000" dirty="0"/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9517943" y="3459183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A,K,L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9295798" y="3431201"/>
                <a:ext cx="279400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6</a:t>
                </a:r>
                <a:endParaRPr lang="en-US" sz="1200" i="1" baseline="-25000" dirty="0"/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9517943" y="4265462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B,D,E,F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270398" y="4288793"/>
                <a:ext cx="330200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9</a:t>
                </a:r>
                <a:endParaRPr lang="en-US" sz="1200" i="1" baseline="-25000" dirty="0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9517943" y="4547051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F,G,H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>
              <a:off x="9232213" y="4574659"/>
              <a:ext cx="406570" cy="230832"/>
            </a:xfrm>
            <a:prstGeom prst="rect">
              <a:avLst/>
            </a:prstGeom>
            <a:noFill/>
          </p:spPr>
          <p:txBody>
            <a:bodyPr wrap="square" lIns="0" tIns="0" rIns="0" bIns="45720" rtlCol="0" anchor="ctr" anchorCtr="1">
              <a:spAutoFit/>
            </a:bodyPr>
            <a:lstStyle/>
            <a:p>
              <a:r>
                <a:rPr lang="en-US" sz="1200" i="1" dirty="0" smtClean="0"/>
                <a:t>C</a:t>
              </a:r>
              <a:r>
                <a:rPr lang="en-US" sz="1200" i="1" baseline="-25000" dirty="0" smtClean="0"/>
                <a:t>10</a:t>
              </a:r>
              <a:endParaRPr lang="en-US" sz="1200" i="1" baseline="-25000" dirty="0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7139735" y="3575663"/>
            <a:ext cx="184666" cy="992750"/>
          </a:xfrm>
          <a:prstGeom prst="rect">
            <a:avLst/>
          </a:prstGeom>
          <a:noFill/>
        </p:spPr>
        <p:txBody>
          <a:bodyPr vert="vert270" wrap="square" lIns="0" tIns="0" rIns="0" bIns="45720" rtlCol="0" anchor="t" anchorCtr="0">
            <a:spAutoFit/>
          </a:bodyPr>
          <a:lstStyle/>
          <a:p>
            <a:pPr algn="just"/>
            <a:r>
              <a:rPr lang="en-US" sz="1200" i="1" dirty="0" smtClean="0"/>
              <a:t>Leaves</a:t>
            </a:r>
            <a:endParaRPr lang="en-US" sz="1200" i="1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7139735" y="2348286"/>
            <a:ext cx="184666" cy="1018485"/>
          </a:xfrm>
          <a:prstGeom prst="rect">
            <a:avLst/>
          </a:prstGeom>
          <a:noFill/>
        </p:spPr>
        <p:txBody>
          <a:bodyPr vert="vert270" wrap="square" lIns="0" tIns="0" rIns="0" bIns="45720" rtlCol="0" anchor="t" anchorCtr="0">
            <a:spAutoFit/>
          </a:bodyPr>
          <a:lstStyle/>
          <a:p>
            <a:pPr algn="r"/>
            <a:r>
              <a:rPr lang="en-US" sz="1200" i="1" dirty="0" smtClean="0"/>
              <a:t>Root</a:t>
            </a:r>
            <a:endParaRPr lang="en-US" sz="1200" i="1" baseline="-25000" dirty="0"/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7262804" y="2787140"/>
            <a:ext cx="1780" cy="1192360"/>
          </a:xfrm>
          <a:prstGeom prst="straightConnector1">
            <a:avLst/>
          </a:prstGeom>
          <a:ln>
            <a:headEnd type="stealth" w="med" len="lg"/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025747" y="4806826"/>
            <a:ext cx="1131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cap="small" dirty="0" err="1" smtClean="0">
                <a:solidFill>
                  <a:srgbClr val="3366FF"/>
                </a:solidFill>
              </a:rPr>
              <a:t>MaxCliques</a:t>
            </a:r>
            <a:endParaRPr lang="en-US" sz="1600" cap="small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65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Counting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8001000" algn="r"/>
              </a:tabLst>
            </a:pPr>
            <a:r>
              <a:rPr lang="en-US" sz="2400" dirty="0" smtClean="0"/>
              <a:t>BTD is used to count the number of solutions	</a:t>
            </a:r>
            <a:r>
              <a:rPr lang="en-US" sz="2000" dirty="0" smtClean="0">
                <a:solidFill>
                  <a:srgbClr val="FF6600"/>
                </a:solidFill>
              </a:rPr>
              <a:t>[</a:t>
            </a:r>
            <a:r>
              <a:rPr lang="en-US" sz="2000" dirty="0" err="1" smtClean="0">
                <a:solidFill>
                  <a:srgbClr val="FF6600"/>
                </a:solidFill>
              </a:rPr>
              <a:t>Favier</a:t>
            </a:r>
            <a:r>
              <a:rPr lang="en-US" sz="2000" dirty="0" smtClean="0">
                <a:solidFill>
                  <a:srgbClr val="FF6600"/>
                </a:solidFill>
              </a:rPr>
              <a:t>+ 09] </a:t>
            </a:r>
            <a:endParaRPr lang="en-US" sz="2400" dirty="0" smtClean="0">
              <a:solidFill>
                <a:srgbClr val="FF6600"/>
              </a:solidFill>
            </a:endParaRPr>
          </a:p>
          <a:p>
            <a:pPr>
              <a:tabLst>
                <a:tab pos="8001000" algn="r"/>
              </a:tabLst>
            </a:pPr>
            <a:r>
              <a:rPr lang="en-US" sz="2400" dirty="0" smtClean="0"/>
              <a:t>Using </a:t>
            </a:r>
            <a:r>
              <a:rPr lang="en-US" sz="2400" cap="small" dirty="0" smtClean="0"/>
              <a:t>Count</a:t>
            </a:r>
            <a:r>
              <a:rPr lang="en-US" sz="2400" dirty="0" smtClean="0"/>
              <a:t> algorithm on trees 	</a:t>
            </a:r>
            <a:r>
              <a:rPr lang="en-US" sz="2000" dirty="0" smtClean="0">
                <a:solidFill>
                  <a:srgbClr val="FF6600"/>
                </a:solidFill>
              </a:rPr>
              <a:t>[</a:t>
            </a:r>
            <a:r>
              <a:rPr lang="en-US" sz="2000" dirty="0" err="1" smtClean="0">
                <a:solidFill>
                  <a:srgbClr val="FF6600"/>
                </a:solidFill>
              </a:rPr>
              <a:t>Dechter</a:t>
            </a:r>
            <a:r>
              <a:rPr lang="en-US" sz="2000" dirty="0" smtClean="0">
                <a:solidFill>
                  <a:srgbClr val="FF6600"/>
                </a:solidFill>
              </a:rPr>
              <a:t>+ 87]</a:t>
            </a:r>
            <a:endParaRPr lang="en-US" sz="2400" dirty="0" smtClean="0">
              <a:solidFill>
                <a:srgbClr val="FF6600"/>
              </a:solidFill>
            </a:endParaRPr>
          </a:p>
          <a:p>
            <a:r>
              <a:rPr lang="en-US" sz="2400" dirty="0" smtClean="0"/>
              <a:t>Witness-based solution counting</a:t>
            </a:r>
          </a:p>
          <a:p>
            <a:r>
              <a:rPr lang="en-US" sz="2400" dirty="0" smtClean="0"/>
              <a:t>Find a witness solution before counting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grpSp>
        <p:nvGrpSpPr>
          <p:cNvPr id="7" name="Group 54"/>
          <p:cNvGrpSpPr/>
          <p:nvPr/>
        </p:nvGrpSpPr>
        <p:grpSpPr>
          <a:xfrm>
            <a:off x="6324600" y="3200400"/>
            <a:ext cx="1858263" cy="2240690"/>
            <a:chOff x="5765804" y="2483710"/>
            <a:chExt cx="1858263" cy="2240690"/>
          </a:xfrm>
        </p:grpSpPr>
        <p:sp>
          <p:nvSpPr>
            <p:cNvPr id="8" name="Rounded Rectangle 7"/>
            <p:cNvSpPr/>
            <p:nvPr/>
          </p:nvSpPr>
          <p:spPr>
            <a:xfrm>
              <a:off x="6406030" y="261917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211283" y="311025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939439" y="320338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863230" y="2644561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096001" y="2483710"/>
              <a:ext cx="119379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765804" y="3017110"/>
              <a:ext cx="84632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6841071" y="3017109"/>
              <a:ext cx="78299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782749" y="3716907"/>
              <a:ext cx="73151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422952" y="329652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7066438" y="314411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7455914" y="329651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891875" y="3721671"/>
              <a:ext cx="73151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5999602" y="383841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6194337" y="384687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7117240" y="383840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311975" y="384686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957261" y="443956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151996" y="444802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134168" y="4431092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7328903" y="4439553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5923381" y="343198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/>
            <p:cNvCxnSpPr>
              <a:stCxn id="8" idx="3"/>
              <a:endCxn id="11" idx="1"/>
            </p:cNvCxnSpPr>
            <p:nvPr/>
          </p:nvCxnSpPr>
          <p:spPr>
            <a:xfrm>
              <a:off x="6497470" y="2664898"/>
              <a:ext cx="365760" cy="2538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8" idx="2"/>
              <a:endCxn id="9" idx="0"/>
            </p:cNvCxnSpPr>
            <p:nvPr/>
          </p:nvCxnSpPr>
          <p:spPr>
            <a:xfrm rot="5400000">
              <a:off x="6154557" y="2813065"/>
              <a:ext cx="399640" cy="19474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6" idx="0"/>
              <a:endCxn id="11" idx="2"/>
            </p:cNvCxnSpPr>
            <p:nvPr/>
          </p:nvCxnSpPr>
          <p:spPr>
            <a:xfrm rot="5400000" flipH="1" flipV="1">
              <a:off x="6408549" y="2796125"/>
              <a:ext cx="560525" cy="44027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8" idx="2"/>
              <a:endCxn id="10" idx="0"/>
            </p:cNvCxnSpPr>
            <p:nvPr/>
          </p:nvCxnSpPr>
          <p:spPr>
            <a:xfrm rot="16200000" flipH="1">
              <a:off x="6472069" y="2690298"/>
              <a:ext cx="492771" cy="53340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11" idx="2"/>
              <a:endCxn id="17" idx="0"/>
            </p:cNvCxnSpPr>
            <p:nvPr/>
          </p:nvCxnSpPr>
          <p:spPr>
            <a:xfrm rot="16200000" flipH="1">
              <a:off x="6806498" y="2838453"/>
              <a:ext cx="408113" cy="20320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17" idx="3"/>
              <a:endCxn id="18" idx="1"/>
            </p:cNvCxnSpPr>
            <p:nvPr/>
          </p:nvCxnSpPr>
          <p:spPr>
            <a:xfrm>
              <a:off x="7157878" y="3189834"/>
              <a:ext cx="298036" cy="15240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0" idx="2"/>
              <a:endCxn id="22" idx="0"/>
            </p:cNvCxnSpPr>
            <p:nvPr/>
          </p:nvCxnSpPr>
          <p:spPr>
            <a:xfrm rot="16200000" flipH="1">
              <a:off x="6802270" y="3477717"/>
              <a:ext cx="543579" cy="1778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17" idx="2"/>
              <a:endCxn id="22" idx="0"/>
            </p:cNvCxnSpPr>
            <p:nvPr/>
          </p:nvCxnSpPr>
          <p:spPr>
            <a:xfrm rot="16200000" flipH="1">
              <a:off x="6836132" y="3511580"/>
              <a:ext cx="602854" cy="508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18" idx="2"/>
              <a:endCxn id="23" idx="0"/>
            </p:cNvCxnSpPr>
            <p:nvPr/>
          </p:nvCxnSpPr>
          <p:spPr>
            <a:xfrm rot="5400000">
              <a:off x="7200208" y="3545442"/>
              <a:ext cx="458915" cy="14393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22" idx="3"/>
              <a:endCxn id="23" idx="1"/>
            </p:cNvCxnSpPr>
            <p:nvPr/>
          </p:nvCxnSpPr>
          <p:spPr>
            <a:xfrm>
              <a:off x="7208680" y="3884128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9" idx="1"/>
              <a:endCxn id="28" idx="0"/>
            </p:cNvCxnSpPr>
            <p:nvPr/>
          </p:nvCxnSpPr>
          <p:spPr>
            <a:xfrm rot="10800000" flipV="1">
              <a:off x="5969101" y="3155978"/>
              <a:ext cx="242182" cy="2760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28" idx="2"/>
              <a:endCxn id="20" idx="0"/>
            </p:cNvCxnSpPr>
            <p:nvPr/>
          </p:nvCxnSpPr>
          <p:spPr>
            <a:xfrm rot="16200000" flipH="1">
              <a:off x="5849714" y="3642806"/>
              <a:ext cx="314994" cy="7622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20" idx="3"/>
              <a:endCxn id="21" idx="1"/>
            </p:cNvCxnSpPr>
            <p:nvPr/>
          </p:nvCxnSpPr>
          <p:spPr>
            <a:xfrm>
              <a:off x="6091042" y="3884134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16" idx="2"/>
              <a:endCxn id="21" idx="0"/>
            </p:cNvCxnSpPr>
            <p:nvPr/>
          </p:nvCxnSpPr>
          <p:spPr>
            <a:xfrm rot="5400000">
              <a:off x="6124911" y="3503113"/>
              <a:ext cx="458909" cy="22861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28" idx="3"/>
              <a:endCxn id="16" idx="1"/>
            </p:cNvCxnSpPr>
            <p:nvPr/>
          </p:nvCxnSpPr>
          <p:spPr>
            <a:xfrm flipV="1">
              <a:off x="6014821" y="3342246"/>
              <a:ext cx="408131" cy="135454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9" idx="3"/>
              <a:endCxn id="16" idx="0"/>
            </p:cNvCxnSpPr>
            <p:nvPr/>
          </p:nvCxnSpPr>
          <p:spPr>
            <a:xfrm>
              <a:off x="6302723" y="3155978"/>
              <a:ext cx="165949" cy="14054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20" idx="2"/>
              <a:endCxn id="24" idx="0"/>
            </p:cNvCxnSpPr>
            <p:nvPr/>
          </p:nvCxnSpPr>
          <p:spPr>
            <a:xfrm rot="5400000">
              <a:off x="5769297" y="4163539"/>
              <a:ext cx="509711" cy="4234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25" idx="1"/>
              <a:endCxn id="24" idx="3"/>
            </p:cNvCxnSpPr>
            <p:nvPr/>
          </p:nvCxnSpPr>
          <p:spPr>
            <a:xfrm rot="10800000">
              <a:off x="6048702" y="4485286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21" idx="2"/>
              <a:endCxn id="25" idx="0"/>
            </p:cNvCxnSpPr>
            <p:nvPr/>
          </p:nvCxnSpPr>
          <p:spPr>
            <a:xfrm rot="5400000">
              <a:off x="5964032" y="4172000"/>
              <a:ext cx="509711" cy="4234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23" idx="2"/>
              <a:endCxn id="26" idx="0"/>
            </p:cNvCxnSpPr>
            <p:nvPr/>
          </p:nvCxnSpPr>
          <p:spPr>
            <a:xfrm rot="5400000">
              <a:off x="7022401" y="4095797"/>
              <a:ext cx="492783" cy="17780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22" idx="2"/>
              <a:endCxn id="26" idx="0"/>
            </p:cNvCxnSpPr>
            <p:nvPr/>
          </p:nvCxnSpPr>
          <p:spPr>
            <a:xfrm rot="16200000" flipH="1">
              <a:off x="6920802" y="4172006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26" idx="0"/>
              <a:endCxn id="27" idx="1"/>
            </p:cNvCxnSpPr>
            <p:nvPr/>
          </p:nvCxnSpPr>
          <p:spPr>
            <a:xfrm rot="16200000" flipH="1">
              <a:off x="7227304" y="4383675"/>
              <a:ext cx="54181" cy="14901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27" idx="0"/>
              <a:endCxn id="22" idx="2"/>
            </p:cNvCxnSpPr>
            <p:nvPr/>
          </p:nvCxnSpPr>
          <p:spPr>
            <a:xfrm rot="16200000" flipV="1">
              <a:off x="7013940" y="4078869"/>
              <a:ext cx="509705" cy="21166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27" idx="0"/>
              <a:endCxn id="23" idx="2"/>
            </p:cNvCxnSpPr>
            <p:nvPr/>
          </p:nvCxnSpPr>
          <p:spPr>
            <a:xfrm rot="16200000" flipV="1">
              <a:off x="7115537" y="4180467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3" name="Straight Connector 52"/>
          <p:cNvCxnSpPr>
            <a:stCxn id="12" idx="0"/>
            <a:endCxn id="55" idx="7"/>
          </p:cNvCxnSpPr>
          <p:nvPr/>
        </p:nvCxnSpPr>
        <p:spPr>
          <a:xfrm>
            <a:off x="7251697" y="3200400"/>
            <a:ext cx="18616" cy="6579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55" idx="7"/>
            <a:endCxn id="61" idx="0"/>
          </p:cNvCxnSpPr>
          <p:nvPr/>
        </p:nvCxnSpPr>
        <p:spPr>
          <a:xfrm>
            <a:off x="7270313" y="3858305"/>
            <a:ext cx="500338" cy="7969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7207031" y="3847447"/>
            <a:ext cx="74140" cy="741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>
            <a:stCxn id="55" idx="7"/>
            <a:endCxn id="20" idx="1"/>
          </p:cNvCxnSpPr>
          <p:nvPr/>
        </p:nvCxnSpPr>
        <p:spPr>
          <a:xfrm flipH="1">
            <a:off x="6558398" y="3858305"/>
            <a:ext cx="711915" cy="7425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0" idx="1"/>
            <a:endCxn id="15" idx="2"/>
          </p:cNvCxnSpPr>
          <p:nvPr/>
        </p:nvCxnSpPr>
        <p:spPr>
          <a:xfrm>
            <a:off x="6558398" y="4600824"/>
            <a:ext cx="148907" cy="8355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20" idx="1"/>
          </p:cNvCxnSpPr>
          <p:nvPr/>
        </p:nvCxnSpPr>
        <p:spPr>
          <a:xfrm flipH="1">
            <a:off x="6372598" y="4600824"/>
            <a:ext cx="185800" cy="6136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0" idx="1"/>
          </p:cNvCxnSpPr>
          <p:nvPr/>
        </p:nvCxnSpPr>
        <p:spPr>
          <a:xfrm>
            <a:off x="6558398" y="4600824"/>
            <a:ext cx="446723" cy="6955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6682800" y="4627940"/>
            <a:ext cx="74140" cy="741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7733581" y="4655302"/>
            <a:ext cx="74140" cy="741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20" idx="1"/>
          </p:cNvCxnSpPr>
          <p:nvPr/>
        </p:nvCxnSpPr>
        <p:spPr>
          <a:xfrm>
            <a:off x="6558398" y="4600824"/>
            <a:ext cx="148472" cy="85471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6545580" y="4598670"/>
            <a:ext cx="459759" cy="70502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7770651" y="4655302"/>
            <a:ext cx="199923" cy="7555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7270313" y="3858305"/>
            <a:ext cx="500338" cy="796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7251697" y="3200400"/>
            <a:ext cx="28512" cy="6678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80218" y="3200237"/>
            <a:ext cx="2974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smtClean="0"/>
              <a:t>C</a:t>
            </a:r>
            <a:r>
              <a:rPr lang="en-US" sz="2000" baseline="-25000" dirty="0" smtClean="0"/>
              <a:t>p</a:t>
            </a:r>
            <a:endParaRPr lang="en-US" sz="2000" baseline="-25000" dirty="0"/>
          </a:p>
        </p:txBody>
      </p:sp>
      <p:sp>
        <p:nvSpPr>
          <p:cNvPr id="68" name="TextBox 67"/>
          <p:cNvSpPr txBox="1"/>
          <p:nvPr/>
        </p:nvSpPr>
        <p:spPr>
          <a:xfrm>
            <a:off x="7056777" y="2699889"/>
            <a:ext cx="2974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err="1" smtClean="0"/>
              <a:t>a</a:t>
            </a:r>
            <a:r>
              <a:rPr lang="en-US" sz="2000" baseline="-25000" dirty="0" err="1" smtClean="0"/>
              <a:t>p</a:t>
            </a:r>
            <a:endParaRPr lang="en-US" sz="2000" baseline="-25000" dirty="0"/>
          </a:p>
        </p:txBody>
      </p:sp>
      <p:cxnSp>
        <p:nvCxnSpPr>
          <p:cNvPr id="69" name="Straight Arrow Connector 68"/>
          <p:cNvCxnSpPr>
            <a:stCxn id="68" idx="2"/>
            <a:endCxn id="12" idx="0"/>
          </p:cNvCxnSpPr>
          <p:nvPr/>
        </p:nvCxnSpPr>
        <p:spPr>
          <a:xfrm>
            <a:off x="7205526" y="3007666"/>
            <a:ext cx="46171" cy="192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355739" y="5747889"/>
            <a:ext cx="829978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smtClean="0"/>
              <a:t>wasted</a:t>
            </a:r>
            <a:endParaRPr lang="en-US" sz="2000" baseline="-25000" dirty="0"/>
          </a:p>
        </p:txBody>
      </p:sp>
      <p:cxnSp>
        <p:nvCxnSpPr>
          <p:cNvPr id="71" name="Straight Arrow Connector 70"/>
          <p:cNvCxnSpPr>
            <a:stCxn id="70" idx="0"/>
            <a:endCxn id="15" idx="2"/>
          </p:cNvCxnSpPr>
          <p:nvPr/>
        </p:nvCxnSpPr>
        <p:spPr>
          <a:xfrm flipH="1" flipV="1">
            <a:off x="6707305" y="5436326"/>
            <a:ext cx="63423" cy="311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6833062" y="5385447"/>
            <a:ext cx="15638" cy="372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319304" y="5747889"/>
            <a:ext cx="1261473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smtClean="0"/>
              <a:t>no solution</a:t>
            </a:r>
            <a:endParaRPr lang="en-US" sz="2000" baseline="-25000" dirty="0"/>
          </a:p>
        </p:txBody>
      </p:sp>
      <p:cxnSp>
        <p:nvCxnSpPr>
          <p:cNvPr id="74" name="Straight Arrow Connector 73"/>
          <p:cNvCxnSpPr>
            <a:stCxn id="73" idx="0"/>
          </p:cNvCxnSpPr>
          <p:nvPr/>
        </p:nvCxnSpPr>
        <p:spPr>
          <a:xfrm flipH="1" flipV="1">
            <a:off x="7934497" y="5401471"/>
            <a:ext cx="15544" cy="34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55" idx="6"/>
            <a:endCxn id="21" idx="3"/>
          </p:cNvCxnSpPr>
          <p:nvPr/>
        </p:nvCxnSpPr>
        <p:spPr>
          <a:xfrm flipH="1">
            <a:off x="6844573" y="3884517"/>
            <a:ext cx="436598" cy="7247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21" idx="3"/>
          </p:cNvCxnSpPr>
          <p:nvPr/>
        </p:nvCxnSpPr>
        <p:spPr>
          <a:xfrm flipH="1">
            <a:off x="6463573" y="4609285"/>
            <a:ext cx="381000" cy="727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21" idx="3"/>
          </p:cNvCxnSpPr>
          <p:nvPr/>
        </p:nvCxnSpPr>
        <p:spPr>
          <a:xfrm>
            <a:off x="6844573" y="4609285"/>
            <a:ext cx="13427" cy="785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21" idx="3"/>
          </p:cNvCxnSpPr>
          <p:nvPr/>
        </p:nvCxnSpPr>
        <p:spPr>
          <a:xfrm>
            <a:off x="6844573" y="4609285"/>
            <a:ext cx="184877" cy="6180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1" idx="3"/>
          </p:cNvCxnSpPr>
          <p:nvPr/>
        </p:nvCxnSpPr>
        <p:spPr>
          <a:xfrm flipH="1">
            <a:off x="6461760" y="4609285"/>
            <a:ext cx="382813" cy="72471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21" idx="3"/>
          </p:cNvCxnSpPr>
          <p:nvPr/>
        </p:nvCxnSpPr>
        <p:spPr>
          <a:xfrm>
            <a:off x="6844573" y="4609285"/>
            <a:ext cx="181067" cy="62184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21" idx="3"/>
          </p:cNvCxnSpPr>
          <p:nvPr/>
        </p:nvCxnSpPr>
        <p:spPr>
          <a:xfrm>
            <a:off x="6844573" y="4609285"/>
            <a:ext cx="9617" cy="79329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55" idx="6"/>
            <a:endCxn id="21" idx="3"/>
          </p:cNvCxnSpPr>
          <p:nvPr/>
        </p:nvCxnSpPr>
        <p:spPr>
          <a:xfrm flipH="1">
            <a:off x="6844573" y="3884517"/>
            <a:ext cx="436598" cy="72476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 flipV="1">
            <a:off x="6474628" y="5316173"/>
            <a:ext cx="120136" cy="447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6938356" y="5242560"/>
            <a:ext cx="88669" cy="504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1943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0" grpId="0"/>
      <p:bldP spid="7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Evaluations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Task: Count solutions </a:t>
            </a:r>
            <a:endParaRPr lang="en-US" sz="2800" dirty="0"/>
          </a:p>
          <a:p>
            <a:pPr lvl="1"/>
            <a:r>
              <a:rPr lang="en-US" sz="2400" dirty="0" smtClean="0"/>
              <a:t>BTD versus </a:t>
            </a:r>
            <a:r>
              <a:rPr lang="en-US" sz="2400" cap="small" dirty="0" err="1" smtClean="0">
                <a:solidFill>
                  <a:srgbClr val="000000"/>
                </a:solidFill>
              </a:rPr>
              <a:t>WitnessBTD</a:t>
            </a:r>
            <a:r>
              <a:rPr lang="en-US" sz="2400" cap="small" dirty="0" smtClean="0"/>
              <a:t> </a:t>
            </a:r>
          </a:p>
          <a:p>
            <a:pPr lvl="1"/>
            <a:r>
              <a:rPr lang="en-US" sz="2400" dirty="0"/>
              <a:t>GAC: Pre-processing &amp; full look-ahead</a:t>
            </a:r>
          </a:p>
          <a:p>
            <a:pPr marL="457200" lvl="1" indent="0">
              <a:buNone/>
            </a:pPr>
            <a:endParaRPr lang="en-US" sz="2400" dirty="0"/>
          </a:p>
          <a:p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056165"/>
              </p:ext>
            </p:extLst>
          </p:nvPr>
        </p:nvGraphicFramePr>
        <p:xfrm>
          <a:off x="1756064" y="3655920"/>
          <a:ext cx="5503718" cy="1757795"/>
        </p:xfrm>
        <a:graphic>
          <a:graphicData uri="http://schemas.openxmlformats.org/drawingml/2006/table">
            <a:tbl>
              <a:tblPr/>
              <a:tblGrid>
                <a:gridCol w="1567496"/>
                <a:gridCol w="1192054"/>
                <a:gridCol w="1372084"/>
                <a:gridCol w="1372084"/>
              </a:tblGrid>
              <a:tr h="35155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cap="small" baseline="0" dirty="0" err="1">
                          <a:solidFill>
                            <a:srgbClr val="000000"/>
                          </a:solidFill>
                          <a:latin typeface="Calibri"/>
                        </a:rPr>
                        <a:t>WitnessBTD</a:t>
                      </a:r>
                      <a:endParaRPr lang="en-US" sz="1800" b="1" i="0" u="none" strike="noStrike" cap="small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5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Avg. #NV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 (89)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1,437,909.79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734,983.25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515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 (101)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4,785,737.57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4,735,136.28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55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Avg. Time (sec)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 (89)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145.55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123.86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515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 (101)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1,151.35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1,148.46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3614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</a:t>
            </a:r>
            <a:r>
              <a:rPr lang="en-US" dirty="0" smtClean="0"/>
              <a:t>Evaluations: </a:t>
            </a:r>
            <a:r>
              <a:rPr lang="en-US" cap="small" dirty="0" err="1">
                <a:solidFill>
                  <a:srgbClr val="000000"/>
                </a:solidFill>
              </a:rPr>
              <a:t>WitnessBTD</a:t>
            </a:r>
            <a:r>
              <a:rPr lang="en-US" cap="small" dirty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465158"/>
              </p:ext>
            </p:extLst>
          </p:nvPr>
        </p:nvGraphicFramePr>
        <p:xfrm>
          <a:off x="914400" y="1219200"/>
          <a:ext cx="7086596" cy="4977705"/>
        </p:xfrm>
        <a:graphic>
          <a:graphicData uri="http://schemas.openxmlformats.org/drawingml/2006/table">
            <a:tbl>
              <a:tblPr/>
              <a:tblGrid>
                <a:gridCol w="355906"/>
                <a:gridCol w="606693"/>
                <a:gridCol w="606693"/>
                <a:gridCol w="42047"/>
                <a:gridCol w="603690"/>
                <a:gridCol w="603690"/>
                <a:gridCol w="603690"/>
                <a:gridCol w="603690"/>
                <a:gridCol w="603690"/>
                <a:gridCol w="42047"/>
                <a:gridCol w="603690"/>
                <a:gridCol w="603690"/>
                <a:gridCol w="603690"/>
                <a:gridCol w="603690"/>
              </a:tblGrid>
              <a:tr h="216877"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+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maxRPWC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=2,4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wR(*,3)C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R(∗,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|</a:t>
                      </a:r>
                      <a:r>
                        <a:rPr lang="en-US" sz="1400" i="1" u="none" dirty="0" smtClean="0">
                          <a:latin typeface="Pristina" pitchFamily="66" charset="0"/>
                        </a:rPr>
                        <a:t>𝜓</a:t>
                      </a:r>
                      <a:r>
                        <a:rPr lang="el-G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cl</a:t>
                      </a:r>
                      <a:r>
                        <a:rPr lang="en-US" sz="1400" b="1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)|)C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016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#inst.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GAC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global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Completed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302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59.7%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112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BT-Free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21.7%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222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Min(#NV)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23.2%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28.4%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264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244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Fastest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5.4%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189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243584" y="2057400"/>
            <a:ext cx="6795146" cy="3733800"/>
            <a:chOff x="1262073" y="2057400"/>
            <a:chExt cx="6712031" cy="3733800"/>
          </a:xfrm>
          <a:solidFill>
            <a:srgbClr val="757575">
              <a:alpha val="80000"/>
            </a:srgbClr>
          </a:solidFill>
        </p:grpSpPr>
        <p:sp>
          <p:nvSpPr>
            <p:cNvPr id="10" name="Rectangle 9"/>
            <p:cNvSpPr/>
            <p:nvPr/>
          </p:nvSpPr>
          <p:spPr>
            <a:xfrm>
              <a:off x="1268504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268504" y="3160056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68504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62073" y="5334000"/>
              <a:ext cx="6710891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250095" y="2514600"/>
            <a:ext cx="6788635" cy="3733800"/>
            <a:chOff x="1295400" y="2057400"/>
            <a:chExt cx="6705600" cy="3733800"/>
          </a:xfrm>
          <a:solidFill>
            <a:srgbClr val="757575">
              <a:alpha val="80000"/>
            </a:srgbClr>
          </a:solidFill>
        </p:grpSpPr>
        <p:sp>
          <p:nvSpPr>
            <p:cNvPr id="15" name="Rectangle 14"/>
            <p:cNvSpPr/>
            <p:nvPr/>
          </p:nvSpPr>
          <p:spPr>
            <a:xfrm>
              <a:off x="1295400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295400" y="31242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95400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95400" y="53340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9682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a Tree Decomposition</a:t>
            </a:r>
            <a:endParaRPr lang="en-US" dirty="0"/>
          </a:p>
        </p:txBody>
      </p:sp>
      <p:sp>
        <p:nvSpPr>
          <p:cNvPr id="6" name="Content Placeholder 164"/>
          <p:cNvSpPr txBox="1">
            <a:spLocks/>
          </p:cNvSpPr>
          <p:nvPr/>
        </p:nvSpPr>
        <p:spPr>
          <a:xfrm>
            <a:off x="457200" y="1600201"/>
            <a:ext cx="8229600" cy="20574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Triangulate the primal graph using min-fill</a:t>
            </a:r>
          </a:p>
          <a:p>
            <a:r>
              <a:rPr lang="en-US" smtClean="0"/>
              <a:t>Identify the maximal cliques using </a:t>
            </a:r>
            <a:r>
              <a:rPr lang="en-US" cap="small" smtClean="0"/>
              <a:t>MaxCliques</a:t>
            </a:r>
          </a:p>
          <a:p>
            <a:r>
              <a:rPr lang="en-US" smtClean="0"/>
              <a:t>Connect the clusters using </a:t>
            </a:r>
            <a:r>
              <a:rPr lang="en-US" cap="small" smtClean="0"/>
              <a:t>JoinTree </a:t>
            </a:r>
          </a:p>
          <a:p>
            <a:r>
              <a:rPr lang="en-US" smtClean="0"/>
              <a:t>Add constraints to clusters where their scopes appear </a:t>
            </a:r>
          </a:p>
          <a:p>
            <a:endParaRPr lang="en-US" smtClean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388215" y="3694284"/>
            <a:ext cx="3200400" cy="2325516"/>
            <a:chOff x="2209800" y="3694284"/>
            <a:chExt cx="3200400" cy="2325516"/>
          </a:xfrm>
        </p:grpSpPr>
        <p:grpSp>
          <p:nvGrpSpPr>
            <p:cNvPr id="8" name="Group 7"/>
            <p:cNvGrpSpPr/>
            <p:nvPr/>
          </p:nvGrpSpPr>
          <p:grpSpPr>
            <a:xfrm>
              <a:off x="2209800" y="3694284"/>
              <a:ext cx="3200400" cy="2325516"/>
              <a:chOff x="2209800" y="3694284"/>
              <a:chExt cx="3200400" cy="2325516"/>
            </a:xfrm>
          </p:grpSpPr>
          <p:sp>
            <p:nvSpPr>
              <p:cNvPr id="10" name="Freeform 9"/>
              <p:cNvSpPr/>
              <p:nvPr/>
            </p:nvSpPr>
            <p:spPr>
              <a:xfrm rot="224117">
                <a:off x="3854012" y="4831184"/>
                <a:ext cx="921757" cy="1188616"/>
              </a:xfrm>
              <a:custGeom>
                <a:avLst/>
                <a:gdLst>
                  <a:gd name="connsiteX0" fmla="*/ 237067 w 1610078"/>
                  <a:gd name="connsiteY0" fmla="*/ 301978 h 2135011"/>
                  <a:gd name="connsiteX1" fmla="*/ 1549400 w 1610078"/>
                  <a:gd name="connsiteY1" fmla="*/ 268111 h 2135011"/>
                  <a:gd name="connsiteX2" fmla="*/ 601134 w 1610078"/>
                  <a:gd name="connsiteY2" fmla="*/ 1910644 h 2135011"/>
                  <a:gd name="connsiteX3" fmla="*/ 127000 w 1610078"/>
                  <a:gd name="connsiteY3" fmla="*/ 1614311 h 2135011"/>
                  <a:gd name="connsiteX4" fmla="*/ 237067 w 1610078"/>
                  <a:gd name="connsiteY4" fmla="*/ 301978 h 2135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10078" h="2135011">
                    <a:moveTo>
                      <a:pt x="237067" y="301978"/>
                    </a:moveTo>
                    <a:cubicBezTo>
                      <a:pt x="474134" y="77611"/>
                      <a:pt x="1488722" y="0"/>
                      <a:pt x="1549400" y="268111"/>
                    </a:cubicBezTo>
                    <a:cubicBezTo>
                      <a:pt x="1610078" y="536222"/>
                      <a:pt x="838201" y="1686277"/>
                      <a:pt x="601134" y="1910644"/>
                    </a:cubicBezTo>
                    <a:cubicBezTo>
                      <a:pt x="364067" y="2135011"/>
                      <a:pt x="186267" y="1882422"/>
                      <a:pt x="127000" y="1614311"/>
                    </a:cubicBezTo>
                    <a:cubicBezTo>
                      <a:pt x="67733" y="1346200"/>
                      <a:pt x="0" y="526345"/>
                      <a:pt x="237067" y="301978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  <a:alpha val="40000"/>
                </a:schemeClr>
              </a:solidFill>
              <a:ln w="19050" cap="flat" cmpd="sng" algn="ctr">
                <a:solidFill>
                  <a:schemeClr val="bg1">
                    <a:lumMod val="50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4310738" y="4194188"/>
                <a:ext cx="1099462" cy="1808871"/>
              </a:xfrm>
              <a:custGeom>
                <a:avLst/>
                <a:gdLst>
                  <a:gd name="connsiteX0" fmla="*/ 1380066 w 1868310"/>
                  <a:gd name="connsiteY0" fmla="*/ 334433 h 3049410"/>
                  <a:gd name="connsiteX1" fmla="*/ 482599 w 1868310"/>
                  <a:gd name="connsiteY1" fmla="*/ 309033 h 3049410"/>
                  <a:gd name="connsiteX2" fmla="*/ 93133 w 1868310"/>
                  <a:gd name="connsiteY2" fmla="*/ 342899 h 3049410"/>
                  <a:gd name="connsiteX3" fmla="*/ 220133 w 1868310"/>
                  <a:gd name="connsiteY3" fmla="*/ 1316566 h 3049410"/>
                  <a:gd name="connsiteX4" fmla="*/ 1413933 w 1868310"/>
                  <a:gd name="connsiteY4" fmla="*/ 2882899 h 3049410"/>
                  <a:gd name="connsiteX5" fmla="*/ 1862666 w 1868310"/>
                  <a:gd name="connsiteY5" fmla="*/ 2315633 h 3049410"/>
                  <a:gd name="connsiteX6" fmla="*/ 1380066 w 1868310"/>
                  <a:gd name="connsiteY6" fmla="*/ 334433 h 30494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68310" h="3049410">
                    <a:moveTo>
                      <a:pt x="1380066" y="334433"/>
                    </a:moveTo>
                    <a:cubicBezTo>
                      <a:pt x="1150055" y="0"/>
                      <a:pt x="697088" y="307622"/>
                      <a:pt x="482599" y="309033"/>
                    </a:cubicBezTo>
                    <a:cubicBezTo>
                      <a:pt x="268110" y="310444"/>
                      <a:pt x="136877" y="174977"/>
                      <a:pt x="93133" y="342899"/>
                    </a:cubicBezTo>
                    <a:cubicBezTo>
                      <a:pt x="49389" y="510821"/>
                      <a:pt x="0" y="893233"/>
                      <a:pt x="220133" y="1316566"/>
                    </a:cubicBezTo>
                    <a:cubicBezTo>
                      <a:pt x="440266" y="1739899"/>
                      <a:pt x="1140178" y="2716388"/>
                      <a:pt x="1413933" y="2882899"/>
                    </a:cubicBezTo>
                    <a:cubicBezTo>
                      <a:pt x="1687688" y="3049410"/>
                      <a:pt x="1868310" y="2740377"/>
                      <a:pt x="1862666" y="2315633"/>
                    </a:cubicBezTo>
                    <a:cubicBezTo>
                      <a:pt x="1857022" y="1890889"/>
                      <a:pt x="1610077" y="668866"/>
                      <a:pt x="1380066" y="334433"/>
                    </a:cubicBezTo>
                    <a:close/>
                  </a:path>
                </a:pathLst>
              </a:custGeom>
              <a:solidFill>
                <a:srgbClr val="FFFF00">
                  <a:alpha val="25000"/>
                </a:srgbClr>
              </a:solidFill>
              <a:ln w="19050" cap="flat" cmpd="sng" algn="ctr">
                <a:solidFill>
                  <a:srgbClr val="D1D201">
                    <a:alpha val="46000"/>
                  </a:srgb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2209800" y="3866062"/>
                <a:ext cx="1268867" cy="1115792"/>
              </a:xfrm>
              <a:custGeom>
                <a:avLst/>
                <a:gdLst>
                  <a:gd name="connsiteX0" fmla="*/ 471311 w 2156178"/>
                  <a:gd name="connsiteY0" fmla="*/ 1158523 h 1881012"/>
                  <a:gd name="connsiteX1" fmla="*/ 149578 w 2156178"/>
                  <a:gd name="connsiteY1" fmla="*/ 1454856 h 1881012"/>
                  <a:gd name="connsiteX2" fmla="*/ 234245 w 2156178"/>
                  <a:gd name="connsiteY2" fmla="*/ 1861256 h 1881012"/>
                  <a:gd name="connsiteX3" fmla="*/ 1555045 w 2156178"/>
                  <a:gd name="connsiteY3" fmla="*/ 1573390 h 1881012"/>
                  <a:gd name="connsiteX4" fmla="*/ 2130778 w 2156178"/>
                  <a:gd name="connsiteY4" fmla="*/ 235656 h 1881012"/>
                  <a:gd name="connsiteX5" fmla="*/ 1707445 w 2156178"/>
                  <a:gd name="connsiteY5" fmla="*/ 159456 h 1881012"/>
                  <a:gd name="connsiteX6" fmla="*/ 471311 w 2156178"/>
                  <a:gd name="connsiteY6" fmla="*/ 1158523 h 1881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56178" h="1881012">
                    <a:moveTo>
                      <a:pt x="471311" y="1158523"/>
                    </a:moveTo>
                    <a:cubicBezTo>
                      <a:pt x="211667" y="1374423"/>
                      <a:pt x="189089" y="1337734"/>
                      <a:pt x="149578" y="1454856"/>
                    </a:cubicBezTo>
                    <a:cubicBezTo>
                      <a:pt x="110067" y="1571978"/>
                      <a:pt x="0" y="1841500"/>
                      <a:pt x="234245" y="1861256"/>
                    </a:cubicBezTo>
                    <a:cubicBezTo>
                      <a:pt x="468490" y="1881012"/>
                      <a:pt x="1238956" y="1844323"/>
                      <a:pt x="1555045" y="1573390"/>
                    </a:cubicBezTo>
                    <a:cubicBezTo>
                      <a:pt x="1871134" y="1302457"/>
                      <a:pt x="2105378" y="471312"/>
                      <a:pt x="2130778" y="235656"/>
                    </a:cubicBezTo>
                    <a:cubicBezTo>
                      <a:pt x="2156178" y="0"/>
                      <a:pt x="1982612" y="5645"/>
                      <a:pt x="1707445" y="159456"/>
                    </a:cubicBezTo>
                    <a:cubicBezTo>
                      <a:pt x="1432278" y="313267"/>
                      <a:pt x="730956" y="942623"/>
                      <a:pt x="471311" y="1158523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  <a:alpha val="25000"/>
                </a:schemeClr>
              </a:solidFill>
              <a:ln w="19050" cap="flat" cmpd="sng" algn="ctr">
                <a:solidFill>
                  <a:schemeClr val="accent2">
                    <a:lumMod val="75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2953017" y="4467067"/>
                <a:ext cx="905146" cy="943359"/>
              </a:xfrm>
              <a:custGeom>
                <a:avLst/>
                <a:gdLst>
                  <a:gd name="connsiteX0" fmla="*/ 1037166 w 1538110"/>
                  <a:gd name="connsiteY0" fmla="*/ 255411 h 1590322"/>
                  <a:gd name="connsiteX1" fmla="*/ 910166 w 1538110"/>
                  <a:gd name="connsiteY1" fmla="*/ 60677 h 1590322"/>
                  <a:gd name="connsiteX2" fmla="*/ 630766 w 1538110"/>
                  <a:gd name="connsiteY2" fmla="*/ 119944 h 1590322"/>
                  <a:gd name="connsiteX3" fmla="*/ 241300 w 1538110"/>
                  <a:gd name="connsiteY3" fmla="*/ 780344 h 1590322"/>
                  <a:gd name="connsiteX4" fmla="*/ 131233 w 1538110"/>
                  <a:gd name="connsiteY4" fmla="*/ 1008944 h 1590322"/>
                  <a:gd name="connsiteX5" fmla="*/ 1028700 w 1538110"/>
                  <a:gd name="connsiteY5" fmla="*/ 1440744 h 1590322"/>
                  <a:gd name="connsiteX6" fmla="*/ 1375833 w 1538110"/>
                  <a:gd name="connsiteY6" fmla="*/ 1567744 h 1590322"/>
                  <a:gd name="connsiteX7" fmla="*/ 1494366 w 1538110"/>
                  <a:gd name="connsiteY7" fmla="*/ 1305277 h 1590322"/>
                  <a:gd name="connsiteX8" fmla="*/ 1113366 w 1538110"/>
                  <a:gd name="connsiteY8" fmla="*/ 619477 h 1590322"/>
                  <a:gd name="connsiteX9" fmla="*/ 1113366 w 1538110"/>
                  <a:gd name="connsiteY9" fmla="*/ 619477 h 1590322"/>
                  <a:gd name="connsiteX10" fmla="*/ 1037166 w 1538110"/>
                  <a:gd name="connsiteY10" fmla="*/ 255411 h 15903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38110" h="1590322">
                    <a:moveTo>
                      <a:pt x="1037166" y="255411"/>
                    </a:moveTo>
                    <a:cubicBezTo>
                      <a:pt x="1007532" y="169333"/>
                      <a:pt x="977899" y="83255"/>
                      <a:pt x="910166" y="60677"/>
                    </a:cubicBezTo>
                    <a:cubicBezTo>
                      <a:pt x="842433" y="38099"/>
                      <a:pt x="742244" y="0"/>
                      <a:pt x="630766" y="119944"/>
                    </a:cubicBezTo>
                    <a:cubicBezTo>
                      <a:pt x="519288" y="239889"/>
                      <a:pt x="324555" y="632177"/>
                      <a:pt x="241300" y="780344"/>
                    </a:cubicBezTo>
                    <a:cubicBezTo>
                      <a:pt x="158045" y="928511"/>
                      <a:pt x="0" y="898877"/>
                      <a:pt x="131233" y="1008944"/>
                    </a:cubicBezTo>
                    <a:cubicBezTo>
                      <a:pt x="262466" y="1119011"/>
                      <a:pt x="821267" y="1347611"/>
                      <a:pt x="1028700" y="1440744"/>
                    </a:cubicBezTo>
                    <a:cubicBezTo>
                      <a:pt x="1236133" y="1533877"/>
                      <a:pt x="1298222" y="1590322"/>
                      <a:pt x="1375833" y="1567744"/>
                    </a:cubicBezTo>
                    <a:cubicBezTo>
                      <a:pt x="1453444" y="1545166"/>
                      <a:pt x="1538110" y="1463321"/>
                      <a:pt x="1494366" y="1305277"/>
                    </a:cubicBezTo>
                    <a:cubicBezTo>
                      <a:pt x="1450622" y="1147233"/>
                      <a:pt x="1113366" y="619477"/>
                      <a:pt x="1113366" y="619477"/>
                    </a:cubicBezTo>
                    <a:lnTo>
                      <a:pt x="1113366" y="619477"/>
                    </a:lnTo>
                    <a:lnTo>
                      <a:pt x="1037166" y="25541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  <a:alpha val="25000"/>
                </a:schemeClr>
              </a:solidFill>
              <a:ln w="19050" cap="flat" cmpd="sng" algn="ctr">
                <a:solidFill>
                  <a:srgbClr val="376092">
                    <a:alpha val="46000"/>
                  </a:srgb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2317754" y="4556632"/>
                <a:ext cx="1101123" cy="996093"/>
              </a:xfrm>
              <a:custGeom>
                <a:avLst/>
                <a:gdLst>
                  <a:gd name="connsiteX0" fmla="*/ 67733 w 1553634"/>
                  <a:gd name="connsiteY0" fmla="*/ 1696155 h 1979788"/>
                  <a:gd name="connsiteX1" fmla="*/ 651933 w 1553634"/>
                  <a:gd name="connsiteY1" fmla="*/ 155222 h 1979788"/>
                  <a:gd name="connsiteX2" fmla="*/ 1532467 w 1553634"/>
                  <a:gd name="connsiteY2" fmla="*/ 764822 h 1979788"/>
                  <a:gd name="connsiteX3" fmla="*/ 778933 w 1553634"/>
                  <a:gd name="connsiteY3" fmla="*/ 1586088 h 1979788"/>
                  <a:gd name="connsiteX4" fmla="*/ 245533 w 1553634"/>
                  <a:gd name="connsiteY4" fmla="*/ 1857022 h 1979788"/>
                  <a:gd name="connsiteX5" fmla="*/ 67733 w 1553634"/>
                  <a:gd name="connsiteY5" fmla="*/ 1696155 h 1979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634" h="1979788">
                    <a:moveTo>
                      <a:pt x="67733" y="1696155"/>
                    </a:moveTo>
                    <a:cubicBezTo>
                      <a:pt x="135466" y="1412522"/>
                      <a:pt x="407811" y="310444"/>
                      <a:pt x="651933" y="155222"/>
                    </a:cubicBezTo>
                    <a:cubicBezTo>
                      <a:pt x="896055" y="0"/>
                      <a:pt x="1511300" y="526344"/>
                      <a:pt x="1532467" y="764822"/>
                    </a:cubicBezTo>
                    <a:cubicBezTo>
                      <a:pt x="1553634" y="1003300"/>
                      <a:pt x="993422" y="1404055"/>
                      <a:pt x="778933" y="1586088"/>
                    </a:cubicBezTo>
                    <a:cubicBezTo>
                      <a:pt x="564444" y="1768121"/>
                      <a:pt x="365477" y="1835855"/>
                      <a:pt x="245533" y="1857022"/>
                    </a:cubicBezTo>
                    <a:cubicBezTo>
                      <a:pt x="125589" y="1878189"/>
                      <a:pt x="0" y="1979788"/>
                      <a:pt x="67733" y="1696155"/>
                    </a:cubicBezTo>
                    <a:close/>
                  </a:path>
                </a:pathLst>
              </a:custGeom>
              <a:solidFill>
                <a:srgbClr val="CCFFCC">
                  <a:alpha val="40000"/>
                </a:srgbClr>
              </a:solidFill>
              <a:ln w="19050" cap="flat" cmpd="sng" algn="ctr">
                <a:solidFill>
                  <a:schemeClr val="accent3">
                    <a:lumMod val="75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Freeform 14"/>
              <p:cNvSpPr/>
              <p:nvPr/>
            </p:nvSpPr>
            <p:spPr>
              <a:xfrm>
                <a:off x="2778631" y="4449488"/>
                <a:ext cx="855323" cy="867187"/>
              </a:xfrm>
              <a:custGeom>
                <a:avLst/>
                <a:gdLst>
                  <a:gd name="connsiteX0" fmla="*/ 630767 w 1453445"/>
                  <a:gd name="connsiteY0" fmla="*/ 166511 h 1368778"/>
                  <a:gd name="connsiteX1" fmla="*/ 105834 w 1453445"/>
                  <a:gd name="connsiteY1" fmla="*/ 276578 h 1368778"/>
                  <a:gd name="connsiteX2" fmla="*/ 122767 w 1453445"/>
                  <a:gd name="connsiteY2" fmla="*/ 699911 h 1368778"/>
                  <a:gd name="connsiteX3" fmla="*/ 842434 w 1453445"/>
                  <a:gd name="connsiteY3" fmla="*/ 1360311 h 1368778"/>
                  <a:gd name="connsiteX4" fmla="*/ 1282700 w 1453445"/>
                  <a:gd name="connsiteY4" fmla="*/ 750711 h 1368778"/>
                  <a:gd name="connsiteX5" fmla="*/ 1341967 w 1453445"/>
                  <a:gd name="connsiteY5" fmla="*/ 98778 h 1368778"/>
                  <a:gd name="connsiteX6" fmla="*/ 630767 w 1453445"/>
                  <a:gd name="connsiteY6" fmla="*/ 166511 h 13687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53445" h="1368778">
                    <a:moveTo>
                      <a:pt x="630767" y="166511"/>
                    </a:moveTo>
                    <a:cubicBezTo>
                      <a:pt x="424745" y="196144"/>
                      <a:pt x="190501" y="187678"/>
                      <a:pt x="105834" y="276578"/>
                    </a:cubicBezTo>
                    <a:cubicBezTo>
                      <a:pt x="21167" y="365478"/>
                      <a:pt x="0" y="519289"/>
                      <a:pt x="122767" y="699911"/>
                    </a:cubicBezTo>
                    <a:cubicBezTo>
                      <a:pt x="245534" y="880533"/>
                      <a:pt x="649112" y="1351844"/>
                      <a:pt x="842434" y="1360311"/>
                    </a:cubicBezTo>
                    <a:cubicBezTo>
                      <a:pt x="1035756" y="1368778"/>
                      <a:pt x="1199445" y="960966"/>
                      <a:pt x="1282700" y="750711"/>
                    </a:cubicBezTo>
                    <a:cubicBezTo>
                      <a:pt x="1365955" y="540456"/>
                      <a:pt x="1453445" y="197556"/>
                      <a:pt x="1341967" y="98778"/>
                    </a:cubicBezTo>
                    <a:cubicBezTo>
                      <a:pt x="1230489" y="0"/>
                      <a:pt x="836789" y="136878"/>
                      <a:pt x="630767" y="166511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  <a:alpha val="25000"/>
                </a:schemeClr>
              </a:solidFill>
              <a:ln w="19050" cap="flat" cmpd="sng" algn="ctr">
                <a:solidFill>
                  <a:schemeClr val="accent4">
                    <a:lumMod val="50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3080900" y="3745527"/>
                <a:ext cx="1671615" cy="1133370"/>
              </a:xfrm>
              <a:custGeom>
                <a:avLst/>
                <a:gdLst>
                  <a:gd name="connsiteX0" fmla="*/ 1251655 w 2840566"/>
                  <a:gd name="connsiteY0" fmla="*/ 142522 h 1910644"/>
                  <a:gd name="connsiteX1" fmla="*/ 252589 w 2840566"/>
                  <a:gd name="connsiteY1" fmla="*/ 261055 h 1910644"/>
                  <a:gd name="connsiteX2" fmla="*/ 379589 w 2840566"/>
                  <a:gd name="connsiteY2" fmla="*/ 1708855 h 1910644"/>
                  <a:gd name="connsiteX3" fmla="*/ 2530122 w 2840566"/>
                  <a:gd name="connsiteY3" fmla="*/ 1471789 h 1910644"/>
                  <a:gd name="connsiteX4" fmla="*/ 2242255 w 2840566"/>
                  <a:gd name="connsiteY4" fmla="*/ 286455 h 1910644"/>
                  <a:gd name="connsiteX5" fmla="*/ 1251655 w 2840566"/>
                  <a:gd name="connsiteY5" fmla="*/ 142522 h 1910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840566" h="1910644">
                    <a:moveTo>
                      <a:pt x="1251655" y="142522"/>
                    </a:moveTo>
                    <a:cubicBezTo>
                      <a:pt x="920044" y="138289"/>
                      <a:pt x="397933" y="0"/>
                      <a:pt x="252589" y="261055"/>
                    </a:cubicBezTo>
                    <a:cubicBezTo>
                      <a:pt x="107245" y="522110"/>
                      <a:pt x="0" y="1507066"/>
                      <a:pt x="379589" y="1708855"/>
                    </a:cubicBezTo>
                    <a:cubicBezTo>
                      <a:pt x="759178" y="1910644"/>
                      <a:pt x="2219678" y="1708856"/>
                      <a:pt x="2530122" y="1471789"/>
                    </a:cubicBezTo>
                    <a:cubicBezTo>
                      <a:pt x="2840566" y="1234722"/>
                      <a:pt x="2453922" y="509411"/>
                      <a:pt x="2242255" y="286455"/>
                    </a:cubicBezTo>
                    <a:cubicBezTo>
                      <a:pt x="2030588" y="63499"/>
                      <a:pt x="1583266" y="146755"/>
                      <a:pt x="1251655" y="142522"/>
                    </a:cubicBezTo>
                    <a:close/>
                  </a:path>
                </a:pathLst>
              </a:custGeom>
              <a:solidFill>
                <a:srgbClr val="FF0000">
                  <a:alpha val="25000"/>
                </a:srgbClr>
              </a:solidFill>
              <a:ln w="19050" cap="flat" cmpd="sng" algn="ctr">
                <a:solidFill>
                  <a:schemeClr val="accent2">
                    <a:lumMod val="75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3912971" y="3768964"/>
                <a:ext cx="1362703" cy="1452287"/>
              </a:xfrm>
              <a:custGeom>
                <a:avLst/>
                <a:gdLst>
                  <a:gd name="connsiteX0" fmla="*/ 371122 w 2315633"/>
                  <a:gd name="connsiteY0" fmla="*/ 119944 h 2448278"/>
                  <a:gd name="connsiteX1" fmla="*/ 15522 w 2315633"/>
                  <a:gd name="connsiteY1" fmla="*/ 1550811 h 2448278"/>
                  <a:gd name="connsiteX2" fmla="*/ 277989 w 2315633"/>
                  <a:gd name="connsiteY2" fmla="*/ 2439811 h 2448278"/>
                  <a:gd name="connsiteX3" fmla="*/ 1480256 w 2315633"/>
                  <a:gd name="connsiteY3" fmla="*/ 1500011 h 2448278"/>
                  <a:gd name="connsiteX4" fmla="*/ 1988256 w 2315633"/>
                  <a:gd name="connsiteY4" fmla="*/ 1432278 h 2448278"/>
                  <a:gd name="connsiteX5" fmla="*/ 2047522 w 2315633"/>
                  <a:gd name="connsiteY5" fmla="*/ 831144 h 2448278"/>
                  <a:gd name="connsiteX6" fmla="*/ 371122 w 2315633"/>
                  <a:gd name="connsiteY6" fmla="*/ 119944 h 2448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5633" h="2448278">
                    <a:moveTo>
                      <a:pt x="371122" y="119944"/>
                    </a:moveTo>
                    <a:cubicBezTo>
                      <a:pt x="32455" y="239888"/>
                      <a:pt x="31044" y="1164167"/>
                      <a:pt x="15522" y="1550811"/>
                    </a:cubicBezTo>
                    <a:cubicBezTo>
                      <a:pt x="0" y="1937455"/>
                      <a:pt x="33867" y="2448278"/>
                      <a:pt x="277989" y="2439811"/>
                    </a:cubicBezTo>
                    <a:cubicBezTo>
                      <a:pt x="522111" y="2431344"/>
                      <a:pt x="1195212" y="1667933"/>
                      <a:pt x="1480256" y="1500011"/>
                    </a:cubicBezTo>
                    <a:cubicBezTo>
                      <a:pt x="1765300" y="1332089"/>
                      <a:pt x="1893712" y="1543756"/>
                      <a:pt x="1988256" y="1432278"/>
                    </a:cubicBezTo>
                    <a:cubicBezTo>
                      <a:pt x="2082800" y="1320800"/>
                      <a:pt x="2315633" y="1049866"/>
                      <a:pt x="2047522" y="831144"/>
                    </a:cubicBezTo>
                    <a:cubicBezTo>
                      <a:pt x="1779411" y="612422"/>
                      <a:pt x="709789" y="0"/>
                      <a:pt x="371122" y="119944"/>
                    </a:cubicBezTo>
                    <a:close/>
                  </a:path>
                </a:pathLst>
              </a:custGeom>
              <a:solidFill>
                <a:srgbClr val="3366FF">
                  <a:alpha val="25000"/>
                </a:srgbClr>
              </a:solidFill>
              <a:ln w="19050" cap="flat" cmpd="sng" algn="ctr">
                <a:solidFill>
                  <a:schemeClr val="tx2">
                    <a:lumMod val="75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3900513" y="4141452"/>
                <a:ext cx="1446574" cy="1129185"/>
              </a:xfrm>
              <a:custGeom>
                <a:avLst/>
                <a:gdLst>
                  <a:gd name="connsiteX0" fmla="*/ 1713089 w 2201334"/>
                  <a:gd name="connsiteY0" fmla="*/ 40922 h 1885244"/>
                  <a:gd name="connsiteX1" fmla="*/ 697089 w 2201334"/>
                  <a:gd name="connsiteY1" fmla="*/ 438855 h 1885244"/>
                  <a:gd name="connsiteX2" fmla="*/ 70556 w 2201334"/>
                  <a:gd name="connsiteY2" fmla="*/ 1488722 h 1885244"/>
                  <a:gd name="connsiteX3" fmla="*/ 1120423 w 2201334"/>
                  <a:gd name="connsiteY3" fmla="*/ 1751189 h 1885244"/>
                  <a:gd name="connsiteX4" fmla="*/ 2102556 w 2201334"/>
                  <a:gd name="connsiteY4" fmla="*/ 684389 h 1885244"/>
                  <a:gd name="connsiteX5" fmla="*/ 1713089 w 2201334"/>
                  <a:gd name="connsiteY5" fmla="*/ 40922 h 188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01334" h="1885244">
                    <a:moveTo>
                      <a:pt x="1713089" y="40922"/>
                    </a:moveTo>
                    <a:cubicBezTo>
                      <a:pt x="1478845" y="0"/>
                      <a:pt x="970845" y="197555"/>
                      <a:pt x="697089" y="438855"/>
                    </a:cubicBezTo>
                    <a:cubicBezTo>
                      <a:pt x="423334" y="680155"/>
                      <a:pt x="0" y="1270000"/>
                      <a:pt x="70556" y="1488722"/>
                    </a:cubicBezTo>
                    <a:cubicBezTo>
                      <a:pt x="141112" y="1707444"/>
                      <a:pt x="781756" y="1885244"/>
                      <a:pt x="1120423" y="1751189"/>
                    </a:cubicBezTo>
                    <a:cubicBezTo>
                      <a:pt x="1459090" y="1617134"/>
                      <a:pt x="2003778" y="972256"/>
                      <a:pt x="2102556" y="684389"/>
                    </a:cubicBezTo>
                    <a:cubicBezTo>
                      <a:pt x="2201334" y="396522"/>
                      <a:pt x="1947333" y="81844"/>
                      <a:pt x="1713089" y="40922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  <a:alpha val="25000"/>
                </a:schemeClr>
              </a:solidFill>
              <a:ln w="19050" cap="flat" cmpd="sng" algn="ctr">
                <a:solidFill>
                  <a:schemeClr val="accent6">
                    <a:lumMod val="50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667995" y="3694284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1</a:t>
                </a:r>
                <a:endParaRPr lang="en-US" sz="1600" i="1" baseline="-250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452213" y="4126203"/>
                <a:ext cx="240693" cy="270729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2</a:t>
                </a:r>
                <a:endParaRPr lang="en-US" sz="1600" i="1" baseline="-250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587259" y="3839931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7</a:t>
                </a:r>
                <a:endParaRPr lang="en-US" sz="1600" i="1" baseline="-250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2536977" y="4286915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3</a:t>
                </a:r>
                <a:endParaRPr lang="en-US" sz="1600" i="1" baseline="-250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104976" y="5200976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4</a:t>
                </a:r>
                <a:endParaRPr lang="en-US" sz="1600" i="1" baseline="-25000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3667995" y="4854437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5</a:t>
                </a:r>
                <a:endParaRPr lang="en-US" sz="1600" i="1" baseline="-25000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2342661" y="5075419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6</a:t>
                </a:r>
                <a:endParaRPr lang="en-US" sz="1600" i="1" baseline="-25000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220032" y="4196514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8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253434" y="5668054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9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886207" y="5617831"/>
                <a:ext cx="227092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10</a:t>
                </a:r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2761192" y="3824356"/>
              <a:ext cx="901825" cy="1078125"/>
            </a:xfrm>
            <a:custGeom>
              <a:avLst/>
              <a:gdLst>
                <a:gd name="connsiteX0" fmla="*/ 1024467 w 1532467"/>
                <a:gd name="connsiteY0" fmla="*/ 32456 h 1817512"/>
                <a:gd name="connsiteX1" fmla="*/ 127000 w 1532467"/>
                <a:gd name="connsiteY1" fmla="*/ 1183922 h 1817512"/>
                <a:gd name="connsiteX2" fmla="*/ 262467 w 1532467"/>
                <a:gd name="connsiteY2" fmla="*/ 1785056 h 1817512"/>
                <a:gd name="connsiteX3" fmla="*/ 1405467 w 1532467"/>
                <a:gd name="connsiteY3" fmla="*/ 1378656 h 1817512"/>
                <a:gd name="connsiteX4" fmla="*/ 1024467 w 1532467"/>
                <a:gd name="connsiteY4" fmla="*/ 32456 h 1817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2467" h="1817512">
                  <a:moveTo>
                    <a:pt x="1024467" y="32456"/>
                  </a:moveTo>
                  <a:cubicBezTo>
                    <a:pt x="811389" y="0"/>
                    <a:pt x="254000" y="891822"/>
                    <a:pt x="127000" y="1183922"/>
                  </a:cubicBezTo>
                  <a:cubicBezTo>
                    <a:pt x="0" y="1476022"/>
                    <a:pt x="49389" y="1752600"/>
                    <a:pt x="262467" y="1785056"/>
                  </a:cubicBezTo>
                  <a:cubicBezTo>
                    <a:pt x="475545" y="1817512"/>
                    <a:pt x="1278467" y="1669345"/>
                    <a:pt x="1405467" y="1378656"/>
                  </a:cubicBezTo>
                  <a:cubicBezTo>
                    <a:pt x="1532467" y="1087967"/>
                    <a:pt x="1237545" y="64912"/>
                    <a:pt x="1024467" y="32456"/>
                  </a:cubicBezTo>
                  <a:close/>
                </a:path>
              </a:pathLst>
            </a:custGeom>
            <a:solidFill>
              <a:schemeClr val="bg2">
                <a:lumMod val="50000"/>
                <a:alpha val="40000"/>
              </a:schemeClr>
            </a:solidFill>
            <a:ln w="19050" cap="flat" cmpd="sng" algn="ctr">
              <a:solidFill>
                <a:schemeClr val="bg2">
                  <a:lumMod val="25000"/>
                  <a:alpha val="46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>
            <a:grpSpLocks noChangeAspect="1"/>
          </p:cNvGrpSpPr>
          <p:nvPr/>
        </p:nvGrpSpPr>
        <p:grpSpPr>
          <a:xfrm>
            <a:off x="76200" y="3963109"/>
            <a:ext cx="2194560" cy="1714499"/>
            <a:chOff x="746578" y="2361860"/>
            <a:chExt cx="3378200" cy="2471133"/>
          </a:xfrm>
        </p:grpSpPr>
        <p:sp>
          <p:nvSpPr>
            <p:cNvPr id="30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746578" y="2761305"/>
              <a:ext cx="3155950" cy="40005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31" name="AutoShape 11"/>
            <p:cNvSpPr>
              <a:spLocks noChangeArrowheads="1"/>
            </p:cNvSpPr>
            <p:nvPr/>
          </p:nvSpPr>
          <p:spPr bwMode="auto">
            <a:xfrm rot="7279253" flipV="1">
              <a:off x="1919741" y="3432817"/>
              <a:ext cx="2317750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32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2340428" y="4159893"/>
              <a:ext cx="1784350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33" name="AutoShape 11"/>
            <p:cNvSpPr>
              <a:spLocks noChangeArrowheads="1"/>
            </p:cNvSpPr>
            <p:nvPr/>
          </p:nvSpPr>
          <p:spPr bwMode="auto">
            <a:xfrm rot="13884471" flipH="1" flipV="1">
              <a:off x="2085634" y="3425674"/>
              <a:ext cx="2417763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34" name="AutoShape 11"/>
            <p:cNvSpPr>
              <a:spLocks noChangeArrowheads="1"/>
            </p:cNvSpPr>
            <p:nvPr/>
          </p:nvSpPr>
          <p:spPr bwMode="auto">
            <a:xfrm rot="16200000">
              <a:off x="1079954" y="3458217"/>
              <a:ext cx="1930400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35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767216" y="3577279"/>
              <a:ext cx="1592262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36" name="AutoShape 11"/>
            <p:cNvSpPr>
              <a:spLocks noChangeArrowheads="1"/>
            </p:cNvSpPr>
            <p:nvPr/>
          </p:nvSpPr>
          <p:spPr bwMode="auto">
            <a:xfrm rot="16200000">
              <a:off x="75066" y="3458217"/>
              <a:ext cx="1930400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1878466" y="2815280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2602366" y="2815280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9" name="Oval 38"/>
            <p:cNvSpPr/>
            <p:nvPr/>
          </p:nvSpPr>
          <p:spPr>
            <a:xfrm>
              <a:off x="3318328" y="2815280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40" name="Oval 39"/>
            <p:cNvSpPr/>
            <p:nvPr/>
          </p:nvSpPr>
          <p:spPr>
            <a:xfrm>
              <a:off x="3331028" y="3737618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3000828" y="3334393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42" name="Oval 41"/>
            <p:cNvSpPr/>
            <p:nvPr/>
          </p:nvSpPr>
          <p:spPr>
            <a:xfrm>
              <a:off x="3699328" y="420910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43" name="Oval 42"/>
            <p:cNvSpPr/>
            <p:nvPr/>
          </p:nvSpPr>
          <p:spPr>
            <a:xfrm>
              <a:off x="3051628" y="420910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44" name="Oval 43"/>
            <p:cNvSpPr/>
            <p:nvPr/>
          </p:nvSpPr>
          <p:spPr>
            <a:xfrm>
              <a:off x="2480128" y="420910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 smtClean="0">
                  <a:solidFill>
                    <a:schemeClr val="tx1"/>
                  </a:solidFill>
                </a:rPr>
                <a:t>H</a:t>
              </a:r>
              <a:endParaRPr lang="en-US" sz="1600" i="1" dirty="0">
                <a:solidFill>
                  <a:schemeClr val="tx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873578" y="3624904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I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1394278" y="3624904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J</a:t>
              </a:r>
            </a:p>
          </p:txBody>
        </p:sp>
        <p:sp>
          <p:nvSpPr>
            <p:cNvPr id="47" name="Oval 46"/>
            <p:cNvSpPr/>
            <p:nvPr/>
          </p:nvSpPr>
          <p:spPr>
            <a:xfrm>
              <a:off x="1878466" y="3624904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K</a:t>
              </a:r>
            </a:p>
          </p:txBody>
        </p:sp>
        <p:sp>
          <p:nvSpPr>
            <p:cNvPr id="48" name="Oval 47"/>
            <p:cNvSpPr/>
            <p:nvPr/>
          </p:nvSpPr>
          <p:spPr>
            <a:xfrm>
              <a:off x="873578" y="417735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1878466" y="417735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L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873578" y="2815280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51" name="TextBox 107"/>
            <p:cNvSpPr txBox="1">
              <a:spLocks noChangeArrowheads="1"/>
            </p:cNvSpPr>
            <p:nvPr/>
          </p:nvSpPr>
          <p:spPr bwMode="auto">
            <a:xfrm>
              <a:off x="3182880" y="2390924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7</a:t>
              </a:r>
              <a:endParaRPr lang="en-US" sz="1600" i="1" baseline="-25000" dirty="0"/>
            </a:p>
          </p:txBody>
        </p:sp>
        <p:sp>
          <p:nvSpPr>
            <p:cNvPr id="52" name="TextBox 107"/>
            <p:cNvSpPr txBox="1">
              <a:spLocks noChangeArrowheads="1"/>
            </p:cNvSpPr>
            <p:nvPr/>
          </p:nvSpPr>
          <p:spPr bwMode="auto">
            <a:xfrm>
              <a:off x="1273223" y="4180530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2</a:t>
              </a:r>
              <a:endParaRPr lang="en-US" sz="1600" i="1" baseline="-25000" dirty="0"/>
            </a:p>
          </p:txBody>
        </p:sp>
        <p:sp>
          <p:nvSpPr>
            <p:cNvPr id="53" name="TextBox 107"/>
            <p:cNvSpPr txBox="1">
              <a:spLocks noChangeArrowheads="1"/>
            </p:cNvSpPr>
            <p:nvPr/>
          </p:nvSpPr>
          <p:spPr bwMode="auto">
            <a:xfrm>
              <a:off x="1464128" y="3287902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3</a:t>
              </a:r>
              <a:endParaRPr lang="en-US" sz="1600" i="1" baseline="-25000" dirty="0"/>
            </a:p>
          </p:txBody>
        </p:sp>
        <p:sp>
          <p:nvSpPr>
            <p:cNvPr id="54" name="TextBox 107"/>
            <p:cNvSpPr txBox="1">
              <a:spLocks noChangeArrowheads="1"/>
            </p:cNvSpPr>
            <p:nvPr/>
          </p:nvSpPr>
          <p:spPr bwMode="auto">
            <a:xfrm>
              <a:off x="1587501" y="4202755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4</a:t>
              </a:r>
              <a:endParaRPr lang="en-US" sz="1600" i="1" baseline="-25000" dirty="0"/>
            </a:p>
          </p:txBody>
        </p:sp>
        <p:sp>
          <p:nvSpPr>
            <p:cNvPr id="55" name="TextBox 107"/>
            <p:cNvSpPr txBox="1">
              <a:spLocks noChangeArrowheads="1"/>
            </p:cNvSpPr>
            <p:nvPr/>
          </p:nvSpPr>
          <p:spPr bwMode="auto">
            <a:xfrm>
              <a:off x="2307169" y="2361860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5</a:t>
              </a:r>
              <a:endParaRPr lang="en-US" sz="1600" i="1" baseline="-25000" dirty="0"/>
            </a:p>
          </p:txBody>
        </p:sp>
        <p:sp>
          <p:nvSpPr>
            <p:cNvPr id="56" name="TextBox 107"/>
            <p:cNvSpPr txBox="1">
              <a:spLocks noChangeArrowheads="1"/>
            </p:cNvSpPr>
            <p:nvPr/>
          </p:nvSpPr>
          <p:spPr bwMode="auto">
            <a:xfrm>
              <a:off x="2498270" y="3491557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6</a:t>
              </a:r>
              <a:endParaRPr lang="en-US" sz="1600" i="1" baseline="-25000" dirty="0"/>
            </a:p>
          </p:txBody>
        </p:sp>
        <p:sp>
          <p:nvSpPr>
            <p:cNvPr id="57" name="TextBox 107"/>
            <p:cNvSpPr txBox="1">
              <a:spLocks noChangeArrowheads="1"/>
            </p:cNvSpPr>
            <p:nvPr/>
          </p:nvSpPr>
          <p:spPr bwMode="auto">
            <a:xfrm>
              <a:off x="1260928" y="2450155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/>
                <a:t>R</a:t>
              </a:r>
              <a:r>
                <a:rPr lang="en-US" sz="1600" i="1" baseline="-25000" dirty="0"/>
                <a:t>1</a:t>
              </a:r>
            </a:p>
          </p:txBody>
        </p:sp>
      </p:grpSp>
      <p:sp>
        <p:nvSpPr>
          <p:cNvPr id="58" name="Oval 57"/>
          <p:cNvSpPr/>
          <p:nvPr/>
        </p:nvSpPr>
        <p:spPr>
          <a:xfrm>
            <a:off x="3512590" y="4494008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9" name="Oval 58"/>
          <p:cNvSpPr/>
          <p:nvPr/>
        </p:nvSpPr>
        <p:spPr>
          <a:xfrm>
            <a:off x="4588822" y="4360901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0" name="Oval 59"/>
          <p:cNvSpPr/>
          <p:nvPr/>
        </p:nvSpPr>
        <p:spPr>
          <a:xfrm>
            <a:off x="4299815" y="3866201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61" name="Oval 60"/>
          <p:cNvSpPr/>
          <p:nvPr/>
        </p:nvSpPr>
        <p:spPr>
          <a:xfrm>
            <a:off x="5286350" y="5646624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62" name="Oval 61"/>
          <p:cNvSpPr/>
          <p:nvPr/>
        </p:nvSpPr>
        <p:spPr>
          <a:xfrm>
            <a:off x="5052206" y="436090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63" name="Oval 62"/>
          <p:cNvSpPr/>
          <p:nvPr/>
        </p:nvSpPr>
        <p:spPr>
          <a:xfrm>
            <a:off x="4703394" y="492592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64" name="Oval 63"/>
          <p:cNvSpPr/>
          <p:nvPr/>
        </p:nvSpPr>
        <p:spPr>
          <a:xfrm>
            <a:off x="4155336" y="565416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65" name="Oval 64"/>
          <p:cNvSpPr/>
          <p:nvPr/>
        </p:nvSpPr>
        <p:spPr>
          <a:xfrm>
            <a:off x="4220099" y="4928437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66" name="Oval 65"/>
          <p:cNvSpPr/>
          <p:nvPr/>
        </p:nvSpPr>
        <p:spPr>
          <a:xfrm>
            <a:off x="3034274" y="4619566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67" name="Oval 66"/>
          <p:cNvSpPr/>
          <p:nvPr/>
        </p:nvSpPr>
        <p:spPr>
          <a:xfrm>
            <a:off x="2675525" y="5172030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68" name="Oval 67"/>
          <p:cNvSpPr/>
          <p:nvPr/>
        </p:nvSpPr>
        <p:spPr>
          <a:xfrm>
            <a:off x="3243532" y="4910697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69" name="Oval 68"/>
          <p:cNvSpPr/>
          <p:nvPr/>
        </p:nvSpPr>
        <p:spPr>
          <a:xfrm>
            <a:off x="2506127" y="470242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70" name="Oval 69"/>
          <p:cNvSpPr/>
          <p:nvPr/>
        </p:nvSpPr>
        <p:spPr>
          <a:xfrm>
            <a:off x="3781646" y="515445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71" name="Oval 70"/>
          <p:cNvSpPr/>
          <p:nvPr/>
        </p:nvSpPr>
        <p:spPr>
          <a:xfrm>
            <a:off x="3407974" y="3923964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N</a:t>
            </a:r>
          </a:p>
        </p:txBody>
      </p:sp>
      <p:cxnSp>
        <p:nvCxnSpPr>
          <p:cNvPr id="72" name="Straight Connector 71"/>
          <p:cNvCxnSpPr>
            <a:stCxn id="59" idx="1"/>
            <a:endCxn id="71" idx="6"/>
          </p:cNvCxnSpPr>
          <p:nvPr/>
        </p:nvCxnSpPr>
        <p:spPr>
          <a:xfrm rot="16200000" flipV="1">
            <a:off x="3921946" y="3690943"/>
            <a:ext cx="375677" cy="1014989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60" idx="4"/>
            <a:endCxn id="59" idx="0"/>
          </p:cNvCxnSpPr>
          <p:nvPr/>
        </p:nvCxnSpPr>
        <p:spPr>
          <a:xfrm rot="16200000" flipH="1">
            <a:off x="4380762" y="4055683"/>
            <a:ext cx="321430" cy="289007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58" idx="7"/>
            <a:endCxn id="60" idx="3"/>
          </p:cNvCxnSpPr>
          <p:nvPr/>
        </p:nvCxnSpPr>
        <p:spPr>
          <a:xfrm rot="5400000" flipH="1" flipV="1">
            <a:off x="3750717" y="3941829"/>
            <a:ext cx="505286" cy="649823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8" idx="1"/>
            <a:endCxn id="66" idx="5"/>
          </p:cNvCxnSpPr>
          <p:nvPr/>
        </p:nvCxnSpPr>
        <p:spPr>
          <a:xfrm rot="16200000" flipV="1">
            <a:off x="3151755" y="4815839"/>
            <a:ext cx="168611" cy="7185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66" idx="3"/>
            <a:endCxn id="67" idx="7"/>
          </p:cNvCxnSpPr>
          <p:nvPr/>
        </p:nvCxnSpPr>
        <p:spPr>
          <a:xfrm rot="5400000">
            <a:off x="2737086" y="4871759"/>
            <a:ext cx="429943" cy="221348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67" idx="6"/>
            <a:endCxn id="68" idx="3"/>
          </p:cNvCxnSpPr>
          <p:nvPr/>
        </p:nvCxnSpPr>
        <p:spPr>
          <a:xfrm flipV="1">
            <a:off x="2869841" y="5058593"/>
            <a:ext cx="402148" cy="200072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69" idx="6"/>
            <a:endCxn id="66" idx="2"/>
          </p:cNvCxnSpPr>
          <p:nvPr/>
        </p:nvCxnSpPr>
        <p:spPr>
          <a:xfrm flipV="1">
            <a:off x="2700443" y="4706201"/>
            <a:ext cx="333831" cy="82859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1" idx="3"/>
            <a:endCxn id="69" idx="0"/>
          </p:cNvCxnSpPr>
          <p:nvPr/>
        </p:nvCxnSpPr>
        <p:spPr>
          <a:xfrm rot="5400000">
            <a:off x="2704575" y="3970569"/>
            <a:ext cx="630566" cy="83314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66" idx="0"/>
            <a:endCxn id="71" idx="3"/>
          </p:cNvCxnSpPr>
          <p:nvPr/>
        </p:nvCxnSpPr>
        <p:spPr>
          <a:xfrm rot="5400000" flipH="1" flipV="1">
            <a:off x="3010078" y="4193214"/>
            <a:ext cx="547707" cy="304999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68" idx="0"/>
            <a:endCxn id="58" idx="3"/>
          </p:cNvCxnSpPr>
          <p:nvPr/>
        </p:nvCxnSpPr>
        <p:spPr>
          <a:xfrm rot="5400000" flipH="1" flipV="1">
            <a:off x="3306472" y="4676122"/>
            <a:ext cx="268794" cy="200358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70" idx="0"/>
            <a:endCxn id="58" idx="4"/>
          </p:cNvCxnSpPr>
          <p:nvPr/>
        </p:nvCxnSpPr>
        <p:spPr>
          <a:xfrm rot="16200000" flipV="1">
            <a:off x="3500688" y="4776338"/>
            <a:ext cx="487176" cy="26905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70" idx="1"/>
            <a:endCxn id="68" idx="5"/>
          </p:cNvCxnSpPr>
          <p:nvPr/>
        </p:nvCxnSpPr>
        <p:spPr>
          <a:xfrm rot="16200000" flipV="1">
            <a:off x="3549129" y="4918854"/>
            <a:ext cx="121237" cy="400713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59" idx="6"/>
            <a:endCxn id="62" idx="2"/>
          </p:cNvCxnSpPr>
          <p:nvPr/>
        </p:nvCxnSpPr>
        <p:spPr>
          <a:xfrm>
            <a:off x="4783138" y="4447536"/>
            <a:ext cx="269068" cy="4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61" idx="0"/>
            <a:endCxn id="62" idx="6"/>
          </p:cNvCxnSpPr>
          <p:nvPr/>
        </p:nvCxnSpPr>
        <p:spPr>
          <a:xfrm rot="16200000" flipV="1">
            <a:off x="4715473" y="4978589"/>
            <a:ext cx="1199084" cy="13698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63" idx="5"/>
            <a:endCxn id="61" idx="1"/>
          </p:cNvCxnSpPr>
          <p:nvPr/>
        </p:nvCxnSpPr>
        <p:spPr>
          <a:xfrm rot="16200000" flipH="1">
            <a:off x="4792941" y="5150132"/>
            <a:ext cx="598178" cy="445554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59" idx="4"/>
            <a:endCxn id="63" idx="1"/>
          </p:cNvCxnSpPr>
          <p:nvPr/>
        </p:nvCxnSpPr>
        <p:spPr>
          <a:xfrm rot="16200000" flipH="1">
            <a:off x="4500352" y="4719800"/>
            <a:ext cx="417129" cy="45871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62" idx="3"/>
            <a:endCxn id="65" idx="7"/>
          </p:cNvCxnSpPr>
          <p:nvPr/>
        </p:nvCxnSpPr>
        <p:spPr>
          <a:xfrm rot="5400000">
            <a:off x="4510805" y="4383953"/>
            <a:ext cx="445011" cy="694705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65" idx="4"/>
            <a:endCxn id="64" idx="0"/>
          </p:cNvCxnSpPr>
          <p:nvPr/>
        </p:nvCxnSpPr>
        <p:spPr>
          <a:xfrm rot="5400000">
            <a:off x="4008647" y="5345554"/>
            <a:ext cx="552458" cy="64763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60" idx="6"/>
            <a:endCxn id="62" idx="0"/>
          </p:cNvCxnSpPr>
          <p:nvPr/>
        </p:nvCxnSpPr>
        <p:spPr>
          <a:xfrm>
            <a:off x="4494131" y="3952836"/>
            <a:ext cx="655233" cy="408068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65" idx="0"/>
            <a:endCxn id="60" idx="4"/>
          </p:cNvCxnSpPr>
          <p:nvPr/>
        </p:nvCxnSpPr>
        <p:spPr>
          <a:xfrm rot="5400000" flipH="1" flipV="1">
            <a:off x="3912633" y="4444097"/>
            <a:ext cx="888965" cy="7971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63" idx="2"/>
            <a:endCxn id="65" idx="6"/>
          </p:cNvCxnSpPr>
          <p:nvPr/>
        </p:nvCxnSpPr>
        <p:spPr>
          <a:xfrm rot="10800000" flipV="1">
            <a:off x="4414415" y="5012560"/>
            <a:ext cx="288979" cy="2512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63" idx="3"/>
            <a:endCxn id="64" idx="7"/>
          </p:cNvCxnSpPr>
          <p:nvPr/>
        </p:nvCxnSpPr>
        <p:spPr>
          <a:xfrm rot="5400000">
            <a:off x="4223664" y="5171352"/>
            <a:ext cx="605719" cy="41065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63" idx="7"/>
            <a:endCxn id="62" idx="4"/>
          </p:cNvCxnSpPr>
          <p:nvPr/>
        </p:nvCxnSpPr>
        <p:spPr>
          <a:xfrm rot="5400000" flipH="1" flipV="1">
            <a:off x="4800746" y="4602682"/>
            <a:ext cx="417125" cy="280111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61" idx="1"/>
            <a:endCxn id="59" idx="5"/>
          </p:cNvCxnSpPr>
          <p:nvPr/>
        </p:nvCxnSpPr>
        <p:spPr>
          <a:xfrm rot="16200000" flipV="1">
            <a:off x="4453143" y="4810334"/>
            <a:ext cx="1163202" cy="56012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60" idx="2"/>
            <a:endCxn id="71" idx="6"/>
          </p:cNvCxnSpPr>
          <p:nvPr/>
        </p:nvCxnSpPr>
        <p:spPr>
          <a:xfrm rot="10800000" flipV="1">
            <a:off x="3602291" y="3952836"/>
            <a:ext cx="697525" cy="57762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8" idx="0"/>
            <a:endCxn id="71" idx="4"/>
          </p:cNvCxnSpPr>
          <p:nvPr/>
        </p:nvCxnSpPr>
        <p:spPr>
          <a:xfrm rot="16200000" flipV="1">
            <a:off x="3359053" y="4243313"/>
            <a:ext cx="396775" cy="10461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58" idx="6"/>
            <a:endCxn id="59" idx="2"/>
          </p:cNvCxnSpPr>
          <p:nvPr/>
        </p:nvCxnSpPr>
        <p:spPr>
          <a:xfrm flipV="1">
            <a:off x="3706906" y="4447536"/>
            <a:ext cx="881916" cy="133107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58" idx="2"/>
            <a:endCxn id="66" idx="7"/>
          </p:cNvCxnSpPr>
          <p:nvPr/>
        </p:nvCxnSpPr>
        <p:spPr>
          <a:xfrm rot="10800000" flipV="1">
            <a:off x="3200134" y="4580643"/>
            <a:ext cx="312457" cy="64297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59" idx="3"/>
            <a:endCxn id="65" idx="7"/>
          </p:cNvCxnSpPr>
          <p:nvPr/>
        </p:nvCxnSpPr>
        <p:spPr>
          <a:xfrm rot="5400000">
            <a:off x="4279112" y="4615644"/>
            <a:ext cx="445015" cy="231321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/>
          <p:cNvGrpSpPr/>
          <p:nvPr/>
        </p:nvGrpSpPr>
        <p:grpSpPr>
          <a:xfrm>
            <a:off x="5640961" y="3471353"/>
            <a:ext cx="1630825" cy="3187732"/>
            <a:chOff x="5640961" y="3471353"/>
            <a:chExt cx="1630825" cy="3187732"/>
          </a:xfrm>
        </p:grpSpPr>
        <p:grpSp>
          <p:nvGrpSpPr>
            <p:cNvPr id="102" name="Group 101"/>
            <p:cNvGrpSpPr/>
            <p:nvPr/>
          </p:nvGrpSpPr>
          <p:grpSpPr>
            <a:xfrm>
              <a:off x="5806609" y="3471353"/>
              <a:ext cx="1118570" cy="2803610"/>
              <a:chOff x="5806609" y="3471353"/>
              <a:chExt cx="1118570" cy="2803610"/>
            </a:xfrm>
          </p:grpSpPr>
          <p:grpSp>
            <p:nvGrpSpPr>
              <p:cNvPr id="104" name="Group 103"/>
              <p:cNvGrpSpPr/>
              <p:nvPr/>
            </p:nvGrpSpPr>
            <p:grpSpPr>
              <a:xfrm>
                <a:off x="5806609" y="3471353"/>
                <a:ext cx="838518" cy="2803610"/>
                <a:chOff x="9228065" y="2001881"/>
                <a:chExt cx="838518" cy="2803610"/>
              </a:xfrm>
            </p:grpSpPr>
            <p:sp>
              <p:nvSpPr>
                <p:cNvPr id="107" name="TextBox 106"/>
                <p:cNvSpPr txBox="1"/>
                <p:nvPr/>
              </p:nvSpPr>
              <p:spPr>
                <a:xfrm>
                  <a:off x="9228065" y="4002929"/>
                  <a:ext cx="414866" cy="2308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45720" rtlCol="0" anchor="ctr" anchorCtr="1">
                  <a:spAutoFit/>
                </a:bodyPr>
                <a:lstStyle/>
                <a:p>
                  <a:r>
                    <a:rPr lang="en-US" sz="1200" i="1" dirty="0" smtClean="0"/>
                    <a:t>C</a:t>
                  </a:r>
                  <a:r>
                    <a:rPr lang="en-US" sz="1200" i="1" baseline="-25000" dirty="0" smtClean="0"/>
                    <a:t>8</a:t>
                  </a:r>
                  <a:endParaRPr lang="en-US" sz="1200" i="1" baseline="-25000" dirty="0"/>
                </a:p>
              </p:txBody>
            </p:sp>
            <p:sp>
              <p:nvSpPr>
                <p:cNvPr id="108" name="TextBox 107"/>
                <p:cNvSpPr txBox="1"/>
                <p:nvPr/>
              </p:nvSpPr>
              <p:spPr>
                <a:xfrm>
                  <a:off x="9230994" y="2287745"/>
                  <a:ext cx="409008" cy="2308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45720" rtlCol="0" anchor="ctr" anchorCtr="1">
                  <a:spAutoFit/>
                </a:bodyPr>
                <a:lstStyle/>
                <a:p>
                  <a:r>
                    <a:rPr lang="en-US" sz="1200" i="1" dirty="0" smtClean="0"/>
                    <a:t>C</a:t>
                  </a:r>
                  <a:r>
                    <a:rPr lang="en-US" sz="1200" i="1" baseline="-25000" dirty="0" smtClean="0"/>
                    <a:t>2</a:t>
                  </a:r>
                  <a:endParaRPr lang="en-US" sz="1200" i="1" baseline="-25000" dirty="0"/>
                </a:p>
              </p:txBody>
            </p:sp>
            <p:grpSp>
              <p:nvGrpSpPr>
                <p:cNvPr id="109" name="Group 108"/>
                <p:cNvGrpSpPr/>
                <p:nvPr/>
              </p:nvGrpSpPr>
              <p:grpSpPr>
                <a:xfrm>
                  <a:off x="9260628" y="2001881"/>
                  <a:ext cx="805955" cy="2782914"/>
                  <a:chOff x="9260628" y="2001881"/>
                  <a:chExt cx="805955" cy="2782914"/>
                </a:xfrm>
              </p:grpSpPr>
              <p:sp>
                <p:nvSpPr>
                  <p:cNvPr id="111" name="Rounded Rectangle 110"/>
                  <p:cNvSpPr/>
                  <p:nvPr/>
                </p:nvSpPr>
                <p:spPr>
                  <a:xfrm>
                    <a:off x="9517943" y="2035849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A,B,C,N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2" name="Rounded Rectangle 111"/>
                  <p:cNvSpPr/>
                  <p:nvPr/>
                </p:nvSpPr>
                <p:spPr>
                  <a:xfrm>
                    <a:off x="9517943" y="2309740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A,I,N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3" name="Rounded Rectangle 112"/>
                  <p:cNvSpPr/>
                  <p:nvPr/>
                </p:nvSpPr>
                <p:spPr>
                  <a:xfrm>
                    <a:off x="9517943" y="3725377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B,C,D,H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4" name="Rounded Rectangle 113"/>
                  <p:cNvSpPr/>
                  <p:nvPr/>
                </p:nvSpPr>
                <p:spPr>
                  <a:xfrm>
                    <a:off x="9517943" y="2606722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I,M,N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5" name="Rounded Rectangle 114"/>
                  <p:cNvSpPr/>
                  <p:nvPr/>
                </p:nvSpPr>
                <p:spPr>
                  <a:xfrm>
                    <a:off x="9517943" y="3999268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B,D,F,H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6" name="TextBox 115"/>
                  <p:cNvSpPr txBox="1"/>
                  <p:nvPr/>
                </p:nvSpPr>
                <p:spPr>
                  <a:xfrm>
                    <a:off x="9355630" y="2001881"/>
                    <a:ext cx="159736" cy="2308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1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117" name="TextBox 116"/>
                  <p:cNvSpPr txBox="1"/>
                  <p:nvPr/>
                </p:nvSpPr>
                <p:spPr>
                  <a:xfrm>
                    <a:off x="9294495" y="2573609"/>
                    <a:ext cx="282007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3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9355630" y="3717065"/>
                    <a:ext cx="159736" cy="2308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7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119" name="Rounded Rectangle 118"/>
                  <p:cNvSpPr/>
                  <p:nvPr/>
                </p:nvSpPr>
                <p:spPr>
                  <a:xfrm>
                    <a:off x="9517943" y="2888310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A,I,K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0" name="TextBox 119"/>
                  <p:cNvSpPr txBox="1"/>
                  <p:nvPr/>
                </p:nvSpPr>
                <p:spPr>
                  <a:xfrm>
                    <a:off x="9278865" y="2859473"/>
                    <a:ext cx="313267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4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121" name="Rounded Rectangle 120"/>
                  <p:cNvSpPr/>
                  <p:nvPr/>
                </p:nvSpPr>
                <p:spPr>
                  <a:xfrm>
                    <a:off x="9517943" y="3177595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I,J,K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2" name="TextBox 121"/>
                  <p:cNvSpPr txBox="1"/>
                  <p:nvPr/>
                </p:nvSpPr>
                <p:spPr>
                  <a:xfrm>
                    <a:off x="9260628" y="3145337"/>
                    <a:ext cx="349741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5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123" name="Rounded Rectangle 122"/>
                  <p:cNvSpPr/>
                  <p:nvPr/>
                </p:nvSpPr>
                <p:spPr>
                  <a:xfrm>
                    <a:off x="9517943" y="3459183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A,K,L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4" name="TextBox 123"/>
                  <p:cNvSpPr txBox="1"/>
                  <p:nvPr/>
                </p:nvSpPr>
                <p:spPr>
                  <a:xfrm>
                    <a:off x="9295798" y="3431201"/>
                    <a:ext cx="279400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6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125" name="Rounded Rectangle 124"/>
                  <p:cNvSpPr/>
                  <p:nvPr/>
                </p:nvSpPr>
                <p:spPr>
                  <a:xfrm>
                    <a:off x="9517943" y="4265462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B,D,E,F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6" name="TextBox 125"/>
                  <p:cNvSpPr txBox="1"/>
                  <p:nvPr/>
                </p:nvSpPr>
                <p:spPr>
                  <a:xfrm>
                    <a:off x="9270398" y="4288793"/>
                    <a:ext cx="330200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9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127" name="Rounded Rectangle 126"/>
                  <p:cNvSpPr/>
                  <p:nvPr/>
                </p:nvSpPr>
                <p:spPr>
                  <a:xfrm>
                    <a:off x="9517943" y="4547051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F,G,H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10" name="TextBox 109"/>
                <p:cNvSpPr txBox="1"/>
                <p:nvPr/>
              </p:nvSpPr>
              <p:spPr>
                <a:xfrm>
                  <a:off x="9232213" y="4574659"/>
                  <a:ext cx="406570" cy="2308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45720" rtlCol="0" anchor="ctr" anchorCtr="1">
                  <a:spAutoFit/>
                </a:bodyPr>
                <a:lstStyle/>
                <a:p>
                  <a:r>
                    <a:rPr lang="en-US" sz="1200" i="1" dirty="0" smtClean="0"/>
                    <a:t>C</a:t>
                  </a:r>
                  <a:r>
                    <a:rPr lang="en-US" sz="1200" i="1" baseline="-25000" dirty="0" smtClean="0"/>
                    <a:t>10</a:t>
                  </a:r>
                  <a:endParaRPr lang="en-US" sz="1200" i="1" baseline="-25000" dirty="0"/>
                </a:p>
              </p:txBody>
            </p:sp>
          </p:grpSp>
          <p:cxnSp>
            <p:nvCxnSpPr>
              <p:cNvPr id="105" name="Straight Arrow Connector 104"/>
              <p:cNvCxnSpPr/>
              <p:nvPr/>
            </p:nvCxnSpPr>
            <p:spPr>
              <a:xfrm flipV="1">
                <a:off x="6744076" y="4982685"/>
                <a:ext cx="0" cy="1243584"/>
              </a:xfrm>
              <a:prstGeom prst="straightConnector1">
                <a:avLst/>
              </a:prstGeom>
              <a:ln>
                <a:tailEnd type="stealth" w="med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6" name="TextBox 105"/>
              <p:cNvSpPr txBox="1"/>
              <p:nvPr/>
            </p:nvSpPr>
            <p:spPr>
              <a:xfrm>
                <a:off x="6740513" y="4199395"/>
                <a:ext cx="184666" cy="2057400"/>
              </a:xfrm>
              <a:prstGeom prst="rect">
                <a:avLst/>
              </a:prstGeom>
              <a:noFill/>
            </p:spPr>
            <p:txBody>
              <a:bodyPr vert="vert270" wrap="square" lIns="0" tIns="0" rIns="0" bIns="45720" rtlCol="0" anchor="t" anchorCtr="0">
                <a:spAutoFit/>
              </a:bodyPr>
              <a:lstStyle/>
              <a:p>
                <a:pPr algn="just"/>
                <a:r>
                  <a:rPr lang="en-US" sz="1200" i="1" dirty="0" smtClean="0"/>
                  <a:t>Elimination order</a:t>
                </a:r>
                <a:endParaRPr lang="en-US" sz="1200" i="1" baseline="-25000" dirty="0"/>
              </a:p>
            </p:txBody>
          </p:sp>
        </p:grpSp>
        <p:sp>
          <p:nvSpPr>
            <p:cNvPr id="103" name="TextBox 102"/>
            <p:cNvSpPr txBox="1"/>
            <p:nvPr/>
          </p:nvSpPr>
          <p:spPr>
            <a:xfrm>
              <a:off x="5640961" y="6197420"/>
              <a:ext cx="16308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cap="small" dirty="0" err="1" smtClean="0">
                  <a:solidFill>
                    <a:srgbClr val="3366FF"/>
                  </a:solidFill>
                </a:rPr>
                <a:t>MaxCliques</a:t>
              </a:r>
              <a:endParaRPr lang="en-US" sz="2400" cap="small" dirty="0">
                <a:solidFill>
                  <a:srgbClr val="3366FF"/>
                </a:solidFill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7333433" y="3905958"/>
            <a:ext cx="1581522" cy="2490721"/>
            <a:chOff x="7333433" y="3905958"/>
            <a:chExt cx="1581522" cy="2490721"/>
          </a:xfrm>
        </p:grpSpPr>
        <p:grpSp>
          <p:nvGrpSpPr>
            <p:cNvPr id="129" name="Group 128"/>
            <p:cNvGrpSpPr/>
            <p:nvPr/>
          </p:nvGrpSpPr>
          <p:grpSpPr>
            <a:xfrm>
              <a:off x="7333433" y="3905958"/>
              <a:ext cx="1581522" cy="1869047"/>
              <a:chOff x="7333433" y="3905958"/>
              <a:chExt cx="1581522" cy="1869047"/>
            </a:xfrm>
          </p:grpSpPr>
          <p:sp>
            <p:nvSpPr>
              <p:cNvPr id="131" name="Rounded Rectangle 130"/>
              <p:cNvSpPr/>
              <p:nvPr/>
            </p:nvSpPr>
            <p:spPr>
              <a:xfrm>
                <a:off x="7541315" y="3905958"/>
                <a:ext cx="1073770" cy="246401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dirty="0" smtClean="0">
                    <a:solidFill>
                      <a:schemeClr val="tx1"/>
                    </a:solidFill>
                  </a:rPr>
                  <a:t>{</a:t>
                </a:r>
                <a:r>
                  <a:rPr lang="en-US" sz="1200" i="1" dirty="0" smtClean="0">
                    <a:solidFill>
                      <a:schemeClr val="tx1"/>
                    </a:solidFill>
                  </a:rPr>
                  <a:t>A,B,C,N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}</a:t>
                </a:r>
                <a:r>
                  <a:rPr lang="en-US" sz="1200" i="1" dirty="0" smtClean="0">
                    <a:solidFill>
                      <a:schemeClr val="tx1"/>
                    </a:solidFill>
                  </a:rPr>
                  <a:t>,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{</a:t>
                </a:r>
                <a:r>
                  <a:rPr lang="en-US" sz="1200" i="1" dirty="0" smtClean="0">
                    <a:solidFill>
                      <a:schemeClr val="tx1"/>
                    </a:solidFill>
                  </a:rPr>
                  <a:t>R</a:t>
                </a:r>
                <a:r>
                  <a:rPr lang="en-US" sz="1200" i="1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}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2" name="Rounded Rectangle 131"/>
              <p:cNvSpPr/>
              <p:nvPr/>
            </p:nvSpPr>
            <p:spPr>
              <a:xfrm>
                <a:off x="7682505" y="4433424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 smtClean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 smtClean="0">
                    <a:solidFill>
                      <a:srgbClr val="000000"/>
                    </a:solidFill>
                  </a:rPr>
                  <a:t>2</a:t>
                </a:r>
                <a:endParaRPr lang="en-US" sz="1200" i="1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3" name="Rounded Rectangle 132"/>
              <p:cNvSpPr/>
              <p:nvPr/>
            </p:nvSpPr>
            <p:spPr>
              <a:xfrm>
                <a:off x="8120789" y="4433423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7</a:t>
                </a:r>
              </a:p>
            </p:txBody>
          </p:sp>
          <p:sp>
            <p:nvSpPr>
              <p:cNvPr id="134" name="Rounded Rectangle 133"/>
              <p:cNvSpPr/>
              <p:nvPr/>
            </p:nvSpPr>
            <p:spPr>
              <a:xfrm>
                <a:off x="7462102" y="4960889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 smtClean="0">
                    <a:solidFill>
                      <a:srgbClr val="000000"/>
                    </a:solidFill>
                  </a:rPr>
                  <a:t>3</a:t>
                </a:r>
                <a:endParaRPr lang="en-US" sz="1200" i="1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5" name="Rounded Rectangle 134"/>
              <p:cNvSpPr/>
              <p:nvPr/>
            </p:nvSpPr>
            <p:spPr>
              <a:xfrm>
                <a:off x="8319743" y="4960889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8</a:t>
                </a:r>
              </a:p>
            </p:txBody>
          </p:sp>
          <p:cxnSp>
            <p:nvCxnSpPr>
              <p:cNvPr id="136" name="Straight Connector 135"/>
              <p:cNvCxnSpPr>
                <a:stCxn id="131" idx="2"/>
                <a:endCxn id="132" idx="0"/>
              </p:cNvCxnSpPr>
              <p:nvPr/>
            </p:nvCxnSpPr>
            <p:spPr>
              <a:xfrm flipH="1">
                <a:off x="7865385" y="4152359"/>
                <a:ext cx="212815" cy="281065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>
                <a:stCxn id="134" idx="0"/>
                <a:endCxn id="132" idx="2"/>
              </p:cNvCxnSpPr>
              <p:nvPr/>
            </p:nvCxnSpPr>
            <p:spPr>
              <a:xfrm flipV="1">
                <a:off x="7644982" y="4707744"/>
                <a:ext cx="220403" cy="253145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>
                <a:stCxn id="135" idx="0"/>
                <a:endCxn id="133" idx="2"/>
              </p:cNvCxnSpPr>
              <p:nvPr/>
            </p:nvCxnSpPr>
            <p:spPr>
              <a:xfrm flipH="1" flipV="1">
                <a:off x="8303669" y="4707743"/>
                <a:ext cx="198954" cy="253146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>
                <a:stCxn id="133" idx="0"/>
                <a:endCxn id="131" idx="2"/>
              </p:cNvCxnSpPr>
              <p:nvPr/>
            </p:nvCxnSpPr>
            <p:spPr>
              <a:xfrm flipH="1" flipV="1">
                <a:off x="8078200" y="4152359"/>
                <a:ext cx="225469" cy="281064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0" name="TextBox 139"/>
              <p:cNvSpPr txBox="1"/>
              <p:nvPr/>
            </p:nvSpPr>
            <p:spPr>
              <a:xfrm>
                <a:off x="7335016" y="3917589"/>
                <a:ext cx="159736" cy="230832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>
                <a:defPPr>
                  <a:defRPr lang="en-US"/>
                </a:defPPr>
                <a:lvl1pPr>
                  <a:defRPr sz="1200" i="1"/>
                </a:lvl1pPr>
              </a:lstStyle>
              <a:p>
                <a:r>
                  <a:rPr lang="en-US" dirty="0"/>
                  <a:t>C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141" name="Rounded Rectangle 140"/>
              <p:cNvSpPr/>
              <p:nvPr/>
            </p:nvSpPr>
            <p:spPr>
              <a:xfrm>
                <a:off x="7882515" y="4960889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4</a:t>
                </a:r>
              </a:p>
            </p:txBody>
          </p:sp>
          <p:cxnSp>
            <p:nvCxnSpPr>
              <p:cNvPr id="142" name="Straight Connector 141"/>
              <p:cNvCxnSpPr>
                <a:stCxn id="141" idx="0"/>
                <a:endCxn id="132" idx="2"/>
              </p:cNvCxnSpPr>
              <p:nvPr/>
            </p:nvCxnSpPr>
            <p:spPr>
              <a:xfrm flipH="1" flipV="1">
                <a:off x="7865385" y="4707744"/>
                <a:ext cx="200010" cy="253145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7333433" y="5488356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5</a:t>
                </a:r>
              </a:p>
            </p:txBody>
          </p:sp>
          <p:sp>
            <p:nvSpPr>
              <p:cNvPr id="144" name="Rounded Rectangle 143"/>
              <p:cNvSpPr/>
              <p:nvPr/>
            </p:nvSpPr>
            <p:spPr>
              <a:xfrm>
                <a:off x="7742792" y="5488356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 smtClean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 smtClean="0">
                    <a:solidFill>
                      <a:srgbClr val="000000"/>
                    </a:solidFill>
                  </a:rPr>
                  <a:t>6</a:t>
                </a:r>
                <a:endParaRPr lang="en-US" sz="1200" i="1" baseline="-25000" dirty="0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145" name="Straight Connector 144"/>
              <p:cNvCxnSpPr>
                <a:stCxn id="143" idx="0"/>
                <a:endCxn id="141" idx="2"/>
              </p:cNvCxnSpPr>
              <p:nvPr/>
            </p:nvCxnSpPr>
            <p:spPr>
              <a:xfrm flipV="1">
                <a:off x="7516313" y="5235209"/>
                <a:ext cx="549082" cy="25314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>
                <a:stCxn id="144" idx="0"/>
                <a:endCxn id="141" idx="2"/>
              </p:cNvCxnSpPr>
              <p:nvPr/>
            </p:nvCxnSpPr>
            <p:spPr>
              <a:xfrm flipV="1">
                <a:off x="7925672" y="5235209"/>
                <a:ext cx="139723" cy="25314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Rounded Rectangle 146"/>
              <p:cNvSpPr/>
              <p:nvPr/>
            </p:nvSpPr>
            <p:spPr>
              <a:xfrm>
                <a:off x="8137934" y="5500685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9</a:t>
                </a:r>
              </a:p>
            </p:txBody>
          </p:sp>
          <p:sp>
            <p:nvSpPr>
              <p:cNvPr id="148" name="Rounded Rectangle 147"/>
              <p:cNvSpPr/>
              <p:nvPr/>
            </p:nvSpPr>
            <p:spPr>
              <a:xfrm>
                <a:off x="8549195" y="5488356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10</a:t>
                </a:r>
              </a:p>
            </p:txBody>
          </p:sp>
          <p:cxnSp>
            <p:nvCxnSpPr>
              <p:cNvPr id="149" name="Straight Connector 148"/>
              <p:cNvCxnSpPr>
                <a:stCxn id="147" idx="0"/>
                <a:endCxn id="135" idx="2"/>
              </p:cNvCxnSpPr>
              <p:nvPr/>
            </p:nvCxnSpPr>
            <p:spPr>
              <a:xfrm flipV="1">
                <a:off x="8320814" y="5235209"/>
                <a:ext cx="181809" cy="265476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>
                <a:stCxn id="148" idx="0"/>
                <a:endCxn id="135" idx="2"/>
              </p:cNvCxnSpPr>
              <p:nvPr/>
            </p:nvCxnSpPr>
            <p:spPr>
              <a:xfrm flipH="1" flipV="1">
                <a:off x="8502623" y="5235209"/>
                <a:ext cx="229452" cy="25314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0" name="TextBox 129"/>
            <p:cNvSpPr txBox="1"/>
            <p:nvPr/>
          </p:nvSpPr>
          <p:spPr>
            <a:xfrm>
              <a:off x="7605622" y="5935014"/>
              <a:ext cx="11909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cap="small" dirty="0" err="1">
                  <a:solidFill>
                    <a:srgbClr val="3366FF"/>
                  </a:solidFill>
                </a:rPr>
                <a:t>JoinTree</a:t>
              </a:r>
              <a:endParaRPr lang="en-US" sz="2400" cap="small" dirty="0">
                <a:solidFill>
                  <a:srgbClr val="3366FF"/>
                </a:solidFill>
              </a:endParaRPr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631321" y="5940465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min-fill</a:t>
            </a:r>
            <a:endParaRPr lang="en-US" sz="24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879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92500"/>
          </a:bodyPr>
          <a:lstStyle/>
          <a:p>
            <a:pPr>
              <a:tabLst>
                <a:tab pos="7999413" algn="r"/>
              </a:tabLst>
            </a:pPr>
            <a:r>
              <a:rPr lang="en-US" dirty="0"/>
              <a:t>One </a:t>
            </a:r>
            <a:r>
              <a:rPr lang="en-US" dirty="0">
                <a:solidFill>
                  <a:srgbClr val="3366FF"/>
                </a:solidFill>
              </a:rPr>
              <a:t>tractability</a:t>
            </a:r>
            <a:r>
              <a:rPr lang="en-US" dirty="0"/>
              <a:t> </a:t>
            </a:r>
            <a:r>
              <a:rPr lang="en-US" dirty="0">
                <a:solidFill>
                  <a:srgbClr val="3366FF"/>
                </a:solidFill>
              </a:rPr>
              <a:t>condition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links	</a:t>
            </a:r>
            <a:r>
              <a:rPr lang="en-US" sz="2595" dirty="0">
                <a:solidFill>
                  <a:srgbClr val="E46C0A"/>
                </a:solidFill>
              </a:rPr>
              <a:t>[</a:t>
            </a:r>
            <a:r>
              <a:rPr lang="en-US" sz="2595" dirty="0" err="1">
                <a:solidFill>
                  <a:srgbClr val="E46C0A"/>
                </a:solidFill>
              </a:rPr>
              <a:t>Freuder</a:t>
            </a:r>
            <a:r>
              <a:rPr lang="en-US" sz="2595" dirty="0">
                <a:solidFill>
                  <a:srgbClr val="E46C0A"/>
                </a:solidFill>
              </a:rPr>
              <a:t> 82]</a:t>
            </a:r>
            <a:endParaRPr lang="en-US" dirty="0">
              <a:solidFill>
                <a:srgbClr val="E46C0A"/>
              </a:solidFill>
            </a:endParaRPr>
          </a:p>
          <a:p>
            <a:pPr lvl="1"/>
            <a:r>
              <a:rPr lang="en-US" dirty="0"/>
              <a:t>Consistency level to</a:t>
            </a:r>
          </a:p>
          <a:p>
            <a:pPr lvl="1"/>
            <a:r>
              <a:rPr lang="en-US" dirty="0"/>
              <a:t>Width of the constraint network, a structural </a:t>
            </a:r>
            <a:r>
              <a:rPr lang="en-US" dirty="0" smtClean="0"/>
              <a:t>parameter</a:t>
            </a:r>
          </a:p>
          <a:p>
            <a:r>
              <a:rPr lang="en-US" dirty="0"/>
              <a:t>Catch 22</a:t>
            </a:r>
          </a:p>
          <a:p>
            <a:pPr lvl="1"/>
            <a:r>
              <a:rPr lang="en-US" dirty="0"/>
              <a:t>Enforcing higher-levels of consistency may require adding constraints, which increases the </a:t>
            </a:r>
            <a:r>
              <a:rPr lang="en-US" dirty="0" smtClean="0"/>
              <a:t>width</a:t>
            </a:r>
            <a:endParaRPr lang="en-US" dirty="0"/>
          </a:p>
          <a:p>
            <a:pPr lvl="1"/>
            <a:r>
              <a:rPr lang="en-US" dirty="0" smtClean="0"/>
              <a:t>Computing </a:t>
            </a:r>
            <a:r>
              <a:rPr lang="en-US" dirty="0" err="1" smtClean="0"/>
              <a:t>treewidth</a:t>
            </a:r>
            <a:r>
              <a:rPr lang="en-US" dirty="0"/>
              <a:t> </a:t>
            </a:r>
            <a:r>
              <a:rPr lang="en-US" dirty="0" smtClean="0"/>
              <a:t>(≡ induced width)</a:t>
            </a:r>
            <a:r>
              <a:rPr lang="en-US" dirty="0" smtClean="0"/>
              <a:t> </a:t>
            </a:r>
            <a:r>
              <a:rPr lang="en-US" dirty="0"/>
              <a:t>is in NP-hard</a:t>
            </a:r>
          </a:p>
          <a:p>
            <a:r>
              <a:rPr lang="en-US" dirty="0" smtClean="0"/>
              <a:t>Goal</a:t>
            </a:r>
            <a:endParaRPr lang="en-US" dirty="0"/>
          </a:p>
          <a:p>
            <a:pPr lvl="1"/>
            <a:r>
              <a:rPr lang="en-US" dirty="0"/>
              <a:t>Exploit above condition to achieve </a:t>
            </a:r>
            <a:r>
              <a:rPr lang="en-US" dirty="0" smtClean="0">
                <a:solidFill>
                  <a:srgbClr val="3366FF"/>
                </a:solidFill>
              </a:rPr>
              <a:t>practical tractability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25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199" y="3094037"/>
            <a:ext cx="6172201" cy="28495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/>
              <a:t>Exploit a tree decomposition </a:t>
            </a:r>
          </a:p>
          <a:p>
            <a:pPr lvl="1">
              <a:defRPr/>
            </a:pPr>
            <a:r>
              <a:rPr lang="en-US" dirty="0" smtClean="0">
                <a:solidFill>
                  <a:srgbClr val="3366FF"/>
                </a:solidFill>
              </a:rPr>
              <a:t>Localize</a:t>
            </a:r>
            <a:r>
              <a:rPr lang="en-US" dirty="0" smtClean="0"/>
              <a:t> application of the consistency algorithm</a:t>
            </a:r>
          </a:p>
          <a:p>
            <a:pPr lvl="1">
              <a:defRPr/>
            </a:pPr>
            <a:r>
              <a:rPr lang="en-US" dirty="0" smtClean="0">
                <a:solidFill>
                  <a:srgbClr val="3366FF"/>
                </a:solidFill>
              </a:rPr>
              <a:t>Steer</a:t>
            </a:r>
            <a:r>
              <a:rPr lang="en-US" dirty="0" smtClean="0"/>
              <a:t> constraint propagation along the branches of the tree</a:t>
            </a:r>
          </a:p>
          <a:p>
            <a:pPr lvl="1">
              <a:defRPr/>
            </a:pPr>
            <a:r>
              <a:rPr lang="en-US" dirty="0" smtClean="0">
                <a:solidFill>
                  <a:srgbClr val="3366FF"/>
                </a:solidFill>
              </a:rPr>
              <a:t>Add</a:t>
            </a:r>
            <a:r>
              <a:rPr lang="en-US" dirty="0" smtClean="0"/>
              <a:t> redundant constraints at separators to enhance propagation</a:t>
            </a:r>
            <a:endParaRPr lang="en-US" sz="2000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1"/>
            <a:ext cx="76200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Robert discussed consistency properties that</a:t>
            </a:r>
          </a:p>
          <a:p>
            <a:pPr lvl="1"/>
            <a:r>
              <a:rPr lang="en-US" dirty="0" smtClean="0"/>
              <a:t>Preserve the structure of </a:t>
            </a:r>
            <a:r>
              <a:rPr lang="en-US" dirty="0"/>
              <a:t>a problem </a:t>
            </a:r>
            <a:r>
              <a:rPr lang="en-US" dirty="0" smtClean="0"/>
              <a:t>instance</a:t>
            </a:r>
          </a:p>
          <a:p>
            <a:pPr lvl="1"/>
            <a:r>
              <a:rPr lang="en-US" dirty="0" smtClean="0"/>
              <a:t>Enforce </a:t>
            </a:r>
            <a:r>
              <a:rPr lang="en-US" dirty="0" smtClean="0"/>
              <a:t>a (parameterized) consistency level</a:t>
            </a:r>
          </a:p>
          <a:p>
            <a:pPr lvl="1"/>
            <a:endParaRPr lang="en-US" dirty="0" smtClean="0"/>
          </a:p>
        </p:txBody>
      </p:sp>
      <p:grpSp>
        <p:nvGrpSpPr>
          <p:cNvPr id="63" name="Group 62"/>
          <p:cNvGrpSpPr/>
          <p:nvPr/>
        </p:nvGrpSpPr>
        <p:grpSpPr>
          <a:xfrm>
            <a:off x="6705600" y="3398110"/>
            <a:ext cx="2158998" cy="2240690"/>
            <a:chOff x="6629400" y="3200400"/>
            <a:chExt cx="2158998" cy="2240690"/>
          </a:xfrm>
        </p:grpSpPr>
        <p:cxnSp>
          <p:nvCxnSpPr>
            <p:cNvPr id="64" name="Straight Connector 63"/>
            <p:cNvCxnSpPr>
              <a:stCxn id="80" idx="3"/>
              <a:endCxn id="81" idx="1"/>
            </p:cNvCxnSpPr>
            <p:nvPr/>
          </p:nvCxnSpPr>
          <p:spPr>
            <a:xfrm>
              <a:off x="7064710" y="4609290"/>
              <a:ext cx="200654" cy="42294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80" idx="0"/>
              <a:endCxn id="116" idx="1"/>
            </p:cNvCxnSpPr>
            <p:nvPr/>
          </p:nvCxnSpPr>
          <p:spPr>
            <a:xfrm rot="5400000" flipH="1" flipV="1">
              <a:off x="7054048" y="4470058"/>
              <a:ext cx="58455" cy="128570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116" idx="3"/>
              <a:endCxn id="81" idx="0"/>
            </p:cNvCxnSpPr>
            <p:nvPr/>
          </p:nvCxnSpPr>
          <p:spPr>
            <a:xfrm>
              <a:off x="7239000" y="4505115"/>
              <a:ext cx="72084" cy="100749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116" idx="2"/>
              <a:endCxn id="84" idx="0"/>
            </p:cNvCxnSpPr>
            <p:nvPr/>
          </p:nvCxnSpPr>
          <p:spPr>
            <a:xfrm rot="5400000">
              <a:off x="6803420" y="4766395"/>
              <a:ext cx="605420" cy="1743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Rounded Rectangle 67"/>
            <p:cNvSpPr/>
            <p:nvPr/>
          </p:nvSpPr>
          <p:spPr>
            <a:xfrm>
              <a:off x="7422028" y="333586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7227281" y="382694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7955437" y="392007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7879228" y="3361251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7111999" y="3200400"/>
              <a:ext cx="119379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6781802" y="3733800"/>
              <a:ext cx="84632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7857069" y="3733799"/>
              <a:ext cx="78299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6798747" y="4433597"/>
              <a:ext cx="73151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7438950" y="401321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8082436" y="386080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8471912" y="401320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7907873" y="4438361"/>
              <a:ext cx="731519" cy="1002729"/>
            </a:xfrm>
            <a:prstGeom prst="roundRect">
              <a:avLst>
                <a:gd name="adj" fmla="val 50000"/>
              </a:avLst>
            </a:prstGeom>
            <a:solidFill>
              <a:srgbClr val="3366FF">
                <a:alpha val="33000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6973270" y="456357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7265364" y="460586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8133238" y="455509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8327973" y="456355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6973259" y="515625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7167994" y="516471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8150166" y="5147782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8344901" y="5156243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6939379" y="414867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89" name="Straight Connector 88"/>
            <p:cNvCxnSpPr>
              <a:stCxn id="68" idx="3"/>
              <a:endCxn id="71" idx="1"/>
            </p:cNvCxnSpPr>
            <p:nvPr/>
          </p:nvCxnSpPr>
          <p:spPr>
            <a:xfrm>
              <a:off x="7513468" y="3381588"/>
              <a:ext cx="365760" cy="2538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68" idx="2"/>
              <a:endCxn id="69" idx="0"/>
            </p:cNvCxnSpPr>
            <p:nvPr/>
          </p:nvCxnSpPr>
          <p:spPr>
            <a:xfrm rot="5400000">
              <a:off x="7170555" y="3529755"/>
              <a:ext cx="399640" cy="19474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76" idx="0"/>
              <a:endCxn id="71" idx="2"/>
            </p:cNvCxnSpPr>
            <p:nvPr/>
          </p:nvCxnSpPr>
          <p:spPr>
            <a:xfrm rot="5400000" flipH="1" flipV="1">
              <a:off x="7424547" y="3512815"/>
              <a:ext cx="560525" cy="44027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68" idx="2"/>
              <a:endCxn id="70" idx="0"/>
            </p:cNvCxnSpPr>
            <p:nvPr/>
          </p:nvCxnSpPr>
          <p:spPr>
            <a:xfrm rot="16200000" flipH="1">
              <a:off x="7488067" y="3406988"/>
              <a:ext cx="492771" cy="53340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71" idx="2"/>
              <a:endCxn id="77" idx="0"/>
            </p:cNvCxnSpPr>
            <p:nvPr/>
          </p:nvCxnSpPr>
          <p:spPr>
            <a:xfrm rot="16200000" flipH="1">
              <a:off x="7822496" y="3555143"/>
              <a:ext cx="408113" cy="20320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77" idx="3"/>
              <a:endCxn id="78" idx="1"/>
            </p:cNvCxnSpPr>
            <p:nvPr/>
          </p:nvCxnSpPr>
          <p:spPr>
            <a:xfrm>
              <a:off x="8173876" y="3906524"/>
              <a:ext cx="298036" cy="15240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0" idx="2"/>
              <a:endCxn id="82" idx="0"/>
            </p:cNvCxnSpPr>
            <p:nvPr/>
          </p:nvCxnSpPr>
          <p:spPr>
            <a:xfrm rot="16200000" flipH="1">
              <a:off x="7818268" y="4194407"/>
              <a:ext cx="543579" cy="1778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77" idx="2"/>
              <a:endCxn id="82" idx="0"/>
            </p:cNvCxnSpPr>
            <p:nvPr/>
          </p:nvCxnSpPr>
          <p:spPr>
            <a:xfrm rot="16200000" flipH="1">
              <a:off x="7852130" y="4228270"/>
              <a:ext cx="602854" cy="508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78" idx="2"/>
              <a:endCxn id="83" idx="0"/>
            </p:cNvCxnSpPr>
            <p:nvPr/>
          </p:nvCxnSpPr>
          <p:spPr>
            <a:xfrm rot="5400000">
              <a:off x="8216206" y="4262132"/>
              <a:ext cx="458915" cy="14393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82" idx="3"/>
              <a:endCxn id="83" idx="1"/>
            </p:cNvCxnSpPr>
            <p:nvPr/>
          </p:nvCxnSpPr>
          <p:spPr>
            <a:xfrm>
              <a:off x="8224678" y="4600818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69" idx="1"/>
              <a:endCxn id="88" idx="0"/>
            </p:cNvCxnSpPr>
            <p:nvPr/>
          </p:nvCxnSpPr>
          <p:spPr>
            <a:xfrm rot="10800000" flipV="1">
              <a:off x="6985099" y="3872668"/>
              <a:ext cx="242182" cy="2760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88" idx="2"/>
              <a:endCxn id="80" idx="0"/>
            </p:cNvCxnSpPr>
            <p:nvPr/>
          </p:nvCxnSpPr>
          <p:spPr>
            <a:xfrm rot="16200000" flipH="1">
              <a:off x="6840314" y="4384894"/>
              <a:ext cx="323460" cy="3389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76" idx="2"/>
              <a:endCxn id="81" idx="0"/>
            </p:cNvCxnSpPr>
            <p:nvPr/>
          </p:nvCxnSpPr>
          <p:spPr>
            <a:xfrm rot="5400000">
              <a:off x="7147273" y="4268467"/>
              <a:ext cx="501208" cy="173586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88" idx="3"/>
              <a:endCxn id="76" idx="1"/>
            </p:cNvCxnSpPr>
            <p:nvPr/>
          </p:nvCxnSpPr>
          <p:spPr>
            <a:xfrm flipV="1">
              <a:off x="7030819" y="4058936"/>
              <a:ext cx="408131" cy="135454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stCxn id="69" idx="3"/>
              <a:endCxn id="76" idx="0"/>
            </p:cNvCxnSpPr>
            <p:nvPr/>
          </p:nvCxnSpPr>
          <p:spPr>
            <a:xfrm>
              <a:off x="7318721" y="3872668"/>
              <a:ext cx="165949" cy="14054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80" idx="2"/>
              <a:endCxn id="84" idx="0"/>
            </p:cNvCxnSpPr>
            <p:nvPr/>
          </p:nvCxnSpPr>
          <p:spPr>
            <a:xfrm rot="5400000">
              <a:off x="6768363" y="4905627"/>
              <a:ext cx="501245" cy="1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85" idx="1"/>
              <a:endCxn id="84" idx="3"/>
            </p:cNvCxnSpPr>
            <p:nvPr/>
          </p:nvCxnSpPr>
          <p:spPr>
            <a:xfrm rot="10800000">
              <a:off x="7064700" y="5201976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81" idx="2"/>
              <a:endCxn id="85" idx="0"/>
            </p:cNvCxnSpPr>
            <p:nvPr/>
          </p:nvCxnSpPr>
          <p:spPr>
            <a:xfrm rot="5400000">
              <a:off x="7028693" y="4882325"/>
              <a:ext cx="467412" cy="9737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83" idx="2"/>
              <a:endCxn id="86" idx="0"/>
            </p:cNvCxnSpPr>
            <p:nvPr/>
          </p:nvCxnSpPr>
          <p:spPr>
            <a:xfrm rot="5400000">
              <a:off x="8038399" y="4812487"/>
              <a:ext cx="492783" cy="17780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82" idx="2"/>
              <a:endCxn id="86" idx="0"/>
            </p:cNvCxnSpPr>
            <p:nvPr/>
          </p:nvCxnSpPr>
          <p:spPr>
            <a:xfrm rot="16200000" flipH="1">
              <a:off x="7936800" y="4888696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86" idx="0"/>
              <a:endCxn id="87" idx="1"/>
            </p:cNvCxnSpPr>
            <p:nvPr/>
          </p:nvCxnSpPr>
          <p:spPr>
            <a:xfrm rot="16200000" flipH="1">
              <a:off x="8243302" y="5100365"/>
              <a:ext cx="54181" cy="14901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87" idx="0"/>
              <a:endCxn id="82" idx="2"/>
            </p:cNvCxnSpPr>
            <p:nvPr/>
          </p:nvCxnSpPr>
          <p:spPr>
            <a:xfrm rot="16200000" flipV="1">
              <a:off x="8029938" y="4795559"/>
              <a:ext cx="509705" cy="21166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87" idx="0"/>
              <a:endCxn id="83" idx="2"/>
            </p:cNvCxnSpPr>
            <p:nvPr/>
          </p:nvCxnSpPr>
          <p:spPr>
            <a:xfrm rot="16200000" flipV="1">
              <a:off x="8131535" y="4897157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2" name="Up Arrow 111"/>
            <p:cNvSpPr/>
            <p:nvPr/>
          </p:nvSpPr>
          <p:spPr>
            <a:xfrm>
              <a:off x="6629400" y="4380931"/>
              <a:ext cx="127000" cy="321733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3" name="Up Arrow 112"/>
            <p:cNvSpPr/>
            <p:nvPr/>
          </p:nvSpPr>
          <p:spPr>
            <a:xfrm>
              <a:off x="8661398" y="4347064"/>
              <a:ext cx="127000" cy="321733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4" name="Up Arrow 113"/>
            <p:cNvSpPr/>
            <p:nvPr/>
          </p:nvSpPr>
          <p:spPr>
            <a:xfrm rot="19308597">
              <a:off x="8407398" y="3499455"/>
              <a:ext cx="149481" cy="338667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5" name="Up Arrow 114"/>
            <p:cNvSpPr/>
            <p:nvPr/>
          </p:nvSpPr>
          <p:spPr>
            <a:xfrm rot="13091403" flipV="1">
              <a:off x="6866465" y="3499453"/>
              <a:ext cx="149481" cy="338667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7147560" y="445939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17" name="Straight Connector 116"/>
            <p:cNvCxnSpPr>
              <a:stCxn id="69" idx="2"/>
              <a:endCxn id="116" idx="0"/>
            </p:cNvCxnSpPr>
            <p:nvPr/>
          </p:nvCxnSpPr>
          <p:spPr>
            <a:xfrm rot="5400000">
              <a:off x="6962638" y="4149031"/>
              <a:ext cx="541007" cy="7972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8" name="Oval 117"/>
            <p:cNvSpPr/>
            <p:nvPr/>
          </p:nvSpPr>
          <p:spPr>
            <a:xfrm rot="311996">
              <a:off x="6872838" y="4419600"/>
              <a:ext cx="594762" cy="304800"/>
            </a:xfrm>
            <a:prstGeom prst="ellipse">
              <a:avLst/>
            </a:prstGeom>
            <a:solidFill>
              <a:srgbClr val="3366FF">
                <a:alpha val="2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19" name="Footer Placeholder 1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49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4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44" name="Content Placeholder 4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191000" cy="25146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A tree decomposition: 〈</a:t>
            </a:r>
            <a:r>
              <a:rPr lang="en-US" sz="2200" dirty="0" smtClean="0">
                <a:latin typeface="Pristina" pitchFamily="66" charset="0"/>
              </a:rPr>
              <a:t>T</a:t>
            </a:r>
            <a:r>
              <a:rPr lang="en-US" sz="2200" dirty="0" smtClean="0"/>
              <a:t>,</a:t>
            </a:r>
            <a:r>
              <a:rPr lang="en-US" sz="2200" i="1" dirty="0" smtClean="0">
                <a:latin typeface="Pristina" pitchFamily="66" charset="0"/>
              </a:rPr>
              <a:t>𝝌</a:t>
            </a:r>
            <a:r>
              <a:rPr lang="en-US" sz="2200" i="1" dirty="0" smtClean="0"/>
              <a:t>,</a:t>
            </a:r>
            <a:r>
              <a:rPr lang="en-US" sz="2200" i="1" dirty="0" smtClean="0">
                <a:latin typeface="Pristina" pitchFamily="66" charset="0"/>
              </a:rPr>
              <a:t>𝜓</a:t>
            </a:r>
            <a:r>
              <a:rPr lang="en-US" sz="2200" dirty="0" smtClean="0"/>
              <a:t>〉</a:t>
            </a:r>
          </a:p>
          <a:p>
            <a:pPr lvl="1"/>
            <a:r>
              <a:rPr lang="en-US" sz="2000" dirty="0" smtClean="0">
                <a:latin typeface="Pristina" pitchFamily="66" charset="0"/>
              </a:rPr>
              <a:t>T</a:t>
            </a:r>
            <a:r>
              <a:rPr lang="en-US" sz="2000" dirty="0" smtClean="0"/>
              <a:t>: a tree of clusters</a:t>
            </a:r>
          </a:p>
          <a:p>
            <a:pPr lvl="1"/>
            <a:r>
              <a:rPr lang="en-US" sz="2000" i="1" dirty="0" smtClean="0">
                <a:latin typeface="Pristina" pitchFamily="66" charset="0"/>
              </a:rPr>
              <a:t>𝝌</a:t>
            </a:r>
            <a:r>
              <a:rPr lang="en-US" sz="2000" dirty="0" smtClean="0"/>
              <a:t>: maps variables to clusters</a:t>
            </a:r>
          </a:p>
          <a:p>
            <a:pPr lvl="1"/>
            <a:r>
              <a:rPr lang="en-US" sz="2000" i="1" dirty="0" smtClean="0">
                <a:latin typeface="Pristina" pitchFamily="66" charset="0"/>
              </a:rPr>
              <a:t>𝜓</a:t>
            </a:r>
            <a:r>
              <a:rPr lang="en-US" sz="2000" dirty="0" smtClean="0"/>
              <a:t>: maps constraints to clusters</a:t>
            </a:r>
          </a:p>
        </p:txBody>
      </p:sp>
      <p:sp>
        <p:nvSpPr>
          <p:cNvPr id="45" name="Content Placeholder 44"/>
          <p:cNvSpPr>
            <a:spLocks noGrp="1"/>
          </p:cNvSpPr>
          <p:nvPr>
            <p:ph sz="half" idx="2"/>
          </p:nvPr>
        </p:nvSpPr>
        <p:spPr>
          <a:xfrm>
            <a:off x="4572000" y="1600201"/>
            <a:ext cx="4114800" cy="2209799"/>
          </a:xfrm>
        </p:spPr>
        <p:txBody>
          <a:bodyPr>
            <a:noAutofit/>
          </a:bodyPr>
          <a:lstStyle/>
          <a:p>
            <a:pPr lvl="0"/>
            <a:r>
              <a:rPr lang="en-US" sz="2200" dirty="0" smtClean="0"/>
              <a:t>Conditions</a:t>
            </a:r>
          </a:p>
          <a:p>
            <a:pPr lvl="1"/>
            <a:r>
              <a:rPr lang="en-US" sz="2000" dirty="0" smtClean="0"/>
              <a:t>Each constraint appears in at least one cluster with all the variables in its scope </a:t>
            </a:r>
          </a:p>
          <a:p>
            <a:pPr lvl="1"/>
            <a:r>
              <a:rPr lang="en-US" sz="2000" dirty="0" smtClean="0"/>
              <a:t>For every variable, the clusters where the variable appears induce a connected </a:t>
            </a:r>
            <a:r>
              <a:rPr lang="en-US" sz="2000" dirty="0" err="1" smtClean="0"/>
              <a:t>subtree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51" name="Group 13"/>
          <p:cNvGrpSpPr/>
          <p:nvPr/>
        </p:nvGrpSpPr>
        <p:grpSpPr>
          <a:xfrm>
            <a:off x="4592325" y="3952749"/>
            <a:ext cx="3813028" cy="2168075"/>
            <a:chOff x="2992967" y="312821"/>
            <a:chExt cx="2925122" cy="1864475"/>
          </a:xfrm>
        </p:grpSpPr>
        <p:sp>
          <p:nvSpPr>
            <p:cNvPr id="52" name="Rounded Rectangle 51"/>
            <p:cNvSpPr/>
            <p:nvPr/>
          </p:nvSpPr>
          <p:spPr>
            <a:xfrm>
              <a:off x="3496724" y="609601"/>
              <a:ext cx="1615440" cy="304799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A,B,C,E</a:t>
              </a:r>
              <a:r>
                <a:rPr lang="en-US" dirty="0" smtClean="0">
                  <a:solidFill>
                    <a:schemeClr val="tx1"/>
                  </a:solidFill>
                </a:rPr>
                <a:t>}  </a:t>
              </a:r>
              <a:r>
                <a:rPr lang="en-US" i="1" dirty="0" smtClean="0">
                  <a:solidFill>
                    <a:schemeClr val="tx1"/>
                  </a:solidFill>
                </a:rPr>
                <a:t>, 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444998" y="1219200"/>
              <a:ext cx="1473091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A,B,D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5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2992967" y="1216405"/>
              <a:ext cx="1295400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A,E,F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4533844" y="1872496"/>
              <a:ext cx="1295399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A,D,G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4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Connector 55"/>
            <p:cNvCxnSpPr>
              <a:stCxn id="52" idx="2"/>
              <a:endCxn id="54" idx="0"/>
            </p:cNvCxnSpPr>
            <p:nvPr/>
          </p:nvCxnSpPr>
          <p:spPr>
            <a:xfrm rot="5400000">
              <a:off x="3821553" y="733514"/>
              <a:ext cx="302005" cy="663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5" idx="0"/>
              <a:endCxn id="53" idx="2"/>
            </p:cNvCxnSpPr>
            <p:nvPr/>
          </p:nvCxnSpPr>
          <p:spPr>
            <a:xfrm flipH="1" flipV="1">
              <a:off x="5181544" y="1524000"/>
              <a:ext cx="1" cy="3484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  <a:endCxn id="52" idx="2"/>
            </p:cNvCxnSpPr>
            <p:nvPr/>
          </p:nvCxnSpPr>
          <p:spPr>
            <a:xfrm flipH="1" flipV="1">
              <a:off x="4304443" y="914401"/>
              <a:ext cx="877101" cy="3047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4173674" y="312821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265145" y="923257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2</a:t>
              </a:r>
              <a:endParaRPr lang="en-US" i="1" baseline="-25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108575" y="918432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42537" y="1582630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371600" y="5943600"/>
            <a:ext cx="218020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3366FF"/>
                </a:solidFill>
              </a:rPr>
              <a:t>Hypergraph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585554" y="5968424"/>
            <a:ext cx="351370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3366FF"/>
                </a:solidFill>
              </a:rPr>
              <a:t>T</a:t>
            </a:r>
            <a:r>
              <a:rPr lang="en-US" sz="3200" dirty="0" smtClean="0">
                <a:solidFill>
                  <a:srgbClr val="3366FF"/>
                </a:solidFill>
              </a:rPr>
              <a:t>ree decomposition</a:t>
            </a:r>
            <a:endParaRPr lang="en-US" sz="3200" dirty="0">
              <a:solidFill>
                <a:srgbClr val="3366FF"/>
              </a:solidFill>
            </a:endParaRPr>
          </a:p>
        </p:txBody>
      </p:sp>
      <p:grpSp>
        <p:nvGrpSpPr>
          <p:cNvPr id="65" name="Group 76"/>
          <p:cNvGrpSpPr>
            <a:grpSpLocks noChangeAspect="1"/>
          </p:cNvGrpSpPr>
          <p:nvPr/>
        </p:nvGrpSpPr>
        <p:grpSpPr>
          <a:xfrm>
            <a:off x="1447800" y="3581400"/>
            <a:ext cx="2021146" cy="2560320"/>
            <a:chOff x="914400" y="1360745"/>
            <a:chExt cx="1676401" cy="2123610"/>
          </a:xfrm>
        </p:grpSpPr>
        <p:sp>
          <p:nvSpPr>
            <p:cNvPr id="66" name="Rounded Rectangle 65"/>
            <p:cNvSpPr/>
            <p:nvPr/>
          </p:nvSpPr>
          <p:spPr>
            <a:xfrm rot="5400000">
              <a:off x="1583744" y="1594632"/>
              <a:ext cx="337713" cy="1676401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67" name="Rounded Rectangle 66"/>
            <p:cNvSpPr/>
            <p:nvPr/>
          </p:nvSpPr>
          <p:spPr>
            <a:xfrm rot="8309794">
              <a:off x="1255362" y="2152132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68" name="Rounded Rectangle 67"/>
            <p:cNvSpPr/>
            <p:nvPr/>
          </p:nvSpPr>
          <p:spPr>
            <a:xfrm rot="2449808">
              <a:off x="1233906" y="1360745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69" name="Rounded Rectangle 68"/>
            <p:cNvSpPr/>
            <p:nvPr/>
          </p:nvSpPr>
          <p:spPr>
            <a:xfrm rot="8309794">
              <a:off x="1901242" y="1381559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70" name="Rounded Rectangle 69"/>
            <p:cNvSpPr/>
            <p:nvPr/>
          </p:nvSpPr>
          <p:spPr>
            <a:xfrm rot="2449808">
              <a:off x="1902206" y="2147220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001489" y="2281143"/>
              <a:ext cx="19004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314646" y="2281143"/>
              <a:ext cx="18204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en-US" i="1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601759" y="2281143"/>
              <a:ext cx="17708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C</a:t>
              </a:r>
              <a:endParaRPr lang="en-US" i="1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655908" y="1513116"/>
              <a:ext cx="19849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D</a:t>
              </a:r>
              <a:endParaRPr lang="en-US" i="1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86366" y="3048000"/>
              <a:ext cx="16919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E</a:t>
              </a:r>
              <a:endParaRPr lang="en-US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371603" y="2677888"/>
              <a:ext cx="16254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/>
                <a:t>F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280547" y="1873122"/>
              <a:ext cx="20210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G</a:t>
              </a:r>
              <a:endParaRPr lang="en-US" i="1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051079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174736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5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208604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2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076480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608667" y="198043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</p:grpSp>
      <p:sp>
        <p:nvSpPr>
          <p:cNvPr id="83" name="Rounded Rectangle 82"/>
          <p:cNvSpPr/>
          <p:nvPr/>
        </p:nvSpPr>
        <p:spPr>
          <a:xfrm>
            <a:off x="5422563" y="4311923"/>
            <a:ext cx="943267" cy="274320"/>
          </a:xfrm>
          <a:prstGeom prst="roundRect">
            <a:avLst>
              <a:gd name="adj" fmla="val 50000"/>
            </a:avLst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6448133" y="4311923"/>
            <a:ext cx="790867" cy="274320"/>
          </a:xfrm>
          <a:prstGeom prst="roundRect">
            <a:avLst>
              <a:gd name="adj" fmla="val 50000"/>
            </a:avLst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495800" y="396240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Pristina" pitchFamily="66" charset="0"/>
              </a:rPr>
              <a:t>𝝌</a:t>
            </a:r>
            <a:r>
              <a:rPr lang="en-US" i="1" dirty="0" smtClean="0"/>
              <a:t>(C1)</a:t>
            </a:r>
            <a:endParaRPr lang="en-US" sz="1400" dirty="0"/>
          </a:p>
        </p:txBody>
      </p:sp>
      <p:cxnSp>
        <p:nvCxnSpPr>
          <p:cNvPr id="86" name="Straight Arrow Connector 85"/>
          <p:cNvCxnSpPr>
            <a:stCxn id="85" idx="2"/>
            <a:endCxn id="83" idx="1"/>
          </p:cNvCxnSpPr>
          <p:nvPr/>
        </p:nvCxnSpPr>
        <p:spPr>
          <a:xfrm>
            <a:off x="4853430" y="4331732"/>
            <a:ext cx="569133" cy="11735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7620000" y="4114800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Pristina" pitchFamily="66" charset="0"/>
              </a:rPr>
              <a:t>𝜓</a:t>
            </a:r>
            <a:r>
              <a:rPr lang="en-US" i="1" dirty="0" smtClean="0"/>
              <a:t>(C1)</a:t>
            </a:r>
            <a:endParaRPr lang="en-US" sz="1400" dirty="0"/>
          </a:p>
        </p:txBody>
      </p:sp>
      <p:cxnSp>
        <p:nvCxnSpPr>
          <p:cNvPr id="88" name="Straight Arrow Connector 87"/>
          <p:cNvCxnSpPr>
            <a:stCxn id="87" idx="1"/>
            <a:endCxn id="84" idx="3"/>
          </p:cNvCxnSpPr>
          <p:nvPr/>
        </p:nvCxnSpPr>
        <p:spPr>
          <a:xfrm flipH="1">
            <a:off x="7239000" y="4299466"/>
            <a:ext cx="381000" cy="14961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Decomposition: Separators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</a:t>
            </a:r>
            <a:r>
              <a:rPr lang="en-US" sz="2800" dirty="0" smtClean="0">
                <a:solidFill>
                  <a:srgbClr val="3366FF"/>
                </a:solidFill>
              </a:rPr>
              <a:t>separator</a:t>
            </a:r>
            <a:r>
              <a:rPr lang="en-US" sz="2800" dirty="0" smtClean="0"/>
              <a:t> of two adjacent clusters is the set of variables associated to both clusters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>
                <a:solidFill>
                  <a:srgbClr val="3366FF"/>
                </a:solidFill>
              </a:rPr>
              <a:t>Width</a:t>
            </a:r>
            <a:r>
              <a:rPr lang="en-US" sz="2800" dirty="0" smtClean="0"/>
              <a:t> of a decomposition/network</a:t>
            </a:r>
          </a:p>
          <a:p>
            <a:pPr lvl="1"/>
            <a:r>
              <a:rPr lang="en-US" sz="2400" dirty="0" err="1" smtClean="0"/>
              <a:t>Treewidth</a:t>
            </a:r>
            <a:r>
              <a:rPr lang="en-US" sz="2400" dirty="0" smtClean="0"/>
              <a:t> = maximum number of variables in clusters - 1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715000" y="2705097"/>
            <a:ext cx="2148840" cy="1371600"/>
          </a:xfrm>
          <a:prstGeom prst="ellipse">
            <a:avLst/>
          </a:prstGeom>
          <a:solidFill>
            <a:schemeClr val="bg1">
              <a:lumMod val="75000"/>
              <a:alpha val="26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227234" y="3505200"/>
            <a:ext cx="1435100" cy="1600200"/>
          </a:xfrm>
          <a:prstGeom prst="ellipse">
            <a:avLst/>
          </a:prstGeom>
          <a:solidFill>
            <a:schemeClr val="bg1">
              <a:lumMod val="75000"/>
              <a:alpha val="26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339840" y="3238497"/>
            <a:ext cx="1635760" cy="1288301"/>
          </a:xfrm>
          <a:prstGeom prst="ellipse">
            <a:avLst/>
          </a:prstGeom>
          <a:solidFill>
            <a:schemeClr val="bg1">
              <a:lumMod val="75000"/>
              <a:alpha val="26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32973" y="3694660"/>
            <a:ext cx="15239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i="1" dirty="0" smtClean="0"/>
              <a:t>A</a:t>
            </a:r>
            <a:endParaRPr lang="en-US" sz="24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7482840" y="3314697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B</a:t>
            </a:r>
            <a:endParaRPr lang="en-US" sz="2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891709" y="2720343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C</a:t>
            </a:r>
            <a:endParaRPr lang="en-US" sz="2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406640" y="4076697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D</a:t>
            </a:r>
            <a:endParaRPr lang="en-US" sz="24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5881791" y="3217338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E</a:t>
            </a:r>
            <a:endParaRPr lang="en-US" sz="2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505874" y="3835401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/>
              <a:t>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9440" y="4686297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G</a:t>
            </a:r>
            <a:endParaRPr lang="en-US" sz="2400" i="1" dirty="0"/>
          </a:p>
        </p:txBody>
      </p:sp>
      <p:cxnSp>
        <p:nvCxnSpPr>
          <p:cNvPr id="18" name="Straight Connector 17"/>
          <p:cNvCxnSpPr>
            <a:stCxn id="37" idx="3"/>
            <a:endCxn id="20" idx="1"/>
          </p:cNvCxnSpPr>
          <p:nvPr/>
        </p:nvCxnSpPr>
        <p:spPr>
          <a:xfrm flipV="1">
            <a:off x="6172521" y="3090382"/>
            <a:ext cx="345157" cy="31922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20" idx="2"/>
            <a:endCxn id="42" idx="0"/>
          </p:cNvCxnSpPr>
          <p:nvPr/>
        </p:nvCxnSpPr>
        <p:spPr>
          <a:xfrm rot="16200000" flipH="1">
            <a:off x="6314310" y="3411608"/>
            <a:ext cx="596706" cy="1952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 rot="19754107">
            <a:off x="6508027" y="2986722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>
            <a:stCxn id="20" idx="3"/>
            <a:endCxn id="38" idx="2"/>
          </p:cNvCxnSpPr>
          <p:nvPr/>
        </p:nvCxnSpPr>
        <p:spPr>
          <a:xfrm flipV="1">
            <a:off x="6635536" y="2862656"/>
            <a:ext cx="185536" cy="157566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20" idx="2"/>
            <a:endCxn id="41" idx="1"/>
          </p:cNvCxnSpPr>
          <p:nvPr/>
        </p:nvCxnSpPr>
        <p:spPr>
          <a:xfrm rot="16200000" flipH="1">
            <a:off x="6801952" y="2923965"/>
            <a:ext cx="346171" cy="72670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 rot="19377989">
            <a:off x="7053110" y="3694033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24" name="Straight Connector 23"/>
          <p:cNvCxnSpPr>
            <a:stCxn id="23" idx="2"/>
            <a:endCxn id="40" idx="0"/>
          </p:cNvCxnSpPr>
          <p:nvPr/>
        </p:nvCxnSpPr>
        <p:spPr>
          <a:xfrm rot="16200000" flipH="1">
            <a:off x="7096009" y="3884344"/>
            <a:ext cx="325450" cy="191479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3" idx="3"/>
            <a:endCxn id="41" idx="2"/>
          </p:cNvCxnSpPr>
          <p:nvPr/>
        </p:nvCxnSpPr>
        <p:spPr>
          <a:xfrm flipV="1">
            <a:off x="7176436" y="3506122"/>
            <a:ext cx="207672" cy="215186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42" idx="3"/>
            <a:endCxn id="23" idx="0"/>
          </p:cNvCxnSpPr>
          <p:nvPr/>
        </p:nvCxnSpPr>
        <p:spPr>
          <a:xfrm flipV="1">
            <a:off x="6659359" y="3707867"/>
            <a:ext cx="421026" cy="48790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 rot="19377989">
            <a:off x="6794874" y="4159696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28" name="Straight Connector 27"/>
          <p:cNvCxnSpPr>
            <a:stCxn id="27" idx="2"/>
            <a:endCxn id="39" idx="0"/>
          </p:cNvCxnSpPr>
          <p:nvPr/>
        </p:nvCxnSpPr>
        <p:spPr>
          <a:xfrm rot="5400000">
            <a:off x="6687490" y="4467407"/>
            <a:ext cx="401654" cy="32885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7" idx="0"/>
            <a:endCxn id="42" idx="2"/>
          </p:cNvCxnSpPr>
          <p:nvPr/>
        </p:nvCxnSpPr>
        <p:spPr>
          <a:xfrm rot="16200000" flipV="1">
            <a:off x="6532318" y="3883699"/>
            <a:ext cx="371153" cy="208510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7" idx="3"/>
            <a:endCxn id="40" idx="1"/>
          </p:cNvCxnSpPr>
          <p:nvPr/>
        </p:nvCxnSpPr>
        <p:spPr>
          <a:xfrm>
            <a:off x="6918200" y="4186971"/>
            <a:ext cx="390554" cy="1558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rot="19377989">
            <a:off x="5973610" y="3986133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32" name="Straight Connector 31"/>
          <p:cNvCxnSpPr>
            <a:stCxn id="31" idx="0"/>
            <a:endCxn id="37" idx="2"/>
          </p:cNvCxnSpPr>
          <p:nvPr/>
        </p:nvCxnSpPr>
        <p:spPr>
          <a:xfrm rot="5400000" flipH="1" flipV="1">
            <a:off x="5791521" y="3664687"/>
            <a:ext cx="544644" cy="125916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31" idx="3"/>
            <a:endCxn id="42" idx="1"/>
          </p:cNvCxnSpPr>
          <p:nvPr/>
        </p:nvCxnSpPr>
        <p:spPr>
          <a:xfrm flipV="1">
            <a:off x="6096936" y="3756657"/>
            <a:ext cx="470983" cy="25675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5308600" y="3162298"/>
            <a:ext cx="1496900" cy="12954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35" name="Straight Connector 34"/>
          <p:cNvCxnSpPr>
            <a:stCxn id="31" idx="1"/>
            <a:endCxn id="36" idx="3"/>
          </p:cNvCxnSpPr>
          <p:nvPr/>
        </p:nvCxnSpPr>
        <p:spPr>
          <a:xfrm rot="10800000" flipV="1">
            <a:off x="5770360" y="4096018"/>
            <a:ext cx="217085" cy="62878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5678919" y="4113176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081081" y="3363883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775352" y="2771216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26154" y="4684676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7308754" y="4142809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338388" y="3414682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567919" y="3710937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457304" y="2478003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1</a:t>
            </a:r>
            <a:endParaRPr lang="en-US" sz="2400" i="1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5079196" y="3200539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2</a:t>
            </a:r>
            <a:endParaRPr lang="en-US" sz="2400" i="1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8015588" y="3506259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3</a:t>
            </a:r>
            <a:endParaRPr lang="en-US" sz="2400" i="1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7626341" y="4576869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4</a:t>
            </a:r>
            <a:endParaRPr lang="en-US" sz="2400" i="1" baseline="-25000" dirty="0"/>
          </a:p>
        </p:txBody>
      </p:sp>
      <p:sp>
        <p:nvSpPr>
          <p:cNvPr id="47" name="Rounded Rectangle 46"/>
          <p:cNvSpPr/>
          <p:nvPr/>
        </p:nvSpPr>
        <p:spPr>
          <a:xfrm>
            <a:off x="1295400" y="3278952"/>
            <a:ext cx="2000469" cy="354431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A,B,C,E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2</a:t>
            </a:r>
            <a:r>
              <a:rPr lang="en-US" sz="2000" i="1" dirty="0" smtClean="0">
                <a:solidFill>
                  <a:schemeClr val="tx1"/>
                </a:solidFill>
              </a:rPr>
              <a:t>,R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3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2590800" y="3987814"/>
            <a:ext cx="1755628" cy="354432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A,B,D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3</a:t>
            </a:r>
            <a:r>
              <a:rPr lang="en-US" sz="2000" i="1" dirty="0" smtClean="0">
                <a:solidFill>
                  <a:schemeClr val="tx1"/>
                </a:solidFill>
              </a:rPr>
              <a:t>,R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5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5800" y="3984564"/>
            <a:ext cx="1536212" cy="354432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A,E,F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1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2724908" y="4747489"/>
            <a:ext cx="1487413" cy="354432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A,D,G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4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>
            <a:stCxn id="47" idx="2"/>
            <a:endCxn id="49" idx="0"/>
          </p:cNvCxnSpPr>
          <p:nvPr/>
        </p:nvCxnSpPr>
        <p:spPr>
          <a:xfrm flipH="1">
            <a:off x="1453906" y="3633383"/>
            <a:ext cx="841729" cy="3511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0" idx="0"/>
            <a:endCxn id="48" idx="2"/>
          </p:cNvCxnSpPr>
          <p:nvPr/>
        </p:nvCxnSpPr>
        <p:spPr>
          <a:xfrm flipH="1" flipV="1">
            <a:off x="3468614" y="4342246"/>
            <a:ext cx="1" cy="4052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8" idx="0"/>
            <a:endCxn id="47" idx="2"/>
          </p:cNvCxnSpPr>
          <p:nvPr/>
        </p:nvCxnSpPr>
        <p:spPr>
          <a:xfrm flipH="1" flipV="1">
            <a:off x="2295635" y="3633383"/>
            <a:ext cx="1172979" cy="3544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170243" y="2842257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1</a:t>
            </a:r>
            <a:endParaRPr lang="en-US" sz="2000" i="1" baseline="-25000" dirty="0"/>
          </a:p>
        </p:txBody>
      </p:sp>
      <p:sp>
        <p:nvSpPr>
          <p:cNvPr id="55" name="TextBox 54"/>
          <p:cNvSpPr txBox="1"/>
          <p:nvPr/>
        </p:nvSpPr>
        <p:spPr>
          <a:xfrm>
            <a:off x="1062649" y="3533668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56" name="TextBox 55"/>
          <p:cNvSpPr txBox="1"/>
          <p:nvPr/>
        </p:nvSpPr>
        <p:spPr>
          <a:xfrm>
            <a:off x="3465643" y="3528057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3</a:t>
            </a:r>
            <a:endParaRPr lang="en-US" sz="2000" i="1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3618043" y="4395034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4</a:t>
            </a:r>
            <a:endParaRPr lang="en-US" sz="2000" i="1" baseline="-25000" dirty="0"/>
          </a:p>
        </p:txBody>
      </p:sp>
      <p:sp>
        <p:nvSpPr>
          <p:cNvPr id="58" name="Oval 57"/>
          <p:cNvSpPr/>
          <p:nvPr/>
        </p:nvSpPr>
        <p:spPr>
          <a:xfrm rot="1946739">
            <a:off x="5582696" y="3187952"/>
            <a:ext cx="1304752" cy="738607"/>
          </a:xfrm>
          <a:prstGeom prst="ellipse">
            <a:avLst/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Relational Consistency </a:t>
            </a:r>
            <a:r>
              <a:rPr lang="en-US" dirty="0" smtClean="0"/>
              <a:t>R</a:t>
            </a:r>
            <a:r>
              <a:rPr lang="en-US" dirty="0" smtClean="0"/>
              <a:t>(∗,</a:t>
            </a:r>
            <a:r>
              <a:rPr lang="en-US" i="1" dirty="0" smtClean="0"/>
              <a:t>m</a:t>
            </a:r>
            <a:r>
              <a:rPr lang="en-US" dirty="0" smtClean="0"/>
              <a:t>)C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CSP is R(∗,</a:t>
            </a:r>
            <a:r>
              <a:rPr lang="en-US" sz="2800" i="1" dirty="0" smtClean="0"/>
              <a:t>m</a:t>
            </a:r>
            <a:r>
              <a:rPr lang="en-US" sz="2800" dirty="0" smtClean="0"/>
              <a:t>)C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Every tuple in a relation can be extended</a:t>
            </a:r>
          </a:p>
          <a:p>
            <a:pPr lvl="1"/>
            <a:r>
              <a:rPr lang="en-US" sz="2400" dirty="0" smtClean="0"/>
              <a:t>to the variables in the scope of any (</a:t>
            </a:r>
            <a:r>
              <a:rPr lang="en-US" sz="2400" i="1" dirty="0" smtClean="0"/>
              <a:t>m</a:t>
            </a:r>
            <a:r>
              <a:rPr lang="en-US" sz="2400" dirty="0" smtClean="0"/>
              <a:t>-1) other relations </a:t>
            </a:r>
          </a:p>
          <a:p>
            <a:pPr lvl="1"/>
            <a:r>
              <a:rPr lang="en-US" sz="2400" dirty="0" smtClean="0"/>
              <a:t>in an assignment satisfying all </a:t>
            </a:r>
            <a:r>
              <a:rPr lang="en-US" sz="2400" i="1" dirty="0" smtClean="0"/>
              <a:t>m</a:t>
            </a:r>
            <a:r>
              <a:rPr lang="en-US" sz="2400" dirty="0" smtClean="0"/>
              <a:t> relations simultaneously</a:t>
            </a:r>
          </a:p>
          <a:p>
            <a:r>
              <a:rPr lang="en-US" dirty="0"/>
              <a:t> </a:t>
            </a:r>
            <a:r>
              <a:rPr lang="en-US" sz="2800" dirty="0"/>
              <a:t>R(∗,</a:t>
            </a:r>
            <a:r>
              <a:rPr lang="en-US" sz="2800" i="1" dirty="0"/>
              <a:t>m</a:t>
            </a:r>
            <a:r>
              <a:rPr lang="en-US" sz="2800" dirty="0"/>
              <a:t>)</a:t>
            </a:r>
            <a:r>
              <a:rPr lang="en-US" sz="2800" dirty="0" smtClean="0"/>
              <a:t>C ≡ Every set of </a:t>
            </a:r>
            <a:r>
              <a:rPr lang="en-US" sz="2800" i="1" dirty="0" smtClean="0"/>
              <a:t>m</a:t>
            </a:r>
            <a:r>
              <a:rPr lang="en-US" sz="2800" dirty="0" smtClean="0"/>
              <a:t> relations is minimal </a:t>
            </a:r>
            <a:endParaRPr lang="en-US" sz="28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1828800" y="4429780"/>
            <a:ext cx="5410200" cy="1894820"/>
            <a:chOff x="2743200" y="4353580"/>
            <a:chExt cx="5410200" cy="1894820"/>
          </a:xfrm>
        </p:grpSpPr>
        <p:grpSp>
          <p:nvGrpSpPr>
            <p:cNvPr id="52" name="Group 51"/>
            <p:cNvGrpSpPr/>
            <p:nvPr/>
          </p:nvGrpSpPr>
          <p:grpSpPr>
            <a:xfrm>
              <a:off x="5410200" y="4353580"/>
              <a:ext cx="838200" cy="914400"/>
              <a:chOff x="5410200" y="4114800"/>
              <a:chExt cx="838200" cy="914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5410200" y="4114800"/>
                <a:ext cx="838200" cy="9144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5410200" y="42672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410200" y="4419600"/>
                <a:ext cx="838200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410200" y="45720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410200" y="47244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410200" y="48768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Rectangle 28"/>
            <p:cNvSpPr/>
            <p:nvPr/>
          </p:nvSpPr>
          <p:spPr>
            <a:xfrm>
              <a:off x="3962400" y="4353580"/>
              <a:ext cx="8382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962400" y="45059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962400" y="46583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962400" y="481078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962400" y="49631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962400" y="51155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/>
            <p:cNvGrpSpPr/>
            <p:nvPr/>
          </p:nvGrpSpPr>
          <p:grpSpPr>
            <a:xfrm>
              <a:off x="7010400" y="4353580"/>
              <a:ext cx="838200" cy="914400"/>
              <a:chOff x="7010400" y="4114800"/>
              <a:chExt cx="838200" cy="91440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7010400" y="4114800"/>
                <a:ext cx="838200" cy="9144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>
                <a:off x="7010400" y="42672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7010400" y="44196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7010400" y="45720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010400" y="4724400"/>
                <a:ext cx="838200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7010400" y="48768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Curved Connector 41"/>
            <p:cNvCxnSpPr>
              <a:stCxn id="29" idx="3"/>
            </p:cNvCxnSpPr>
            <p:nvPr/>
          </p:nvCxnSpPr>
          <p:spPr>
            <a:xfrm flipV="1">
              <a:off x="4800600" y="4658380"/>
              <a:ext cx="609600" cy="152400"/>
            </a:xfrm>
            <a:prstGeom prst="curvedConnector3">
              <a:avLst>
                <a:gd name="adj1" fmla="val 50000"/>
              </a:avLst>
            </a:prstGeom>
            <a:ln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urved Connector 42"/>
            <p:cNvCxnSpPr/>
            <p:nvPr/>
          </p:nvCxnSpPr>
          <p:spPr>
            <a:xfrm>
              <a:off x="6172200" y="4658380"/>
              <a:ext cx="838200" cy="304800"/>
            </a:xfrm>
            <a:prstGeom prst="curvedConnector3">
              <a:avLst>
                <a:gd name="adj1" fmla="val 50000"/>
              </a:avLst>
            </a:prstGeom>
            <a:ln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ight Brace 48"/>
            <p:cNvSpPr/>
            <p:nvPr/>
          </p:nvSpPr>
          <p:spPr>
            <a:xfrm rot="5400000">
              <a:off x="6477000" y="4201180"/>
              <a:ext cx="304800" cy="2743200"/>
            </a:xfrm>
            <a:prstGeom prst="rightBrace">
              <a:avLst>
                <a:gd name="adj1" fmla="val 8333"/>
                <a:gd name="adj2" fmla="val 50000"/>
              </a:avLst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350358" y="4886980"/>
              <a:ext cx="5677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..…</a:t>
              </a:r>
              <a:endParaRPr lang="en-US" sz="2400" b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52182" y="5725180"/>
              <a:ext cx="27012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∀ </a:t>
              </a:r>
              <a:r>
                <a:rPr lang="en-US" sz="2800" i="1" dirty="0" smtClean="0"/>
                <a:t>m</a:t>
              </a:r>
              <a:r>
                <a:rPr lang="en-US" sz="2800" dirty="0" smtClean="0"/>
                <a:t>-1 relations</a:t>
              </a:r>
              <a:endParaRPr lang="en-US" sz="2800" i="1" dirty="0"/>
            </a:p>
          </p:txBody>
        </p:sp>
        <p:sp>
          <p:nvSpPr>
            <p:cNvPr id="57" name="Rectangular Callout 56"/>
            <p:cNvSpPr/>
            <p:nvPr/>
          </p:nvSpPr>
          <p:spPr>
            <a:xfrm>
              <a:off x="2743200" y="4505980"/>
              <a:ext cx="990600" cy="381000"/>
            </a:xfrm>
            <a:prstGeom prst="wedgeRectCallout">
              <a:avLst>
                <a:gd name="adj1" fmla="val 69353"/>
                <a:gd name="adj2" fmla="val 25739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∀ tuple</a:t>
              </a:r>
              <a:endParaRPr lang="en-US" dirty="0"/>
            </a:p>
          </p:txBody>
        </p:sp>
        <p:sp>
          <p:nvSpPr>
            <p:cNvPr id="41" name="Rectangular Callout 40"/>
            <p:cNvSpPr/>
            <p:nvPr/>
          </p:nvSpPr>
          <p:spPr>
            <a:xfrm>
              <a:off x="2743200" y="5648980"/>
              <a:ext cx="1219200" cy="381000"/>
            </a:xfrm>
            <a:prstGeom prst="wedgeRectCallout">
              <a:avLst>
                <a:gd name="adj1" fmla="val 64184"/>
                <a:gd name="adj2" fmla="val -139265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∀ relation</a:t>
              </a:r>
              <a:endParaRPr lang="en-US" dirty="0"/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553200" y="1524000"/>
            <a:ext cx="2424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7999413" algn="r"/>
              </a:tabLst>
            </a:pPr>
            <a:r>
              <a:rPr lang="en-US" dirty="0" smtClean="0">
                <a:solidFill>
                  <a:srgbClr val="E46C0A"/>
                </a:solidFill>
              </a:rPr>
              <a:t>[</a:t>
            </a:r>
            <a:r>
              <a:rPr lang="en-US" dirty="0" err="1" smtClean="0">
                <a:solidFill>
                  <a:srgbClr val="E46C0A"/>
                </a:solidFill>
              </a:rPr>
              <a:t>Karakashian</a:t>
            </a:r>
            <a:r>
              <a:rPr lang="en-US" dirty="0" smtClean="0">
                <a:solidFill>
                  <a:srgbClr val="E46C0A"/>
                </a:solidFill>
              </a:rPr>
              <a:t>+  AAAI 10]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Characterizing R(*,m)C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34519" y="1828800"/>
            <a:ext cx="8170987" cy="1327425"/>
            <a:chOff x="334519" y="4635730"/>
            <a:chExt cx="8170987" cy="1327425"/>
          </a:xfrm>
        </p:grpSpPr>
        <p:sp>
          <p:nvSpPr>
            <p:cNvPr id="6" name="Rounded Rectangle 5"/>
            <p:cNvSpPr/>
            <p:nvPr/>
          </p:nvSpPr>
          <p:spPr>
            <a:xfrm>
              <a:off x="334519" y="5401152"/>
              <a:ext cx="567583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latin typeface="+mj-lt"/>
                  <a:cs typeface="Arial" pitchFamily="34" charset="0"/>
                </a:rPr>
                <a:t>GAC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225790" y="5401152"/>
              <a:ext cx="1080626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latin typeface="+mj-lt"/>
                  <a:cs typeface="Arial" pitchFamily="34" charset="0"/>
                </a:rPr>
                <a:t>maxRPWC</a:t>
              </a:r>
              <a:endParaRPr lang="en-US" dirty="0">
                <a:latin typeface="+mj-lt"/>
                <a:cs typeface="Arial" pitchFamily="34" charset="0"/>
              </a:endParaRPr>
            </a:p>
          </p:txBody>
        </p:sp>
        <p:cxnSp>
          <p:nvCxnSpPr>
            <p:cNvPr id="8" name="Straight Arrow Connector 7"/>
            <p:cNvCxnSpPr>
              <a:stCxn id="17" idx="0"/>
              <a:endCxn id="18" idx="2"/>
            </p:cNvCxnSpPr>
            <p:nvPr/>
          </p:nvCxnSpPr>
          <p:spPr>
            <a:xfrm flipH="1" flipV="1">
              <a:off x="3129767" y="4937482"/>
              <a:ext cx="6486" cy="2937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stCxn id="18" idx="3"/>
              <a:endCxn id="16" idx="1"/>
            </p:cNvCxnSpPr>
            <p:nvPr/>
          </p:nvCxnSpPr>
          <p:spPr>
            <a:xfrm>
              <a:off x="3673835" y="4786606"/>
              <a:ext cx="368093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17" idx="3"/>
              <a:endCxn id="19" idx="1"/>
            </p:cNvCxnSpPr>
            <p:nvPr/>
          </p:nvCxnSpPr>
          <p:spPr>
            <a:xfrm flipV="1">
              <a:off x="3680321" y="5299442"/>
              <a:ext cx="353574" cy="25672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19" idx="3"/>
              <a:endCxn id="20" idx="1"/>
            </p:cNvCxnSpPr>
            <p:nvPr/>
          </p:nvCxnSpPr>
          <p:spPr>
            <a:xfrm>
              <a:off x="5127088" y="5299442"/>
              <a:ext cx="326930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19" idx="0"/>
              <a:endCxn id="16" idx="2"/>
            </p:cNvCxnSpPr>
            <p:nvPr/>
          </p:nvCxnSpPr>
          <p:spPr>
            <a:xfrm flipV="1">
              <a:off x="4580492" y="4937482"/>
              <a:ext cx="5504" cy="2110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6" idx="3"/>
              <a:endCxn id="22" idx="1"/>
            </p:cNvCxnSpPr>
            <p:nvPr/>
          </p:nvCxnSpPr>
          <p:spPr>
            <a:xfrm>
              <a:off x="5130064" y="4786606"/>
              <a:ext cx="32368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7" idx="3"/>
              <a:endCxn id="17" idx="1"/>
            </p:cNvCxnSpPr>
            <p:nvPr/>
          </p:nvCxnSpPr>
          <p:spPr>
            <a:xfrm>
              <a:off x="2306416" y="5552028"/>
              <a:ext cx="285769" cy="4137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20" idx="0"/>
              <a:endCxn id="22" idx="2"/>
            </p:cNvCxnSpPr>
            <p:nvPr/>
          </p:nvCxnSpPr>
          <p:spPr>
            <a:xfrm flipH="1" flipV="1">
              <a:off x="5997818" y="4937482"/>
              <a:ext cx="134" cy="2110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ounded Rectangle 15"/>
            <p:cNvSpPr/>
            <p:nvPr/>
          </p:nvSpPr>
          <p:spPr>
            <a:xfrm>
              <a:off x="4041928" y="4635730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latin typeface="+mj-lt"/>
                  <a:cs typeface="Arial" pitchFamily="34" charset="0"/>
                </a:rPr>
                <a:t>R3C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2592185" y="5231266"/>
              <a:ext cx="1088136" cy="649797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</a:p>
            <a:p>
              <a:pPr algn="ctr" fontAlgn="b"/>
              <a:r>
                <a:rPr lang="en-US" dirty="0" err="1" smtClean="0">
                  <a:cs typeface="Arial" pitchFamily="34" charset="0"/>
                </a:rPr>
                <a:t>wR</a:t>
              </a:r>
              <a:r>
                <a:rPr lang="en-US" dirty="0" smtClean="0"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,2)C</a:t>
              </a:r>
              <a:endParaRPr lang="en-US" dirty="0" smtClean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2585699" y="4635730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cs typeface="Arial" pitchFamily="34" charset="0"/>
                </a:rPr>
                <a:t>R2C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033895" y="5148566"/>
              <a:ext cx="109319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5454018" y="5148566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21" name="Straight Arrow Connector 20"/>
            <p:cNvCxnSpPr>
              <a:stCxn id="6" idx="3"/>
              <a:endCxn id="7" idx="1"/>
            </p:cNvCxnSpPr>
            <p:nvPr/>
          </p:nvCxnSpPr>
          <p:spPr>
            <a:xfrm>
              <a:off x="902102" y="5552028"/>
              <a:ext cx="323688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ounded Rectangle 21"/>
            <p:cNvSpPr/>
            <p:nvPr/>
          </p:nvSpPr>
          <p:spPr>
            <a:xfrm>
              <a:off x="5453750" y="4635730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R4C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033895" y="5661403"/>
              <a:ext cx="109319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454018" y="5661403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25" name="Straight Arrow Connector 24"/>
            <p:cNvCxnSpPr>
              <a:stCxn id="17" idx="3"/>
              <a:endCxn id="23" idx="1"/>
            </p:cNvCxnSpPr>
            <p:nvPr/>
          </p:nvCxnSpPr>
          <p:spPr>
            <a:xfrm>
              <a:off x="3680321" y="5556165"/>
              <a:ext cx="353574" cy="25611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3" idx="3"/>
              <a:endCxn id="24" idx="1"/>
            </p:cNvCxnSpPr>
            <p:nvPr/>
          </p:nvCxnSpPr>
          <p:spPr>
            <a:xfrm>
              <a:off x="5127088" y="5812279"/>
              <a:ext cx="326930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3" idx="0"/>
              <a:endCxn id="19" idx="2"/>
            </p:cNvCxnSpPr>
            <p:nvPr/>
          </p:nvCxnSpPr>
          <p:spPr>
            <a:xfrm flipV="1">
              <a:off x="4580492" y="5450318"/>
              <a:ext cx="0" cy="211085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0"/>
              <a:endCxn id="20" idx="2"/>
            </p:cNvCxnSpPr>
            <p:nvPr/>
          </p:nvCxnSpPr>
          <p:spPr>
            <a:xfrm flipV="1">
              <a:off x="5997952" y="5450318"/>
              <a:ext cx="0" cy="211085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30" idx="0"/>
              <a:endCxn id="31" idx="2"/>
            </p:cNvCxnSpPr>
            <p:nvPr/>
          </p:nvCxnSpPr>
          <p:spPr>
            <a:xfrm flipH="1" flipV="1">
              <a:off x="7759778" y="4937482"/>
              <a:ext cx="134" cy="2110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ounded Rectangle 29"/>
            <p:cNvSpPr/>
            <p:nvPr/>
          </p:nvSpPr>
          <p:spPr>
            <a:xfrm>
              <a:off x="7215978" y="5148566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</a:t>
              </a:r>
              <a:r>
                <a:rPr lang="en-US" i="1" u="none" strike="noStrike" dirty="0" smtClean="0"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7215710" y="4635730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R</a:t>
              </a:r>
              <a:r>
                <a:rPr lang="en-US" i="1" u="none" strike="noStrike" dirty="0" err="1" smtClean="0"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7215978" y="5661403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</a:t>
              </a:r>
              <a:r>
                <a:rPr lang="en-US" i="1" u="none" strike="noStrike" dirty="0" smtClean="0"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3" name="Straight Arrow Connector 32"/>
            <p:cNvCxnSpPr>
              <a:stCxn id="32" idx="0"/>
              <a:endCxn id="30" idx="2"/>
            </p:cNvCxnSpPr>
            <p:nvPr/>
          </p:nvCxnSpPr>
          <p:spPr>
            <a:xfrm flipV="1">
              <a:off x="7759912" y="5450318"/>
              <a:ext cx="0" cy="211085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8302693" y="5315349"/>
              <a:ext cx="202813" cy="3746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8302693" y="4802513"/>
              <a:ext cx="198127" cy="1075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8302693" y="5828186"/>
              <a:ext cx="198127" cy="11102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endCxn id="31" idx="1"/>
            </p:cNvCxnSpPr>
            <p:nvPr/>
          </p:nvCxnSpPr>
          <p:spPr>
            <a:xfrm flipV="1">
              <a:off x="6553200" y="4786606"/>
              <a:ext cx="662510" cy="13994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0" idx="3"/>
              <a:endCxn id="30" idx="1"/>
            </p:cNvCxnSpPr>
            <p:nvPr/>
          </p:nvCxnSpPr>
          <p:spPr>
            <a:xfrm>
              <a:off x="6541886" y="5299442"/>
              <a:ext cx="674092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4" idx="3"/>
              <a:endCxn id="32" idx="1"/>
            </p:cNvCxnSpPr>
            <p:nvPr/>
          </p:nvCxnSpPr>
          <p:spPr>
            <a:xfrm>
              <a:off x="6541886" y="5812279"/>
              <a:ext cx="674092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Content Placeholder 2"/>
          <p:cNvSpPr txBox="1">
            <a:spLocks/>
          </p:cNvSpPr>
          <p:nvPr/>
        </p:nvSpPr>
        <p:spPr>
          <a:xfrm>
            <a:off x="457200" y="3962400"/>
            <a:ext cx="8229600" cy="1905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996238" algn="r"/>
              </a:tabLst>
            </a:pPr>
            <a:r>
              <a:rPr lang="en-US" dirty="0" smtClean="0"/>
              <a:t>GAC	</a:t>
            </a:r>
            <a:r>
              <a:rPr lang="en-US" sz="2400" dirty="0" smtClean="0">
                <a:solidFill>
                  <a:srgbClr val="E46C0A"/>
                </a:solidFill>
              </a:rPr>
              <a:t>[Waltz 75]</a:t>
            </a:r>
          </a:p>
          <a:p>
            <a:pPr>
              <a:tabLst>
                <a:tab pos="7996238" algn="r"/>
              </a:tabLst>
            </a:pPr>
            <a:r>
              <a:rPr lang="en-US" dirty="0" err="1" smtClean="0"/>
              <a:t>maxRPWC</a:t>
            </a:r>
            <a:r>
              <a:rPr lang="en-US" dirty="0" smtClean="0"/>
              <a:t>	</a:t>
            </a:r>
            <a:r>
              <a:rPr lang="en-US" sz="2400" dirty="0" smtClean="0">
                <a:solidFill>
                  <a:srgbClr val="E46C0A"/>
                </a:solidFill>
              </a:rPr>
              <a:t>[</a:t>
            </a:r>
            <a:r>
              <a:rPr lang="en-US" sz="2400" dirty="0" err="1" smtClean="0">
                <a:solidFill>
                  <a:srgbClr val="E46C0A"/>
                </a:solidFill>
              </a:rPr>
              <a:t>Bessiere</a:t>
            </a:r>
            <a:r>
              <a:rPr lang="en-US" sz="2400" dirty="0" smtClean="0">
                <a:solidFill>
                  <a:srgbClr val="E46C0A"/>
                </a:solidFill>
              </a:rPr>
              <a:t>+ 08]</a:t>
            </a:r>
            <a:endParaRPr lang="en-US" dirty="0" smtClean="0"/>
          </a:p>
          <a:p>
            <a:pPr>
              <a:tabLst>
                <a:tab pos="7996238" algn="r"/>
              </a:tabLst>
            </a:pPr>
            <a:r>
              <a:rPr lang="en-US" dirty="0" err="1" smtClean="0"/>
              <a:t>RmC</a:t>
            </a:r>
            <a:r>
              <a:rPr lang="en-US" dirty="0" smtClean="0"/>
              <a:t>: Relational m Consistency	</a:t>
            </a:r>
            <a:r>
              <a:rPr lang="en-US" sz="2400" dirty="0" smtClean="0">
                <a:solidFill>
                  <a:srgbClr val="E46C0A"/>
                </a:solidFill>
              </a:rPr>
              <a:t>[</a:t>
            </a:r>
            <a:r>
              <a:rPr lang="en-US" sz="2400" dirty="0" err="1" smtClean="0">
                <a:solidFill>
                  <a:srgbClr val="E46C0A"/>
                </a:solidFill>
              </a:rPr>
              <a:t>Dechter</a:t>
            </a:r>
            <a:r>
              <a:rPr lang="en-US" sz="2400" dirty="0" smtClean="0">
                <a:solidFill>
                  <a:srgbClr val="E46C0A"/>
                </a:solidFill>
              </a:rPr>
              <a:t>+ 97]</a:t>
            </a:r>
            <a:endParaRPr lang="en-US" dirty="0"/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5908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996238" algn="r"/>
              </a:tabLst>
            </a:pPr>
            <a:r>
              <a:rPr lang="en-US" dirty="0" smtClean="0">
                <a:solidFill>
                  <a:srgbClr val="E46C0A"/>
                </a:solidFill>
              </a:rPr>
              <a:t>[</a:t>
            </a:r>
            <a:r>
              <a:rPr lang="en-US" dirty="0" err="1" smtClean="0">
                <a:solidFill>
                  <a:srgbClr val="E46C0A"/>
                </a:solidFill>
              </a:rPr>
              <a:t>J</a:t>
            </a:r>
            <a:r>
              <a:rPr lang="en-US" dirty="0" err="1">
                <a:solidFill>
                  <a:srgbClr val="E46C0A"/>
                </a:solidFill>
              </a:rPr>
              <a:t>é</a:t>
            </a:r>
            <a:r>
              <a:rPr lang="en-US" dirty="0" err="1" smtClean="0">
                <a:solidFill>
                  <a:srgbClr val="E46C0A"/>
                </a:solidFill>
              </a:rPr>
              <a:t>gou</a:t>
            </a:r>
            <a:r>
              <a:rPr lang="en-US" dirty="0" smtClean="0">
                <a:solidFill>
                  <a:srgbClr val="E46C0A"/>
                </a:solidFill>
              </a:rPr>
              <a:t> 89]</a:t>
            </a:r>
            <a:endParaRPr lang="en-US" dirty="0">
              <a:solidFill>
                <a:srgbClr val="E46C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928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Localize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Restricting </a:t>
            </a:r>
            <a:r>
              <a:rPr lang="en-US" sz="2800" dirty="0"/>
              <a:t>R(∗,</a:t>
            </a:r>
            <a:r>
              <a:rPr lang="en-US" sz="2800" i="1" dirty="0"/>
              <a:t>m</a:t>
            </a:r>
            <a:r>
              <a:rPr lang="en-US" sz="2800" dirty="0"/>
              <a:t>)</a:t>
            </a:r>
            <a:r>
              <a:rPr lang="en-US" sz="2800" dirty="0" smtClean="0"/>
              <a:t>C to clusters: </a:t>
            </a:r>
            <a:r>
              <a:rPr lang="en-US" sz="2800" dirty="0">
                <a:solidFill>
                  <a:srgbClr val="3366FF"/>
                </a:solidFill>
              </a:rPr>
              <a:t>cl</a:t>
            </a:r>
            <a:r>
              <a:rPr lang="en-US" sz="2800" dirty="0" smtClean="0"/>
              <a:t>-</a:t>
            </a:r>
            <a:r>
              <a:rPr lang="en-US" sz="2800" dirty="0" smtClean="0"/>
              <a:t>R(∗,</a:t>
            </a:r>
            <a:r>
              <a:rPr lang="en-US" sz="2800" i="1" dirty="0" smtClean="0"/>
              <a:t>m</a:t>
            </a:r>
            <a:r>
              <a:rPr lang="en-US" sz="2800" dirty="0" smtClean="0"/>
              <a:t>)C</a:t>
            </a:r>
          </a:p>
          <a:p>
            <a:r>
              <a:rPr lang="en-US" sz="2800" dirty="0"/>
              <a:t>Localization </a:t>
            </a:r>
            <a:r>
              <a:rPr lang="en-US" sz="2800" dirty="0">
                <a:solidFill>
                  <a:srgbClr val="3366FF"/>
                </a:solidFill>
              </a:rPr>
              <a:t>cl</a:t>
            </a:r>
            <a:r>
              <a:rPr lang="en-US" sz="2800" dirty="0"/>
              <a:t>-R(*,</a:t>
            </a:r>
            <a:r>
              <a:rPr lang="en-US" sz="2800" i="1" dirty="0"/>
              <a:t>m</a:t>
            </a:r>
            <a:r>
              <a:rPr lang="en-US" sz="2800" dirty="0"/>
              <a:t>)C</a:t>
            </a:r>
          </a:p>
          <a:p>
            <a:pPr lvl="1"/>
            <a:r>
              <a:rPr lang="en-US" sz="2400" dirty="0"/>
              <a:t>Fewer combinations of </a:t>
            </a:r>
            <a:r>
              <a:rPr lang="en-US" sz="2400" i="1" dirty="0"/>
              <a:t>m</a:t>
            </a:r>
            <a:r>
              <a:rPr lang="en-US" sz="2400" dirty="0"/>
              <a:t> relations</a:t>
            </a:r>
          </a:p>
          <a:p>
            <a:pPr lvl="1"/>
            <a:r>
              <a:rPr lang="en-US" sz="2400" dirty="0"/>
              <a:t>Reduces the enforced consistency </a:t>
            </a:r>
            <a:r>
              <a:rPr lang="en-US" sz="2400" dirty="0" smtClean="0"/>
              <a:t>level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>
            <a:off x="3581400" y="3733800"/>
            <a:ext cx="1858263" cy="2240690"/>
            <a:chOff x="6781802" y="3200400"/>
            <a:chExt cx="1858263" cy="2240690"/>
          </a:xfrm>
        </p:grpSpPr>
        <p:cxnSp>
          <p:nvCxnSpPr>
            <p:cNvPr id="75" name="Straight Connector 74"/>
            <p:cNvCxnSpPr>
              <a:stCxn id="124" idx="2"/>
              <a:endCxn id="92" idx="0"/>
            </p:cNvCxnSpPr>
            <p:nvPr/>
          </p:nvCxnSpPr>
          <p:spPr>
            <a:xfrm rot="5400000">
              <a:off x="6803420" y="4766395"/>
              <a:ext cx="605420" cy="1743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Rounded Rectangle 75"/>
            <p:cNvSpPr/>
            <p:nvPr/>
          </p:nvSpPr>
          <p:spPr>
            <a:xfrm>
              <a:off x="7422028" y="333586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7227281" y="382694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7955437" y="392007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7879228" y="3361251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7111999" y="3200400"/>
              <a:ext cx="119379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6781802" y="3733800"/>
              <a:ext cx="84632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7857069" y="3733799"/>
              <a:ext cx="78299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6798747" y="4433597"/>
              <a:ext cx="73151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7438950" y="401321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8082436" y="386080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8471912" y="401320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7907873" y="4438361"/>
              <a:ext cx="731519" cy="1002729"/>
            </a:xfrm>
            <a:prstGeom prst="roundRect">
              <a:avLst>
                <a:gd name="adj" fmla="val 50000"/>
              </a:avLst>
            </a:prstGeom>
            <a:solidFill>
              <a:srgbClr val="3366FF">
                <a:alpha val="33000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6973270" y="456357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7265364" y="460586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8133238" y="455509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8327973" y="456355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6973259" y="515625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7167994" y="516471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4" name="Rounded Rectangle 93"/>
            <p:cNvSpPr/>
            <p:nvPr/>
          </p:nvSpPr>
          <p:spPr>
            <a:xfrm>
              <a:off x="8150166" y="5147782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8344901" y="5156243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6939379" y="414867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7" name="Straight Connector 96"/>
            <p:cNvCxnSpPr>
              <a:stCxn id="76" idx="3"/>
              <a:endCxn id="79" idx="1"/>
            </p:cNvCxnSpPr>
            <p:nvPr/>
          </p:nvCxnSpPr>
          <p:spPr>
            <a:xfrm>
              <a:off x="7513468" y="3381588"/>
              <a:ext cx="365760" cy="2538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76" idx="2"/>
              <a:endCxn id="77" idx="0"/>
            </p:cNvCxnSpPr>
            <p:nvPr/>
          </p:nvCxnSpPr>
          <p:spPr>
            <a:xfrm rot="5400000">
              <a:off x="7170555" y="3529755"/>
              <a:ext cx="399640" cy="19474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84" idx="0"/>
              <a:endCxn id="79" idx="2"/>
            </p:cNvCxnSpPr>
            <p:nvPr/>
          </p:nvCxnSpPr>
          <p:spPr>
            <a:xfrm rot="5400000" flipH="1" flipV="1">
              <a:off x="7424547" y="3512815"/>
              <a:ext cx="560525" cy="44027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76" idx="2"/>
              <a:endCxn id="78" idx="0"/>
            </p:cNvCxnSpPr>
            <p:nvPr/>
          </p:nvCxnSpPr>
          <p:spPr>
            <a:xfrm rot="16200000" flipH="1">
              <a:off x="7488067" y="3406988"/>
              <a:ext cx="492771" cy="53340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79" idx="2"/>
              <a:endCxn id="85" idx="0"/>
            </p:cNvCxnSpPr>
            <p:nvPr/>
          </p:nvCxnSpPr>
          <p:spPr>
            <a:xfrm rot="16200000" flipH="1">
              <a:off x="7822496" y="3555143"/>
              <a:ext cx="408113" cy="20320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85" idx="3"/>
              <a:endCxn id="86" idx="1"/>
            </p:cNvCxnSpPr>
            <p:nvPr/>
          </p:nvCxnSpPr>
          <p:spPr>
            <a:xfrm>
              <a:off x="8173876" y="3906524"/>
              <a:ext cx="298036" cy="15240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stCxn id="78" idx="2"/>
              <a:endCxn id="90" idx="0"/>
            </p:cNvCxnSpPr>
            <p:nvPr/>
          </p:nvCxnSpPr>
          <p:spPr>
            <a:xfrm rot="16200000" flipH="1">
              <a:off x="7818268" y="4194407"/>
              <a:ext cx="543579" cy="1778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85" idx="2"/>
              <a:endCxn id="90" idx="0"/>
            </p:cNvCxnSpPr>
            <p:nvPr/>
          </p:nvCxnSpPr>
          <p:spPr>
            <a:xfrm rot="16200000" flipH="1">
              <a:off x="7852130" y="4228270"/>
              <a:ext cx="602854" cy="508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86" idx="2"/>
              <a:endCxn id="91" idx="0"/>
            </p:cNvCxnSpPr>
            <p:nvPr/>
          </p:nvCxnSpPr>
          <p:spPr>
            <a:xfrm rot="5400000">
              <a:off x="8216206" y="4262132"/>
              <a:ext cx="458915" cy="14393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90" idx="3"/>
              <a:endCxn id="91" idx="1"/>
            </p:cNvCxnSpPr>
            <p:nvPr/>
          </p:nvCxnSpPr>
          <p:spPr>
            <a:xfrm>
              <a:off x="8224678" y="4600818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77" idx="1"/>
              <a:endCxn id="96" idx="0"/>
            </p:cNvCxnSpPr>
            <p:nvPr/>
          </p:nvCxnSpPr>
          <p:spPr>
            <a:xfrm rot="10800000" flipV="1">
              <a:off x="6985099" y="3872668"/>
              <a:ext cx="242182" cy="2760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96" idx="2"/>
              <a:endCxn id="88" idx="0"/>
            </p:cNvCxnSpPr>
            <p:nvPr/>
          </p:nvCxnSpPr>
          <p:spPr>
            <a:xfrm rot="16200000" flipH="1">
              <a:off x="6840314" y="4384894"/>
              <a:ext cx="323460" cy="3389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84" idx="2"/>
              <a:endCxn id="89" idx="0"/>
            </p:cNvCxnSpPr>
            <p:nvPr/>
          </p:nvCxnSpPr>
          <p:spPr>
            <a:xfrm rot="5400000">
              <a:off x="7147273" y="4268467"/>
              <a:ext cx="501208" cy="173586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96" idx="3"/>
              <a:endCxn id="84" idx="1"/>
            </p:cNvCxnSpPr>
            <p:nvPr/>
          </p:nvCxnSpPr>
          <p:spPr>
            <a:xfrm flipV="1">
              <a:off x="7030819" y="4058936"/>
              <a:ext cx="408131" cy="135454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77" idx="3"/>
              <a:endCxn id="84" idx="0"/>
            </p:cNvCxnSpPr>
            <p:nvPr/>
          </p:nvCxnSpPr>
          <p:spPr>
            <a:xfrm>
              <a:off x="7318721" y="3872668"/>
              <a:ext cx="165949" cy="14054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stCxn id="88" idx="2"/>
              <a:endCxn id="92" idx="0"/>
            </p:cNvCxnSpPr>
            <p:nvPr/>
          </p:nvCxnSpPr>
          <p:spPr>
            <a:xfrm rot="5400000">
              <a:off x="6768363" y="4905627"/>
              <a:ext cx="501245" cy="1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93" idx="1"/>
              <a:endCxn id="92" idx="3"/>
            </p:cNvCxnSpPr>
            <p:nvPr/>
          </p:nvCxnSpPr>
          <p:spPr>
            <a:xfrm rot="10800000">
              <a:off x="7064700" y="5201976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89" idx="2"/>
              <a:endCxn id="93" idx="0"/>
            </p:cNvCxnSpPr>
            <p:nvPr/>
          </p:nvCxnSpPr>
          <p:spPr>
            <a:xfrm rot="5400000">
              <a:off x="7028693" y="4882325"/>
              <a:ext cx="467412" cy="9737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91" idx="2"/>
              <a:endCxn id="94" idx="0"/>
            </p:cNvCxnSpPr>
            <p:nvPr/>
          </p:nvCxnSpPr>
          <p:spPr>
            <a:xfrm rot="5400000">
              <a:off x="8038399" y="4812487"/>
              <a:ext cx="492783" cy="17780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>
              <a:stCxn id="90" idx="2"/>
              <a:endCxn id="94" idx="0"/>
            </p:cNvCxnSpPr>
            <p:nvPr/>
          </p:nvCxnSpPr>
          <p:spPr>
            <a:xfrm rot="16200000" flipH="1">
              <a:off x="7936800" y="4888696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94" idx="0"/>
              <a:endCxn id="95" idx="1"/>
            </p:cNvCxnSpPr>
            <p:nvPr/>
          </p:nvCxnSpPr>
          <p:spPr>
            <a:xfrm rot="16200000" flipH="1">
              <a:off x="8243302" y="5100365"/>
              <a:ext cx="54181" cy="14901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>
              <a:stCxn id="95" idx="0"/>
              <a:endCxn id="90" idx="2"/>
            </p:cNvCxnSpPr>
            <p:nvPr/>
          </p:nvCxnSpPr>
          <p:spPr>
            <a:xfrm rot="16200000" flipV="1">
              <a:off x="8029938" y="4795559"/>
              <a:ext cx="509705" cy="21166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95" idx="0"/>
              <a:endCxn id="91" idx="2"/>
            </p:cNvCxnSpPr>
            <p:nvPr/>
          </p:nvCxnSpPr>
          <p:spPr>
            <a:xfrm rot="16200000" flipV="1">
              <a:off x="8131535" y="4897157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4" name="Rounded Rectangle 123"/>
            <p:cNvSpPr/>
            <p:nvPr/>
          </p:nvSpPr>
          <p:spPr>
            <a:xfrm>
              <a:off x="7147560" y="445939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25" name="Straight Connector 124"/>
            <p:cNvCxnSpPr>
              <a:stCxn id="77" idx="2"/>
              <a:endCxn id="124" idx="0"/>
            </p:cNvCxnSpPr>
            <p:nvPr/>
          </p:nvCxnSpPr>
          <p:spPr>
            <a:xfrm rot="5400000">
              <a:off x="6962638" y="4149031"/>
              <a:ext cx="541007" cy="7972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3" name="Footer Placeholder 16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CoCoMeet--Nov 8, 2013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5105</TotalTime>
  <Words>3143</Words>
  <Application>Microsoft Macintosh PowerPoint</Application>
  <PresentationFormat>On-screen Show (4:3)</PresentationFormat>
  <Paragraphs>1121</Paragraphs>
  <Slides>29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Localizing &amp; Bolstering Constraint Propagation  in a Tree Decomposition</vt:lpstr>
      <vt:lpstr>Outline</vt:lpstr>
      <vt:lpstr>Introduction</vt:lpstr>
      <vt:lpstr>Our Approach</vt:lpstr>
      <vt:lpstr>Tree Decomposition</vt:lpstr>
      <vt:lpstr>Tree Decomposition: Separators</vt:lpstr>
      <vt:lpstr>Relational Consistency R(∗,m)C</vt:lpstr>
      <vt:lpstr>Characterizing R(*,m)C</vt:lpstr>
      <vt:lpstr>Localize Consistency</vt:lpstr>
      <vt:lpstr>Characterizing cl-R(∗,m)C</vt:lpstr>
      <vt:lpstr>Communication Between Clusters</vt:lpstr>
      <vt:lpstr>Bolstering Propagation at Separators</vt:lpstr>
      <vt:lpstr>Bolstering Schemas: Approximate Unique Separator Constraint</vt:lpstr>
      <vt:lpstr>Resulting Consistency Properties</vt:lpstr>
      <vt:lpstr>Experiments</vt:lpstr>
      <vt:lpstr>Characteristics of Benchmark Data  </vt:lpstr>
      <vt:lpstr>Empirical Evaluations</vt:lpstr>
      <vt:lpstr>Cumulative Count of Instances Solved w/o Backtracking</vt:lpstr>
      <vt:lpstr>Conclusions &amp; Future Work</vt:lpstr>
      <vt:lpstr>Thank You for Your Attention</vt:lpstr>
      <vt:lpstr>Shant’s Thesis</vt:lpstr>
      <vt:lpstr>Algorithms for Enforcing R(∗,m)C</vt:lpstr>
      <vt:lpstr>Hybrid Solver</vt:lpstr>
      <vt:lpstr>PowerPoint Presentation</vt:lpstr>
      <vt:lpstr>Structure-Guided Propagation</vt:lpstr>
      <vt:lpstr>Solution Counting</vt:lpstr>
      <vt:lpstr>Empirical Evaluations</vt:lpstr>
      <vt:lpstr>Empirical Evaluations: WitnessBTD </vt:lpstr>
      <vt:lpstr>Generating a Tree Decomposition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Shant</dc:creator>
  <cp:lastModifiedBy>Berthe Choueiry</cp:lastModifiedBy>
  <cp:revision>454</cp:revision>
  <dcterms:created xsi:type="dcterms:W3CDTF">2010-06-14T05:49:49Z</dcterms:created>
  <dcterms:modified xsi:type="dcterms:W3CDTF">2013-11-08T16:46:06Z</dcterms:modified>
</cp:coreProperties>
</file>