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1"/>
  </p:notesMasterIdLst>
  <p:handoutMasterIdLst>
    <p:handoutMasterId r:id="rId42"/>
  </p:handoutMasterIdLst>
  <p:sldIdLst>
    <p:sldId id="277" r:id="rId2"/>
    <p:sldId id="279" r:id="rId3"/>
    <p:sldId id="280" r:id="rId4"/>
    <p:sldId id="281" r:id="rId5"/>
    <p:sldId id="282" r:id="rId6"/>
    <p:sldId id="327" r:id="rId7"/>
    <p:sldId id="284" r:id="rId8"/>
    <p:sldId id="285" r:id="rId9"/>
    <p:sldId id="286" r:id="rId10"/>
    <p:sldId id="325" r:id="rId11"/>
    <p:sldId id="288" r:id="rId12"/>
    <p:sldId id="290" r:id="rId13"/>
    <p:sldId id="291" r:id="rId14"/>
    <p:sldId id="295" r:id="rId15"/>
    <p:sldId id="296" r:id="rId16"/>
    <p:sldId id="297" r:id="rId17"/>
    <p:sldId id="298" r:id="rId18"/>
    <p:sldId id="299" r:id="rId19"/>
    <p:sldId id="300" r:id="rId20"/>
    <p:sldId id="301" r:id="rId21"/>
    <p:sldId id="302" r:id="rId22"/>
    <p:sldId id="303" r:id="rId23"/>
    <p:sldId id="304" r:id="rId24"/>
    <p:sldId id="305" r:id="rId25"/>
    <p:sldId id="306" r:id="rId26"/>
    <p:sldId id="307" r:id="rId27"/>
    <p:sldId id="308" r:id="rId28"/>
    <p:sldId id="310" r:id="rId29"/>
    <p:sldId id="311" r:id="rId30"/>
    <p:sldId id="328" r:id="rId31"/>
    <p:sldId id="330" r:id="rId32"/>
    <p:sldId id="315" r:id="rId33"/>
    <p:sldId id="316" r:id="rId34"/>
    <p:sldId id="317" r:id="rId35"/>
    <p:sldId id="318" r:id="rId36"/>
    <p:sldId id="319" r:id="rId37"/>
    <p:sldId id="320" r:id="rId38"/>
    <p:sldId id="321" r:id="rId39"/>
    <p:sldId id="322" r:id="rId40"/>
  </p:sldIdLst>
  <p:sldSz cx="9144000" cy="6858000" type="screen4x3"/>
  <p:notesSz cx="6950075" cy="9236075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008000"/>
    <a:srgbClr val="3A65BC"/>
    <a:srgbClr val="666633"/>
    <a:srgbClr val="990000"/>
    <a:srgbClr val="652B91"/>
    <a:srgbClr val="FFFFCC"/>
    <a:srgbClr val="FFCC99"/>
    <a:srgbClr val="FFFF66"/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6954" autoAdjust="0"/>
    <p:restoredTop sz="86333" autoAdjust="0"/>
  </p:normalViewPr>
  <p:slideViewPr>
    <p:cSldViewPr>
      <p:cViewPr>
        <p:scale>
          <a:sx n="72" d="100"/>
          <a:sy n="72" d="100"/>
        </p:scale>
        <p:origin x="-1620" y="-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448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>
              <a:defRPr sz="1200"/>
            </a:lvl1pPr>
          </a:lstStyle>
          <a:p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endParaRPr 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>
              <a:defRPr sz="1200"/>
            </a:lvl1pPr>
          </a:lstStyle>
          <a:p>
            <a:endParaRPr 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fld id="{AFB67340-273A-4ED1-813B-07EE8A644A4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>
              <a:defRPr sz="1200"/>
            </a:lvl1pPr>
          </a:lstStyle>
          <a:p>
            <a:endParaRPr lang="en-US" altLang="zh-C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endParaRPr lang="en-US" altLang="zh-CN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8038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7850"/>
            <a:ext cx="55594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>
              <a:defRPr sz="1200"/>
            </a:lvl1pPr>
          </a:lstStyle>
          <a:p>
            <a:endParaRPr lang="en-US" altLang="zh-CN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fld id="{5AF24D43-DF21-41D0-A4F5-89A45046EBB1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Say it quick, say it once.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42DC03-037D-4BD1-9758-547E870F564F}" type="slidenum">
              <a:rPr lang="en-US" altLang="zh-CN" smtClean="0"/>
              <a:pPr>
                <a:defRPr/>
              </a:pPr>
              <a:t>8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42DC03-037D-4BD1-9758-547E870F564F}" type="slidenum">
              <a:rPr lang="en-US" altLang="zh-CN" smtClean="0"/>
              <a:pPr>
                <a:defRPr/>
              </a:pPr>
              <a:t>10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42DC03-037D-4BD1-9758-547E870F564F}" type="slidenum">
              <a:rPr lang="en-US" altLang="zh-CN" smtClean="0"/>
              <a:pPr>
                <a:defRPr/>
              </a:pPr>
              <a:t>11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42DC03-037D-4BD1-9758-547E870F564F}" type="slidenum">
              <a:rPr lang="en-US" altLang="zh-CN" smtClean="0"/>
              <a:pPr>
                <a:defRPr/>
              </a:pPr>
              <a:t>12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42DC03-037D-4BD1-9758-547E870F564F}" type="slidenum">
              <a:rPr lang="en-US" altLang="zh-CN" smtClean="0"/>
              <a:pPr>
                <a:defRPr/>
              </a:pPr>
              <a:t>24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42DC03-037D-4BD1-9758-547E870F564F}" type="slidenum">
              <a:rPr lang="en-US" altLang="zh-CN" smtClean="0"/>
              <a:pPr>
                <a:defRPr/>
              </a:pPr>
              <a:t>26</a:t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21F0F00-A2B0-42C4-B0C2-43D876FD9578}" type="datetime1">
              <a:rPr lang="en-US" smtClean="0"/>
              <a:pPr/>
              <a:t>8/28/2007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SARA 2007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362684-6A86-4C4F-8C20-D760B53C8989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1CE6CE-2A52-488B-AD78-7B4044045713}" type="datetime1">
              <a:rPr lang="en-US" smtClean="0"/>
              <a:pPr/>
              <a:t>8/28/2007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SARA 2007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DEC877-EA9D-4780-A3BA-2EB5C72E42D7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7645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04800"/>
            <a:ext cx="607695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D6AD76-80FD-4E6C-9A84-9D064830A961}" type="datetime1">
              <a:rPr lang="en-US" smtClean="0"/>
              <a:pPr/>
              <a:t>8/28/2007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SARA 2007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D58CE8-483B-4AA2-8121-7BBEA2A6A945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7A76BA1-3EE6-4BCA-B26D-20A677023C54}" type="datetime1">
              <a:rPr lang="en-US" smtClean="0"/>
              <a:pPr/>
              <a:t>8/28/2007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SARA 2007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9C5F72-FD39-40CC-A19F-E155B36B12A6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A3B896-DE0C-49DA-A147-87B3D161FD53}" type="datetime1">
              <a:rPr lang="en-US" smtClean="0"/>
              <a:pPr/>
              <a:t>8/28/2007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SARA 2007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61919A-6FC6-4985-9E5F-B7D1B5878664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65238"/>
            <a:ext cx="40005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65238"/>
            <a:ext cx="40005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003A322-C427-406A-8BA8-F9EE2EE3BAE7}" type="datetime1">
              <a:rPr lang="en-US" smtClean="0"/>
              <a:pPr/>
              <a:t>8/28/2007</a:t>
            </a:fld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SARA 2007</a:t>
            </a: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D10A84-0EA9-4761-B4AC-58D66E1C8ED5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5301442-698C-46AC-AFC8-A53C79B1DB56}" type="datetime1">
              <a:rPr lang="en-US" smtClean="0"/>
              <a:pPr/>
              <a:t>8/28/2007</a:t>
            </a:fld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SARA 2007</a:t>
            </a: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ED2FB6-C4A1-49F3-9405-52E5DFE16105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35A36D-1B2D-400F-A2D6-855DC0525CB9}" type="datetime1">
              <a:rPr lang="en-US" smtClean="0"/>
              <a:pPr/>
              <a:t>8/28/2007</a:t>
            </a:fld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SARA 2007</a:t>
            </a: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F4A05F-6CF8-47F7-B4EC-739E7DCB17BB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BE26BF-857F-4AB6-8ADA-B020D46D13C4}" type="datetime1">
              <a:rPr lang="en-US" smtClean="0"/>
              <a:pPr/>
              <a:t>8/28/2007</a:t>
            </a:fld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SARA 2007</a:t>
            </a: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68FA2-3E8A-4D57-84F2-67360BB3A612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C17BCF-A505-4020-9ABE-BC44D7852607}" type="datetime1">
              <a:rPr lang="en-US" smtClean="0"/>
              <a:pPr/>
              <a:t>8/28/2007</a:t>
            </a:fld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SARA 2007</a:t>
            </a: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6C8E83-24F5-4606-AA79-64BDEBD27FDD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51A1DBA-AA97-4FB1-B66B-ABFC069A769D}" type="datetime1">
              <a:rPr lang="en-US" smtClean="0"/>
              <a:pPr/>
              <a:t>8/28/2007</a:t>
            </a:fld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SARA 2007</a:t>
            </a: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0D25FC-C215-45C7-99BB-E0D7C351CF65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229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65238"/>
            <a:ext cx="81534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 smtClean="0"/>
              <a:t>Click to edit Master text styles</a:t>
            </a:r>
          </a:p>
          <a:p>
            <a:pPr lvl="1"/>
            <a:r>
              <a:rPr lang="en-US" altLang="zh-CN" dirty="0" smtClean="0"/>
              <a:t>Second level</a:t>
            </a:r>
          </a:p>
          <a:p>
            <a:pPr lvl="2"/>
            <a:r>
              <a:rPr lang="en-US" altLang="zh-CN" dirty="0" smtClean="0"/>
              <a:t>Third level</a:t>
            </a:r>
          </a:p>
          <a:p>
            <a:pPr lvl="3"/>
            <a:r>
              <a:rPr lang="en-US" altLang="zh-CN" dirty="0" smtClean="0"/>
              <a:t>Fourth level</a:t>
            </a:r>
          </a:p>
          <a:p>
            <a:pPr lvl="4"/>
            <a:r>
              <a:rPr lang="en-US" altLang="zh-CN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B5D89629-748E-4F8E-BD78-BD7591D6335C}" type="datetime1">
              <a:rPr lang="en-US" smtClean="0"/>
              <a:pPr/>
              <a:t>8/28/2007</a:t>
            </a:fld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altLang="zh-CN" smtClean="0"/>
              <a:t>SARA 2007</a:t>
            </a:r>
            <a:endParaRPr lang="en-US" altLang="zh-CN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9565145-9C39-4F5F-B243-9952361F68E7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609600" y="10668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762000" y="59436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034" name="Picture 10" descr="C:\My Documents\UNL logo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315200" y="5713413"/>
            <a:ext cx="1295400" cy="534987"/>
          </a:xfrm>
          <a:prstGeom prst="rect">
            <a:avLst/>
          </a:prstGeom>
          <a:noFill/>
        </p:spPr>
      </p:pic>
      <p:sp>
        <p:nvSpPr>
          <p:cNvPr id="1035" name="Text Box 11"/>
          <p:cNvSpPr txBox="1">
            <a:spLocks noChangeArrowheads="1"/>
          </p:cNvSpPr>
          <p:nvPr/>
        </p:nvSpPr>
        <p:spPr bwMode="auto">
          <a:xfrm>
            <a:off x="685800" y="5943600"/>
            <a:ext cx="4800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i="1">
                <a:solidFill>
                  <a:srgbClr val="3A65BC"/>
                </a:solidFill>
              </a:rPr>
              <a:t>Constraint Systems Laboratory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hdr="0"/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3A65BC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3A65BC"/>
        </a:buClr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image" Target="../media/image14.wmf"/><Relationship Id="rId7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5.w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E19AB-9DB8-48FC-9D4B-548936519C6E}" type="datetime1">
              <a:rPr lang="en-US" smtClean="0"/>
              <a:pPr/>
              <a:t>8/28/2007</a:t>
            </a:fld>
            <a:endParaRPr lang="en-US" altLang="zh-C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SARA 2007</a:t>
            </a:r>
            <a:endParaRPr lang="en-US" altLang="zh-CN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22B93-89E6-4641-B1FE-E3BF477CAB47}" type="slidenum">
              <a:rPr lang="en-US" altLang="zh-CN"/>
              <a:pPr/>
              <a:t>1</a:t>
            </a:fld>
            <a:endParaRPr lang="en-US" altLang="zh-CN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609600" y="1325563"/>
            <a:ext cx="8001000" cy="408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3A65BC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Reformulating Constraint Satisfaction Problems with Application to Geospatial Reasoning</a:t>
            </a: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endParaRPr kumimoji="0" lang="en-US" sz="5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宋体" pitchFamily="2" charset="-122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endParaRPr kumimoji="0" lang="en-US" sz="20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宋体" pitchFamily="2" charset="-122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K. Bayer </a:t>
            </a:r>
            <a:r>
              <a:rPr lang="en-US" sz="2000" kern="0" baseline="30000" dirty="0" smtClean="0">
                <a:latin typeface="Helvetica" pitchFamily="34" charset="0"/>
                <a:ea typeface="宋体" pitchFamily="2" charset="-122"/>
              </a:rPr>
              <a:t>1 </a:t>
            </a:r>
            <a:r>
              <a:rPr lang="en-US" sz="2000" kern="0" dirty="0" smtClean="0">
                <a:latin typeface="Helvetica" pitchFamily="34" charset="0"/>
                <a:ea typeface="宋体" pitchFamily="2" charset="-122"/>
              </a:rPr>
              <a:t>  </a:t>
            </a: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M.</a:t>
            </a:r>
            <a:r>
              <a:rPr kumimoji="0" lang="en-US" sz="20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 </a:t>
            </a:r>
            <a:r>
              <a:rPr kumimoji="0" lang="en-US" sz="200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Michalowski</a:t>
            </a:r>
            <a:r>
              <a:rPr kumimoji="0" lang="en-US" sz="20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 </a:t>
            </a:r>
            <a:r>
              <a:rPr kumimoji="0" lang="en-US" sz="2000" i="0" u="none" strike="noStrike" kern="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2</a:t>
            </a:r>
            <a:r>
              <a:rPr lang="en-US" sz="2000" kern="0" dirty="0" smtClean="0">
                <a:latin typeface="Helvetica" pitchFamily="34" charset="0"/>
                <a:ea typeface="宋体" pitchFamily="2" charset="-122"/>
              </a:rPr>
              <a:t>   </a:t>
            </a:r>
            <a:r>
              <a:rPr kumimoji="0" lang="en-US" sz="20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B.Y. </a:t>
            </a:r>
            <a:r>
              <a:rPr kumimoji="0" lang="en-US" sz="200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Choueiry</a:t>
            </a:r>
            <a:r>
              <a:rPr kumimoji="0" lang="en-US" sz="20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 </a:t>
            </a:r>
            <a:r>
              <a:rPr kumimoji="0" lang="en-US" sz="2000" i="0" u="none" strike="noStrike" kern="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1,2</a:t>
            </a:r>
            <a:r>
              <a:rPr kumimoji="0" lang="en-US" sz="20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   C.A. </a:t>
            </a:r>
            <a:r>
              <a:rPr kumimoji="0" lang="en-US" sz="200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Knoblock</a:t>
            </a:r>
            <a:r>
              <a:rPr kumimoji="0" lang="en-US" sz="20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 </a:t>
            </a:r>
            <a:r>
              <a:rPr kumimoji="0" lang="en-US" sz="2000" i="0" u="none" strike="noStrike" kern="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2</a:t>
            </a:r>
            <a:endParaRPr kumimoji="0" lang="en-US" sz="24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宋体" pitchFamily="2" charset="-122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endParaRPr kumimoji="0" lang="en-US" sz="1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宋体" pitchFamily="2" charset="-122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defRPr/>
            </a:pPr>
            <a:r>
              <a:rPr kumimoji="0" lang="en-US" b="0" i="0" u="none" strike="noStrike" kern="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1 </a:t>
            </a: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Constraint Systems Laboratory</a:t>
            </a: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University of Nebraska-Lincoln</a:t>
            </a:r>
            <a:r>
              <a:rPr lang="en-US" sz="1600" kern="0" dirty="0" smtClean="0">
                <a:latin typeface="Helvetica" pitchFamily="34" charset="0"/>
                <a:ea typeface="宋体" pitchFamily="2" charset="-122"/>
              </a:rPr>
              <a:t> </a:t>
            </a: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defRPr/>
            </a:pPr>
            <a:endParaRPr lang="en-US" kern="0" dirty="0" smtClean="0">
              <a:latin typeface="Helvetica" pitchFamily="34" charset="0"/>
              <a:ea typeface="宋体" pitchFamily="2" charset="-122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defRPr/>
            </a:pPr>
            <a:r>
              <a:rPr lang="en-US" sz="1600" kern="0" baseline="30000" dirty="0" smtClean="0">
                <a:latin typeface="Helvetica" pitchFamily="34" charset="0"/>
                <a:ea typeface="宋体" pitchFamily="2" charset="-122"/>
              </a:rPr>
              <a:t>2 </a:t>
            </a:r>
            <a:r>
              <a:rPr lang="en-US" sz="1600" kern="0" dirty="0" smtClean="0">
                <a:latin typeface="Helvetica" pitchFamily="34" charset="0"/>
                <a:ea typeface="宋体" pitchFamily="2" charset="-122"/>
              </a:rPr>
              <a:t>Information Sciences Institute</a:t>
            </a:r>
          </a:p>
          <a:p>
            <a:pPr marL="342900" lvl="0" indent="-342900" algn="ctr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University of Southern California</a:t>
            </a: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685800" y="5257800"/>
            <a:ext cx="6629400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100" dirty="0" smtClean="0"/>
          </a:p>
          <a:p>
            <a:r>
              <a:rPr lang="en-US" sz="1200" dirty="0" smtClean="0"/>
              <a:t>Supported </a:t>
            </a:r>
            <a:r>
              <a:rPr lang="en-US" sz="1200" dirty="0"/>
              <a:t>by NSF CAREER </a:t>
            </a:r>
            <a:r>
              <a:rPr lang="en-US" sz="1200" dirty="0" smtClean="0"/>
              <a:t>Award </a:t>
            </a:r>
            <a:r>
              <a:rPr lang="en-US" sz="1200" dirty="0"/>
              <a:t>#0133568 </a:t>
            </a:r>
            <a:r>
              <a:rPr lang="en-US" sz="1200" dirty="0" smtClean="0"/>
              <a:t>and</a:t>
            </a:r>
          </a:p>
          <a:p>
            <a:r>
              <a:rPr lang="en-US" sz="1200" dirty="0" smtClean="0"/>
              <a:t>AFOSR </a:t>
            </a:r>
            <a:r>
              <a:rPr lang="en-US" sz="1200" dirty="0"/>
              <a:t>grants </a:t>
            </a:r>
            <a:r>
              <a:rPr lang="en-US" sz="1200" dirty="0" smtClean="0"/>
              <a:t>FA9550-04-1-0105 and </a:t>
            </a:r>
            <a:r>
              <a:rPr lang="en-US" sz="1200" dirty="0"/>
              <a:t>FA9550-07-1-0416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pitchFamily="34" charset="0"/>
                <a:ea typeface="宋体" pitchFamily="2" charset="-122"/>
              </a:rPr>
              <a:t>Query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153400" cy="1981200"/>
          </a:xfrm>
        </p:spPr>
        <p:txBody>
          <a:bodyPr/>
          <a:lstStyle/>
          <a:p>
            <a:pPr marL="457200" indent="-457200" eaLnBrk="1" hangingPunct="1">
              <a:buFont typeface="Helvetica" pitchFamily="34" charset="0"/>
              <a:buAutoNum type="arabicPeriod"/>
            </a:pP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Given an address, what buildings could it be?</a:t>
            </a:r>
          </a:p>
          <a:p>
            <a:pPr marL="457200" indent="-457200" eaLnBrk="1" hangingPunct="1">
              <a:buFont typeface="Helvetica" pitchFamily="34" charset="0"/>
              <a:buAutoNum type="arabicPeriod"/>
            </a:pP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Given a building, what addresses could it have</a:t>
            </a:r>
            <a:r>
              <a:rPr lang="en-US" sz="2400" dirty="0">
                <a:latin typeface="Helvetica" pitchFamily="34" charset="0"/>
                <a:ea typeface="宋体" pitchFamily="2" charset="-122"/>
              </a:rPr>
              <a:t>?</a:t>
            </a:r>
            <a:endParaRPr lang="en-US" sz="2400" dirty="0" smtClean="0"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7E22-97CE-4354-B7E9-79A6C6DC3AAE}" type="datetime1">
              <a:rPr lang="en-US" smtClean="0"/>
              <a:pPr/>
              <a:t>8/28/2007</a:t>
            </a:fld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10</a:t>
            </a:fld>
            <a:endParaRPr lang="en-US" altLang="zh-C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SARA 2007</a:t>
            </a:r>
            <a:endParaRPr lang="en-US" altLang="zh-CN" dirty="0"/>
          </a:p>
        </p:txBody>
      </p:sp>
      <p:grpSp>
        <p:nvGrpSpPr>
          <p:cNvPr id="56" name="Group 55"/>
          <p:cNvGrpSpPr/>
          <p:nvPr/>
        </p:nvGrpSpPr>
        <p:grpSpPr>
          <a:xfrm>
            <a:off x="2133600" y="3200400"/>
            <a:ext cx="5149259" cy="2473324"/>
            <a:chOff x="2699341" y="3048000"/>
            <a:chExt cx="5149259" cy="2473324"/>
          </a:xfrm>
        </p:grpSpPr>
        <p:sp>
          <p:nvSpPr>
            <p:cNvPr id="9" name="Rectangle 8"/>
            <p:cNvSpPr/>
            <p:nvPr/>
          </p:nvSpPr>
          <p:spPr bwMode="auto">
            <a:xfrm>
              <a:off x="4054431" y="4370705"/>
              <a:ext cx="575310" cy="481423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B6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3106768" y="4126997"/>
              <a:ext cx="4741832" cy="1997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Rectangle 6"/>
            <p:cNvSpPr/>
            <p:nvPr/>
          </p:nvSpPr>
          <p:spPr bwMode="auto">
            <a:xfrm>
              <a:off x="5588591" y="4658360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B8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13" name="Rectangle 6"/>
            <p:cNvSpPr/>
            <p:nvPr/>
          </p:nvSpPr>
          <p:spPr bwMode="auto">
            <a:xfrm>
              <a:off x="4054431" y="322008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B2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14" name="Rectangle 6"/>
            <p:cNvSpPr/>
            <p:nvPr/>
          </p:nvSpPr>
          <p:spPr bwMode="auto">
            <a:xfrm>
              <a:off x="6739211" y="3582450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B4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 rot="5400000">
              <a:off x="2668094" y="4222882"/>
              <a:ext cx="2397125" cy="1997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Rectangle 6"/>
            <p:cNvSpPr/>
            <p:nvPr/>
          </p:nvSpPr>
          <p:spPr bwMode="auto">
            <a:xfrm>
              <a:off x="3095581" y="4658360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>
                  <a:solidFill>
                    <a:srgbClr val="000000"/>
                  </a:solidFill>
                </a:rPr>
                <a:t>B5</a:t>
              </a:r>
            </a:p>
          </p:txBody>
        </p:sp>
        <p:sp>
          <p:nvSpPr>
            <p:cNvPr id="18" name="Rectangle 6"/>
            <p:cNvSpPr/>
            <p:nvPr/>
          </p:nvSpPr>
          <p:spPr bwMode="auto">
            <a:xfrm>
              <a:off x="5588591" y="3582450"/>
              <a:ext cx="575310" cy="481423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B3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19" name="Rectangle 6"/>
            <p:cNvSpPr/>
            <p:nvPr/>
          </p:nvSpPr>
          <p:spPr bwMode="auto">
            <a:xfrm>
              <a:off x="6547441" y="494601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B9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20" name="Rectangle 6"/>
            <p:cNvSpPr/>
            <p:nvPr/>
          </p:nvSpPr>
          <p:spPr bwMode="auto">
            <a:xfrm>
              <a:off x="6930981" y="437070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B10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21" name="Rectangle 6"/>
            <p:cNvSpPr/>
            <p:nvPr/>
          </p:nvSpPr>
          <p:spPr bwMode="auto">
            <a:xfrm>
              <a:off x="4917396" y="437070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B7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22" name="Rectangle 6"/>
            <p:cNvSpPr/>
            <p:nvPr/>
          </p:nvSpPr>
          <p:spPr bwMode="auto">
            <a:xfrm>
              <a:off x="3095581" y="3582450"/>
              <a:ext cx="575310" cy="481423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>
                  <a:solidFill>
                    <a:srgbClr val="000000"/>
                  </a:solidFill>
                </a:rPr>
                <a:t>B1</a:t>
              </a:r>
            </a:p>
          </p:txBody>
        </p:sp>
        <p:sp>
          <p:nvSpPr>
            <p:cNvPr id="42" name="Rectangle 41"/>
            <p:cNvSpPr/>
            <p:nvPr/>
          </p:nvSpPr>
          <p:spPr bwMode="auto">
            <a:xfrm rot="5400000">
              <a:off x="5161103" y="4222882"/>
              <a:ext cx="2397125" cy="1997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354661" y="3048000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S1</a:t>
              </a:r>
              <a:endParaRPr lang="en-US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838781" y="3048000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S2</a:t>
              </a:r>
              <a:endParaRPr lang="en-US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2699341" y="4046220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S3</a:t>
              </a:r>
              <a:endParaRPr lang="en-US" dirty="0"/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228600" y="2819400"/>
            <a:ext cx="2328969" cy="1131332"/>
            <a:chOff x="381000" y="3733800"/>
            <a:chExt cx="2328969" cy="1131332"/>
          </a:xfrm>
        </p:grpSpPr>
        <p:sp>
          <p:nvSpPr>
            <p:cNvPr id="49" name="Rectangle 6"/>
            <p:cNvSpPr/>
            <p:nvPr/>
          </p:nvSpPr>
          <p:spPr bwMode="auto">
            <a:xfrm>
              <a:off x="457200" y="3810000"/>
              <a:ext cx="273180" cy="22859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50" name="Rectangle 49"/>
            <p:cNvSpPr/>
            <p:nvPr/>
          </p:nvSpPr>
          <p:spPr bwMode="auto">
            <a:xfrm>
              <a:off x="457200" y="4191001"/>
              <a:ext cx="273180" cy="228599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381000" y="4495800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Si</a:t>
              </a:r>
              <a:endParaRPr lang="en-US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762000" y="3733800"/>
              <a:ext cx="12041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= Building</a:t>
              </a:r>
              <a:endParaRPr lang="en-US" dirty="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762000" y="4114800"/>
              <a:ext cx="19479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= Corner building</a:t>
              </a:r>
              <a:endParaRPr lang="en-US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762000" y="4495800"/>
              <a:ext cx="9989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= Street</a:t>
              </a:r>
              <a:endParaRPr lang="en-US" dirty="0"/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7534656" y="3200400"/>
            <a:ext cx="1399268" cy="1774190"/>
            <a:chOff x="7534656" y="3200400"/>
            <a:chExt cx="1399268" cy="1774190"/>
          </a:xfrm>
        </p:grpSpPr>
        <p:sp>
          <p:nvSpPr>
            <p:cNvPr id="57" name="TextBox 56"/>
            <p:cNvSpPr txBox="1"/>
            <p:nvPr/>
          </p:nvSpPr>
          <p:spPr>
            <a:xfrm>
              <a:off x="7543800" y="3200400"/>
              <a:ext cx="1390124" cy="1477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S1#1,S1#4,</a:t>
              </a:r>
            </a:p>
            <a:p>
              <a:pPr algn="ctr"/>
              <a:r>
                <a:rPr lang="en-US" dirty="0" smtClean="0"/>
                <a:t>S1#8,S2#7,</a:t>
              </a:r>
            </a:p>
            <a:p>
              <a:pPr algn="ctr"/>
              <a:r>
                <a:rPr lang="en-US" dirty="0" smtClean="0"/>
                <a:t>S2#8,S3#1,</a:t>
              </a:r>
            </a:p>
            <a:p>
              <a:pPr algn="ctr"/>
              <a:r>
                <a:rPr lang="en-US" dirty="0" smtClean="0"/>
                <a:t>S3#2,S3#3,</a:t>
              </a:r>
            </a:p>
            <a:p>
              <a:pPr algn="ctr"/>
              <a:r>
                <a:rPr lang="en-US" dirty="0" smtClean="0"/>
                <a:t>S3#15</a:t>
              </a:r>
            </a:p>
          </p:txBody>
        </p:sp>
        <p:cxnSp>
          <p:nvCxnSpPr>
            <p:cNvPr id="59" name="Straight Connector 58"/>
            <p:cNvCxnSpPr/>
            <p:nvPr/>
          </p:nvCxnSpPr>
          <p:spPr>
            <a:xfrm>
              <a:off x="7543800" y="3200400"/>
              <a:ext cx="1371600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5400000" flipH="1" flipV="1">
              <a:off x="6781800" y="3962400"/>
              <a:ext cx="1524000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 flipH="1" flipV="1">
              <a:off x="8077994" y="4037806"/>
              <a:ext cx="1676400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Freeform 67"/>
            <p:cNvSpPr/>
            <p:nvPr/>
          </p:nvSpPr>
          <p:spPr>
            <a:xfrm>
              <a:off x="7534656" y="4724400"/>
              <a:ext cx="1379220" cy="250190"/>
            </a:xfrm>
            <a:custGeom>
              <a:avLst/>
              <a:gdLst>
                <a:gd name="connsiteX0" fmla="*/ 0 w 1379220"/>
                <a:gd name="connsiteY0" fmla="*/ 0 h 250190"/>
                <a:gd name="connsiteX1" fmla="*/ 647700 w 1379220"/>
                <a:gd name="connsiteY1" fmla="*/ 243840 h 250190"/>
                <a:gd name="connsiteX2" fmla="*/ 883920 w 1379220"/>
                <a:gd name="connsiteY2" fmla="*/ 38100 h 250190"/>
                <a:gd name="connsiteX3" fmla="*/ 1379220 w 1379220"/>
                <a:gd name="connsiteY3" fmla="*/ 137160 h 250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9220" h="250190">
                  <a:moveTo>
                    <a:pt x="0" y="0"/>
                  </a:moveTo>
                  <a:cubicBezTo>
                    <a:pt x="250190" y="118745"/>
                    <a:pt x="500380" y="237490"/>
                    <a:pt x="647700" y="243840"/>
                  </a:cubicBezTo>
                  <a:cubicBezTo>
                    <a:pt x="795020" y="250190"/>
                    <a:pt x="762000" y="55880"/>
                    <a:pt x="883920" y="38100"/>
                  </a:cubicBezTo>
                  <a:cubicBezTo>
                    <a:pt x="1005840" y="20320"/>
                    <a:pt x="1192530" y="78740"/>
                    <a:pt x="1379220" y="137160"/>
                  </a:cubicBezTo>
                </a:path>
              </a:pathLst>
            </a:cu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0" name="Rounded Rectangle 69"/>
          <p:cNvSpPr/>
          <p:nvPr/>
        </p:nvSpPr>
        <p:spPr>
          <a:xfrm>
            <a:off x="8153400" y="4038600"/>
            <a:ext cx="609600" cy="304800"/>
          </a:xfrm>
          <a:prstGeom prst="roundRect">
            <a:avLst/>
          </a:prstGeom>
          <a:solidFill>
            <a:srgbClr val="3A65BC">
              <a:alpha val="40000"/>
            </a:srgb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ounded Rectangle 71"/>
          <p:cNvSpPr/>
          <p:nvPr/>
        </p:nvSpPr>
        <p:spPr>
          <a:xfrm>
            <a:off x="6172200" y="3733800"/>
            <a:ext cx="609600" cy="457200"/>
          </a:xfrm>
          <a:prstGeom prst="roundRect">
            <a:avLst/>
          </a:prstGeom>
          <a:solidFill>
            <a:srgbClr val="3A65BC">
              <a:alpha val="40000"/>
            </a:srgb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Rounded Rectangle 72"/>
          <p:cNvSpPr/>
          <p:nvPr/>
        </p:nvSpPr>
        <p:spPr>
          <a:xfrm>
            <a:off x="5029200" y="3733800"/>
            <a:ext cx="609600" cy="533400"/>
          </a:xfrm>
          <a:prstGeom prst="roundRect">
            <a:avLst/>
          </a:prstGeom>
          <a:solidFill>
            <a:srgbClr val="3A65BC">
              <a:alpha val="40000"/>
            </a:srgb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ounded Rectangle 84"/>
          <p:cNvSpPr/>
          <p:nvPr/>
        </p:nvSpPr>
        <p:spPr>
          <a:xfrm>
            <a:off x="2514599" y="3733800"/>
            <a:ext cx="609601" cy="533400"/>
          </a:xfrm>
          <a:prstGeom prst="roundRect">
            <a:avLst/>
          </a:prstGeom>
          <a:solidFill>
            <a:srgbClr val="C00000">
              <a:alpha val="21000"/>
            </a:srgb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Flowchart: Document 65"/>
          <p:cNvSpPr/>
          <p:nvPr/>
        </p:nvSpPr>
        <p:spPr>
          <a:xfrm>
            <a:off x="1219200" y="4267200"/>
            <a:ext cx="914400" cy="1295400"/>
          </a:xfrm>
          <a:prstGeom prst="flowChartDocument">
            <a:avLst/>
          </a:prstGeom>
          <a:solidFill>
            <a:srgbClr val="C00000">
              <a:alpha val="2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S1#1,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S3#1,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S3#15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 animBg="1"/>
      <p:bldP spid="72" grpId="0" animBg="1"/>
      <p:bldP spid="73" grpId="0" animBg="1"/>
      <p:bldP spid="85" grpId="0" animBg="1"/>
      <p:bldP spid="6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Helvetica" pitchFamily="34" charset="0"/>
                <a:ea typeface="宋体" pitchFamily="2" charset="-122"/>
              </a:rPr>
              <a:t>Outline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4294967295"/>
          </p:nvPr>
        </p:nvSpPr>
        <p:spPr>
          <a:ln>
            <a:noFill/>
          </a:ln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Background</a:t>
            </a:r>
          </a:p>
          <a:p>
            <a:pPr eaLnBrk="1" hangingPunct="1"/>
            <a:r>
              <a:rPr lang="en-US" b="1" dirty="0" smtClean="0">
                <a:latin typeface="Helvetica" pitchFamily="34" charset="0"/>
                <a:ea typeface="宋体" pitchFamily="2" charset="-122"/>
              </a:rPr>
              <a:t>BID model &amp; custom solver 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Reformulation techniques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Conclusions &amp; future work</a:t>
            </a:r>
          </a:p>
          <a:p>
            <a:pPr eaLnBrk="1" hangingPunct="1"/>
            <a:endParaRPr lang="en-US" dirty="0" smtClean="0">
              <a:solidFill>
                <a:schemeClr val="bg2"/>
              </a:solidFill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15364" name="Date Placeholder 3"/>
          <p:cNvSpPr txBox="1">
            <a:spLocks noGrp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fld id="{C1D101BD-2701-41D3-AFB1-A4D9CFD16A7B}" type="datetime1">
              <a:rPr lang="en-US" sz="1400"/>
              <a:pPr/>
              <a:t>8/28/2007</a:t>
            </a:fld>
            <a:endParaRPr lang="en-US" altLang="zh-CN" sz="1400"/>
          </a:p>
        </p:txBody>
      </p:sp>
      <p:sp>
        <p:nvSpPr>
          <p:cNvPr id="15366" name="Slide Number Placeholder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B0E032CE-DB28-4024-B572-AC0D36D4167D}" type="slidenum">
              <a:rPr lang="en-US" altLang="zh-CN" sz="1400"/>
              <a:pPr algn="r"/>
              <a:t>11</a:t>
            </a:fld>
            <a:endParaRPr lang="en-US" altLang="zh-CN" sz="140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22F95-8691-4A54-9CCE-C5C7BAFD06C9}" type="datetime1">
              <a:rPr lang="en-US" smtClean="0"/>
              <a:pPr/>
              <a:t>8/28/2007</a:t>
            </a:fld>
            <a:endParaRPr lang="en-US" altLang="zh-C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11</a:t>
            </a:fld>
            <a:endParaRPr lang="en-US" altLang="zh-CN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76250"/>
          </a:xfrm>
        </p:spPr>
        <p:txBody>
          <a:bodyPr/>
          <a:lstStyle/>
          <a:p>
            <a:r>
              <a:rPr lang="en-US" altLang="zh-CN" smtClean="0"/>
              <a:t>SARA 2007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Rectangle 3"/>
          <p:cNvSpPr>
            <a:spLocks noGrp="1" noChangeArrowheads="1"/>
          </p:cNvSpPr>
          <p:nvPr>
            <p:ph type="body" idx="4294967295"/>
          </p:nvPr>
        </p:nvSpPr>
        <p:spPr>
          <a:ln w="0">
            <a:noFill/>
          </a:ln>
        </p:spPr>
        <p:txBody>
          <a:bodyPr/>
          <a:lstStyle/>
          <a:p>
            <a:pPr marL="228600" indent="-228600">
              <a:buNone/>
              <a:defRPr/>
            </a:pPr>
            <a:r>
              <a:rPr lang="en-US" b="1" dirty="0" smtClean="0">
                <a:ln w="12700">
                  <a:noFill/>
                </a:ln>
                <a:solidFill>
                  <a:schemeClr val="folHlink"/>
                </a:solidFill>
                <a:latin typeface="+mn-lt"/>
              </a:rPr>
              <a:t> </a:t>
            </a:r>
          </a:p>
          <a:p>
            <a:pPr marL="228600" indent="-228600">
              <a:defRPr/>
            </a:pPr>
            <a:r>
              <a:rPr lang="en-US" b="1" dirty="0" smtClean="0">
                <a:ln w="12700">
                  <a:noFill/>
                </a:ln>
                <a:solidFill>
                  <a:schemeClr val="folHlink"/>
                </a:solidFill>
              </a:rPr>
              <a:t> </a:t>
            </a:r>
            <a:r>
              <a:rPr lang="en-US" b="1" dirty="0" smtClean="0">
                <a:ln w="12700">
                  <a:solidFill>
                    <a:srgbClr val="588824"/>
                  </a:solidFill>
                </a:ln>
                <a:solidFill>
                  <a:schemeClr val="folHlink"/>
                </a:solidFill>
                <a:latin typeface="+mn-lt"/>
              </a:rPr>
              <a:t>Parity constraints</a:t>
            </a:r>
          </a:p>
          <a:p>
            <a:pPr marL="228600" indent="-228600">
              <a:defRPr/>
            </a:pPr>
            <a:r>
              <a:rPr lang="en-US" b="1" dirty="0" smtClean="0">
                <a:ln w="12700">
                  <a:noFill/>
                </a:ln>
                <a:solidFill>
                  <a:schemeClr val="folHlink"/>
                </a:solidFill>
                <a:latin typeface="+mn-lt"/>
              </a:rPr>
              <a:t> </a:t>
            </a:r>
            <a:r>
              <a:rPr lang="en-US" b="1" dirty="0" smtClean="0">
                <a:ln w="12700">
                  <a:solidFill>
                    <a:srgbClr val="3C8A90"/>
                  </a:solidFill>
                </a:ln>
                <a:solidFill>
                  <a:srgbClr val="5FB6BD"/>
                </a:solidFill>
                <a:latin typeface="+mn-lt"/>
              </a:rPr>
              <a:t>Ordering constraints</a:t>
            </a:r>
          </a:p>
          <a:p>
            <a:pPr marL="228600" indent="-228600">
              <a:defRPr/>
            </a:pPr>
            <a:r>
              <a:rPr lang="en-US" b="1" dirty="0" smtClean="0">
                <a:ln w="12700">
                  <a:noFill/>
                </a:ln>
                <a:solidFill>
                  <a:schemeClr val="folHlink"/>
                </a:solidFill>
                <a:latin typeface="+mn-lt"/>
              </a:rPr>
              <a:t> </a:t>
            </a:r>
            <a:r>
              <a:rPr lang="en-US" b="1" dirty="0" smtClean="0">
                <a:ln w="12700">
                  <a:solidFill>
                    <a:srgbClr val="B44900"/>
                  </a:solidFill>
                </a:ln>
                <a:solidFill>
                  <a:srgbClr val="FF6600"/>
                </a:solidFill>
                <a:latin typeface="+mn-lt"/>
              </a:rPr>
              <a:t>Corner constraints</a:t>
            </a:r>
          </a:p>
          <a:p>
            <a:pPr marL="228600" indent="-228600">
              <a:buNone/>
              <a:defRPr/>
            </a:pPr>
            <a:endParaRPr lang="en-US" b="1" dirty="0" smtClean="0">
              <a:ln w="12700">
                <a:noFill/>
              </a:ln>
              <a:solidFill>
                <a:schemeClr val="folHlink"/>
              </a:solidFill>
              <a:latin typeface="+mn-lt"/>
            </a:endParaRPr>
          </a:p>
          <a:p>
            <a:pPr marL="228600" indent="-228600">
              <a:defRPr/>
            </a:pPr>
            <a:r>
              <a:rPr lang="en-US" b="1" dirty="0" smtClean="0">
                <a:ln w="12700">
                  <a:noFill/>
                </a:ln>
                <a:solidFill>
                  <a:schemeClr val="folHlink"/>
                </a:solidFill>
              </a:rPr>
              <a:t> </a:t>
            </a:r>
            <a:r>
              <a:rPr lang="en-US" b="1" dirty="0" smtClean="0">
                <a:ln w="12700">
                  <a:solidFill>
                    <a:srgbClr val="512373"/>
                  </a:solidFill>
                </a:ln>
                <a:solidFill>
                  <a:srgbClr val="9933FF"/>
                </a:solidFill>
                <a:latin typeface="+mn-lt"/>
              </a:rPr>
              <a:t>Phone-book constraints</a:t>
            </a:r>
          </a:p>
          <a:p>
            <a:pPr marL="228600" indent="-228600">
              <a:defRPr/>
            </a:pPr>
            <a:r>
              <a:rPr lang="en-US" b="1" dirty="0" smtClean="0">
                <a:ln w="12700">
                  <a:noFill/>
                </a:ln>
                <a:solidFill>
                  <a:schemeClr val="folHlink"/>
                </a:solidFill>
                <a:latin typeface="+mn-lt"/>
              </a:rPr>
              <a:t> </a:t>
            </a:r>
            <a:r>
              <a:rPr lang="en-US" dirty="0" smtClean="0">
                <a:latin typeface="+mn-lt"/>
              </a:rPr>
              <a:t>Optional: grid constraints</a:t>
            </a: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>
                <a:latin typeface="Helvetica" pitchFamily="34" charset="0"/>
                <a:ea typeface="宋体" pitchFamily="2" charset="-122"/>
              </a:rPr>
              <a:t>CSP model</a:t>
            </a: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 rot="16200000">
            <a:off x="7518400" y="2120900"/>
            <a:ext cx="1320800" cy="2286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</p:spPr>
        <p:txBody>
          <a:bodyPr rot="10800000" anchor="ctr"/>
          <a:lstStyle/>
          <a:p>
            <a:pPr algn="ctr">
              <a:defRPr/>
            </a:pPr>
            <a:endParaRPr lang="en-US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7429" name="TextBox 10"/>
          <p:cNvSpPr txBox="1">
            <a:spLocks noChangeArrowheads="1"/>
          </p:cNvSpPr>
          <p:nvPr/>
        </p:nvSpPr>
        <p:spPr bwMode="auto">
          <a:xfrm>
            <a:off x="8267700" y="2616200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S1</a:t>
            </a: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5943600" y="1803400"/>
            <a:ext cx="2425700" cy="2286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7431" name="TextBox 10"/>
          <p:cNvSpPr txBox="1">
            <a:spLocks noChangeArrowheads="1"/>
          </p:cNvSpPr>
          <p:nvPr/>
        </p:nvSpPr>
        <p:spPr bwMode="auto">
          <a:xfrm>
            <a:off x="8343900" y="1752600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S2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6005513" y="2119313"/>
            <a:ext cx="571500" cy="4445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>
                <a:solidFill>
                  <a:srgbClr val="000000"/>
                </a:solidFill>
                <a:latin typeface="Arial" charset="0"/>
              </a:rPr>
              <a:t>B2</a:t>
            </a:r>
          </a:p>
        </p:txBody>
      </p:sp>
      <p:sp>
        <p:nvSpPr>
          <p:cNvPr id="17433" name="Rectangle 11"/>
          <p:cNvSpPr>
            <a:spLocks noChangeArrowheads="1"/>
          </p:cNvSpPr>
          <p:nvPr/>
        </p:nvSpPr>
        <p:spPr bwMode="auto">
          <a:xfrm>
            <a:off x="5905500" y="3390900"/>
            <a:ext cx="1320800" cy="3810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OddOnNorth</a:t>
            </a:r>
          </a:p>
        </p:txBody>
      </p:sp>
      <p:cxnSp>
        <p:nvCxnSpPr>
          <p:cNvPr id="17434" name="AutoShape 12"/>
          <p:cNvCxnSpPr>
            <a:cxnSpLocks noChangeShapeType="1"/>
            <a:stCxn id="17433" idx="1"/>
            <a:endCxn id="24" idx="1"/>
          </p:cNvCxnSpPr>
          <p:nvPr/>
        </p:nvCxnSpPr>
        <p:spPr bwMode="auto">
          <a:xfrm rot="10800000" flipH="1">
            <a:off x="5905500" y="2341563"/>
            <a:ext cx="87313" cy="1239838"/>
          </a:xfrm>
          <a:prstGeom prst="curvedConnector3">
            <a:avLst>
              <a:gd name="adj1" fmla="val -261819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7435" name="Rectangle 14"/>
          <p:cNvSpPr>
            <a:spLocks noChangeArrowheads="1"/>
          </p:cNvSpPr>
          <p:nvPr/>
        </p:nvSpPr>
        <p:spPr bwMode="auto">
          <a:xfrm>
            <a:off x="5626100" y="2679700"/>
            <a:ext cx="152400" cy="165100"/>
          </a:xfrm>
          <a:prstGeom prst="rect">
            <a:avLst/>
          </a:prstGeom>
          <a:solidFill>
            <a:schemeClr val="folHlink"/>
          </a:solidFill>
          <a:ln w="9525" algn="ctr">
            <a:solidFill>
              <a:srgbClr val="588824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cxnSp>
        <p:nvCxnSpPr>
          <p:cNvPr id="17436" name="AutoShape 15"/>
          <p:cNvCxnSpPr>
            <a:cxnSpLocks noChangeShapeType="1"/>
            <a:stCxn id="17433" idx="0"/>
            <a:endCxn id="17441" idx="1"/>
          </p:cNvCxnSpPr>
          <p:nvPr/>
        </p:nvCxnSpPr>
        <p:spPr bwMode="auto">
          <a:xfrm rot="16200000">
            <a:off x="6397625" y="2513013"/>
            <a:ext cx="1046163" cy="7112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7437" name="Rectangle 16"/>
          <p:cNvSpPr>
            <a:spLocks noChangeArrowheads="1"/>
          </p:cNvSpPr>
          <p:nvPr/>
        </p:nvSpPr>
        <p:spPr bwMode="auto">
          <a:xfrm>
            <a:off x="6586538" y="2855913"/>
            <a:ext cx="152400" cy="165100"/>
          </a:xfrm>
          <a:prstGeom prst="rect">
            <a:avLst/>
          </a:prstGeom>
          <a:solidFill>
            <a:schemeClr val="folHlink"/>
          </a:solidFill>
          <a:ln w="9525" algn="ctr">
            <a:solidFill>
              <a:srgbClr val="588824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cxnSp>
        <p:nvCxnSpPr>
          <p:cNvPr id="17438" name="AutoShape 19"/>
          <p:cNvCxnSpPr>
            <a:cxnSpLocks noChangeShapeType="1"/>
            <a:stCxn id="17439" idx="2"/>
            <a:endCxn id="17441" idx="1"/>
          </p:cNvCxnSpPr>
          <p:nvPr/>
        </p:nvCxnSpPr>
        <p:spPr bwMode="auto">
          <a:xfrm rot="16200000" flipH="1">
            <a:off x="6891678" y="1946616"/>
            <a:ext cx="360136" cy="436108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7440" name="AutoShape 21"/>
          <p:cNvSpPr>
            <a:spLocks noChangeArrowheads="1"/>
          </p:cNvSpPr>
          <p:nvPr/>
        </p:nvSpPr>
        <p:spPr bwMode="auto">
          <a:xfrm flipH="1">
            <a:off x="7340600" y="2141538"/>
            <a:ext cx="663575" cy="508000"/>
          </a:xfrm>
          <a:prstGeom prst="rtTriangle">
            <a:avLst/>
          </a:prstGeom>
          <a:noFill/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7441" name="AutoShape 22"/>
          <p:cNvSpPr>
            <a:spLocks noChangeArrowheads="1"/>
          </p:cNvSpPr>
          <p:nvPr/>
        </p:nvSpPr>
        <p:spPr bwMode="auto">
          <a:xfrm rot="10800000" flipH="1">
            <a:off x="7289800" y="2090738"/>
            <a:ext cx="663575" cy="508000"/>
          </a:xfrm>
          <a:prstGeom prst="rtTriangle">
            <a:avLst/>
          </a:prstGeom>
          <a:noFill/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endParaRPr lang="en-US"/>
          </a:p>
        </p:txBody>
      </p:sp>
      <p:sp>
        <p:nvSpPr>
          <p:cNvPr id="17442" name="Rectangle 23"/>
          <p:cNvSpPr>
            <a:spLocks noChangeArrowheads="1"/>
          </p:cNvSpPr>
          <p:nvPr/>
        </p:nvSpPr>
        <p:spPr bwMode="auto">
          <a:xfrm>
            <a:off x="7237413" y="2085975"/>
            <a:ext cx="4318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>
                <a:solidFill>
                  <a:srgbClr val="000000"/>
                </a:solidFill>
              </a:rPr>
              <a:t>B1</a:t>
            </a:r>
          </a:p>
        </p:txBody>
      </p:sp>
      <p:sp>
        <p:nvSpPr>
          <p:cNvPr id="17443" name="Rectangle 24"/>
          <p:cNvSpPr>
            <a:spLocks noChangeArrowheads="1"/>
          </p:cNvSpPr>
          <p:nvPr/>
        </p:nvSpPr>
        <p:spPr bwMode="auto">
          <a:xfrm>
            <a:off x="7526338" y="2354263"/>
            <a:ext cx="5334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>
                <a:solidFill>
                  <a:srgbClr val="000000"/>
                </a:solidFill>
              </a:rPr>
              <a:t>B1c</a:t>
            </a:r>
          </a:p>
        </p:txBody>
      </p:sp>
      <p:cxnSp>
        <p:nvCxnSpPr>
          <p:cNvPr id="17444" name="AutoShape 26"/>
          <p:cNvCxnSpPr>
            <a:cxnSpLocks noChangeShapeType="1"/>
            <a:stCxn id="17441" idx="1"/>
            <a:endCxn id="17440" idx="3"/>
          </p:cNvCxnSpPr>
          <p:nvPr/>
        </p:nvCxnSpPr>
        <p:spPr bwMode="auto">
          <a:xfrm rot="10800000" flipH="1" flipV="1">
            <a:off x="7277100" y="2344738"/>
            <a:ext cx="395288" cy="317500"/>
          </a:xfrm>
          <a:prstGeom prst="curvedConnector4">
            <a:avLst>
              <a:gd name="adj1" fmla="val -20083"/>
              <a:gd name="adj2" fmla="val 213281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7445" name="Rectangle 27"/>
          <p:cNvSpPr>
            <a:spLocks noChangeArrowheads="1"/>
          </p:cNvSpPr>
          <p:nvPr/>
        </p:nvSpPr>
        <p:spPr bwMode="auto">
          <a:xfrm>
            <a:off x="7186386" y="2814411"/>
            <a:ext cx="152400" cy="165100"/>
          </a:xfrm>
          <a:prstGeom prst="rect">
            <a:avLst/>
          </a:prstGeom>
          <a:solidFill>
            <a:srgbClr val="FF6600"/>
          </a:solidFill>
          <a:ln w="9525" algn="ctr">
            <a:solidFill>
              <a:srgbClr val="B449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FF6600"/>
              </a:solidFill>
            </a:endParaRPr>
          </a:p>
        </p:txBody>
      </p:sp>
      <p:grpSp>
        <p:nvGrpSpPr>
          <p:cNvPr id="6" name="Group 47"/>
          <p:cNvGrpSpPr>
            <a:grpSpLocks/>
          </p:cNvGrpSpPr>
          <p:nvPr/>
        </p:nvGrpSpPr>
        <p:grpSpPr bwMode="auto">
          <a:xfrm>
            <a:off x="6007100" y="4152900"/>
            <a:ext cx="2387600" cy="1246188"/>
            <a:chOff x="3856" y="2720"/>
            <a:chExt cx="1504" cy="785"/>
          </a:xfrm>
        </p:grpSpPr>
        <p:sp>
          <p:nvSpPr>
            <p:cNvPr id="7" name="Rectangle 6"/>
            <p:cNvSpPr/>
            <p:nvPr/>
          </p:nvSpPr>
          <p:spPr>
            <a:xfrm>
              <a:off x="3904" y="3256"/>
              <a:ext cx="288" cy="24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000000"/>
                  </a:solidFill>
                </a:rPr>
                <a:t>B3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3888" y="3122"/>
              <a:ext cx="1392" cy="1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" name="Rectangle 6"/>
            <p:cNvSpPr/>
            <p:nvPr/>
          </p:nvSpPr>
          <p:spPr>
            <a:xfrm>
              <a:off x="4448" y="3264"/>
              <a:ext cx="288" cy="24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>
                  <a:solidFill>
                    <a:srgbClr val="000000"/>
                  </a:solidFill>
                </a:rPr>
                <a:t>B4</a:t>
              </a:r>
            </a:p>
          </p:txBody>
        </p:sp>
        <p:sp>
          <p:nvSpPr>
            <p:cNvPr id="3" name="Rectangle 6"/>
            <p:cNvSpPr/>
            <p:nvPr/>
          </p:nvSpPr>
          <p:spPr>
            <a:xfrm>
              <a:off x="5072" y="3248"/>
              <a:ext cx="288" cy="24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>
                  <a:solidFill>
                    <a:srgbClr val="000000"/>
                  </a:solidFill>
                </a:rPr>
                <a:t>B5</a:t>
              </a:r>
            </a:p>
          </p:txBody>
        </p:sp>
        <p:sp>
          <p:nvSpPr>
            <p:cNvPr id="4" name="Rectangle 6"/>
            <p:cNvSpPr/>
            <p:nvPr/>
          </p:nvSpPr>
          <p:spPr>
            <a:xfrm>
              <a:off x="3856" y="2840"/>
              <a:ext cx="288" cy="24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>
                  <a:solidFill>
                    <a:srgbClr val="000000"/>
                  </a:solidFill>
                </a:rPr>
                <a:t>B1</a:t>
              </a:r>
            </a:p>
          </p:txBody>
        </p:sp>
        <p:sp>
          <p:nvSpPr>
            <p:cNvPr id="5" name="Rectangle 6"/>
            <p:cNvSpPr/>
            <p:nvPr/>
          </p:nvSpPr>
          <p:spPr>
            <a:xfrm>
              <a:off x="5048" y="2832"/>
              <a:ext cx="288" cy="24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>
                  <a:solidFill>
                    <a:srgbClr val="000000"/>
                  </a:solidFill>
                </a:rPr>
                <a:t>B2</a:t>
              </a:r>
            </a:p>
          </p:txBody>
        </p:sp>
        <p:sp>
          <p:nvSpPr>
            <p:cNvPr id="17422" name="Rectangle 40"/>
            <p:cNvSpPr>
              <a:spLocks noChangeArrowheads="1"/>
            </p:cNvSpPr>
            <p:nvPr/>
          </p:nvSpPr>
          <p:spPr bwMode="auto">
            <a:xfrm>
              <a:off x="4568" y="2720"/>
              <a:ext cx="96" cy="104"/>
            </a:xfrm>
            <a:prstGeom prst="rect">
              <a:avLst/>
            </a:prstGeom>
            <a:solidFill>
              <a:srgbClr val="9933FF"/>
            </a:solidFill>
            <a:ln w="9525" algn="ctr">
              <a:solidFill>
                <a:srgbClr val="7030A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cxnSp>
          <p:nvCxnSpPr>
            <p:cNvPr id="17423" name="AutoShape 41"/>
            <p:cNvCxnSpPr>
              <a:cxnSpLocks noChangeShapeType="1"/>
              <a:stCxn id="17422" idx="1"/>
            </p:cNvCxnSpPr>
            <p:nvPr/>
          </p:nvCxnSpPr>
          <p:spPr bwMode="auto">
            <a:xfrm rot="10800000" flipV="1">
              <a:off x="4152" y="2772"/>
              <a:ext cx="416" cy="189"/>
            </a:xfrm>
            <a:prstGeom prst="curvedConnector3">
              <a:avLst>
                <a:gd name="adj1" fmla="val 50963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7424" name="AutoShape 42"/>
            <p:cNvCxnSpPr>
              <a:cxnSpLocks noChangeShapeType="1"/>
              <a:stCxn id="17422" idx="3"/>
            </p:cNvCxnSpPr>
            <p:nvPr/>
          </p:nvCxnSpPr>
          <p:spPr bwMode="auto">
            <a:xfrm>
              <a:off x="4664" y="2772"/>
              <a:ext cx="376" cy="181"/>
            </a:xfrm>
            <a:prstGeom prst="curvedConnector3">
              <a:avLst>
                <a:gd name="adj1" fmla="val 5106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7425" name="AutoShape 43"/>
            <p:cNvCxnSpPr>
              <a:cxnSpLocks noChangeShapeType="1"/>
              <a:stCxn id="17422" idx="2"/>
              <a:endCxn id="7" idx="0"/>
            </p:cNvCxnSpPr>
            <p:nvPr/>
          </p:nvCxnSpPr>
          <p:spPr bwMode="auto">
            <a:xfrm rot="5400000">
              <a:off x="4120" y="2752"/>
              <a:ext cx="424" cy="568"/>
            </a:xfrm>
            <a:prstGeom prst="curvedConnector3">
              <a:avLst>
                <a:gd name="adj1" fmla="val 50944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7426" name="AutoShape 44"/>
            <p:cNvCxnSpPr>
              <a:cxnSpLocks noChangeShapeType="1"/>
              <a:stCxn id="17422" idx="2"/>
            </p:cNvCxnSpPr>
            <p:nvPr/>
          </p:nvCxnSpPr>
          <p:spPr bwMode="auto">
            <a:xfrm rot="5400000">
              <a:off x="4388" y="3028"/>
              <a:ext cx="432" cy="24"/>
            </a:xfrm>
            <a:prstGeom prst="curvedConnector3">
              <a:avLst>
                <a:gd name="adj1" fmla="val 50926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7427" name="AutoShape 45"/>
            <p:cNvCxnSpPr>
              <a:cxnSpLocks noChangeShapeType="1"/>
              <a:stCxn id="17422" idx="2"/>
            </p:cNvCxnSpPr>
            <p:nvPr/>
          </p:nvCxnSpPr>
          <p:spPr bwMode="auto">
            <a:xfrm rot="16200000" flipH="1">
              <a:off x="4708" y="2732"/>
              <a:ext cx="416" cy="600"/>
            </a:xfrm>
            <a:prstGeom prst="curvedConnector3">
              <a:avLst>
                <a:gd name="adj1" fmla="val 50963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</p:grpSp>
      <p:sp>
        <p:nvSpPr>
          <p:cNvPr id="17414" name="Rectangle 11"/>
          <p:cNvSpPr>
            <a:spLocks noChangeArrowheads="1"/>
          </p:cNvSpPr>
          <p:nvPr/>
        </p:nvSpPr>
        <p:spPr bwMode="auto">
          <a:xfrm>
            <a:off x="6270625" y="1282700"/>
            <a:ext cx="1600200" cy="3810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IncreasingEast</a:t>
            </a:r>
          </a:p>
        </p:txBody>
      </p:sp>
      <p:cxnSp>
        <p:nvCxnSpPr>
          <p:cNvPr id="38" name="Curved Connector 37"/>
          <p:cNvCxnSpPr>
            <a:cxnSpLocks noChangeShapeType="1"/>
            <a:stCxn id="17439" idx="0"/>
            <a:endCxn id="17414" idx="2"/>
          </p:cNvCxnSpPr>
          <p:nvPr/>
        </p:nvCxnSpPr>
        <p:spPr bwMode="auto">
          <a:xfrm rot="5400000" flipH="1" flipV="1">
            <a:off x="6884307" y="1633085"/>
            <a:ext cx="155802" cy="217033"/>
          </a:xfrm>
          <a:prstGeom prst="curvedConnector3">
            <a:avLst>
              <a:gd name="adj1" fmla="val 50000"/>
            </a:avLst>
          </a:prstGeom>
          <a:noFill/>
          <a:ln w="6350" algn="ctr">
            <a:solidFill>
              <a:schemeClr val="tx1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</p:cxnSp>
      <p:cxnSp>
        <p:nvCxnSpPr>
          <p:cNvPr id="47" name="Shape 46"/>
          <p:cNvCxnSpPr>
            <a:stCxn id="24" idx="3"/>
            <a:endCxn id="17439" idx="2"/>
          </p:cNvCxnSpPr>
          <p:nvPr/>
        </p:nvCxnSpPr>
        <p:spPr>
          <a:xfrm flipV="1">
            <a:off x="6577013" y="1984602"/>
            <a:ext cx="276679" cy="356961"/>
          </a:xfrm>
          <a:prstGeom prst="curvedConnector2">
            <a:avLst/>
          </a:prstGeom>
          <a:ln w="952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439" name="Rectangle 17"/>
          <p:cNvSpPr>
            <a:spLocks noChangeArrowheads="1"/>
          </p:cNvSpPr>
          <p:nvPr/>
        </p:nvSpPr>
        <p:spPr bwMode="auto">
          <a:xfrm>
            <a:off x="6777492" y="1819502"/>
            <a:ext cx="152400" cy="165100"/>
          </a:xfrm>
          <a:prstGeom prst="rect">
            <a:avLst/>
          </a:prstGeom>
          <a:solidFill>
            <a:srgbClr val="5FB6BD"/>
          </a:solidFill>
          <a:ln w="9525" algn="ctr">
            <a:solidFill>
              <a:srgbClr val="3C8A9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39" name="Date Placeholder 3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1E23A-C62E-43BC-9131-BE138A601063}" type="datetime1">
              <a:rPr lang="en-US" smtClean="0"/>
              <a:pPr/>
              <a:t>8/28/2007</a:t>
            </a:fld>
            <a:endParaRPr lang="en-US" altLang="zh-CN"/>
          </a:p>
        </p:txBody>
      </p:sp>
      <p:sp>
        <p:nvSpPr>
          <p:cNvPr id="40" name="Slide Number Placeholder 3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12</a:t>
            </a:fld>
            <a:endParaRPr lang="en-US" altLang="zh-CN"/>
          </a:p>
        </p:txBody>
      </p:sp>
      <p:sp>
        <p:nvSpPr>
          <p:cNvPr id="41" name="Footer Placeholder 4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SARA 2007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pitchFamily="34" charset="0"/>
                <a:ea typeface="宋体" pitchFamily="2" charset="-122"/>
              </a:rPr>
              <a:t>Example constraint network</a:t>
            </a:r>
          </a:p>
        </p:txBody>
      </p:sp>
      <p:pic>
        <p:nvPicPr>
          <p:cNvPr id="18435" name="Picture 9" descr="network_graph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03625" y="1196975"/>
            <a:ext cx="5540375" cy="434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F89EE-FD04-45B0-AAB9-07BC6AB046D5}" type="datetime1">
              <a:rPr lang="en-US" smtClean="0"/>
              <a:pPr/>
              <a:t>8/28/2007</a:t>
            </a:fld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13</a:t>
            </a:fld>
            <a:endParaRPr lang="en-US" altLang="zh-C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SARA 2007</a:t>
            </a:r>
            <a:endParaRPr lang="en-US" altLang="zh-CN" dirty="0"/>
          </a:p>
        </p:txBody>
      </p:sp>
      <p:grpSp>
        <p:nvGrpSpPr>
          <p:cNvPr id="8" name="Group 7"/>
          <p:cNvGrpSpPr/>
          <p:nvPr/>
        </p:nvGrpSpPr>
        <p:grpSpPr>
          <a:xfrm>
            <a:off x="381000" y="2286000"/>
            <a:ext cx="2875034" cy="1380954"/>
            <a:chOff x="2699341" y="3048000"/>
            <a:chExt cx="5149259" cy="2473324"/>
          </a:xfrm>
        </p:grpSpPr>
        <p:sp>
          <p:nvSpPr>
            <p:cNvPr id="9" name="Rectangle 8"/>
            <p:cNvSpPr/>
            <p:nvPr/>
          </p:nvSpPr>
          <p:spPr bwMode="auto">
            <a:xfrm>
              <a:off x="4054431" y="4370705"/>
              <a:ext cx="575310" cy="481423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000" dirty="0" smtClean="0">
                  <a:solidFill>
                    <a:srgbClr val="000000"/>
                  </a:solidFill>
                </a:rPr>
                <a:t>B6</a:t>
              </a:r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3106768" y="4126997"/>
              <a:ext cx="4741832" cy="1997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900"/>
            </a:p>
          </p:txBody>
        </p:sp>
        <p:sp>
          <p:nvSpPr>
            <p:cNvPr id="11" name="Rectangle 6"/>
            <p:cNvSpPr/>
            <p:nvPr/>
          </p:nvSpPr>
          <p:spPr bwMode="auto">
            <a:xfrm>
              <a:off x="5588591" y="4658360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000" dirty="0" smtClean="0">
                  <a:solidFill>
                    <a:srgbClr val="000000"/>
                  </a:solidFill>
                </a:rPr>
                <a:t>B8</a:t>
              </a:r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12" name="Rectangle 6"/>
            <p:cNvSpPr/>
            <p:nvPr/>
          </p:nvSpPr>
          <p:spPr bwMode="auto">
            <a:xfrm>
              <a:off x="4054431" y="322008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000" dirty="0" smtClean="0">
                  <a:solidFill>
                    <a:srgbClr val="000000"/>
                  </a:solidFill>
                </a:rPr>
                <a:t>B2</a:t>
              </a:r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13" name="Rectangle 6"/>
            <p:cNvSpPr/>
            <p:nvPr/>
          </p:nvSpPr>
          <p:spPr bwMode="auto">
            <a:xfrm>
              <a:off x="6739211" y="3582450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000" dirty="0" smtClean="0">
                  <a:solidFill>
                    <a:srgbClr val="000000"/>
                  </a:solidFill>
                </a:rPr>
                <a:t>B4</a:t>
              </a:r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 rot="5400000">
              <a:off x="2668094" y="4222882"/>
              <a:ext cx="2397125" cy="1997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900"/>
            </a:p>
          </p:txBody>
        </p:sp>
        <p:sp>
          <p:nvSpPr>
            <p:cNvPr id="15" name="Rectangle 6"/>
            <p:cNvSpPr/>
            <p:nvPr/>
          </p:nvSpPr>
          <p:spPr bwMode="auto">
            <a:xfrm>
              <a:off x="3095581" y="4658360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000" dirty="0">
                  <a:solidFill>
                    <a:srgbClr val="000000"/>
                  </a:solidFill>
                </a:rPr>
                <a:t>B5</a:t>
              </a:r>
            </a:p>
          </p:txBody>
        </p:sp>
        <p:sp>
          <p:nvSpPr>
            <p:cNvPr id="16" name="Rectangle 6"/>
            <p:cNvSpPr/>
            <p:nvPr/>
          </p:nvSpPr>
          <p:spPr bwMode="auto">
            <a:xfrm>
              <a:off x="5588591" y="3582450"/>
              <a:ext cx="575310" cy="481423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000" dirty="0" smtClean="0">
                  <a:solidFill>
                    <a:srgbClr val="000000"/>
                  </a:solidFill>
                </a:rPr>
                <a:t>B3</a:t>
              </a:r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17" name="Rectangle 6"/>
            <p:cNvSpPr/>
            <p:nvPr/>
          </p:nvSpPr>
          <p:spPr bwMode="auto">
            <a:xfrm>
              <a:off x="6547441" y="494601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000" dirty="0" smtClean="0">
                  <a:solidFill>
                    <a:srgbClr val="000000"/>
                  </a:solidFill>
                </a:rPr>
                <a:t>B9</a:t>
              </a:r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18" name="Rectangle 6"/>
            <p:cNvSpPr/>
            <p:nvPr/>
          </p:nvSpPr>
          <p:spPr bwMode="auto">
            <a:xfrm>
              <a:off x="6930981" y="437070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000" dirty="0" smtClean="0">
                  <a:solidFill>
                    <a:srgbClr val="000000"/>
                  </a:solidFill>
                </a:rPr>
                <a:t>B10</a:t>
              </a:r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19" name="Rectangle 6"/>
            <p:cNvSpPr/>
            <p:nvPr/>
          </p:nvSpPr>
          <p:spPr bwMode="auto">
            <a:xfrm>
              <a:off x="4917396" y="437070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000" dirty="0" smtClean="0">
                  <a:solidFill>
                    <a:srgbClr val="000000"/>
                  </a:solidFill>
                </a:rPr>
                <a:t>B7</a:t>
              </a:r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20" name="Rectangle 6"/>
            <p:cNvSpPr/>
            <p:nvPr/>
          </p:nvSpPr>
          <p:spPr bwMode="auto">
            <a:xfrm>
              <a:off x="3095581" y="3582450"/>
              <a:ext cx="575310" cy="481423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000" dirty="0">
                  <a:solidFill>
                    <a:srgbClr val="000000"/>
                  </a:solidFill>
                </a:rPr>
                <a:t>B1</a:t>
              </a:r>
            </a:p>
          </p:txBody>
        </p:sp>
        <p:sp>
          <p:nvSpPr>
            <p:cNvPr id="21" name="Rectangle 20"/>
            <p:cNvSpPr/>
            <p:nvPr/>
          </p:nvSpPr>
          <p:spPr bwMode="auto">
            <a:xfrm rot="5400000">
              <a:off x="5161103" y="4222882"/>
              <a:ext cx="2397125" cy="1997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90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354661" y="3048000"/>
              <a:ext cx="583391" cy="4134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 smtClean="0"/>
                <a:t>S1</a:t>
              </a:r>
              <a:endParaRPr lang="en-US" sz="9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838781" y="3048000"/>
              <a:ext cx="583391" cy="4134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 smtClean="0"/>
                <a:t>S2</a:t>
              </a:r>
              <a:endParaRPr lang="en-US" sz="9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699341" y="4046219"/>
              <a:ext cx="583391" cy="4134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 smtClean="0"/>
                <a:t>S3</a:t>
              </a:r>
              <a:endParaRPr lang="en-US" sz="900" dirty="0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609600" y="3886200"/>
            <a:ext cx="1279045" cy="656286"/>
            <a:chOff x="381000" y="3733800"/>
            <a:chExt cx="2290800" cy="1175425"/>
          </a:xfrm>
        </p:grpSpPr>
        <p:sp>
          <p:nvSpPr>
            <p:cNvPr id="26" name="Rectangle 6"/>
            <p:cNvSpPr/>
            <p:nvPr/>
          </p:nvSpPr>
          <p:spPr bwMode="auto">
            <a:xfrm>
              <a:off x="457200" y="3810000"/>
              <a:ext cx="273180" cy="22859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457200" y="4191001"/>
              <a:ext cx="273180" cy="228599"/>
            </a:xfrm>
            <a:prstGeom prst="rect">
              <a:avLst/>
            </a:prstGeom>
            <a:ln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81000" y="4495799"/>
              <a:ext cx="514486" cy="4134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 smtClean="0"/>
                <a:t>Si</a:t>
              </a:r>
              <a:endParaRPr lang="en-US" sz="900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761999" y="3733800"/>
              <a:ext cx="1243725" cy="4134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 smtClean="0"/>
                <a:t>= Building</a:t>
              </a:r>
              <a:endParaRPr lang="en-US" sz="900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61999" y="4114799"/>
              <a:ext cx="1909801" cy="4134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 smtClean="0"/>
                <a:t>= Corner building</a:t>
              </a:r>
              <a:endParaRPr lang="en-US" sz="900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61999" y="4495799"/>
              <a:ext cx="1059980" cy="4134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 smtClean="0"/>
                <a:t>= Street</a:t>
              </a:r>
              <a:endParaRPr lang="en-US" sz="9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1981200" y="3810000"/>
            <a:ext cx="848310" cy="990601"/>
            <a:chOff x="7475592" y="3200398"/>
            <a:chExt cx="1519343" cy="1774192"/>
          </a:xfrm>
        </p:grpSpPr>
        <p:sp>
          <p:nvSpPr>
            <p:cNvPr id="33" name="TextBox 32"/>
            <p:cNvSpPr txBox="1"/>
            <p:nvPr/>
          </p:nvSpPr>
          <p:spPr>
            <a:xfrm>
              <a:off x="7475592" y="3200398"/>
              <a:ext cx="1519343" cy="15434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 smtClean="0"/>
                <a:t>S1#1,S1#4,</a:t>
              </a:r>
            </a:p>
            <a:p>
              <a:pPr algn="ctr"/>
              <a:r>
                <a:rPr lang="en-US" sz="1000" dirty="0" smtClean="0"/>
                <a:t>S1#8,S2#7,</a:t>
              </a:r>
            </a:p>
            <a:p>
              <a:pPr algn="ctr"/>
              <a:r>
                <a:rPr lang="en-US" sz="1000" dirty="0" smtClean="0"/>
                <a:t>S2#8,S3#1,</a:t>
              </a:r>
            </a:p>
            <a:p>
              <a:pPr algn="ctr"/>
              <a:r>
                <a:rPr lang="en-US" sz="1000" dirty="0" smtClean="0"/>
                <a:t>S3#2,S3#3,</a:t>
              </a:r>
            </a:p>
            <a:p>
              <a:pPr algn="ctr"/>
              <a:r>
                <a:rPr lang="en-US" sz="1000" dirty="0" smtClean="0"/>
                <a:t>S3#15</a:t>
              </a:r>
            </a:p>
          </p:txBody>
        </p:sp>
        <p:cxnSp>
          <p:nvCxnSpPr>
            <p:cNvPr id="34" name="Straight Connector 33"/>
            <p:cNvCxnSpPr/>
            <p:nvPr/>
          </p:nvCxnSpPr>
          <p:spPr>
            <a:xfrm>
              <a:off x="7543788" y="3200398"/>
              <a:ext cx="1371598" cy="158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5400000" flipH="1" flipV="1">
              <a:off x="6781800" y="3962400"/>
              <a:ext cx="1524000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 flipH="1" flipV="1">
              <a:off x="8077994" y="4037806"/>
              <a:ext cx="1676400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Freeform 36"/>
            <p:cNvSpPr/>
            <p:nvPr/>
          </p:nvSpPr>
          <p:spPr>
            <a:xfrm>
              <a:off x="7534656" y="4724400"/>
              <a:ext cx="1379220" cy="250190"/>
            </a:xfrm>
            <a:custGeom>
              <a:avLst/>
              <a:gdLst>
                <a:gd name="connsiteX0" fmla="*/ 0 w 1379220"/>
                <a:gd name="connsiteY0" fmla="*/ 0 h 250190"/>
                <a:gd name="connsiteX1" fmla="*/ 647700 w 1379220"/>
                <a:gd name="connsiteY1" fmla="*/ 243840 h 250190"/>
                <a:gd name="connsiteX2" fmla="*/ 883920 w 1379220"/>
                <a:gd name="connsiteY2" fmla="*/ 38100 h 250190"/>
                <a:gd name="connsiteX3" fmla="*/ 1379220 w 1379220"/>
                <a:gd name="connsiteY3" fmla="*/ 137160 h 250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9220" h="250190">
                  <a:moveTo>
                    <a:pt x="0" y="0"/>
                  </a:moveTo>
                  <a:cubicBezTo>
                    <a:pt x="250190" y="118745"/>
                    <a:pt x="500380" y="237490"/>
                    <a:pt x="647700" y="243840"/>
                  </a:cubicBezTo>
                  <a:cubicBezTo>
                    <a:pt x="795020" y="250190"/>
                    <a:pt x="762000" y="55880"/>
                    <a:pt x="883920" y="38100"/>
                  </a:cubicBezTo>
                  <a:cubicBezTo>
                    <a:pt x="1005840" y="20320"/>
                    <a:pt x="1192530" y="78740"/>
                    <a:pt x="1379220" y="137160"/>
                  </a:cubicBezTo>
                </a:path>
              </a:pathLst>
            </a:cu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</p:grpSp>
      <p:sp>
        <p:nvSpPr>
          <p:cNvPr id="38" name="Right Arrow 37"/>
          <p:cNvSpPr/>
          <p:nvPr/>
        </p:nvSpPr>
        <p:spPr>
          <a:xfrm rot="827926">
            <a:off x="3126372" y="3639651"/>
            <a:ext cx="535286" cy="90487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>
                <a:latin typeface="Helvetica" pitchFamily="34" charset="0"/>
                <a:ea typeface="宋体" pitchFamily="2" charset="-122"/>
              </a:rPr>
              <a:t>Features</a:t>
            </a:r>
            <a:r>
              <a:rPr lang="en-US" sz="4000" dirty="0" smtClean="0">
                <a:latin typeface="Helvetica" pitchFamily="34" charset="0"/>
                <a:ea typeface="宋体" pitchFamily="2" charset="-122"/>
              </a:rPr>
              <a:t> of new model &amp; solver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tabLst>
                <a:tab pos="7881938" algn="r"/>
              </a:tabLst>
            </a:pP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Improvement over previous work 	</a:t>
            </a:r>
            <a:r>
              <a:rPr lang="en-US" sz="1800" dirty="0" smtClean="0">
                <a:latin typeface="Helvetica" pitchFamily="34" charset="0"/>
                <a:ea typeface="宋体" pitchFamily="2" charset="-122"/>
              </a:rPr>
              <a:t>[</a:t>
            </a:r>
            <a:r>
              <a:rPr lang="en-US" sz="1800" dirty="0" err="1" smtClean="0">
                <a:latin typeface="Helvetica" pitchFamily="34" charset="0"/>
                <a:ea typeface="宋体" pitchFamily="2" charset="-122"/>
              </a:rPr>
              <a:t>Michalowski</a:t>
            </a:r>
            <a:r>
              <a:rPr lang="en-US" sz="1800" dirty="0" smtClean="0">
                <a:latin typeface="Helvetica" pitchFamily="34" charset="0"/>
                <a:ea typeface="宋体" pitchFamily="2" charset="-122"/>
              </a:rPr>
              <a:t> +, 05]</a:t>
            </a:r>
            <a:endParaRPr lang="en-US" sz="2800" dirty="0" smtClean="0">
              <a:latin typeface="Helvetica" pitchFamily="34" charset="0"/>
              <a:ea typeface="宋体" pitchFamily="2" charset="-122"/>
            </a:endParaRPr>
          </a:p>
          <a:p>
            <a:pPr>
              <a:tabLst>
                <a:tab pos="7881938" algn="r"/>
              </a:tabLst>
            </a:pPr>
            <a:endParaRPr lang="en-US" sz="1400" dirty="0" smtClean="0">
              <a:latin typeface="Helvetica" pitchFamily="34" charset="0"/>
              <a:ea typeface="宋体" pitchFamily="2" charset="-122"/>
            </a:endParaRPr>
          </a:p>
          <a:p>
            <a:pPr>
              <a:tabLst>
                <a:tab pos="7881938" algn="r"/>
              </a:tabLst>
            </a:pP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Model</a:t>
            </a:r>
          </a:p>
          <a:p>
            <a:pPr lvl="1">
              <a:tabLst>
                <a:tab pos="7881938" algn="r"/>
              </a:tabLst>
            </a:pPr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Reflects topology</a:t>
            </a:r>
          </a:p>
          <a:p>
            <a:pPr lvl="1">
              <a:tabLst>
                <a:tab pos="7881938" algn="r"/>
              </a:tabLst>
            </a:pPr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Reduces number of variables and constraint </a:t>
            </a:r>
            <a:r>
              <a:rPr lang="en-US" sz="2000" dirty="0" err="1" smtClean="0">
                <a:latin typeface="Helvetica" pitchFamily="34" charset="0"/>
                <a:ea typeface="宋体" pitchFamily="2" charset="-122"/>
              </a:rPr>
              <a:t>arity</a:t>
            </a:r>
            <a:endParaRPr lang="en-US" sz="2000" dirty="0" smtClean="0">
              <a:latin typeface="Helvetica" pitchFamily="34" charset="0"/>
              <a:ea typeface="宋体" pitchFamily="2" charset="-122"/>
            </a:endParaRPr>
          </a:p>
          <a:p>
            <a:pPr lvl="1">
              <a:tabLst>
                <a:tab pos="7881938" algn="r"/>
              </a:tabLst>
            </a:pPr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Constraints can be declared locally &amp; in restricted ‘contexts’ (feature important for </a:t>
            </a:r>
            <a:r>
              <a:rPr lang="en-US" sz="2000" dirty="0" err="1" smtClean="0">
                <a:latin typeface="Helvetica" pitchFamily="34" charset="0"/>
                <a:ea typeface="宋体" pitchFamily="2" charset="-122"/>
              </a:rPr>
              <a:t>Michalowski’s</a:t>
            </a:r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 work)</a:t>
            </a:r>
          </a:p>
          <a:p>
            <a:pPr lvl="1">
              <a:tabLst>
                <a:tab pos="7881938" algn="r"/>
              </a:tabLst>
            </a:pPr>
            <a:endParaRPr lang="en-US" sz="1400" dirty="0" smtClean="0">
              <a:latin typeface="Helvetica" pitchFamily="34" charset="0"/>
              <a:ea typeface="宋体" pitchFamily="2" charset="-122"/>
            </a:endParaRPr>
          </a:p>
          <a:p>
            <a:pPr>
              <a:tabLst>
                <a:tab pos="7881938" algn="r"/>
              </a:tabLst>
            </a:pP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Solver</a:t>
            </a:r>
          </a:p>
          <a:p>
            <a:pPr lvl="1">
              <a:tabLst>
                <a:tab pos="7881938" algn="r"/>
              </a:tabLst>
            </a:pPr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Exploits structure of problem (backdoor variables)</a:t>
            </a:r>
          </a:p>
          <a:p>
            <a:pPr lvl="1">
              <a:tabLst>
                <a:tab pos="7881938" algn="r"/>
              </a:tabLst>
            </a:pPr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Implements domains as (possibly infinite) intervals</a:t>
            </a:r>
          </a:p>
          <a:p>
            <a:pPr lvl="1">
              <a:tabLst>
                <a:tab pos="7881938" algn="r"/>
              </a:tabLst>
            </a:pPr>
            <a:r>
              <a:rPr lang="en-US" sz="2000" i="1" dirty="0" smtClean="0">
                <a:latin typeface="Helvetica" pitchFamily="34" charset="0"/>
                <a:ea typeface="宋体" pitchFamily="2" charset="-122"/>
              </a:rPr>
              <a:t>Incorporates all reformulations (to be introduced)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0CE0-4689-48CA-874B-120BF6E6E021}" type="datetime1">
              <a:rPr lang="en-US" smtClean="0"/>
              <a:pPr/>
              <a:t>8/28/2007</a:t>
            </a:fld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14</a:t>
            </a:fld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SARA 2007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Helvetica" pitchFamily="34" charset="0"/>
                <a:ea typeface="宋体" pitchFamily="2" charset="-122"/>
              </a:rPr>
              <a:t>Outline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4294967295"/>
          </p:nvPr>
        </p:nvSpPr>
        <p:spPr>
          <a:ln>
            <a:noFill/>
          </a:ln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Background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BID model &amp; custom solver 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Reformulation techniques</a:t>
            </a:r>
          </a:p>
          <a:p>
            <a:pPr lvl="1" eaLnBrk="1" hangingPunct="1"/>
            <a:r>
              <a:rPr lang="en-US" b="1" dirty="0" smtClean="0">
                <a:latin typeface="Helvetica" pitchFamily="34" charset="0"/>
                <a:ea typeface="宋体" pitchFamily="2" charset="-122"/>
              </a:rPr>
              <a:t>Query reformulation</a:t>
            </a:r>
          </a:p>
          <a:p>
            <a:pPr lvl="1" eaLnBrk="1" hangingPunct="1"/>
            <a:r>
              <a:rPr lang="en-US" dirty="0" err="1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AllDiff-Atmost</a:t>
            </a:r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 &amp; domain reformulation</a:t>
            </a:r>
          </a:p>
          <a:p>
            <a:pPr lvl="1"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Constraint relaxation</a:t>
            </a:r>
          </a:p>
          <a:p>
            <a:pPr lvl="1"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Reformulation via symmetry detection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Conclusions &amp; future work</a:t>
            </a:r>
          </a:p>
          <a:p>
            <a:pPr eaLnBrk="1" hangingPunct="1"/>
            <a:endParaRPr lang="en-US" dirty="0" smtClean="0">
              <a:solidFill>
                <a:schemeClr val="bg2"/>
              </a:solidFill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24580" name="Date Placeholder 3"/>
          <p:cNvSpPr txBox="1">
            <a:spLocks noGrp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fld id="{B2CBFF29-DDFD-4EDD-914A-AAC1B19C4C15}" type="datetime1">
              <a:rPr lang="en-US" sz="1400"/>
              <a:pPr/>
              <a:t>8/28/2007</a:t>
            </a:fld>
            <a:endParaRPr lang="en-US" altLang="zh-CN" sz="1400"/>
          </a:p>
        </p:txBody>
      </p:sp>
      <p:sp>
        <p:nvSpPr>
          <p:cNvPr id="24582" name="Slide Number Placeholder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5A918D66-A9C9-415F-9FFD-C97C4F7B2F9C}" type="slidenum">
              <a:rPr lang="en-US" altLang="zh-CN" sz="1400"/>
              <a:pPr algn="r"/>
              <a:t>15</a:t>
            </a:fld>
            <a:endParaRPr lang="en-US" altLang="zh-CN" sz="140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C1522-0836-43A0-B986-842F745985C0}" type="datetime1">
              <a:rPr lang="en-US" smtClean="0"/>
              <a:pPr/>
              <a:t>8/28/2007</a:t>
            </a:fld>
            <a:endParaRPr lang="en-US" altLang="zh-C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15</a:t>
            </a:fld>
            <a:endParaRPr lang="en-US" altLang="zh-CN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SARA 2007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Helvetica" pitchFamily="34" charset="0"/>
                <a:ea typeface="宋体" pitchFamily="2" charset="-122"/>
              </a:rPr>
              <a:t>Query in the BID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533400" y="1265238"/>
            <a:ext cx="8153400" cy="563562"/>
          </a:xfrm>
        </p:spPr>
        <p:txBody>
          <a:bodyPr/>
          <a:lstStyle/>
          <a:p>
            <a:pPr eaLnBrk="1" hangingPunct="1"/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Problem:  BID instances have many solutions</a:t>
            </a:r>
          </a:p>
          <a:p>
            <a:pPr eaLnBrk="1" hangingPunct="1">
              <a:buFontTx/>
              <a:buNone/>
            </a:pPr>
            <a:endParaRPr lang="en-US" sz="2800" dirty="0" smtClean="0">
              <a:latin typeface="Helvetica" pitchFamily="34" charset="0"/>
              <a:ea typeface="宋体" pitchFamily="2" charset="-122"/>
            </a:endParaRPr>
          </a:p>
          <a:p>
            <a:pPr eaLnBrk="1" hangingPunct="1">
              <a:buFontTx/>
              <a:buNone/>
            </a:pPr>
            <a:endParaRPr lang="en-US" sz="2800" dirty="0" smtClean="0">
              <a:latin typeface="Helvetica" pitchFamily="34" charset="0"/>
              <a:ea typeface="宋体" pitchFamily="2" charset="-122"/>
            </a:endParaRPr>
          </a:p>
          <a:p>
            <a:pPr eaLnBrk="1" hangingPunct="1">
              <a:buFontTx/>
              <a:buNone/>
            </a:pPr>
            <a:endParaRPr lang="en-US" dirty="0" smtClean="0"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25604" name="Rectangle 6"/>
          <p:cNvSpPr>
            <a:spLocks noChangeArrowheads="1"/>
          </p:cNvSpPr>
          <p:nvPr/>
        </p:nvSpPr>
        <p:spPr bwMode="auto">
          <a:xfrm>
            <a:off x="533400" y="4953000"/>
            <a:ext cx="8077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dirty="0"/>
              <a:t>We </a:t>
            </a:r>
            <a:r>
              <a:rPr lang="en-US" sz="2400" b="1" dirty="0"/>
              <a:t>only</a:t>
            </a:r>
            <a:r>
              <a:rPr lang="en-US" sz="2400" dirty="0"/>
              <a:t> need to know which </a:t>
            </a:r>
            <a:r>
              <a:rPr lang="en-US" sz="2400" dirty="0" smtClean="0"/>
              <a:t>values (address) </a:t>
            </a:r>
            <a:r>
              <a:rPr lang="en-US" sz="2400" dirty="0"/>
              <a:t>appear in </a:t>
            </a:r>
          </a:p>
          <a:p>
            <a:pPr algn="ctr"/>
            <a:r>
              <a:rPr lang="en-US" sz="2400" b="1" i="1" dirty="0"/>
              <a:t>at least one </a:t>
            </a:r>
            <a:r>
              <a:rPr lang="en-US" sz="2400" dirty="0" smtClean="0"/>
              <a:t>solution for a variable (building)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838200" y="2895600"/>
            <a:ext cx="4572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B1</a:t>
            </a:r>
          </a:p>
        </p:txBody>
      </p:sp>
      <p:sp>
        <p:nvSpPr>
          <p:cNvPr id="9" name="Rectangle 8"/>
          <p:cNvSpPr/>
          <p:nvPr/>
        </p:nvSpPr>
        <p:spPr>
          <a:xfrm>
            <a:off x="1447800" y="2895600"/>
            <a:ext cx="4572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B2</a:t>
            </a:r>
          </a:p>
        </p:txBody>
      </p:sp>
      <p:sp>
        <p:nvSpPr>
          <p:cNvPr id="10" name="Rectangle 9"/>
          <p:cNvSpPr/>
          <p:nvPr/>
        </p:nvSpPr>
        <p:spPr>
          <a:xfrm>
            <a:off x="2057400" y="2895600"/>
            <a:ext cx="4572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B3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85800" y="2667000"/>
            <a:ext cx="2590800" cy="1524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667000" y="2895600"/>
            <a:ext cx="4572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B4</a:t>
            </a:r>
          </a:p>
        </p:txBody>
      </p:sp>
      <p:sp>
        <p:nvSpPr>
          <p:cNvPr id="15" name="TextBox 14"/>
          <p:cNvSpPr txBox="1"/>
          <p:nvPr/>
        </p:nvSpPr>
        <p:spPr bwMode="auto">
          <a:xfrm>
            <a:off x="685800" y="3657600"/>
            <a:ext cx="25146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 smtClean="0">
                <a:latin typeface="+mj-lt"/>
                <a:cs typeface="+mn-cs"/>
              </a:rPr>
              <a:t>Phone book: </a:t>
            </a:r>
            <a:r>
              <a:rPr lang="en-US" sz="2000" dirty="0">
                <a:latin typeface="+mj-lt"/>
                <a:cs typeface="+mn-cs"/>
              </a:rPr>
              <a:t>{4,8}</a:t>
            </a: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4343400" y="2286000"/>
          <a:ext cx="3657600" cy="256032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914400"/>
                <a:gridCol w="914400"/>
                <a:gridCol w="914400"/>
                <a:gridCol w="914400"/>
              </a:tblGrid>
              <a:tr h="279400">
                <a:tc>
                  <a:txBody>
                    <a:bodyPr/>
                    <a:lstStyle/>
                    <a:p>
                      <a:r>
                        <a:rPr lang="en-US" dirty="0" smtClean="0"/>
                        <a:t>B1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B4</a:t>
                      </a:r>
                      <a:endParaRPr lang="en-US" dirty="0"/>
                    </a:p>
                  </a:txBody>
                  <a:tcPr/>
                </a:tc>
              </a:tr>
              <a:tr h="27940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  <a:tr h="27940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</a:p>
                  </a:txBody>
                  <a:tcPr/>
                </a:tc>
              </a:tr>
              <a:tr h="27940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</a:tr>
              <a:tr h="27940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</a:tr>
              <a:tr h="27940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  <a:tr h="27940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9" name="Straight Arrow Connector 18"/>
          <p:cNvCxnSpPr/>
          <p:nvPr/>
        </p:nvCxnSpPr>
        <p:spPr>
          <a:xfrm>
            <a:off x="1066800" y="2514600"/>
            <a:ext cx="17526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4267200" y="2590800"/>
            <a:ext cx="457200" cy="2286000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4348A-717E-4644-AC6E-184FE22F5F6B}" type="datetime1">
              <a:rPr lang="en-US" smtClean="0"/>
              <a:pPr/>
              <a:t>8/28/2007</a:t>
            </a:fld>
            <a:endParaRPr lang="en-US" altLang="zh-C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16</a:t>
            </a:fld>
            <a:endParaRPr lang="en-US" altLang="zh-CN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SARA 2007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reformulation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609600" y="1438758"/>
            <a:ext cx="2937165" cy="8382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dirty="0" smtClean="0"/>
              <a:t>Query: </a:t>
            </a:r>
          </a:p>
          <a:p>
            <a:pPr>
              <a:defRPr/>
            </a:pPr>
            <a:r>
              <a:rPr lang="en-US" sz="1600" dirty="0" smtClean="0"/>
              <a:t>    Find </a:t>
            </a:r>
            <a:r>
              <a:rPr lang="en-US" sz="1600" b="1" dirty="0" smtClean="0"/>
              <a:t>all</a:t>
            </a:r>
            <a:r>
              <a:rPr lang="en-US" sz="1600" dirty="0" smtClean="0"/>
              <a:t> solutions, </a:t>
            </a:r>
          </a:p>
          <a:p>
            <a:pPr>
              <a:defRPr/>
            </a:pPr>
            <a:r>
              <a:rPr lang="en-US" sz="1600" dirty="0" smtClean="0"/>
              <a:t>    Collect values for variables</a:t>
            </a:r>
            <a:endParaRPr lang="en-US" sz="1600" dirty="0"/>
          </a:p>
        </p:txBody>
      </p:sp>
      <p:sp>
        <p:nvSpPr>
          <p:cNvPr id="5" name="Rounded Rectangle 4"/>
          <p:cNvSpPr/>
          <p:nvPr/>
        </p:nvSpPr>
        <p:spPr>
          <a:xfrm>
            <a:off x="5126182" y="1438758"/>
            <a:ext cx="3166918" cy="8382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dirty="0" smtClean="0"/>
              <a:t>Query: </a:t>
            </a:r>
          </a:p>
          <a:p>
            <a:pPr>
              <a:defRPr/>
            </a:pPr>
            <a:r>
              <a:rPr lang="en-US" sz="1600" dirty="0" smtClean="0"/>
              <a:t>  For each variable-value pair,</a:t>
            </a:r>
          </a:p>
          <a:p>
            <a:pPr>
              <a:defRPr/>
            </a:pPr>
            <a:r>
              <a:rPr lang="en-US" sz="1600" dirty="0" smtClean="0"/>
              <a:t>     determine </a:t>
            </a:r>
            <a:r>
              <a:rPr lang="en-US" sz="1600" b="1" dirty="0" smtClean="0"/>
              <a:t>satisfiability</a:t>
            </a:r>
            <a:endParaRPr lang="en-US" sz="1600" b="1" dirty="0"/>
          </a:p>
        </p:txBody>
      </p:sp>
      <p:sp>
        <p:nvSpPr>
          <p:cNvPr id="6" name="TextBox 9"/>
          <p:cNvSpPr txBox="1">
            <a:spLocks noChangeArrowheads="1"/>
          </p:cNvSpPr>
          <p:nvPr/>
        </p:nvSpPr>
        <p:spPr bwMode="auto">
          <a:xfrm>
            <a:off x="1358241" y="1057758"/>
            <a:ext cx="142859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Original BID</a:t>
            </a:r>
            <a:endParaRPr lang="en-US" dirty="0"/>
          </a:p>
        </p:txBody>
      </p:sp>
      <p:sp>
        <p:nvSpPr>
          <p:cNvPr id="7" name="TextBox 10"/>
          <p:cNvSpPr txBox="1">
            <a:spLocks noChangeArrowheads="1"/>
          </p:cNvSpPr>
          <p:nvPr/>
        </p:nvSpPr>
        <p:spPr bwMode="auto">
          <a:xfrm>
            <a:off x="5700391" y="1057758"/>
            <a:ext cx="201850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Reformulated BID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546764" y="1857858"/>
            <a:ext cx="157941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Box 14"/>
          <p:cNvSpPr txBox="1">
            <a:spLocks noChangeArrowheads="1"/>
          </p:cNvSpPr>
          <p:nvPr/>
        </p:nvSpPr>
        <p:spPr bwMode="auto">
          <a:xfrm>
            <a:off x="3570879" y="1210158"/>
            <a:ext cx="153118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i="1" dirty="0" smtClean="0"/>
              <a:t>Query </a:t>
            </a:r>
          </a:p>
          <a:p>
            <a:pPr algn="ctr"/>
            <a:r>
              <a:rPr lang="en-US" i="1" dirty="0" smtClean="0"/>
              <a:t>reformulation</a:t>
            </a:r>
            <a:endParaRPr lang="en-US" i="1" dirty="0"/>
          </a:p>
        </p:txBody>
      </p:sp>
      <p:grpSp>
        <p:nvGrpSpPr>
          <p:cNvPr id="3" name="Group 64"/>
          <p:cNvGrpSpPr/>
          <p:nvPr/>
        </p:nvGrpSpPr>
        <p:grpSpPr>
          <a:xfrm>
            <a:off x="1596474" y="2302702"/>
            <a:ext cx="1019115" cy="1146613"/>
            <a:chOff x="2064327" y="3546763"/>
            <a:chExt cx="651164" cy="732629"/>
          </a:xfrm>
        </p:grpSpPr>
        <p:sp>
          <p:nvSpPr>
            <p:cNvPr id="14" name="Isosceles Triangle 13"/>
            <p:cNvSpPr/>
            <p:nvPr/>
          </p:nvSpPr>
          <p:spPr>
            <a:xfrm>
              <a:off x="2064327" y="3546764"/>
              <a:ext cx="651164" cy="720436"/>
            </a:xfrm>
            <a:prstGeom prst="triangle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" name="Straight Connector 15"/>
            <p:cNvCxnSpPr>
              <a:stCxn id="14" idx="0"/>
            </p:cNvCxnSpPr>
            <p:nvPr/>
          </p:nvCxnSpPr>
          <p:spPr>
            <a:xfrm rot="16200000" flipH="1" flipV="1">
              <a:off x="1951413" y="3823162"/>
              <a:ext cx="714894" cy="162098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14" idx="0"/>
              <a:endCxn id="14" idx="3"/>
            </p:cNvCxnSpPr>
            <p:nvPr/>
          </p:nvCxnSpPr>
          <p:spPr>
            <a:xfrm rot="16200000" flipH="1">
              <a:off x="2029691" y="3906982"/>
              <a:ext cx="720436" cy="1588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stCxn id="14" idx="0"/>
            </p:cNvCxnSpPr>
            <p:nvPr/>
          </p:nvCxnSpPr>
          <p:spPr>
            <a:xfrm rot="16200000" flipH="1">
              <a:off x="2092729" y="3843944"/>
              <a:ext cx="714894" cy="120535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>
              <a:stCxn id="14" idx="0"/>
            </p:cNvCxnSpPr>
            <p:nvPr/>
          </p:nvCxnSpPr>
          <p:spPr>
            <a:xfrm rot="16200000" flipH="1">
              <a:off x="2125980" y="3810693"/>
              <a:ext cx="725978" cy="198120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14" idx="0"/>
            </p:cNvCxnSpPr>
            <p:nvPr/>
          </p:nvCxnSpPr>
          <p:spPr>
            <a:xfrm rot="16200000" flipH="1" flipV="1">
              <a:off x="1934788" y="3795453"/>
              <a:ext cx="703811" cy="206431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14" idx="0"/>
            </p:cNvCxnSpPr>
            <p:nvPr/>
          </p:nvCxnSpPr>
          <p:spPr>
            <a:xfrm rot="16200000" flipH="1" flipV="1">
              <a:off x="1970810" y="3837016"/>
              <a:ext cx="709352" cy="128847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14" idx="0"/>
            </p:cNvCxnSpPr>
            <p:nvPr/>
          </p:nvCxnSpPr>
          <p:spPr>
            <a:xfrm rot="16200000" flipH="1">
              <a:off x="2155352" y="3781321"/>
              <a:ext cx="732628" cy="263514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7" name="Isosceles Triangle 56"/>
          <p:cNvSpPr/>
          <p:nvPr/>
        </p:nvSpPr>
        <p:spPr>
          <a:xfrm>
            <a:off x="6190068" y="2404376"/>
            <a:ext cx="944465" cy="1044939"/>
          </a:xfrm>
          <a:prstGeom prst="triangl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3" name="Straight Connector 62"/>
          <p:cNvCxnSpPr>
            <a:stCxn id="57" idx="0"/>
          </p:cNvCxnSpPr>
          <p:nvPr/>
        </p:nvCxnSpPr>
        <p:spPr>
          <a:xfrm rot="16200000" flipH="1" flipV="1">
            <a:off x="6054428" y="2825365"/>
            <a:ext cx="1028862" cy="186883"/>
          </a:xfrm>
          <a:prstGeom prst="line">
            <a:avLst/>
          </a:prstGeom>
          <a:ln w="63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67" name="Table 66"/>
          <p:cNvGraphicFramePr>
            <a:graphicFrameLocks noGrp="1"/>
          </p:cNvGraphicFramePr>
          <p:nvPr/>
        </p:nvGraphicFramePr>
        <p:xfrm>
          <a:off x="776176" y="3502332"/>
          <a:ext cx="7729870" cy="21333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4935"/>
                <a:gridCol w="3864935"/>
              </a:tblGrid>
              <a:tr h="37256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Original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query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Reformulated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query</a:t>
                      </a:r>
                    </a:p>
                  </a:txBody>
                  <a:tcPr/>
                </a:tc>
              </a:tr>
              <a:tr h="372568">
                <a:tc>
                  <a:txBody>
                    <a:bodyPr/>
                    <a:lstStyle/>
                    <a:p>
                      <a:r>
                        <a:rPr lang="en-US" dirty="0" smtClean="0"/>
                        <a:t>Single counting problem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Many satisfiability</a:t>
                      </a:r>
                      <a:r>
                        <a:rPr lang="en-US" baseline="0" dirty="0" smtClean="0"/>
                        <a:t> problems</a:t>
                      </a:r>
                      <a:endParaRPr lang="en-US" dirty="0"/>
                    </a:p>
                  </a:txBody>
                  <a:tcPr/>
                </a:tc>
              </a:tr>
              <a:tr h="3725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All</a:t>
                      </a:r>
                      <a:r>
                        <a:rPr lang="en-US" baseline="0" dirty="0" smtClean="0"/>
                        <a:t> solutions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Per-variable solution</a:t>
                      </a:r>
                    </a:p>
                  </a:txBody>
                  <a:tcPr/>
                </a:tc>
              </a:tr>
              <a:tr h="3725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Exhaustive</a:t>
                      </a:r>
                      <a:r>
                        <a:rPr lang="en-US" baseline="0" dirty="0" smtClean="0"/>
                        <a:t> search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One path</a:t>
                      </a:r>
                    </a:p>
                  </a:txBody>
                  <a:tcPr/>
                </a:tc>
              </a:tr>
              <a:tr h="643062">
                <a:tc>
                  <a:txBody>
                    <a:bodyPr/>
                    <a:lstStyle/>
                    <a:p>
                      <a:r>
                        <a:rPr lang="en-US" dirty="0" smtClean="0"/>
                        <a:t>Impractical when there are many solutions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Costly</a:t>
                      </a:r>
                      <a:r>
                        <a:rPr lang="en-US" baseline="0" dirty="0" smtClean="0"/>
                        <a:t> when there are few solutions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3CAD3-E1D2-44D7-9FCE-6D8760CC08A5}" type="datetime1">
              <a:rPr lang="en-US" smtClean="0"/>
              <a:pPr/>
              <a:t>8/28/2007</a:t>
            </a:fld>
            <a:endParaRPr lang="en-US" altLang="zh-CN"/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17</a:t>
            </a:fld>
            <a:endParaRPr lang="en-US" altLang="zh-CN"/>
          </a:p>
        </p:txBody>
      </p:sp>
      <p:sp>
        <p:nvSpPr>
          <p:cNvPr id="27" name="Footer Placeholder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SARA 2007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762000" y="5049074"/>
            <a:ext cx="8458200" cy="712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>
                <a:tab pos="7939088" algn="r"/>
              </a:tabLst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Previous</a:t>
            </a:r>
            <a:r>
              <a:rPr kumimoji="0" lang="en-US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 work did not scale up beyond 34 </a:t>
            </a:r>
            <a:r>
              <a:rPr kumimoji="0" lang="en-US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bldgs</a:t>
            </a:r>
            <a:r>
              <a:rPr kumimoji="0" lang="en-US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, 7 corner </a:t>
            </a:r>
            <a:r>
              <a:rPr kumimoji="0" lang="en-US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bldgs</a:t>
            </a:r>
            <a:r>
              <a:rPr kumimoji="0" lang="en-US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, 1 block</a:t>
            </a:r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宋体" pitchFamily="2" charset="-122"/>
              <a:cs typeface="+mn-cs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304800"/>
            <a:ext cx="8458200" cy="685800"/>
          </a:xfrm>
        </p:spPr>
        <p:txBody>
          <a:bodyPr/>
          <a:lstStyle/>
          <a:p>
            <a:pPr>
              <a:tabLst>
                <a:tab pos="7997825" algn="r"/>
              </a:tabLst>
            </a:pPr>
            <a:r>
              <a:rPr lang="en-US" sz="4000" dirty="0" smtClean="0">
                <a:latin typeface="Helvetica" pitchFamily="34" charset="0"/>
                <a:ea typeface="宋体" pitchFamily="2" charset="-122"/>
              </a:rPr>
              <a:t>Evaluations: </a:t>
            </a:r>
            <a:r>
              <a:rPr lang="en-US" sz="2800" b="0" dirty="0" smtClean="0">
                <a:latin typeface="Helvetica" pitchFamily="34" charset="0"/>
                <a:ea typeface="宋体" pitchFamily="2" charset="-122"/>
              </a:rPr>
              <a:t>real-world data from El Segundo</a:t>
            </a:r>
            <a:endParaRPr lang="en-US" sz="2800" b="0" dirty="0" smtClean="0">
              <a:solidFill>
                <a:schemeClr val="tx1"/>
              </a:solidFill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242626" y="1046677"/>
            <a:ext cx="1560285" cy="491839"/>
          </a:xfrm>
        </p:spPr>
        <p:txBody>
          <a:bodyPr/>
          <a:lstStyle/>
          <a:p>
            <a:pPr>
              <a:buFontTx/>
              <a:buNone/>
              <a:tabLst>
                <a:tab pos="7939088" algn="r"/>
              </a:tabLst>
            </a:pP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		</a:t>
            </a:r>
            <a:r>
              <a:rPr lang="en-US" sz="1600" dirty="0" smtClean="0">
                <a:ea typeface="宋体" pitchFamily="2" charset="-122"/>
              </a:rPr>
              <a:t>[</a:t>
            </a:r>
            <a:r>
              <a:rPr lang="en-US" sz="1600" dirty="0" err="1" smtClean="0">
                <a:ea typeface="宋体" pitchFamily="2" charset="-122"/>
              </a:rPr>
              <a:t>Shewale</a:t>
            </a:r>
            <a:r>
              <a:rPr lang="en-US" sz="1600" dirty="0" smtClean="0">
                <a:ea typeface="宋体" pitchFamily="2" charset="-122"/>
              </a:rPr>
              <a:t>]</a:t>
            </a:r>
            <a:endParaRPr lang="en-US" sz="2400" dirty="0" smtClean="0">
              <a:ea typeface="宋体" pitchFamily="2" charset="-122"/>
            </a:endParaRPr>
          </a:p>
          <a:p>
            <a:pPr>
              <a:tabLst>
                <a:tab pos="7939088" algn="r"/>
              </a:tabLst>
            </a:pPr>
            <a:endParaRPr lang="en-US" dirty="0" smtClean="0">
              <a:ea typeface="宋体" pitchFamily="2" charset="-122"/>
            </a:endParaRPr>
          </a:p>
          <a:p>
            <a:pPr>
              <a:tabLst>
                <a:tab pos="7939088" algn="r"/>
              </a:tabLst>
            </a:pPr>
            <a:endParaRPr lang="en-US" dirty="0" smtClean="0">
              <a:latin typeface="Helvetica" pitchFamily="34" charset="0"/>
              <a:ea typeface="宋体" pitchFamily="2" charset="-122"/>
            </a:endParaRPr>
          </a:p>
          <a:p>
            <a:pPr>
              <a:buFontTx/>
              <a:buNone/>
              <a:tabLst>
                <a:tab pos="7939088" algn="r"/>
              </a:tabLst>
            </a:pPr>
            <a:endParaRPr lang="en-US" dirty="0" smtClean="0">
              <a:latin typeface="Helvetica" pitchFamily="34" charset="0"/>
              <a:ea typeface="宋体" pitchFamily="2" charset="-122"/>
            </a:endParaRPr>
          </a:p>
        </p:txBody>
      </p:sp>
      <p:graphicFrame>
        <p:nvGraphicFramePr>
          <p:cNvPr id="4" name="Group 81"/>
          <p:cNvGraphicFramePr>
            <a:graphicFrameLocks noGrp="1"/>
          </p:cNvGraphicFramePr>
          <p:nvPr/>
        </p:nvGraphicFramePr>
        <p:xfrm>
          <a:off x="906460" y="1477010"/>
          <a:ext cx="7323140" cy="3475990"/>
        </p:xfrm>
        <a:graphic>
          <a:graphicData uri="http://schemas.openxmlformats.org/drawingml/2006/table">
            <a:tbl>
              <a:tblPr/>
              <a:tblGrid>
                <a:gridCol w="1492208"/>
                <a:gridCol w="1798458"/>
                <a:gridCol w="1136875"/>
                <a:gridCol w="1874406"/>
                <a:gridCol w="1021193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Case study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Phone book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Number of…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Completeness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Buildings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Corner buildings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Blocks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NSeg125-c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100.0%</a:t>
                      </a:r>
                    </a:p>
                  </a:txBody>
                  <a:tcPr marR="4572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17</a:t>
                      </a: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4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NSeg125-i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45.6%</a:t>
                      </a:r>
                    </a:p>
                  </a:txBody>
                  <a:tcPr marR="4572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marR="502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NSeg206-c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100.0%</a:t>
                      </a:r>
                    </a:p>
                  </a:txBody>
                  <a:tcPr marR="4572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1092200" marR="0" lvl="0" indent="-10922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206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1092200" marR="0" lvl="0" indent="-10922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28</a:t>
                      </a: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1092200" marR="0" lvl="0" indent="-10922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NSeg206-I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50.5%</a:t>
                      </a:r>
                    </a:p>
                  </a:txBody>
                  <a:tcPr marR="4572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1092200" marR="0" lvl="0" indent="-10922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marR="502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1092200" marR="0" lvl="0" indent="-10922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1092200" marR="0" lvl="0" indent="-10922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SSeg131-c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100.0%</a:t>
                      </a:r>
                    </a:p>
                  </a:txBody>
                  <a:tcPr marR="4572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131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36</a:t>
                      </a: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8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SSeg131-i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60.3%</a:t>
                      </a:r>
                    </a:p>
                  </a:txBody>
                  <a:tcPr marR="4572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marR="502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SSeg178-c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100.0%</a:t>
                      </a:r>
                    </a:p>
                  </a:txBody>
                  <a:tcPr marR="4572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178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46</a:t>
                      </a: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12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SSeg178-i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65.6%</a:t>
                      </a:r>
                    </a:p>
                  </a:txBody>
                  <a:tcPr marR="4572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marR="502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FBAD-48FC-4666-90BC-974D9B2A97DC}" type="datetime1">
              <a:rPr lang="en-US" smtClean="0"/>
              <a:pPr/>
              <a:t>8/28/2007</a:t>
            </a:fld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18</a:t>
            </a:fld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SARA 2007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47088" cy="685800"/>
          </a:xfrm>
        </p:spPr>
        <p:txBody>
          <a:bodyPr/>
          <a:lstStyle/>
          <a:p>
            <a:r>
              <a:rPr lang="en-US" dirty="0" smtClean="0">
                <a:latin typeface="Helvetica" pitchFamily="34" charset="0"/>
                <a:ea typeface="宋体" pitchFamily="2" charset="-122"/>
              </a:rPr>
              <a:t>Evaluation: </a:t>
            </a:r>
            <a:r>
              <a:rPr lang="en-US" sz="4000" dirty="0" smtClean="0">
                <a:latin typeface="Helvetica" pitchFamily="34" charset="0"/>
                <a:ea typeface="宋体" pitchFamily="2" charset="-122"/>
              </a:rPr>
              <a:t>query reformulation</a:t>
            </a:r>
          </a:p>
        </p:txBody>
      </p:sp>
      <p:graphicFrame>
        <p:nvGraphicFramePr>
          <p:cNvPr id="22609" name="Group 81"/>
          <p:cNvGraphicFramePr>
            <a:graphicFrameLocks noGrp="1"/>
          </p:cNvGraphicFramePr>
          <p:nvPr/>
        </p:nvGraphicFramePr>
        <p:xfrm>
          <a:off x="2049463" y="1676400"/>
          <a:ext cx="4732337" cy="1767840"/>
        </p:xfrm>
        <a:graphic>
          <a:graphicData uri="http://schemas.openxmlformats.org/drawingml/2006/table">
            <a:tbl>
              <a:tblPr/>
              <a:tblGrid>
                <a:gridCol w="1266825"/>
                <a:gridCol w="1874837"/>
                <a:gridCol w="1590675"/>
              </a:tblGrid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Case study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Original query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New query [s]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NSeg125-i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&gt;1 week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744.7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NSeg206-i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&gt;1 week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2200" marR="0" lvl="0" indent="-10922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14,818.9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SSeg131-i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&gt;1 week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66,901.1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SSeg178-i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&gt;1 week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119,002.4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2615" name="Group 87"/>
          <p:cNvGraphicFramePr>
            <a:graphicFrameLocks noGrp="1"/>
          </p:cNvGraphicFramePr>
          <p:nvPr/>
        </p:nvGraphicFramePr>
        <p:xfrm>
          <a:off x="2049463" y="4038600"/>
          <a:ext cx="4654550" cy="1737995"/>
        </p:xfrm>
        <a:graphic>
          <a:graphicData uri="http://schemas.openxmlformats.org/drawingml/2006/table">
            <a:tbl>
              <a:tblPr/>
              <a:tblGrid>
                <a:gridCol w="1266825"/>
                <a:gridCol w="1870075"/>
                <a:gridCol w="1517650"/>
              </a:tblGrid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Case study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Original query [s]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New query [s]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NSeg125-c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1.5</a:t>
                      </a:r>
                    </a:p>
                  </a:txBody>
                  <a:tcPr marR="5029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139.2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NSeg206-c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20.2</a:t>
                      </a:r>
                    </a:p>
                  </a:txBody>
                  <a:tcPr marR="5029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4,971.2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SSeg131-c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1123.4</a:t>
                      </a:r>
                    </a:p>
                  </a:txBody>
                  <a:tcPr marR="5029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38,618.4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SSeg178-c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3291.2</a:t>
                      </a:r>
                    </a:p>
                  </a:txBody>
                  <a:tcPr marR="5029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117,279.1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04800" y="1219200"/>
            <a:ext cx="8272463" cy="4302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200" dirty="0">
                <a:latin typeface="+mn-lt"/>
                <a:cs typeface="+mn-cs"/>
              </a:rPr>
              <a:t>Incomplete phone book → many solutions → better performance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4800" y="3505200"/>
            <a:ext cx="7877175" cy="4302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200" dirty="0">
                <a:latin typeface="+mn-lt"/>
                <a:cs typeface="+mn-cs"/>
              </a:rPr>
              <a:t>Complete phone book → few solutions → worse performance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2BB8C-4A34-4926-8650-C088B9456411}" type="datetime1">
              <a:rPr lang="en-US" smtClean="0"/>
              <a:pPr/>
              <a:t>8/28/2007</a:t>
            </a:fld>
            <a:endParaRPr lang="en-US" altLang="zh-C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19</a:t>
            </a:fld>
            <a:endParaRPr lang="en-US" altLang="zh-CN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SARA 2007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Helvetica" pitchFamily="34" charset="0"/>
                <a:ea typeface="宋体" pitchFamily="2" charset="-122"/>
              </a:rPr>
              <a:t>Contributions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153400" cy="4800600"/>
          </a:xfrm>
        </p:spPr>
        <p:txBody>
          <a:bodyPr/>
          <a:lstStyle/>
          <a:p>
            <a:pPr marL="514350" indent="-514350">
              <a:tabLst>
                <a:tab pos="7945438" algn="r"/>
              </a:tabLst>
            </a:pP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BID problem as a CSP</a:t>
            </a:r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	</a:t>
            </a:r>
            <a:r>
              <a:rPr lang="en-US" sz="1800" dirty="0" smtClean="0">
                <a:latin typeface="Helvetica" pitchFamily="34" charset="0"/>
                <a:ea typeface="宋体" pitchFamily="2" charset="-122"/>
              </a:rPr>
              <a:t>[</a:t>
            </a:r>
            <a:r>
              <a:rPr lang="en-US" sz="1800" dirty="0" err="1" smtClean="0">
                <a:latin typeface="Helvetica" pitchFamily="34" charset="0"/>
                <a:ea typeface="宋体" pitchFamily="2" charset="-122"/>
              </a:rPr>
              <a:t>Michalowski</a:t>
            </a:r>
            <a:r>
              <a:rPr lang="en-US" sz="1800" dirty="0" smtClean="0">
                <a:latin typeface="Helvetica" pitchFamily="34" charset="0"/>
                <a:ea typeface="宋体" pitchFamily="2" charset="-122"/>
              </a:rPr>
              <a:t> &amp; </a:t>
            </a:r>
            <a:r>
              <a:rPr lang="en-US" sz="1800" dirty="0" err="1" smtClean="0">
                <a:latin typeface="Helvetica" pitchFamily="34" charset="0"/>
                <a:ea typeface="宋体" pitchFamily="2" charset="-122"/>
              </a:rPr>
              <a:t>Knoblock</a:t>
            </a:r>
            <a:r>
              <a:rPr lang="en-US" sz="1800" dirty="0" smtClean="0">
                <a:latin typeface="Helvetica" pitchFamily="34" charset="0"/>
                <a:ea typeface="宋体" pitchFamily="2" charset="-122"/>
              </a:rPr>
              <a:t>, AAAI 05]</a:t>
            </a:r>
            <a:endParaRPr lang="en-US" sz="2000" dirty="0" smtClean="0">
              <a:latin typeface="Helvetica" pitchFamily="34" charset="0"/>
              <a:ea typeface="宋体" pitchFamily="2" charset="-122"/>
            </a:endParaRPr>
          </a:p>
          <a:p>
            <a:pPr lvl="1" eaLnBrk="1" hangingPunct="1">
              <a:tabLst>
                <a:tab pos="7975600" algn="r"/>
              </a:tabLst>
            </a:pPr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Improved constraint model </a:t>
            </a:r>
          </a:p>
          <a:p>
            <a:pPr lvl="1">
              <a:tabLst>
                <a:tab pos="7975600" algn="r"/>
              </a:tabLst>
            </a:pPr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Showed original BID problem is in </a:t>
            </a:r>
            <a:r>
              <a:rPr lang="en-US" sz="2000" b="1" dirty="0" smtClean="0">
                <a:latin typeface="Helvetica" pitchFamily="34" charset="0"/>
                <a:ea typeface="宋体" pitchFamily="2" charset="-122"/>
              </a:rPr>
              <a:t>P</a:t>
            </a:r>
            <a:endParaRPr lang="en-US" sz="2000" dirty="0" smtClean="0">
              <a:latin typeface="Helvetica" pitchFamily="34" charset="0"/>
              <a:ea typeface="宋体" pitchFamily="2" charset="-122"/>
            </a:endParaRPr>
          </a:p>
          <a:p>
            <a:pPr lvl="1" eaLnBrk="1" hangingPunct="1">
              <a:tabLst>
                <a:tab pos="7975600" algn="r"/>
              </a:tabLst>
            </a:pPr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Custom solver</a:t>
            </a:r>
          </a:p>
          <a:p>
            <a:pPr marL="514350" indent="-514350">
              <a:tabLst>
                <a:tab pos="7975600" algn="r"/>
              </a:tabLst>
            </a:pPr>
            <a:endParaRPr lang="en-US" sz="2400" dirty="0" smtClean="0">
              <a:latin typeface="Helvetica" pitchFamily="34" charset="0"/>
              <a:ea typeface="宋体" pitchFamily="2" charset="-122"/>
            </a:endParaRPr>
          </a:p>
          <a:p>
            <a:pPr marL="514350" indent="-514350">
              <a:tabLst>
                <a:tab pos="7975600" algn="r"/>
              </a:tabLst>
            </a:pP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Four new reformulation techniques for CSPs</a:t>
            </a:r>
          </a:p>
          <a:p>
            <a:pPr marL="914400" lvl="1" indent="-457200" eaLnBrk="1" hangingPunct="1">
              <a:buFont typeface="+mj-lt"/>
              <a:buAutoNum type="arabicPeriod"/>
              <a:tabLst>
                <a:tab pos="7975600" algn="r"/>
              </a:tabLst>
            </a:pPr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Query reformulation</a:t>
            </a:r>
          </a:p>
          <a:p>
            <a:pPr marL="914400" lvl="1" indent="-457200" eaLnBrk="1" hangingPunct="1">
              <a:buFont typeface="+mj-lt"/>
              <a:buAutoNum type="arabicPeriod"/>
              <a:tabLst>
                <a:tab pos="7975600" algn="r"/>
              </a:tabLst>
            </a:pPr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Domain reformulation</a:t>
            </a:r>
          </a:p>
          <a:p>
            <a:pPr marL="914400" lvl="1" indent="-457200" eaLnBrk="1" hangingPunct="1">
              <a:buFont typeface="+mj-lt"/>
              <a:buAutoNum type="arabicPeriod"/>
              <a:tabLst>
                <a:tab pos="7975600" algn="r"/>
              </a:tabLst>
            </a:pPr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Constraint relaxation</a:t>
            </a:r>
            <a:endParaRPr lang="en-US" sz="2000" b="1" dirty="0" smtClean="0">
              <a:latin typeface="Helvetica" pitchFamily="34" charset="0"/>
              <a:ea typeface="宋体" pitchFamily="2" charset="-122"/>
            </a:endParaRPr>
          </a:p>
          <a:p>
            <a:pPr marL="914400" lvl="1" indent="-457200" eaLnBrk="1" hangingPunct="1">
              <a:buFont typeface="+mj-lt"/>
              <a:buAutoNum type="arabicPeriod"/>
              <a:tabLst>
                <a:tab pos="7975600" algn="r"/>
              </a:tabLst>
            </a:pPr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Reformulation via symmetry detection</a:t>
            </a:r>
          </a:p>
          <a:p>
            <a:pPr marL="514350" indent="-514350">
              <a:tabLst>
                <a:tab pos="7975600" algn="r"/>
              </a:tabLst>
            </a:pPr>
            <a:endParaRPr lang="en-US" sz="1400" dirty="0" smtClean="0">
              <a:latin typeface="Helvetica" pitchFamily="34" charset="0"/>
              <a:ea typeface="宋体" pitchFamily="2" charset="-122"/>
            </a:endParaRPr>
          </a:p>
          <a:p>
            <a:pPr marL="514350" indent="-514350">
              <a:tabLst>
                <a:tab pos="7975600" algn="r"/>
              </a:tabLst>
            </a:pP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Applying the reformulations to the BID problem</a:t>
            </a:r>
            <a:endParaRPr lang="en-US" sz="2800" dirty="0" smtClean="0"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94EBD-E73E-4994-8CC3-1FC1B4E21762}" type="datetime1">
              <a:rPr lang="en-US" smtClean="0"/>
              <a:pPr/>
              <a:t>8/28/2007</a:t>
            </a:fld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2</a:t>
            </a:fld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SARA 2007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Content Placeholder 2"/>
          <p:cNvSpPr txBox="1">
            <a:spLocks/>
          </p:cNvSpPr>
          <p:nvPr/>
        </p:nvSpPr>
        <p:spPr bwMode="auto">
          <a:xfrm>
            <a:off x="533400" y="2636838"/>
            <a:ext cx="8153400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Space: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O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(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d</a:t>
            </a:r>
            <a:r>
              <a:rPr kumimoji="0" lang="en-US" sz="2000" b="0" i="1" u="none" strike="noStrike" kern="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 s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)</a:t>
            </a:r>
          </a:p>
        </p:txBody>
      </p:sp>
      <p:sp>
        <p:nvSpPr>
          <p:cNvPr id="105" name="Content Placeholder 2"/>
          <p:cNvSpPr txBox="1">
            <a:spLocks/>
          </p:cNvSpPr>
          <p:nvPr/>
        </p:nvSpPr>
        <p:spPr bwMode="auto">
          <a:xfrm>
            <a:off x="533400" y="2332038"/>
            <a:ext cx="8153400" cy="41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143000" marR="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•"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To generate </a:t>
            </a:r>
            <a:r>
              <a:rPr kumimoji="0" lang="en-US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tuples</a:t>
            </a: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 of length </a:t>
            </a:r>
            <a:r>
              <a:rPr kumimoji="0" lang="en-US" sz="16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i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</a:endParaRPr>
          </a:p>
        </p:txBody>
      </p:sp>
      <p:sp>
        <p:nvSpPr>
          <p:cNvPr id="107" name="Content Placeholder 2"/>
          <p:cNvSpPr txBox="1">
            <a:spLocks/>
          </p:cNvSpPr>
          <p:nvPr/>
        </p:nvSpPr>
        <p:spPr bwMode="auto">
          <a:xfrm>
            <a:off x="533400" y="2027238"/>
            <a:ext cx="8153400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143000" marR="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•"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Compute </a:t>
            </a: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all solutions </a:t>
            </a: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of length </a:t>
            </a:r>
            <a:r>
              <a:rPr kumimoji="0" lang="en-US" sz="16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s </a:t>
            </a:r>
          </a:p>
        </p:txBody>
      </p:sp>
      <p:sp>
        <p:nvSpPr>
          <p:cNvPr id="106" name="Content Placeholder 2"/>
          <p:cNvSpPr txBox="1">
            <a:spLocks/>
          </p:cNvSpPr>
          <p:nvPr/>
        </p:nvSpPr>
        <p:spPr bwMode="auto">
          <a:xfrm>
            <a:off x="533400" y="1676400"/>
            <a:ext cx="815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–"/>
              <a:tabLst>
                <a:tab pos="7942263" algn="r"/>
              </a:tabLst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For every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m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 constraints</a:t>
            </a:r>
          </a:p>
        </p:txBody>
      </p:sp>
      <p:grpSp>
        <p:nvGrpSpPr>
          <p:cNvPr id="120" name="Group 119"/>
          <p:cNvGrpSpPr/>
          <p:nvPr/>
        </p:nvGrpSpPr>
        <p:grpSpPr>
          <a:xfrm>
            <a:off x="5582412" y="2743200"/>
            <a:ext cx="1018794" cy="381000"/>
            <a:chOff x="5582412" y="2743200"/>
            <a:chExt cx="1018794" cy="381000"/>
          </a:xfrm>
        </p:grpSpPr>
        <p:sp>
          <p:nvSpPr>
            <p:cNvPr id="45" name="TextBox 44"/>
            <p:cNvSpPr txBox="1"/>
            <p:nvPr/>
          </p:nvSpPr>
          <p:spPr>
            <a:xfrm>
              <a:off x="5582412" y="2743200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err="1" smtClean="0"/>
                <a:t>i</a:t>
              </a:r>
              <a:endParaRPr lang="en-US" i="1" dirty="0"/>
            </a:p>
          </p:txBody>
        </p:sp>
        <p:sp>
          <p:nvSpPr>
            <p:cNvPr id="42" name="Rounded Rectangle 41"/>
            <p:cNvSpPr/>
            <p:nvPr/>
          </p:nvSpPr>
          <p:spPr>
            <a:xfrm>
              <a:off x="5763006" y="2819400"/>
              <a:ext cx="838200" cy="304800"/>
            </a:xfrm>
            <a:prstGeom prst="roundRect">
              <a:avLst/>
            </a:prstGeom>
            <a:solidFill>
              <a:srgbClr val="FFFF66">
                <a:alpha val="4902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Generalizing query reformulation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65238"/>
            <a:ext cx="8153400" cy="487362"/>
          </a:xfrm>
        </p:spPr>
        <p:txBody>
          <a:bodyPr/>
          <a:lstStyle/>
          <a:p>
            <a:pPr>
              <a:tabLst>
                <a:tab pos="7942263" algn="r"/>
              </a:tabLst>
            </a:pPr>
            <a:r>
              <a:rPr lang="en-US" sz="2400" dirty="0" smtClean="0"/>
              <a:t>Relational (</a:t>
            </a:r>
            <a:r>
              <a:rPr lang="en-US" sz="2400" i="1" dirty="0" err="1" smtClean="0"/>
              <a:t>i</a:t>
            </a:r>
            <a:r>
              <a:rPr lang="en-US" sz="2400" dirty="0" err="1" smtClean="0"/>
              <a:t>,</a:t>
            </a:r>
            <a:r>
              <a:rPr lang="en-US" sz="2400" i="1" dirty="0" err="1" smtClean="0"/>
              <a:t>m</a:t>
            </a:r>
            <a:r>
              <a:rPr lang="en-US" sz="2400" dirty="0" smtClean="0"/>
              <a:t>)-consistency, algorithm R(</a:t>
            </a:r>
            <a:r>
              <a:rPr lang="en-US" sz="2400" i="1" dirty="0" err="1" smtClean="0"/>
              <a:t>i</a:t>
            </a:r>
            <a:r>
              <a:rPr lang="en-US" sz="2400" dirty="0" err="1" smtClean="0"/>
              <a:t>,</a:t>
            </a:r>
            <a:r>
              <a:rPr lang="en-US" sz="2400" i="1" dirty="0" err="1" smtClean="0"/>
              <a:t>m</a:t>
            </a:r>
            <a:r>
              <a:rPr lang="en-US" sz="2400" dirty="0" smtClean="0"/>
              <a:t>)C </a:t>
            </a:r>
          </a:p>
        </p:txBody>
      </p:sp>
      <p:grpSp>
        <p:nvGrpSpPr>
          <p:cNvPr id="127" name="Group 126"/>
          <p:cNvGrpSpPr/>
          <p:nvPr/>
        </p:nvGrpSpPr>
        <p:grpSpPr>
          <a:xfrm>
            <a:off x="533400" y="4114800"/>
            <a:ext cx="8153400" cy="1752600"/>
            <a:chOff x="533400" y="4114800"/>
            <a:chExt cx="8153400" cy="1752600"/>
          </a:xfrm>
        </p:grpSpPr>
        <p:sp>
          <p:nvSpPr>
            <p:cNvPr id="126" name="Content Placeholder 2"/>
            <p:cNvSpPr txBox="1">
              <a:spLocks/>
            </p:cNvSpPr>
            <p:nvPr/>
          </p:nvSpPr>
          <p:spPr bwMode="auto">
            <a:xfrm>
              <a:off x="533400" y="4114800"/>
              <a:ext cx="8153400" cy="175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SzTx/>
                <a:buFontTx/>
                <a:buChar char="•"/>
                <a:tabLst/>
                <a:defRPr/>
              </a:pPr>
              <a:r>
                <a:rPr kumimoji="0" 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Query reformulation for</a:t>
              </a:r>
              <a:r>
                <a:rPr kumimoji="0" lang="en-US" sz="2400" b="0" i="0" u="none" strike="noStrike" kern="0" cap="none" spc="0" normalizeH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Relational (</a:t>
              </a:r>
              <a:r>
                <a:rPr lang="en-US" sz="2400" i="1" kern="0" dirty="0" err="1" smtClean="0">
                  <a:latin typeface="+mn-lt"/>
                  <a:ea typeface="+mn-ea"/>
                </a:rPr>
                <a:t>i</a:t>
              </a:r>
              <a:r>
                <a:rPr lang="en-US" sz="2400" kern="0" dirty="0" err="1" smtClean="0">
                  <a:latin typeface="+mn-lt"/>
                  <a:ea typeface="+mn-ea"/>
                </a:rPr>
                <a:t>,</a:t>
              </a:r>
              <a:r>
                <a:rPr lang="en-US" sz="2400" i="1" kern="0" dirty="0" err="1" smtClean="0">
                  <a:latin typeface="+mn-lt"/>
                  <a:ea typeface="+mn-ea"/>
                </a:rPr>
                <a:t>m</a:t>
              </a:r>
              <a:r>
                <a:rPr lang="en-US" sz="2400" kern="0" dirty="0" smtClean="0">
                  <a:latin typeface="+mn-lt"/>
                  <a:ea typeface="+mn-ea"/>
                </a:rPr>
                <a:t>)-consistency</a:t>
              </a:r>
              <a:endPara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  <a:p>
              <a:pPr marL="742950" marR="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SzTx/>
                <a:buFontTx/>
                <a:buChar char="–"/>
                <a:tabLst/>
                <a:defRPr/>
              </a:pPr>
              <a:r>
                <a:rPr kumimoji="0" lang="en-US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For each combination of values for </a:t>
              </a:r>
              <a:r>
                <a:rPr kumimoji="0" lang="en-US" sz="2000" b="0" i="1" u="none" strike="noStrike" kern="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i</a:t>
              </a:r>
              <a:r>
                <a:rPr kumimoji="0" lang="en-US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 variables</a:t>
              </a:r>
            </a:p>
            <a:p>
              <a:pPr marL="1143000" marR="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SzTx/>
                <a:buFontTx/>
                <a:buChar char="•"/>
                <a:tabLst/>
                <a:defRPr/>
              </a:pPr>
              <a:r>
                <a:rPr kumimoji="0" lang="en-US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Try to extend to </a:t>
              </a:r>
              <a:r>
                <a:rPr kumimoji="0" lang="en-US" sz="1600" b="1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one</a:t>
              </a:r>
              <a:r>
                <a:rPr kumimoji="0" lang="en-US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 solution of length </a:t>
              </a:r>
              <a:r>
                <a:rPr kumimoji="0" lang="en-US" sz="1600" b="0" i="1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s</a:t>
              </a:r>
            </a:p>
            <a:p>
              <a:pPr marL="742950" marR="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SzTx/>
                <a:buFontTx/>
                <a:buChar char="–"/>
                <a:tabLst/>
                <a:defRPr/>
              </a:pPr>
              <a:r>
                <a:rPr kumimoji="0" lang="en-US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Space: </a:t>
              </a:r>
              <a:r>
                <a:rPr kumimoji="0" lang="en-US" sz="2000" b="0" i="1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O</a:t>
              </a:r>
              <a:r>
                <a:rPr kumimoji="0" lang="en-US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(</a:t>
              </a: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( )</a:t>
              </a:r>
              <a:r>
                <a:rPr kumimoji="0" lang="en-US" sz="2000" b="0" i="1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d</a:t>
              </a:r>
              <a:r>
                <a:rPr kumimoji="0" lang="en-US" sz="2000" b="0" i="1" u="none" strike="noStrike" kern="0" cap="none" spc="0" normalizeH="0" baseline="3000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 </a:t>
              </a:r>
              <a:r>
                <a:rPr kumimoji="0" lang="en-US" sz="2000" b="0" i="1" u="none" strike="noStrike" kern="0" cap="none" spc="0" normalizeH="0" baseline="3000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i</a:t>
              </a:r>
              <a:r>
                <a:rPr kumimoji="0" lang="en-US" sz="2000" b="0" i="1" u="none" strike="noStrike" kern="0" cap="none" spc="0" normalizeH="0" baseline="3000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 </a:t>
              </a:r>
              <a:r>
                <a:rPr kumimoji="0" lang="en-US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), </a:t>
              </a:r>
              <a:r>
                <a:rPr kumimoji="0" lang="en-US" sz="2000" b="0" i="1" u="none" strike="noStrike" kern="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i</a:t>
              </a:r>
              <a:r>
                <a:rPr kumimoji="0" lang="en-US" sz="2000" b="0" i="1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 &lt; s</a:t>
              </a:r>
              <a:r>
                <a:rPr kumimoji="0" lang="en-US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</a:rPr>
                <a:t> </a:t>
              </a:r>
              <a:endPara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endParaRPr>
            </a:p>
          </p:txBody>
        </p:sp>
        <p:grpSp>
          <p:nvGrpSpPr>
            <p:cNvPr id="46" name="Group 45"/>
            <p:cNvGrpSpPr/>
            <p:nvPr/>
          </p:nvGrpSpPr>
          <p:grpSpPr>
            <a:xfrm>
              <a:off x="2514600" y="5181600"/>
              <a:ext cx="329610" cy="552891"/>
              <a:chOff x="2530539" y="4857309"/>
              <a:chExt cx="329610" cy="552891"/>
            </a:xfrm>
          </p:grpSpPr>
          <p:sp>
            <p:nvSpPr>
              <p:cNvPr id="4" name="Text Box 170"/>
              <p:cNvSpPr txBox="1">
                <a:spLocks noChangeArrowheads="1"/>
              </p:cNvSpPr>
              <p:nvPr/>
            </p:nvSpPr>
            <p:spPr bwMode="auto">
              <a:xfrm>
                <a:off x="2530539" y="4857309"/>
                <a:ext cx="329610" cy="3083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400" i="1" dirty="0"/>
                  <a:t>s</a:t>
                </a:r>
              </a:p>
            </p:txBody>
          </p:sp>
          <p:sp>
            <p:nvSpPr>
              <p:cNvPr id="5" name="Text Box 171"/>
              <p:cNvSpPr txBox="1">
                <a:spLocks noChangeArrowheads="1"/>
              </p:cNvSpPr>
              <p:nvPr/>
            </p:nvSpPr>
            <p:spPr bwMode="auto">
              <a:xfrm>
                <a:off x="2542843" y="5100044"/>
                <a:ext cx="242894" cy="3101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400" i="1" dirty="0" err="1"/>
                  <a:t>i</a:t>
                </a:r>
                <a:endParaRPr lang="en-US" sz="1400" i="1" dirty="0"/>
              </a:p>
            </p:txBody>
          </p:sp>
        </p:grpSp>
      </p:grp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A4A8C-45D2-44F8-BF3C-08D9E55F7C53}" type="datetime1">
              <a:rPr lang="en-US" smtClean="0"/>
              <a:pPr/>
              <a:t>8/28/2007</a:t>
            </a:fld>
            <a:endParaRPr lang="en-US" altLang="zh-C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20</a:t>
            </a:fld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SARA 2007</a:t>
            </a:r>
            <a:endParaRPr lang="en-US" altLang="zh-CN" dirty="0"/>
          </a:p>
        </p:txBody>
      </p:sp>
      <p:grpSp>
        <p:nvGrpSpPr>
          <p:cNvPr id="117" name="Group 116"/>
          <p:cNvGrpSpPr/>
          <p:nvPr/>
        </p:nvGrpSpPr>
        <p:grpSpPr>
          <a:xfrm>
            <a:off x="5353812" y="2131314"/>
            <a:ext cx="3332988" cy="916686"/>
            <a:chOff x="5353812" y="2114550"/>
            <a:chExt cx="3332988" cy="916686"/>
          </a:xfrm>
        </p:grpSpPr>
        <p:grpSp>
          <p:nvGrpSpPr>
            <p:cNvPr id="115" name="Group 114"/>
            <p:cNvGrpSpPr/>
            <p:nvPr/>
          </p:nvGrpSpPr>
          <p:grpSpPr>
            <a:xfrm>
              <a:off x="5444109" y="2266950"/>
              <a:ext cx="3152393" cy="628651"/>
              <a:chOff x="5444109" y="2266950"/>
              <a:chExt cx="3152393" cy="628651"/>
            </a:xfrm>
          </p:grpSpPr>
          <p:cxnSp>
            <p:nvCxnSpPr>
              <p:cNvPr id="24" name="Straight Connector 23"/>
              <p:cNvCxnSpPr>
                <a:stCxn id="9" idx="2"/>
                <a:endCxn id="15" idx="0"/>
              </p:cNvCxnSpPr>
              <p:nvPr/>
            </p:nvCxnSpPr>
            <p:spPr>
              <a:xfrm rot="5400000">
                <a:off x="5370386" y="2340674"/>
                <a:ext cx="628650" cy="48120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>
                <a:stCxn id="9" idx="2"/>
                <a:endCxn id="16" idx="0"/>
              </p:cNvCxnSpPr>
              <p:nvPr/>
            </p:nvCxnSpPr>
            <p:spPr>
              <a:xfrm rot="16200000" flipH="1">
                <a:off x="5856160" y="2336101"/>
                <a:ext cx="628650" cy="49034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>
                <a:stCxn id="9" idx="2"/>
                <a:endCxn id="23" idx="0"/>
              </p:cNvCxnSpPr>
              <p:nvPr/>
            </p:nvCxnSpPr>
            <p:spPr>
              <a:xfrm rot="16200000" flipH="1">
                <a:off x="5632323" y="2559939"/>
                <a:ext cx="628650" cy="4267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>
                <a:stCxn id="10" idx="2"/>
                <a:endCxn id="23" idx="0"/>
              </p:cNvCxnSpPr>
              <p:nvPr/>
            </p:nvCxnSpPr>
            <p:spPr>
              <a:xfrm rot="5400000">
                <a:off x="5873623" y="2361311"/>
                <a:ext cx="628650" cy="43992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>
                <a:stCxn id="10" idx="2"/>
                <a:endCxn id="17" idx="0"/>
              </p:cNvCxnSpPr>
              <p:nvPr/>
            </p:nvCxnSpPr>
            <p:spPr>
              <a:xfrm rot="16200000" flipH="1">
                <a:off x="6321298" y="2353564"/>
                <a:ext cx="628650" cy="45542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>
                <a:stCxn id="11" idx="2"/>
                <a:endCxn id="16" idx="0"/>
              </p:cNvCxnSpPr>
              <p:nvPr/>
            </p:nvCxnSpPr>
            <p:spPr>
              <a:xfrm rot="5400000">
                <a:off x="6338761" y="2343849"/>
                <a:ext cx="628650" cy="47485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>
                <a:stCxn id="11" idx="2"/>
                <a:endCxn id="19" idx="0"/>
              </p:cNvCxnSpPr>
              <p:nvPr/>
            </p:nvCxnSpPr>
            <p:spPr>
              <a:xfrm rot="16200000" flipH="1">
                <a:off x="6943788" y="2213673"/>
                <a:ext cx="628650" cy="73520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>
                <a:stCxn id="12" idx="2"/>
                <a:endCxn id="18" idx="0"/>
              </p:cNvCxnSpPr>
              <p:nvPr/>
            </p:nvCxnSpPr>
            <p:spPr>
              <a:xfrm rot="5400000">
                <a:off x="7027736" y="2550224"/>
                <a:ext cx="628650" cy="6210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>
                <a:stCxn id="12" idx="2"/>
                <a:endCxn id="17" idx="0"/>
              </p:cNvCxnSpPr>
              <p:nvPr/>
            </p:nvCxnSpPr>
            <p:spPr>
              <a:xfrm rot="5400000">
                <a:off x="6803898" y="2326386"/>
                <a:ext cx="628650" cy="5097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>
                <a:stCxn id="13" idx="2"/>
                <a:endCxn id="18" idx="0"/>
              </p:cNvCxnSpPr>
              <p:nvPr/>
            </p:nvCxnSpPr>
            <p:spPr>
              <a:xfrm rot="5400000">
                <a:off x="7346633" y="2231327"/>
                <a:ext cx="628650" cy="69989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>
                <a:stCxn id="13" idx="2"/>
                <a:endCxn id="22" idx="0"/>
              </p:cNvCxnSpPr>
              <p:nvPr/>
            </p:nvCxnSpPr>
            <p:spPr>
              <a:xfrm rot="16200000" flipH="1">
                <a:off x="7989379" y="2288476"/>
                <a:ext cx="628650" cy="58559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>
                <a:stCxn id="14" idx="2"/>
                <a:endCxn id="22" idx="0"/>
              </p:cNvCxnSpPr>
              <p:nvPr/>
            </p:nvCxnSpPr>
            <p:spPr>
              <a:xfrm rot="16200000" flipH="1">
                <a:off x="8217979" y="2517076"/>
                <a:ext cx="628650" cy="12839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>
                <a:stCxn id="14" idx="2"/>
                <a:endCxn id="21" idx="0"/>
              </p:cNvCxnSpPr>
              <p:nvPr/>
            </p:nvCxnSpPr>
            <p:spPr>
              <a:xfrm rot="5400000">
                <a:off x="8065580" y="2493074"/>
                <a:ext cx="628650" cy="17640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2" name="Group 111"/>
            <p:cNvGrpSpPr/>
            <p:nvPr/>
          </p:nvGrpSpPr>
          <p:grpSpPr>
            <a:xfrm>
              <a:off x="5811012" y="2114550"/>
              <a:ext cx="2771394" cy="152400"/>
              <a:chOff x="5811012" y="2114550"/>
              <a:chExt cx="2771394" cy="152400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5811012" y="2114550"/>
                <a:ext cx="228600" cy="1524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6293612" y="2114550"/>
                <a:ext cx="228600" cy="1524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6776212" y="2114550"/>
                <a:ext cx="228600" cy="1524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7258812" y="2114550"/>
                <a:ext cx="228600" cy="1524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7896606" y="2114550"/>
                <a:ext cx="228600" cy="1524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8353806" y="2114550"/>
                <a:ext cx="228600" cy="1524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9" name="Straight Connector 28"/>
            <p:cNvCxnSpPr>
              <a:stCxn id="10" idx="2"/>
              <a:endCxn id="15" idx="0"/>
            </p:cNvCxnSpPr>
            <p:nvPr/>
          </p:nvCxnSpPr>
          <p:spPr>
            <a:xfrm rot="5400000">
              <a:off x="5611686" y="2099374"/>
              <a:ext cx="628650" cy="9638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stCxn id="12" idx="2"/>
              <a:endCxn id="19" idx="7"/>
            </p:cNvCxnSpPr>
            <p:nvPr/>
          </p:nvCxnSpPr>
          <p:spPr>
            <a:xfrm rot="16200000" flipH="1">
              <a:off x="7207082" y="2432979"/>
              <a:ext cx="648513" cy="31645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4" name="Group 113"/>
            <p:cNvGrpSpPr/>
            <p:nvPr/>
          </p:nvGrpSpPr>
          <p:grpSpPr>
            <a:xfrm>
              <a:off x="5353812" y="2895600"/>
              <a:ext cx="3332988" cy="135636"/>
              <a:chOff x="5353812" y="2895600"/>
              <a:chExt cx="3332988" cy="135636"/>
            </a:xfrm>
          </p:grpSpPr>
          <p:sp>
            <p:nvSpPr>
              <p:cNvPr id="15" name="Oval 14"/>
              <p:cNvSpPr/>
              <p:nvPr/>
            </p:nvSpPr>
            <p:spPr>
              <a:xfrm>
                <a:off x="5353812" y="2895600"/>
                <a:ext cx="180594" cy="135636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6325362" y="2895600"/>
                <a:ext cx="180594" cy="135636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6773037" y="2895600"/>
                <a:ext cx="180594" cy="135636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7220712" y="2895600"/>
                <a:ext cx="180594" cy="135636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7535418" y="2895600"/>
                <a:ext cx="180594" cy="135636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7896606" y="2895600"/>
                <a:ext cx="180594" cy="135636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8201406" y="2895600"/>
                <a:ext cx="180594" cy="135636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8506206" y="2895600"/>
                <a:ext cx="180594" cy="135636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5877687" y="2895600"/>
                <a:ext cx="180594" cy="135636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37" name="Straight Connector 36"/>
            <p:cNvCxnSpPr>
              <a:stCxn id="14" idx="2"/>
              <a:endCxn id="20" idx="0"/>
            </p:cNvCxnSpPr>
            <p:nvPr/>
          </p:nvCxnSpPr>
          <p:spPr>
            <a:xfrm rot="5400000">
              <a:off x="7913180" y="2340674"/>
              <a:ext cx="628650" cy="4812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8" name="Group 117"/>
          <p:cNvGrpSpPr/>
          <p:nvPr/>
        </p:nvGrpSpPr>
        <p:grpSpPr>
          <a:xfrm>
            <a:off x="5125212" y="1987034"/>
            <a:ext cx="2514600" cy="375166"/>
            <a:chOff x="5125212" y="1987034"/>
            <a:chExt cx="2514600" cy="375166"/>
          </a:xfrm>
        </p:grpSpPr>
        <p:sp>
          <p:nvSpPr>
            <p:cNvPr id="40" name="Rounded Rectangle 39"/>
            <p:cNvSpPr/>
            <p:nvPr/>
          </p:nvSpPr>
          <p:spPr>
            <a:xfrm>
              <a:off x="5582412" y="2019300"/>
              <a:ext cx="2057400" cy="342900"/>
            </a:xfrm>
            <a:prstGeom prst="roundRect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5125212" y="1987034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smtClean="0"/>
                <a:t>m</a:t>
              </a:r>
              <a:endParaRPr lang="en-US" i="1" dirty="0"/>
            </a:p>
          </p:txBody>
        </p:sp>
      </p:grpSp>
      <p:grpSp>
        <p:nvGrpSpPr>
          <p:cNvPr id="119" name="Group 118"/>
          <p:cNvGrpSpPr/>
          <p:nvPr/>
        </p:nvGrpSpPr>
        <p:grpSpPr>
          <a:xfrm>
            <a:off x="4924806" y="2743200"/>
            <a:ext cx="2895600" cy="457200"/>
            <a:chOff x="4924806" y="2743200"/>
            <a:chExt cx="2895600" cy="457200"/>
          </a:xfrm>
        </p:grpSpPr>
        <p:sp>
          <p:nvSpPr>
            <p:cNvPr id="41" name="Rounded Rectangle 40"/>
            <p:cNvSpPr/>
            <p:nvPr/>
          </p:nvSpPr>
          <p:spPr>
            <a:xfrm>
              <a:off x="5201412" y="2743200"/>
              <a:ext cx="2618994" cy="457200"/>
            </a:xfrm>
            <a:prstGeom prst="roundRect">
              <a:avLst/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4924806" y="2743200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smtClean="0"/>
                <a:t>s</a:t>
              </a:r>
              <a:endParaRPr lang="en-US" i="1" dirty="0"/>
            </a:p>
          </p:txBody>
        </p:sp>
      </p:grpSp>
      <p:sp>
        <p:nvSpPr>
          <p:cNvPr id="122" name="Content Placeholder 2"/>
          <p:cNvSpPr txBox="1">
            <a:spLocks/>
          </p:cNvSpPr>
          <p:nvPr/>
        </p:nvSpPr>
        <p:spPr bwMode="auto">
          <a:xfrm>
            <a:off x="533400" y="3352800"/>
            <a:ext cx="815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Reformulated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BID query is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R(1,|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C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|)C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/>
      <p:bldP spid="105" grpId="0"/>
      <p:bldP spid="107" grpId="0"/>
      <p:bldP spid="106" grpId="0"/>
      <p:bldP spid="12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Helvetica" pitchFamily="34" charset="0"/>
                <a:ea typeface="宋体" pitchFamily="2" charset="-122"/>
              </a:rPr>
              <a:t>Outline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4294967295"/>
          </p:nvPr>
        </p:nvSpPr>
        <p:spPr>
          <a:ln>
            <a:noFill/>
          </a:ln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Background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BID model &amp; custom solver 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Reformulation techniques</a:t>
            </a:r>
          </a:p>
          <a:p>
            <a:pPr lvl="1"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Query reformulation</a:t>
            </a:r>
          </a:p>
          <a:p>
            <a:pPr lvl="1" eaLnBrk="1" hangingPunct="1"/>
            <a:r>
              <a:rPr lang="en-US" b="1" dirty="0" err="1" smtClean="0">
                <a:latin typeface="Helvetica" pitchFamily="34" charset="0"/>
                <a:ea typeface="宋体" pitchFamily="2" charset="-122"/>
              </a:rPr>
              <a:t>AllDiff-Atmost</a:t>
            </a:r>
            <a:r>
              <a:rPr lang="en-US" b="1" dirty="0" smtClean="0">
                <a:latin typeface="Helvetica" pitchFamily="34" charset="0"/>
                <a:ea typeface="宋体" pitchFamily="2" charset="-122"/>
              </a:rPr>
              <a:t> &amp; domain reformulation</a:t>
            </a:r>
          </a:p>
          <a:p>
            <a:pPr lvl="1"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Constraint relaxation</a:t>
            </a:r>
          </a:p>
          <a:p>
            <a:pPr lvl="1"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Reformulation via symmetry detection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Conclusions &amp; future work</a:t>
            </a:r>
          </a:p>
          <a:p>
            <a:pPr eaLnBrk="1" hangingPunct="1"/>
            <a:endParaRPr lang="en-US" dirty="0" smtClean="0">
              <a:solidFill>
                <a:schemeClr val="bg2"/>
              </a:solidFill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29700" name="Date Placeholder 3"/>
          <p:cNvSpPr txBox="1">
            <a:spLocks noGrp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fld id="{FA19CCDF-429B-46A2-9492-5D386991CFAD}" type="datetime1">
              <a:rPr lang="en-US" sz="1400"/>
              <a:pPr/>
              <a:t>8/28/2007</a:t>
            </a:fld>
            <a:endParaRPr lang="en-US" altLang="zh-CN" sz="1400"/>
          </a:p>
        </p:txBody>
      </p:sp>
      <p:sp>
        <p:nvSpPr>
          <p:cNvPr id="29702" name="Slide Number Placeholder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5BF154B3-11F3-48B1-9DD0-A7E8EE4838C4}" type="slidenum">
              <a:rPr lang="en-US" altLang="zh-CN" sz="1400"/>
              <a:pPr algn="r"/>
              <a:t>21</a:t>
            </a:fld>
            <a:endParaRPr lang="en-US" altLang="zh-CN" sz="140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5737F-E06B-412F-9F92-B86B7847F4A9}" type="datetime1">
              <a:rPr lang="en-US" smtClean="0"/>
              <a:pPr/>
              <a:t>8/28/2007</a:t>
            </a:fld>
            <a:endParaRPr lang="en-US" altLang="zh-C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21</a:t>
            </a:fld>
            <a:endParaRPr lang="en-US" altLang="zh-CN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SARA 2007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Helvetica" pitchFamily="34" charset="0"/>
                <a:ea typeface="宋体" pitchFamily="2" charset="-122"/>
              </a:rPr>
              <a:t>Domain reformulation</a:t>
            </a:r>
          </a:p>
        </p:txBody>
      </p:sp>
      <p:sp>
        <p:nvSpPr>
          <p:cNvPr id="102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Helvetica" pitchFamily="34" charset="0"/>
                <a:ea typeface="宋体" pitchFamily="2" charset="-122"/>
              </a:rPr>
              <a:t>Domains in the BID are large</a:t>
            </a:r>
          </a:p>
          <a:p>
            <a:pPr eaLnBrk="1" hangingPunct="1"/>
            <a:r>
              <a:rPr lang="en-US" dirty="0" smtClean="0">
                <a:latin typeface="Helvetica" pitchFamily="34" charset="0"/>
                <a:ea typeface="宋体" pitchFamily="2" charset="-122"/>
              </a:rPr>
              <a:t>Min/max value?</a:t>
            </a:r>
          </a:p>
          <a:p>
            <a:pPr eaLnBrk="1" hangingPunct="1"/>
            <a:endParaRPr lang="en-US" dirty="0" smtClean="0">
              <a:latin typeface="Helvetica" pitchFamily="34" charset="0"/>
              <a:ea typeface="宋体" pitchFamily="2" charset="-122"/>
            </a:endParaRPr>
          </a:p>
          <a:p>
            <a:pPr eaLnBrk="1" hangingPunct="1">
              <a:buFontTx/>
              <a:buNone/>
            </a:pPr>
            <a:endParaRPr lang="en-US" dirty="0" smtClean="0">
              <a:latin typeface="Helvetica" pitchFamily="34" charset="0"/>
              <a:ea typeface="宋体" pitchFamily="2" charset="-122"/>
            </a:endParaRPr>
          </a:p>
          <a:p>
            <a:pPr eaLnBrk="1" hangingPunct="1">
              <a:buFontTx/>
              <a:buNone/>
            </a:pPr>
            <a:endParaRPr lang="en-US" dirty="0" smtClean="0">
              <a:latin typeface="Helvetica" pitchFamily="34" charset="0"/>
              <a:ea typeface="宋体" pitchFamily="2" charset="-122"/>
            </a:endParaRPr>
          </a:p>
          <a:p>
            <a:pPr eaLnBrk="1" hangingPunct="1"/>
            <a:r>
              <a:rPr lang="en-US" dirty="0" smtClean="0">
                <a:latin typeface="Helvetica" pitchFamily="34" charset="0"/>
                <a:ea typeface="宋体" pitchFamily="2" charset="-122"/>
              </a:rPr>
              <a:t>Enumerate?</a:t>
            </a:r>
          </a:p>
        </p:txBody>
      </p:sp>
      <p:sp>
        <p:nvSpPr>
          <p:cNvPr id="7" name="Rectangle 6"/>
          <p:cNvSpPr/>
          <p:nvPr/>
        </p:nvSpPr>
        <p:spPr>
          <a:xfrm>
            <a:off x="2590800" y="2819400"/>
            <a:ext cx="4572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B1</a:t>
            </a:r>
          </a:p>
        </p:txBody>
      </p:sp>
      <p:sp>
        <p:nvSpPr>
          <p:cNvPr id="8" name="Rectangle 7"/>
          <p:cNvSpPr/>
          <p:nvPr/>
        </p:nvSpPr>
        <p:spPr>
          <a:xfrm>
            <a:off x="3200400" y="2819400"/>
            <a:ext cx="4572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B2</a:t>
            </a:r>
          </a:p>
        </p:txBody>
      </p:sp>
      <p:sp>
        <p:nvSpPr>
          <p:cNvPr id="9" name="Rectangle 8"/>
          <p:cNvSpPr/>
          <p:nvPr/>
        </p:nvSpPr>
        <p:spPr>
          <a:xfrm>
            <a:off x="3810000" y="2819400"/>
            <a:ext cx="4572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B3</a:t>
            </a:r>
          </a:p>
        </p:txBody>
      </p:sp>
      <p:sp>
        <p:nvSpPr>
          <p:cNvPr id="10" name="Rectangle 9"/>
          <p:cNvSpPr/>
          <p:nvPr/>
        </p:nvSpPr>
        <p:spPr>
          <a:xfrm>
            <a:off x="2438400" y="2590800"/>
            <a:ext cx="2590800" cy="1524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419600" y="2819400"/>
            <a:ext cx="4572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B4</a:t>
            </a:r>
          </a:p>
        </p:txBody>
      </p:sp>
      <p:sp>
        <p:nvSpPr>
          <p:cNvPr id="1034" name="TextBox 11"/>
          <p:cNvSpPr txBox="1">
            <a:spLocks noChangeArrowheads="1"/>
          </p:cNvSpPr>
          <p:nvPr/>
        </p:nvSpPr>
        <p:spPr bwMode="auto">
          <a:xfrm>
            <a:off x="2514600" y="3505200"/>
            <a:ext cx="2514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Helvetica" pitchFamily="34" charset="0"/>
              </a:rPr>
              <a:t>Phon</a:t>
            </a:r>
            <a:r>
              <a:rPr lang="en-US" sz="2000"/>
              <a:t>eb</a:t>
            </a:r>
            <a:r>
              <a:rPr lang="en-US" sz="2000">
                <a:latin typeface="Helvetica" pitchFamily="34" charset="0"/>
              </a:rPr>
              <a:t>ook = {3,8}</a:t>
            </a:r>
          </a:p>
        </p:txBody>
      </p:sp>
      <p:cxnSp>
        <p:nvCxnSpPr>
          <p:cNvPr id="14" name="Straight Connector 13"/>
          <p:cNvCxnSpPr>
            <a:endCxn id="1037" idx="1"/>
          </p:cNvCxnSpPr>
          <p:nvPr/>
        </p:nvCxnSpPr>
        <p:spPr>
          <a:xfrm flipV="1">
            <a:off x="4876800" y="2698750"/>
            <a:ext cx="762000" cy="19685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1" idx="3"/>
            <a:endCxn id="1038" idx="1"/>
          </p:cNvCxnSpPr>
          <p:nvPr/>
        </p:nvCxnSpPr>
        <p:spPr>
          <a:xfrm>
            <a:off x="4876800" y="3048000"/>
            <a:ext cx="762000" cy="3226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37" name="Rectangle 16"/>
          <p:cNvSpPr>
            <a:spLocks noChangeArrowheads="1"/>
          </p:cNvSpPr>
          <p:nvPr/>
        </p:nvSpPr>
        <p:spPr bwMode="auto">
          <a:xfrm>
            <a:off x="5638800" y="2514600"/>
            <a:ext cx="628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[3,8]</a:t>
            </a:r>
          </a:p>
        </p:txBody>
      </p:sp>
      <p:sp>
        <p:nvSpPr>
          <p:cNvPr id="1038" name="Rectangle 26"/>
          <p:cNvSpPr>
            <a:spLocks noChangeArrowheads="1"/>
          </p:cNvSpPr>
          <p:nvPr/>
        </p:nvSpPr>
        <p:spPr bwMode="auto">
          <a:xfrm>
            <a:off x="5638800" y="2895600"/>
            <a:ext cx="90281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(</a:t>
            </a:r>
            <a:r>
              <a:rPr lang="en-US" dirty="0" smtClean="0"/>
              <a:t>0,245</a:t>
            </a:r>
            <a:r>
              <a:rPr lang="en-US" dirty="0"/>
              <a:t>]</a:t>
            </a:r>
          </a:p>
        </p:txBody>
      </p:sp>
      <p:sp>
        <p:nvSpPr>
          <p:cNvPr id="1039" name="Rectangle 27"/>
          <p:cNvSpPr>
            <a:spLocks noChangeArrowheads="1"/>
          </p:cNvSpPr>
          <p:nvPr/>
        </p:nvSpPr>
        <p:spPr bwMode="auto">
          <a:xfrm>
            <a:off x="5638800" y="3276600"/>
            <a:ext cx="91563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(</a:t>
            </a:r>
            <a:r>
              <a:rPr lang="en-US" dirty="0" smtClean="0"/>
              <a:t>0</a:t>
            </a:r>
            <a:r>
              <a:rPr lang="en-US" dirty="0"/>
              <a:t>,      </a:t>
            </a:r>
            <a:r>
              <a:rPr lang="en-US" dirty="0" smtClean="0"/>
              <a:t>)</a:t>
            </a:r>
            <a:endParaRPr lang="en-US" dirty="0"/>
          </a:p>
        </p:txBody>
      </p:sp>
      <p:cxnSp>
        <p:nvCxnSpPr>
          <p:cNvPr id="31" name="Straight Connector 30"/>
          <p:cNvCxnSpPr>
            <a:endCxn id="1039" idx="1"/>
          </p:cNvCxnSpPr>
          <p:nvPr/>
        </p:nvCxnSpPr>
        <p:spPr>
          <a:xfrm>
            <a:off x="4876800" y="3200400"/>
            <a:ext cx="762000" cy="26086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026" name="Object 7"/>
          <p:cNvGraphicFramePr>
            <a:graphicFrameLocks noChangeAspect="1"/>
          </p:cNvGraphicFramePr>
          <p:nvPr/>
        </p:nvGraphicFramePr>
        <p:xfrm>
          <a:off x="5943600" y="3276600"/>
          <a:ext cx="473075" cy="393700"/>
        </p:xfrm>
        <a:graphic>
          <a:graphicData uri="http://schemas.openxmlformats.org/presentationml/2006/ole">
            <p:oleObj spid="_x0000_s90114" name="Equation" r:id="rId3" imgW="152280" imgH="126720" progId="Equation.3">
              <p:embed/>
            </p:oleObj>
          </a:graphicData>
        </a:graphic>
      </p:graphicFrame>
      <p:pic>
        <p:nvPicPr>
          <p:cNvPr id="1041" name="Picture 17" descr="C:\Users\Ken\AppData\Local\Microsoft\Windows\Temporary Internet Files\Content.IE5\GB5ZKCMR\MCBS01890_00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29400" y="2667000"/>
            <a:ext cx="61912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" name="Rectangle 45"/>
          <p:cNvSpPr/>
          <p:nvPr/>
        </p:nvSpPr>
        <p:spPr>
          <a:xfrm>
            <a:off x="2514600" y="5105400"/>
            <a:ext cx="4572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B1</a:t>
            </a:r>
          </a:p>
        </p:txBody>
      </p:sp>
      <p:sp>
        <p:nvSpPr>
          <p:cNvPr id="47" name="Rectangle 46"/>
          <p:cNvSpPr/>
          <p:nvPr/>
        </p:nvSpPr>
        <p:spPr>
          <a:xfrm>
            <a:off x="3124200" y="5105400"/>
            <a:ext cx="4572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B2</a:t>
            </a:r>
          </a:p>
        </p:txBody>
      </p:sp>
      <p:sp>
        <p:nvSpPr>
          <p:cNvPr id="48" name="Rectangle 47"/>
          <p:cNvSpPr/>
          <p:nvPr/>
        </p:nvSpPr>
        <p:spPr>
          <a:xfrm>
            <a:off x="3733800" y="5105400"/>
            <a:ext cx="4572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B3</a:t>
            </a:r>
          </a:p>
        </p:txBody>
      </p:sp>
      <p:sp>
        <p:nvSpPr>
          <p:cNvPr id="49" name="Rectangle 48"/>
          <p:cNvSpPr/>
          <p:nvPr/>
        </p:nvSpPr>
        <p:spPr>
          <a:xfrm>
            <a:off x="2362200" y="4876800"/>
            <a:ext cx="2590800" cy="1524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343400" y="5105400"/>
            <a:ext cx="4572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B4</a:t>
            </a:r>
          </a:p>
        </p:txBody>
      </p:sp>
      <p:cxnSp>
        <p:nvCxnSpPr>
          <p:cNvPr id="51" name="Straight Connector 50"/>
          <p:cNvCxnSpPr>
            <a:stCxn id="50" idx="3"/>
            <a:endCxn id="1048" idx="1"/>
          </p:cNvCxnSpPr>
          <p:nvPr/>
        </p:nvCxnSpPr>
        <p:spPr>
          <a:xfrm flipV="1">
            <a:off x="4800600" y="5137150"/>
            <a:ext cx="838200" cy="19685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48" name="Rectangle 52"/>
          <p:cNvSpPr>
            <a:spLocks noChangeArrowheads="1"/>
          </p:cNvSpPr>
          <p:nvPr/>
        </p:nvSpPr>
        <p:spPr bwMode="auto">
          <a:xfrm>
            <a:off x="5638800" y="4953000"/>
            <a:ext cx="13382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{1,2,3,…,8}</a:t>
            </a:r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8681E-74E1-4DB4-A08B-11F448C65B9C}" type="datetime1">
              <a:rPr lang="en-US" smtClean="0"/>
              <a:pPr/>
              <a:t>8/28/2007</a:t>
            </a:fld>
            <a:endParaRPr lang="en-US" altLang="zh-CN"/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22</a:t>
            </a:fld>
            <a:endParaRPr lang="en-US" altLang="zh-CN"/>
          </a:p>
        </p:txBody>
      </p:sp>
      <p:sp>
        <p:nvSpPr>
          <p:cNvPr id="27" name="Footer Placeholder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SARA 2007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ounded Rectangle 28"/>
          <p:cNvSpPr/>
          <p:nvPr/>
        </p:nvSpPr>
        <p:spPr>
          <a:xfrm>
            <a:off x="4191000" y="4191000"/>
            <a:ext cx="2362200" cy="914400"/>
          </a:xfrm>
          <a:prstGeom prst="roundRect">
            <a:avLst/>
          </a:prstGeom>
          <a:solidFill>
            <a:schemeClr val="accent1">
              <a:lumMod val="9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7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Helvetica" pitchFamily="34" charset="0"/>
                <a:ea typeface="宋体" pitchFamily="2" charset="-122"/>
              </a:rPr>
              <a:t>AllDiff-Atmost</a:t>
            </a:r>
            <a:r>
              <a:rPr lang="en-US" dirty="0" smtClean="0">
                <a:latin typeface="Helvetica" pitchFamily="34" charset="0"/>
                <a:ea typeface="宋体" pitchFamily="2" charset="-122"/>
              </a:rPr>
              <a:t> constraint</a:t>
            </a:r>
          </a:p>
        </p:txBody>
      </p:sp>
      <p:sp>
        <p:nvSpPr>
          <p:cNvPr id="30724" name="Content Placeholder 2"/>
          <p:cNvSpPr>
            <a:spLocks noGrp="1"/>
          </p:cNvSpPr>
          <p:nvPr>
            <p:ph idx="1"/>
          </p:nvPr>
        </p:nvSpPr>
        <p:spPr>
          <a:xfrm>
            <a:off x="533400" y="1265238"/>
            <a:ext cx="8153400" cy="1782762"/>
          </a:xfrm>
        </p:spPr>
        <p:txBody>
          <a:bodyPr/>
          <a:lstStyle/>
          <a:p>
            <a:r>
              <a:rPr lang="en-US" dirty="0" err="1" smtClean="0">
                <a:latin typeface="Helvetica" pitchFamily="34" charset="0"/>
                <a:ea typeface="宋体" pitchFamily="2" charset="-122"/>
              </a:rPr>
              <a:t>AllDiff-Atmost</a:t>
            </a:r>
            <a:r>
              <a:rPr lang="en-US" dirty="0" smtClean="0">
                <a:latin typeface="Helvetica" pitchFamily="34" charset="0"/>
                <a:ea typeface="宋体" pitchFamily="2" charset="-122"/>
              </a:rPr>
              <a:t>(</a:t>
            </a:r>
            <a:r>
              <a:rPr lang="en-US" dirty="0" err="1" smtClean="0">
                <a:latin typeface="Monotype Corsiva" pitchFamily="66" charset="0"/>
                <a:ea typeface="宋体" pitchFamily="2" charset="-122"/>
              </a:rPr>
              <a:t>A</a:t>
            </a:r>
            <a:r>
              <a:rPr lang="en-US" dirty="0" err="1" smtClean="0">
                <a:latin typeface="Helvetica" pitchFamily="34" charset="0"/>
                <a:ea typeface="宋体" pitchFamily="2" charset="-122"/>
              </a:rPr>
              <a:t>,</a:t>
            </a:r>
            <a:r>
              <a:rPr lang="en-US" i="1" dirty="0" err="1" smtClean="0">
                <a:latin typeface="Helvetica" pitchFamily="34" charset="0"/>
                <a:ea typeface="宋体" pitchFamily="2" charset="-122"/>
              </a:rPr>
              <a:t>k</a:t>
            </a:r>
            <a:r>
              <a:rPr lang="en-US" dirty="0" err="1" smtClean="0">
                <a:latin typeface="Helvetica" pitchFamily="34" charset="0"/>
                <a:ea typeface="宋体" pitchFamily="2" charset="-122"/>
              </a:rPr>
              <a:t>,</a:t>
            </a:r>
            <a:r>
              <a:rPr lang="en-US" i="1" dirty="0" err="1" smtClean="0">
                <a:latin typeface="Helvetica" pitchFamily="34" charset="0"/>
                <a:ea typeface="宋体" pitchFamily="2" charset="-122"/>
              </a:rPr>
              <a:t>d</a:t>
            </a:r>
            <a:r>
              <a:rPr lang="en-US" dirty="0" smtClean="0">
                <a:latin typeface="Helvetica" pitchFamily="34" charset="0"/>
                <a:ea typeface="宋体" pitchFamily="2" charset="-122"/>
              </a:rPr>
              <a:t>)</a:t>
            </a:r>
          </a:p>
          <a:p>
            <a:pPr lvl="1"/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The variables in </a:t>
            </a:r>
            <a:r>
              <a:rPr lang="en-US" sz="2400" dirty="0" smtClean="0">
                <a:latin typeface="Monotype Corsiva" pitchFamily="66" charset="0"/>
                <a:ea typeface="宋体" pitchFamily="2" charset="-122"/>
              </a:rPr>
              <a:t>A</a:t>
            </a: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 can be assigned at most </a:t>
            </a:r>
            <a:r>
              <a:rPr lang="en-US" sz="2400" i="1" dirty="0" smtClean="0">
                <a:latin typeface="Helvetica" pitchFamily="34" charset="0"/>
                <a:ea typeface="宋体" pitchFamily="2" charset="-122"/>
              </a:rPr>
              <a:t>k</a:t>
            </a: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 values from the set </a:t>
            </a:r>
            <a:r>
              <a:rPr lang="en-US" sz="2400" i="1" dirty="0" smtClean="0">
                <a:latin typeface="Helvetica" pitchFamily="34" charset="0"/>
                <a:ea typeface="宋体" pitchFamily="2" charset="-122"/>
              </a:rPr>
              <a:t>d</a:t>
            </a:r>
          </a:p>
          <a:p>
            <a:pPr>
              <a:buFontTx/>
              <a:buNone/>
            </a:pPr>
            <a:endParaRPr lang="en-US" dirty="0" smtClean="0">
              <a:latin typeface="Helvetica" pitchFamily="34" charset="0"/>
              <a:ea typeface="宋体" pitchFamily="2" charset="-122"/>
            </a:endParaRPr>
          </a:p>
        </p:txBody>
      </p:sp>
      <p:pic>
        <p:nvPicPr>
          <p:cNvPr id="30725" name="Picture 7" descr="C:\Users\Ken\AppData\Local\Microsoft\Windows\Temporary Internet Files\Content.IE5\3Y0XG76U\MCj04316370000[1]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36576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6" name="Picture 9" descr="http://img.trade.tootoo.com/photo/products-1095695/10_100_1_000m_PCI_Car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7" name="Picture 9" descr="http://img.trade.tootoo.com/photo/products-1095695/10_100_1_000m_PCI_Car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43200" y="40386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8" name="Picture 9" descr="http://img.trade.tootoo.com/photo/products-1095695/10_100_1_000m_PCI_Car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0" y="4876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9" name="TextBox 10"/>
          <p:cNvSpPr txBox="1">
            <a:spLocks noChangeArrowheads="1"/>
          </p:cNvSpPr>
          <p:nvPr/>
        </p:nvSpPr>
        <p:spPr bwMode="auto">
          <a:xfrm>
            <a:off x="1447800" y="5486400"/>
            <a:ext cx="24415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Three expansion slots</a:t>
            </a:r>
          </a:p>
        </p:txBody>
      </p:sp>
      <p:cxnSp>
        <p:nvCxnSpPr>
          <p:cNvPr id="15" name="Straight Arrow Connector 14"/>
          <p:cNvCxnSpPr>
            <a:stCxn id="29705" idx="1"/>
          </p:cNvCxnSpPr>
          <p:nvPr/>
        </p:nvCxnSpPr>
        <p:spPr>
          <a:xfrm rot="10800000" flipV="1">
            <a:off x="1905000" y="3467100"/>
            <a:ext cx="381000" cy="1905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9" idx="1"/>
          </p:cNvCxnSpPr>
          <p:nvPr/>
        </p:nvCxnSpPr>
        <p:spPr>
          <a:xfrm rot="10800000">
            <a:off x="1981200" y="4343400"/>
            <a:ext cx="762000" cy="381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0" idx="1"/>
          </p:cNvCxnSpPr>
          <p:nvPr/>
        </p:nvCxnSpPr>
        <p:spPr>
          <a:xfrm rot="10800000">
            <a:off x="1752600" y="4876800"/>
            <a:ext cx="533400" cy="3429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733" name="TextBox 20"/>
          <p:cNvSpPr txBox="1">
            <a:spLocks noChangeArrowheads="1"/>
          </p:cNvSpPr>
          <p:nvPr/>
        </p:nvSpPr>
        <p:spPr bwMode="auto">
          <a:xfrm>
            <a:off x="4191000" y="3352800"/>
            <a:ext cx="276225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{ </a:t>
            </a:r>
            <a:r>
              <a:rPr lang="en-US" dirty="0" smtClean="0"/>
              <a:t>High-end </a:t>
            </a:r>
            <a:r>
              <a:rPr lang="en-US" dirty="0"/>
              <a:t>graphics card,</a:t>
            </a:r>
          </a:p>
          <a:p>
            <a:r>
              <a:rPr lang="en-US" dirty="0" smtClean="0"/>
              <a:t>Low-end </a:t>
            </a:r>
            <a:r>
              <a:rPr lang="en-US" dirty="0"/>
              <a:t>graphics card,</a:t>
            </a:r>
          </a:p>
          <a:p>
            <a:r>
              <a:rPr lang="en-US" dirty="0"/>
              <a:t>Sound card,</a:t>
            </a:r>
          </a:p>
          <a:p>
            <a:r>
              <a:rPr lang="en-US" dirty="0"/>
              <a:t>10MB </a:t>
            </a:r>
            <a:r>
              <a:rPr lang="en-US" dirty="0" err="1"/>
              <a:t>ethernet</a:t>
            </a:r>
            <a:r>
              <a:rPr lang="en-US" dirty="0"/>
              <a:t> card,</a:t>
            </a:r>
          </a:p>
          <a:p>
            <a:r>
              <a:rPr lang="en-US" dirty="0"/>
              <a:t>100MB </a:t>
            </a:r>
            <a:r>
              <a:rPr lang="en-US" dirty="0" err="1"/>
              <a:t>ethernet</a:t>
            </a:r>
            <a:r>
              <a:rPr lang="en-US" dirty="0"/>
              <a:t> card,</a:t>
            </a:r>
          </a:p>
          <a:p>
            <a:r>
              <a:rPr lang="en-US" dirty="0"/>
              <a:t>1GB </a:t>
            </a:r>
            <a:r>
              <a:rPr lang="en-US" dirty="0" err="1"/>
              <a:t>ethernet</a:t>
            </a:r>
            <a:r>
              <a:rPr lang="en-US" dirty="0"/>
              <a:t> card,</a:t>
            </a:r>
          </a:p>
          <a:p>
            <a:r>
              <a:rPr lang="en-US" dirty="0"/>
              <a:t>…}</a:t>
            </a:r>
          </a:p>
        </p:txBody>
      </p:sp>
      <p:sp>
        <p:nvSpPr>
          <p:cNvPr id="22" name="Left Brace 21"/>
          <p:cNvSpPr/>
          <p:nvPr/>
        </p:nvSpPr>
        <p:spPr>
          <a:xfrm>
            <a:off x="3810000" y="3352800"/>
            <a:ext cx="381000" cy="1981200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24" name="Straight Connector 23"/>
          <p:cNvCxnSpPr>
            <a:stCxn id="22" idx="1"/>
            <a:endCxn id="29705" idx="3"/>
          </p:cNvCxnSpPr>
          <p:nvPr/>
        </p:nvCxnSpPr>
        <p:spPr>
          <a:xfrm rot="10800000">
            <a:off x="2971800" y="3467100"/>
            <a:ext cx="838200" cy="8763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22" idx="1"/>
            <a:endCxn id="9" idx="3"/>
          </p:cNvCxnSpPr>
          <p:nvPr/>
        </p:nvCxnSpPr>
        <p:spPr>
          <a:xfrm rot="10800000" flipV="1">
            <a:off x="3429000" y="4343400"/>
            <a:ext cx="381000" cy="381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0" idx="3"/>
            <a:endCxn id="22" idx="1"/>
          </p:cNvCxnSpPr>
          <p:nvPr/>
        </p:nvCxnSpPr>
        <p:spPr>
          <a:xfrm flipV="1">
            <a:off x="2971800" y="4343400"/>
            <a:ext cx="838200" cy="8763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738" name="TextBox 29"/>
          <p:cNvSpPr txBox="1">
            <a:spLocks noChangeArrowheads="1"/>
          </p:cNvSpPr>
          <p:nvPr/>
        </p:nvSpPr>
        <p:spPr bwMode="auto">
          <a:xfrm>
            <a:off x="7391400" y="4114800"/>
            <a:ext cx="15271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At most one network card</a:t>
            </a:r>
          </a:p>
        </p:txBody>
      </p:sp>
      <p:cxnSp>
        <p:nvCxnSpPr>
          <p:cNvPr id="32" name="Straight Connector 31"/>
          <p:cNvCxnSpPr>
            <a:stCxn id="30738" idx="1"/>
          </p:cNvCxnSpPr>
          <p:nvPr/>
        </p:nvCxnSpPr>
        <p:spPr>
          <a:xfrm rot="10800000" flipV="1">
            <a:off x="6553200" y="4435475"/>
            <a:ext cx="838200" cy="20955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48B1C-AC6F-4A14-A353-29A7D5F7AA5C}" type="datetime1">
              <a:rPr lang="en-US" smtClean="0"/>
              <a:pPr/>
              <a:t>8/28/2007</a:t>
            </a:fld>
            <a:endParaRPr lang="en-US" altLang="zh-CN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23</a:t>
            </a:fld>
            <a:endParaRPr lang="en-US" altLang="zh-CN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SARA 2007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>
                <a:latin typeface="Helvetica" pitchFamily="34" charset="0"/>
                <a:ea typeface="宋体" pitchFamily="2" charset="-122"/>
              </a:rPr>
              <a:t>AllDiff-Atmost</a:t>
            </a:r>
            <a:r>
              <a:rPr lang="en-US" dirty="0" smtClean="0">
                <a:latin typeface="Helvetica" pitchFamily="34" charset="0"/>
                <a:ea typeface="宋体" pitchFamily="2" charset="-122"/>
              </a:rPr>
              <a:t> reformulation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Replaces </a:t>
            </a:r>
          </a:p>
          <a:p>
            <a:pPr lvl="1" eaLnBrk="1" hangingPunct="1"/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interval </a:t>
            </a:r>
            <a:r>
              <a:rPr lang="en-US" sz="2400" i="1" dirty="0" smtClean="0">
                <a:latin typeface="Helvetica" pitchFamily="34" charset="0"/>
                <a:ea typeface="宋体" pitchFamily="2" charset="-122"/>
              </a:rPr>
              <a:t>d</a:t>
            </a: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 of values (potentially infinite) </a:t>
            </a:r>
          </a:p>
          <a:p>
            <a:pPr lvl="1" eaLnBrk="1" hangingPunct="1"/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with </a:t>
            </a:r>
            <a:r>
              <a:rPr lang="en-US" sz="2400" i="1" dirty="0" smtClean="0">
                <a:latin typeface="Helvetica" pitchFamily="34" charset="0"/>
                <a:ea typeface="宋体" pitchFamily="2" charset="-122"/>
              </a:rPr>
              <a:t>k</a:t>
            </a: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 </a:t>
            </a:r>
            <a:r>
              <a:rPr lang="en-US" sz="2400" b="1" dirty="0" smtClean="0">
                <a:latin typeface="Helvetica" pitchFamily="34" charset="0"/>
                <a:ea typeface="宋体" pitchFamily="2" charset="-122"/>
              </a:rPr>
              <a:t>symbolic values</a:t>
            </a:r>
          </a:p>
        </p:txBody>
      </p:sp>
      <p:pic>
        <p:nvPicPr>
          <p:cNvPr id="31748" name="Picture 11" descr="F:\fig\symb_domain.ep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3438" y="3300413"/>
            <a:ext cx="7467600" cy="198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423A7-1766-49C6-93D3-E29DBA711705}" type="datetime1">
              <a:rPr lang="en-US" smtClean="0"/>
              <a:pPr/>
              <a:t>8/28/2007</a:t>
            </a:fld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24</a:t>
            </a:fld>
            <a:endParaRPr lang="en-US" altLang="zh-C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SARA 2007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Helvetica" pitchFamily="34" charset="0"/>
                <a:ea typeface="宋体" pitchFamily="2" charset="-122"/>
              </a:rPr>
              <a:t>AllDiff-Atmost</a:t>
            </a:r>
            <a:r>
              <a:rPr lang="en-US" dirty="0" smtClean="0">
                <a:latin typeface="Helvetica" pitchFamily="34" charset="0"/>
                <a:ea typeface="宋体" pitchFamily="2" charset="-122"/>
              </a:rPr>
              <a:t> in the BID</a:t>
            </a:r>
          </a:p>
        </p:txBody>
      </p:sp>
      <p:sp>
        <p:nvSpPr>
          <p:cNvPr id="29" name="Date Placeholder 2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1E78-1FA8-4F13-B336-C73EEC3296E8}" type="datetime1">
              <a:rPr lang="en-US" smtClean="0"/>
              <a:pPr/>
              <a:t>8/28/2007</a:t>
            </a:fld>
            <a:endParaRPr lang="en-US" altLang="zh-CN"/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25</a:t>
            </a:fld>
            <a:endParaRPr lang="en-US" altLang="zh-CN"/>
          </a:p>
        </p:txBody>
      </p:sp>
      <p:sp>
        <p:nvSpPr>
          <p:cNvPr id="32" name="Footer Placeholder 3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SARA 2007</a:t>
            </a:r>
            <a:endParaRPr lang="en-US" altLang="zh-CN" dirty="0"/>
          </a:p>
        </p:txBody>
      </p:sp>
      <p:sp>
        <p:nvSpPr>
          <p:cNvPr id="34" name="Rectangle 33"/>
          <p:cNvSpPr/>
          <p:nvPr/>
        </p:nvSpPr>
        <p:spPr bwMode="auto">
          <a:xfrm>
            <a:off x="2289557" y="1572452"/>
            <a:ext cx="4572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B1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2899157" y="1572452"/>
            <a:ext cx="4572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B2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3508757" y="1572452"/>
            <a:ext cx="4572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B3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2137157" y="1343852"/>
            <a:ext cx="3200400" cy="1524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1" name="Rectangle 40"/>
          <p:cNvSpPr/>
          <p:nvPr/>
        </p:nvSpPr>
        <p:spPr bwMode="auto">
          <a:xfrm>
            <a:off x="4118357" y="1572452"/>
            <a:ext cx="4572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B4</a:t>
            </a:r>
          </a:p>
        </p:txBody>
      </p:sp>
      <p:sp>
        <p:nvSpPr>
          <p:cNvPr id="42" name="TextBox 41"/>
          <p:cNvSpPr txBox="1"/>
          <p:nvPr/>
        </p:nvSpPr>
        <p:spPr bwMode="auto">
          <a:xfrm>
            <a:off x="914400" y="2105852"/>
            <a:ext cx="2667000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 smtClean="0">
                <a:latin typeface="+mj-lt"/>
                <a:cs typeface="+mn-cs"/>
              </a:rPr>
              <a:t>Phon</a:t>
            </a:r>
            <a:r>
              <a:rPr lang="en-US" dirty="0" smtClean="0">
                <a:cs typeface="+mn-cs"/>
              </a:rPr>
              <a:t>e b</a:t>
            </a:r>
            <a:r>
              <a:rPr lang="en-US" dirty="0" smtClean="0">
                <a:latin typeface="+mj-lt"/>
                <a:cs typeface="+mn-cs"/>
              </a:rPr>
              <a:t>ook: {</a:t>
            </a:r>
            <a:r>
              <a:rPr lang="en-US" dirty="0" smtClean="0">
                <a:solidFill>
                  <a:srgbClr val="FF0000"/>
                </a:solidFill>
                <a:latin typeface="+mj-lt"/>
                <a:cs typeface="+mn-cs"/>
              </a:rPr>
              <a:t>12</a:t>
            </a:r>
            <a:r>
              <a:rPr lang="en-US" dirty="0" smtClean="0">
                <a:latin typeface="+mj-lt"/>
                <a:cs typeface="+mn-cs"/>
              </a:rPr>
              <a:t>,</a:t>
            </a:r>
            <a:r>
              <a:rPr lang="en-US" dirty="0" smtClean="0">
                <a:solidFill>
                  <a:srgbClr val="FF0000"/>
                </a:solidFill>
                <a:latin typeface="+mj-lt"/>
                <a:cs typeface="+mn-cs"/>
              </a:rPr>
              <a:t>28</a:t>
            </a:r>
            <a:r>
              <a:rPr lang="en-US" dirty="0">
                <a:latin typeface="+mj-lt"/>
                <a:cs typeface="+mn-cs"/>
              </a:rPr>
              <a:t>}</a:t>
            </a:r>
          </a:p>
        </p:txBody>
      </p:sp>
      <p:sp>
        <p:nvSpPr>
          <p:cNvPr id="43" name="Rectangle 42"/>
          <p:cNvSpPr/>
          <p:nvPr/>
        </p:nvSpPr>
        <p:spPr bwMode="auto">
          <a:xfrm>
            <a:off x="4727957" y="1572452"/>
            <a:ext cx="4572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B5</a:t>
            </a:r>
          </a:p>
        </p:txBody>
      </p:sp>
      <p:sp>
        <p:nvSpPr>
          <p:cNvPr id="44" name="Rectangle 16"/>
          <p:cNvSpPr>
            <a:spLocks noChangeArrowheads="1"/>
          </p:cNvSpPr>
          <p:nvPr/>
        </p:nvSpPr>
        <p:spPr bwMode="auto">
          <a:xfrm>
            <a:off x="533400" y="2971800"/>
            <a:ext cx="8153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sz="2400" dirty="0" smtClean="0">
                <a:latin typeface="Helvetica" pitchFamily="34" charset="0"/>
              </a:rPr>
              <a:t>Can use at most</a:t>
            </a:r>
            <a:endParaRPr lang="en-US" sz="2400" dirty="0">
              <a:latin typeface="Helvetica" pitchFamily="34" charset="0"/>
            </a:endParaRPr>
          </a:p>
          <a:p>
            <a:pPr marL="742950" lvl="1" indent="-285750" eaLnBrk="0" hangingPunct="0">
              <a:lnSpc>
                <a:spcPct val="80000"/>
              </a:lnSpc>
              <a:spcBef>
                <a:spcPct val="20000"/>
              </a:spcBef>
              <a:buClr>
                <a:srgbClr val="3A65BC"/>
              </a:buClr>
              <a:buFontTx/>
              <a:buChar char="–"/>
            </a:pPr>
            <a:r>
              <a:rPr lang="en-US" sz="2000" b="1" dirty="0">
                <a:latin typeface="Helvetica" pitchFamily="34" charset="0"/>
              </a:rPr>
              <a:t>3</a:t>
            </a:r>
            <a:r>
              <a:rPr lang="en-US" sz="2000" dirty="0">
                <a:latin typeface="Helvetica" pitchFamily="34" charset="0"/>
              </a:rPr>
              <a:t> addresses </a:t>
            </a:r>
            <a:r>
              <a:rPr lang="en-US" sz="2000" dirty="0" smtClean="0">
                <a:latin typeface="Helvetica" pitchFamily="34" charset="0"/>
              </a:rPr>
              <a:t>in [2,12)</a:t>
            </a:r>
            <a:endParaRPr lang="en-US" sz="2000" dirty="0">
              <a:latin typeface="Helvetica" pitchFamily="34" charset="0"/>
            </a:endParaRPr>
          </a:p>
          <a:p>
            <a:pPr marL="742950" lvl="1" indent="-285750" eaLnBrk="0" hangingPunct="0">
              <a:lnSpc>
                <a:spcPct val="80000"/>
              </a:lnSpc>
              <a:spcBef>
                <a:spcPct val="20000"/>
              </a:spcBef>
              <a:buClr>
                <a:srgbClr val="3A65BC"/>
              </a:buClr>
              <a:buFontTx/>
              <a:buChar char="–"/>
            </a:pPr>
            <a:r>
              <a:rPr lang="en-US" sz="2000" b="1" dirty="0">
                <a:latin typeface="Helvetica" pitchFamily="34" charset="0"/>
              </a:rPr>
              <a:t>3</a:t>
            </a:r>
            <a:r>
              <a:rPr lang="en-US" sz="2000" dirty="0" smtClean="0">
                <a:latin typeface="Helvetica" pitchFamily="34" charset="0"/>
              </a:rPr>
              <a:t> </a:t>
            </a:r>
            <a:r>
              <a:rPr lang="en-US" sz="2000" dirty="0">
                <a:latin typeface="Helvetica" pitchFamily="34" charset="0"/>
              </a:rPr>
              <a:t>addresses in (</a:t>
            </a:r>
            <a:r>
              <a:rPr lang="en-US" sz="2000" dirty="0" smtClean="0">
                <a:latin typeface="Helvetica" pitchFamily="34" charset="0"/>
              </a:rPr>
              <a:t>12,28</a:t>
            </a:r>
            <a:r>
              <a:rPr lang="en-US" sz="2000" dirty="0">
                <a:latin typeface="Helvetica" pitchFamily="34" charset="0"/>
              </a:rPr>
              <a:t>)</a:t>
            </a:r>
          </a:p>
          <a:p>
            <a:pPr marL="742950" lvl="1" indent="-285750" eaLnBrk="0" hangingPunct="0">
              <a:lnSpc>
                <a:spcPct val="80000"/>
              </a:lnSpc>
              <a:spcBef>
                <a:spcPct val="20000"/>
              </a:spcBef>
              <a:buClr>
                <a:srgbClr val="3A65BC"/>
              </a:buClr>
              <a:buFontTx/>
              <a:buChar char="–"/>
            </a:pPr>
            <a:r>
              <a:rPr lang="en-US" sz="2000" b="1" dirty="0">
                <a:latin typeface="Helvetica" pitchFamily="34" charset="0"/>
              </a:rPr>
              <a:t>3</a:t>
            </a:r>
            <a:r>
              <a:rPr lang="en-US" sz="2000" dirty="0">
                <a:latin typeface="Helvetica" pitchFamily="34" charset="0"/>
              </a:rPr>
              <a:t> addresses </a:t>
            </a:r>
            <a:r>
              <a:rPr lang="en-US" sz="2000" dirty="0" smtClean="0">
                <a:latin typeface="Helvetica" pitchFamily="34" charset="0"/>
              </a:rPr>
              <a:t>in (28,1000]</a:t>
            </a:r>
            <a:endParaRPr lang="en-US" sz="2000" dirty="0">
              <a:latin typeface="Helvetica" pitchFamily="34" charset="0"/>
            </a:endParaRPr>
          </a:p>
        </p:txBody>
      </p:sp>
      <p:sp>
        <p:nvSpPr>
          <p:cNvPr id="45" name="TextBox 21"/>
          <p:cNvSpPr txBox="1">
            <a:spLocks noChangeArrowheads="1"/>
          </p:cNvSpPr>
          <p:nvPr/>
        </p:nvSpPr>
        <p:spPr bwMode="auto">
          <a:xfrm>
            <a:off x="882797" y="1614255"/>
            <a:ext cx="11977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Even side</a:t>
            </a:r>
            <a:endParaRPr lang="en-US" dirty="0"/>
          </a:p>
        </p:txBody>
      </p:sp>
      <p:graphicFrame>
        <p:nvGraphicFramePr>
          <p:cNvPr id="46" name="Table 45"/>
          <p:cNvGraphicFramePr>
            <a:graphicFrameLocks noGrp="1"/>
          </p:cNvGraphicFramePr>
          <p:nvPr/>
        </p:nvGraphicFramePr>
        <p:xfrm>
          <a:off x="6003940" y="1343852"/>
          <a:ext cx="1800360" cy="138873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0072"/>
                <a:gridCol w="360072"/>
                <a:gridCol w="360072"/>
                <a:gridCol w="360072"/>
                <a:gridCol w="360072"/>
              </a:tblGrid>
              <a:tr h="277746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12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28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32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34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77746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FF0000"/>
                          </a:solidFill>
                        </a:rPr>
                        <a:t>12</a:t>
                      </a:r>
                      <a:endParaRPr lang="en-US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FF0000"/>
                          </a:solidFill>
                        </a:rPr>
                        <a:t>28</a:t>
                      </a:r>
                      <a:endParaRPr lang="en-US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36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77746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FF0000"/>
                          </a:solidFill>
                        </a:rPr>
                        <a:t>12</a:t>
                      </a:r>
                      <a:endParaRPr lang="en-US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FF0000"/>
                          </a:solidFill>
                        </a:rPr>
                        <a:t>28</a:t>
                      </a:r>
                      <a:endParaRPr lang="en-US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277746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FF0000"/>
                          </a:solidFill>
                        </a:rPr>
                        <a:t>12</a:t>
                      </a:r>
                      <a:endParaRPr lang="en-US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FF0000"/>
                          </a:solidFill>
                        </a:rPr>
                        <a:t>28</a:t>
                      </a:r>
                    </a:p>
                  </a:txBody>
                  <a:tcPr/>
                </a:tc>
              </a:tr>
              <a:tr h="277746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FF0000"/>
                          </a:solidFill>
                        </a:rPr>
                        <a:t>12</a:t>
                      </a:r>
                      <a:endParaRPr lang="en-US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FF0000"/>
                          </a:solidFill>
                        </a:rPr>
                        <a:t>28</a:t>
                      </a:r>
                      <a:endParaRPr lang="en-US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7" name="TextBox 46"/>
          <p:cNvSpPr txBox="1"/>
          <p:nvPr/>
        </p:nvSpPr>
        <p:spPr>
          <a:xfrm>
            <a:off x="3569234" y="4381500"/>
            <a:ext cx="45304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{ </a:t>
            </a:r>
            <a:r>
              <a:rPr lang="en-US" sz="2000" i="1" dirty="0" smtClean="0"/>
              <a:t>s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, </a:t>
            </a:r>
            <a:r>
              <a:rPr lang="en-US" sz="2000" i="1" dirty="0" smtClean="0"/>
              <a:t>s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, </a:t>
            </a:r>
            <a:r>
              <a:rPr lang="en-US" sz="2000" i="1" dirty="0" smtClean="0"/>
              <a:t>s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, </a:t>
            </a:r>
            <a:r>
              <a:rPr lang="en-US" sz="2000" dirty="0" smtClean="0">
                <a:solidFill>
                  <a:srgbClr val="FF0000"/>
                </a:solidFill>
              </a:rPr>
              <a:t>12</a:t>
            </a:r>
            <a:r>
              <a:rPr lang="en-US" sz="2000" dirty="0" smtClean="0"/>
              <a:t>, </a:t>
            </a:r>
            <a:r>
              <a:rPr lang="en-US" sz="2000" i="1" dirty="0" smtClean="0"/>
              <a:t>s</a:t>
            </a:r>
            <a:r>
              <a:rPr lang="en-US" sz="2000" baseline="-25000" dirty="0" smtClean="0"/>
              <a:t>4</a:t>
            </a:r>
            <a:r>
              <a:rPr lang="en-US" sz="2000" dirty="0" smtClean="0"/>
              <a:t>, </a:t>
            </a:r>
            <a:r>
              <a:rPr lang="en-US" sz="2000" i="1" dirty="0" smtClean="0"/>
              <a:t>s</a:t>
            </a:r>
            <a:r>
              <a:rPr lang="en-US" sz="2000" baseline="-25000" dirty="0" smtClean="0"/>
              <a:t>5</a:t>
            </a:r>
            <a:r>
              <a:rPr lang="en-US" sz="2000" dirty="0" smtClean="0"/>
              <a:t>, </a:t>
            </a:r>
            <a:r>
              <a:rPr lang="en-US" sz="2000" i="1" dirty="0" smtClean="0"/>
              <a:t>s</a:t>
            </a:r>
            <a:r>
              <a:rPr lang="en-US" sz="2000" baseline="-25000" dirty="0" smtClean="0"/>
              <a:t>6</a:t>
            </a:r>
            <a:r>
              <a:rPr lang="en-US" sz="2000" dirty="0" smtClean="0"/>
              <a:t>, </a:t>
            </a:r>
            <a:r>
              <a:rPr lang="en-US" sz="2000" dirty="0" smtClean="0">
                <a:solidFill>
                  <a:srgbClr val="FF0000"/>
                </a:solidFill>
              </a:rPr>
              <a:t>28</a:t>
            </a:r>
            <a:r>
              <a:rPr lang="en-US" sz="2000" dirty="0" smtClean="0"/>
              <a:t>, </a:t>
            </a:r>
            <a:r>
              <a:rPr lang="en-US" sz="2000" i="1" dirty="0" smtClean="0"/>
              <a:t>s</a:t>
            </a:r>
            <a:r>
              <a:rPr lang="en-US" sz="2000" baseline="-25000" dirty="0" smtClean="0"/>
              <a:t>7</a:t>
            </a:r>
            <a:r>
              <a:rPr lang="en-US" sz="2000" dirty="0" smtClean="0"/>
              <a:t>, </a:t>
            </a:r>
            <a:r>
              <a:rPr lang="en-US" sz="2000" i="1" dirty="0" smtClean="0"/>
              <a:t>s</a:t>
            </a:r>
            <a:r>
              <a:rPr lang="en-US" sz="2000" baseline="-25000" dirty="0" smtClean="0"/>
              <a:t>8</a:t>
            </a:r>
            <a:r>
              <a:rPr lang="en-US" sz="2000" dirty="0" smtClean="0"/>
              <a:t>, </a:t>
            </a:r>
            <a:r>
              <a:rPr lang="en-US" sz="2000" i="1" dirty="0" smtClean="0"/>
              <a:t>s</a:t>
            </a:r>
            <a:r>
              <a:rPr lang="en-US" sz="2000" baseline="-25000" dirty="0" smtClean="0"/>
              <a:t>9</a:t>
            </a:r>
            <a:r>
              <a:rPr lang="en-US" sz="2000" dirty="0" smtClean="0"/>
              <a:t> }</a:t>
            </a:r>
            <a:r>
              <a:rPr lang="en-US" sz="2000" baseline="-25000" dirty="0" smtClean="0"/>
              <a:t> </a:t>
            </a:r>
            <a:endParaRPr lang="en-US" sz="2000" dirty="0"/>
          </a:p>
        </p:txBody>
      </p:sp>
      <p:sp>
        <p:nvSpPr>
          <p:cNvPr id="48" name="TextBox 47"/>
          <p:cNvSpPr txBox="1"/>
          <p:nvPr/>
        </p:nvSpPr>
        <p:spPr>
          <a:xfrm>
            <a:off x="2857500" y="5143500"/>
            <a:ext cx="59538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{ 2, 4, …, 10, </a:t>
            </a:r>
            <a:r>
              <a:rPr lang="en-US" sz="2000" dirty="0" smtClean="0">
                <a:solidFill>
                  <a:srgbClr val="FF0000"/>
                </a:solidFill>
              </a:rPr>
              <a:t>12</a:t>
            </a:r>
            <a:r>
              <a:rPr lang="en-US" sz="2000" dirty="0" smtClean="0"/>
              <a:t>, 14, …, 26, </a:t>
            </a:r>
            <a:r>
              <a:rPr lang="en-US" sz="2000" dirty="0" smtClean="0">
                <a:solidFill>
                  <a:srgbClr val="FF0000"/>
                </a:solidFill>
              </a:rPr>
              <a:t>28</a:t>
            </a:r>
            <a:r>
              <a:rPr lang="en-US" sz="2000" dirty="0" smtClean="0"/>
              <a:t>, 30, …, 998, 1000 }</a:t>
            </a:r>
            <a:endParaRPr lang="en-US" sz="2000" dirty="0"/>
          </a:p>
        </p:txBody>
      </p:sp>
      <p:cxnSp>
        <p:nvCxnSpPr>
          <p:cNvPr id="49" name="Straight Connector 48"/>
          <p:cNvCxnSpPr/>
          <p:nvPr/>
        </p:nvCxnSpPr>
        <p:spPr>
          <a:xfrm flipV="1">
            <a:off x="3063240" y="4690110"/>
            <a:ext cx="708660" cy="563880"/>
          </a:xfrm>
          <a:prstGeom prst="line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4339590" y="4766310"/>
            <a:ext cx="556260" cy="411480"/>
          </a:xfrm>
          <a:prstGeom prst="line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 flipH="1" flipV="1">
            <a:off x="4751070" y="4766310"/>
            <a:ext cx="571500" cy="411480"/>
          </a:xfrm>
          <a:prstGeom prst="line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 flipH="1" flipV="1">
            <a:off x="5928360" y="4846320"/>
            <a:ext cx="586740" cy="251460"/>
          </a:xfrm>
          <a:prstGeom prst="line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5400000" flipH="1" flipV="1">
            <a:off x="6315075" y="4836795"/>
            <a:ext cx="582930" cy="243840"/>
          </a:xfrm>
          <a:prstGeom prst="line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10800000">
            <a:off x="7795260" y="4693920"/>
            <a:ext cx="723900" cy="556260"/>
          </a:xfrm>
          <a:prstGeom prst="line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1110293" y="5158740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Original domain</a:t>
            </a:r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815340" y="4434840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Reformulated domain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914400" y="2450068"/>
            <a:ext cx="40864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Original domain = {2, 4, …, 998, 1000}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7" grpId="0"/>
      <p:bldP spid="48" grpId="0"/>
      <p:bldP spid="57" grpId="0"/>
      <p:bldP spid="5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pitchFamily="34" charset="0"/>
                <a:ea typeface="宋体" pitchFamily="2" charset="-122"/>
              </a:rPr>
              <a:t>Evaluation</a:t>
            </a:r>
            <a:r>
              <a:rPr lang="en-US" sz="4000" dirty="0" smtClean="0">
                <a:latin typeface="Helvetica" pitchFamily="34" charset="0"/>
                <a:ea typeface="宋体" pitchFamily="2" charset="-122"/>
              </a:rPr>
              <a:t>: </a:t>
            </a:r>
            <a:r>
              <a:rPr lang="en-US" sz="3600" dirty="0" smtClean="0">
                <a:latin typeface="Helvetica" pitchFamily="34" charset="0"/>
                <a:ea typeface="宋体" pitchFamily="2" charset="-122"/>
              </a:rPr>
              <a:t>domain reformulation</a:t>
            </a:r>
            <a:endParaRPr lang="en-US" sz="4000" dirty="0" smtClean="0"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533400" y="1265238"/>
            <a:ext cx="8153400" cy="563562"/>
          </a:xfrm>
        </p:spPr>
        <p:txBody>
          <a:bodyPr/>
          <a:lstStyle/>
          <a:p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Reduced domain size → improved search performance</a:t>
            </a:r>
          </a:p>
        </p:txBody>
      </p:sp>
      <p:graphicFrame>
        <p:nvGraphicFramePr>
          <p:cNvPr id="29821" name="Group 125"/>
          <p:cNvGraphicFramePr>
            <a:graphicFrameLocks noGrp="1"/>
          </p:cNvGraphicFramePr>
          <p:nvPr/>
        </p:nvGraphicFramePr>
        <p:xfrm>
          <a:off x="441958" y="2438400"/>
          <a:ext cx="8186339" cy="2285365"/>
        </p:xfrm>
        <a:graphic>
          <a:graphicData uri="http://schemas.openxmlformats.org/drawingml/2006/table">
            <a:tbl>
              <a:tblPr/>
              <a:tblGrid>
                <a:gridCol w="1263063"/>
                <a:gridCol w="1594167"/>
                <a:gridCol w="1009967"/>
                <a:gridCol w="1549717"/>
                <a:gridCol w="1219708"/>
                <a:gridCol w="1549717"/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Case study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Phone-book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completeness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Average domain size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Runtime [s]</a:t>
                      </a: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Original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Reformulated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Original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Reformulated</a:t>
                      </a: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NSeg125-i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45.6%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1103.1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 236.1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2943.7</a:t>
                      </a:r>
                    </a:p>
                  </a:txBody>
                  <a:tcPr marR="18288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744.7</a:t>
                      </a:r>
                    </a:p>
                  </a:txBody>
                  <a:tcPr marR="320040" anchor="ctr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NSeg206-i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50.5%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1102.0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438.8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2200" marR="0" lvl="0" indent="-10922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14,818.9</a:t>
                      </a:r>
                    </a:p>
                  </a:txBody>
                  <a:tcPr marR="18288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2200" marR="0" lvl="0" indent="-10922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5533.8</a:t>
                      </a:r>
                    </a:p>
                  </a:txBody>
                  <a:tcPr marR="320040" anchor="ctr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SSeg131-i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60.3%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792.9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192.9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67,910.1</a:t>
                      </a:r>
                    </a:p>
                  </a:txBody>
                  <a:tcPr marR="18288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66,901.1</a:t>
                      </a:r>
                    </a:p>
                  </a:txBody>
                  <a:tcPr marR="320040" anchor="ctr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SSeg178-i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65.6%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785.5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186.3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119,002.4</a:t>
                      </a:r>
                    </a:p>
                  </a:txBody>
                  <a:tcPr marR="18288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117,826.7</a:t>
                      </a:r>
                    </a:p>
                  </a:txBody>
                  <a:tcPr marR="320040" anchor="ctr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0BFA0-7D1E-42EB-9665-7FF279D8C581}" type="datetime1">
              <a:rPr lang="en-US" smtClean="0"/>
              <a:pPr/>
              <a:t>8/28/2007</a:t>
            </a:fld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26</a:t>
            </a:fld>
            <a:endParaRPr lang="en-US" altLang="zh-C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SARA 2007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Helvetica" pitchFamily="34" charset="0"/>
                <a:ea typeface="宋体" pitchFamily="2" charset="-122"/>
              </a:rPr>
              <a:t>Outline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4294967295"/>
          </p:nvPr>
        </p:nvSpPr>
        <p:spPr>
          <a:noFill/>
          <a:ln>
            <a:noFill/>
          </a:ln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Background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BID model &amp; custom solver 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Reformulation techniques</a:t>
            </a:r>
          </a:p>
          <a:p>
            <a:pPr lvl="1"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Query reformulation</a:t>
            </a:r>
          </a:p>
          <a:p>
            <a:pPr lvl="1" eaLnBrk="1" hangingPunct="1"/>
            <a:r>
              <a:rPr lang="en-US" dirty="0" err="1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AllDiff-Atmost</a:t>
            </a:r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 &amp; domain reformulation</a:t>
            </a:r>
          </a:p>
          <a:p>
            <a:pPr lvl="1" eaLnBrk="1" hangingPunct="1"/>
            <a:r>
              <a:rPr lang="en-US" b="1" dirty="0" smtClean="0">
                <a:latin typeface="Helvetica" pitchFamily="34" charset="0"/>
                <a:ea typeface="宋体" pitchFamily="2" charset="-122"/>
              </a:rPr>
              <a:t>Constraint relaxation</a:t>
            </a:r>
          </a:p>
          <a:p>
            <a:pPr lvl="1"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Reformulation via symmetry detection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Conclusions &amp; future work</a:t>
            </a:r>
          </a:p>
          <a:p>
            <a:pPr eaLnBrk="1" hangingPunct="1"/>
            <a:endParaRPr lang="en-US" dirty="0" smtClean="0">
              <a:solidFill>
                <a:schemeClr val="bg2"/>
              </a:solidFill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34820" name="Date Placeholder 3"/>
          <p:cNvSpPr txBox="1">
            <a:spLocks noGrp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fld id="{6744B2F9-B04C-464A-B48E-A16AC8D635E0}" type="datetime1">
              <a:rPr lang="en-US" sz="1400"/>
              <a:pPr/>
              <a:t>8/28/2007</a:t>
            </a:fld>
            <a:endParaRPr lang="en-US" altLang="zh-CN" sz="1400"/>
          </a:p>
        </p:txBody>
      </p:sp>
      <p:sp>
        <p:nvSpPr>
          <p:cNvPr id="34822" name="Slide Number Placeholder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C9F6CDB1-44F2-4726-A7DC-0C9C537581CA}" type="slidenum">
              <a:rPr lang="en-US" altLang="zh-CN" sz="1400"/>
              <a:pPr algn="r"/>
              <a:t>27</a:t>
            </a:fld>
            <a:endParaRPr lang="en-US" altLang="zh-CN" sz="140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89144-7187-492C-8C22-9EA58BA54A5E}" type="datetime1">
              <a:rPr lang="en-US" smtClean="0"/>
              <a:pPr/>
              <a:t>8/28/2007</a:t>
            </a:fld>
            <a:endParaRPr lang="en-US" altLang="zh-C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27</a:t>
            </a:fld>
            <a:endParaRPr lang="en-US" altLang="zh-CN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SARA 2007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pitchFamily="34" charset="0"/>
                <a:ea typeface="宋体" pitchFamily="2" charset="-122"/>
              </a:rPr>
              <a:t>BID as a matching problem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7696200" cy="715963"/>
          </a:xfrm>
        </p:spPr>
        <p:txBody>
          <a:bodyPr/>
          <a:lstStyle/>
          <a:p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Assume we have no grid constraints</a:t>
            </a:r>
          </a:p>
          <a:p>
            <a:pPr>
              <a:buFontTx/>
              <a:buNone/>
            </a:pPr>
            <a:endParaRPr lang="en-US" dirty="0" smtClean="0">
              <a:latin typeface="Helvetica" pitchFamily="34" charset="0"/>
              <a:ea typeface="宋体" pitchFamily="2" charset="-122"/>
            </a:endParaRPr>
          </a:p>
        </p:txBody>
      </p:sp>
      <p:pic>
        <p:nvPicPr>
          <p:cNvPr id="36869" name="Picture 12" descr="D:\home\thesis\matching.ep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4267200"/>
            <a:ext cx="4419600" cy="138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0" name="Picture 14" descr="D:\home\thesis\graph.ep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30738" y="2743200"/>
            <a:ext cx="4513262" cy="133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Bent-Up Arrow 21"/>
          <p:cNvSpPr>
            <a:spLocks noChangeArrowheads="1"/>
          </p:cNvSpPr>
          <p:nvPr/>
        </p:nvSpPr>
        <p:spPr bwMode="auto">
          <a:xfrm rot="10800000" flipH="1">
            <a:off x="4694238" y="2103438"/>
            <a:ext cx="2286000" cy="609600"/>
          </a:xfrm>
          <a:custGeom>
            <a:avLst/>
            <a:gdLst>
              <a:gd name="T0" fmla="*/ 2167043 w 2286000"/>
              <a:gd name="T1" fmla="*/ 0 h 609600"/>
              <a:gd name="T2" fmla="*/ 2048085 w 2286000"/>
              <a:gd name="T3" fmla="*/ 150705 h 609600"/>
              <a:gd name="T4" fmla="*/ 0 w 2286000"/>
              <a:gd name="T5" fmla="*/ 590394 h 609600"/>
              <a:gd name="T6" fmla="*/ 1093124 w 2286000"/>
              <a:gd name="T7" fmla="*/ 609600 h 609600"/>
              <a:gd name="T8" fmla="*/ 2186248 w 2286000"/>
              <a:gd name="T9" fmla="*/ 380152 h 609600"/>
              <a:gd name="T10" fmla="*/ 2286000 w 2286000"/>
              <a:gd name="T11" fmla="*/ 150705 h 609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286000"/>
              <a:gd name="T19" fmla="*/ 571189 h 609600"/>
              <a:gd name="T20" fmla="*/ 2186248 w 2286000"/>
              <a:gd name="T21" fmla="*/ 609600 h 609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286000" h="609600">
                <a:moveTo>
                  <a:pt x="0" y="571189"/>
                </a:moveTo>
                <a:lnTo>
                  <a:pt x="2147837" y="571189"/>
                </a:lnTo>
                <a:lnTo>
                  <a:pt x="2147837" y="150705"/>
                </a:lnTo>
                <a:lnTo>
                  <a:pt x="2048085" y="150705"/>
                </a:lnTo>
                <a:lnTo>
                  <a:pt x="2167043" y="0"/>
                </a:lnTo>
                <a:lnTo>
                  <a:pt x="2286000" y="150705"/>
                </a:lnTo>
                <a:lnTo>
                  <a:pt x="2186248" y="150705"/>
                </a:lnTo>
                <a:lnTo>
                  <a:pt x="2186248" y="609600"/>
                </a:lnTo>
                <a:lnTo>
                  <a:pt x="0" y="609600"/>
                </a:lnTo>
                <a:close/>
              </a:path>
            </a:pathLst>
          </a:custGeom>
          <a:solidFill>
            <a:schemeClr val="bg2"/>
          </a:solidFill>
          <a:ln w="25400" algn="ctr">
            <a:solidFill>
              <a:schemeClr val="bg2"/>
            </a:solidFill>
            <a:miter lim="800000"/>
            <a:headEnd/>
            <a:tailEnd/>
          </a:ln>
        </p:spPr>
        <p:txBody>
          <a:bodyPr rot="10800000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" name="Bent-Up Arrow 12"/>
          <p:cNvSpPr>
            <a:spLocks noChangeArrowheads="1"/>
          </p:cNvSpPr>
          <p:nvPr/>
        </p:nvSpPr>
        <p:spPr bwMode="auto">
          <a:xfrm rot="5400000" flipV="1">
            <a:off x="5545932" y="3761581"/>
            <a:ext cx="857250" cy="1874837"/>
          </a:xfrm>
          <a:custGeom>
            <a:avLst/>
            <a:gdLst>
              <a:gd name="T0" fmla="*/ 701393 w 857250"/>
              <a:gd name="T1" fmla="*/ 0 h 1874520"/>
              <a:gd name="T2" fmla="*/ 545537 w 857250"/>
              <a:gd name="T3" fmla="*/ 189066 h 1874520"/>
              <a:gd name="T4" fmla="*/ 0 w 857250"/>
              <a:gd name="T5" fmla="*/ 1858943 h 1874520"/>
              <a:gd name="T6" fmla="*/ 358485 w 857250"/>
              <a:gd name="T7" fmla="*/ 1874520 h 1874520"/>
              <a:gd name="T8" fmla="*/ 716970 w 857250"/>
              <a:gd name="T9" fmla="*/ 1031793 h 1874520"/>
              <a:gd name="T10" fmla="*/ 857250 w 857250"/>
              <a:gd name="T11" fmla="*/ 189066 h 187452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857250"/>
              <a:gd name="T19" fmla="*/ 1843368 h 1874520"/>
              <a:gd name="T20" fmla="*/ 716970 w 857250"/>
              <a:gd name="T21" fmla="*/ 1874520 h 187452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857250" h="1874520">
                <a:moveTo>
                  <a:pt x="0" y="1843368"/>
                </a:moveTo>
                <a:lnTo>
                  <a:pt x="685817" y="1843368"/>
                </a:lnTo>
                <a:lnTo>
                  <a:pt x="685817" y="189066"/>
                </a:lnTo>
                <a:lnTo>
                  <a:pt x="545537" y="189066"/>
                </a:lnTo>
                <a:lnTo>
                  <a:pt x="701393" y="0"/>
                </a:lnTo>
                <a:lnTo>
                  <a:pt x="857250" y="189066"/>
                </a:lnTo>
                <a:lnTo>
                  <a:pt x="716970" y="189066"/>
                </a:lnTo>
                <a:lnTo>
                  <a:pt x="716970" y="1874520"/>
                </a:lnTo>
                <a:lnTo>
                  <a:pt x="0" y="1874520"/>
                </a:lnTo>
                <a:close/>
              </a:path>
            </a:pathLst>
          </a:custGeom>
          <a:solidFill>
            <a:schemeClr val="bg2"/>
          </a:solidFill>
          <a:ln w="25400" algn="ctr">
            <a:solidFill>
              <a:schemeClr val="bg2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0F923-A3B7-4047-A46E-B11E4E096A81}" type="datetime1">
              <a:rPr lang="en-US" smtClean="0"/>
              <a:pPr/>
              <a:t>8/28/2007</a:t>
            </a:fld>
            <a:endParaRPr lang="en-US" altLang="zh-CN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28</a:t>
            </a:fld>
            <a:endParaRPr lang="en-US" altLang="zh-CN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SARA 2007</a:t>
            </a:r>
            <a:endParaRPr lang="en-US" altLang="zh-CN" dirty="0"/>
          </a:p>
        </p:txBody>
      </p:sp>
      <p:grpSp>
        <p:nvGrpSpPr>
          <p:cNvPr id="12" name="Group 11"/>
          <p:cNvGrpSpPr/>
          <p:nvPr/>
        </p:nvGrpSpPr>
        <p:grpSpPr>
          <a:xfrm>
            <a:off x="407895" y="1779494"/>
            <a:ext cx="3229139" cy="1573302"/>
            <a:chOff x="2607978" y="2967985"/>
            <a:chExt cx="5240622" cy="2553339"/>
          </a:xfrm>
        </p:grpSpPr>
        <p:sp>
          <p:nvSpPr>
            <p:cNvPr id="14" name="Rectangle 13"/>
            <p:cNvSpPr/>
            <p:nvPr/>
          </p:nvSpPr>
          <p:spPr bwMode="auto">
            <a:xfrm>
              <a:off x="4054431" y="4370705"/>
              <a:ext cx="575310" cy="481423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400" dirty="0" smtClean="0">
                  <a:solidFill>
                    <a:srgbClr val="000000"/>
                  </a:solidFill>
                </a:rPr>
                <a:t>B6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3106768" y="4126997"/>
              <a:ext cx="4741832" cy="1997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16" name="Rectangle 6"/>
            <p:cNvSpPr/>
            <p:nvPr/>
          </p:nvSpPr>
          <p:spPr bwMode="auto">
            <a:xfrm>
              <a:off x="5588591" y="4658360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400" dirty="0" smtClean="0">
                  <a:solidFill>
                    <a:srgbClr val="000000"/>
                  </a:solidFill>
                </a:rPr>
                <a:t>B8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17" name="Rectangle 6"/>
            <p:cNvSpPr/>
            <p:nvPr/>
          </p:nvSpPr>
          <p:spPr bwMode="auto">
            <a:xfrm>
              <a:off x="4054431" y="322008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400" dirty="0" smtClean="0">
                  <a:solidFill>
                    <a:srgbClr val="000000"/>
                  </a:solidFill>
                </a:rPr>
                <a:t>B2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18" name="Rectangle 6"/>
            <p:cNvSpPr/>
            <p:nvPr/>
          </p:nvSpPr>
          <p:spPr bwMode="auto">
            <a:xfrm>
              <a:off x="6739211" y="3582450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400" dirty="0" smtClean="0">
                  <a:solidFill>
                    <a:srgbClr val="000000"/>
                  </a:solidFill>
                </a:rPr>
                <a:t>B4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 rot="5400000">
              <a:off x="2668094" y="4222882"/>
              <a:ext cx="2397125" cy="1997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20" name="Rectangle 6"/>
            <p:cNvSpPr/>
            <p:nvPr/>
          </p:nvSpPr>
          <p:spPr bwMode="auto">
            <a:xfrm>
              <a:off x="3095581" y="4658360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400" dirty="0">
                  <a:solidFill>
                    <a:srgbClr val="000000"/>
                  </a:solidFill>
                </a:rPr>
                <a:t>B5</a:t>
              </a:r>
            </a:p>
          </p:txBody>
        </p:sp>
        <p:sp>
          <p:nvSpPr>
            <p:cNvPr id="21" name="Rectangle 6"/>
            <p:cNvSpPr/>
            <p:nvPr/>
          </p:nvSpPr>
          <p:spPr bwMode="auto">
            <a:xfrm>
              <a:off x="5588591" y="3582450"/>
              <a:ext cx="575310" cy="481423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400" dirty="0" smtClean="0">
                  <a:solidFill>
                    <a:srgbClr val="000000"/>
                  </a:solidFill>
                </a:rPr>
                <a:t>B3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23" name="Rectangle 6"/>
            <p:cNvSpPr/>
            <p:nvPr/>
          </p:nvSpPr>
          <p:spPr bwMode="auto">
            <a:xfrm>
              <a:off x="6547441" y="494601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400" dirty="0" smtClean="0">
                  <a:solidFill>
                    <a:srgbClr val="000000"/>
                  </a:solidFill>
                </a:rPr>
                <a:t>B9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24" name="Rectangle 6"/>
            <p:cNvSpPr/>
            <p:nvPr/>
          </p:nvSpPr>
          <p:spPr bwMode="auto">
            <a:xfrm>
              <a:off x="6930981" y="437070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400" dirty="0" smtClean="0">
                  <a:solidFill>
                    <a:srgbClr val="000000"/>
                  </a:solidFill>
                </a:rPr>
                <a:t>B10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25" name="Rectangle 6"/>
            <p:cNvSpPr/>
            <p:nvPr/>
          </p:nvSpPr>
          <p:spPr bwMode="auto">
            <a:xfrm>
              <a:off x="4917396" y="437070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400" dirty="0" smtClean="0">
                  <a:solidFill>
                    <a:srgbClr val="000000"/>
                  </a:solidFill>
                </a:rPr>
                <a:t>B7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26" name="Rectangle 6"/>
            <p:cNvSpPr/>
            <p:nvPr/>
          </p:nvSpPr>
          <p:spPr bwMode="auto">
            <a:xfrm>
              <a:off x="3095581" y="3582450"/>
              <a:ext cx="575310" cy="481423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400" dirty="0">
                  <a:solidFill>
                    <a:srgbClr val="000000"/>
                  </a:solidFill>
                </a:rPr>
                <a:t>B1</a:t>
              </a:r>
            </a:p>
          </p:txBody>
        </p:sp>
        <p:sp>
          <p:nvSpPr>
            <p:cNvPr id="27" name="Rectangle 26"/>
            <p:cNvSpPr/>
            <p:nvPr/>
          </p:nvSpPr>
          <p:spPr bwMode="auto">
            <a:xfrm rot="5400000">
              <a:off x="5161103" y="4222882"/>
              <a:ext cx="2397125" cy="1997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306327" y="2982534"/>
              <a:ext cx="604079" cy="4495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S1</a:t>
              </a:r>
              <a:endParaRPr lang="en-US" sz="1200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809682" y="2967985"/>
              <a:ext cx="604079" cy="4495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S2</a:t>
              </a:r>
              <a:endParaRPr lang="en-US" sz="1200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607978" y="3986411"/>
              <a:ext cx="604079" cy="4495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S3</a:t>
              </a:r>
              <a:endParaRPr lang="en-US" sz="12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657600" y="1981200"/>
            <a:ext cx="848310" cy="990601"/>
            <a:chOff x="7475592" y="3200398"/>
            <a:chExt cx="1519343" cy="1774192"/>
          </a:xfrm>
        </p:grpSpPr>
        <p:sp>
          <p:nvSpPr>
            <p:cNvPr id="32" name="TextBox 31"/>
            <p:cNvSpPr txBox="1"/>
            <p:nvPr/>
          </p:nvSpPr>
          <p:spPr>
            <a:xfrm>
              <a:off x="7475592" y="3200398"/>
              <a:ext cx="1519343" cy="15434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 smtClean="0"/>
                <a:t>S1#1,S1#4,</a:t>
              </a:r>
            </a:p>
            <a:p>
              <a:pPr algn="ctr"/>
              <a:r>
                <a:rPr lang="en-US" sz="1000" dirty="0" smtClean="0"/>
                <a:t>S1#8,S2#7,</a:t>
              </a:r>
            </a:p>
            <a:p>
              <a:pPr algn="ctr"/>
              <a:r>
                <a:rPr lang="en-US" sz="1000" dirty="0" smtClean="0"/>
                <a:t>S2#8,S3#1,</a:t>
              </a:r>
            </a:p>
            <a:p>
              <a:pPr algn="ctr"/>
              <a:r>
                <a:rPr lang="en-US" sz="1000" dirty="0" smtClean="0"/>
                <a:t>S3#2,S3#3,</a:t>
              </a:r>
            </a:p>
            <a:p>
              <a:pPr algn="ctr"/>
              <a:r>
                <a:rPr lang="en-US" sz="1000" dirty="0" smtClean="0"/>
                <a:t>S3#15</a:t>
              </a:r>
            </a:p>
          </p:txBody>
        </p:sp>
        <p:cxnSp>
          <p:nvCxnSpPr>
            <p:cNvPr id="33" name="Straight Connector 32"/>
            <p:cNvCxnSpPr/>
            <p:nvPr/>
          </p:nvCxnSpPr>
          <p:spPr>
            <a:xfrm>
              <a:off x="7543788" y="3200398"/>
              <a:ext cx="1371598" cy="158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 flipH="1" flipV="1">
              <a:off x="6781800" y="3962400"/>
              <a:ext cx="1524000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5400000" flipH="1" flipV="1">
              <a:off x="8077994" y="4037806"/>
              <a:ext cx="1676400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Freeform 35"/>
            <p:cNvSpPr/>
            <p:nvPr/>
          </p:nvSpPr>
          <p:spPr>
            <a:xfrm>
              <a:off x="7534656" y="4724400"/>
              <a:ext cx="1379220" cy="250190"/>
            </a:xfrm>
            <a:custGeom>
              <a:avLst/>
              <a:gdLst>
                <a:gd name="connsiteX0" fmla="*/ 0 w 1379220"/>
                <a:gd name="connsiteY0" fmla="*/ 0 h 250190"/>
                <a:gd name="connsiteX1" fmla="*/ 647700 w 1379220"/>
                <a:gd name="connsiteY1" fmla="*/ 243840 h 250190"/>
                <a:gd name="connsiteX2" fmla="*/ 883920 w 1379220"/>
                <a:gd name="connsiteY2" fmla="*/ 38100 h 250190"/>
                <a:gd name="connsiteX3" fmla="*/ 1379220 w 1379220"/>
                <a:gd name="connsiteY3" fmla="*/ 137160 h 250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9220" h="250190">
                  <a:moveTo>
                    <a:pt x="0" y="0"/>
                  </a:moveTo>
                  <a:cubicBezTo>
                    <a:pt x="250190" y="118745"/>
                    <a:pt x="500380" y="237490"/>
                    <a:pt x="647700" y="243840"/>
                  </a:cubicBezTo>
                  <a:cubicBezTo>
                    <a:pt x="795020" y="250190"/>
                    <a:pt x="762000" y="55880"/>
                    <a:pt x="883920" y="38100"/>
                  </a:cubicBezTo>
                  <a:cubicBezTo>
                    <a:pt x="1005840" y="20320"/>
                    <a:pt x="1192530" y="78740"/>
                    <a:pt x="1379220" y="137160"/>
                  </a:cubicBezTo>
                </a:path>
              </a:pathLst>
            </a:cu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pitchFamily="34" charset="0"/>
                <a:ea typeface="宋体" pitchFamily="2" charset="-122"/>
              </a:rPr>
              <a:t>BID w/o grid constraints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4525963"/>
          </a:xfrm>
        </p:spPr>
        <p:txBody>
          <a:bodyPr/>
          <a:lstStyle/>
          <a:p>
            <a:r>
              <a:rPr lang="en-US" dirty="0" smtClean="0">
                <a:latin typeface="Helvetica" pitchFamily="34" charset="0"/>
                <a:ea typeface="宋体" pitchFamily="2" charset="-122"/>
              </a:rPr>
              <a:t>BID instances without grid constraints can be solved in </a:t>
            </a:r>
            <a:r>
              <a:rPr lang="en-US" b="1" i="1" dirty="0" smtClean="0">
                <a:latin typeface="Helvetica" pitchFamily="34" charset="0"/>
                <a:ea typeface="宋体" pitchFamily="2" charset="-122"/>
              </a:rPr>
              <a:t>polynomial time</a:t>
            </a:r>
          </a:p>
        </p:txBody>
      </p:sp>
      <p:graphicFrame>
        <p:nvGraphicFramePr>
          <p:cNvPr id="33907" name="Group 115"/>
          <p:cNvGraphicFramePr>
            <a:graphicFrameLocks noGrp="1"/>
          </p:cNvGraphicFramePr>
          <p:nvPr/>
        </p:nvGraphicFramePr>
        <p:xfrm>
          <a:off x="2514600" y="2362200"/>
          <a:ext cx="4117975" cy="3382645"/>
        </p:xfrm>
        <a:graphic>
          <a:graphicData uri="http://schemas.openxmlformats.org/drawingml/2006/table">
            <a:tbl>
              <a:tblPr/>
              <a:tblGrid>
                <a:gridCol w="1266825"/>
                <a:gridCol w="1357313"/>
                <a:gridCol w="1493837"/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Case study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Runtime [s]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BT search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Matching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NSeg125-c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139.2</a:t>
                      </a:r>
                    </a:p>
                  </a:txBody>
                  <a:tcPr marR="18288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4.8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NSeg206-c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2200" marR="0" lvl="0" indent="-10922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4971.2</a:t>
                      </a:r>
                    </a:p>
                  </a:txBody>
                  <a:tcPr marR="18288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2200" marR="0" lvl="0" indent="-10922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16.3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SSeg131-c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38618.3</a:t>
                      </a:r>
                    </a:p>
                  </a:txBody>
                  <a:tcPr marR="18288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7.3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SSeg178-c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117279.1</a:t>
                      </a:r>
                    </a:p>
                  </a:txBody>
                  <a:tcPr marR="18288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22.5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NSeg125-i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744.7</a:t>
                      </a:r>
                    </a:p>
                  </a:txBody>
                  <a:tcPr marR="18288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2.5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NSeg206-i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5533.8</a:t>
                      </a:r>
                    </a:p>
                  </a:txBody>
                  <a:tcPr marR="18288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8.5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SSeg131-i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38618.3</a:t>
                      </a:r>
                    </a:p>
                  </a:txBody>
                  <a:tcPr marR="18288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7.3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SSeg178-i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117826.7</a:t>
                      </a:r>
                    </a:p>
                  </a:txBody>
                  <a:tcPr marR="18288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4.9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33970-D542-4443-BFFA-D8F3844BE853}" type="datetime1">
              <a:rPr lang="en-US" smtClean="0"/>
              <a:pPr/>
              <a:t>8/28/2007</a:t>
            </a:fld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29</a:t>
            </a:fld>
            <a:endParaRPr lang="en-US" altLang="zh-C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SARA 2007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Helvetica" pitchFamily="34" charset="0"/>
                <a:ea typeface="宋体" pitchFamily="2" charset="-122"/>
              </a:rPr>
              <a:t>Outline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latin typeface="Helvetica" pitchFamily="34" charset="0"/>
                <a:ea typeface="宋体" pitchFamily="2" charset="-122"/>
              </a:rPr>
              <a:t>Background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BID:  CSP model &amp; custom solver 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Reformulation techniques</a:t>
            </a:r>
          </a:p>
          <a:p>
            <a:pPr lvl="1"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Description</a:t>
            </a:r>
          </a:p>
          <a:p>
            <a:pPr lvl="1"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General use in CSPs</a:t>
            </a:r>
          </a:p>
          <a:p>
            <a:pPr lvl="1"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Application to BID</a:t>
            </a:r>
          </a:p>
          <a:p>
            <a:pPr lvl="1"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Evaluation on real-world BID data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Conclusions &amp; future work</a:t>
            </a:r>
          </a:p>
          <a:p>
            <a:pPr eaLnBrk="1" hangingPunct="1"/>
            <a:endParaRPr lang="en-US" dirty="0" smtClean="0">
              <a:solidFill>
                <a:schemeClr val="bg2"/>
              </a:solidFill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2DBE8-92A1-49B2-AB75-55B6D06C8485}" type="datetime1">
              <a:rPr lang="en-US" smtClean="0"/>
              <a:pPr/>
              <a:t>8/28/2007</a:t>
            </a:fld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3</a:t>
            </a:fld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SARA 2007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991600" cy="685800"/>
          </a:xfrm>
        </p:spPr>
        <p:txBody>
          <a:bodyPr/>
          <a:lstStyle/>
          <a:p>
            <a:r>
              <a:rPr lang="en-US" sz="3600" dirty="0" smtClean="0">
                <a:latin typeface="Helvetica" pitchFamily="34" charset="0"/>
                <a:ea typeface="宋体" pitchFamily="2" charset="-122"/>
              </a:rPr>
              <a:t>BID w/ grid constraints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65238"/>
            <a:ext cx="8153400" cy="944562"/>
          </a:xfrm>
        </p:spPr>
        <p:txBody>
          <a:bodyPr/>
          <a:lstStyle/>
          <a:p>
            <a:pPr marL="514350" indent="-514350">
              <a:buClr>
                <a:srgbClr val="008000"/>
              </a:buClr>
              <a:buFont typeface="+mj-lt"/>
              <a:buAutoNum type="arabicPeriod"/>
            </a:pPr>
            <a:r>
              <a:rPr lang="en-US" sz="2800" dirty="0" smtClean="0">
                <a:solidFill>
                  <a:srgbClr val="008000"/>
                </a:solidFill>
                <a:latin typeface="Helvetica" pitchFamily="34" charset="0"/>
                <a:ea typeface="宋体" pitchFamily="2" charset="-122"/>
              </a:rPr>
              <a:t>Matching reformulation as a </a:t>
            </a:r>
            <a:r>
              <a:rPr lang="en-US" sz="2800" i="1" dirty="0" smtClean="0">
                <a:solidFill>
                  <a:srgbClr val="008000"/>
                </a:solidFill>
                <a:latin typeface="Helvetica" pitchFamily="34" charset="0"/>
                <a:ea typeface="宋体" pitchFamily="2" charset="-122"/>
              </a:rPr>
              <a:t>necessary approximation </a:t>
            </a:r>
            <a:r>
              <a:rPr lang="en-US" sz="2800" dirty="0" smtClean="0">
                <a:solidFill>
                  <a:srgbClr val="008000"/>
                </a:solidFill>
                <a:latin typeface="Helvetica" pitchFamily="34" charset="0"/>
                <a:ea typeface="宋体" pitchFamily="2" charset="-122"/>
              </a:rPr>
              <a:t>of the BID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B92C9-77CD-4F5C-BEAB-0BA25928FB96}" type="datetime1">
              <a:rPr lang="en-US" smtClean="0"/>
              <a:pPr/>
              <a:t>8/28/2007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SARA 2007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30</a:t>
            </a:fld>
            <a:endParaRPr lang="en-US" altLang="zh-CN"/>
          </a:p>
        </p:txBody>
      </p:sp>
      <p:sp>
        <p:nvSpPr>
          <p:cNvPr id="7" name="TextBox 9"/>
          <p:cNvSpPr txBox="1">
            <a:spLocks noChangeArrowheads="1"/>
          </p:cNvSpPr>
          <p:nvPr/>
        </p:nvSpPr>
        <p:spPr bwMode="auto">
          <a:xfrm>
            <a:off x="1143000" y="2420035"/>
            <a:ext cx="1676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Solutions to BID instance</a:t>
            </a:r>
          </a:p>
        </p:txBody>
      </p:sp>
      <p:sp>
        <p:nvSpPr>
          <p:cNvPr id="9" name="Right Arrow 8"/>
          <p:cNvSpPr/>
          <p:nvPr/>
        </p:nvSpPr>
        <p:spPr>
          <a:xfrm>
            <a:off x="3665537" y="2758071"/>
            <a:ext cx="1135063" cy="182563"/>
          </a:xfrm>
          <a:prstGeom prst="rightArrow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TextBox 12"/>
          <p:cNvSpPr txBox="1">
            <a:spLocks noChangeArrowheads="1"/>
          </p:cNvSpPr>
          <p:nvPr/>
        </p:nvSpPr>
        <p:spPr bwMode="auto">
          <a:xfrm>
            <a:off x="3484562" y="2362200"/>
            <a:ext cx="16208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Reformulation</a:t>
            </a:r>
          </a:p>
        </p:txBody>
      </p:sp>
      <p:sp>
        <p:nvSpPr>
          <p:cNvPr id="11" name="Oval 10"/>
          <p:cNvSpPr/>
          <p:nvPr/>
        </p:nvSpPr>
        <p:spPr>
          <a:xfrm>
            <a:off x="5029200" y="2209800"/>
            <a:ext cx="1143000" cy="1219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270626" y="2385008"/>
            <a:ext cx="645584" cy="81539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2860676" y="2362200"/>
            <a:ext cx="644524" cy="81539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953000" y="3352800"/>
            <a:ext cx="37338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008000"/>
                </a:solidFill>
                <a:latin typeface="+mj-lt"/>
                <a:cs typeface="+mn-cs"/>
              </a:rPr>
              <a:t>No solution to </a:t>
            </a:r>
            <a:endParaRPr lang="en-US" sz="2400" b="1" dirty="0" smtClean="0">
              <a:solidFill>
                <a:srgbClr val="008000"/>
              </a:solidFill>
              <a:latin typeface="+mj-lt"/>
              <a:cs typeface="+mn-cs"/>
            </a:endParaRPr>
          </a:p>
          <a:p>
            <a:pPr>
              <a:defRPr/>
            </a:pPr>
            <a:r>
              <a:rPr lang="en-US" sz="2400" b="1" dirty="0" smtClean="0">
                <a:solidFill>
                  <a:srgbClr val="008000"/>
                </a:solidFill>
                <a:latin typeface="+mj-lt"/>
                <a:cs typeface="+mn-cs"/>
              </a:rPr>
              <a:t>matching reformulation</a:t>
            </a:r>
            <a:endParaRPr lang="en-US" sz="2400" b="1" dirty="0">
              <a:solidFill>
                <a:srgbClr val="008000"/>
              </a:solidFill>
              <a:latin typeface="+mj-lt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43000" y="3352800"/>
            <a:ext cx="24384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 smtClean="0">
                <a:solidFill>
                  <a:srgbClr val="008000"/>
                </a:solidFill>
                <a:latin typeface="+mj-lt"/>
              </a:rPr>
              <a:t>N</a:t>
            </a:r>
            <a:r>
              <a:rPr lang="en-US" sz="2400" b="1" dirty="0" smtClean="0">
                <a:solidFill>
                  <a:srgbClr val="008000"/>
                </a:solidFill>
                <a:latin typeface="+mj-lt"/>
                <a:cs typeface="+mn-cs"/>
              </a:rPr>
              <a:t>o </a:t>
            </a:r>
            <a:r>
              <a:rPr lang="en-US" sz="2400" b="1" dirty="0">
                <a:solidFill>
                  <a:srgbClr val="008000"/>
                </a:solidFill>
                <a:latin typeface="+mj-lt"/>
                <a:cs typeface="+mn-cs"/>
              </a:rPr>
              <a:t>solution to the original BID</a:t>
            </a:r>
          </a:p>
        </p:txBody>
      </p:sp>
      <p:sp>
        <p:nvSpPr>
          <p:cNvPr id="16" name="Right Arrow 15"/>
          <p:cNvSpPr/>
          <p:nvPr/>
        </p:nvSpPr>
        <p:spPr>
          <a:xfrm flipH="1">
            <a:off x="3581400" y="3677017"/>
            <a:ext cx="1135063" cy="182563"/>
          </a:xfrm>
          <a:prstGeom prst="rightArrow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143000" y="4884003"/>
            <a:ext cx="74676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 smtClean="0">
                <a:solidFill>
                  <a:srgbClr val="990000"/>
                </a:solidFill>
                <a:latin typeface="Helvetica" pitchFamily="34" charset="0"/>
                <a:ea typeface="宋体" pitchFamily="2" charset="-122"/>
              </a:rPr>
              <a:t>Remove </a:t>
            </a:r>
            <a:r>
              <a:rPr lang="en-US" sz="2400" b="1" dirty="0" err="1" smtClean="0">
                <a:solidFill>
                  <a:srgbClr val="990000"/>
                </a:solidFill>
                <a:latin typeface="Helvetica" pitchFamily="34" charset="0"/>
                <a:ea typeface="宋体" pitchFamily="2" charset="-122"/>
              </a:rPr>
              <a:t>vvps</a:t>
            </a:r>
            <a:r>
              <a:rPr lang="en-US" sz="2400" b="1" dirty="0" smtClean="0">
                <a:solidFill>
                  <a:srgbClr val="990000"/>
                </a:solidFill>
                <a:latin typeface="Helvetica" pitchFamily="34" charset="0"/>
                <a:ea typeface="宋体" pitchFamily="2" charset="-122"/>
              </a:rPr>
              <a:t> that do not appear in a maximum matching</a:t>
            </a:r>
            <a:endParaRPr lang="en-US" sz="2400" b="1" dirty="0">
              <a:solidFill>
                <a:srgbClr val="008000"/>
              </a:solidFill>
              <a:latin typeface="+mj-lt"/>
              <a:cs typeface="+mn-cs"/>
            </a:endParaRPr>
          </a:p>
        </p:txBody>
      </p:sp>
      <p:sp>
        <p:nvSpPr>
          <p:cNvPr id="19" name="Content Placeholder 2"/>
          <p:cNvSpPr txBox="1">
            <a:spLocks/>
          </p:cNvSpPr>
          <p:nvPr/>
        </p:nvSpPr>
        <p:spPr bwMode="auto">
          <a:xfrm>
            <a:off x="533400" y="4267200"/>
            <a:ext cx="815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7150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+mj-lt"/>
              <a:buAutoNum type="arabicPeriod" startAt="2"/>
              <a:tabLst>
                <a:tab pos="7939088" algn="r"/>
              </a:tabLst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Filtering	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[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Régin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,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1994]</a:t>
            </a:r>
          </a:p>
        </p:txBody>
      </p:sp>
      <p:sp>
        <p:nvSpPr>
          <p:cNvPr id="30" name="TextBox 9"/>
          <p:cNvSpPr txBox="1">
            <a:spLocks noChangeArrowheads="1"/>
          </p:cNvSpPr>
          <p:nvPr/>
        </p:nvSpPr>
        <p:spPr bwMode="auto">
          <a:xfrm>
            <a:off x="6324600" y="2438400"/>
            <a:ext cx="2590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Solutions </a:t>
            </a:r>
            <a:r>
              <a:rPr lang="en-US" dirty="0" smtClean="0">
                <a:solidFill>
                  <a:srgbClr val="008000"/>
                </a:solidFill>
              </a:rPr>
              <a:t>to the matching reformulation</a:t>
            </a:r>
            <a:endParaRPr lang="en-US" dirty="0">
              <a:solidFill>
                <a:srgbClr val="008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  <p:bldP spid="9" grpId="0" animBg="1"/>
      <p:bldP spid="10" grpId="0"/>
      <p:bldP spid="11" grpId="0" animBg="1"/>
      <p:bldP spid="12" grpId="0" animBg="1"/>
      <p:bldP spid="13" grpId="0" animBg="1"/>
      <p:bldP spid="14" grpId="0"/>
      <p:bldP spid="15" grpId="0"/>
      <p:bldP spid="16" grpId="0" animBg="1"/>
      <p:bldP spid="18" grpId="0"/>
      <p:bldP spid="19" grpId="0"/>
      <p:bldP spid="30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533400" y="2239962"/>
            <a:ext cx="81534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•"/>
              <a:tabLst>
                <a:tab pos="7939088" algn="r"/>
              </a:tabLst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3A65BC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For every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3A65BC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vvp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3A65BC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 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 pitchFamily="34" charset="0"/>
              <a:buChar char="•"/>
              <a:tabLst>
                <a:tab pos="7939088" algn="r"/>
              </a:tabLst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3A65BC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</a:rPr>
              <a:t>Consider CSP +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3A65BC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</a:rPr>
              <a:t>vvp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3A65BC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</a:rPr>
              <a:t> 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–"/>
              <a:tabLst>
                <a:tab pos="7939088" algn="r"/>
              </a:tabLst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rgbClr val="3A65BC"/>
              </a:solidFill>
              <a:effectLst/>
              <a:uLnTx/>
              <a:uFillTx/>
              <a:latin typeface="Helvetica" pitchFamily="34" charset="0"/>
              <a:ea typeface="宋体" pitchFamily="2" charset="-122"/>
            </a:endParaRPr>
          </a:p>
          <a:p>
            <a:pPr marL="1200150" lvl="2" indent="-285750">
              <a:spcBef>
                <a:spcPct val="20000"/>
              </a:spcBef>
              <a:buClr>
                <a:srgbClr val="3A65BC"/>
              </a:buClr>
              <a:buFont typeface="Arial" pitchFamily="34" charset="0"/>
              <a:buChar char="•"/>
              <a:tabLst>
                <a:tab pos="7939088" algn="r"/>
              </a:tabLst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3A65BC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</a:rPr>
              <a:t>Find one solution using BT search</a:t>
            </a:r>
          </a:p>
          <a:p>
            <a:pPr marL="1143000" marR="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•"/>
              <a:tabLst>
                <a:tab pos="7939088" algn="r"/>
              </a:tabLst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宋体" pitchFamily="2" charset="-122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–"/>
              <a:tabLst>
                <a:tab pos="7939088" algn="r"/>
              </a:tabLst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宋体" pitchFamily="2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•"/>
              <a:tabLst>
                <a:tab pos="7939088" algn="r"/>
              </a:tabLst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宋体" pitchFamily="2" charset="-122"/>
              <a:cs typeface="+mn-cs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533400" y="4373562"/>
            <a:ext cx="8153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143000" marR="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•"/>
              <a:tabLst>
                <a:tab pos="7939088" algn="r"/>
              </a:tabLst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宋体" pitchFamily="2" charset="-122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–"/>
              <a:tabLst>
                <a:tab pos="7939088" algn="r"/>
              </a:tabLst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宋体" pitchFamily="2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•"/>
              <a:tabLst>
                <a:tab pos="7939088" algn="r"/>
              </a:tabLst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宋体" pitchFamily="2" charset="-122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Matching reformulation in Solver</a:t>
            </a:r>
            <a:endParaRPr lang="en-US" sz="4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30367-BEDE-4F25-9D83-B545890B7B7F}" type="datetime1">
              <a:rPr lang="en-US" smtClean="0"/>
              <a:pPr/>
              <a:t>8/28/2007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SARA 2007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31</a:t>
            </a:fld>
            <a:endParaRPr lang="en-US" altLang="zh-CN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533400" y="1676400"/>
            <a:ext cx="81534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Tx/>
              <a:buChar char="•"/>
              <a:tabLst>
                <a:tab pos="7939088" algn="r"/>
              </a:tabLst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Remove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vvps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 that do not…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	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Preproc1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533400" y="3306762"/>
            <a:ext cx="815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8000"/>
              </a:buClr>
              <a:buSzTx/>
              <a:buFont typeface="Arial" pitchFamily="34" charset="0"/>
              <a:buChar char="•"/>
              <a:tabLst>
                <a:tab pos="7939088" algn="r"/>
              </a:tabLst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</a:rPr>
              <a:t>Is the relaxed CSP solvable?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</a:rPr>
              <a:t>	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</a:rPr>
              <a:t>Preproc2</a:t>
            </a:r>
          </a:p>
        </p:txBody>
      </p:sp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533400" y="4343400"/>
            <a:ext cx="81534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600200" lvl="3" indent="-228600">
              <a:spcBef>
                <a:spcPct val="20000"/>
              </a:spcBef>
              <a:buClr>
                <a:srgbClr val="A50021"/>
              </a:buClr>
              <a:buFontTx/>
              <a:buChar char="•"/>
              <a:tabLst>
                <a:tab pos="7939088" algn="r"/>
              </a:tabLst>
            </a:pPr>
            <a:r>
              <a:rPr lang="en-US" sz="2800" b="1" kern="0" dirty="0" smtClean="0">
                <a:solidFill>
                  <a:srgbClr val="A50021"/>
                </a:solidFill>
                <a:latin typeface="Helvetica" pitchFamily="34" charset="0"/>
                <a:ea typeface="宋体" pitchFamily="2" charset="-122"/>
              </a:rPr>
              <a:t>After each variable instantiation, r</a:t>
            </a:r>
            <a:r>
              <a:rPr kumimoji="0" 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</a:rPr>
              <a:t>emove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</a:rPr>
              <a:t> </a:t>
            </a:r>
            <a:r>
              <a:rPr kumimoji="0" 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</a:rPr>
              <a:t>vvps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</a:rPr>
              <a:t> that do ….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</a:rPr>
              <a:t>	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</a:rPr>
              <a:t>Lookahead</a:t>
            </a: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rgbClr val="A50021"/>
              </a:solidFill>
              <a:effectLst/>
              <a:uLnTx/>
              <a:uFillTx/>
              <a:latin typeface="Helvetica" pitchFamily="34" charset="0"/>
              <a:ea typeface="宋体" pitchFamily="2" charset="-122"/>
            </a:endParaRPr>
          </a:p>
          <a:p>
            <a:pPr marL="1143000" marR="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tabLst>
                <a:tab pos="7939088" algn="r"/>
              </a:tabLst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宋体" pitchFamily="2" charset="-122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–"/>
              <a:tabLst>
                <a:tab pos="7939088" algn="r"/>
              </a:tabLst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宋体" pitchFamily="2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•"/>
              <a:tabLst>
                <a:tab pos="7939088" algn="r"/>
              </a:tabLst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宋体" pitchFamily="2" charset="-122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pitchFamily="34" charset="0"/>
                <a:ea typeface="宋体" pitchFamily="2" charset="-122"/>
              </a:rPr>
              <a:t>Evaluation:</a:t>
            </a:r>
            <a:r>
              <a:rPr lang="en-US" sz="4000" dirty="0" smtClean="0">
                <a:latin typeface="Helvetica" pitchFamily="34" charset="0"/>
                <a:ea typeface="宋体" pitchFamily="2" charset="-122"/>
              </a:rPr>
              <a:t> </a:t>
            </a:r>
            <a:r>
              <a:rPr lang="en-US" sz="3200" dirty="0" smtClean="0">
                <a:latin typeface="Helvetica" pitchFamily="34" charset="0"/>
                <a:ea typeface="宋体" pitchFamily="2" charset="-122"/>
              </a:rPr>
              <a:t>matching reformulation</a:t>
            </a:r>
            <a:endParaRPr lang="en-US" sz="3600" dirty="0" smtClean="0"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4525962"/>
          </a:xfrm>
        </p:spPr>
        <p:txBody>
          <a:bodyPr/>
          <a:lstStyle/>
          <a:p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Generally, improves performance</a:t>
            </a:r>
          </a:p>
          <a:p>
            <a:endParaRPr lang="en-US" sz="2400" dirty="0" smtClean="0">
              <a:latin typeface="Helvetica" pitchFamily="34" charset="0"/>
              <a:ea typeface="宋体" pitchFamily="2" charset="-122"/>
            </a:endParaRPr>
          </a:p>
          <a:p>
            <a:endParaRPr lang="en-US" sz="2400" dirty="0" smtClean="0">
              <a:latin typeface="Helvetica" pitchFamily="34" charset="0"/>
              <a:ea typeface="宋体" pitchFamily="2" charset="-122"/>
            </a:endParaRPr>
          </a:p>
          <a:p>
            <a:endParaRPr lang="en-US" sz="2400" dirty="0" smtClean="0">
              <a:latin typeface="Helvetica" pitchFamily="34" charset="0"/>
              <a:ea typeface="宋体" pitchFamily="2" charset="-122"/>
            </a:endParaRPr>
          </a:p>
          <a:p>
            <a:pPr lvl="1">
              <a:buFontTx/>
              <a:buNone/>
            </a:pPr>
            <a:endParaRPr lang="en-US" sz="1400" dirty="0" smtClean="0">
              <a:latin typeface="Helvetica" pitchFamily="34" charset="0"/>
              <a:ea typeface="宋体" pitchFamily="2" charset="-122"/>
            </a:endParaRPr>
          </a:p>
          <a:p>
            <a:pPr>
              <a:buNone/>
            </a:pPr>
            <a:endParaRPr lang="en-US" sz="2400" dirty="0" smtClean="0">
              <a:latin typeface="Helvetica" pitchFamily="34" charset="0"/>
              <a:ea typeface="宋体" pitchFamily="2" charset="-122"/>
            </a:endParaRPr>
          </a:p>
          <a:p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Rarely, the overhead exceeds the gains</a:t>
            </a:r>
          </a:p>
        </p:txBody>
      </p:sp>
      <p:graphicFrame>
        <p:nvGraphicFramePr>
          <p:cNvPr id="37973" name="Group 85"/>
          <p:cNvGraphicFramePr>
            <a:graphicFrameLocks noGrp="1"/>
          </p:cNvGraphicFramePr>
          <p:nvPr/>
        </p:nvGraphicFramePr>
        <p:xfrm>
          <a:off x="331366" y="1676400"/>
          <a:ext cx="8557469" cy="1937385"/>
        </p:xfrm>
        <a:graphic>
          <a:graphicData uri="http://schemas.openxmlformats.org/drawingml/2006/table">
            <a:tbl>
              <a:tblPr/>
              <a:tblGrid>
                <a:gridCol w="1254443"/>
                <a:gridCol w="1086167"/>
                <a:gridCol w="1119505"/>
                <a:gridCol w="830154"/>
                <a:gridCol w="1066800"/>
                <a:gridCol w="762000"/>
                <a:gridCol w="1447800"/>
                <a:gridCol w="990600"/>
              </a:tblGrid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Case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Study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BT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Preproc2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+BT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(from BT)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Lkhd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+BT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(from BT)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Lkhd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+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Preproc1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&amp;2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+ BT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(from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Lkhd+BT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)</a:t>
                      </a: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NSeg125-i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1232.5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1159.1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6.0%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726.6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41.0%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701.1</a:t>
                      </a:r>
                    </a:p>
                  </a:txBody>
                  <a:tcPr marR="3657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3.5%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NSeg206-c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2277.5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614.2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73.0%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1559.2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31.5%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443.8</a:t>
                      </a:r>
                    </a:p>
                  </a:txBody>
                  <a:tcPr marR="3657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71.5%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SSeg178-i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138404.2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103244.7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25.4%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121492.4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12.2%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85185.9</a:t>
                      </a:r>
                    </a:p>
                  </a:txBody>
                  <a:tcPr marR="3657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29.9%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E9E5C-7F3C-4D34-B617-0D43F7979ACD}" type="datetime1">
              <a:rPr lang="en-US" smtClean="0"/>
              <a:pPr/>
              <a:t>8/28/2007</a:t>
            </a:fld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32</a:t>
            </a:fld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SARA 2007</a:t>
            </a:r>
            <a:endParaRPr lang="en-US" altLang="zh-CN" dirty="0"/>
          </a:p>
        </p:txBody>
      </p:sp>
      <p:graphicFrame>
        <p:nvGraphicFramePr>
          <p:cNvPr id="9" name="Group 85"/>
          <p:cNvGraphicFramePr>
            <a:graphicFrameLocks noGrp="1"/>
          </p:cNvGraphicFramePr>
          <p:nvPr/>
        </p:nvGraphicFramePr>
        <p:xfrm>
          <a:off x="304800" y="4149090"/>
          <a:ext cx="8610600" cy="1565910"/>
        </p:xfrm>
        <a:graphic>
          <a:graphicData uri="http://schemas.openxmlformats.org/drawingml/2006/table">
            <a:tbl>
              <a:tblPr/>
              <a:tblGrid>
                <a:gridCol w="1254443"/>
                <a:gridCol w="1071118"/>
                <a:gridCol w="1119505"/>
                <a:gridCol w="822134"/>
                <a:gridCol w="1086167"/>
                <a:gridCol w="818833"/>
                <a:gridCol w="1447800"/>
                <a:gridCol w="990600"/>
              </a:tblGrid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Case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Study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BT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Preproc2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+BT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(from BT)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Lkhd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+BT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(from BT)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Lkhd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+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Preproc1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&amp;2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+ BT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(from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Lkhd+BT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)</a:t>
                      </a: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NSeg125-c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100.8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33.2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67.1%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140.2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-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39.0%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29.8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marR="3657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78.7%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NSeg131-i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114405.9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114141.3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0.2%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107896.3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5.7%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108646.6</a:t>
                      </a:r>
                    </a:p>
                  </a:txBody>
                  <a:tcPr marR="3657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-0.7%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Helvetica" pitchFamily="34" charset="0"/>
                <a:ea typeface="宋体" pitchFamily="2" charset="-122"/>
              </a:rPr>
              <a:t>Outline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4294967295"/>
          </p:nvPr>
        </p:nvSpPr>
        <p:spPr>
          <a:ln>
            <a:noFill/>
          </a:ln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Background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BID model &amp; custom solver 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Reformulation techniques</a:t>
            </a:r>
          </a:p>
          <a:p>
            <a:pPr lvl="1"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Query reformulation</a:t>
            </a:r>
          </a:p>
          <a:p>
            <a:pPr lvl="1" eaLnBrk="1" hangingPunct="1"/>
            <a:r>
              <a:rPr lang="en-US" dirty="0" err="1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AllDiff-Atmost</a:t>
            </a:r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 &amp; domain reformulation</a:t>
            </a:r>
          </a:p>
          <a:p>
            <a:pPr lvl="1"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Constraint relaxation</a:t>
            </a:r>
          </a:p>
          <a:p>
            <a:pPr lvl="1" eaLnBrk="1" hangingPunct="1"/>
            <a:r>
              <a:rPr lang="en-US" b="1" dirty="0" smtClean="0">
                <a:latin typeface="Helvetica" pitchFamily="34" charset="0"/>
                <a:ea typeface="宋体" pitchFamily="2" charset="-122"/>
              </a:rPr>
              <a:t>Reformulation via symmetry detection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Conclusions &amp; future work</a:t>
            </a:r>
          </a:p>
          <a:p>
            <a:pPr eaLnBrk="1" hangingPunct="1"/>
            <a:endParaRPr lang="en-US" dirty="0" smtClean="0">
              <a:solidFill>
                <a:schemeClr val="bg2"/>
              </a:solidFill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43012" name="Date Placeholder 3"/>
          <p:cNvSpPr txBox="1">
            <a:spLocks noGrp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fld id="{0F339541-A5AC-493F-8A23-6B987B63E897}" type="datetime1">
              <a:rPr lang="en-US" sz="1400"/>
              <a:pPr/>
              <a:t>8/28/2007</a:t>
            </a:fld>
            <a:endParaRPr lang="en-US" altLang="zh-CN" sz="1400"/>
          </a:p>
        </p:txBody>
      </p:sp>
      <p:sp>
        <p:nvSpPr>
          <p:cNvPr id="43014" name="Slide Number Placeholder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6475A4A2-1C77-4FF2-88B2-4BEF9845DC2F}" type="slidenum">
              <a:rPr lang="en-US" altLang="zh-CN" sz="1400"/>
              <a:pPr algn="r"/>
              <a:t>33</a:t>
            </a:fld>
            <a:endParaRPr lang="en-US" altLang="zh-CN" sz="140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BCA6-A2B7-4533-8AD7-D57A24F241A2}" type="datetime1">
              <a:rPr lang="en-US" smtClean="0"/>
              <a:pPr/>
              <a:t>8/28/2007</a:t>
            </a:fld>
            <a:endParaRPr lang="en-US" altLang="zh-C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33</a:t>
            </a:fld>
            <a:endParaRPr lang="en-US" altLang="zh-CN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SARA 2007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Helvetica" pitchFamily="34" charset="0"/>
                <a:ea typeface="宋体" pitchFamily="2" charset="-122"/>
              </a:rPr>
              <a:t>Find all maximum </a:t>
            </a:r>
            <a:r>
              <a:rPr lang="en-US" dirty="0" err="1" smtClean="0">
                <a:latin typeface="Helvetica" pitchFamily="34" charset="0"/>
                <a:ea typeface="宋体" pitchFamily="2" charset="-122"/>
              </a:rPr>
              <a:t>matchings</a:t>
            </a:r>
            <a:endParaRPr lang="en-US" dirty="0" smtClean="0">
              <a:latin typeface="Helvetica" pitchFamily="34" charset="0"/>
              <a:ea typeface="宋体" pitchFamily="2" charset="-122"/>
            </a:endParaRPr>
          </a:p>
        </p:txBody>
      </p:sp>
      <p:pic>
        <p:nvPicPr>
          <p:cNvPr id="44035" name="Picture 9" descr="D:\home\thesis\symmetry_graph.ep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3350" y="1165225"/>
            <a:ext cx="12192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6" name="Picture 10" descr="D:\home\thesis\symmetry_matching0.ep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29488" y="1123950"/>
            <a:ext cx="12192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7" name="Picture 11" descr="D:\home\thesis\symmetry_path1.ep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5163" y="3719513"/>
            <a:ext cx="12192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8" name="Picture 13" descr="D:\home\thesis\symmetry_cycle2.ep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643688" y="3505200"/>
            <a:ext cx="12192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039" name="Rectangle 13"/>
          <p:cNvSpPr>
            <a:spLocks noChangeArrowheads="1"/>
          </p:cNvSpPr>
          <p:nvPr/>
        </p:nvSpPr>
        <p:spPr bwMode="auto">
          <a:xfrm>
            <a:off x="4419600" y="4376738"/>
            <a:ext cx="22209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1" algn="r"/>
            <a:r>
              <a:rPr lang="en-US" sz="2000"/>
              <a:t>… alternating </a:t>
            </a:r>
          </a:p>
          <a:p>
            <a:pPr lvl="1" algn="r"/>
            <a:r>
              <a:rPr lang="en-US" sz="2000"/>
              <a:t>cycles:</a:t>
            </a:r>
          </a:p>
        </p:txBody>
      </p:sp>
      <p:sp>
        <p:nvSpPr>
          <p:cNvPr id="44040" name="Rectangle 14"/>
          <p:cNvSpPr>
            <a:spLocks noChangeArrowheads="1"/>
          </p:cNvSpPr>
          <p:nvPr/>
        </p:nvSpPr>
        <p:spPr bwMode="auto">
          <a:xfrm>
            <a:off x="385763" y="4259263"/>
            <a:ext cx="284162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1" algn="r"/>
            <a:r>
              <a:rPr lang="en-US" sz="2000" dirty="0"/>
              <a:t>… even alternating </a:t>
            </a:r>
          </a:p>
          <a:p>
            <a:pPr lvl="1" algn="r"/>
            <a:r>
              <a:rPr lang="en-US" sz="2000" dirty="0"/>
              <a:t>paths starting @ </a:t>
            </a:r>
          </a:p>
          <a:p>
            <a:pPr lvl="1" algn="r"/>
            <a:r>
              <a:rPr lang="en-US" sz="2000" dirty="0" smtClean="0"/>
              <a:t>a free </a:t>
            </a:r>
            <a:r>
              <a:rPr lang="en-US" sz="2000" dirty="0"/>
              <a:t>vertex: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6589713" y="2171700"/>
            <a:ext cx="609600" cy="174625"/>
          </a:xfrm>
          <a:prstGeom prst="rightArrow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4042" name="Text Box 15"/>
          <p:cNvSpPr txBox="1">
            <a:spLocks noChangeArrowheads="1"/>
          </p:cNvSpPr>
          <p:nvPr/>
        </p:nvSpPr>
        <p:spPr bwMode="auto">
          <a:xfrm>
            <a:off x="552450" y="1374775"/>
            <a:ext cx="4629150" cy="1066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4005263" algn="r"/>
              </a:tabLst>
            </a:pPr>
            <a:r>
              <a:rPr lang="en-US" sz="3200"/>
              <a:t>Find one maximum matching</a:t>
            </a:r>
            <a:r>
              <a:rPr lang="en-US" sz="2800"/>
              <a:t> 	</a:t>
            </a:r>
            <a:r>
              <a:rPr lang="en-US"/>
              <a:t>[Hopcroft+Karp, 73]</a:t>
            </a:r>
            <a:endParaRPr lang="en-US" sz="2800"/>
          </a:p>
        </p:txBody>
      </p:sp>
      <p:sp>
        <p:nvSpPr>
          <p:cNvPr id="44043" name="Text Box 16"/>
          <p:cNvSpPr txBox="1">
            <a:spLocks noChangeArrowheads="1"/>
          </p:cNvSpPr>
          <p:nvPr/>
        </p:nvSpPr>
        <p:spPr bwMode="auto">
          <a:xfrm>
            <a:off x="552450" y="2974975"/>
            <a:ext cx="4462463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4005263" algn="r"/>
              </a:tabLst>
            </a:pPr>
            <a:r>
              <a:rPr lang="en-US" sz="3200"/>
              <a:t>Identify… 	</a:t>
            </a:r>
            <a:r>
              <a:rPr lang="en-US"/>
              <a:t>[Berge, 73]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9F99A-4344-485D-B269-EEEEA8C40564}" type="datetime1">
              <a:rPr lang="en-US" smtClean="0"/>
              <a:pPr/>
              <a:t>8/28/2007</a:t>
            </a:fld>
            <a:endParaRPr lang="en-US" altLang="zh-CN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34</a:t>
            </a:fld>
            <a:endParaRPr lang="en-US" altLang="zh-CN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SARA 2007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>
                <a:latin typeface="Helvetica" pitchFamily="34" charset="0"/>
                <a:ea typeface="宋体" pitchFamily="2" charset="-122"/>
              </a:rPr>
              <a:t>Symmetric maximum </a:t>
            </a:r>
            <a:r>
              <a:rPr lang="en-US" sz="4000" dirty="0" err="1" smtClean="0">
                <a:latin typeface="Helvetica" pitchFamily="34" charset="0"/>
                <a:ea typeface="宋体" pitchFamily="2" charset="-122"/>
              </a:rPr>
              <a:t>matchings</a:t>
            </a:r>
            <a:endParaRPr lang="en-US" dirty="0" smtClean="0">
              <a:latin typeface="Helvetica" pitchFamily="34" charset="0"/>
              <a:ea typeface="宋体" pitchFamily="2" charset="-122"/>
            </a:endParaRP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312738" y="1728788"/>
            <a:ext cx="4281487" cy="1517650"/>
            <a:chOff x="381000" y="1682553"/>
            <a:chExt cx="4282440" cy="1517847"/>
          </a:xfrm>
        </p:grpSpPr>
        <p:pic>
          <p:nvPicPr>
            <p:cNvPr id="2077" name="Picture 10" descr="D:\home\thesis\symmetry_matching0.eps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81000" y="1682553"/>
              <a:ext cx="899160" cy="15178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78" name="Picture 11" descr="D:\home\thesis\symmetry_path1.eps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026920" y="1682553"/>
              <a:ext cx="899160" cy="15178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79" name="Rectangle 11"/>
            <p:cNvSpPr>
              <a:spLocks noChangeArrowheads="1"/>
            </p:cNvSpPr>
            <p:nvPr/>
          </p:nvSpPr>
          <p:spPr bwMode="auto">
            <a:xfrm>
              <a:off x="1409700" y="2079958"/>
              <a:ext cx="334091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4000" dirty="0">
                  <a:latin typeface="Symbol" pitchFamily="18" charset="2"/>
                </a:rPr>
                <a:t>D</a:t>
              </a:r>
              <a:endParaRPr lang="en-US" sz="1600" dirty="0">
                <a:latin typeface="Symbol" pitchFamily="18" charset="2"/>
              </a:endParaRPr>
            </a:p>
          </p:txBody>
        </p:sp>
        <p:sp>
          <p:nvSpPr>
            <p:cNvPr id="2080" name="Rectangle 12"/>
            <p:cNvSpPr>
              <a:spLocks noChangeArrowheads="1"/>
            </p:cNvSpPr>
            <p:nvPr/>
          </p:nvSpPr>
          <p:spPr bwMode="auto">
            <a:xfrm>
              <a:off x="3116581" y="2079958"/>
              <a:ext cx="306594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4000"/>
                <a:t>=</a:t>
              </a:r>
              <a:endParaRPr lang="en-US" sz="1600"/>
            </a:p>
          </p:txBody>
        </p:sp>
        <p:pic>
          <p:nvPicPr>
            <p:cNvPr id="2081" name="Picture 7" descr="D:\home\thesis\symmetry_matching1.eps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764280" y="1682553"/>
              <a:ext cx="899160" cy="15178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312738" y="3946525"/>
            <a:ext cx="6242050" cy="1585913"/>
            <a:chOff x="914400" y="4053840"/>
            <a:chExt cx="6242756" cy="1584960"/>
          </a:xfrm>
        </p:grpSpPr>
        <p:pic>
          <p:nvPicPr>
            <p:cNvPr id="2069" name="Picture 9" descr="D:\home\thesis\symmetry_matching3.eps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6217920" y="4053840"/>
              <a:ext cx="939236" cy="1584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70" name="Picture 10" descr="D:\home\thesis\symmetry_matching0.eps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914400" y="4053840"/>
              <a:ext cx="939236" cy="1584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71" name="Picture 11" descr="D:\home\thesis\symmetry_path1.eps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781300" y="4053840"/>
              <a:ext cx="939236" cy="1584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72" name="Picture 10" descr="F:\fig\symmetry_cycle.eps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312920" y="4053840"/>
              <a:ext cx="939236" cy="1584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73" name="Rectangle 21"/>
            <p:cNvSpPr>
              <a:spLocks noChangeArrowheads="1"/>
            </p:cNvSpPr>
            <p:nvPr/>
          </p:nvSpPr>
          <p:spPr bwMode="auto">
            <a:xfrm>
              <a:off x="5730240" y="4464106"/>
              <a:ext cx="396240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4000"/>
                <a:t>=</a:t>
              </a:r>
              <a:endParaRPr lang="en-US" sz="1600"/>
            </a:p>
          </p:txBody>
        </p:sp>
        <p:sp>
          <p:nvSpPr>
            <p:cNvPr id="2074" name="Rectangle 22"/>
            <p:cNvSpPr>
              <a:spLocks noChangeArrowheads="1"/>
            </p:cNvSpPr>
            <p:nvPr/>
          </p:nvSpPr>
          <p:spPr bwMode="auto">
            <a:xfrm>
              <a:off x="1874520" y="4464106"/>
              <a:ext cx="407767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4000" dirty="0">
                  <a:latin typeface="Symbol" pitchFamily="18" charset="2"/>
                </a:rPr>
                <a:t>D</a:t>
              </a:r>
              <a:endParaRPr lang="en-US" sz="1600" dirty="0">
                <a:latin typeface="Symbol" pitchFamily="18" charset="2"/>
              </a:endParaRPr>
            </a:p>
          </p:txBody>
        </p:sp>
        <p:sp>
          <p:nvSpPr>
            <p:cNvPr id="2075" name="Rectangle 25"/>
            <p:cNvSpPr>
              <a:spLocks noChangeArrowheads="1"/>
            </p:cNvSpPr>
            <p:nvPr/>
          </p:nvSpPr>
          <p:spPr bwMode="auto">
            <a:xfrm>
              <a:off x="2331720" y="4218331"/>
              <a:ext cx="431229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600">
                  <a:solidFill>
                    <a:srgbClr val="000000"/>
                  </a:solidFill>
                  <a:latin typeface="Centaur" pitchFamily="18" charset="0"/>
                </a:rPr>
                <a:t>(</a:t>
              </a:r>
            </a:p>
          </p:txBody>
        </p:sp>
        <p:sp>
          <p:nvSpPr>
            <p:cNvPr id="2076" name="Rectangle 26"/>
            <p:cNvSpPr>
              <a:spLocks noChangeArrowheads="1"/>
            </p:cNvSpPr>
            <p:nvPr/>
          </p:nvSpPr>
          <p:spPr bwMode="auto">
            <a:xfrm>
              <a:off x="5311140" y="4218331"/>
              <a:ext cx="431706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600">
                  <a:solidFill>
                    <a:srgbClr val="000000"/>
                  </a:solidFill>
                  <a:latin typeface="Centaur" pitchFamily="18" charset="0"/>
                </a:rPr>
                <a:t>)</a:t>
              </a:r>
            </a:p>
          </p:txBody>
        </p:sp>
        <p:graphicFrame>
          <p:nvGraphicFramePr>
            <p:cNvPr id="2050" name="Object 11"/>
            <p:cNvGraphicFramePr>
              <a:graphicFrameLocks noChangeAspect="1"/>
            </p:cNvGraphicFramePr>
            <p:nvPr/>
          </p:nvGraphicFramePr>
          <p:xfrm>
            <a:off x="3848100" y="4577126"/>
            <a:ext cx="352213" cy="481847"/>
          </p:xfrm>
          <a:graphic>
            <a:graphicData uri="http://schemas.openxmlformats.org/presentationml/2006/ole">
              <p:oleObj spid="_x0000_s91138" name="Equation" r:id="rId8" imgW="152280" imgH="190440" progId="Equation.3">
                <p:embed/>
              </p:oleObj>
            </a:graphicData>
          </a:graphic>
        </p:graphicFrame>
      </p:grpSp>
      <p:sp>
        <p:nvSpPr>
          <p:cNvPr id="2054" name="TextBox 16"/>
          <p:cNvSpPr txBox="1">
            <a:spLocks noChangeArrowheads="1"/>
          </p:cNvSpPr>
          <p:nvPr/>
        </p:nvSpPr>
        <p:spPr bwMode="auto">
          <a:xfrm>
            <a:off x="4953000" y="1444625"/>
            <a:ext cx="4114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i="1" dirty="0"/>
              <a:t>All </a:t>
            </a:r>
            <a:r>
              <a:rPr lang="en-US" sz="2400" dirty="0" err="1"/>
              <a:t>matchings</a:t>
            </a:r>
            <a:r>
              <a:rPr lang="en-US" sz="2400" dirty="0"/>
              <a:t> can be produced using the sets of disjoint </a:t>
            </a:r>
            <a:r>
              <a:rPr lang="en-US" sz="2400" dirty="0" smtClean="0"/>
              <a:t>alternating paths </a:t>
            </a:r>
            <a:r>
              <a:rPr lang="en-US" sz="2400" dirty="0"/>
              <a:t>&amp; </a:t>
            </a:r>
            <a:r>
              <a:rPr lang="en-US" sz="2400" dirty="0" smtClean="0"/>
              <a:t>cycles</a:t>
            </a:r>
          </a:p>
          <a:p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sym typeface="Wingdings" pitchFamily="2" charset="2"/>
              </a:rPr>
              <a:t> Compact representation</a:t>
            </a:r>
            <a:endParaRPr lang="en-US" sz="2400" dirty="0"/>
          </a:p>
        </p:txBody>
      </p:sp>
      <p:grpSp>
        <p:nvGrpSpPr>
          <p:cNvPr id="4" name="Group 52"/>
          <p:cNvGrpSpPr>
            <a:grpSpLocks/>
          </p:cNvGrpSpPr>
          <p:nvPr/>
        </p:nvGrpSpPr>
        <p:grpSpPr bwMode="auto">
          <a:xfrm>
            <a:off x="6999039" y="3461194"/>
            <a:ext cx="1763961" cy="1568006"/>
            <a:chOff x="6940032" y="3189104"/>
            <a:chExt cx="1764262" cy="1569131"/>
          </a:xfrm>
        </p:grpSpPr>
        <p:sp>
          <p:nvSpPr>
            <p:cNvPr id="23" name="Oval 22"/>
            <p:cNvSpPr/>
            <p:nvPr/>
          </p:nvSpPr>
          <p:spPr>
            <a:xfrm>
              <a:off x="7528415" y="3621918"/>
              <a:ext cx="496440" cy="514435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200" dirty="0"/>
                <a:t>S</a:t>
              </a:r>
            </a:p>
          </p:txBody>
        </p:sp>
        <p:sp>
          <p:nvSpPr>
            <p:cNvPr id="24" name="Oval 23"/>
            <p:cNvSpPr/>
            <p:nvPr/>
          </p:nvSpPr>
          <p:spPr>
            <a:xfrm>
              <a:off x="7212691" y="3189104"/>
              <a:ext cx="220700" cy="22082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8206436" y="3200029"/>
              <a:ext cx="220700" cy="220821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8483593" y="3738702"/>
              <a:ext cx="220701" cy="22082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8295476" y="4403254"/>
              <a:ext cx="222288" cy="22082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6940032" y="3842739"/>
              <a:ext cx="220701" cy="220821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7635350" y="4537414"/>
              <a:ext cx="220701" cy="220821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31" name="Straight Arrow Connector 30"/>
            <p:cNvCxnSpPr>
              <a:stCxn id="23" idx="7"/>
              <a:endCxn id="25" idx="3"/>
            </p:cNvCxnSpPr>
            <p:nvPr/>
          </p:nvCxnSpPr>
          <p:spPr>
            <a:xfrm rot="5400000" flipH="1" flipV="1">
              <a:off x="7941088" y="3399576"/>
              <a:ext cx="308732" cy="28660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23" idx="6"/>
              <a:endCxn id="26" idx="2"/>
            </p:cNvCxnSpPr>
            <p:nvPr/>
          </p:nvCxnSpPr>
          <p:spPr>
            <a:xfrm flipV="1">
              <a:off x="8024855" y="3849112"/>
              <a:ext cx="458738" cy="3001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>
              <a:stCxn id="23" idx="5"/>
              <a:endCxn id="27" idx="1"/>
            </p:cNvCxnSpPr>
            <p:nvPr/>
          </p:nvCxnSpPr>
          <p:spPr>
            <a:xfrm rot="16200000" flipH="1">
              <a:off x="7952796" y="4060358"/>
              <a:ext cx="374590" cy="37587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>
              <a:stCxn id="23" idx="4"/>
              <a:endCxn id="29" idx="0"/>
            </p:cNvCxnSpPr>
            <p:nvPr/>
          </p:nvCxnSpPr>
          <p:spPr>
            <a:xfrm rot="5400000">
              <a:off x="7560637" y="4321415"/>
              <a:ext cx="401062" cy="30935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>
              <a:stCxn id="23" idx="2"/>
              <a:endCxn id="28" idx="6"/>
            </p:cNvCxnSpPr>
            <p:nvPr/>
          </p:nvCxnSpPr>
          <p:spPr>
            <a:xfrm rot="10800000" flipV="1">
              <a:off x="7160733" y="3879134"/>
              <a:ext cx="367683" cy="7401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 rot="16200000" flipV="1">
              <a:off x="7341261" y="3425513"/>
              <a:ext cx="319667" cy="20004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7" name="Date Placeholder 3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3F988-CAD9-4D62-BC35-75346073DCDC}" type="datetime1">
              <a:rPr lang="en-US" smtClean="0"/>
              <a:pPr/>
              <a:t>8/28/2007</a:t>
            </a:fld>
            <a:endParaRPr lang="en-US" altLang="zh-CN"/>
          </a:p>
        </p:txBody>
      </p:sp>
      <p:sp>
        <p:nvSpPr>
          <p:cNvPr id="38" name="Slide Number Placeholder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35</a:t>
            </a:fld>
            <a:endParaRPr lang="en-US" altLang="zh-CN"/>
          </a:p>
        </p:txBody>
      </p:sp>
      <p:sp>
        <p:nvSpPr>
          <p:cNvPr id="39" name="Footer Placeholder 3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SARA 2007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"/>
          <p:cNvSpPr>
            <a:spLocks noGrp="1"/>
          </p:cNvSpPr>
          <p:nvPr>
            <p:ph idx="1"/>
          </p:nvPr>
        </p:nvSpPr>
        <p:spPr>
          <a:xfrm>
            <a:off x="533400" y="3733800"/>
            <a:ext cx="8153400" cy="2057400"/>
          </a:xfrm>
        </p:spPr>
        <p:txBody>
          <a:bodyPr/>
          <a:lstStyle/>
          <a:p>
            <a:pPr eaLnBrk="0" hangingPunct="0">
              <a:lnSpc>
                <a:spcPct val="90000"/>
              </a:lnSpc>
            </a:pPr>
            <a:r>
              <a:rPr lang="en-US" sz="2800" dirty="0" smtClean="0">
                <a:latin typeface="Helvetica" pitchFamily="34" charset="0"/>
              </a:rPr>
              <a:t>Some symmetric solutions do not break the grid constraints</a:t>
            </a:r>
          </a:p>
          <a:p>
            <a:pPr lvl="1" eaLnBrk="0" hangingPunct="0">
              <a:lnSpc>
                <a:spcPct val="90000"/>
              </a:lnSpc>
            </a:pPr>
            <a:r>
              <a:rPr lang="en-US" sz="2400" dirty="0" smtClean="0">
                <a:latin typeface="Helvetica" pitchFamily="34" charset="0"/>
              </a:rPr>
              <a:t>Avoid exploring symmetric solutions during search</a:t>
            </a:r>
          </a:p>
          <a:p>
            <a:pPr eaLnBrk="0" hangingPunct="0">
              <a:lnSpc>
                <a:spcPct val="90000"/>
              </a:lnSpc>
            </a:pPr>
            <a:r>
              <a:rPr lang="en-US" sz="2800" dirty="0" smtClean="0">
                <a:latin typeface="Helvetica" pitchFamily="34" charset="0"/>
              </a:rPr>
              <a:t>Some do, we do not know how to use them…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latin typeface="Helvetica" pitchFamily="34" charset="0"/>
                <a:ea typeface="宋体" pitchFamily="2" charset="-122"/>
              </a:rPr>
              <a:t>Symmetric </a:t>
            </a:r>
            <a:r>
              <a:rPr lang="en-US" sz="4000" dirty="0" err="1" smtClean="0">
                <a:latin typeface="Helvetica" pitchFamily="34" charset="0"/>
                <a:ea typeface="宋体" pitchFamily="2" charset="-122"/>
              </a:rPr>
              <a:t>matchings</a:t>
            </a:r>
            <a:r>
              <a:rPr lang="en-US" sz="4000" dirty="0" smtClean="0">
                <a:latin typeface="Helvetica" pitchFamily="34" charset="0"/>
                <a:ea typeface="宋体" pitchFamily="2" charset="-122"/>
              </a:rPr>
              <a:t> in BID</a:t>
            </a:r>
            <a:endParaRPr lang="en-US" dirty="0" smtClean="0"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3914D-3D34-4459-A075-97507A18C43D}" type="datetime1">
              <a:rPr lang="en-US" smtClean="0"/>
              <a:pPr/>
              <a:t>8/28/2007</a:t>
            </a:fld>
            <a:endParaRPr lang="en-US" altLang="zh-CN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36</a:t>
            </a:fld>
            <a:endParaRPr lang="en-US" altLang="zh-CN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SARA 2007</a:t>
            </a:r>
            <a:endParaRPr lang="en-US" altLang="zh-CN" dirty="0"/>
          </a:p>
        </p:txBody>
      </p:sp>
      <p:grpSp>
        <p:nvGrpSpPr>
          <p:cNvPr id="16" name="Group 15"/>
          <p:cNvGrpSpPr/>
          <p:nvPr/>
        </p:nvGrpSpPr>
        <p:grpSpPr>
          <a:xfrm>
            <a:off x="152400" y="1333500"/>
            <a:ext cx="8839200" cy="2022475"/>
            <a:chOff x="152400" y="1333500"/>
            <a:chExt cx="8839200" cy="2022475"/>
          </a:xfrm>
        </p:grpSpPr>
        <p:pic>
          <p:nvPicPr>
            <p:cNvPr id="45059" name="Picture 2" descr="D:\home\thesis\bid_sym1.eps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52400" y="1333500"/>
              <a:ext cx="2209800" cy="2022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5060" name="Picture 3" descr="D:\home\thesis\bid_sym2.eps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781800" y="1333500"/>
              <a:ext cx="2209800" cy="2022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5061" name="Picture 4" descr="D:\home\thesis\bid_symgraph1.eps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097742" y="1335087"/>
              <a:ext cx="1106488" cy="2019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5062" name="Picture 5" descr="D:\home\thesis\bid_symgraph2.eps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939772" y="1335087"/>
              <a:ext cx="1106488" cy="2019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" name="Right Arrow 17"/>
            <p:cNvSpPr/>
            <p:nvPr/>
          </p:nvSpPr>
          <p:spPr>
            <a:xfrm>
              <a:off x="2577571" y="2209800"/>
              <a:ext cx="304800" cy="152400"/>
            </a:xfrm>
            <a:prstGeom prst="rightArrow">
              <a:avLst/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ight Arrow 20"/>
            <p:cNvSpPr/>
            <p:nvPr/>
          </p:nvSpPr>
          <p:spPr>
            <a:xfrm>
              <a:off x="4267201" y="2209800"/>
              <a:ext cx="609599" cy="152400"/>
            </a:xfrm>
            <a:prstGeom prst="rightArrow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ight Arrow 21"/>
            <p:cNvSpPr/>
            <p:nvPr/>
          </p:nvSpPr>
          <p:spPr>
            <a:xfrm>
              <a:off x="6261631" y="2209800"/>
              <a:ext cx="304800" cy="152400"/>
            </a:xfrm>
            <a:prstGeom prst="rightArrow">
              <a:avLst/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1"/>
            <p:cNvSpPr>
              <a:spLocks noChangeArrowheads="1"/>
            </p:cNvSpPr>
            <p:nvPr/>
          </p:nvSpPr>
          <p:spPr bwMode="auto">
            <a:xfrm>
              <a:off x="4267201" y="1524000"/>
              <a:ext cx="334017" cy="7077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4000" dirty="0">
                  <a:latin typeface="Symbol" pitchFamily="18" charset="2"/>
                </a:rPr>
                <a:t>D</a:t>
              </a:r>
              <a:endParaRPr lang="en-US" sz="1600" dirty="0">
                <a:latin typeface="Symbol" pitchFamily="18" charset="2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4000" dirty="0" smtClean="0">
                <a:latin typeface="Helvetica" pitchFamily="34" charset="0"/>
                <a:ea typeface="宋体" pitchFamily="2" charset="-122"/>
              </a:rPr>
              <a:t>Conclusions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265238"/>
            <a:ext cx="8153400" cy="25447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We proposed four reformulation techniques</a:t>
            </a:r>
          </a:p>
          <a:p>
            <a:pPr eaLnBrk="1" hangingPunct="1">
              <a:lnSpc>
                <a:spcPct val="90000"/>
              </a:lnSpc>
            </a:pPr>
            <a:endParaRPr lang="en-US" sz="2800" dirty="0" smtClean="0">
              <a:latin typeface="Helvetica" pitchFamily="34" charset="0"/>
              <a:ea typeface="宋体" pitchFamily="2" charset="-122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We described their usefulness for general CSPs</a:t>
            </a:r>
          </a:p>
          <a:p>
            <a:pPr eaLnBrk="1" hangingPunct="1">
              <a:lnSpc>
                <a:spcPct val="90000"/>
              </a:lnSpc>
            </a:pPr>
            <a:endParaRPr lang="en-US" sz="2800" dirty="0" smtClean="0">
              <a:latin typeface="Helvetica" pitchFamily="34" charset="0"/>
              <a:ea typeface="宋体" pitchFamily="2" charset="-122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We demonstrated their effectiveness on the BID</a:t>
            </a:r>
            <a:endParaRPr lang="en-US" sz="2800" b="1" dirty="0" smtClean="0">
              <a:solidFill>
                <a:srgbClr val="0070C0"/>
              </a:solidFill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7F74-7A93-49D6-A85E-7933C65F3201}" type="datetime1">
              <a:rPr lang="en-US" smtClean="0"/>
              <a:pPr/>
              <a:t>8/28/2007</a:t>
            </a:fld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37</a:t>
            </a:fld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SARA 2007</a:t>
            </a:r>
            <a:endParaRPr lang="en-US" altLang="zh-CN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533400" y="4038600"/>
            <a:ext cx="8153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Char char="•"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Lesson: reformulation is an effective approach to improve the scalability of complex systems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4000" dirty="0" smtClean="0">
                <a:latin typeface="Helvetica" pitchFamily="34" charset="0"/>
                <a:ea typeface="宋体" pitchFamily="2" charset="-122"/>
              </a:rPr>
              <a:t>Future work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265238"/>
            <a:ext cx="8153400" cy="4068762"/>
          </a:xfrm>
        </p:spPr>
        <p:txBody>
          <a:bodyPr/>
          <a:lstStyle/>
          <a:p>
            <a:pPr>
              <a:tabLst>
                <a:tab pos="7939088" algn="r"/>
              </a:tabLst>
            </a:pPr>
            <a:r>
              <a:rPr lang="en-US" dirty="0" smtClean="0">
                <a:latin typeface="Helvetica" pitchFamily="34" charset="0"/>
                <a:ea typeface="宋体" pitchFamily="2" charset="-122"/>
              </a:rPr>
              <a:t>Empirically evaluate our new algorithm for relational (</a:t>
            </a:r>
            <a:r>
              <a:rPr lang="en-US" i="1" dirty="0" err="1" smtClean="0">
                <a:latin typeface="Helvetica" pitchFamily="34" charset="0"/>
                <a:ea typeface="宋体" pitchFamily="2" charset="-122"/>
              </a:rPr>
              <a:t>i</a:t>
            </a:r>
            <a:r>
              <a:rPr lang="en-US" dirty="0" err="1" smtClean="0">
                <a:latin typeface="Helvetica" pitchFamily="34" charset="0"/>
                <a:ea typeface="宋体" pitchFamily="2" charset="-122"/>
              </a:rPr>
              <a:t>,</a:t>
            </a:r>
            <a:r>
              <a:rPr lang="en-US" i="1" dirty="0" err="1" smtClean="0">
                <a:latin typeface="Helvetica" pitchFamily="34" charset="0"/>
                <a:ea typeface="宋体" pitchFamily="2" charset="-122"/>
              </a:rPr>
              <a:t>m</a:t>
            </a:r>
            <a:r>
              <a:rPr lang="en-US" i="1" dirty="0" smtClean="0">
                <a:latin typeface="Helvetica" pitchFamily="34" charset="0"/>
                <a:ea typeface="宋体" pitchFamily="2" charset="-122"/>
              </a:rPr>
              <a:t>)-consistency</a:t>
            </a:r>
          </a:p>
          <a:p>
            <a:pPr>
              <a:tabLst>
                <a:tab pos="7939088" algn="r"/>
              </a:tabLst>
            </a:pPr>
            <a:endParaRPr lang="en-US" sz="2000" dirty="0" smtClean="0">
              <a:latin typeface="Helvetica" pitchFamily="34" charset="0"/>
              <a:ea typeface="宋体" pitchFamily="2" charset="-122"/>
            </a:endParaRPr>
          </a:p>
          <a:p>
            <a:pPr>
              <a:tabLst>
                <a:tab pos="7939088" algn="r"/>
              </a:tabLst>
            </a:pPr>
            <a:r>
              <a:rPr lang="en-US" dirty="0" smtClean="0">
                <a:latin typeface="Helvetica" pitchFamily="34" charset="0"/>
                <a:ea typeface="宋体" pitchFamily="2" charset="-122"/>
              </a:rPr>
              <a:t>Exploit the symmetries we identified</a:t>
            </a:r>
          </a:p>
          <a:p>
            <a:pPr>
              <a:tabLst>
                <a:tab pos="7939088" algn="r"/>
              </a:tabLst>
            </a:pPr>
            <a:endParaRPr lang="en-US" sz="2000" dirty="0" smtClean="0">
              <a:latin typeface="Helvetica" pitchFamily="34" charset="0"/>
              <a:ea typeface="宋体" pitchFamily="2" charset="-122"/>
            </a:endParaRPr>
          </a:p>
          <a:p>
            <a:pPr>
              <a:tabLst>
                <a:tab pos="7939088" algn="r"/>
              </a:tabLst>
            </a:pPr>
            <a:r>
              <a:rPr lang="en-US" dirty="0" smtClean="0">
                <a:latin typeface="Helvetica" pitchFamily="34" charset="0"/>
                <a:ea typeface="宋体" pitchFamily="2" charset="-122"/>
              </a:rPr>
              <a:t>Enhance the model by incorporating new constraints 	</a:t>
            </a: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[</a:t>
            </a:r>
            <a:r>
              <a:rPr lang="en-US" sz="2400" dirty="0" err="1" smtClean="0">
                <a:latin typeface="Helvetica" pitchFamily="34" charset="0"/>
                <a:ea typeface="宋体" pitchFamily="2" charset="-122"/>
              </a:rPr>
              <a:t>Michalowski</a:t>
            </a: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]</a:t>
            </a:r>
          </a:p>
          <a:p>
            <a:pPr>
              <a:tabLst>
                <a:tab pos="7939088" algn="r"/>
              </a:tabLst>
            </a:pPr>
            <a:endParaRPr lang="en-US" dirty="0" smtClean="0"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C9946-5123-4669-B0C2-98EA78D83E67}" type="datetime1">
              <a:rPr lang="en-US" smtClean="0"/>
              <a:pPr/>
              <a:t>8/28/2007</a:t>
            </a:fld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38</a:t>
            </a:fld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SARA 2007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>
          <a:xfrm>
            <a:off x="396875" y="2887663"/>
            <a:ext cx="8229600" cy="685800"/>
          </a:xfrm>
        </p:spPr>
        <p:txBody>
          <a:bodyPr/>
          <a:lstStyle/>
          <a:p>
            <a:pPr algn="ctr"/>
            <a:r>
              <a:rPr lang="en-US" dirty="0" smtClean="0">
                <a:latin typeface="Helvetica" pitchFamily="34" charset="0"/>
                <a:ea typeface="宋体" pitchFamily="2" charset="-122"/>
              </a:rPr>
              <a:t>Questions?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D547C-8273-4649-9311-E2805ED8C2EA}" type="datetime1">
              <a:rPr lang="en-US" smtClean="0"/>
              <a:pPr/>
              <a:t>8/28/2007</a:t>
            </a:fld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39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SARA 2007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381000" y="365125"/>
            <a:ext cx="8229600" cy="6858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Helvetica" pitchFamily="34" charset="0"/>
                <a:ea typeface="宋体" pitchFamily="2" charset="-122"/>
              </a:rPr>
              <a:t>Abstraction &amp; Reformulation</a:t>
            </a:r>
            <a:endParaRPr lang="en-US" sz="4800" dirty="0" smtClean="0"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79425" y="2590800"/>
            <a:ext cx="8153400" cy="5334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… may be an approximation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944563" y="1600200"/>
            <a:ext cx="2484437" cy="8382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buFont typeface="Arial" pitchFamily="34" charset="0"/>
              <a:buChar char="•"/>
              <a:defRPr/>
            </a:pPr>
            <a:r>
              <a:rPr lang="en-US" dirty="0"/>
              <a:t> Original </a:t>
            </a:r>
            <a:r>
              <a:rPr lang="en-US" dirty="0" smtClean="0"/>
              <a:t>formulation</a:t>
            </a:r>
            <a:endParaRPr lang="en-US" dirty="0"/>
          </a:p>
          <a:p>
            <a:pPr>
              <a:buFont typeface="Arial" pitchFamily="34" charset="0"/>
              <a:buChar char="•"/>
              <a:defRPr/>
            </a:pPr>
            <a:r>
              <a:rPr lang="en-US" dirty="0"/>
              <a:t> Original </a:t>
            </a:r>
            <a:r>
              <a:rPr lang="en-US" dirty="0" smtClean="0"/>
              <a:t>query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5289550" y="1600200"/>
            <a:ext cx="3003550" cy="8382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buFont typeface="Arial" pitchFamily="34" charset="0"/>
              <a:buChar char="•"/>
              <a:defRPr/>
            </a:pPr>
            <a:r>
              <a:rPr lang="en-US" dirty="0"/>
              <a:t> Reformulated formulation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dirty="0"/>
              <a:t> Reformulated query</a:t>
            </a:r>
          </a:p>
        </p:txBody>
      </p:sp>
      <p:sp>
        <p:nvSpPr>
          <p:cNvPr id="8198" name="TextBox 9"/>
          <p:cNvSpPr txBox="1">
            <a:spLocks noChangeArrowheads="1"/>
          </p:cNvSpPr>
          <p:nvPr/>
        </p:nvSpPr>
        <p:spPr bwMode="auto">
          <a:xfrm>
            <a:off x="1256506" y="1219200"/>
            <a:ext cx="1860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Original problem</a:t>
            </a:r>
          </a:p>
        </p:txBody>
      </p:sp>
      <p:sp>
        <p:nvSpPr>
          <p:cNvPr id="8199" name="TextBox 10"/>
          <p:cNvSpPr txBox="1">
            <a:spLocks noChangeArrowheads="1"/>
          </p:cNvSpPr>
          <p:nvPr/>
        </p:nvSpPr>
        <p:spPr bwMode="auto">
          <a:xfrm>
            <a:off x="5568950" y="1219200"/>
            <a:ext cx="2444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Reformulated problem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3429000" y="2019300"/>
            <a:ext cx="186055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201" name="TextBox 14"/>
          <p:cNvSpPr txBox="1">
            <a:spLocks noChangeArrowheads="1"/>
          </p:cNvSpPr>
          <p:nvPr/>
        </p:nvSpPr>
        <p:spPr bwMode="auto">
          <a:xfrm>
            <a:off x="3556000" y="1371600"/>
            <a:ext cx="1606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i="1" dirty="0"/>
              <a:t>Reformulation</a:t>
            </a:r>
          </a:p>
          <a:p>
            <a:pPr algn="ctr"/>
            <a:r>
              <a:rPr lang="en-US" i="1" dirty="0"/>
              <a:t>technique</a:t>
            </a:r>
          </a:p>
        </p:txBody>
      </p:sp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4670425" y="3557588"/>
            <a:ext cx="3322638" cy="2159000"/>
            <a:chOff x="4671060" y="3421380"/>
            <a:chExt cx="3718560" cy="2416684"/>
          </a:xfrm>
        </p:grpSpPr>
        <p:sp>
          <p:nvSpPr>
            <p:cNvPr id="17" name="Oval 16"/>
            <p:cNvSpPr/>
            <p:nvPr/>
          </p:nvSpPr>
          <p:spPr>
            <a:xfrm>
              <a:off x="4747457" y="3535106"/>
              <a:ext cx="1760674" cy="1936901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5086800" y="3894055"/>
              <a:ext cx="1081989" cy="1188795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671060" y="3421380"/>
              <a:ext cx="3718560" cy="2407799"/>
            </a:xfrm>
            <a:prstGeom prst="rect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214" name="TextBox 22"/>
            <p:cNvSpPr txBox="1">
              <a:spLocks noChangeArrowheads="1"/>
            </p:cNvSpPr>
            <p:nvPr/>
          </p:nvSpPr>
          <p:spPr bwMode="auto">
            <a:xfrm>
              <a:off x="4892040" y="5437954"/>
              <a:ext cx="147668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/>
                <a:t>Solutions(</a:t>
              </a:r>
              <a:r>
                <a:rPr lang="en-US" sz="2000">
                  <a:latin typeface="Monotype Corsiva" pitchFamily="66" charset="0"/>
                </a:rPr>
                <a:t>P</a:t>
              </a:r>
              <a:r>
                <a:rPr lang="en-US" baseline="-25000"/>
                <a:t>r</a:t>
              </a:r>
              <a:r>
                <a:rPr lang="en-US"/>
                <a:t>)</a:t>
              </a:r>
            </a:p>
          </p:txBody>
        </p:sp>
        <p:sp>
          <p:nvSpPr>
            <p:cNvPr id="8215" name="TextBox 23"/>
            <p:cNvSpPr txBox="1">
              <a:spLocks noChangeArrowheads="1"/>
            </p:cNvSpPr>
            <p:nvPr/>
          </p:nvSpPr>
          <p:spPr bwMode="auto">
            <a:xfrm>
              <a:off x="6522345" y="4762500"/>
              <a:ext cx="184698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dirty="0">
                  <a:latin typeface="Symbol" pitchFamily="18" charset="2"/>
                  <a:sym typeface="Symbol" pitchFamily="18" charset="2"/>
                </a:rPr>
                <a:t></a:t>
              </a:r>
              <a:r>
                <a:rPr lang="en-US" dirty="0">
                  <a:sym typeface="Symbol" pitchFamily="18" charset="2"/>
                </a:rPr>
                <a:t>(</a:t>
              </a:r>
              <a:r>
                <a:rPr lang="en-US" dirty="0"/>
                <a:t>Solutions(</a:t>
              </a:r>
              <a:r>
                <a:rPr lang="en-US" sz="2000" dirty="0">
                  <a:latin typeface="Monotype Corsiva" pitchFamily="66" charset="0"/>
                </a:rPr>
                <a:t>P</a:t>
              </a:r>
              <a:r>
                <a:rPr lang="en-US" baseline="-25000" dirty="0"/>
                <a:t>o</a:t>
              </a:r>
              <a:r>
                <a:rPr lang="en-US" dirty="0"/>
                <a:t>))</a:t>
              </a:r>
            </a:p>
          </p:txBody>
        </p:sp>
        <p:cxnSp>
          <p:nvCxnSpPr>
            <p:cNvPr id="38" name="Straight Arrow Connector 37"/>
            <p:cNvCxnSpPr>
              <a:endCxn id="15" idx="6"/>
            </p:cNvCxnSpPr>
            <p:nvPr/>
          </p:nvCxnSpPr>
          <p:spPr>
            <a:xfrm rot="10800000">
              <a:off x="6168789" y="4487564"/>
              <a:ext cx="596959" cy="32874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1235075" y="3554413"/>
            <a:ext cx="3321050" cy="2151062"/>
            <a:chOff x="784860" y="3421380"/>
            <a:chExt cx="3718560" cy="2407920"/>
          </a:xfrm>
        </p:grpSpPr>
        <p:sp>
          <p:nvSpPr>
            <p:cNvPr id="16" name="Oval 15"/>
            <p:cNvSpPr/>
            <p:nvPr/>
          </p:nvSpPr>
          <p:spPr>
            <a:xfrm>
              <a:off x="2103776" y="3906518"/>
              <a:ext cx="1080729" cy="1188856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209" name="TextBox 21"/>
            <p:cNvSpPr txBox="1">
              <a:spLocks noChangeArrowheads="1"/>
            </p:cNvSpPr>
            <p:nvPr/>
          </p:nvSpPr>
          <p:spPr bwMode="auto">
            <a:xfrm>
              <a:off x="1888964" y="5118473"/>
              <a:ext cx="151035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/>
                <a:t>Solutions(</a:t>
              </a:r>
              <a:r>
                <a:rPr lang="en-US" sz="2000">
                  <a:latin typeface="Monotype Corsiva" pitchFamily="66" charset="0"/>
                </a:rPr>
                <a:t>P</a:t>
              </a:r>
              <a:r>
                <a:rPr lang="en-US" baseline="-25000"/>
                <a:t>o</a:t>
              </a:r>
              <a:r>
                <a:rPr lang="en-US"/>
                <a:t>)</a:t>
              </a: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784860" y="3421380"/>
              <a:ext cx="3718560" cy="2407920"/>
            </a:xfrm>
            <a:prstGeom prst="rect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8204" name="TextBox 39"/>
          <p:cNvSpPr txBox="1">
            <a:spLocks noChangeArrowheads="1"/>
          </p:cNvSpPr>
          <p:nvPr/>
        </p:nvSpPr>
        <p:spPr bwMode="auto">
          <a:xfrm>
            <a:off x="1962150" y="3200400"/>
            <a:ext cx="18669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Original space</a:t>
            </a:r>
          </a:p>
        </p:txBody>
      </p:sp>
      <p:sp>
        <p:nvSpPr>
          <p:cNvPr id="8205" name="TextBox 42"/>
          <p:cNvSpPr txBox="1">
            <a:spLocks noChangeArrowheads="1"/>
          </p:cNvSpPr>
          <p:nvPr/>
        </p:nvSpPr>
        <p:spPr bwMode="auto">
          <a:xfrm>
            <a:off x="4973638" y="3200400"/>
            <a:ext cx="27162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Reformulated space</a:t>
            </a:r>
          </a:p>
        </p:txBody>
      </p:sp>
      <p:cxnSp>
        <p:nvCxnSpPr>
          <p:cNvPr id="45" name="Straight Connector 44"/>
          <p:cNvCxnSpPr/>
          <p:nvPr/>
        </p:nvCxnSpPr>
        <p:spPr>
          <a:xfrm rot="5400000" flipH="1" flipV="1">
            <a:off x="4206875" y="2668588"/>
            <a:ext cx="7937" cy="26304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rot="5400000" flipH="1" flipV="1">
            <a:off x="4206875" y="3730625"/>
            <a:ext cx="7938" cy="26304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>
          <a:xfrm>
            <a:off x="457200" y="6305550"/>
            <a:ext cx="2133600" cy="476250"/>
          </a:xfrm>
        </p:spPr>
        <p:txBody>
          <a:bodyPr/>
          <a:lstStyle/>
          <a:p>
            <a:fld id="{4E8077C2-F198-42E8-BC2E-1E73A61E7444}" type="datetime1">
              <a:rPr lang="en-US" smtClean="0"/>
              <a:pPr/>
              <a:t>8/28/2007</a:t>
            </a:fld>
            <a:endParaRPr lang="en-US" altLang="zh-CN"/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>
          <a:xfrm>
            <a:off x="6553200" y="6305550"/>
            <a:ext cx="2133600" cy="476250"/>
          </a:xfrm>
        </p:spPr>
        <p:txBody>
          <a:bodyPr/>
          <a:lstStyle/>
          <a:p>
            <a:fld id="{0E9C5F72-FD39-40CC-A19F-E155B36B12A6}" type="slidenum">
              <a:rPr lang="en-US" altLang="zh-CN" smtClean="0"/>
              <a:pPr/>
              <a:t>4</a:t>
            </a:fld>
            <a:endParaRPr lang="en-US" altLang="zh-CN"/>
          </a:p>
        </p:txBody>
      </p:sp>
      <p:sp>
        <p:nvSpPr>
          <p:cNvPr id="27" name="Footer Placeholder 26"/>
          <p:cNvSpPr>
            <a:spLocks noGrp="1"/>
          </p:cNvSpPr>
          <p:nvPr>
            <p:ph type="ftr" sz="quarter" idx="11"/>
          </p:nvPr>
        </p:nvSpPr>
        <p:spPr>
          <a:xfrm>
            <a:off x="3124200" y="6305550"/>
            <a:ext cx="2895600" cy="476250"/>
          </a:xfrm>
        </p:spPr>
        <p:txBody>
          <a:bodyPr/>
          <a:lstStyle/>
          <a:p>
            <a:r>
              <a:rPr lang="en-US" altLang="zh-CN" smtClean="0"/>
              <a:t>SARA 2007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>
                <a:latin typeface="Helvetica" pitchFamily="34" charset="0"/>
                <a:ea typeface="宋体" pitchFamily="2" charset="-122"/>
              </a:rPr>
              <a:t>Constraint Satisfaction Problems</a:t>
            </a:r>
            <a:endParaRPr lang="en-US" dirty="0" smtClean="0"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Formulation</a:t>
            </a: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: </a:t>
            </a:r>
            <a:r>
              <a:rPr lang="en-US" sz="3600" i="1" dirty="0" smtClean="0">
                <a:latin typeface="Monotype Corsiva" pitchFamily="66" charset="0"/>
                <a:ea typeface="宋体" pitchFamily="2" charset="-122"/>
              </a:rPr>
              <a:t>F </a:t>
            </a:r>
            <a:r>
              <a:rPr lang="en-US" sz="2800" i="1" dirty="0" smtClean="0">
                <a:latin typeface="Monotype Corsiva" pitchFamily="66" charset="0"/>
                <a:ea typeface="宋体" pitchFamily="2" charset="-122"/>
              </a:rPr>
              <a:t> </a:t>
            </a:r>
            <a:r>
              <a:rPr lang="en-US" sz="2800" i="1" dirty="0" smtClean="0">
                <a:latin typeface="cmr10"/>
                <a:ea typeface="宋体" pitchFamily="2" charset="-122"/>
              </a:rPr>
              <a:t>= (</a:t>
            </a:r>
            <a:r>
              <a:rPr lang="en-US" sz="2800" i="1" dirty="0" smtClean="0">
                <a:latin typeface="Monotype Corsiva" pitchFamily="66" charset="0"/>
                <a:ea typeface="宋体" pitchFamily="2" charset="-122"/>
              </a:rPr>
              <a:t>V, D, C </a:t>
            </a:r>
            <a:r>
              <a:rPr lang="en-US" sz="2800" i="1" dirty="0" smtClean="0">
                <a:latin typeface="cmr10"/>
                <a:ea typeface="宋体" pitchFamily="2" charset="-122"/>
              </a:rPr>
              <a:t>)</a:t>
            </a:r>
            <a:endParaRPr lang="en-US" sz="2800" dirty="0" smtClean="0">
              <a:latin typeface="Helvetica" pitchFamily="34" charset="0"/>
              <a:ea typeface="宋体" pitchFamily="2" charset="-122"/>
            </a:endParaRPr>
          </a:p>
          <a:p>
            <a:pPr lvl="1"/>
            <a:r>
              <a:rPr lang="en-US" sz="2400" i="1" dirty="0" smtClean="0">
                <a:latin typeface="Monotype Corsiva" pitchFamily="66" charset="0"/>
                <a:ea typeface="宋体" pitchFamily="2" charset="-122"/>
              </a:rPr>
              <a:t>V</a:t>
            </a: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  </a:t>
            </a:r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= set of variables</a:t>
            </a:r>
          </a:p>
          <a:p>
            <a:pPr lvl="1"/>
            <a:r>
              <a:rPr lang="en-US" sz="2400" i="1" dirty="0" smtClean="0">
                <a:latin typeface="Monotype Corsiva" pitchFamily="66" charset="0"/>
                <a:ea typeface="宋体" pitchFamily="2" charset="-122"/>
              </a:rPr>
              <a:t>D  </a:t>
            </a:r>
            <a:r>
              <a:rPr lang="en-US" sz="2000" i="1" dirty="0" smtClean="0">
                <a:ea typeface="宋体" pitchFamily="2" charset="-122"/>
              </a:rPr>
              <a:t>=</a:t>
            </a:r>
            <a:r>
              <a:rPr lang="en-US" sz="2000" dirty="0" smtClean="0">
                <a:ea typeface="宋体" pitchFamily="2" charset="-122"/>
              </a:rPr>
              <a:t> set of their domains</a:t>
            </a:r>
          </a:p>
          <a:p>
            <a:pPr lvl="1"/>
            <a:r>
              <a:rPr lang="en-US" sz="2400" i="1" dirty="0" smtClean="0">
                <a:latin typeface="Monotype Corsiva" pitchFamily="66" charset="0"/>
                <a:ea typeface="宋体" pitchFamily="2" charset="-122"/>
              </a:rPr>
              <a:t>C   </a:t>
            </a:r>
            <a:r>
              <a:rPr lang="en-US" sz="2000" i="1" dirty="0" smtClean="0">
                <a:ea typeface="宋体" pitchFamily="2" charset="-122"/>
              </a:rPr>
              <a:t>=</a:t>
            </a:r>
            <a:r>
              <a:rPr lang="en-US" sz="2000" dirty="0" smtClean="0">
                <a:ea typeface="宋体" pitchFamily="2" charset="-122"/>
              </a:rPr>
              <a:t> set of constraints restricting the acceptable combination of values for variables</a:t>
            </a:r>
          </a:p>
          <a:p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Query: </a:t>
            </a:r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All solutions, a single solution, </a:t>
            </a:r>
            <a:r>
              <a:rPr lang="en-US" sz="2000" i="1" dirty="0" smtClean="0">
                <a:latin typeface="Helvetica" pitchFamily="34" charset="0"/>
                <a:ea typeface="宋体" pitchFamily="2" charset="-122"/>
              </a:rPr>
              <a:t>etc.</a:t>
            </a:r>
          </a:p>
          <a:p>
            <a:endParaRPr lang="en-US" sz="900" dirty="0" smtClean="0">
              <a:latin typeface="Helvetica" pitchFamily="34" charset="0"/>
              <a:ea typeface="宋体" pitchFamily="2" charset="-122"/>
            </a:endParaRPr>
          </a:p>
          <a:p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Solved with</a:t>
            </a:r>
          </a:p>
          <a:p>
            <a:pPr lvl="1"/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Constraint propagation</a:t>
            </a:r>
            <a:endParaRPr lang="en-US" sz="2400" dirty="0" smtClean="0">
              <a:latin typeface="Helvetica" pitchFamily="34" charset="0"/>
              <a:ea typeface="宋体" pitchFamily="2" charset="-122"/>
            </a:endParaRPr>
          </a:p>
          <a:p>
            <a:pPr lvl="1"/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Search</a:t>
            </a:r>
          </a:p>
          <a:p>
            <a:pPr lvl="1"/>
            <a:endParaRPr lang="en-US" sz="900" dirty="0" smtClean="0">
              <a:latin typeface="Helvetica" pitchFamily="34" charset="0"/>
              <a:ea typeface="宋体" pitchFamily="2" charset="-122"/>
            </a:endParaRPr>
          </a:p>
          <a:p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Term: variable-value pair (</a:t>
            </a:r>
            <a:r>
              <a:rPr lang="en-US" sz="2400" dirty="0" err="1" smtClean="0">
                <a:latin typeface="Helvetica" pitchFamily="34" charset="0"/>
                <a:ea typeface="宋体" pitchFamily="2" charset="-122"/>
              </a:rPr>
              <a:t>vvp</a:t>
            </a: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)</a:t>
            </a:r>
          </a:p>
        </p:txBody>
      </p:sp>
      <p:pic>
        <p:nvPicPr>
          <p:cNvPr id="9220" name="Picture 1" descr="D:\home\thesis\constraintnetwork.cg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30675" y="3962400"/>
            <a:ext cx="4700588" cy="156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94EDC-05D8-4AEC-B4CA-249ED8AA98CF}" type="datetime1">
              <a:rPr lang="en-US" smtClean="0"/>
              <a:pPr/>
              <a:t>8/28/2007</a:t>
            </a:fld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5</a:t>
            </a:fld>
            <a:endParaRPr lang="en-US" altLang="zh-C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SARA 2007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Issue: finding Ken’s house</a:t>
            </a:r>
            <a:endParaRPr lang="en-US" sz="4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E1D7E-AFD0-4299-944C-3C0FBD74230B}" type="datetime1">
              <a:rPr lang="en-US" smtClean="0"/>
              <a:pPr/>
              <a:t>8/28/2007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SARA 2007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6</a:t>
            </a:fld>
            <a:endParaRPr lang="en-US" altLang="zh-CN"/>
          </a:p>
        </p:txBody>
      </p:sp>
      <p:pic>
        <p:nvPicPr>
          <p:cNvPr id="15257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7963" y="1143000"/>
            <a:ext cx="3161665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1" name="Straight Arrow Connector 10"/>
          <p:cNvCxnSpPr>
            <a:stCxn id="15" idx="1"/>
          </p:cNvCxnSpPr>
          <p:nvPr/>
        </p:nvCxnSpPr>
        <p:spPr>
          <a:xfrm rot="10800000" flipV="1">
            <a:off x="4572000" y="2318266"/>
            <a:ext cx="2438400" cy="12013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16" idx="3"/>
          </p:cNvCxnSpPr>
          <p:nvPr/>
        </p:nvCxnSpPr>
        <p:spPr>
          <a:xfrm>
            <a:off x="2066077" y="3080266"/>
            <a:ext cx="3115523" cy="4393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14" idx="3"/>
          </p:cNvCxnSpPr>
          <p:nvPr/>
        </p:nvCxnSpPr>
        <p:spPr>
          <a:xfrm flipV="1">
            <a:off x="1937836" y="1600200"/>
            <a:ext cx="2481764" cy="1084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81000" y="1524000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Google Maps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010400" y="2133600"/>
            <a:ext cx="1462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Yahoo Maps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81000" y="2895600"/>
            <a:ext cx="1685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Actual location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6599714" y="4038600"/>
            <a:ext cx="2544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Microsoft Live Local</a:t>
            </a:r>
            <a:endParaRPr lang="en-US" dirty="0"/>
          </a:p>
          <a:p>
            <a:r>
              <a:rPr lang="en-US" dirty="0" smtClean="0"/>
              <a:t>(as of November 2006)</a:t>
            </a:r>
          </a:p>
        </p:txBody>
      </p:sp>
      <p:cxnSp>
        <p:nvCxnSpPr>
          <p:cNvPr id="28" name="Straight Arrow Connector 27"/>
          <p:cNvCxnSpPr>
            <a:stCxn id="27" idx="1"/>
          </p:cNvCxnSpPr>
          <p:nvPr/>
        </p:nvCxnSpPr>
        <p:spPr>
          <a:xfrm rot="10800000" flipV="1">
            <a:off x="4267200" y="4361766"/>
            <a:ext cx="2332514" cy="5783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4419600" y="2819400"/>
            <a:ext cx="1447800" cy="762000"/>
          </a:xfrm>
          <a:prstGeom prst="roundRect">
            <a:avLst/>
          </a:prstGeom>
          <a:solidFill>
            <a:srgbClr val="C00000">
              <a:alpha val="21000"/>
            </a:srgb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153400" cy="4525962"/>
          </a:xfrm>
        </p:spPr>
        <p:txBody>
          <a:bodyPr/>
          <a:lstStyle/>
          <a:p>
            <a:r>
              <a:rPr lang="en-US" sz="2400" dirty="0" smtClean="0"/>
              <a:t>Layout: streets and buildings</a:t>
            </a:r>
          </a:p>
          <a:p>
            <a:endParaRPr lang="en-US" sz="2400" dirty="0" smtClean="0">
              <a:latin typeface="Helvetica" pitchFamily="34" charset="0"/>
              <a:ea typeface="宋体" pitchFamily="2" charset="-122"/>
            </a:endParaRPr>
          </a:p>
          <a:p>
            <a:endParaRPr lang="en-US" sz="2400" dirty="0" smtClean="0">
              <a:latin typeface="Helvetica" pitchFamily="34" charset="0"/>
              <a:ea typeface="宋体" pitchFamily="2" charset="-122"/>
            </a:endParaRPr>
          </a:p>
          <a:p>
            <a:endParaRPr lang="en-US" sz="2400" dirty="0" smtClean="0">
              <a:latin typeface="Helvetica" pitchFamily="34" charset="0"/>
              <a:ea typeface="宋体" pitchFamily="2" charset="-122"/>
            </a:endParaRPr>
          </a:p>
          <a:p>
            <a:endParaRPr lang="en-US" sz="2400" dirty="0" smtClean="0">
              <a:latin typeface="Helvetica" pitchFamily="34" charset="0"/>
              <a:ea typeface="宋体" pitchFamily="2" charset="-122"/>
            </a:endParaRPr>
          </a:p>
          <a:p>
            <a:pPr>
              <a:buNone/>
            </a:pPr>
            <a:endParaRPr lang="en-US" sz="2400" dirty="0" smtClean="0">
              <a:latin typeface="Helvetica" pitchFamily="34" charset="0"/>
              <a:ea typeface="宋体" pitchFamily="2" charset="-122"/>
            </a:endParaRPr>
          </a:p>
          <a:p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Phone book</a:t>
            </a:r>
          </a:p>
          <a:p>
            <a:pPr lvl="1"/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Complete/incomplete </a:t>
            </a:r>
          </a:p>
          <a:p>
            <a:pPr lvl="1"/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Assumption: all addresses in </a:t>
            </a:r>
          </a:p>
          <a:p>
            <a:pPr lvl="1">
              <a:buNone/>
            </a:pPr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    phone book must be used</a:t>
            </a:r>
          </a:p>
        </p:txBody>
      </p:sp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>
                <a:latin typeface="Helvetica" pitchFamily="34" charset="0"/>
                <a:ea typeface="宋体" pitchFamily="2" charset="-122"/>
              </a:rPr>
              <a:t>Building Identification (BID) problem</a:t>
            </a:r>
            <a:endParaRPr lang="en-US" sz="4800" dirty="0" smtClean="0"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B12DD-B979-401F-BE72-13527A4C470D}" type="datetime1">
              <a:rPr lang="en-US" smtClean="0"/>
              <a:pPr/>
              <a:t>8/28/2007</a:t>
            </a:fld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7</a:t>
            </a:fld>
            <a:endParaRPr lang="en-US" altLang="zh-CN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SARA 2007</a:t>
            </a:r>
            <a:endParaRPr lang="en-US" altLang="zh-CN" dirty="0"/>
          </a:p>
        </p:txBody>
      </p:sp>
      <p:grpSp>
        <p:nvGrpSpPr>
          <p:cNvPr id="8" name="Group 7"/>
          <p:cNvGrpSpPr/>
          <p:nvPr/>
        </p:nvGrpSpPr>
        <p:grpSpPr>
          <a:xfrm>
            <a:off x="3766141" y="1666084"/>
            <a:ext cx="4463459" cy="2143916"/>
            <a:chOff x="2699341" y="3048000"/>
            <a:chExt cx="5149259" cy="2473324"/>
          </a:xfrm>
        </p:grpSpPr>
        <p:sp>
          <p:nvSpPr>
            <p:cNvPr id="9" name="Rectangle 8"/>
            <p:cNvSpPr/>
            <p:nvPr/>
          </p:nvSpPr>
          <p:spPr bwMode="auto">
            <a:xfrm>
              <a:off x="4054431" y="4370705"/>
              <a:ext cx="575310" cy="481423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B6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3106768" y="4126997"/>
              <a:ext cx="4741832" cy="1997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Rectangle 6"/>
            <p:cNvSpPr/>
            <p:nvPr/>
          </p:nvSpPr>
          <p:spPr bwMode="auto">
            <a:xfrm>
              <a:off x="5588591" y="4658360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B8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12" name="Rectangle 6"/>
            <p:cNvSpPr/>
            <p:nvPr/>
          </p:nvSpPr>
          <p:spPr bwMode="auto">
            <a:xfrm>
              <a:off x="4054431" y="322008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B2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13" name="Rectangle 6"/>
            <p:cNvSpPr/>
            <p:nvPr/>
          </p:nvSpPr>
          <p:spPr bwMode="auto">
            <a:xfrm>
              <a:off x="6739211" y="3582450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B4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 rot="5400000">
              <a:off x="2668094" y="4222882"/>
              <a:ext cx="2397125" cy="1997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Rectangle 6"/>
            <p:cNvSpPr/>
            <p:nvPr/>
          </p:nvSpPr>
          <p:spPr bwMode="auto">
            <a:xfrm>
              <a:off x="3095581" y="4658360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>
                  <a:solidFill>
                    <a:srgbClr val="000000"/>
                  </a:solidFill>
                </a:rPr>
                <a:t>B5</a:t>
              </a:r>
            </a:p>
          </p:txBody>
        </p:sp>
        <p:sp>
          <p:nvSpPr>
            <p:cNvPr id="16" name="Rectangle 6"/>
            <p:cNvSpPr/>
            <p:nvPr/>
          </p:nvSpPr>
          <p:spPr bwMode="auto">
            <a:xfrm>
              <a:off x="5588591" y="3582450"/>
              <a:ext cx="575310" cy="481423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B3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17" name="Rectangle 6"/>
            <p:cNvSpPr/>
            <p:nvPr/>
          </p:nvSpPr>
          <p:spPr bwMode="auto">
            <a:xfrm>
              <a:off x="6547441" y="494601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B9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18" name="Rectangle 6"/>
            <p:cNvSpPr/>
            <p:nvPr/>
          </p:nvSpPr>
          <p:spPr bwMode="auto">
            <a:xfrm>
              <a:off x="6930981" y="437070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B10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19" name="Rectangle 6"/>
            <p:cNvSpPr/>
            <p:nvPr/>
          </p:nvSpPr>
          <p:spPr bwMode="auto">
            <a:xfrm>
              <a:off x="4917396" y="437070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B7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20" name="Rectangle 6"/>
            <p:cNvSpPr/>
            <p:nvPr/>
          </p:nvSpPr>
          <p:spPr bwMode="auto">
            <a:xfrm>
              <a:off x="3095581" y="3582450"/>
              <a:ext cx="575310" cy="481423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>
                  <a:solidFill>
                    <a:srgbClr val="000000"/>
                  </a:solidFill>
                </a:rPr>
                <a:t>B1</a:t>
              </a:r>
            </a:p>
          </p:txBody>
        </p:sp>
        <p:sp>
          <p:nvSpPr>
            <p:cNvPr id="21" name="Rectangle 20"/>
            <p:cNvSpPr/>
            <p:nvPr/>
          </p:nvSpPr>
          <p:spPr bwMode="auto">
            <a:xfrm rot="5400000">
              <a:off x="5161103" y="4222882"/>
              <a:ext cx="2397125" cy="1997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354661" y="3048000"/>
              <a:ext cx="501530" cy="39057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S1</a:t>
              </a:r>
              <a:endParaRPr lang="en-US" sz="16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838781" y="3048000"/>
              <a:ext cx="501530" cy="39057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S2</a:t>
              </a:r>
              <a:endParaRPr lang="en-US" sz="16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699341" y="4046220"/>
              <a:ext cx="501530" cy="39057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S3</a:t>
              </a:r>
              <a:endParaRPr lang="en-US" sz="1600" dirty="0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1066800" y="2242742"/>
            <a:ext cx="2039257" cy="990600"/>
            <a:chOff x="381000" y="3733800"/>
            <a:chExt cx="2328969" cy="1131332"/>
          </a:xfrm>
        </p:grpSpPr>
        <p:sp>
          <p:nvSpPr>
            <p:cNvPr id="26" name="Rectangle 6"/>
            <p:cNvSpPr/>
            <p:nvPr/>
          </p:nvSpPr>
          <p:spPr bwMode="auto">
            <a:xfrm>
              <a:off x="457200" y="3810000"/>
              <a:ext cx="273180" cy="22859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457200" y="4191001"/>
              <a:ext cx="273180" cy="228599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81000" y="4495800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Si</a:t>
              </a:r>
              <a:endParaRPr lang="en-US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762000" y="3733800"/>
              <a:ext cx="12041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= Building</a:t>
              </a:r>
              <a:endParaRPr lang="en-US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62000" y="4114800"/>
              <a:ext cx="19479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= Corner building</a:t>
              </a:r>
              <a:endParaRPr lang="en-US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62000" y="4495800"/>
              <a:ext cx="9989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= Street</a:t>
              </a:r>
              <a:endParaRPr lang="en-US" dirty="0"/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5038343" y="4267200"/>
            <a:ext cx="23530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S1#1, S1#4, S1#8, S2#7, S2#8, S3#1,</a:t>
            </a:r>
          </a:p>
          <a:p>
            <a:r>
              <a:rPr lang="en-US" dirty="0" smtClean="0"/>
              <a:t>S3#2, S3#3, S3#15, … </a:t>
            </a:r>
          </a:p>
        </p:txBody>
      </p:sp>
      <p:cxnSp>
        <p:nvCxnSpPr>
          <p:cNvPr id="34" name="Straight Connector 33"/>
          <p:cNvCxnSpPr/>
          <p:nvPr/>
        </p:nvCxnSpPr>
        <p:spPr>
          <a:xfrm>
            <a:off x="5029200" y="4267200"/>
            <a:ext cx="2209800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5400000" flipH="1" flipV="1">
            <a:off x="4424966" y="4872228"/>
            <a:ext cx="1218406" cy="993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37" idx="3"/>
          </p:cNvCxnSpPr>
          <p:nvPr/>
        </p:nvCxnSpPr>
        <p:spPr>
          <a:xfrm flipH="1" flipV="1">
            <a:off x="7238999" y="4267200"/>
            <a:ext cx="1" cy="126832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Freeform 36"/>
          <p:cNvSpPr/>
          <p:nvPr/>
        </p:nvSpPr>
        <p:spPr>
          <a:xfrm>
            <a:off x="5029200" y="5410200"/>
            <a:ext cx="2209800" cy="228600"/>
          </a:xfrm>
          <a:custGeom>
            <a:avLst/>
            <a:gdLst>
              <a:gd name="connsiteX0" fmla="*/ 0 w 1379220"/>
              <a:gd name="connsiteY0" fmla="*/ 0 h 250190"/>
              <a:gd name="connsiteX1" fmla="*/ 647700 w 1379220"/>
              <a:gd name="connsiteY1" fmla="*/ 243840 h 250190"/>
              <a:gd name="connsiteX2" fmla="*/ 883920 w 1379220"/>
              <a:gd name="connsiteY2" fmla="*/ 38100 h 250190"/>
              <a:gd name="connsiteX3" fmla="*/ 1379220 w 1379220"/>
              <a:gd name="connsiteY3" fmla="*/ 137160 h 250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79220" h="250190">
                <a:moveTo>
                  <a:pt x="0" y="0"/>
                </a:moveTo>
                <a:cubicBezTo>
                  <a:pt x="250190" y="118745"/>
                  <a:pt x="500380" y="237490"/>
                  <a:pt x="647700" y="243840"/>
                </a:cubicBezTo>
                <a:cubicBezTo>
                  <a:pt x="795020" y="250190"/>
                  <a:pt x="762000" y="55880"/>
                  <a:pt x="883920" y="38100"/>
                </a:cubicBezTo>
                <a:cubicBezTo>
                  <a:pt x="1005840" y="20320"/>
                  <a:pt x="1192530" y="78740"/>
                  <a:pt x="1379220" y="137160"/>
                </a:cubicBezTo>
              </a:path>
            </a:pathLst>
          </a:cu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4000" dirty="0" smtClean="0">
                <a:latin typeface="Helvetica" pitchFamily="34" charset="0"/>
                <a:ea typeface="宋体" pitchFamily="2" charset="-122"/>
              </a:rPr>
              <a:t>Basic (address numbering) rules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219200"/>
            <a:ext cx="8153400" cy="2133600"/>
          </a:xfrm>
        </p:spPr>
        <p:txBody>
          <a:bodyPr/>
          <a:lstStyle/>
          <a:p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Ordering</a:t>
            </a:r>
          </a:p>
          <a:p>
            <a:pPr lvl="1"/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Numbers increase/decrease along a street </a:t>
            </a:r>
          </a:p>
          <a:p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Parity</a:t>
            </a:r>
          </a:p>
          <a:p>
            <a:pPr lvl="1"/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Numbers on a given side of a street are odd/even</a:t>
            </a:r>
          </a:p>
          <a:p>
            <a:endParaRPr lang="en-US" sz="2400" dirty="0" smtClean="0">
              <a:latin typeface="Helvetica" pitchFamily="34" charset="0"/>
              <a:ea typeface="宋体" pitchFamily="2" charset="-122"/>
            </a:endParaRPr>
          </a:p>
        </p:txBody>
      </p:sp>
      <p:grpSp>
        <p:nvGrpSpPr>
          <p:cNvPr id="15" name="Group 76"/>
          <p:cNvGrpSpPr>
            <a:grpSpLocks/>
          </p:cNvGrpSpPr>
          <p:nvPr/>
        </p:nvGrpSpPr>
        <p:grpSpPr bwMode="auto">
          <a:xfrm>
            <a:off x="1600200" y="3542506"/>
            <a:ext cx="2209800" cy="1068388"/>
            <a:chOff x="336" y="2256"/>
            <a:chExt cx="1392" cy="673"/>
          </a:xfrm>
        </p:grpSpPr>
        <p:sp>
          <p:nvSpPr>
            <p:cNvPr id="12314" name="TextBox 23"/>
            <p:cNvSpPr txBox="1">
              <a:spLocks noChangeArrowheads="1"/>
            </p:cNvSpPr>
            <p:nvPr/>
          </p:nvSpPr>
          <p:spPr bwMode="auto">
            <a:xfrm>
              <a:off x="569" y="2256"/>
              <a:ext cx="92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 dirty="0"/>
                <a:t>Ordering</a:t>
              </a:r>
            </a:p>
          </p:txBody>
        </p:sp>
        <p:grpSp>
          <p:nvGrpSpPr>
            <p:cNvPr id="16" name="Group 75"/>
            <p:cNvGrpSpPr>
              <a:grpSpLocks/>
            </p:cNvGrpSpPr>
            <p:nvPr/>
          </p:nvGrpSpPr>
          <p:grpSpPr bwMode="auto">
            <a:xfrm>
              <a:off x="336" y="2554"/>
              <a:ext cx="1392" cy="375"/>
              <a:chOff x="336" y="2554"/>
              <a:chExt cx="1392" cy="375"/>
            </a:xfrm>
          </p:grpSpPr>
          <p:sp>
            <p:nvSpPr>
              <p:cNvPr id="2" name="Rectangle 6"/>
              <p:cNvSpPr/>
              <p:nvPr/>
            </p:nvSpPr>
            <p:spPr>
              <a:xfrm>
                <a:off x="336" y="2688"/>
                <a:ext cx="288" cy="241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600">
                    <a:solidFill>
                      <a:srgbClr val="000000"/>
                    </a:solidFill>
                  </a:rPr>
                  <a:t>B1</a:t>
                </a:r>
              </a:p>
            </p:txBody>
          </p:sp>
          <p:sp>
            <p:nvSpPr>
              <p:cNvPr id="3" name="Rectangle 9"/>
              <p:cNvSpPr/>
              <p:nvPr/>
            </p:nvSpPr>
            <p:spPr>
              <a:xfrm>
                <a:off x="336" y="2554"/>
                <a:ext cx="1392" cy="100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2318" name="TextBox 10"/>
              <p:cNvSpPr txBox="1">
                <a:spLocks noChangeArrowheads="1"/>
              </p:cNvSpPr>
              <p:nvPr/>
            </p:nvSpPr>
            <p:spPr bwMode="auto">
              <a:xfrm>
                <a:off x="624" y="2688"/>
                <a:ext cx="20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/>
                  <a:t>&lt;</a:t>
                </a:r>
              </a:p>
            </p:txBody>
          </p:sp>
          <p:sp>
            <p:nvSpPr>
              <p:cNvPr id="12319" name="TextBox 11"/>
              <p:cNvSpPr txBox="1">
                <a:spLocks noChangeArrowheads="1"/>
              </p:cNvSpPr>
              <p:nvPr/>
            </p:nvSpPr>
            <p:spPr bwMode="auto">
              <a:xfrm>
                <a:off x="1152" y="2688"/>
                <a:ext cx="20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/>
                  <a:t>&lt;</a:t>
                </a:r>
              </a:p>
            </p:txBody>
          </p:sp>
          <p:sp>
            <p:nvSpPr>
              <p:cNvPr id="4" name="Rectangle 6"/>
              <p:cNvSpPr/>
              <p:nvPr/>
            </p:nvSpPr>
            <p:spPr>
              <a:xfrm>
                <a:off x="864" y="2688"/>
                <a:ext cx="288" cy="241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600">
                    <a:solidFill>
                      <a:srgbClr val="000000"/>
                    </a:solidFill>
                  </a:rPr>
                  <a:t>B2</a:t>
                </a:r>
              </a:p>
            </p:txBody>
          </p:sp>
          <p:sp>
            <p:nvSpPr>
              <p:cNvPr id="5" name="Rectangle 6"/>
              <p:cNvSpPr/>
              <p:nvPr/>
            </p:nvSpPr>
            <p:spPr>
              <a:xfrm>
                <a:off x="1392" y="2688"/>
                <a:ext cx="288" cy="241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600" dirty="0">
                    <a:solidFill>
                      <a:srgbClr val="000000"/>
                    </a:solidFill>
                  </a:rPr>
                  <a:t>B3</a:t>
                </a:r>
              </a:p>
            </p:txBody>
          </p:sp>
        </p:grpSp>
      </p:grpSp>
      <p:grpSp>
        <p:nvGrpSpPr>
          <p:cNvPr id="17" name="Group 77"/>
          <p:cNvGrpSpPr>
            <a:grpSpLocks/>
          </p:cNvGrpSpPr>
          <p:nvPr/>
        </p:nvGrpSpPr>
        <p:grpSpPr bwMode="auto">
          <a:xfrm>
            <a:off x="4470400" y="3048000"/>
            <a:ext cx="3149600" cy="2057400"/>
            <a:chOff x="1820" y="2304"/>
            <a:chExt cx="1984" cy="1296"/>
          </a:xfrm>
        </p:grpSpPr>
        <p:sp>
          <p:nvSpPr>
            <p:cNvPr id="12304" name="TextBox 20"/>
            <p:cNvSpPr txBox="1">
              <a:spLocks noChangeArrowheads="1"/>
            </p:cNvSpPr>
            <p:nvPr/>
          </p:nvSpPr>
          <p:spPr bwMode="auto">
            <a:xfrm>
              <a:off x="1820" y="2841"/>
              <a:ext cx="3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i="1"/>
                <a:t>Odd</a:t>
              </a:r>
            </a:p>
          </p:txBody>
        </p:sp>
        <p:sp>
          <p:nvSpPr>
            <p:cNvPr id="18" name="Right Brace 17"/>
            <p:cNvSpPr/>
            <p:nvPr/>
          </p:nvSpPr>
          <p:spPr>
            <a:xfrm>
              <a:off x="3204" y="2832"/>
              <a:ext cx="192" cy="576"/>
            </a:xfrm>
            <a:prstGeom prst="rightBrac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" name="Right Brace 19"/>
            <p:cNvSpPr>
              <a:spLocks/>
            </p:cNvSpPr>
            <p:nvPr/>
          </p:nvSpPr>
          <p:spPr bwMode="auto">
            <a:xfrm rot="10800000">
              <a:off x="2196" y="2688"/>
              <a:ext cx="192" cy="576"/>
            </a:xfrm>
            <a:prstGeom prst="rightBrace">
              <a:avLst>
                <a:gd name="adj1" fmla="val 8333"/>
                <a:gd name="adj2" fmla="val 50000"/>
              </a:avLst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rot="10800000" anchor="ctr"/>
            <a:lstStyle/>
            <a:p>
              <a:pPr algn="ctr">
                <a:defRPr/>
              </a:pPr>
              <a:endParaRPr lang="en-US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307" name="TextBox 21"/>
            <p:cNvSpPr txBox="1">
              <a:spLocks noChangeArrowheads="1"/>
            </p:cNvSpPr>
            <p:nvPr/>
          </p:nvSpPr>
          <p:spPr bwMode="auto">
            <a:xfrm>
              <a:off x="3360" y="3024"/>
              <a:ext cx="4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i="1" dirty="0"/>
                <a:t>Even</a:t>
              </a:r>
            </a:p>
          </p:txBody>
        </p:sp>
        <p:sp>
          <p:nvSpPr>
            <p:cNvPr id="12308" name="TextBox 24"/>
            <p:cNvSpPr txBox="1">
              <a:spLocks noChangeArrowheads="1"/>
            </p:cNvSpPr>
            <p:nvPr/>
          </p:nvSpPr>
          <p:spPr bwMode="auto">
            <a:xfrm>
              <a:off x="2436" y="2304"/>
              <a:ext cx="65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 dirty="0">
                  <a:latin typeface="Helvetica" pitchFamily="34" charset="0"/>
                </a:rPr>
                <a:t>Parity</a:t>
              </a:r>
            </a:p>
          </p:txBody>
        </p:sp>
        <p:sp>
          <p:nvSpPr>
            <p:cNvPr id="6" name="Rectangle 6"/>
            <p:cNvSpPr/>
            <p:nvPr/>
          </p:nvSpPr>
          <p:spPr>
            <a:xfrm>
              <a:off x="2388" y="2640"/>
              <a:ext cx="288" cy="24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>
                  <a:solidFill>
                    <a:srgbClr val="000000"/>
                  </a:solidFill>
                </a:rPr>
                <a:t>B1</a:t>
              </a:r>
            </a:p>
          </p:txBody>
        </p:sp>
        <p:sp>
          <p:nvSpPr>
            <p:cNvPr id="8" name="Rectangle 6"/>
            <p:cNvSpPr/>
            <p:nvPr/>
          </p:nvSpPr>
          <p:spPr>
            <a:xfrm>
              <a:off x="2388" y="3072"/>
              <a:ext cx="288" cy="24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000000"/>
                  </a:solidFill>
                </a:rPr>
                <a:t>B2</a:t>
              </a:r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 rot="5400000">
              <a:off x="2244" y="3024"/>
              <a:ext cx="1056" cy="96"/>
            </a:xfrm>
            <a:prstGeom prst="rect">
              <a:avLst/>
            </a:prstGeom>
            <a:solidFill>
              <a:schemeClr val="bg2"/>
            </a:solidFill>
            <a:ln w="25400" algn="ctr">
              <a:noFill/>
              <a:miter lim="800000"/>
              <a:headEnd/>
              <a:tailEnd/>
            </a:ln>
          </p:spPr>
          <p:txBody>
            <a:bodyPr rot="10800000" vert="eaVert" anchor="ctr"/>
            <a:lstStyle/>
            <a:p>
              <a:pPr algn="ctr">
                <a:defRPr/>
              </a:pPr>
              <a:endParaRPr lang="en-US">
                <a:solidFill>
                  <a:schemeClr val="dk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Rectangle 6"/>
            <p:cNvSpPr/>
            <p:nvPr/>
          </p:nvSpPr>
          <p:spPr>
            <a:xfrm>
              <a:off x="2868" y="2784"/>
              <a:ext cx="288" cy="24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>
                  <a:solidFill>
                    <a:srgbClr val="000000"/>
                  </a:solidFill>
                </a:rPr>
                <a:t>B3</a:t>
              </a:r>
            </a:p>
          </p:txBody>
        </p:sp>
        <p:sp>
          <p:nvSpPr>
            <p:cNvPr id="11" name="Rectangle 6"/>
            <p:cNvSpPr/>
            <p:nvPr/>
          </p:nvSpPr>
          <p:spPr>
            <a:xfrm>
              <a:off x="2868" y="3168"/>
              <a:ext cx="288" cy="24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>
                  <a:solidFill>
                    <a:srgbClr val="000000"/>
                  </a:solidFill>
                </a:rPr>
                <a:t>B4</a:t>
              </a:r>
            </a:p>
          </p:txBody>
        </p:sp>
      </p:grpSp>
      <p:sp>
        <p:nvSpPr>
          <p:cNvPr id="3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63AAEB2-6D81-4630-BB9F-21DB249B04A9}" type="datetime1">
              <a:rPr lang="en-US" smtClean="0"/>
              <a:pPr>
                <a:defRPr/>
              </a:pPr>
              <a:t>8/28/2007</a:t>
            </a:fld>
            <a:endParaRPr lang="en-US" altLang="zh-CN" dirty="0"/>
          </a:p>
        </p:txBody>
      </p:sp>
      <p:sp>
        <p:nvSpPr>
          <p:cNvPr id="35" name="Slide Number Placeholder 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8</a:t>
            </a:fld>
            <a:endParaRPr lang="en-US" altLang="zh-CN"/>
          </a:p>
        </p:txBody>
      </p:sp>
      <p:sp>
        <p:nvSpPr>
          <p:cNvPr id="36" name="Footer Placeholder 3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SARA 2007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Helvetica" pitchFamily="34" charset="0"/>
                <a:ea typeface="宋体" pitchFamily="2" charset="-122"/>
              </a:rPr>
              <a:t>Additional information</a:t>
            </a:r>
            <a:endParaRPr lang="en-US" sz="4800" dirty="0" smtClean="0"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47800" y="1600200"/>
            <a:ext cx="2103438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latin typeface="+mj-lt"/>
                <a:cs typeface="+mn-cs"/>
              </a:rPr>
              <a:t>Landmarks</a:t>
            </a:r>
          </a:p>
        </p:txBody>
      </p:sp>
      <p:pic>
        <p:nvPicPr>
          <p:cNvPr id="13316" name="Picture 8" descr="http://farm1.static.flickr.com/70/164956818_f257ac4aea.jpg?v=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28788" y="3124200"/>
            <a:ext cx="149383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914400" y="3429000"/>
            <a:ext cx="609600" cy="609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B1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429000" y="3429000"/>
            <a:ext cx="609600" cy="609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B2</a:t>
            </a:r>
          </a:p>
        </p:txBody>
      </p:sp>
      <p:sp>
        <p:nvSpPr>
          <p:cNvPr id="12" name="Rectangle 11"/>
          <p:cNvSpPr/>
          <p:nvPr/>
        </p:nvSpPr>
        <p:spPr>
          <a:xfrm rot="10800000">
            <a:off x="990600" y="4343400"/>
            <a:ext cx="3048000" cy="228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320" name="TextBox 12"/>
          <p:cNvSpPr txBox="1">
            <a:spLocks noChangeArrowheads="1"/>
          </p:cNvSpPr>
          <p:nvPr/>
        </p:nvSpPr>
        <p:spPr bwMode="auto">
          <a:xfrm>
            <a:off x="990600" y="2438400"/>
            <a:ext cx="29638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1600 Pennsylvania Avenue</a:t>
            </a:r>
          </a:p>
        </p:txBody>
      </p:sp>
      <p:cxnSp>
        <p:nvCxnSpPr>
          <p:cNvPr id="15" name="Straight Arrow Connector 14"/>
          <p:cNvCxnSpPr>
            <a:stCxn id="13320" idx="2"/>
            <a:endCxn id="13320" idx="0"/>
          </p:cNvCxnSpPr>
          <p:nvPr/>
        </p:nvCxnSpPr>
        <p:spPr>
          <a:xfrm rot="16200000" flipH="1">
            <a:off x="2316163" y="2963863"/>
            <a:ext cx="315912" cy="476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867400" y="1676400"/>
            <a:ext cx="1741488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latin typeface="+mj-lt"/>
                <a:cs typeface="+mn-cs"/>
              </a:rPr>
              <a:t>Gridlines</a:t>
            </a:r>
          </a:p>
        </p:txBody>
      </p:sp>
      <p:sp>
        <p:nvSpPr>
          <p:cNvPr id="20" name="Rectangle 19"/>
          <p:cNvSpPr/>
          <p:nvPr/>
        </p:nvSpPr>
        <p:spPr>
          <a:xfrm rot="10800000">
            <a:off x="5943600" y="4343400"/>
            <a:ext cx="2057400" cy="228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" name="Rectangle 20"/>
          <p:cNvSpPr/>
          <p:nvPr/>
        </p:nvSpPr>
        <p:spPr>
          <a:xfrm rot="5400000">
            <a:off x="5981700" y="3924300"/>
            <a:ext cx="1981200" cy="228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6172200" y="3657600"/>
            <a:ext cx="609600" cy="609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B1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162800" y="3657600"/>
            <a:ext cx="609600" cy="609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B2</a:t>
            </a:r>
          </a:p>
        </p:txBody>
      </p:sp>
      <p:cxnSp>
        <p:nvCxnSpPr>
          <p:cNvPr id="25" name="Straight Connector 24"/>
          <p:cNvCxnSpPr/>
          <p:nvPr/>
        </p:nvCxnSpPr>
        <p:spPr>
          <a:xfrm rot="5400000">
            <a:off x="5791201" y="4076700"/>
            <a:ext cx="2362200" cy="3175"/>
          </a:xfrm>
          <a:prstGeom prst="line">
            <a:avLst/>
          </a:prstGeom>
          <a:ln>
            <a:prstDash val="lg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328" name="TextBox 31"/>
          <p:cNvSpPr txBox="1">
            <a:spLocks noChangeArrowheads="1"/>
          </p:cNvSpPr>
          <p:nvPr/>
        </p:nvSpPr>
        <p:spPr bwMode="auto">
          <a:xfrm>
            <a:off x="5545138" y="4275138"/>
            <a:ext cx="4667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S1</a:t>
            </a:r>
          </a:p>
        </p:txBody>
      </p:sp>
      <p:cxnSp>
        <p:nvCxnSpPr>
          <p:cNvPr id="34" name="Straight Connector 33"/>
          <p:cNvCxnSpPr/>
          <p:nvPr/>
        </p:nvCxnSpPr>
        <p:spPr>
          <a:xfrm rot="16200000" flipV="1">
            <a:off x="6057900" y="3086100"/>
            <a:ext cx="609600" cy="2286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5400000" flipH="1" flipV="1">
            <a:off x="7237413" y="3124200"/>
            <a:ext cx="611188" cy="15398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331" name="TextBox 43"/>
          <p:cNvSpPr txBox="1">
            <a:spLocks noChangeArrowheads="1"/>
          </p:cNvSpPr>
          <p:nvPr/>
        </p:nvSpPr>
        <p:spPr bwMode="auto">
          <a:xfrm>
            <a:off x="5715000" y="2438400"/>
            <a:ext cx="104387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S1 </a:t>
            </a:r>
            <a:r>
              <a:rPr lang="en-US" dirty="0" smtClean="0"/>
              <a:t>#198</a:t>
            </a:r>
            <a:endParaRPr lang="en-US" dirty="0"/>
          </a:p>
        </p:txBody>
      </p:sp>
      <p:sp>
        <p:nvSpPr>
          <p:cNvPr id="13332" name="TextBox 44"/>
          <p:cNvSpPr txBox="1">
            <a:spLocks noChangeArrowheads="1"/>
          </p:cNvSpPr>
          <p:nvPr/>
        </p:nvSpPr>
        <p:spPr bwMode="auto">
          <a:xfrm>
            <a:off x="7086600" y="2438400"/>
            <a:ext cx="104387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S1 </a:t>
            </a:r>
            <a:r>
              <a:rPr lang="en-US" dirty="0" smtClean="0"/>
              <a:t>#208</a:t>
            </a:r>
            <a:endParaRPr lang="en-US" dirty="0">
              <a:latin typeface="Courier" pitchFamily="49" charset="0"/>
            </a:endParaRPr>
          </a:p>
        </p:txBody>
      </p:sp>
      <p:sp>
        <p:nvSpPr>
          <p:cNvPr id="2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D17927D-140D-4EAE-BD54-21269BE84006}" type="datetime1">
              <a:rPr lang="en-US" smtClean="0"/>
              <a:pPr>
                <a:defRPr/>
              </a:pPr>
              <a:t>8/28/2007</a:t>
            </a:fld>
            <a:endParaRPr lang="en-US" altLang="zh-CN" dirty="0"/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9</a:t>
            </a:fld>
            <a:endParaRPr lang="en-US" altLang="zh-CN"/>
          </a:p>
        </p:txBody>
      </p:sp>
      <p:sp>
        <p:nvSpPr>
          <p:cNvPr id="27" name="Footer Placeholder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SARA 2007</a:t>
            </a:r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1">
  <a:themeElements>
    <a:clrScheme name="Presentation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1">
      <a:majorFont>
        <a:latin typeface="Helvetica"/>
        <a:ea typeface="宋体"/>
        <a:cs typeface=""/>
      </a:majorFont>
      <a:minorFont>
        <a:latin typeface="Helvetic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sentation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\\cse-profile\Redirect\choueiry\Application Data\Microsoft\Templates\Presentation1.pot</Template>
  <TotalTime>1409</TotalTime>
  <Words>1840</Words>
  <PresentationFormat>On-screen Show (4:3)</PresentationFormat>
  <Paragraphs>833</Paragraphs>
  <Slides>39</Slides>
  <Notes>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1" baseType="lpstr">
      <vt:lpstr>Presentation1</vt:lpstr>
      <vt:lpstr>Equation</vt:lpstr>
      <vt:lpstr>Slide 1</vt:lpstr>
      <vt:lpstr>Contributions</vt:lpstr>
      <vt:lpstr>Outline</vt:lpstr>
      <vt:lpstr>Abstraction &amp; Reformulation</vt:lpstr>
      <vt:lpstr>Constraint Satisfaction Problems</vt:lpstr>
      <vt:lpstr>Issue: finding Ken’s house</vt:lpstr>
      <vt:lpstr>Building Identification (BID) problem</vt:lpstr>
      <vt:lpstr>Basic (address numbering) rules</vt:lpstr>
      <vt:lpstr>Additional information</vt:lpstr>
      <vt:lpstr>Query</vt:lpstr>
      <vt:lpstr>Outline</vt:lpstr>
      <vt:lpstr>CSP model</vt:lpstr>
      <vt:lpstr>Example constraint network</vt:lpstr>
      <vt:lpstr>Features of new model &amp; solver</vt:lpstr>
      <vt:lpstr>Outline</vt:lpstr>
      <vt:lpstr>Query in the BID</vt:lpstr>
      <vt:lpstr>Query reformulation</vt:lpstr>
      <vt:lpstr>Evaluations: real-world data from El Segundo</vt:lpstr>
      <vt:lpstr>Evaluation: query reformulation</vt:lpstr>
      <vt:lpstr>Generalizing query reformulation</vt:lpstr>
      <vt:lpstr>Outline</vt:lpstr>
      <vt:lpstr>Domain reformulation</vt:lpstr>
      <vt:lpstr>AllDiff-Atmost constraint</vt:lpstr>
      <vt:lpstr>AllDiff-Atmost reformulation</vt:lpstr>
      <vt:lpstr>AllDiff-Atmost in the BID</vt:lpstr>
      <vt:lpstr>Evaluation: domain reformulation</vt:lpstr>
      <vt:lpstr>Outline</vt:lpstr>
      <vt:lpstr>BID as a matching problem</vt:lpstr>
      <vt:lpstr>BID w/o grid constraints</vt:lpstr>
      <vt:lpstr>BID w/ grid constraints</vt:lpstr>
      <vt:lpstr>Matching reformulation in Solver</vt:lpstr>
      <vt:lpstr>Evaluation: matching reformulation</vt:lpstr>
      <vt:lpstr>Outline</vt:lpstr>
      <vt:lpstr>Find all maximum matchings</vt:lpstr>
      <vt:lpstr>Symmetric maximum matchings</vt:lpstr>
      <vt:lpstr>Symmetric matchings in BID</vt:lpstr>
      <vt:lpstr>Conclusions</vt:lpstr>
      <vt:lpstr>Future work</vt:lpstr>
      <vt:lpstr>Questions?</vt:lpstr>
    </vt:vector>
  </TitlesOfParts>
  <Company>University of Nebraska - Lincoln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choueiry</dc:creator>
  <cp:lastModifiedBy>Choueiry</cp:lastModifiedBy>
  <cp:revision>133</cp:revision>
  <dcterms:created xsi:type="dcterms:W3CDTF">2004-09-04T03:37:41Z</dcterms:created>
  <dcterms:modified xsi:type="dcterms:W3CDTF">2007-08-28T17:50:13Z</dcterms:modified>
</cp:coreProperties>
</file>