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9"/>
  </p:notesMasterIdLst>
  <p:handoutMasterIdLst>
    <p:handoutMasterId r:id="rId50"/>
  </p:handoutMasterIdLst>
  <p:sldIdLst>
    <p:sldId id="277" r:id="rId2"/>
    <p:sldId id="279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325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95" r:id="rId19"/>
    <p:sldId id="296" r:id="rId20"/>
    <p:sldId id="297" r:id="rId21"/>
    <p:sldId id="298" r:id="rId22"/>
    <p:sldId id="299" r:id="rId23"/>
    <p:sldId id="300" r:id="rId24"/>
    <p:sldId id="301" r:id="rId25"/>
    <p:sldId id="302" r:id="rId26"/>
    <p:sldId id="303" r:id="rId27"/>
    <p:sldId id="304" r:id="rId28"/>
    <p:sldId id="305" r:id="rId29"/>
    <p:sldId id="306" r:id="rId30"/>
    <p:sldId id="307" r:id="rId31"/>
    <p:sldId id="308" r:id="rId32"/>
    <p:sldId id="309" r:id="rId33"/>
    <p:sldId id="310" r:id="rId34"/>
    <p:sldId id="311" r:id="rId35"/>
    <p:sldId id="312" r:id="rId36"/>
    <p:sldId id="313" r:id="rId37"/>
    <p:sldId id="314" r:id="rId38"/>
    <p:sldId id="315" r:id="rId39"/>
    <p:sldId id="316" r:id="rId40"/>
    <p:sldId id="317" r:id="rId41"/>
    <p:sldId id="318" r:id="rId42"/>
    <p:sldId id="319" r:id="rId43"/>
    <p:sldId id="320" r:id="rId44"/>
    <p:sldId id="321" r:id="rId45"/>
    <p:sldId id="322" r:id="rId46"/>
    <p:sldId id="323" r:id="rId47"/>
    <p:sldId id="324" r:id="rId48"/>
  </p:sldIdLst>
  <p:sldSz cx="9144000" cy="6858000" type="screen4x3"/>
  <p:notesSz cx="6950075" cy="9236075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A65BC"/>
    <a:srgbClr val="A5002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954" autoAdjust="0"/>
    <p:restoredTop sz="86333" autoAdjust="0"/>
  </p:normalViewPr>
  <p:slideViewPr>
    <p:cSldViewPr>
      <p:cViewPr varScale="1">
        <p:scale>
          <a:sx n="85" d="100"/>
          <a:sy n="85" d="100"/>
        </p:scale>
        <p:origin x="-1229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>
              <a:defRPr sz="1200"/>
            </a:lvl1pPr>
          </a:lstStyle>
          <a:p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endParaRPr 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>
              <a:defRPr sz="1200"/>
            </a:lvl1pPr>
          </a:lstStyle>
          <a:p>
            <a:endParaRPr 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fld id="{AFB67340-273A-4ED1-813B-07EE8A644A4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>
              <a:defRPr sz="1200"/>
            </a:lvl1pPr>
          </a:lstStyle>
          <a:p>
            <a:endParaRPr lang="en-US" altLang="zh-C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endParaRPr lang="en-US" altLang="zh-CN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8038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7850"/>
            <a:ext cx="55594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>
              <a:defRPr sz="1200"/>
            </a:lvl1pPr>
          </a:lstStyle>
          <a:p>
            <a:endParaRPr lang="en-US" altLang="zh-CN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fld id="{5AF24D43-DF21-41D0-A4F5-89A45046EBB1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Say it quick, say it once.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42DC03-037D-4BD1-9758-547E870F564F}" type="slidenum">
              <a:rPr lang="en-US" altLang="zh-CN" smtClean="0"/>
              <a:pPr>
                <a:defRPr/>
              </a:pPr>
              <a:t>8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42DC03-037D-4BD1-9758-547E870F564F}" type="slidenum">
              <a:rPr lang="en-US" altLang="zh-CN" smtClean="0"/>
              <a:pPr>
                <a:defRPr/>
              </a:pPr>
              <a:t>10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42DC03-037D-4BD1-9758-547E870F564F}" type="slidenum">
              <a:rPr lang="en-US" altLang="zh-CN" smtClean="0"/>
              <a:pPr>
                <a:defRPr/>
              </a:pPr>
              <a:t>11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42DC03-037D-4BD1-9758-547E870F564F}" type="slidenum">
              <a:rPr lang="en-US" altLang="zh-CN" smtClean="0"/>
              <a:pPr>
                <a:defRPr/>
              </a:pPr>
              <a:t>13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42DC03-037D-4BD1-9758-547E870F564F}" type="slidenum">
              <a:rPr lang="en-US" altLang="zh-CN" smtClean="0"/>
              <a:pPr>
                <a:defRPr/>
              </a:pPr>
              <a:t>17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42DC03-037D-4BD1-9758-547E870F564F}" type="slidenum">
              <a:rPr lang="en-US" altLang="zh-CN" smtClean="0"/>
              <a:pPr>
                <a:defRPr/>
              </a:pPr>
              <a:t>28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42DC03-037D-4BD1-9758-547E870F564F}" type="slidenum">
              <a:rPr lang="en-US" altLang="zh-CN" smtClean="0"/>
              <a:pPr>
                <a:defRPr/>
              </a:pPr>
              <a:t>30</a:t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9161F07-BB07-4679-9668-748912A38351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 smtClean="0"/>
              <a:t>ISI - Information Integration Group Meeting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362684-6A86-4C4F-8C20-D760B53C8989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F32FD2-C1F1-46F4-8D7F-500821C8DB9E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ISI - Information Integration Group Meeting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DEC877-EA9D-4780-A3BA-2EB5C72E42D7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7645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04800"/>
            <a:ext cx="607695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139CF6-D168-499D-A84B-55E95DD0E1AA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ISI - Information Integration Group Meeting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D58CE8-483B-4AA2-8121-7BBEA2A6A945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90C9685-5CCB-42DC-AD10-28DCC4C2AA40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 smtClean="0"/>
              <a:t>ISI - Information Integration Group Meeting</a:t>
            </a:r>
            <a:endParaRPr lang="en-US" altLang="zh-C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9C5F72-FD39-40CC-A19F-E155B36B12A6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4A71D5-4C54-499E-903D-157C72BA65DC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ISI - Information Integration Group Meeting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61919A-6FC6-4985-9E5F-B7D1B5878664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65238"/>
            <a:ext cx="40005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65238"/>
            <a:ext cx="40005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5736C8-B8ED-4EF2-B34B-6CA9628EC3A9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ISI - Information Integration Group Meeting</a:t>
            </a: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D10A84-0EA9-4761-B4AC-58D66E1C8ED5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004A5C4-D9CC-436A-A70E-16C56CBB83C1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ISI - Information Integration Group Meeting</a:t>
            </a: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ED2FB6-C4A1-49F3-9405-52E5DFE16105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99C978A-2E9C-4D1D-A1A1-B20DBA5E1430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ISI - Information Integration Group Meeting</a:t>
            </a: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F4A05F-6CF8-47F7-B4EC-739E7DCB17BB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F0B895-0847-4468-AF1E-44EAAC857FFD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ISI - Information Integration Group Meeting</a:t>
            </a: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68FA2-3E8A-4D57-84F2-67360BB3A612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2D38FD3-CA6E-46D1-BC30-EF395E3C1F80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ISI - Information Integration Group Meeting</a:t>
            </a: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6C8E83-24F5-4606-AA79-64BDEBD27FDD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B298908-8038-4207-8FE8-A08796B75325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ISI - Information Integration Group Meeting</a:t>
            </a: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0D25FC-C215-45C7-99BB-E0D7C351CF65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229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65238"/>
            <a:ext cx="81534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 smtClean="0"/>
              <a:t>Click to edit Master text styles</a:t>
            </a:r>
          </a:p>
          <a:p>
            <a:pPr lvl="1"/>
            <a:r>
              <a:rPr lang="en-US" altLang="zh-CN" dirty="0" smtClean="0"/>
              <a:t>Second level</a:t>
            </a:r>
          </a:p>
          <a:p>
            <a:pPr lvl="2"/>
            <a:r>
              <a:rPr lang="en-US" altLang="zh-CN" dirty="0" smtClean="0"/>
              <a:t>Third level</a:t>
            </a:r>
          </a:p>
          <a:p>
            <a:pPr lvl="3"/>
            <a:r>
              <a:rPr lang="en-US" altLang="zh-CN" dirty="0" smtClean="0"/>
              <a:t>Fourth level</a:t>
            </a:r>
          </a:p>
          <a:p>
            <a:pPr lvl="4"/>
            <a:r>
              <a:rPr lang="en-US" altLang="zh-CN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FBBB1E8B-9C9F-420F-83D9-F6BBE11795BC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altLang="zh-CN" dirty="0" smtClean="0"/>
              <a:t>ISI - Information Integration Group Meeting</a:t>
            </a:r>
            <a:endParaRPr lang="en-US" altLang="zh-CN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9565145-9C39-4F5F-B243-9952361F68E7}" type="slidenum">
              <a:rPr lang="en-US" altLang="zh-CN"/>
              <a:pPr/>
              <a:t>‹#›</a:t>
            </a:fld>
            <a:endParaRPr lang="en-US" altLang="zh-CN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609600" y="10668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762000" y="59436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034" name="Picture 10" descr="C:\My Documents\UNL logo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315200" y="5713413"/>
            <a:ext cx="1295400" cy="534987"/>
          </a:xfrm>
          <a:prstGeom prst="rect">
            <a:avLst/>
          </a:prstGeom>
          <a:noFill/>
        </p:spPr>
      </p:pic>
      <p:sp>
        <p:nvSpPr>
          <p:cNvPr id="1035" name="Text Box 11"/>
          <p:cNvSpPr txBox="1">
            <a:spLocks noChangeArrowheads="1"/>
          </p:cNvSpPr>
          <p:nvPr/>
        </p:nvSpPr>
        <p:spPr bwMode="auto">
          <a:xfrm>
            <a:off x="685800" y="5943600"/>
            <a:ext cx="4800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i="1">
                <a:solidFill>
                  <a:srgbClr val="3A65BC"/>
                </a:solidFill>
              </a:rPr>
              <a:t>Constraint Systems Laboratory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3A65BC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3A65BC"/>
        </a:buClr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9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image" Target="../media/image16.wmf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7.wmf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7C90F-E0D0-450C-8314-89813D17CD4A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ISI - Information Integration Group Meeting</a:t>
            </a:r>
            <a:endParaRPr lang="en-US" altLang="zh-CN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22B93-89E6-4641-B1FE-E3BF477CAB47}" type="slidenum">
              <a:rPr lang="en-US" altLang="zh-CN"/>
              <a:pPr/>
              <a:t>1</a:t>
            </a:fld>
            <a:endParaRPr lang="en-US" altLang="zh-CN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609600" y="1325563"/>
            <a:ext cx="8001000" cy="408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3A65BC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Reformulating Constraint Satisfaction Problems with Application to Geospatial Reasoning</a:t>
            </a: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endParaRPr kumimoji="0" lang="en-US" sz="1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宋体" pitchFamily="2" charset="-122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Ken Bayer</a:t>
            </a:r>
            <a:endParaRPr kumimoji="0" 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宋体" pitchFamily="2" charset="-122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endParaRPr kumimoji="0" lang="en-US" sz="1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宋体" pitchFamily="2" charset="-122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Constraint Systems Laboratory</a:t>
            </a: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Department of Computer Science &amp; Engineering</a:t>
            </a: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University of Nebraska-Lincoln</a:t>
            </a: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685800" y="5237163"/>
            <a:ext cx="6629400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dirty="0"/>
              <a:t>Joint work with M. </a:t>
            </a:r>
            <a:r>
              <a:rPr lang="en-US" sz="1600" dirty="0" err="1"/>
              <a:t>Michalowski</a:t>
            </a:r>
            <a:r>
              <a:rPr lang="en-US" sz="1600" dirty="0"/>
              <a:t>, B.Y. </a:t>
            </a:r>
            <a:r>
              <a:rPr lang="en-US" sz="1600" dirty="0" err="1"/>
              <a:t>Choueiry</a:t>
            </a:r>
            <a:r>
              <a:rPr lang="en-US" sz="1600" dirty="0"/>
              <a:t>, and C.A. </a:t>
            </a:r>
            <a:r>
              <a:rPr lang="en-US" sz="1600" dirty="0" err="1"/>
              <a:t>Knoblock</a:t>
            </a:r>
            <a:endParaRPr lang="en-US" sz="1600" dirty="0"/>
          </a:p>
          <a:p>
            <a:endParaRPr lang="en-US" sz="1100" dirty="0" smtClean="0"/>
          </a:p>
          <a:p>
            <a:r>
              <a:rPr lang="en-US" sz="1100" dirty="0" smtClean="0"/>
              <a:t>Supported </a:t>
            </a:r>
            <a:r>
              <a:rPr lang="en-US" sz="1100" dirty="0"/>
              <a:t>by NSF CAREER award #0133568 &amp; </a:t>
            </a:r>
            <a:r>
              <a:rPr lang="en-US" sz="1100" dirty="0" smtClean="0"/>
              <a:t>AFOSR </a:t>
            </a:r>
            <a:r>
              <a:rPr lang="en-US" sz="1100" dirty="0"/>
              <a:t>grants FA9550-04-1-0105, FA9550-07-1-0416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Helvetica" pitchFamily="34" charset="0"/>
                <a:ea typeface="宋体" pitchFamily="2" charset="-122"/>
              </a:rPr>
              <a:t>Query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153400" cy="1981200"/>
          </a:xfrm>
        </p:spPr>
        <p:txBody>
          <a:bodyPr/>
          <a:lstStyle/>
          <a:p>
            <a:pPr marL="457200" indent="-457200" eaLnBrk="1" hangingPunct="1">
              <a:buFont typeface="Helvetica" pitchFamily="34" charset="0"/>
              <a:buAutoNum type="arabicPeriod"/>
            </a:pP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Given an address, what buildings could it be?</a:t>
            </a:r>
          </a:p>
          <a:p>
            <a:pPr marL="457200" indent="-457200" eaLnBrk="1" hangingPunct="1">
              <a:buFont typeface="Helvetica" pitchFamily="34" charset="0"/>
              <a:buAutoNum type="arabicPeriod"/>
            </a:pP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Given a building, what addresses could it have</a:t>
            </a:r>
            <a:r>
              <a:rPr lang="en-US" sz="2400" dirty="0">
                <a:latin typeface="Helvetica" pitchFamily="34" charset="0"/>
                <a:ea typeface="宋体" pitchFamily="2" charset="-122"/>
              </a:rPr>
              <a:t>?</a:t>
            </a:r>
            <a:endParaRPr lang="en-US" sz="2400" dirty="0" smtClean="0"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BAB3B-48EE-4025-8FB3-35B52718D3F2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10</a:t>
            </a:fld>
            <a:endParaRPr lang="en-US" altLang="zh-C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ISI - Information Integration Group Meeting</a:t>
            </a:r>
            <a:endParaRPr lang="en-US" altLang="zh-CN" dirty="0"/>
          </a:p>
        </p:txBody>
      </p:sp>
      <p:grpSp>
        <p:nvGrpSpPr>
          <p:cNvPr id="56" name="Group 55"/>
          <p:cNvGrpSpPr/>
          <p:nvPr/>
        </p:nvGrpSpPr>
        <p:grpSpPr>
          <a:xfrm>
            <a:off x="2133600" y="3200400"/>
            <a:ext cx="5149259" cy="2473324"/>
            <a:chOff x="2699341" y="3048000"/>
            <a:chExt cx="5149259" cy="2473324"/>
          </a:xfrm>
        </p:grpSpPr>
        <p:sp>
          <p:nvSpPr>
            <p:cNvPr id="9" name="Rectangle 8"/>
            <p:cNvSpPr/>
            <p:nvPr/>
          </p:nvSpPr>
          <p:spPr bwMode="auto">
            <a:xfrm>
              <a:off x="4054431" y="4370705"/>
              <a:ext cx="575310" cy="481423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B6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3106768" y="4126997"/>
              <a:ext cx="4741832" cy="1997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Rectangle 6"/>
            <p:cNvSpPr/>
            <p:nvPr/>
          </p:nvSpPr>
          <p:spPr bwMode="auto">
            <a:xfrm>
              <a:off x="5588591" y="4658360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B8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13" name="Rectangle 6"/>
            <p:cNvSpPr/>
            <p:nvPr/>
          </p:nvSpPr>
          <p:spPr bwMode="auto">
            <a:xfrm>
              <a:off x="4054431" y="322008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B2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14" name="Rectangle 6"/>
            <p:cNvSpPr/>
            <p:nvPr/>
          </p:nvSpPr>
          <p:spPr bwMode="auto">
            <a:xfrm>
              <a:off x="6739211" y="3582450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B4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 rot="5400000">
              <a:off x="2668094" y="4222882"/>
              <a:ext cx="2397125" cy="1997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Rectangle 6"/>
            <p:cNvSpPr/>
            <p:nvPr/>
          </p:nvSpPr>
          <p:spPr bwMode="auto">
            <a:xfrm>
              <a:off x="3095581" y="4658360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>
                  <a:solidFill>
                    <a:srgbClr val="000000"/>
                  </a:solidFill>
                </a:rPr>
                <a:t>B5</a:t>
              </a:r>
            </a:p>
          </p:txBody>
        </p:sp>
        <p:sp>
          <p:nvSpPr>
            <p:cNvPr id="18" name="Rectangle 6"/>
            <p:cNvSpPr/>
            <p:nvPr/>
          </p:nvSpPr>
          <p:spPr bwMode="auto">
            <a:xfrm>
              <a:off x="5588591" y="3582450"/>
              <a:ext cx="575310" cy="481423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B3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19" name="Rectangle 6"/>
            <p:cNvSpPr/>
            <p:nvPr/>
          </p:nvSpPr>
          <p:spPr bwMode="auto">
            <a:xfrm>
              <a:off x="6547441" y="494601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B9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20" name="Rectangle 6"/>
            <p:cNvSpPr/>
            <p:nvPr/>
          </p:nvSpPr>
          <p:spPr bwMode="auto">
            <a:xfrm>
              <a:off x="6930981" y="437070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B10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21" name="Rectangle 6"/>
            <p:cNvSpPr/>
            <p:nvPr/>
          </p:nvSpPr>
          <p:spPr bwMode="auto">
            <a:xfrm>
              <a:off x="4917396" y="437070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B7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22" name="Rectangle 6"/>
            <p:cNvSpPr/>
            <p:nvPr/>
          </p:nvSpPr>
          <p:spPr bwMode="auto">
            <a:xfrm>
              <a:off x="3095581" y="3582450"/>
              <a:ext cx="575310" cy="481423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>
                  <a:solidFill>
                    <a:srgbClr val="000000"/>
                  </a:solidFill>
                </a:rPr>
                <a:t>B1</a:t>
              </a:r>
            </a:p>
          </p:txBody>
        </p:sp>
        <p:sp>
          <p:nvSpPr>
            <p:cNvPr id="42" name="Rectangle 41"/>
            <p:cNvSpPr/>
            <p:nvPr/>
          </p:nvSpPr>
          <p:spPr bwMode="auto">
            <a:xfrm rot="5400000">
              <a:off x="5161103" y="4222882"/>
              <a:ext cx="2397125" cy="1997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354661" y="3048000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S1</a:t>
              </a:r>
              <a:endParaRPr lang="en-US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838781" y="3048000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S2</a:t>
              </a:r>
              <a:endParaRPr lang="en-US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2699341" y="4046220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S3</a:t>
              </a:r>
              <a:endParaRPr lang="en-US" dirty="0"/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228600" y="2819400"/>
            <a:ext cx="2328969" cy="1131332"/>
            <a:chOff x="381000" y="3733800"/>
            <a:chExt cx="2328969" cy="1131332"/>
          </a:xfrm>
        </p:grpSpPr>
        <p:sp>
          <p:nvSpPr>
            <p:cNvPr id="49" name="Rectangle 6"/>
            <p:cNvSpPr/>
            <p:nvPr/>
          </p:nvSpPr>
          <p:spPr bwMode="auto">
            <a:xfrm>
              <a:off x="457200" y="3810000"/>
              <a:ext cx="273180" cy="22859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50" name="Rectangle 49"/>
            <p:cNvSpPr/>
            <p:nvPr/>
          </p:nvSpPr>
          <p:spPr bwMode="auto">
            <a:xfrm>
              <a:off x="457200" y="4191001"/>
              <a:ext cx="273180" cy="228599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381000" y="4495800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Si</a:t>
              </a:r>
              <a:endParaRPr lang="en-US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762000" y="3733800"/>
              <a:ext cx="12041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= Building</a:t>
              </a:r>
              <a:endParaRPr lang="en-US" dirty="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762000" y="4114800"/>
              <a:ext cx="19479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= Corner building</a:t>
              </a:r>
              <a:endParaRPr lang="en-US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762000" y="4495800"/>
              <a:ext cx="9989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= Street</a:t>
              </a:r>
              <a:endParaRPr lang="en-US" dirty="0"/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7534656" y="3200400"/>
            <a:ext cx="1399268" cy="1774190"/>
            <a:chOff x="7534656" y="3200400"/>
            <a:chExt cx="1399268" cy="1774190"/>
          </a:xfrm>
        </p:grpSpPr>
        <p:sp>
          <p:nvSpPr>
            <p:cNvPr id="57" name="TextBox 56"/>
            <p:cNvSpPr txBox="1"/>
            <p:nvPr/>
          </p:nvSpPr>
          <p:spPr>
            <a:xfrm>
              <a:off x="7543800" y="3200400"/>
              <a:ext cx="1390124" cy="1477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S1#1,S1#4,</a:t>
              </a:r>
            </a:p>
            <a:p>
              <a:pPr algn="ctr"/>
              <a:r>
                <a:rPr lang="en-US" dirty="0" smtClean="0"/>
                <a:t>S1#8,S2#7,</a:t>
              </a:r>
            </a:p>
            <a:p>
              <a:pPr algn="ctr"/>
              <a:r>
                <a:rPr lang="en-US" dirty="0" smtClean="0"/>
                <a:t>S2#8,S3#1,</a:t>
              </a:r>
            </a:p>
            <a:p>
              <a:pPr algn="ctr"/>
              <a:r>
                <a:rPr lang="en-US" dirty="0" smtClean="0"/>
                <a:t>S3#2,S3#3,</a:t>
              </a:r>
            </a:p>
            <a:p>
              <a:pPr algn="ctr"/>
              <a:r>
                <a:rPr lang="en-US" dirty="0" smtClean="0"/>
                <a:t>S3#15</a:t>
              </a:r>
            </a:p>
          </p:txBody>
        </p:sp>
        <p:cxnSp>
          <p:nvCxnSpPr>
            <p:cNvPr id="59" name="Straight Connector 58"/>
            <p:cNvCxnSpPr/>
            <p:nvPr/>
          </p:nvCxnSpPr>
          <p:spPr>
            <a:xfrm>
              <a:off x="7543800" y="3200400"/>
              <a:ext cx="1371600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5400000" flipH="1" flipV="1">
              <a:off x="6781800" y="3962400"/>
              <a:ext cx="1524000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 flipH="1" flipV="1">
              <a:off x="8077994" y="4037806"/>
              <a:ext cx="1676400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Freeform 67"/>
            <p:cNvSpPr/>
            <p:nvPr/>
          </p:nvSpPr>
          <p:spPr>
            <a:xfrm>
              <a:off x="7534656" y="4724400"/>
              <a:ext cx="1379220" cy="250190"/>
            </a:xfrm>
            <a:custGeom>
              <a:avLst/>
              <a:gdLst>
                <a:gd name="connsiteX0" fmla="*/ 0 w 1379220"/>
                <a:gd name="connsiteY0" fmla="*/ 0 h 250190"/>
                <a:gd name="connsiteX1" fmla="*/ 647700 w 1379220"/>
                <a:gd name="connsiteY1" fmla="*/ 243840 h 250190"/>
                <a:gd name="connsiteX2" fmla="*/ 883920 w 1379220"/>
                <a:gd name="connsiteY2" fmla="*/ 38100 h 250190"/>
                <a:gd name="connsiteX3" fmla="*/ 1379220 w 1379220"/>
                <a:gd name="connsiteY3" fmla="*/ 137160 h 250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9220" h="250190">
                  <a:moveTo>
                    <a:pt x="0" y="0"/>
                  </a:moveTo>
                  <a:cubicBezTo>
                    <a:pt x="250190" y="118745"/>
                    <a:pt x="500380" y="237490"/>
                    <a:pt x="647700" y="243840"/>
                  </a:cubicBezTo>
                  <a:cubicBezTo>
                    <a:pt x="795020" y="250190"/>
                    <a:pt x="762000" y="55880"/>
                    <a:pt x="883920" y="38100"/>
                  </a:cubicBezTo>
                  <a:cubicBezTo>
                    <a:pt x="1005840" y="20320"/>
                    <a:pt x="1192530" y="78740"/>
                    <a:pt x="1379220" y="137160"/>
                  </a:cubicBezTo>
                </a:path>
              </a:pathLst>
            </a:cu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0" name="Rounded Rectangle 69"/>
          <p:cNvSpPr/>
          <p:nvPr/>
        </p:nvSpPr>
        <p:spPr>
          <a:xfrm>
            <a:off x="7602070" y="4047565"/>
            <a:ext cx="609600" cy="304800"/>
          </a:xfrm>
          <a:prstGeom prst="roundRect">
            <a:avLst/>
          </a:prstGeom>
          <a:solidFill>
            <a:srgbClr val="3A65BC">
              <a:alpha val="40000"/>
            </a:srgb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ounded Rectangle 71"/>
          <p:cNvSpPr/>
          <p:nvPr/>
        </p:nvSpPr>
        <p:spPr>
          <a:xfrm>
            <a:off x="4343400" y="4495800"/>
            <a:ext cx="609600" cy="533400"/>
          </a:xfrm>
          <a:prstGeom prst="roundRect">
            <a:avLst/>
          </a:prstGeom>
          <a:solidFill>
            <a:srgbClr val="3A65BC">
              <a:alpha val="40000"/>
            </a:srgb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Rounded Rectangle 72"/>
          <p:cNvSpPr/>
          <p:nvPr/>
        </p:nvSpPr>
        <p:spPr>
          <a:xfrm>
            <a:off x="5029200" y="3733800"/>
            <a:ext cx="609600" cy="533400"/>
          </a:xfrm>
          <a:prstGeom prst="roundRect">
            <a:avLst/>
          </a:prstGeom>
          <a:solidFill>
            <a:srgbClr val="3A65BC">
              <a:alpha val="40000"/>
            </a:srgb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ounded Rectangle 84"/>
          <p:cNvSpPr/>
          <p:nvPr/>
        </p:nvSpPr>
        <p:spPr>
          <a:xfrm>
            <a:off x="2514599" y="3733800"/>
            <a:ext cx="609601" cy="533400"/>
          </a:xfrm>
          <a:prstGeom prst="roundRect">
            <a:avLst/>
          </a:prstGeom>
          <a:solidFill>
            <a:srgbClr val="C00000">
              <a:alpha val="21000"/>
            </a:srgbClr>
          </a:solidFill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Flowchart: Document 65"/>
          <p:cNvSpPr/>
          <p:nvPr/>
        </p:nvSpPr>
        <p:spPr>
          <a:xfrm>
            <a:off x="1219200" y="4267200"/>
            <a:ext cx="914400" cy="1295400"/>
          </a:xfrm>
          <a:prstGeom prst="flowChartDocument">
            <a:avLst/>
          </a:prstGeom>
          <a:solidFill>
            <a:srgbClr val="C00000">
              <a:alpha val="2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S1#1,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S3#1,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S3#15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 animBg="1"/>
      <p:bldP spid="72" grpId="0" animBg="1"/>
      <p:bldP spid="73" grpId="0" animBg="1"/>
      <p:bldP spid="85" grpId="0" animBg="1"/>
      <p:bldP spid="6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Helvetica" pitchFamily="34" charset="0"/>
                <a:ea typeface="宋体" pitchFamily="2" charset="-122"/>
              </a:rPr>
              <a:t>Outline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4294967295"/>
          </p:nvPr>
        </p:nvSpPr>
        <p:spPr>
          <a:ln>
            <a:noFill/>
          </a:ln>
        </p:spPr>
        <p:txBody>
          <a:bodyPr/>
          <a:lstStyle/>
          <a:p>
            <a:pPr eaLnBrk="1" hangingPunct="1"/>
            <a:r>
              <a:rPr lang="en-US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Background</a:t>
            </a:r>
          </a:p>
          <a:p>
            <a:pPr eaLnBrk="1" hangingPunct="1"/>
            <a:r>
              <a:rPr lang="en-US" b="1" smtClean="0">
                <a:latin typeface="Helvetica" pitchFamily="34" charset="0"/>
                <a:ea typeface="宋体" pitchFamily="2" charset="-122"/>
              </a:rPr>
              <a:t>BID model &amp; custom solver </a:t>
            </a:r>
          </a:p>
          <a:p>
            <a:pPr eaLnBrk="1" hangingPunct="1"/>
            <a:r>
              <a:rPr lang="en-US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Reformulation techniques</a:t>
            </a:r>
          </a:p>
          <a:p>
            <a:pPr eaLnBrk="1" hangingPunct="1"/>
            <a:r>
              <a:rPr lang="en-US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Conclusions &amp; future work</a:t>
            </a:r>
          </a:p>
          <a:p>
            <a:pPr eaLnBrk="1" hangingPunct="1"/>
            <a:endParaRPr lang="en-US" smtClean="0">
              <a:solidFill>
                <a:schemeClr val="bg2"/>
              </a:solidFill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15364" name="Date Placeholder 3"/>
          <p:cNvSpPr txBox="1">
            <a:spLocks noGrp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fld id="{C1D101BD-2701-41D3-AFB1-A4D9CFD16A7B}" type="datetime1">
              <a:rPr lang="en-US" sz="1400"/>
              <a:pPr/>
              <a:t>5/27/2007</a:t>
            </a:fld>
            <a:endParaRPr lang="en-US" altLang="zh-CN" sz="1400"/>
          </a:p>
        </p:txBody>
      </p:sp>
      <p:sp>
        <p:nvSpPr>
          <p:cNvPr id="15366" name="Slide Number Placeholder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B0E032CE-DB28-4024-B572-AC0D36D4167D}" type="slidenum">
              <a:rPr lang="en-US" altLang="zh-CN" sz="1400"/>
              <a:pPr algn="r"/>
              <a:t>11</a:t>
            </a:fld>
            <a:endParaRPr lang="en-US" altLang="zh-CN" sz="140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BB5293-9530-4D10-B72E-E6A9406C03D5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11</a:t>
            </a:fld>
            <a:endParaRPr lang="en-US" altLang="zh-CN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76250"/>
          </a:xfrm>
        </p:spPr>
        <p:txBody>
          <a:bodyPr/>
          <a:lstStyle/>
          <a:p>
            <a:r>
              <a:rPr lang="en-US" altLang="zh-CN" dirty="0" smtClean="0"/>
              <a:t>ISI - Information Integration Group Meeting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>
                <a:latin typeface="Helvetica" pitchFamily="34" charset="0"/>
                <a:ea typeface="宋体" pitchFamily="2" charset="-122"/>
              </a:rPr>
              <a:t>CSP model: variables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265238"/>
            <a:ext cx="5054600" cy="45259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Orientation variables </a:t>
            </a:r>
          </a:p>
          <a:p>
            <a:pPr lvl="1">
              <a:lnSpc>
                <a:spcPct val="90000"/>
              </a:lnSpc>
            </a:pPr>
            <a:r>
              <a:rPr lang="en-US" sz="2400" dirty="0" err="1" smtClean="0">
                <a:latin typeface="Helvetica" pitchFamily="34" charset="0"/>
                <a:ea typeface="宋体" pitchFamily="2" charset="-122"/>
              </a:rPr>
              <a:t>OddOnNorth</a:t>
            </a: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, </a:t>
            </a:r>
            <a:r>
              <a:rPr lang="en-US" sz="2400" dirty="0" err="1" smtClean="0">
                <a:latin typeface="Helvetica" pitchFamily="34" charset="0"/>
                <a:ea typeface="宋体" pitchFamily="2" charset="-122"/>
              </a:rPr>
              <a:t>OddOnEast</a:t>
            </a: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, </a:t>
            </a:r>
            <a:r>
              <a:rPr lang="en-US" sz="2400" dirty="0" err="1" smtClean="0">
                <a:latin typeface="Helvetica" pitchFamily="34" charset="0"/>
                <a:ea typeface="宋体" pitchFamily="2" charset="-122"/>
              </a:rPr>
              <a:t>IncreasingNorth</a:t>
            </a: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, </a:t>
            </a:r>
            <a:r>
              <a:rPr lang="en-US" sz="2400" dirty="0" err="1" smtClean="0">
                <a:latin typeface="Helvetica" pitchFamily="34" charset="0"/>
                <a:ea typeface="宋体" pitchFamily="2" charset="-122"/>
              </a:rPr>
              <a:t>IncreasingEast</a:t>
            </a:r>
            <a:endParaRPr lang="en-US" sz="2400" dirty="0" smtClean="0">
              <a:latin typeface="Helvetica" pitchFamily="34" charset="0"/>
              <a:ea typeface="宋体" pitchFamily="2" charset="-122"/>
            </a:endParaRPr>
          </a:p>
          <a:p>
            <a:pPr lvl="1">
              <a:lnSpc>
                <a:spcPct val="90000"/>
              </a:lnSpc>
            </a:pP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Domains: {true, false}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Corner variables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Corner buildings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Domains: set of streets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Building variables 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Corner &amp; non-corner buildings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Domains: set of addresses</a:t>
            </a:r>
          </a:p>
          <a:p>
            <a:pPr lvl="1">
              <a:lnSpc>
                <a:spcPct val="90000"/>
              </a:lnSpc>
            </a:pPr>
            <a:endParaRPr lang="en-US" sz="2400" dirty="0" smtClean="0"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16388" name="Rectangle 31"/>
          <p:cNvSpPr>
            <a:spLocks noChangeArrowheads="1"/>
          </p:cNvSpPr>
          <p:nvPr/>
        </p:nvSpPr>
        <p:spPr bwMode="auto">
          <a:xfrm>
            <a:off x="5687786" y="3619500"/>
            <a:ext cx="21178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 smtClean="0"/>
              <a:t>D</a:t>
            </a:r>
            <a:r>
              <a:rPr lang="en-US" sz="2800" baseline="-25000" dirty="0" smtClean="0">
                <a:solidFill>
                  <a:srgbClr val="FF6600"/>
                </a:solidFill>
              </a:rPr>
              <a:t>B1c</a:t>
            </a:r>
            <a:r>
              <a:rPr lang="en-US" sz="2400" baseline="-25000" dirty="0" smtClean="0"/>
              <a:t> </a:t>
            </a:r>
            <a:r>
              <a:rPr lang="en-US" sz="2400" dirty="0"/>
              <a:t>= {</a:t>
            </a:r>
            <a:r>
              <a:rPr lang="en-US" sz="2000" dirty="0"/>
              <a:t>S1, S2</a:t>
            </a:r>
            <a:r>
              <a:rPr lang="en-US" sz="2400" dirty="0"/>
              <a:t>}</a:t>
            </a:r>
          </a:p>
        </p:txBody>
      </p:sp>
      <p:sp>
        <p:nvSpPr>
          <p:cNvPr id="16389" name="Rectangle 31"/>
          <p:cNvSpPr>
            <a:spLocks noChangeArrowheads="1"/>
          </p:cNvSpPr>
          <p:nvPr/>
        </p:nvSpPr>
        <p:spPr bwMode="auto">
          <a:xfrm>
            <a:off x="5687786" y="4584700"/>
            <a:ext cx="3509294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/>
              <a:t>D</a:t>
            </a:r>
            <a:r>
              <a:rPr lang="en-US" sz="2800" baseline="-25000" dirty="0">
                <a:solidFill>
                  <a:srgbClr val="7030A0"/>
                </a:solidFill>
              </a:rPr>
              <a:t>B1</a:t>
            </a:r>
            <a:r>
              <a:rPr lang="en-US" sz="2400" baseline="-25000" dirty="0"/>
              <a:t> </a:t>
            </a:r>
            <a:r>
              <a:rPr lang="en-US" sz="2400" dirty="0"/>
              <a:t>= </a:t>
            </a:r>
            <a:r>
              <a:rPr lang="en-US" sz="2000" dirty="0" smtClean="0"/>
              <a:t>{</a:t>
            </a:r>
            <a:r>
              <a:rPr lang="en-US" dirty="0" smtClean="0"/>
              <a:t>S1</a:t>
            </a:r>
            <a:r>
              <a:rPr lang="en-US" sz="1400" dirty="0" smtClean="0"/>
              <a:t>#</a:t>
            </a:r>
            <a:r>
              <a:rPr lang="en-US" dirty="0" smtClean="0"/>
              <a:t>2</a:t>
            </a:r>
            <a:r>
              <a:rPr lang="en-US" dirty="0"/>
              <a:t>, S1</a:t>
            </a:r>
            <a:r>
              <a:rPr lang="en-US" sz="1400" dirty="0"/>
              <a:t>#</a:t>
            </a:r>
            <a:r>
              <a:rPr lang="en-US" dirty="0"/>
              <a:t>4,…, S1</a:t>
            </a:r>
            <a:r>
              <a:rPr lang="en-US" sz="1400" dirty="0"/>
              <a:t>#</a:t>
            </a:r>
            <a:r>
              <a:rPr lang="en-US" dirty="0"/>
              <a:t>228,</a:t>
            </a:r>
          </a:p>
          <a:p>
            <a:pPr marL="742950" lvl="1" indent="-285750" algn="ctr"/>
            <a:r>
              <a:rPr lang="en-US" dirty="0"/>
              <a:t>     </a:t>
            </a:r>
            <a:r>
              <a:rPr lang="en-US" dirty="0" smtClean="0"/>
              <a:t> S2</a:t>
            </a:r>
            <a:r>
              <a:rPr lang="en-US" sz="1400" dirty="0" smtClean="0"/>
              <a:t>#</a:t>
            </a:r>
            <a:r>
              <a:rPr lang="en-US" dirty="0" smtClean="0"/>
              <a:t>5</a:t>
            </a:r>
            <a:r>
              <a:rPr lang="en-US" dirty="0"/>
              <a:t>, S2</a:t>
            </a:r>
            <a:r>
              <a:rPr lang="en-US" sz="1400" dirty="0"/>
              <a:t>#</a:t>
            </a:r>
            <a:r>
              <a:rPr lang="en-US" dirty="0"/>
              <a:t>9,…, S2</a:t>
            </a:r>
            <a:r>
              <a:rPr lang="en-US" sz="1400" dirty="0"/>
              <a:t>#</a:t>
            </a:r>
            <a:r>
              <a:rPr lang="en-US" dirty="0"/>
              <a:t>25</a:t>
            </a:r>
            <a:r>
              <a:rPr lang="en-US" sz="2000" dirty="0"/>
              <a:t>} </a:t>
            </a: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 rot="16200000">
            <a:off x="7150100" y="2247900"/>
            <a:ext cx="1320800" cy="2286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en-US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394" name="TextBox 10"/>
          <p:cNvSpPr txBox="1">
            <a:spLocks noChangeArrowheads="1"/>
          </p:cNvSpPr>
          <p:nvPr/>
        </p:nvSpPr>
        <p:spPr bwMode="auto">
          <a:xfrm>
            <a:off x="7899400" y="2743200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S1</a:t>
            </a: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5930900" y="1930400"/>
            <a:ext cx="2070100" cy="2286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396" name="TextBox 10"/>
          <p:cNvSpPr txBox="1">
            <a:spLocks noChangeArrowheads="1"/>
          </p:cNvSpPr>
          <p:nvPr/>
        </p:nvSpPr>
        <p:spPr bwMode="auto">
          <a:xfrm>
            <a:off x="8051800" y="1866900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S2</a:t>
            </a:r>
          </a:p>
        </p:txBody>
      </p:sp>
      <p:sp>
        <p:nvSpPr>
          <p:cNvPr id="16391" name="Rectangle 31"/>
          <p:cNvSpPr>
            <a:spLocks noChangeArrowheads="1"/>
          </p:cNvSpPr>
          <p:nvPr/>
        </p:nvSpPr>
        <p:spPr bwMode="auto">
          <a:xfrm>
            <a:off x="5687786" y="5232400"/>
            <a:ext cx="35429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/>
              <a:t>D</a:t>
            </a:r>
            <a:r>
              <a:rPr lang="en-US" sz="2800" baseline="-25000" dirty="0">
                <a:solidFill>
                  <a:srgbClr val="7030A0"/>
                </a:solidFill>
              </a:rPr>
              <a:t>B2</a:t>
            </a:r>
            <a:r>
              <a:rPr lang="en-US" sz="2400" baseline="-25000" dirty="0"/>
              <a:t> </a:t>
            </a:r>
            <a:r>
              <a:rPr lang="en-US" sz="2400" dirty="0"/>
              <a:t>= </a:t>
            </a:r>
            <a:r>
              <a:rPr lang="en-US" sz="2000" dirty="0"/>
              <a:t>{ </a:t>
            </a:r>
            <a:r>
              <a:rPr lang="en-US" dirty="0"/>
              <a:t>S2</a:t>
            </a:r>
            <a:r>
              <a:rPr lang="en-US" sz="1400" dirty="0"/>
              <a:t>#</a:t>
            </a:r>
            <a:r>
              <a:rPr lang="en-US" dirty="0"/>
              <a:t>5, S2</a:t>
            </a:r>
            <a:r>
              <a:rPr lang="en-US" sz="1400" dirty="0"/>
              <a:t>#</a:t>
            </a:r>
            <a:r>
              <a:rPr lang="en-US" dirty="0"/>
              <a:t>9,…, S2</a:t>
            </a:r>
            <a:r>
              <a:rPr lang="en-US" sz="1400" dirty="0"/>
              <a:t>#</a:t>
            </a:r>
            <a:r>
              <a:rPr lang="en-US" dirty="0"/>
              <a:t>25</a:t>
            </a:r>
            <a:r>
              <a:rPr lang="en-US" sz="2000" dirty="0"/>
              <a:t>} 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6121573" y="2235427"/>
            <a:ext cx="642084" cy="50777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>
                <a:solidFill>
                  <a:srgbClr val="7030A0"/>
                </a:solidFill>
                <a:latin typeface="Arial" charset="0"/>
              </a:rPr>
              <a:t>B2</a:t>
            </a:r>
          </a:p>
        </p:txBody>
      </p:sp>
      <p:sp>
        <p:nvSpPr>
          <p:cNvPr id="38" name="AutoShape 21"/>
          <p:cNvSpPr>
            <a:spLocks noChangeArrowheads="1"/>
          </p:cNvSpPr>
          <p:nvPr/>
        </p:nvSpPr>
        <p:spPr bwMode="auto">
          <a:xfrm flipH="1">
            <a:off x="6955918" y="2264909"/>
            <a:ext cx="663575" cy="508000"/>
          </a:xfrm>
          <a:prstGeom prst="rtTriangle">
            <a:avLst/>
          </a:prstGeom>
          <a:noFill/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39" name="AutoShape 22"/>
          <p:cNvSpPr>
            <a:spLocks noChangeArrowheads="1"/>
          </p:cNvSpPr>
          <p:nvPr/>
        </p:nvSpPr>
        <p:spPr bwMode="auto">
          <a:xfrm rot="10800000" flipH="1">
            <a:off x="6905118" y="2214109"/>
            <a:ext cx="663575" cy="508000"/>
          </a:xfrm>
          <a:prstGeom prst="rtTriangle">
            <a:avLst/>
          </a:prstGeom>
          <a:noFill/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endParaRPr lang="en-US"/>
          </a:p>
        </p:txBody>
      </p:sp>
      <p:sp>
        <p:nvSpPr>
          <p:cNvPr id="40" name="Rectangle 23"/>
          <p:cNvSpPr>
            <a:spLocks noChangeArrowheads="1"/>
          </p:cNvSpPr>
          <p:nvPr/>
        </p:nvSpPr>
        <p:spPr bwMode="auto">
          <a:xfrm>
            <a:off x="6852731" y="2209346"/>
            <a:ext cx="4318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solidFill>
                  <a:srgbClr val="7030A0"/>
                </a:solidFill>
              </a:rPr>
              <a:t>B1</a:t>
            </a:r>
          </a:p>
        </p:txBody>
      </p:sp>
      <p:sp>
        <p:nvSpPr>
          <p:cNvPr id="41" name="Rectangle 24"/>
          <p:cNvSpPr>
            <a:spLocks noChangeArrowheads="1"/>
          </p:cNvSpPr>
          <p:nvPr/>
        </p:nvSpPr>
        <p:spPr bwMode="auto">
          <a:xfrm>
            <a:off x="7141656" y="2477634"/>
            <a:ext cx="5334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solidFill>
                  <a:srgbClr val="FF6600"/>
                </a:solidFill>
              </a:rPr>
              <a:t>B1c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C7555-E9BC-47E0-99C0-E80C964A9D52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12</a:t>
            </a:fld>
            <a:endParaRPr lang="en-US" altLang="zh-CN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ISI - Information Integration Group Meeting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Rectangle 3"/>
          <p:cNvSpPr>
            <a:spLocks noGrp="1" noChangeArrowheads="1"/>
          </p:cNvSpPr>
          <p:nvPr>
            <p:ph type="body" idx="4294967295"/>
          </p:nvPr>
        </p:nvSpPr>
        <p:spPr>
          <a:ln w="0">
            <a:noFill/>
          </a:ln>
        </p:spPr>
        <p:txBody>
          <a:bodyPr/>
          <a:lstStyle/>
          <a:p>
            <a:pPr marL="228600" indent="-228600">
              <a:buNone/>
              <a:defRPr/>
            </a:pPr>
            <a:r>
              <a:rPr lang="en-US" b="1" dirty="0" smtClean="0">
                <a:ln w="12700">
                  <a:noFill/>
                </a:ln>
                <a:solidFill>
                  <a:schemeClr val="folHlink"/>
                </a:solidFill>
                <a:latin typeface="+mn-lt"/>
              </a:rPr>
              <a:t> </a:t>
            </a:r>
          </a:p>
          <a:p>
            <a:pPr marL="228600" indent="-228600">
              <a:defRPr/>
            </a:pPr>
            <a:r>
              <a:rPr lang="en-US" b="1" dirty="0" smtClean="0">
                <a:ln w="12700">
                  <a:noFill/>
                </a:ln>
                <a:solidFill>
                  <a:schemeClr val="folHlink"/>
                </a:solidFill>
              </a:rPr>
              <a:t> </a:t>
            </a:r>
            <a:r>
              <a:rPr lang="en-US" b="1" dirty="0" smtClean="0">
                <a:ln w="12700">
                  <a:solidFill>
                    <a:srgbClr val="588824"/>
                  </a:solidFill>
                </a:ln>
                <a:solidFill>
                  <a:schemeClr val="folHlink"/>
                </a:solidFill>
                <a:latin typeface="+mn-lt"/>
              </a:rPr>
              <a:t>Parity constraints</a:t>
            </a:r>
          </a:p>
          <a:p>
            <a:pPr marL="228600" indent="-228600">
              <a:defRPr/>
            </a:pPr>
            <a:r>
              <a:rPr lang="en-US" b="1" dirty="0" smtClean="0">
                <a:ln w="12700">
                  <a:noFill/>
                </a:ln>
                <a:solidFill>
                  <a:schemeClr val="folHlink"/>
                </a:solidFill>
                <a:latin typeface="+mn-lt"/>
              </a:rPr>
              <a:t> </a:t>
            </a:r>
            <a:r>
              <a:rPr lang="en-US" b="1" dirty="0" smtClean="0">
                <a:ln w="12700">
                  <a:solidFill>
                    <a:srgbClr val="3C8A90"/>
                  </a:solidFill>
                </a:ln>
                <a:solidFill>
                  <a:srgbClr val="5FB6BD"/>
                </a:solidFill>
                <a:latin typeface="+mn-lt"/>
              </a:rPr>
              <a:t>Ordering constraints</a:t>
            </a:r>
          </a:p>
          <a:p>
            <a:pPr marL="228600" indent="-228600">
              <a:defRPr/>
            </a:pPr>
            <a:r>
              <a:rPr lang="en-US" b="1" dirty="0" smtClean="0">
                <a:ln w="12700">
                  <a:noFill/>
                </a:ln>
                <a:solidFill>
                  <a:schemeClr val="folHlink"/>
                </a:solidFill>
                <a:latin typeface="+mn-lt"/>
              </a:rPr>
              <a:t> </a:t>
            </a:r>
            <a:r>
              <a:rPr lang="en-US" b="1" dirty="0" smtClean="0">
                <a:ln w="12700">
                  <a:solidFill>
                    <a:srgbClr val="B44900"/>
                  </a:solidFill>
                </a:ln>
                <a:solidFill>
                  <a:srgbClr val="FF6600"/>
                </a:solidFill>
                <a:latin typeface="+mn-lt"/>
              </a:rPr>
              <a:t>Corner constraints</a:t>
            </a:r>
          </a:p>
          <a:p>
            <a:pPr marL="228600" indent="-228600">
              <a:buNone/>
              <a:defRPr/>
            </a:pPr>
            <a:endParaRPr lang="en-US" b="1" dirty="0" smtClean="0">
              <a:ln w="12700">
                <a:noFill/>
              </a:ln>
              <a:solidFill>
                <a:schemeClr val="folHlink"/>
              </a:solidFill>
              <a:latin typeface="+mn-lt"/>
            </a:endParaRPr>
          </a:p>
          <a:p>
            <a:pPr marL="228600" indent="-228600">
              <a:defRPr/>
            </a:pPr>
            <a:r>
              <a:rPr lang="en-US" b="1" dirty="0" smtClean="0">
                <a:ln w="12700">
                  <a:noFill/>
                </a:ln>
                <a:solidFill>
                  <a:schemeClr val="folHlink"/>
                </a:solidFill>
              </a:rPr>
              <a:t> </a:t>
            </a:r>
            <a:r>
              <a:rPr lang="en-US" b="1" dirty="0" smtClean="0">
                <a:ln w="12700">
                  <a:solidFill>
                    <a:srgbClr val="512373"/>
                  </a:solidFill>
                </a:ln>
                <a:solidFill>
                  <a:srgbClr val="9933FF"/>
                </a:solidFill>
                <a:latin typeface="+mn-lt"/>
              </a:rPr>
              <a:t>Phone-book constraints</a:t>
            </a:r>
          </a:p>
          <a:p>
            <a:pPr marL="228600" indent="-228600">
              <a:defRPr/>
            </a:pPr>
            <a:r>
              <a:rPr lang="en-US" b="1" dirty="0" smtClean="0">
                <a:ln w="12700">
                  <a:noFill/>
                </a:ln>
                <a:solidFill>
                  <a:schemeClr val="folHlink"/>
                </a:solidFill>
                <a:latin typeface="+mn-lt"/>
              </a:rPr>
              <a:t> </a:t>
            </a:r>
            <a:r>
              <a:rPr lang="en-US" dirty="0" smtClean="0">
                <a:latin typeface="+mn-lt"/>
              </a:rPr>
              <a:t>Optional: grid constraints</a:t>
            </a: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>
                <a:latin typeface="Helvetica" pitchFamily="34" charset="0"/>
                <a:ea typeface="宋体" pitchFamily="2" charset="-122"/>
              </a:rPr>
              <a:t>CSP model: constraints</a:t>
            </a: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 rot="16200000">
            <a:off x="7518400" y="2120900"/>
            <a:ext cx="1320800" cy="2286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</p:spPr>
        <p:txBody>
          <a:bodyPr rot="10800000" anchor="ctr"/>
          <a:lstStyle/>
          <a:p>
            <a:pPr algn="ctr">
              <a:defRPr/>
            </a:pPr>
            <a:endParaRPr lang="en-US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7429" name="TextBox 10"/>
          <p:cNvSpPr txBox="1">
            <a:spLocks noChangeArrowheads="1"/>
          </p:cNvSpPr>
          <p:nvPr/>
        </p:nvSpPr>
        <p:spPr bwMode="auto">
          <a:xfrm>
            <a:off x="8267700" y="2616200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S1</a:t>
            </a: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5943600" y="1803400"/>
            <a:ext cx="2425700" cy="2286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7431" name="TextBox 10"/>
          <p:cNvSpPr txBox="1">
            <a:spLocks noChangeArrowheads="1"/>
          </p:cNvSpPr>
          <p:nvPr/>
        </p:nvSpPr>
        <p:spPr bwMode="auto">
          <a:xfrm>
            <a:off x="8343900" y="1752600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S2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6005513" y="2119313"/>
            <a:ext cx="571500" cy="4445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>
                <a:solidFill>
                  <a:srgbClr val="000000"/>
                </a:solidFill>
                <a:latin typeface="Arial" charset="0"/>
              </a:rPr>
              <a:t>B2</a:t>
            </a:r>
          </a:p>
        </p:txBody>
      </p:sp>
      <p:sp>
        <p:nvSpPr>
          <p:cNvPr id="17433" name="Rectangle 11"/>
          <p:cNvSpPr>
            <a:spLocks noChangeArrowheads="1"/>
          </p:cNvSpPr>
          <p:nvPr/>
        </p:nvSpPr>
        <p:spPr bwMode="auto">
          <a:xfrm>
            <a:off x="5905500" y="3390900"/>
            <a:ext cx="1320800" cy="3810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OddOnNorth</a:t>
            </a:r>
          </a:p>
        </p:txBody>
      </p:sp>
      <p:cxnSp>
        <p:nvCxnSpPr>
          <p:cNvPr id="17434" name="AutoShape 12"/>
          <p:cNvCxnSpPr>
            <a:cxnSpLocks noChangeShapeType="1"/>
            <a:stCxn id="17433" idx="1"/>
            <a:endCxn id="24" idx="1"/>
          </p:cNvCxnSpPr>
          <p:nvPr/>
        </p:nvCxnSpPr>
        <p:spPr bwMode="auto">
          <a:xfrm rot="10800000" flipH="1">
            <a:off x="5905500" y="2341563"/>
            <a:ext cx="87313" cy="1239838"/>
          </a:xfrm>
          <a:prstGeom prst="curvedConnector3">
            <a:avLst>
              <a:gd name="adj1" fmla="val -261819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7435" name="Rectangle 14"/>
          <p:cNvSpPr>
            <a:spLocks noChangeArrowheads="1"/>
          </p:cNvSpPr>
          <p:nvPr/>
        </p:nvSpPr>
        <p:spPr bwMode="auto">
          <a:xfrm>
            <a:off x="5626100" y="2679700"/>
            <a:ext cx="152400" cy="165100"/>
          </a:xfrm>
          <a:prstGeom prst="rect">
            <a:avLst/>
          </a:prstGeom>
          <a:solidFill>
            <a:schemeClr val="folHlink"/>
          </a:solidFill>
          <a:ln w="9525" algn="ctr">
            <a:solidFill>
              <a:srgbClr val="588824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cxnSp>
        <p:nvCxnSpPr>
          <p:cNvPr id="17436" name="AutoShape 15"/>
          <p:cNvCxnSpPr>
            <a:cxnSpLocks noChangeShapeType="1"/>
            <a:stCxn id="17433" idx="0"/>
            <a:endCxn id="17441" idx="1"/>
          </p:cNvCxnSpPr>
          <p:nvPr/>
        </p:nvCxnSpPr>
        <p:spPr bwMode="auto">
          <a:xfrm rot="16200000">
            <a:off x="6397625" y="2513013"/>
            <a:ext cx="1046163" cy="7112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7437" name="Rectangle 16"/>
          <p:cNvSpPr>
            <a:spLocks noChangeArrowheads="1"/>
          </p:cNvSpPr>
          <p:nvPr/>
        </p:nvSpPr>
        <p:spPr bwMode="auto">
          <a:xfrm>
            <a:off x="6586538" y="2855913"/>
            <a:ext cx="152400" cy="165100"/>
          </a:xfrm>
          <a:prstGeom prst="rect">
            <a:avLst/>
          </a:prstGeom>
          <a:solidFill>
            <a:schemeClr val="folHlink"/>
          </a:solidFill>
          <a:ln w="9525" algn="ctr">
            <a:solidFill>
              <a:srgbClr val="588824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cxnSp>
        <p:nvCxnSpPr>
          <p:cNvPr id="17438" name="AutoShape 19"/>
          <p:cNvCxnSpPr>
            <a:cxnSpLocks noChangeShapeType="1"/>
            <a:stCxn id="17439" idx="2"/>
            <a:endCxn id="17441" idx="1"/>
          </p:cNvCxnSpPr>
          <p:nvPr/>
        </p:nvCxnSpPr>
        <p:spPr bwMode="auto">
          <a:xfrm rot="16200000" flipH="1">
            <a:off x="6891678" y="1946616"/>
            <a:ext cx="360136" cy="436108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7440" name="AutoShape 21"/>
          <p:cNvSpPr>
            <a:spLocks noChangeArrowheads="1"/>
          </p:cNvSpPr>
          <p:nvPr/>
        </p:nvSpPr>
        <p:spPr bwMode="auto">
          <a:xfrm flipH="1">
            <a:off x="7340600" y="2141538"/>
            <a:ext cx="663575" cy="508000"/>
          </a:xfrm>
          <a:prstGeom prst="rtTriangle">
            <a:avLst/>
          </a:prstGeom>
          <a:noFill/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7441" name="AutoShape 22"/>
          <p:cNvSpPr>
            <a:spLocks noChangeArrowheads="1"/>
          </p:cNvSpPr>
          <p:nvPr/>
        </p:nvSpPr>
        <p:spPr bwMode="auto">
          <a:xfrm rot="10800000" flipH="1">
            <a:off x="7289800" y="2090738"/>
            <a:ext cx="663575" cy="508000"/>
          </a:xfrm>
          <a:prstGeom prst="rtTriangle">
            <a:avLst/>
          </a:prstGeom>
          <a:noFill/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endParaRPr lang="en-US"/>
          </a:p>
        </p:txBody>
      </p:sp>
      <p:sp>
        <p:nvSpPr>
          <p:cNvPr id="17442" name="Rectangle 23"/>
          <p:cNvSpPr>
            <a:spLocks noChangeArrowheads="1"/>
          </p:cNvSpPr>
          <p:nvPr/>
        </p:nvSpPr>
        <p:spPr bwMode="auto">
          <a:xfrm>
            <a:off x="7237413" y="2085975"/>
            <a:ext cx="4318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>
                <a:solidFill>
                  <a:srgbClr val="000000"/>
                </a:solidFill>
              </a:rPr>
              <a:t>B1</a:t>
            </a:r>
          </a:p>
        </p:txBody>
      </p:sp>
      <p:sp>
        <p:nvSpPr>
          <p:cNvPr id="17443" name="Rectangle 24"/>
          <p:cNvSpPr>
            <a:spLocks noChangeArrowheads="1"/>
          </p:cNvSpPr>
          <p:nvPr/>
        </p:nvSpPr>
        <p:spPr bwMode="auto">
          <a:xfrm>
            <a:off x="7526338" y="2354263"/>
            <a:ext cx="5334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>
                <a:solidFill>
                  <a:srgbClr val="000000"/>
                </a:solidFill>
              </a:rPr>
              <a:t>B1c</a:t>
            </a:r>
          </a:p>
        </p:txBody>
      </p:sp>
      <p:cxnSp>
        <p:nvCxnSpPr>
          <p:cNvPr id="17444" name="AutoShape 26"/>
          <p:cNvCxnSpPr>
            <a:cxnSpLocks noChangeShapeType="1"/>
            <a:stCxn id="17441" idx="1"/>
            <a:endCxn id="17440" idx="3"/>
          </p:cNvCxnSpPr>
          <p:nvPr/>
        </p:nvCxnSpPr>
        <p:spPr bwMode="auto">
          <a:xfrm rot="10800000" flipH="1" flipV="1">
            <a:off x="7277100" y="2344738"/>
            <a:ext cx="395288" cy="317500"/>
          </a:xfrm>
          <a:prstGeom prst="curvedConnector4">
            <a:avLst>
              <a:gd name="adj1" fmla="val -20083"/>
              <a:gd name="adj2" fmla="val 213281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7445" name="Rectangle 27"/>
          <p:cNvSpPr>
            <a:spLocks noChangeArrowheads="1"/>
          </p:cNvSpPr>
          <p:nvPr/>
        </p:nvSpPr>
        <p:spPr bwMode="auto">
          <a:xfrm>
            <a:off x="7186386" y="2814411"/>
            <a:ext cx="152400" cy="165100"/>
          </a:xfrm>
          <a:prstGeom prst="rect">
            <a:avLst/>
          </a:prstGeom>
          <a:solidFill>
            <a:srgbClr val="FF6600"/>
          </a:solidFill>
          <a:ln w="9525" algn="ctr">
            <a:solidFill>
              <a:srgbClr val="B449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FF6600"/>
              </a:solidFill>
            </a:endParaRPr>
          </a:p>
        </p:txBody>
      </p:sp>
      <p:grpSp>
        <p:nvGrpSpPr>
          <p:cNvPr id="6" name="Group 47"/>
          <p:cNvGrpSpPr>
            <a:grpSpLocks/>
          </p:cNvGrpSpPr>
          <p:nvPr/>
        </p:nvGrpSpPr>
        <p:grpSpPr bwMode="auto">
          <a:xfrm>
            <a:off x="6007100" y="4152900"/>
            <a:ext cx="2387600" cy="1246188"/>
            <a:chOff x="3856" y="2720"/>
            <a:chExt cx="1504" cy="785"/>
          </a:xfrm>
        </p:grpSpPr>
        <p:sp>
          <p:nvSpPr>
            <p:cNvPr id="7" name="Rectangle 6"/>
            <p:cNvSpPr/>
            <p:nvPr/>
          </p:nvSpPr>
          <p:spPr>
            <a:xfrm>
              <a:off x="3904" y="3256"/>
              <a:ext cx="288" cy="24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000000"/>
                  </a:solidFill>
                </a:rPr>
                <a:t>B3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3888" y="3122"/>
              <a:ext cx="1392" cy="1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" name="Rectangle 6"/>
            <p:cNvSpPr/>
            <p:nvPr/>
          </p:nvSpPr>
          <p:spPr>
            <a:xfrm>
              <a:off x="4448" y="3264"/>
              <a:ext cx="288" cy="24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>
                  <a:solidFill>
                    <a:srgbClr val="000000"/>
                  </a:solidFill>
                </a:rPr>
                <a:t>B4</a:t>
              </a:r>
            </a:p>
          </p:txBody>
        </p:sp>
        <p:sp>
          <p:nvSpPr>
            <p:cNvPr id="3" name="Rectangle 6"/>
            <p:cNvSpPr/>
            <p:nvPr/>
          </p:nvSpPr>
          <p:spPr>
            <a:xfrm>
              <a:off x="5072" y="3248"/>
              <a:ext cx="288" cy="24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>
                  <a:solidFill>
                    <a:srgbClr val="000000"/>
                  </a:solidFill>
                </a:rPr>
                <a:t>B5</a:t>
              </a:r>
            </a:p>
          </p:txBody>
        </p:sp>
        <p:sp>
          <p:nvSpPr>
            <p:cNvPr id="4" name="Rectangle 6"/>
            <p:cNvSpPr/>
            <p:nvPr/>
          </p:nvSpPr>
          <p:spPr>
            <a:xfrm>
              <a:off x="3856" y="2840"/>
              <a:ext cx="288" cy="24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>
                  <a:solidFill>
                    <a:srgbClr val="000000"/>
                  </a:solidFill>
                </a:rPr>
                <a:t>B1</a:t>
              </a:r>
            </a:p>
          </p:txBody>
        </p:sp>
        <p:sp>
          <p:nvSpPr>
            <p:cNvPr id="5" name="Rectangle 6"/>
            <p:cNvSpPr/>
            <p:nvPr/>
          </p:nvSpPr>
          <p:spPr>
            <a:xfrm>
              <a:off x="5048" y="2832"/>
              <a:ext cx="288" cy="24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>
                  <a:solidFill>
                    <a:srgbClr val="000000"/>
                  </a:solidFill>
                </a:rPr>
                <a:t>B2</a:t>
              </a:r>
            </a:p>
          </p:txBody>
        </p:sp>
        <p:sp>
          <p:nvSpPr>
            <p:cNvPr id="17422" name="Rectangle 40"/>
            <p:cNvSpPr>
              <a:spLocks noChangeArrowheads="1"/>
            </p:cNvSpPr>
            <p:nvPr/>
          </p:nvSpPr>
          <p:spPr bwMode="auto">
            <a:xfrm>
              <a:off x="4568" y="2720"/>
              <a:ext cx="96" cy="104"/>
            </a:xfrm>
            <a:prstGeom prst="rect">
              <a:avLst/>
            </a:prstGeom>
            <a:solidFill>
              <a:srgbClr val="9933FF"/>
            </a:solidFill>
            <a:ln w="9525" algn="ctr">
              <a:solidFill>
                <a:srgbClr val="7030A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cxnSp>
          <p:nvCxnSpPr>
            <p:cNvPr id="17423" name="AutoShape 41"/>
            <p:cNvCxnSpPr>
              <a:cxnSpLocks noChangeShapeType="1"/>
              <a:stCxn id="17422" idx="1"/>
            </p:cNvCxnSpPr>
            <p:nvPr/>
          </p:nvCxnSpPr>
          <p:spPr bwMode="auto">
            <a:xfrm rot="10800000" flipV="1">
              <a:off x="4152" y="2772"/>
              <a:ext cx="416" cy="189"/>
            </a:xfrm>
            <a:prstGeom prst="curvedConnector3">
              <a:avLst>
                <a:gd name="adj1" fmla="val 50963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7424" name="AutoShape 42"/>
            <p:cNvCxnSpPr>
              <a:cxnSpLocks noChangeShapeType="1"/>
              <a:stCxn id="17422" idx="3"/>
            </p:cNvCxnSpPr>
            <p:nvPr/>
          </p:nvCxnSpPr>
          <p:spPr bwMode="auto">
            <a:xfrm>
              <a:off x="4664" y="2772"/>
              <a:ext cx="376" cy="181"/>
            </a:xfrm>
            <a:prstGeom prst="curvedConnector3">
              <a:avLst>
                <a:gd name="adj1" fmla="val 51065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7425" name="AutoShape 43"/>
            <p:cNvCxnSpPr>
              <a:cxnSpLocks noChangeShapeType="1"/>
              <a:stCxn id="17422" idx="2"/>
              <a:endCxn id="7" idx="0"/>
            </p:cNvCxnSpPr>
            <p:nvPr/>
          </p:nvCxnSpPr>
          <p:spPr bwMode="auto">
            <a:xfrm rot="5400000">
              <a:off x="4120" y="2752"/>
              <a:ext cx="424" cy="568"/>
            </a:xfrm>
            <a:prstGeom prst="curvedConnector3">
              <a:avLst>
                <a:gd name="adj1" fmla="val 50944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7426" name="AutoShape 44"/>
            <p:cNvCxnSpPr>
              <a:cxnSpLocks noChangeShapeType="1"/>
              <a:stCxn id="17422" idx="2"/>
            </p:cNvCxnSpPr>
            <p:nvPr/>
          </p:nvCxnSpPr>
          <p:spPr bwMode="auto">
            <a:xfrm rot="5400000">
              <a:off x="4388" y="3028"/>
              <a:ext cx="432" cy="24"/>
            </a:xfrm>
            <a:prstGeom prst="curvedConnector3">
              <a:avLst>
                <a:gd name="adj1" fmla="val 50926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7427" name="AutoShape 45"/>
            <p:cNvCxnSpPr>
              <a:cxnSpLocks noChangeShapeType="1"/>
              <a:stCxn id="17422" idx="2"/>
            </p:cNvCxnSpPr>
            <p:nvPr/>
          </p:nvCxnSpPr>
          <p:spPr bwMode="auto">
            <a:xfrm rot="16200000" flipH="1">
              <a:off x="4708" y="2732"/>
              <a:ext cx="416" cy="600"/>
            </a:xfrm>
            <a:prstGeom prst="curvedConnector3">
              <a:avLst>
                <a:gd name="adj1" fmla="val 50963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</p:grpSp>
      <p:sp>
        <p:nvSpPr>
          <p:cNvPr id="17414" name="Rectangle 11"/>
          <p:cNvSpPr>
            <a:spLocks noChangeArrowheads="1"/>
          </p:cNvSpPr>
          <p:nvPr/>
        </p:nvSpPr>
        <p:spPr bwMode="auto">
          <a:xfrm>
            <a:off x="6270625" y="1282700"/>
            <a:ext cx="1600200" cy="3810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IncreasingEast</a:t>
            </a:r>
          </a:p>
        </p:txBody>
      </p:sp>
      <p:cxnSp>
        <p:nvCxnSpPr>
          <p:cNvPr id="38" name="Curved Connector 37"/>
          <p:cNvCxnSpPr>
            <a:cxnSpLocks noChangeShapeType="1"/>
            <a:stCxn id="17439" idx="0"/>
            <a:endCxn id="17414" idx="2"/>
          </p:cNvCxnSpPr>
          <p:nvPr/>
        </p:nvCxnSpPr>
        <p:spPr bwMode="auto">
          <a:xfrm rot="5400000" flipH="1" flipV="1">
            <a:off x="6884307" y="1633085"/>
            <a:ext cx="155802" cy="217033"/>
          </a:xfrm>
          <a:prstGeom prst="curvedConnector3">
            <a:avLst>
              <a:gd name="adj1" fmla="val 50000"/>
            </a:avLst>
          </a:prstGeom>
          <a:noFill/>
          <a:ln w="6350" algn="ctr">
            <a:solidFill>
              <a:schemeClr val="tx1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</p:cxnSp>
      <p:cxnSp>
        <p:nvCxnSpPr>
          <p:cNvPr id="47" name="Shape 46"/>
          <p:cNvCxnSpPr>
            <a:stCxn id="24" idx="3"/>
            <a:endCxn id="17439" idx="2"/>
          </p:cNvCxnSpPr>
          <p:nvPr/>
        </p:nvCxnSpPr>
        <p:spPr>
          <a:xfrm flipV="1">
            <a:off x="6577013" y="1984602"/>
            <a:ext cx="276679" cy="356961"/>
          </a:xfrm>
          <a:prstGeom prst="curvedConnector2">
            <a:avLst/>
          </a:prstGeom>
          <a:ln w="952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439" name="Rectangle 17"/>
          <p:cNvSpPr>
            <a:spLocks noChangeArrowheads="1"/>
          </p:cNvSpPr>
          <p:nvPr/>
        </p:nvSpPr>
        <p:spPr bwMode="auto">
          <a:xfrm>
            <a:off x="6777492" y="1819502"/>
            <a:ext cx="152400" cy="165100"/>
          </a:xfrm>
          <a:prstGeom prst="rect">
            <a:avLst/>
          </a:prstGeom>
          <a:solidFill>
            <a:srgbClr val="5FB6BD"/>
          </a:solidFill>
          <a:ln w="9525" algn="ctr">
            <a:solidFill>
              <a:srgbClr val="3C8A9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39" name="Date Placeholder 3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4EA8C-B052-4043-889C-70C687E5C665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40" name="Slide Number Placeholder 3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13</a:t>
            </a:fld>
            <a:endParaRPr lang="en-US" altLang="zh-CN"/>
          </a:p>
        </p:txBody>
      </p:sp>
      <p:sp>
        <p:nvSpPr>
          <p:cNvPr id="41" name="Footer Placeholder 4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ISI - Information Integration Group Meeting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Helvetica" pitchFamily="34" charset="0"/>
                <a:ea typeface="宋体" pitchFamily="2" charset="-122"/>
              </a:rPr>
              <a:t>Example constraint network</a:t>
            </a:r>
          </a:p>
        </p:txBody>
      </p:sp>
      <p:pic>
        <p:nvPicPr>
          <p:cNvPr id="18435" name="Picture 9" descr="network_graph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03625" y="1196975"/>
            <a:ext cx="5540375" cy="434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076D1-5D27-4AF7-8B3F-0C096625E41D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14</a:t>
            </a:fld>
            <a:endParaRPr lang="en-US" altLang="zh-C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ISI - Information Integration Group Meeting</a:t>
            </a:r>
            <a:endParaRPr lang="en-US" altLang="zh-CN" dirty="0"/>
          </a:p>
        </p:txBody>
      </p:sp>
      <p:grpSp>
        <p:nvGrpSpPr>
          <p:cNvPr id="8" name="Group 7"/>
          <p:cNvGrpSpPr/>
          <p:nvPr/>
        </p:nvGrpSpPr>
        <p:grpSpPr>
          <a:xfrm>
            <a:off x="381000" y="2286000"/>
            <a:ext cx="2875034" cy="1380954"/>
            <a:chOff x="2699341" y="3048000"/>
            <a:chExt cx="5149259" cy="2473324"/>
          </a:xfrm>
        </p:grpSpPr>
        <p:sp>
          <p:nvSpPr>
            <p:cNvPr id="9" name="Rectangle 8"/>
            <p:cNvSpPr/>
            <p:nvPr/>
          </p:nvSpPr>
          <p:spPr bwMode="auto">
            <a:xfrm>
              <a:off x="4054431" y="4370705"/>
              <a:ext cx="575310" cy="481423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000" dirty="0" smtClean="0">
                  <a:solidFill>
                    <a:srgbClr val="000000"/>
                  </a:solidFill>
                </a:rPr>
                <a:t>B6</a:t>
              </a:r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3106768" y="4126997"/>
              <a:ext cx="4741832" cy="1997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900"/>
            </a:p>
          </p:txBody>
        </p:sp>
        <p:sp>
          <p:nvSpPr>
            <p:cNvPr id="11" name="Rectangle 6"/>
            <p:cNvSpPr/>
            <p:nvPr/>
          </p:nvSpPr>
          <p:spPr bwMode="auto">
            <a:xfrm>
              <a:off x="5588591" y="4658360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000" dirty="0" smtClean="0">
                  <a:solidFill>
                    <a:srgbClr val="000000"/>
                  </a:solidFill>
                </a:rPr>
                <a:t>B8</a:t>
              </a:r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12" name="Rectangle 6"/>
            <p:cNvSpPr/>
            <p:nvPr/>
          </p:nvSpPr>
          <p:spPr bwMode="auto">
            <a:xfrm>
              <a:off x="4054431" y="322008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000" dirty="0" smtClean="0">
                  <a:solidFill>
                    <a:srgbClr val="000000"/>
                  </a:solidFill>
                </a:rPr>
                <a:t>B2</a:t>
              </a:r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13" name="Rectangle 6"/>
            <p:cNvSpPr/>
            <p:nvPr/>
          </p:nvSpPr>
          <p:spPr bwMode="auto">
            <a:xfrm>
              <a:off x="6739211" y="3582450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000" dirty="0" smtClean="0">
                  <a:solidFill>
                    <a:srgbClr val="000000"/>
                  </a:solidFill>
                </a:rPr>
                <a:t>B4</a:t>
              </a:r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 rot="5400000">
              <a:off x="2668094" y="4222882"/>
              <a:ext cx="2397125" cy="1997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900"/>
            </a:p>
          </p:txBody>
        </p:sp>
        <p:sp>
          <p:nvSpPr>
            <p:cNvPr id="15" name="Rectangle 6"/>
            <p:cNvSpPr/>
            <p:nvPr/>
          </p:nvSpPr>
          <p:spPr bwMode="auto">
            <a:xfrm>
              <a:off x="3095581" y="4658360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000" dirty="0">
                  <a:solidFill>
                    <a:srgbClr val="000000"/>
                  </a:solidFill>
                </a:rPr>
                <a:t>B5</a:t>
              </a:r>
            </a:p>
          </p:txBody>
        </p:sp>
        <p:sp>
          <p:nvSpPr>
            <p:cNvPr id="16" name="Rectangle 6"/>
            <p:cNvSpPr/>
            <p:nvPr/>
          </p:nvSpPr>
          <p:spPr bwMode="auto">
            <a:xfrm>
              <a:off x="5588591" y="3582450"/>
              <a:ext cx="575310" cy="481423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000" dirty="0" smtClean="0">
                  <a:solidFill>
                    <a:srgbClr val="000000"/>
                  </a:solidFill>
                </a:rPr>
                <a:t>B3</a:t>
              </a:r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17" name="Rectangle 6"/>
            <p:cNvSpPr/>
            <p:nvPr/>
          </p:nvSpPr>
          <p:spPr bwMode="auto">
            <a:xfrm>
              <a:off x="6547441" y="494601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000" dirty="0" smtClean="0">
                  <a:solidFill>
                    <a:srgbClr val="000000"/>
                  </a:solidFill>
                </a:rPr>
                <a:t>B9</a:t>
              </a:r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18" name="Rectangle 6"/>
            <p:cNvSpPr/>
            <p:nvPr/>
          </p:nvSpPr>
          <p:spPr bwMode="auto">
            <a:xfrm>
              <a:off x="6930981" y="437070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000" dirty="0" smtClean="0">
                  <a:solidFill>
                    <a:srgbClr val="000000"/>
                  </a:solidFill>
                </a:rPr>
                <a:t>B10</a:t>
              </a:r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19" name="Rectangle 6"/>
            <p:cNvSpPr/>
            <p:nvPr/>
          </p:nvSpPr>
          <p:spPr bwMode="auto">
            <a:xfrm>
              <a:off x="4917396" y="437070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000" dirty="0" smtClean="0">
                  <a:solidFill>
                    <a:srgbClr val="000000"/>
                  </a:solidFill>
                </a:rPr>
                <a:t>B7</a:t>
              </a:r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20" name="Rectangle 6"/>
            <p:cNvSpPr/>
            <p:nvPr/>
          </p:nvSpPr>
          <p:spPr bwMode="auto">
            <a:xfrm>
              <a:off x="3095581" y="3582450"/>
              <a:ext cx="575310" cy="481423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000" dirty="0">
                  <a:solidFill>
                    <a:srgbClr val="000000"/>
                  </a:solidFill>
                </a:rPr>
                <a:t>B1</a:t>
              </a:r>
            </a:p>
          </p:txBody>
        </p:sp>
        <p:sp>
          <p:nvSpPr>
            <p:cNvPr id="21" name="Rectangle 20"/>
            <p:cNvSpPr/>
            <p:nvPr/>
          </p:nvSpPr>
          <p:spPr bwMode="auto">
            <a:xfrm rot="5400000">
              <a:off x="5161103" y="4222882"/>
              <a:ext cx="2397125" cy="1997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90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354661" y="3048000"/>
              <a:ext cx="583391" cy="4134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 smtClean="0"/>
                <a:t>S1</a:t>
              </a:r>
              <a:endParaRPr lang="en-US" sz="9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838781" y="3048000"/>
              <a:ext cx="583391" cy="4134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 smtClean="0"/>
                <a:t>S2</a:t>
              </a:r>
              <a:endParaRPr lang="en-US" sz="9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699341" y="4046219"/>
              <a:ext cx="583391" cy="4134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 smtClean="0"/>
                <a:t>S3</a:t>
              </a:r>
              <a:endParaRPr lang="en-US" sz="900" dirty="0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609600" y="3886200"/>
            <a:ext cx="1279045" cy="656286"/>
            <a:chOff x="381000" y="3733800"/>
            <a:chExt cx="2290800" cy="1175425"/>
          </a:xfrm>
        </p:grpSpPr>
        <p:sp>
          <p:nvSpPr>
            <p:cNvPr id="26" name="Rectangle 6"/>
            <p:cNvSpPr/>
            <p:nvPr/>
          </p:nvSpPr>
          <p:spPr bwMode="auto">
            <a:xfrm>
              <a:off x="457200" y="3810000"/>
              <a:ext cx="273180" cy="22859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457200" y="4191001"/>
              <a:ext cx="273180" cy="228599"/>
            </a:xfrm>
            <a:prstGeom prst="rect">
              <a:avLst/>
            </a:prstGeom>
            <a:ln>
              <a:prstDash val="sys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81000" y="4495799"/>
              <a:ext cx="514486" cy="4134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 smtClean="0"/>
                <a:t>Si</a:t>
              </a:r>
              <a:endParaRPr lang="en-US" sz="900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761999" y="3733800"/>
              <a:ext cx="1243725" cy="4134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 smtClean="0"/>
                <a:t>= Building</a:t>
              </a:r>
              <a:endParaRPr lang="en-US" sz="900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61999" y="4114799"/>
              <a:ext cx="1909801" cy="4134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 smtClean="0"/>
                <a:t>= Corner building</a:t>
              </a:r>
              <a:endParaRPr lang="en-US" sz="900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61999" y="4495799"/>
              <a:ext cx="1059980" cy="4134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dirty="0" smtClean="0"/>
                <a:t>= Street</a:t>
              </a:r>
              <a:endParaRPr lang="en-US" sz="9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1981200" y="3810000"/>
            <a:ext cx="848310" cy="990601"/>
            <a:chOff x="7475592" y="3200398"/>
            <a:chExt cx="1519343" cy="1774192"/>
          </a:xfrm>
        </p:grpSpPr>
        <p:sp>
          <p:nvSpPr>
            <p:cNvPr id="33" name="TextBox 32"/>
            <p:cNvSpPr txBox="1"/>
            <p:nvPr/>
          </p:nvSpPr>
          <p:spPr>
            <a:xfrm>
              <a:off x="7475592" y="3200398"/>
              <a:ext cx="1519343" cy="15434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 smtClean="0"/>
                <a:t>S1#1,S1#4,</a:t>
              </a:r>
            </a:p>
            <a:p>
              <a:pPr algn="ctr"/>
              <a:r>
                <a:rPr lang="en-US" sz="1000" dirty="0" smtClean="0"/>
                <a:t>S1#8,S2#7,</a:t>
              </a:r>
            </a:p>
            <a:p>
              <a:pPr algn="ctr"/>
              <a:r>
                <a:rPr lang="en-US" sz="1000" dirty="0" smtClean="0"/>
                <a:t>S2#8,S3#1,</a:t>
              </a:r>
            </a:p>
            <a:p>
              <a:pPr algn="ctr"/>
              <a:r>
                <a:rPr lang="en-US" sz="1000" dirty="0" smtClean="0"/>
                <a:t>S3#2,S3#3,</a:t>
              </a:r>
            </a:p>
            <a:p>
              <a:pPr algn="ctr"/>
              <a:r>
                <a:rPr lang="en-US" sz="1000" dirty="0" smtClean="0"/>
                <a:t>S3#15</a:t>
              </a:r>
            </a:p>
          </p:txBody>
        </p:sp>
        <p:cxnSp>
          <p:nvCxnSpPr>
            <p:cNvPr id="34" name="Straight Connector 33"/>
            <p:cNvCxnSpPr/>
            <p:nvPr/>
          </p:nvCxnSpPr>
          <p:spPr>
            <a:xfrm>
              <a:off x="7543788" y="3200398"/>
              <a:ext cx="1371598" cy="158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5400000" flipH="1" flipV="1">
              <a:off x="6781800" y="3962400"/>
              <a:ext cx="1524000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 flipH="1" flipV="1">
              <a:off x="8077994" y="4037806"/>
              <a:ext cx="1676400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Freeform 36"/>
            <p:cNvSpPr/>
            <p:nvPr/>
          </p:nvSpPr>
          <p:spPr>
            <a:xfrm>
              <a:off x="7534656" y="4724400"/>
              <a:ext cx="1379220" cy="250190"/>
            </a:xfrm>
            <a:custGeom>
              <a:avLst/>
              <a:gdLst>
                <a:gd name="connsiteX0" fmla="*/ 0 w 1379220"/>
                <a:gd name="connsiteY0" fmla="*/ 0 h 250190"/>
                <a:gd name="connsiteX1" fmla="*/ 647700 w 1379220"/>
                <a:gd name="connsiteY1" fmla="*/ 243840 h 250190"/>
                <a:gd name="connsiteX2" fmla="*/ 883920 w 1379220"/>
                <a:gd name="connsiteY2" fmla="*/ 38100 h 250190"/>
                <a:gd name="connsiteX3" fmla="*/ 1379220 w 1379220"/>
                <a:gd name="connsiteY3" fmla="*/ 137160 h 250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9220" h="250190">
                  <a:moveTo>
                    <a:pt x="0" y="0"/>
                  </a:moveTo>
                  <a:cubicBezTo>
                    <a:pt x="250190" y="118745"/>
                    <a:pt x="500380" y="237490"/>
                    <a:pt x="647700" y="243840"/>
                  </a:cubicBezTo>
                  <a:cubicBezTo>
                    <a:pt x="795020" y="250190"/>
                    <a:pt x="762000" y="55880"/>
                    <a:pt x="883920" y="38100"/>
                  </a:cubicBezTo>
                  <a:cubicBezTo>
                    <a:pt x="1005840" y="20320"/>
                    <a:pt x="1192530" y="78740"/>
                    <a:pt x="1379220" y="137160"/>
                  </a:cubicBezTo>
                </a:path>
              </a:pathLst>
            </a:cu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</p:grpSp>
      <p:sp>
        <p:nvSpPr>
          <p:cNvPr id="38" name="Right Arrow 37"/>
          <p:cNvSpPr/>
          <p:nvPr/>
        </p:nvSpPr>
        <p:spPr>
          <a:xfrm rot="827926">
            <a:off x="3126372" y="3639651"/>
            <a:ext cx="535286" cy="90487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smtClean="0">
                <a:latin typeface="Helvetica" pitchFamily="34" charset="0"/>
                <a:ea typeface="宋体" pitchFamily="2" charset="-122"/>
              </a:rPr>
              <a:t>Orientations vary per street </a:t>
            </a:r>
            <a:r>
              <a:rPr lang="en-US" sz="2400" smtClean="0">
                <a:latin typeface="Helvetica" pitchFamily="34" charset="0"/>
                <a:ea typeface="宋体" pitchFamily="2" charset="-122"/>
              </a:rPr>
              <a:t>(e.g., Belgrade)</a:t>
            </a:r>
          </a:p>
          <a:p>
            <a:pPr marL="609600" indent="-609600">
              <a:buFontTx/>
              <a:buAutoNum type="arabicPeriod"/>
            </a:pPr>
            <a:r>
              <a:rPr lang="en-US" smtClean="0">
                <a:latin typeface="Helvetica" pitchFamily="34" charset="0"/>
                <a:ea typeface="宋体" pitchFamily="2" charset="-122"/>
              </a:rPr>
              <a:t>Non-corner building on two streets</a:t>
            </a:r>
          </a:p>
          <a:p>
            <a:pPr marL="609600" indent="-609600">
              <a:buFontTx/>
              <a:buAutoNum type="arabicPeriod"/>
            </a:pPr>
            <a:r>
              <a:rPr lang="en-US" smtClean="0">
                <a:latin typeface="Helvetica" pitchFamily="34" charset="0"/>
                <a:ea typeface="宋体" pitchFamily="2" charset="-122"/>
              </a:rPr>
              <a:t>Corner building on more than two streets</a:t>
            </a:r>
          </a:p>
          <a:p>
            <a:pPr marL="609600" indent="-609600">
              <a:buFontTx/>
              <a:buNone/>
            </a:pPr>
            <a:r>
              <a:rPr lang="en-US" smtClean="0">
                <a:latin typeface="Helvetica" pitchFamily="34" charset="0"/>
                <a:ea typeface="宋体" pitchFamily="2" charset="-122"/>
                <a:sym typeface="Symbol" pitchFamily="18" charset="2"/>
              </a:rPr>
              <a:t>  </a:t>
            </a:r>
            <a:r>
              <a:rPr lang="en-US" smtClean="0">
                <a:latin typeface="Helvetica" pitchFamily="34" charset="0"/>
                <a:ea typeface="宋体" pitchFamily="2" charset="-122"/>
              </a:rPr>
              <a:t>All gracefully handled by the model</a:t>
            </a:r>
          </a:p>
        </p:txBody>
      </p:sp>
      <p:pic>
        <p:nvPicPr>
          <p:cNvPr id="19459" name="Picture 5" descr="endca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05100" y="2957513"/>
            <a:ext cx="5132388" cy="384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Picture 4" descr="widebuildi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3" y="1874838"/>
            <a:ext cx="5411787" cy="4059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1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>
                <a:latin typeface="Helvetica" pitchFamily="34" charset="0"/>
                <a:ea typeface="宋体" pitchFamily="2" charset="-122"/>
              </a:rPr>
              <a:t>Special configurations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86743" y="4368800"/>
            <a:ext cx="391886" cy="841829"/>
          </a:xfrm>
          <a:prstGeom prst="rect">
            <a:avLst/>
          </a:prstGeom>
          <a:solidFill>
            <a:srgbClr val="FFFF00">
              <a:alpha val="30196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348515" y="4376057"/>
            <a:ext cx="391886" cy="841829"/>
          </a:xfrm>
          <a:prstGeom prst="rect">
            <a:avLst/>
          </a:prstGeom>
          <a:solidFill>
            <a:srgbClr val="FFFF00">
              <a:alpha val="30196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1E753-98A4-4719-955E-803673A0C642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15</a:t>
            </a:fld>
            <a:endParaRPr lang="en-US" altLang="zh-CN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ISI - Information Integration Group Meeting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>
                <a:latin typeface="Helvetica" pitchFamily="34" charset="0"/>
                <a:ea typeface="宋体" pitchFamily="2" charset="-122"/>
              </a:rPr>
              <a:t>Custom solver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265238"/>
            <a:ext cx="5802313" cy="4525962"/>
          </a:xfrm>
        </p:spPr>
        <p:txBody>
          <a:bodyPr/>
          <a:lstStyle/>
          <a:p>
            <a:pPr marL="347663" indent="-347663">
              <a:lnSpc>
                <a:spcPct val="80000"/>
              </a:lnSpc>
            </a:pP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Backtrack search</a:t>
            </a:r>
          </a:p>
          <a:p>
            <a:pPr marL="347663" indent="-347663">
              <a:lnSpc>
                <a:spcPct val="80000"/>
              </a:lnSpc>
            </a:pP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Conflict-directed backtracking</a:t>
            </a:r>
          </a:p>
          <a:p>
            <a:pPr marL="347663" indent="-347663">
              <a:lnSpc>
                <a:spcPct val="80000"/>
              </a:lnSpc>
            </a:pP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Forward checking (nFC3)</a:t>
            </a:r>
          </a:p>
          <a:p>
            <a:pPr marL="347663" indent="-347663">
              <a:lnSpc>
                <a:spcPct val="80000"/>
              </a:lnSpc>
            </a:pP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Domains implemented as intervals (box consistency)</a:t>
            </a:r>
          </a:p>
          <a:p>
            <a:pPr marL="347663" indent="-347663">
              <a:lnSpc>
                <a:spcPct val="80000"/>
              </a:lnSpc>
            </a:pP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Variable ordering</a:t>
            </a:r>
          </a:p>
          <a:p>
            <a:pPr marL="798513" lvl="1" indent="-333375">
              <a:lnSpc>
                <a:spcPct val="80000"/>
              </a:lnSpc>
              <a:buFontTx/>
              <a:buAutoNum type="arabicPeriod"/>
            </a:pP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Orientation variables</a:t>
            </a:r>
          </a:p>
          <a:p>
            <a:pPr marL="798513" lvl="1" indent="-333375">
              <a:lnSpc>
                <a:spcPct val="80000"/>
              </a:lnSpc>
              <a:buFontTx/>
              <a:buAutoNum type="arabicPeriod"/>
            </a:pP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Corner variables </a:t>
            </a:r>
          </a:p>
          <a:p>
            <a:pPr marL="798513" lvl="1" indent="-333375">
              <a:lnSpc>
                <a:spcPct val="80000"/>
              </a:lnSpc>
              <a:buFontTx/>
              <a:buAutoNum type="arabicPeriod"/>
            </a:pP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Building variables</a:t>
            </a:r>
          </a:p>
          <a:p>
            <a:pPr marL="347663" indent="-347663">
              <a:lnSpc>
                <a:spcPct val="80000"/>
              </a:lnSpc>
            </a:pP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Backdoor variables</a:t>
            </a:r>
          </a:p>
          <a:p>
            <a:pPr marL="747713" lvl="1" indent="-347663">
              <a:lnSpc>
                <a:spcPct val="80000"/>
              </a:lnSpc>
            </a:pP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Orientation + corner variables</a:t>
            </a:r>
          </a:p>
          <a:p>
            <a:pPr marL="798513" lvl="1" indent="-333375">
              <a:lnSpc>
                <a:spcPct val="80000"/>
              </a:lnSpc>
            </a:pPr>
            <a:endParaRPr lang="en-US" sz="2400" dirty="0" smtClean="0">
              <a:latin typeface="Helvetica" pitchFamily="34" charset="0"/>
              <a:ea typeface="宋体" pitchFamily="2" charset="-122"/>
            </a:endParaRPr>
          </a:p>
          <a:p>
            <a:pPr marL="798513" lvl="1" indent="-333375">
              <a:lnSpc>
                <a:spcPct val="80000"/>
              </a:lnSpc>
            </a:pPr>
            <a:endParaRPr lang="en-US" sz="2400" dirty="0" smtClean="0">
              <a:latin typeface="Helvetica" pitchFamily="34" charset="0"/>
              <a:ea typeface="宋体" pitchFamily="2" charset="-122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235575" y="2154238"/>
            <a:ext cx="3818909" cy="2417762"/>
            <a:chOff x="925" y="1410"/>
            <a:chExt cx="3436" cy="1977"/>
          </a:xfrm>
        </p:grpSpPr>
        <p:sp>
          <p:nvSpPr>
            <p:cNvPr id="8" name="Isosceles Triangle 7"/>
            <p:cNvSpPr/>
            <p:nvPr/>
          </p:nvSpPr>
          <p:spPr>
            <a:xfrm>
              <a:off x="1611" y="1410"/>
              <a:ext cx="1767" cy="1977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14" name="Right Brace 13"/>
            <p:cNvSpPr/>
            <p:nvPr/>
          </p:nvSpPr>
          <p:spPr>
            <a:xfrm>
              <a:off x="2532" y="1410"/>
              <a:ext cx="384" cy="961"/>
            </a:xfrm>
            <a:prstGeom prst="rightBrace">
              <a:avLst/>
            </a:prstGeom>
            <a:ln w="3175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487" name="TextBox 14"/>
            <p:cNvSpPr txBox="1">
              <a:spLocks noChangeArrowheads="1"/>
            </p:cNvSpPr>
            <p:nvPr/>
          </p:nvSpPr>
          <p:spPr bwMode="auto">
            <a:xfrm>
              <a:off x="2882" y="1646"/>
              <a:ext cx="1479" cy="4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 dirty="0"/>
                <a:t>Orientation &amp;</a:t>
              </a:r>
            </a:p>
            <a:p>
              <a:r>
                <a:rPr lang="en-US" sz="1600" dirty="0" smtClean="0"/>
                <a:t>corner </a:t>
              </a:r>
              <a:r>
                <a:rPr lang="en-US" sz="1600" dirty="0"/>
                <a:t>variables</a:t>
              </a:r>
            </a:p>
          </p:txBody>
        </p:sp>
        <p:sp>
          <p:nvSpPr>
            <p:cNvPr id="25" name="Isosceles Triangle 24"/>
            <p:cNvSpPr/>
            <p:nvPr/>
          </p:nvSpPr>
          <p:spPr>
            <a:xfrm>
              <a:off x="2001" y="2352"/>
              <a:ext cx="768" cy="1006"/>
            </a:xfrm>
            <a:prstGeom prst="triangle">
              <a:avLst>
                <a:gd name="adj" fmla="val 55625"/>
              </a:avLst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1" name="Right Brace 30"/>
            <p:cNvSpPr>
              <a:spLocks/>
            </p:cNvSpPr>
            <p:nvPr/>
          </p:nvSpPr>
          <p:spPr bwMode="auto">
            <a:xfrm rot="10800000">
              <a:off x="1703" y="2391"/>
              <a:ext cx="384" cy="958"/>
            </a:xfrm>
            <a:prstGeom prst="rightBrace">
              <a:avLst>
                <a:gd name="adj1" fmla="val 8333"/>
                <a:gd name="adj2" fmla="val 50000"/>
              </a:avLst>
            </a:prstGeom>
            <a:noFill/>
            <a:ln w="3175" algn="ctr">
              <a:solidFill>
                <a:schemeClr val="tx1"/>
              </a:solidFill>
              <a:round/>
              <a:headEnd/>
              <a:tailEnd/>
            </a:ln>
            <a:effectLst>
              <a:outerShdw dist="20000" dir="5400000" rotWithShape="0">
                <a:srgbClr val="000000">
                  <a:alpha val="37999"/>
                </a:srgbClr>
              </a:outerShdw>
            </a:effectLst>
          </p:spPr>
          <p:txBody>
            <a:bodyPr rot="10800000" anchor="ctr"/>
            <a:lstStyle/>
            <a:p>
              <a:pPr algn="ctr">
                <a:defRPr/>
              </a:pPr>
              <a:endParaRPr lang="en-US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0490" name="TextBox 36"/>
            <p:cNvSpPr txBox="1">
              <a:spLocks noChangeArrowheads="1"/>
            </p:cNvSpPr>
            <p:nvPr/>
          </p:nvSpPr>
          <p:spPr bwMode="auto">
            <a:xfrm>
              <a:off x="925" y="2617"/>
              <a:ext cx="821" cy="4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600"/>
                <a:t>Building</a:t>
              </a:r>
            </a:p>
            <a:p>
              <a:pPr algn="ctr"/>
              <a:r>
                <a:rPr lang="en-US" sz="1600"/>
                <a:t>variables</a:t>
              </a:r>
            </a:p>
          </p:txBody>
        </p:sp>
        <p:cxnSp>
          <p:nvCxnSpPr>
            <p:cNvPr id="58" name="Straight Connector 57"/>
            <p:cNvCxnSpPr/>
            <p:nvPr/>
          </p:nvCxnSpPr>
          <p:spPr>
            <a:xfrm rot="10800000">
              <a:off x="2496" y="2735"/>
              <a:ext cx="528" cy="192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0800000">
              <a:off x="2352" y="2927"/>
              <a:ext cx="673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0800000" flipV="1">
              <a:off x="2543" y="2927"/>
              <a:ext cx="481" cy="144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0800000">
              <a:off x="2496" y="2831"/>
              <a:ext cx="528" cy="96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0495" name="TextBox 66"/>
            <p:cNvSpPr txBox="1">
              <a:spLocks noChangeArrowheads="1"/>
            </p:cNvSpPr>
            <p:nvPr/>
          </p:nvSpPr>
          <p:spPr bwMode="auto">
            <a:xfrm>
              <a:off x="3108" y="2772"/>
              <a:ext cx="1054" cy="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600"/>
                <a:t>Filter values</a:t>
              </a:r>
            </a:p>
          </p:txBody>
        </p:sp>
        <p:cxnSp>
          <p:nvCxnSpPr>
            <p:cNvPr id="20496" name="AutoShape 16"/>
            <p:cNvCxnSpPr>
              <a:cxnSpLocks noChangeShapeType="1"/>
              <a:stCxn id="20497" idx="7"/>
              <a:endCxn id="25" idx="0"/>
            </p:cNvCxnSpPr>
            <p:nvPr/>
          </p:nvCxnSpPr>
          <p:spPr bwMode="auto">
            <a:xfrm rot="16200000" flipV="1">
              <a:off x="2455" y="2325"/>
              <a:ext cx="552" cy="606"/>
            </a:xfrm>
            <a:prstGeom prst="curvedConnector3">
              <a:avLst>
                <a:gd name="adj1" fmla="val 133843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0497" name="Oval 17"/>
            <p:cNvSpPr>
              <a:spLocks noChangeArrowheads="1"/>
            </p:cNvSpPr>
            <p:nvPr/>
          </p:nvSpPr>
          <p:spPr bwMode="auto">
            <a:xfrm>
              <a:off x="2981" y="2899"/>
              <a:ext cx="62" cy="37"/>
            </a:xfrm>
            <a:prstGeom prst="ellipse">
              <a:avLst/>
            </a:prstGeom>
            <a:solidFill>
              <a:schemeClr val="tx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sp>
        <p:nvSpPr>
          <p:cNvPr id="18" name="Freeform 17"/>
          <p:cNvSpPr/>
          <p:nvPr/>
        </p:nvSpPr>
        <p:spPr>
          <a:xfrm>
            <a:off x="6862763" y="2171699"/>
            <a:ext cx="123826" cy="1157289"/>
          </a:xfrm>
          <a:custGeom>
            <a:avLst/>
            <a:gdLst>
              <a:gd name="connsiteX0" fmla="*/ 320040 w 320040"/>
              <a:gd name="connsiteY0" fmla="*/ 0 h 1524000"/>
              <a:gd name="connsiteX1" fmla="*/ 22860 w 320040"/>
              <a:gd name="connsiteY1" fmla="*/ 746760 h 1524000"/>
              <a:gd name="connsiteX2" fmla="*/ 182880 w 320040"/>
              <a:gd name="connsiteY2" fmla="*/ 1150620 h 1524000"/>
              <a:gd name="connsiteX3" fmla="*/ 76200 w 320040"/>
              <a:gd name="connsiteY3" fmla="*/ 1524000 h 1524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040" h="1524000">
                <a:moveTo>
                  <a:pt x="320040" y="0"/>
                </a:moveTo>
                <a:cubicBezTo>
                  <a:pt x="182880" y="277495"/>
                  <a:pt x="45720" y="554990"/>
                  <a:pt x="22860" y="746760"/>
                </a:cubicBezTo>
                <a:cubicBezTo>
                  <a:pt x="0" y="938530"/>
                  <a:pt x="173990" y="1021080"/>
                  <a:pt x="182880" y="1150620"/>
                </a:cubicBezTo>
                <a:cubicBezTo>
                  <a:pt x="191770" y="1280160"/>
                  <a:pt x="133985" y="1402080"/>
                  <a:pt x="76200" y="1524000"/>
                </a:cubicBezTo>
              </a:path>
            </a:pathLst>
          </a:custGeom>
          <a:ln w="127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FCEF8-C7C5-428B-856A-6BB95DA5A13D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16</a:t>
            </a:fld>
            <a:endParaRPr lang="en-US" altLang="zh-CN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ISI - Information Integration Group Meeting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>
                <a:latin typeface="Helvetica" pitchFamily="34" charset="0"/>
                <a:ea typeface="宋体" pitchFamily="2" charset="-122"/>
              </a:rPr>
              <a:t>Backdoor variables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4294967295"/>
          </p:nvPr>
        </p:nvSpPr>
        <p:spPr>
          <a:ln w="12700"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>
                <a:latin typeface="Helvetica" pitchFamily="34" charset="0"/>
                <a:ea typeface="宋体" pitchFamily="2" charset="-122"/>
              </a:rPr>
              <a:t>We instantiate </a:t>
            </a:r>
            <a:r>
              <a:rPr lang="en-US" b="1" dirty="0" smtClean="0">
                <a:latin typeface="Helvetica" pitchFamily="34" charset="0"/>
                <a:ea typeface="宋体" pitchFamily="2" charset="-122"/>
              </a:rPr>
              <a:t>only</a:t>
            </a:r>
            <a:r>
              <a:rPr lang="en-US" dirty="0" smtClean="0">
                <a:latin typeface="Helvetica" pitchFamily="34" charset="0"/>
                <a:ea typeface="宋体" pitchFamily="2" charset="-122"/>
              </a:rPr>
              <a:t> orientation &amp; corner variables</a:t>
            </a:r>
          </a:p>
          <a:p>
            <a:pPr>
              <a:lnSpc>
                <a:spcPct val="90000"/>
              </a:lnSpc>
            </a:pPr>
            <a:endParaRPr lang="en-US" dirty="0" smtClean="0">
              <a:latin typeface="Helvetica" pitchFamily="34" charset="0"/>
              <a:ea typeface="宋体" pitchFamily="2" charset="-122"/>
            </a:endParaRPr>
          </a:p>
          <a:p>
            <a:pPr>
              <a:lnSpc>
                <a:spcPct val="90000"/>
              </a:lnSpc>
            </a:pPr>
            <a:endParaRPr lang="en-US" dirty="0" smtClean="0">
              <a:latin typeface="Helvetica" pitchFamily="34" charset="0"/>
              <a:ea typeface="宋体" pitchFamily="2" charset="-122"/>
            </a:endParaRPr>
          </a:p>
          <a:p>
            <a:pPr>
              <a:lnSpc>
                <a:spcPct val="90000"/>
              </a:lnSpc>
            </a:pPr>
            <a:endParaRPr lang="en-US" dirty="0" smtClean="0">
              <a:latin typeface="Helvetica" pitchFamily="34" charset="0"/>
              <a:ea typeface="宋体" pitchFamily="2" charset="-122"/>
            </a:endParaRPr>
          </a:p>
          <a:p>
            <a:pPr>
              <a:lnSpc>
                <a:spcPct val="90000"/>
              </a:lnSpc>
            </a:pPr>
            <a:endParaRPr lang="en-US" dirty="0" smtClean="0">
              <a:latin typeface="Helvetica" pitchFamily="34" charset="0"/>
              <a:ea typeface="宋体" pitchFamily="2" charset="-122"/>
            </a:endParaRPr>
          </a:p>
          <a:p>
            <a:pPr>
              <a:lnSpc>
                <a:spcPct val="90000"/>
              </a:lnSpc>
            </a:pPr>
            <a:endParaRPr lang="en-US" dirty="0" smtClean="0">
              <a:latin typeface="Helvetica" pitchFamily="34" charset="0"/>
              <a:ea typeface="宋体" pitchFamily="2" charset="-122"/>
            </a:endParaRPr>
          </a:p>
          <a:p>
            <a:pPr>
              <a:lnSpc>
                <a:spcPct val="90000"/>
              </a:lnSpc>
            </a:pP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We guarantee solvability </a:t>
            </a:r>
            <a:r>
              <a:rPr lang="en-US" sz="2800" b="1" dirty="0" smtClean="0">
                <a:latin typeface="Helvetica" pitchFamily="34" charset="0"/>
                <a:ea typeface="宋体" pitchFamily="2" charset="-122"/>
              </a:rPr>
              <a:t>without</a:t>
            </a: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 instantiating building variables</a:t>
            </a:r>
            <a:endParaRPr lang="en-US" dirty="0" smtClean="0"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21510" name="AutoShape 6"/>
          <p:cNvSpPr>
            <a:spLocks noChangeArrowheads="1"/>
          </p:cNvSpPr>
          <p:nvPr/>
        </p:nvSpPr>
        <p:spPr bwMode="auto">
          <a:xfrm>
            <a:off x="4367213" y="3265488"/>
            <a:ext cx="493712" cy="188912"/>
          </a:xfrm>
          <a:prstGeom prst="rightArrow">
            <a:avLst>
              <a:gd name="adj1" fmla="val 50000"/>
              <a:gd name="adj2" fmla="val 65336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grpSp>
        <p:nvGrpSpPr>
          <p:cNvPr id="2" name="Group 84"/>
          <p:cNvGrpSpPr/>
          <p:nvPr/>
        </p:nvGrpSpPr>
        <p:grpSpPr>
          <a:xfrm>
            <a:off x="393446" y="2298700"/>
            <a:ext cx="3782822" cy="2209800"/>
            <a:chOff x="393446" y="2298700"/>
            <a:chExt cx="3782822" cy="2209800"/>
          </a:xfrm>
        </p:grpSpPr>
        <p:sp>
          <p:nvSpPr>
            <p:cNvPr id="8" name="Rectangle 7"/>
            <p:cNvSpPr/>
            <p:nvPr/>
          </p:nvSpPr>
          <p:spPr bwMode="auto">
            <a:xfrm>
              <a:off x="2354072" y="2869438"/>
              <a:ext cx="457200" cy="38258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 smtClean="0">
                  <a:solidFill>
                    <a:srgbClr val="000000"/>
                  </a:solidFill>
                </a:rPr>
                <a:t>B6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402336" y="3324225"/>
              <a:ext cx="3768344" cy="15875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Rectangle 6"/>
            <p:cNvSpPr/>
            <p:nvPr/>
          </p:nvSpPr>
          <p:spPr bwMode="auto">
            <a:xfrm>
              <a:off x="2954782" y="2869438"/>
              <a:ext cx="457200" cy="38258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 smtClean="0">
                  <a:solidFill>
                    <a:srgbClr val="000000"/>
                  </a:solidFill>
                </a:rPr>
                <a:t>B8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11" name="Rectangle 6"/>
            <p:cNvSpPr/>
            <p:nvPr/>
          </p:nvSpPr>
          <p:spPr bwMode="auto">
            <a:xfrm>
              <a:off x="3719068" y="2869438"/>
              <a:ext cx="457200" cy="38258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600" dirty="0" smtClean="0">
                  <a:solidFill>
                    <a:srgbClr val="000000"/>
                  </a:solidFill>
                </a:rPr>
                <a:t>B11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12" name="Rectangle 6"/>
            <p:cNvSpPr/>
            <p:nvPr/>
          </p:nvSpPr>
          <p:spPr bwMode="auto">
            <a:xfrm>
              <a:off x="1016000" y="2869438"/>
              <a:ext cx="457200" cy="38258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 smtClean="0">
                  <a:solidFill>
                    <a:srgbClr val="000000"/>
                  </a:solidFill>
                </a:rPr>
                <a:t>B2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13" name="Rectangle 6"/>
            <p:cNvSpPr/>
            <p:nvPr/>
          </p:nvSpPr>
          <p:spPr bwMode="auto">
            <a:xfrm>
              <a:off x="1776730" y="2869438"/>
              <a:ext cx="457200" cy="38258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 smtClean="0">
                  <a:solidFill>
                    <a:srgbClr val="000000"/>
                  </a:solidFill>
                </a:rPr>
                <a:t>B4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 rot="5400000">
              <a:off x="525780" y="3324225"/>
              <a:ext cx="2209800" cy="15875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" name="Rectangle 20"/>
            <p:cNvSpPr/>
            <p:nvPr/>
          </p:nvSpPr>
          <p:spPr bwMode="auto">
            <a:xfrm rot="5400000">
              <a:off x="2459736" y="3324225"/>
              <a:ext cx="2209800" cy="15875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Rectangle 6"/>
            <p:cNvSpPr/>
            <p:nvPr/>
          </p:nvSpPr>
          <p:spPr bwMode="auto">
            <a:xfrm>
              <a:off x="1776730" y="3566160"/>
              <a:ext cx="457200" cy="38258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000000"/>
                  </a:solidFill>
                </a:rPr>
                <a:t>B5</a:t>
              </a:r>
            </a:p>
          </p:txBody>
        </p:sp>
        <p:sp>
          <p:nvSpPr>
            <p:cNvPr id="24" name="Rectangle 6"/>
            <p:cNvSpPr/>
            <p:nvPr/>
          </p:nvSpPr>
          <p:spPr bwMode="auto">
            <a:xfrm>
              <a:off x="1776730" y="2301240"/>
              <a:ext cx="457200" cy="38258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 smtClean="0">
                  <a:solidFill>
                    <a:srgbClr val="000000"/>
                  </a:solidFill>
                </a:rPr>
                <a:t>B3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25" name="Rectangle 6"/>
            <p:cNvSpPr/>
            <p:nvPr/>
          </p:nvSpPr>
          <p:spPr bwMode="auto">
            <a:xfrm>
              <a:off x="2954782" y="3566160"/>
              <a:ext cx="457200" cy="38258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 smtClean="0">
                  <a:solidFill>
                    <a:srgbClr val="000000"/>
                  </a:solidFill>
                </a:rPr>
                <a:t>B9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26" name="Rectangle 6"/>
            <p:cNvSpPr/>
            <p:nvPr/>
          </p:nvSpPr>
          <p:spPr bwMode="auto">
            <a:xfrm>
              <a:off x="2954782" y="4088130"/>
              <a:ext cx="457200" cy="38258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600" dirty="0" smtClean="0">
                  <a:solidFill>
                    <a:srgbClr val="000000"/>
                  </a:solidFill>
                </a:rPr>
                <a:t>B10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27" name="Rectangle 6"/>
            <p:cNvSpPr/>
            <p:nvPr/>
          </p:nvSpPr>
          <p:spPr bwMode="auto">
            <a:xfrm>
              <a:off x="2954782" y="2301240"/>
              <a:ext cx="457200" cy="38258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 smtClean="0">
                  <a:solidFill>
                    <a:srgbClr val="000000"/>
                  </a:solidFill>
                </a:rPr>
                <a:t>B7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29" name="Rectangle 6"/>
            <p:cNvSpPr/>
            <p:nvPr/>
          </p:nvSpPr>
          <p:spPr bwMode="auto">
            <a:xfrm>
              <a:off x="393446" y="2869438"/>
              <a:ext cx="457200" cy="38258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000000"/>
                  </a:solidFill>
                </a:rPr>
                <a:t>B1</a:t>
              </a:r>
            </a:p>
          </p:txBody>
        </p:sp>
        <p:cxnSp>
          <p:nvCxnSpPr>
            <p:cNvPr id="33" name="Curved Connector 32"/>
            <p:cNvCxnSpPr>
              <a:stCxn id="29" idx="3"/>
              <a:endCxn id="12" idx="1"/>
            </p:cNvCxnSpPr>
            <p:nvPr/>
          </p:nvCxnSpPr>
          <p:spPr>
            <a:xfrm>
              <a:off x="850646" y="3060732"/>
              <a:ext cx="165354" cy="1588"/>
            </a:xfrm>
            <a:prstGeom prst="curvedConnector3">
              <a:avLst>
                <a:gd name="adj1" fmla="val 50000"/>
              </a:avLst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Curved Connector 34"/>
            <p:cNvCxnSpPr>
              <a:stCxn id="12" idx="3"/>
              <a:endCxn id="13" idx="1"/>
            </p:cNvCxnSpPr>
            <p:nvPr/>
          </p:nvCxnSpPr>
          <p:spPr>
            <a:xfrm>
              <a:off x="1473200" y="3060732"/>
              <a:ext cx="303530" cy="1588"/>
            </a:xfrm>
            <a:prstGeom prst="curvedConnector3">
              <a:avLst>
                <a:gd name="adj1" fmla="val 50000"/>
              </a:avLst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Curved Connector 37"/>
            <p:cNvCxnSpPr>
              <a:stCxn id="13" idx="3"/>
              <a:endCxn id="8" idx="1"/>
            </p:cNvCxnSpPr>
            <p:nvPr/>
          </p:nvCxnSpPr>
          <p:spPr>
            <a:xfrm>
              <a:off x="2233930" y="3060732"/>
              <a:ext cx="120142" cy="1588"/>
            </a:xfrm>
            <a:prstGeom prst="curvedConnector3">
              <a:avLst>
                <a:gd name="adj1" fmla="val 50000"/>
              </a:avLst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Curved Connector 39"/>
            <p:cNvCxnSpPr>
              <a:stCxn id="8" idx="3"/>
              <a:endCxn id="10" idx="1"/>
            </p:cNvCxnSpPr>
            <p:nvPr/>
          </p:nvCxnSpPr>
          <p:spPr>
            <a:xfrm>
              <a:off x="2811272" y="3060732"/>
              <a:ext cx="143510" cy="1588"/>
            </a:xfrm>
            <a:prstGeom prst="curvedConnector3">
              <a:avLst>
                <a:gd name="adj1" fmla="val 50000"/>
              </a:avLst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Curved Connector 41"/>
            <p:cNvCxnSpPr>
              <a:stCxn id="10" idx="3"/>
              <a:endCxn id="11" idx="1"/>
            </p:cNvCxnSpPr>
            <p:nvPr/>
          </p:nvCxnSpPr>
          <p:spPr>
            <a:xfrm>
              <a:off x="3411982" y="3060732"/>
              <a:ext cx="307086" cy="1588"/>
            </a:xfrm>
            <a:prstGeom prst="curvedConnector3">
              <a:avLst>
                <a:gd name="adj1" fmla="val 50000"/>
              </a:avLst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Curved Connector 43"/>
            <p:cNvCxnSpPr>
              <a:stCxn id="23" idx="3"/>
              <a:endCxn id="25" idx="1"/>
            </p:cNvCxnSpPr>
            <p:nvPr/>
          </p:nvCxnSpPr>
          <p:spPr>
            <a:xfrm>
              <a:off x="2233930" y="3757454"/>
              <a:ext cx="720852" cy="1588"/>
            </a:xfrm>
            <a:prstGeom prst="curvedConnector3">
              <a:avLst>
                <a:gd name="adj1" fmla="val 50000"/>
              </a:avLst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Curved Connector 45"/>
            <p:cNvCxnSpPr>
              <a:stCxn id="13" idx="0"/>
              <a:endCxn id="24" idx="2"/>
            </p:cNvCxnSpPr>
            <p:nvPr/>
          </p:nvCxnSpPr>
          <p:spPr>
            <a:xfrm rot="5400000" flipH="1" flipV="1">
              <a:off x="1912525" y="2776633"/>
              <a:ext cx="185610" cy="1588"/>
            </a:xfrm>
            <a:prstGeom prst="curvedConnector3">
              <a:avLst>
                <a:gd name="adj1" fmla="val 50000"/>
              </a:avLst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Curved Connector 47"/>
            <p:cNvCxnSpPr>
              <a:stCxn id="23" idx="0"/>
              <a:endCxn id="13" idx="2"/>
            </p:cNvCxnSpPr>
            <p:nvPr/>
          </p:nvCxnSpPr>
          <p:spPr>
            <a:xfrm rot="5400000" flipH="1" flipV="1">
              <a:off x="1848263" y="3409093"/>
              <a:ext cx="314134" cy="1588"/>
            </a:xfrm>
            <a:prstGeom prst="curvedConnector3">
              <a:avLst>
                <a:gd name="adj1" fmla="val 50000"/>
              </a:avLst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Curved Connector 49"/>
            <p:cNvCxnSpPr>
              <a:stCxn id="27" idx="2"/>
              <a:endCxn id="10" idx="0"/>
            </p:cNvCxnSpPr>
            <p:nvPr/>
          </p:nvCxnSpPr>
          <p:spPr>
            <a:xfrm rot="5400000">
              <a:off x="3090577" y="2776633"/>
              <a:ext cx="185610" cy="1588"/>
            </a:xfrm>
            <a:prstGeom prst="curvedConnector3">
              <a:avLst>
                <a:gd name="adj1" fmla="val 50000"/>
              </a:avLst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Curved Connector 51"/>
            <p:cNvCxnSpPr>
              <a:stCxn id="25" idx="0"/>
              <a:endCxn id="10" idx="2"/>
            </p:cNvCxnSpPr>
            <p:nvPr/>
          </p:nvCxnSpPr>
          <p:spPr>
            <a:xfrm rot="5400000" flipH="1" flipV="1">
              <a:off x="3026315" y="3409093"/>
              <a:ext cx="314134" cy="1588"/>
            </a:xfrm>
            <a:prstGeom prst="curvedConnector3">
              <a:avLst>
                <a:gd name="adj1" fmla="val 50000"/>
              </a:avLst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Curved Connector 53"/>
            <p:cNvCxnSpPr>
              <a:stCxn id="26" idx="0"/>
              <a:endCxn id="25" idx="2"/>
            </p:cNvCxnSpPr>
            <p:nvPr/>
          </p:nvCxnSpPr>
          <p:spPr>
            <a:xfrm rot="5400000" flipH="1" flipV="1">
              <a:off x="3113691" y="4018439"/>
              <a:ext cx="139382" cy="1588"/>
            </a:xfrm>
            <a:prstGeom prst="curvedConnector3">
              <a:avLst>
                <a:gd name="adj1" fmla="val 50000"/>
              </a:avLst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Curved Connector 55"/>
            <p:cNvCxnSpPr>
              <a:stCxn id="29" idx="0"/>
              <a:endCxn id="13" idx="0"/>
            </p:cNvCxnSpPr>
            <p:nvPr/>
          </p:nvCxnSpPr>
          <p:spPr>
            <a:xfrm rot="5400000" flipH="1" flipV="1">
              <a:off x="1313688" y="2177796"/>
              <a:ext cx="1588" cy="1383284"/>
            </a:xfrm>
            <a:prstGeom prst="curvedConnector3">
              <a:avLst>
                <a:gd name="adj1" fmla="val 9836905"/>
              </a:avLst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Curved Connector 59"/>
            <p:cNvCxnSpPr>
              <a:stCxn id="29" idx="2"/>
              <a:endCxn id="8" idx="2"/>
            </p:cNvCxnSpPr>
            <p:nvPr/>
          </p:nvCxnSpPr>
          <p:spPr>
            <a:xfrm rot="16200000" flipH="1">
              <a:off x="1602359" y="2271713"/>
              <a:ext cx="1588" cy="1960626"/>
            </a:xfrm>
            <a:prstGeom prst="curvedConnector3">
              <a:avLst>
                <a:gd name="adj1" fmla="val 8637282"/>
              </a:avLst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Curved Connector 63"/>
            <p:cNvCxnSpPr>
              <a:stCxn id="12" idx="0"/>
              <a:endCxn id="8" idx="0"/>
            </p:cNvCxnSpPr>
            <p:nvPr/>
          </p:nvCxnSpPr>
          <p:spPr>
            <a:xfrm rot="5400000" flipH="1" flipV="1">
              <a:off x="1913636" y="2200402"/>
              <a:ext cx="1588" cy="1338072"/>
            </a:xfrm>
            <a:prstGeom prst="curvedConnector3">
              <a:avLst>
                <a:gd name="adj1" fmla="val 9117131"/>
              </a:avLst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Curved Connector 68"/>
            <p:cNvCxnSpPr>
              <a:stCxn id="24" idx="1"/>
              <a:endCxn id="23" idx="1"/>
            </p:cNvCxnSpPr>
            <p:nvPr/>
          </p:nvCxnSpPr>
          <p:spPr>
            <a:xfrm rot="10800000" flipV="1">
              <a:off x="1776730" y="2492534"/>
              <a:ext cx="1588" cy="1264920"/>
            </a:xfrm>
            <a:prstGeom prst="curvedConnector3">
              <a:avLst>
                <a:gd name="adj1" fmla="val 10796603"/>
              </a:avLst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2" name="Curved Connector 71"/>
            <p:cNvCxnSpPr>
              <a:stCxn id="26" idx="1"/>
              <a:endCxn id="27" idx="1"/>
            </p:cNvCxnSpPr>
            <p:nvPr/>
          </p:nvCxnSpPr>
          <p:spPr>
            <a:xfrm rot="10800000">
              <a:off x="2954782" y="2492534"/>
              <a:ext cx="1588" cy="1786890"/>
            </a:xfrm>
            <a:prstGeom prst="curvedConnector3">
              <a:avLst>
                <a:gd name="adj1" fmla="val 5758188"/>
              </a:avLst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7" name="Curved Connector 76"/>
            <p:cNvCxnSpPr>
              <a:stCxn id="27" idx="3"/>
              <a:endCxn id="25" idx="3"/>
            </p:cNvCxnSpPr>
            <p:nvPr/>
          </p:nvCxnSpPr>
          <p:spPr>
            <a:xfrm>
              <a:off x="3411982" y="2492534"/>
              <a:ext cx="1588" cy="1264920"/>
            </a:xfrm>
            <a:prstGeom prst="curvedConnector3">
              <a:avLst>
                <a:gd name="adj1" fmla="val 10556678"/>
              </a:avLst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9" name="Curved Connector 78"/>
            <p:cNvCxnSpPr>
              <a:stCxn id="10" idx="3"/>
              <a:endCxn id="26" idx="3"/>
            </p:cNvCxnSpPr>
            <p:nvPr/>
          </p:nvCxnSpPr>
          <p:spPr>
            <a:xfrm>
              <a:off x="3411982" y="3060732"/>
              <a:ext cx="1588" cy="1218692"/>
            </a:xfrm>
            <a:prstGeom prst="curvedConnector3">
              <a:avLst>
                <a:gd name="adj1" fmla="val 9836905"/>
              </a:avLst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3" name="Curved Connector 82"/>
            <p:cNvCxnSpPr>
              <a:stCxn id="8" idx="2"/>
              <a:endCxn id="11" idx="2"/>
            </p:cNvCxnSpPr>
            <p:nvPr/>
          </p:nvCxnSpPr>
          <p:spPr>
            <a:xfrm rot="16200000" flipH="1">
              <a:off x="3265170" y="2569528"/>
              <a:ext cx="1588" cy="1364996"/>
            </a:xfrm>
            <a:prstGeom prst="curvedConnector3">
              <a:avLst>
                <a:gd name="adj1" fmla="val 9117131"/>
              </a:avLst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7" name="Rectangle 86"/>
          <p:cNvSpPr/>
          <p:nvPr/>
        </p:nvSpPr>
        <p:spPr bwMode="auto">
          <a:xfrm>
            <a:off x="6880352" y="2869438"/>
            <a:ext cx="457200" cy="382588"/>
          </a:xfrm>
          <a:prstGeom prst="rect">
            <a:avLst/>
          </a:prstGeom>
          <a:ln>
            <a:solidFill>
              <a:srgbClr val="51237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smtClean="0">
                <a:solidFill>
                  <a:srgbClr val="512373"/>
                </a:solidFill>
              </a:rPr>
              <a:t>B6</a:t>
            </a:r>
            <a:endParaRPr lang="en-US" sz="1600" dirty="0">
              <a:solidFill>
                <a:srgbClr val="512373"/>
              </a:solidFill>
            </a:endParaRPr>
          </a:p>
        </p:txBody>
      </p:sp>
      <p:sp>
        <p:nvSpPr>
          <p:cNvPr id="88" name="Rectangle 87"/>
          <p:cNvSpPr/>
          <p:nvPr/>
        </p:nvSpPr>
        <p:spPr bwMode="auto">
          <a:xfrm>
            <a:off x="4928616" y="3324225"/>
            <a:ext cx="3768344" cy="1587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9" name="Rectangle 6"/>
          <p:cNvSpPr/>
          <p:nvPr/>
        </p:nvSpPr>
        <p:spPr bwMode="auto">
          <a:xfrm>
            <a:off x="7481062" y="2869438"/>
            <a:ext cx="457200" cy="382588"/>
          </a:xfrm>
          <a:prstGeom prst="rect">
            <a:avLst/>
          </a:prstGeom>
          <a:ln>
            <a:solidFill>
              <a:srgbClr val="51237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smtClean="0">
                <a:solidFill>
                  <a:srgbClr val="512373"/>
                </a:solidFill>
              </a:rPr>
              <a:t>B8</a:t>
            </a:r>
            <a:endParaRPr lang="en-US" sz="1600" dirty="0">
              <a:solidFill>
                <a:srgbClr val="512373"/>
              </a:solidFill>
            </a:endParaRPr>
          </a:p>
        </p:txBody>
      </p:sp>
      <p:sp>
        <p:nvSpPr>
          <p:cNvPr id="90" name="Rectangle 6"/>
          <p:cNvSpPr/>
          <p:nvPr/>
        </p:nvSpPr>
        <p:spPr bwMode="auto">
          <a:xfrm>
            <a:off x="8245348" y="2869438"/>
            <a:ext cx="457200" cy="382588"/>
          </a:xfrm>
          <a:prstGeom prst="rect">
            <a:avLst/>
          </a:prstGeom>
          <a:ln>
            <a:solidFill>
              <a:srgbClr val="51237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1600" dirty="0" smtClean="0">
                <a:solidFill>
                  <a:srgbClr val="512373"/>
                </a:solidFill>
              </a:rPr>
              <a:t>B11</a:t>
            </a:r>
            <a:endParaRPr lang="en-US" sz="1600" dirty="0">
              <a:solidFill>
                <a:srgbClr val="512373"/>
              </a:solidFill>
            </a:endParaRPr>
          </a:p>
        </p:txBody>
      </p:sp>
      <p:sp>
        <p:nvSpPr>
          <p:cNvPr id="91" name="Rectangle 6"/>
          <p:cNvSpPr/>
          <p:nvPr/>
        </p:nvSpPr>
        <p:spPr bwMode="auto">
          <a:xfrm>
            <a:off x="5542280" y="2869438"/>
            <a:ext cx="457200" cy="382588"/>
          </a:xfrm>
          <a:prstGeom prst="rect">
            <a:avLst/>
          </a:prstGeom>
          <a:ln>
            <a:solidFill>
              <a:srgbClr val="51237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smtClean="0">
                <a:solidFill>
                  <a:srgbClr val="512373"/>
                </a:solidFill>
              </a:rPr>
              <a:t>B2</a:t>
            </a:r>
            <a:endParaRPr lang="en-US" sz="1600" dirty="0">
              <a:solidFill>
                <a:srgbClr val="512373"/>
              </a:solidFill>
            </a:endParaRPr>
          </a:p>
        </p:txBody>
      </p:sp>
      <p:sp>
        <p:nvSpPr>
          <p:cNvPr id="92" name="Rectangle 6"/>
          <p:cNvSpPr/>
          <p:nvPr/>
        </p:nvSpPr>
        <p:spPr bwMode="auto">
          <a:xfrm>
            <a:off x="6303010" y="2869438"/>
            <a:ext cx="457200" cy="382588"/>
          </a:xfrm>
          <a:prstGeom prst="rect">
            <a:avLst/>
          </a:prstGeom>
          <a:ln>
            <a:solidFill>
              <a:srgbClr val="51237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smtClean="0">
                <a:solidFill>
                  <a:srgbClr val="512373"/>
                </a:solidFill>
              </a:rPr>
              <a:t>B4</a:t>
            </a:r>
            <a:endParaRPr lang="en-US" sz="1600" dirty="0">
              <a:solidFill>
                <a:srgbClr val="512373"/>
              </a:solidFill>
            </a:endParaRPr>
          </a:p>
        </p:txBody>
      </p:sp>
      <p:sp>
        <p:nvSpPr>
          <p:cNvPr id="93" name="Rectangle 92"/>
          <p:cNvSpPr/>
          <p:nvPr/>
        </p:nvSpPr>
        <p:spPr bwMode="auto">
          <a:xfrm rot="5400000">
            <a:off x="5052060" y="3324225"/>
            <a:ext cx="2209800" cy="1587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4" name="Rectangle 93"/>
          <p:cNvSpPr/>
          <p:nvPr/>
        </p:nvSpPr>
        <p:spPr bwMode="auto">
          <a:xfrm rot="5400000">
            <a:off x="6986016" y="3324225"/>
            <a:ext cx="2209800" cy="1587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5" name="Rectangle 6"/>
          <p:cNvSpPr/>
          <p:nvPr/>
        </p:nvSpPr>
        <p:spPr bwMode="auto">
          <a:xfrm>
            <a:off x="6303010" y="3566160"/>
            <a:ext cx="457200" cy="382588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rgbClr val="FFC000"/>
                </a:solidFill>
              </a:rPr>
              <a:t>B5</a:t>
            </a:r>
          </a:p>
        </p:txBody>
      </p:sp>
      <p:sp>
        <p:nvSpPr>
          <p:cNvPr id="96" name="Rectangle 6"/>
          <p:cNvSpPr/>
          <p:nvPr/>
        </p:nvSpPr>
        <p:spPr bwMode="auto">
          <a:xfrm>
            <a:off x="6303010" y="2301240"/>
            <a:ext cx="457200" cy="382588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smtClean="0">
                <a:solidFill>
                  <a:srgbClr val="FFC000"/>
                </a:solidFill>
              </a:rPr>
              <a:t>B3</a:t>
            </a:r>
            <a:endParaRPr lang="en-US" sz="1600" dirty="0">
              <a:solidFill>
                <a:srgbClr val="FFC000"/>
              </a:solidFill>
            </a:endParaRPr>
          </a:p>
        </p:txBody>
      </p:sp>
      <p:sp>
        <p:nvSpPr>
          <p:cNvPr id="97" name="Rectangle 6"/>
          <p:cNvSpPr/>
          <p:nvPr/>
        </p:nvSpPr>
        <p:spPr bwMode="auto">
          <a:xfrm>
            <a:off x="7481062" y="3566160"/>
            <a:ext cx="457200" cy="382588"/>
          </a:xfrm>
          <a:prstGeom prst="rect">
            <a:avLst/>
          </a:prstGeom>
          <a:ln>
            <a:solidFill>
              <a:srgbClr val="B449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smtClean="0">
                <a:solidFill>
                  <a:srgbClr val="B44900"/>
                </a:solidFill>
              </a:rPr>
              <a:t>B9</a:t>
            </a:r>
            <a:endParaRPr lang="en-US" sz="1600" dirty="0">
              <a:solidFill>
                <a:srgbClr val="B44900"/>
              </a:solidFill>
            </a:endParaRPr>
          </a:p>
        </p:txBody>
      </p:sp>
      <p:sp>
        <p:nvSpPr>
          <p:cNvPr id="98" name="Rectangle 6"/>
          <p:cNvSpPr/>
          <p:nvPr/>
        </p:nvSpPr>
        <p:spPr bwMode="auto">
          <a:xfrm>
            <a:off x="7481062" y="4088130"/>
            <a:ext cx="457200" cy="382588"/>
          </a:xfrm>
          <a:prstGeom prst="rect">
            <a:avLst/>
          </a:prstGeom>
          <a:ln>
            <a:solidFill>
              <a:srgbClr val="B449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sz="1600" dirty="0" smtClean="0">
                <a:solidFill>
                  <a:srgbClr val="B44900"/>
                </a:solidFill>
              </a:rPr>
              <a:t>B10</a:t>
            </a:r>
            <a:endParaRPr lang="en-US" sz="1600" dirty="0">
              <a:solidFill>
                <a:srgbClr val="B44900"/>
              </a:solidFill>
            </a:endParaRPr>
          </a:p>
        </p:txBody>
      </p:sp>
      <p:sp>
        <p:nvSpPr>
          <p:cNvPr id="99" name="Rectangle 6"/>
          <p:cNvSpPr/>
          <p:nvPr/>
        </p:nvSpPr>
        <p:spPr bwMode="auto">
          <a:xfrm>
            <a:off x="7481062" y="2301240"/>
            <a:ext cx="457200" cy="382588"/>
          </a:xfrm>
          <a:prstGeom prst="rect">
            <a:avLst/>
          </a:prstGeom>
          <a:ln>
            <a:solidFill>
              <a:srgbClr val="B449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 smtClean="0">
                <a:solidFill>
                  <a:srgbClr val="B44900"/>
                </a:solidFill>
              </a:rPr>
              <a:t>B7</a:t>
            </a:r>
            <a:endParaRPr lang="en-US" sz="1600" dirty="0">
              <a:solidFill>
                <a:srgbClr val="B44900"/>
              </a:solidFill>
            </a:endParaRPr>
          </a:p>
        </p:txBody>
      </p:sp>
      <p:sp>
        <p:nvSpPr>
          <p:cNvPr id="100" name="Rectangle 6"/>
          <p:cNvSpPr/>
          <p:nvPr/>
        </p:nvSpPr>
        <p:spPr bwMode="auto">
          <a:xfrm>
            <a:off x="4919726" y="2869438"/>
            <a:ext cx="457200" cy="382588"/>
          </a:xfrm>
          <a:prstGeom prst="rect">
            <a:avLst/>
          </a:prstGeom>
          <a:ln>
            <a:solidFill>
              <a:srgbClr val="51237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rgbClr val="512373"/>
                </a:solidFill>
              </a:rPr>
              <a:t>B1</a:t>
            </a:r>
          </a:p>
        </p:txBody>
      </p:sp>
      <p:cxnSp>
        <p:nvCxnSpPr>
          <p:cNvPr id="101" name="Curved Connector 100"/>
          <p:cNvCxnSpPr>
            <a:stCxn id="100" idx="3"/>
            <a:endCxn id="91" idx="1"/>
          </p:cNvCxnSpPr>
          <p:nvPr/>
        </p:nvCxnSpPr>
        <p:spPr>
          <a:xfrm>
            <a:off x="5376926" y="3060732"/>
            <a:ext cx="165354" cy="1588"/>
          </a:xfrm>
          <a:prstGeom prst="curvedConnector3">
            <a:avLst>
              <a:gd name="adj1" fmla="val 50000"/>
            </a:avLst>
          </a:prstGeom>
          <a:ln w="12700">
            <a:solidFill>
              <a:srgbClr val="512373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2" name="Curved Connector 101"/>
          <p:cNvCxnSpPr>
            <a:stCxn id="91" idx="3"/>
            <a:endCxn id="92" idx="1"/>
          </p:cNvCxnSpPr>
          <p:nvPr/>
        </p:nvCxnSpPr>
        <p:spPr>
          <a:xfrm>
            <a:off x="5999480" y="3060732"/>
            <a:ext cx="303530" cy="1588"/>
          </a:xfrm>
          <a:prstGeom prst="curvedConnector3">
            <a:avLst>
              <a:gd name="adj1" fmla="val 50000"/>
            </a:avLst>
          </a:prstGeom>
          <a:ln w="12700">
            <a:solidFill>
              <a:srgbClr val="512373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3" name="Curved Connector 102"/>
          <p:cNvCxnSpPr>
            <a:stCxn id="92" idx="3"/>
            <a:endCxn id="87" idx="1"/>
          </p:cNvCxnSpPr>
          <p:nvPr/>
        </p:nvCxnSpPr>
        <p:spPr>
          <a:xfrm>
            <a:off x="6760210" y="3060732"/>
            <a:ext cx="120142" cy="1588"/>
          </a:xfrm>
          <a:prstGeom prst="curvedConnector3">
            <a:avLst>
              <a:gd name="adj1" fmla="val 50000"/>
            </a:avLst>
          </a:prstGeom>
          <a:ln w="12700">
            <a:solidFill>
              <a:srgbClr val="512373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4" name="Curved Connector 103"/>
          <p:cNvCxnSpPr>
            <a:stCxn id="87" idx="3"/>
            <a:endCxn id="89" idx="1"/>
          </p:cNvCxnSpPr>
          <p:nvPr/>
        </p:nvCxnSpPr>
        <p:spPr>
          <a:xfrm>
            <a:off x="7337552" y="3060732"/>
            <a:ext cx="143510" cy="1588"/>
          </a:xfrm>
          <a:prstGeom prst="curvedConnector3">
            <a:avLst>
              <a:gd name="adj1" fmla="val 50000"/>
            </a:avLst>
          </a:prstGeom>
          <a:ln w="12700">
            <a:solidFill>
              <a:srgbClr val="512373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5" name="Curved Connector 104"/>
          <p:cNvCxnSpPr>
            <a:stCxn id="89" idx="3"/>
            <a:endCxn id="90" idx="1"/>
          </p:cNvCxnSpPr>
          <p:nvPr/>
        </p:nvCxnSpPr>
        <p:spPr>
          <a:xfrm>
            <a:off x="7938262" y="3060732"/>
            <a:ext cx="307086" cy="1588"/>
          </a:xfrm>
          <a:prstGeom prst="curvedConnector3">
            <a:avLst>
              <a:gd name="adj1" fmla="val 50000"/>
            </a:avLst>
          </a:prstGeom>
          <a:ln w="12700">
            <a:solidFill>
              <a:srgbClr val="512373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1" name="Curved Connector 110"/>
          <p:cNvCxnSpPr>
            <a:stCxn id="98" idx="0"/>
            <a:endCxn id="97" idx="2"/>
          </p:cNvCxnSpPr>
          <p:nvPr/>
        </p:nvCxnSpPr>
        <p:spPr>
          <a:xfrm rot="5400000" flipH="1" flipV="1">
            <a:off x="7639971" y="4018439"/>
            <a:ext cx="139382" cy="1588"/>
          </a:xfrm>
          <a:prstGeom prst="curvedConnector3">
            <a:avLst>
              <a:gd name="adj1" fmla="val 50000"/>
            </a:avLst>
          </a:prstGeom>
          <a:ln w="12700">
            <a:solidFill>
              <a:srgbClr val="B449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5" name="Curved Connector 114"/>
          <p:cNvCxnSpPr>
            <a:stCxn id="96" idx="1"/>
            <a:endCxn id="95" idx="1"/>
          </p:cNvCxnSpPr>
          <p:nvPr/>
        </p:nvCxnSpPr>
        <p:spPr>
          <a:xfrm rot="10800000" flipV="1">
            <a:off x="6303010" y="2492534"/>
            <a:ext cx="1588" cy="1264920"/>
          </a:xfrm>
          <a:prstGeom prst="curvedConnector3">
            <a:avLst>
              <a:gd name="adj1" fmla="val 10796603"/>
            </a:avLst>
          </a:prstGeom>
          <a:ln w="12700">
            <a:solidFill>
              <a:srgbClr val="FFC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7" name="Curved Connector 116"/>
          <p:cNvCxnSpPr>
            <a:stCxn id="99" idx="3"/>
            <a:endCxn id="97" idx="3"/>
          </p:cNvCxnSpPr>
          <p:nvPr/>
        </p:nvCxnSpPr>
        <p:spPr>
          <a:xfrm>
            <a:off x="7938262" y="2492534"/>
            <a:ext cx="1588" cy="1264920"/>
          </a:xfrm>
          <a:prstGeom prst="curvedConnector3">
            <a:avLst>
              <a:gd name="adj1" fmla="val 10556678"/>
            </a:avLst>
          </a:prstGeom>
          <a:ln w="12700">
            <a:solidFill>
              <a:srgbClr val="B449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1" name="Date Placeholder 6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770F3-C13D-4133-9EAD-27C267E35793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62" name="Slide Number Placeholder 6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17</a:t>
            </a:fld>
            <a:endParaRPr lang="en-US" altLang="zh-CN"/>
          </a:p>
        </p:txBody>
      </p:sp>
      <p:sp>
        <p:nvSpPr>
          <p:cNvPr id="63" name="Footer Placeholder 6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ISI - Information Integration Group Meeting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>
                <a:latin typeface="Helvetica" pitchFamily="34" charset="0"/>
                <a:ea typeface="宋体" pitchFamily="2" charset="-122"/>
              </a:rPr>
              <a:t>Features</a:t>
            </a:r>
            <a:r>
              <a:rPr lang="en-US" sz="4000" smtClean="0">
                <a:latin typeface="Helvetica" pitchFamily="34" charset="0"/>
                <a:ea typeface="宋体" pitchFamily="2" charset="-122"/>
              </a:rPr>
              <a:t> of new model &amp; solver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tabLst>
                <a:tab pos="7881938" algn="r"/>
              </a:tabLst>
            </a:pP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Model</a:t>
            </a:r>
          </a:p>
          <a:p>
            <a:pPr lvl="1">
              <a:tabLst>
                <a:tab pos="7881938" algn="r"/>
              </a:tabLst>
            </a:pP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Reflects topology</a:t>
            </a:r>
          </a:p>
          <a:p>
            <a:pPr lvl="1">
              <a:tabLst>
                <a:tab pos="7881938" algn="r"/>
              </a:tabLst>
            </a:pP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Constraints can be declared locally &amp; in restricted ‘contexts’ (feature important for </a:t>
            </a:r>
            <a:r>
              <a:rPr lang="en-US" sz="2400" dirty="0" err="1" smtClean="0">
                <a:latin typeface="Helvetica" pitchFamily="34" charset="0"/>
                <a:ea typeface="宋体" pitchFamily="2" charset="-122"/>
              </a:rPr>
              <a:t>Michalowski’s</a:t>
            </a: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 work)</a:t>
            </a:r>
          </a:p>
          <a:p>
            <a:pPr>
              <a:tabLst>
                <a:tab pos="7881938" algn="r"/>
              </a:tabLst>
            </a:pP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Solver</a:t>
            </a:r>
          </a:p>
          <a:p>
            <a:pPr lvl="1">
              <a:tabLst>
                <a:tab pos="7881938" algn="r"/>
              </a:tabLst>
            </a:pP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Exploits structure of problem</a:t>
            </a:r>
          </a:p>
          <a:p>
            <a:pPr lvl="1">
              <a:tabLst>
                <a:tab pos="7881938" algn="r"/>
              </a:tabLst>
            </a:pP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Implements domains as possibly infinite intervals</a:t>
            </a:r>
          </a:p>
          <a:p>
            <a:pPr lvl="1">
              <a:tabLst>
                <a:tab pos="7881938" algn="r"/>
              </a:tabLst>
            </a:pP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Incorporates all reformulations (to be introduced) </a:t>
            </a:r>
          </a:p>
          <a:p>
            <a:pPr>
              <a:tabLst>
                <a:tab pos="7881938" algn="r"/>
              </a:tabLst>
            </a:pP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Improvement over previous work 	</a:t>
            </a:r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[</a:t>
            </a:r>
            <a:r>
              <a:rPr lang="en-US" sz="2000" dirty="0" err="1" smtClean="0">
                <a:latin typeface="Helvetica" pitchFamily="34" charset="0"/>
                <a:ea typeface="宋体" pitchFamily="2" charset="-122"/>
              </a:rPr>
              <a:t>Michalowski</a:t>
            </a:r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 +, 05]</a:t>
            </a:r>
            <a:endParaRPr lang="en-US" dirty="0" smtClean="0">
              <a:latin typeface="Helvetica" pitchFamily="34" charset="0"/>
              <a:ea typeface="宋体" pitchFamily="2" charset="-122"/>
            </a:endParaRPr>
          </a:p>
          <a:p>
            <a:pPr lvl="1">
              <a:tabLst>
                <a:tab pos="7881938" algn="r"/>
              </a:tabLst>
            </a:pPr>
            <a:endParaRPr lang="en-US" sz="2400" dirty="0" smtClean="0"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6BD5F-FCC9-4102-B9A3-6E39F324655B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18</a:t>
            </a:fld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ISI - Information Integration Group Meeting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Helvetica" pitchFamily="34" charset="0"/>
                <a:ea typeface="宋体" pitchFamily="2" charset="-122"/>
              </a:rPr>
              <a:t>Outline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4294967295"/>
          </p:nvPr>
        </p:nvSpPr>
        <p:spPr>
          <a:ln>
            <a:noFill/>
          </a:ln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Background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BID model &amp; custom solver 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Reformulation techniques</a:t>
            </a:r>
          </a:p>
          <a:p>
            <a:pPr lvl="1" eaLnBrk="1" hangingPunct="1"/>
            <a:r>
              <a:rPr lang="en-US" b="1" dirty="0" smtClean="0">
                <a:latin typeface="Helvetica" pitchFamily="34" charset="0"/>
                <a:ea typeface="宋体" pitchFamily="2" charset="-122"/>
              </a:rPr>
              <a:t>Query reformulation</a:t>
            </a:r>
          </a:p>
          <a:p>
            <a:pPr lvl="1" eaLnBrk="1" hangingPunct="1"/>
            <a:r>
              <a:rPr lang="en-US" dirty="0" err="1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AllDiff-Atmost</a:t>
            </a:r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 &amp; domain reformulation</a:t>
            </a:r>
          </a:p>
          <a:p>
            <a:pPr lvl="1"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Constraint relaxation</a:t>
            </a:r>
          </a:p>
          <a:p>
            <a:pPr lvl="1"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Reformulation via symmetry detection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Conclusions &amp; future work</a:t>
            </a:r>
          </a:p>
          <a:p>
            <a:pPr eaLnBrk="1" hangingPunct="1"/>
            <a:endParaRPr lang="en-US" dirty="0" smtClean="0">
              <a:solidFill>
                <a:schemeClr val="bg2"/>
              </a:solidFill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24580" name="Date Placeholder 3"/>
          <p:cNvSpPr txBox="1">
            <a:spLocks noGrp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fld id="{B2CBFF29-DDFD-4EDD-914A-AAC1B19C4C15}" type="datetime1">
              <a:rPr lang="en-US" sz="1400"/>
              <a:pPr/>
              <a:t>5/27/2007</a:t>
            </a:fld>
            <a:endParaRPr lang="en-US" altLang="zh-CN" sz="1400"/>
          </a:p>
        </p:txBody>
      </p:sp>
      <p:sp>
        <p:nvSpPr>
          <p:cNvPr id="24582" name="Slide Number Placeholder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5A918D66-A9C9-415F-9FFD-C97C4F7B2F9C}" type="slidenum">
              <a:rPr lang="en-US" altLang="zh-CN" sz="1400"/>
              <a:pPr algn="r"/>
              <a:t>19</a:t>
            </a:fld>
            <a:endParaRPr lang="en-US" altLang="zh-CN" sz="140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7B575-20C4-4569-AD70-2D5CC727F664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19</a:t>
            </a:fld>
            <a:endParaRPr lang="en-US" altLang="zh-CN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ISI - Information Integration Group Meeting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Helvetica" pitchFamily="34" charset="0"/>
                <a:ea typeface="宋体" pitchFamily="2" charset="-122"/>
              </a:rPr>
              <a:t>Main contributions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Font typeface="+mj-lt"/>
              <a:buAutoNum type="arabicPeriod"/>
              <a:tabLst>
                <a:tab pos="7975600" algn="r"/>
              </a:tabLst>
            </a:pP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Four new reformulation techniques for CSPs</a:t>
            </a:r>
          </a:p>
          <a:p>
            <a:pPr lvl="1" eaLnBrk="1" hangingPunct="1">
              <a:tabLst>
                <a:tab pos="7975600" algn="r"/>
              </a:tabLst>
            </a:pP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Query reformulation</a:t>
            </a:r>
          </a:p>
          <a:p>
            <a:pPr lvl="1" eaLnBrk="1" hangingPunct="1">
              <a:tabLst>
                <a:tab pos="7975600" algn="r"/>
              </a:tabLst>
            </a:pP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Domain reformulation</a:t>
            </a:r>
          </a:p>
          <a:p>
            <a:pPr lvl="1" eaLnBrk="1" hangingPunct="1">
              <a:tabLst>
                <a:tab pos="7975600" algn="r"/>
              </a:tabLst>
            </a:pP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Constraint relaxation </a:t>
            </a:r>
          </a:p>
          <a:p>
            <a:pPr lvl="1" eaLnBrk="1" hangingPunct="1">
              <a:tabLst>
                <a:tab pos="7975600" algn="r"/>
              </a:tabLst>
            </a:pP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Reformulation via symmetry detection</a:t>
            </a:r>
          </a:p>
          <a:p>
            <a:pPr marL="514350" indent="-514350" eaLnBrk="1" hangingPunct="1">
              <a:buFont typeface="+mj-lt"/>
              <a:buAutoNum type="arabicPeriod"/>
              <a:tabLst>
                <a:tab pos="7975600" algn="r"/>
              </a:tabLst>
            </a:pP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BID as a CSP	</a:t>
            </a:r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[</a:t>
            </a:r>
            <a:r>
              <a:rPr lang="en-US" sz="2000" dirty="0" err="1" smtClean="0">
                <a:latin typeface="Helvetica" pitchFamily="34" charset="0"/>
                <a:ea typeface="宋体" pitchFamily="2" charset="-122"/>
              </a:rPr>
              <a:t>Michalowski</a:t>
            </a:r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 &amp; </a:t>
            </a:r>
            <a:r>
              <a:rPr lang="en-US" sz="2000" dirty="0" err="1" smtClean="0">
                <a:latin typeface="Helvetica" pitchFamily="34" charset="0"/>
                <a:ea typeface="宋体" pitchFamily="2" charset="-122"/>
              </a:rPr>
              <a:t>Knoblock</a:t>
            </a:r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, AAAI 05]</a:t>
            </a:r>
            <a:endParaRPr lang="en-US" sz="2800" dirty="0" smtClean="0">
              <a:latin typeface="Helvetica" pitchFamily="34" charset="0"/>
              <a:ea typeface="宋体" pitchFamily="2" charset="-122"/>
            </a:endParaRPr>
          </a:p>
          <a:p>
            <a:pPr lvl="1" eaLnBrk="1" hangingPunct="1">
              <a:tabLst>
                <a:tab pos="7975600" algn="r"/>
              </a:tabLst>
            </a:pP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Improved constraint model </a:t>
            </a:r>
          </a:p>
          <a:p>
            <a:pPr lvl="1" eaLnBrk="1" hangingPunct="1">
              <a:tabLst>
                <a:tab pos="7975600" algn="r"/>
              </a:tabLst>
            </a:pP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Custom solver</a:t>
            </a:r>
          </a:p>
          <a:p>
            <a:pPr marL="514350" indent="-514350" eaLnBrk="1" hangingPunct="1">
              <a:buFont typeface="+mj-lt"/>
              <a:buAutoNum type="arabicPeriod"/>
              <a:tabLst>
                <a:tab pos="7975600" algn="r"/>
              </a:tabLst>
            </a:pP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Application of the reformulations to BID problem</a:t>
            </a:r>
            <a:endParaRPr lang="en-US" dirty="0" smtClean="0">
              <a:latin typeface="Helvetica" pitchFamily="34" charset="0"/>
              <a:ea typeface="宋体" pitchFamily="2" charset="-122"/>
            </a:endParaRPr>
          </a:p>
          <a:p>
            <a:pPr eaLnBrk="1" hangingPunct="1">
              <a:tabLst>
                <a:tab pos="7975600" algn="r"/>
              </a:tabLst>
            </a:pPr>
            <a:endParaRPr lang="en-US" dirty="0" smtClean="0"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9060F-1A6C-475E-90ED-8FEE77F19C30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2</a:t>
            </a:fld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ISI - Information Integration Group Meeting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Helvetica" pitchFamily="34" charset="0"/>
                <a:ea typeface="宋体" pitchFamily="2" charset="-122"/>
              </a:rPr>
              <a:t>Query in the BID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533400" y="1265238"/>
            <a:ext cx="8153400" cy="563562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Helvetica" pitchFamily="34" charset="0"/>
                <a:ea typeface="宋体" pitchFamily="2" charset="-122"/>
              </a:rPr>
              <a:t>Problem:  BID instances have many solutions</a:t>
            </a:r>
          </a:p>
          <a:p>
            <a:pPr eaLnBrk="1" hangingPunct="1">
              <a:buFontTx/>
              <a:buNone/>
            </a:pPr>
            <a:endParaRPr lang="en-US" sz="2800" smtClean="0">
              <a:latin typeface="Helvetica" pitchFamily="34" charset="0"/>
              <a:ea typeface="宋体" pitchFamily="2" charset="-122"/>
            </a:endParaRPr>
          </a:p>
          <a:p>
            <a:pPr eaLnBrk="1" hangingPunct="1">
              <a:buFontTx/>
              <a:buNone/>
            </a:pPr>
            <a:endParaRPr lang="en-US" sz="2800" smtClean="0">
              <a:latin typeface="Helvetica" pitchFamily="34" charset="0"/>
              <a:ea typeface="宋体" pitchFamily="2" charset="-122"/>
            </a:endParaRPr>
          </a:p>
          <a:p>
            <a:pPr eaLnBrk="1" hangingPunct="1">
              <a:buFontTx/>
              <a:buNone/>
            </a:pPr>
            <a:endParaRPr lang="en-US" smtClean="0"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25604" name="Rectangle 6"/>
          <p:cNvSpPr>
            <a:spLocks noChangeArrowheads="1"/>
          </p:cNvSpPr>
          <p:nvPr/>
        </p:nvSpPr>
        <p:spPr bwMode="auto">
          <a:xfrm>
            <a:off x="533400" y="4953000"/>
            <a:ext cx="8077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dirty="0"/>
              <a:t>We </a:t>
            </a:r>
            <a:r>
              <a:rPr lang="en-US" sz="2400" b="1" dirty="0"/>
              <a:t>only</a:t>
            </a:r>
            <a:r>
              <a:rPr lang="en-US" sz="2400" dirty="0"/>
              <a:t> need to know which values appear in </a:t>
            </a:r>
          </a:p>
          <a:p>
            <a:pPr algn="ctr"/>
            <a:r>
              <a:rPr lang="en-US" sz="2400" b="1" i="1" dirty="0"/>
              <a:t>at least one </a:t>
            </a:r>
            <a:r>
              <a:rPr lang="en-US" sz="2400" dirty="0"/>
              <a:t>solution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838200" y="2895600"/>
            <a:ext cx="4572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B1</a:t>
            </a:r>
          </a:p>
        </p:txBody>
      </p:sp>
      <p:sp>
        <p:nvSpPr>
          <p:cNvPr id="9" name="Rectangle 8"/>
          <p:cNvSpPr/>
          <p:nvPr/>
        </p:nvSpPr>
        <p:spPr>
          <a:xfrm>
            <a:off x="1447800" y="2895600"/>
            <a:ext cx="4572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B2</a:t>
            </a:r>
          </a:p>
        </p:txBody>
      </p:sp>
      <p:sp>
        <p:nvSpPr>
          <p:cNvPr id="10" name="Rectangle 9"/>
          <p:cNvSpPr/>
          <p:nvPr/>
        </p:nvSpPr>
        <p:spPr>
          <a:xfrm>
            <a:off x="2057400" y="2895600"/>
            <a:ext cx="4572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B3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85800" y="2667000"/>
            <a:ext cx="2590800" cy="1524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667000" y="2895600"/>
            <a:ext cx="4572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B4</a:t>
            </a:r>
          </a:p>
        </p:txBody>
      </p:sp>
      <p:sp>
        <p:nvSpPr>
          <p:cNvPr id="15" name="TextBox 14"/>
          <p:cNvSpPr txBox="1"/>
          <p:nvPr/>
        </p:nvSpPr>
        <p:spPr bwMode="auto">
          <a:xfrm>
            <a:off x="685800" y="3657600"/>
            <a:ext cx="25146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 smtClean="0">
                <a:latin typeface="+mj-lt"/>
                <a:cs typeface="+mn-cs"/>
              </a:rPr>
              <a:t>Phone book: </a:t>
            </a:r>
            <a:r>
              <a:rPr lang="en-US" sz="2000" dirty="0">
                <a:latin typeface="+mj-lt"/>
                <a:cs typeface="+mn-cs"/>
              </a:rPr>
              <a:t>{4,8}</a:t>
            </a:r>
          </a:p>
        </p:txBody>
      </p:sp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4343400" y="2286000"/>
          <a:ext cx="3657600" cy="256032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914400"/>
                <a:gridCol w="914400"/>
                <a:gridCol w="914400"/>
                <a:gridCol w="914400"/>
              </a:tblGrid>
              <a:tr h="279400">
                <a:tc>
                  <a:txBody>
                    <a:bodyPr/>
                    <a:lstStyle/>
                    <a:p>
                      <a:r>
                        <a:rPr lang="en-US" dirty="0" smtClean="0"/>
                        <a:t>B1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B4</a:t>
                      </a:r>
                      <a:endParaRPr lang="en-US" dirty="0"/>
                    </a:p>
                  </a:txBody>
                  <a:tcPr/>
                </a:tc>
              </a:tr>
              <a:tr h="27940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  <a:tr h="27940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</a:p>
                  </a:txBody>
                  <a:tcPr/>
                </a:tc>
              </a:tr>
              <a:tr h="27940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</a:tr>
              <a:tr h="27940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</a:tr>
              <a:tr h="27940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</a:tr>
              <a:tr h="27940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9" name="Straight Arrow Connector 18"/>
          <p:cNvCxnSpPr/>
          <p:nvPr/>
        </p:nvCxnSpPr>
        <p:spPr>
          <a:xfrm>
            <a:off x="1066800" y="2514600"/>
            <a:ext cx="17526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4267200" y="2590800"/>
            <a:ext cx="457200" cy="2286000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9293D-0258-4957-85BF-6CAF5BDE2C40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20</a:t>
            </a:fld>
            <a:endParaRPr lang="en-US" altLang="zh-CN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ISI - Information Integration Group Meeting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reformulation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944563" y="1438758"/>
            <a:ext cx="2602201" cy="8382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dirty="0" smtClean="0"/>
              <a:t>Query: Find </a:t>
            </a:r>
            <a:r>
              <a:rPr lang="en-US" b="1" dirty="0" smtClean="0"/>
              <a:t>all</a:t>
            </a:r>
            <a:r>
              <a:rPr lang="en-US" dirty="0" smtClean="0"/>
              <a:t> solutions, collect values for variables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5126182" y="1438758"/>
            <a:ext cx="3166918" cy="8382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dirty="0" smtClean="0"/>
              <a:t>Query: For each variable-value combination, determine </a:t>
            </a:r>
            <a:r>
              <a:rPr lang="en-US" b="1" dirty="0" smtClean="0"/>
              <a:t>satisfiability</a:t>
            </a:r>
            <a:endParaRPr lang="en-US" b="1" dirty="0"/>
          </a:p>
        </p:txBody>
      </p:sp>
      <p:sp>
        <p:nvSpPr>
          <p:cNvPr id="6" name="TextBox 9"/>
          <p:cNvSpPr txBox="1">
            <a:spLocks noChangeArrowheads="1"/>
          </p:cNvSpPr>
          <p:nvPr/>
        </p:nvSpPr>
        <p:spPr bwMode="auto">
          <a:xfrm>
            <a:off x="1358241" y="1057758"/>
            <a:ext cx="177484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Solving the BID</a:t>
            </a:r>
            <a:endParaRPr lang="en-US" dirty="0"/>
          </a:p>
        </p:txBody>
      </p:sp>
      <p:sp>
        <p:nvSpPr>
          <p:cNvPr id="7" name="TextBox 10"/>
          <p:cNvSpPr txBox="1">
            <a:spLocks noChangeArrowheads="1"/>
          </p:cNvSpPr>
          <p:nvPr/>
        </p:nvSpPr>
        <p:spPr bwMode="auto">
          <a:xfrm>
            <a:off x="5700391" y="1057758"/>
            <a:ext cx="201850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Reformulated BID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546764" y="1857858"/>
            <a:ext cx="157941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Box 14"/>
          <p:cNvSpPr txBox="1">
            <a:spLocks noChangeArrowheads="1"/>
          </p:cNvSpPr>
          <p:nvPr/>
        </p:nvSpPr>
        <p:spPr bwMode="auto">
          <a:xfrm>
            <a:off x="3570879" y="1210158"/>
            <a:ext cx="153118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i="1" dirty="0" smtClean="0"/>
              <a:t>Query </a:t>
            </a:r>
          </a:p>
          <a:p>
            <a:pPr algn="ctr"/>
            <a:r>
              <a:rPr lang="en-US" i="1" dirty="0" smtClean="0"/>
              <a:t>reformulation</a:t>
            </a:r>
            <a:endParaRPr lang="en-US" i="1" dirty="0"/>
          </a:p>
        </p:txBody>
      </p:sp>
      <p:grpSp>
        <p:nvGrpSpPr>
          <p:cNvPr id="3" name="Group 64"/>
          <p:cNvGrpSpPr/>
          <p:nvPr/>
        </p:nvGrpSpPr>
        <p:grpSpPr>
          <a:xfrm>
            <a:off x="1596474" y="2302702"/>
            <a:ext cx="1019115" cy="1146613"/>
            <a:chOff x="2064327" y="3546763"/>
            <a:chExt cx="651164" cy="732629"/>
          </a:xfrm>
        </p:grpSpPr>
        <p:sp>
          <p:nvSpPr>
            <p:cNvPr id="14" name="Isosceles Triangle 13"/>
            <p:cNvSpPr/>
            <p:nvPr/>
          </p:nvSpPr>
          <p:spPr>
            <a:xfrm>
              <a:off x="2064327" y="3546764"/>
              <a:ext cx="651164" cy="720436"/>
            </a:xfrm>
            <a:prstGeom prst="triangle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" name="Straight Connector 15"/>
            <p:cNvCxnSpPr>
              <a:stCxn id="14" idx="0"/>
            </p:cNvCxnSpPr>
            <p:nvPr/>
          </p:nvCxnSpPr>
          <p:spPr>
            <a:xfrm rot="16200000" flipH="1" flipV="1">
              <a:off x="1951413" y="3823162"/>
              <a:ext cx="714894" cy="162098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14" idx="0"/>
              <a:endCxn id="14" idx="3"/>
            </p:cNvCxnSpPr>
            <p:nvPr/>
          </p:nvCxnSpPr>
          <p:spPr>
            <a:xfrm rot="16200000" flipH="1">
              <a:off x="2029691" y="3906982"/>
              <a:ext cx="720436" cy="1588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stCxn id="14" idx="0"/>
            </p:cNvCxnSpPr>
            <p:nvPr/>
          </p:nvCxnSpPr>
          <p:spPr>
            <a:xfrm rot="16200000" flipH="1">
              <a:off x="2092729" y="3843944"/>
              <a:ext cx="714894" cy="120535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>
              <a:stCxn id="14" idx="0"/>
            </p:cNvCxnSpPr>
            <p:nvPr/>
          </p:nvCxnSpPr>
          <p:spPr>
            <a:xfrm rot="16200000" flipH="1">
              <a:off x="2125980" y="3810693"/>
              <a:ext cx="725978" cy="198120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14" idx="0"/>
            </p:cNvCxnSpPr>
            <p:nvPr/>
          </p:nvCxnSpPr>
          <p:spPr>
            <a:xfrm rot="16200000" flipH="1" flipV="1">
              <a:off x="1934788" y="3795453"/>
              <a:ext cx="703811" cy="206431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14" idx="0"/>
            </p:cNvCxnSpPr>
            <p:nvPr/>
          </p:nvCxnSpPr>
          <p:spPr>
            <a:xfrm rot="16200000" flipH="1" flipV="1">
              <a:off x="1970810" y="3837016"/>
              <a:ext cx="709352" cy="128847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14" idx="0"/>
            </p:cNvCxnSpPr>
            <p:nvPr/>
          </p:nvCxnSpPr>
          <p:spPr>
            <a:xfrm rot="16200000" flipH="1">
              <a:off x="2155352" y="3781321"/>
              <a:ext cx="732628" cy="263514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65"/>
          <p:cNvGrpSpPr/>
          <p:nvPr/>
        </p:nvGrpSpPr>
        <p:grpSpPr>
          <a:xfrm>
            <a:off x="6190068" y="2404376"/>
            <a:ext cx="944465" cy="1044939"/>
            <a:chOff x="4074102" y="3699164"/>
            <a:chExt cx="651164" cy="720436"/>
          </a:xfrm>
        </p:grpSpPr>
        <p:sp>
          <p:nvSpPr>
            <p:cNvPr id="57" name="Isosceles Triangle 56"/>
            <p:cNvSpPr/>
            <p:nvPr/>
          </p:nvSpPr>
          <p:spPr>
            <a:xfrm>
              <a:off x="4074102" y="3699164"/>
              <a:ext cx="651164" cy="720436"/>
            </a:xfrm>
            <a:prstGeom prst="triangle">
              <a:avLst/>
            </a:prstGeom>
            <a:ln w="1905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3" name="Straight Connector 62"/>
            <p:cNvCxnSpPr>
              <a:stCxn id="57" idx="0"/>
            </p:cNvCxnSpPr>
            <p:nvPr/>
          </p:nvCxnSpPr>
          <p:spPr>
            <a:xfrm rot="16200000" flipH="1" flipV="1">
              <a:off x="3980585" y="3989416"/>
              <a:ext cx="709352" cy="128847"/>
            </a:xfrm>
            <a:prstGeom prst="line">
              <a:avLst/>
            </a:prstGeom>
            <a:ln w="63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aphicFrame>
        <p:nvGraphicFramePr>
          <p:cNvPr id="67" name="Table 66"/>
          <p:cNvGraphicFramePr>
            <a:graphicFrameLocks noGrp="1"/>
          </p:cNvGraphicFramePr>
          <p:nvPr/>
        </p:nvGraphicFramePr>
        <p:xfrm>
          <a:off x="776176" y="3502332"/>
          <a:ext cx="7729870" cy="21333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64935"/>
                <a:gridCol w="3864935"/>
              </a:tblGrid>
              <a:tr h="37256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Original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query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Reformulated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query</a:t>
                      </a:r>
                    </a:p>
                  </a:txBody>
                  <a:tcPr/>
                </a:tc>
              </a:tr>
              <a:tr h="372568">
                <a:tc>
                  <a:txBody>
                    <a:bodyPr/>
                    <a:lstStyle/>
                    <a:p>
                      <a:r>
                        <a:rPr lang="en-US" dirty="0" smtClean="0"/>
                        <a:t>Single counting problem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Many satisfiability</a:t>
                      </a:r>
                      <a:r>
                        <a:rPr lang="en-US" baseline="0" dirty="0" smtClean="0"/>
                        <a:t> problems</a:t>
                      </a:r>
                      <a:endParaRPr lang="en-US" dirty="0"/>
                    </a:p>
                  </a:txBody>
                  <a:tcPr/>
                </a:tc>
              </a:tr>
              <a:tr h="3725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All</a:t>
                      </a:r>
                      <a:r>
                        <a:rPr lang="en-US" baseline="0" dirty="0" smtClean="0"/>
                        <a:t> solutions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Per-variable solution</a:t>
                      </a:r>
                    </a:p>
                  </a:txBody>
                  <a:tcPr/>
                </a:tc>
              </a:tr>
              <a:tr h="3725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Exhaustive</a:t>
                      </a:r>
                      <a:r>
                        <a:rPr lang="en-US" baseline="0" dirty="0" smtClean="0"/>
                        <a:t> search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One path</a:t>
                      </a:r>
                    </a:p>
                  </a:txBody>
                  <a:tcPr/>
                </a:tc>
              </a:tr>
              <a:tr h="643062">
                <a:tc>
                  <a:txBody>
                    <a:bodyPr/>
                    <a:lstStyle/>
                    <a:p>
                      <a:r>
                        <a:rPr lang="en-US" dirty="0" smtClean="0"/>
                        <a:t>Impractical when there are many solutions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Costly</a:t>
                      </a:r>
                      <a:r>
                        <a:rPr lang="en-US" baseline="0" dirty="0" smtClean="0"/>
                        <a:t> when there are few solutions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11691-4435-47C8-ABE6-A572F65C55AA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21</a:t>
            </a:fld>
            <a:endParaRPr lang="en-US" altLang="zh-CN"/>
          </a:p>
        </p:txBody>
      </p:sp>
      <p:sp>
        <p:nvSpPr>
          <p:cNvPr id="27" name="Footer Placeholder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ISI - Information Integration Group Meeting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304800"/>
            <a:ext cx="8458200" cy="685800"/>
          </a:xfrm>
        </p:spPr>
        <p:txBody>
          <a:bodyPr/>
          <a:lstStyle/>
          <a:p>
            <a:pPr>
              <a:tabLst>
                <a:tab pos="7997825" algn="r"/>
              </a:tabLst>
            </a:pPr>
            <a:r>
              <a:rPr lang="en-US" sz="4000" dirty="0" smtClean="0">
                <a:latin typeface="Helvetica" pitchFamily="34" charset="0"/>
                <a:ea typeface="宋体" pitchFamily="2" charset="-122"/>
              </a:rPr>
              <a:t>Evaluations: </a:t>
            </a:r>
            <a:r>
              <a:rPr lang="en-US" sz="2800" b="0" dirty="0" smtClean="0">
                <a:latin typeface="Helvetica" pitchFamily="34" charset="0"/>
                <a:ea typeface="宋体" pitchFamily="2" charset="-122"/>
              </a:rPr>
              <a:t>real-world data from El Segundo</a:t>
            </a:r>
            <a:endParaRPr lang="en-US" sz="2800" b="0" dirty="0" smtClean="0">
              <a:solidFill>
                <a:schemeClr val="tx1"/>
              </a:solidFill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242626" y="1046677"/>
            <a:ext cx="1560285" cy="491839"/>
          </a:xfrm>
        </p:spPr>
        <p:txBody>
          <a:bodyPr/>
          <a:lstStyle/>
          <a:p>
            <a:pPr>
              <a:buFontTx/>
              <a:buNone/>
              <a:tabLst>
                <a:tab pos="7939088" algn="r"/>
              </a:tabLst>
            </a:pP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		</a:t>
            </a:r>
            <a:r>
              <a:rPr lang="en-US" sz="1600" dirty="0" smtClean="0">
                <a:ea typeface="宋体" pitchFamily="2" charset="-122"/>
              </a:rPr>
              <a:t>[</a:t>
            </a:r>
            <a:r>
              <a:rPr lang="en-US" sz="1600" dirty="0" err="1" smtClean="0">
                <a:ea typeface="宋体" pitchFamily="2" charset="-122"/>
              </a:rPr>
              <a:t>Shewale</a:t>
            </a:r>
            <a:r>
              <a:rPr lang="en-US" sz="1600" dirty="0" smtClean="0">
                <a:ea typeface="宋体" pitchFamily="2" charset="-122"/>
              </a:rPr>
              <a:t>]</a:t>
            </a:r>
            <a:endParaRPr lang="en-US" sz="2400" dirty="0" smtClean="0">
              <a:ea typeface="宋体" pitchFamily="2" charset="-122"/>
            </a:endParaRPr>
          </a:p>
          <a:p>
            <a:pPr>
              <a:tabLst>
                <a:tab pos="7939088" algn="r"/>
              </a:tabLst>
            </a:pPr>
            <a:endParaRPr lang="en-US" dirty="0" smtClean="0">
              <a:ea typeface="宋体" pitchFamily="2" charset="-122"/>
            </a:endParaRPr>
          </a:p>
          <a:p>
            <a:pPr>
              <a:tabLst>
                <a:tab pos="7939088" algn="r"/>
              </a:tabLst>
            </a:pPr>
            <a:endParaRPr lang="en-US" dirty="0" smtClean="0">
              <a:latin typeface="Helvetica" pitchFamily="34" charset="0"/>
              <a:ea typeface="宋体" pitchFamily="2" charset="-122"/>
            </a:endParaRPr>
          </a:p>
          <a:p>
            <a:pPr>
              <a:buFontTx/>
              <a:buNone/>
              <a:tabLst>
                <a:tab pos="7939088" algn="r"/>
              </a:tabLst>
            </a:pPr>
            <a:endParaRPr lang="en-US" dirty="0" smtClean="0">
              <a:latin typeface="Helvetica" pitchFamily="34" charset="0"/>
              <a:ea typeface="宋体" pitchFamily="2" charset="-122"/>
            </a:endParaRPr>
          </a:p>
        </p:txBody>
      </p:sp>
      <p:graphicFrame>
        <p:nvGraphicFramePr>
          <p:cNvPr id="4" name="Group 81"/>
          <p:cNvGraphicFramePr>
            <a:graphicFrameLocks noGrp="1"/>
          </p:cNvGraphicFramePr>
          <p:nvPr/>
        </p:nvGraphicFramePr>
        <p:xfrm>
          <a:off x="1363663" y="1575491"/>
          <a:ext cx="6491288" cy="3475990"/>
        </p:xfrm>
        <a:graphic>
          <a:graphicData uri="http://schemas.openxmlformats.org/drawingml/2006/table">
            <a:tbl>
              <a:tblPr/>
              <a:tblGrid>
                <a:gridCol w="1322705"/>
                <a:gridCol w="1594167"/>
                <a:gridCol w="1165543"/>
                <a:gridCol w="1503680"/>
                <a:gridCol w="905193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Case study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Phone book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Number of…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Completeness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Buildings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Corner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bldgs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Blocks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NSeg125-c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100.0%</a:t>
                      </a:r>
                    </a:p>
                  </a:txBody>
                  <a:tcPr marR="4572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17</a:t>
                      </a: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4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NSeg125-i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45.6%</a:t>
                      </a:r>
                    </a:p>
                  </a:txBody>
                  <a:tcPr marR="4572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marR="502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NSeg206-c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100.0%</a:t>
                      </a:r>
                    </a:p>
                  </a:txBody>
                  <a:tcPr marR="4572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1092200" marR="0" lvl="0" indent="-10922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206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1092200" marR="0" lvl="0" indent="-10922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28</a:t>
                      </a: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1092200" marR="0" lvl="0" indent="-10922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NSeg206-I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50.5%</a:t>
                      </a:r>
                    </a:p>
                  </a:txBody>
                  <a:tcPr marR="4572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1092200" marR="0" lvl="0" indent="-10922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marR="502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1092200" marR="0" lvl="0" indent="-10922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1092200" marR="0" lvl="0" indent="-10922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SSeg131-c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100.0%</a:t>
                      </a:r>
                    </a:p>
                  </a:txBody>
                  <a:tcPr marR="4572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131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36</a:t>
                      </a: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8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SSeg131-i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60.3%</a:t>
                      </a:r>
                    </a:p>
                  </a:txBody>
                  <a:tcPr marR="4572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marR="502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SSeg178-c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100.0%</a:t>
                      </a:r>
                    </a:p>
                  </a:txBody>
                  <a:tcPr marR="4572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178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46</a:t>
                      </a: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12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SSeg178-i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65.6%</a:t>
                      </a:r>
                    </a:p>
                  </a:txBody>
                  <a:tcPr marR="4572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marR="5029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85800" y="5049074"/>
            <a:ext cx="8153400" cy="712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>
                <a:tab pos="7939088" algn="r"/>
              </a:tabLst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Previous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 work did not scale up beyond 34 buildings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宋体" pitchFamily="2" charset="-122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>
                <a:tab pos="7939088" algn="r"/>
              </a:tabLst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All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" pitchFamily="34" charset="0"/>
                <a:ea typeface="宋体" pitchFamily="2" charset="-122"/>
                <a:cs typeface="+mn-cs"/>
              </a:rPr>
              <a:t> techniques tested return same solutions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" pitchFamily="34" charset="0"/>
              <a:ea typeface="宋体" pitchFamily="2" charset="-122"/>
              <a:cs typeface="+mn-cs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4DB79-DB69-4569-ABDD-4B293C4CF02F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22</a:t>
            </a:fld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ISI - Information Integration Group Meeting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47088" cy="685800"/>
          </a:xfrm>
        </p:spPr>
        <p:txBody>
          <a:bodyPr/>
          <a:lstStyle/>
          <a:p>
            <a:r>
              <a:rPr lang="en-US" smtClean="0">
                <a:latin typeface="Helvetica" pitchFamily="34" charset="0"/>
                <a:ea typeface="宋体" pitchFamily="2" charset="-122"/>
              </a:rPr>
              <a:t>Evaluation: </a:t>
            </a:r>
            <a:r>
              <a:rPr lang="en-US" sz="4000" smtClean="0">
                <a:latin typeface="Helvetica" pitchFamily="34" charset="0"/>
                <a:ea typeface="宋体" pitchFamily="2" charset="-122"/>
              </a:rPr>
              <a:t>query reformulation</a:t>
            </a:r>
          </a:p>
        </p:txBody>
      </p:sp>
      <p:graphicFrame>
        <p:nvGraphicFramePr>
          <p:cNvPr id="22609" name="Group 81"/>
          <p:cNvGraphicFramePr>
            <a:graphicFrameLocks noGrp="1"/>
          </p:cNvGraphicFramePr>
          <p:nvPr/>
        </p:nvGraphicFramePr>
        <p:xfrm>
          <a:off x="2049463" y="1676400"/>
          <a:ext cx="4732337" cy="1767840"/>
        </p:xfrm>
        <a:graphic>
          <a:graphicData uri="http://schemas.openxmlformats.org/drawingml/2006/table">
            <a:tbl>
              <a:tblPr/>
              <a:tblGrid>
                <a:gridCol w="1266825"/>
                <a:gridCol w="1874837"/>
                <a:gridCol w="1590675"/>
              </a:tblGrid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Case study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Original query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New query [s]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NSeg125-i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&gt;1 week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744.7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NSeg206-i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&gt;1 week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2200" marR="0" lvl="0" indent="-10922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14,818.9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SSeg131-i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&gt;1 week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66,901.1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SSeg178-i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&gt;1 week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119,002.4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2615" name="Group 87"/>
          <p:cNvGraphicFramePr>
            <a:graphicFrameLocks noGrp="1"/>
          </p:cNvGraphicFramePr>
          <p:nvPr/>
        </p:nvGraphicFramePr>
        <p:xfrm>
          <a:off x="2049463" y="4038600"/>
          <a:ext cx="4654550" cy="1737995"/>
        </p:xfrm>
        <a:graphic>
          <a:graphicData uri="http://schemas.openxmlformats.org/drawingml/2006/table">
            <a:tbl>
              <a:tblPr/>
              <a:tblGrid>
                <a:gridCol w="1266825"/>
                <a:gridCol w="1870075"/>
                <a:gridCol w="1517650"/>
              </a:tblGrid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Case study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Original query [s]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New query [s]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NSeg125-c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1.5</a:t>
                      </a:r>
                    </a:p>
                  </a:txBody>
                  <a:tcPr marR="5029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139.2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NSeg206-c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20.2</a:t>
                      </a:r>
                    </a:p>
                  </a:txBody>
                  <a:tcPr marR="5029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4,971.2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SSeg131-c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1123.4</a:t>
                      </a:r>
                    </a:p>
                  </a:txBody>
                  <a:tcPr marR="5029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38,618.4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SSeg178-c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3291.2</a:t>
                      </a:r>
                    </a:p>
                  </a:txBody>
                  <a:tcPr marR="50292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117,279.1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04800" y="1219200"/>
            <a:ext cx="8272463" cy="4302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200" dirty="0">
                <a:latin typeface="+mn-lt"/>
                <a:cs typeface="+mn-cs"/>
              </a:rPr>
              <a:t>Incomplete phone book → many solutions → better performance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4800" y="3505200"/>
            <a:ext cx="7877175" cy="43021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200" dirty="0">
                <a:latin typeface="+mn-lt"/>
                <a:cs typeface="+mn-cs"/>
              </a:rPr>
              <a:t>Complete phone book → few solutions → worse performance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027D4-B0E8-4789-8327-1565D7041534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23</a:t>
            </a:fld>
            <a:endParaRPr lang="en-US" altLang="zh-CN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ISI - Information Integration Group Meeting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Generalizing query reformulation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7942263" algn="r"/>
              </a:tabLst>
            </a:pPr>
            <a:r>
              <a:rPr lang="en-US" sz="2400" dirty="0" smtClean="0"/>
              <a:t>Relational (</a:t>
            </a:r>
            <a:r>
              <a:rPr lang="en-US" sz="2400" i="1" dirty="0" err="1" smtClean="0"/>
              <a:t>i</a:t>
            </a:r>
            <a:r>
              <a:rPr lang="en-US" sz="2400" dirty="0" err="1" smtClean="0"/>
              <a:t>,</a:t>
            </a:r>
            <a:r>
              <a:rPr lang="en-US" sz="2400" i="1" dirty="0" err="1" smtClean="0"/>
              <a:t>m</a:t>
            </a:r>
            <a:r>
              <a:rPr lang="en-US" sz="2400" dirty="0" smtClean="0"/>
              <a:t>)-consistency, R(</a:t>
            </a:r>
            <a:r>
              <a:rPr lang="en-US" sz="2400" i="1" dirty="0" err="1" smtClean="0"/>
              <a:t>i</a:t>
            </a:r>
            <a:r>
              <a:rPr lang="en-US" sz="2400" dirty="0" err="1" smtClean="0"/>
              <a:t>,</a:t>
            </a:r>
            <a:r>
              <a:rPr lang="en-US" sz="2400" i="1" dirty="0" err="1" smtClean="0"/>
              <a:t>m</a:t>
            </a:r>
            <a:r>
              <a:rPr lang="en-US" sz="2400" dirty="0" smtClean="0"/>
              <a:t>)C</a:t>
            </a:r>
          </a:p>
          <a:p>
            <a:pPr lvl="1">
              <a:tabLst>
                <a:tab pos="7942263" algn="r"/>
              </a:tabLst>
            </a:pPr>
            <a:r>
              <a:rPr lang="en-US" sz="2000" dirty="0" smtClean="0"/>
              <a:t>Given </a:t>
            </a:r>
            <a:r>
              <a:rPr lang="en-US" sz="2000" i="1" dirty="0" smtClean="0"/>
              <a:t>m</a:t>
            </a:r>
            <a:r>
              <a:rPr lang="en-US" sz="2000" dirty="0" smtClean="0"/>
              <a:t> constraints, let </a:t>
            </a:r>
            <a:r>
              <a:rPr lang="en-US" sz="2000" i="1" dirty="0" smtClean="0"/>
              <a:t>s</a:t>
            </a:r>
            <a:r>
              <a:rPr lang="en-US" sz="2000" dirty="0" smtClean="0"/>
              <a:t> be the size of their scope</a:t>
            </a:r>
          </a:p>
          <a:p>
            <a:pPr lvl="1"/>
            <a:r>
              <a:rPr lang="en-US" sz="2000" dirty="0" smtClean="0"/>
              <a:t>Compute </a:t>
            </a:r>
            <a:r>
              <a:rPr lang="en-US" sz="2000" b="1" dirty="0" smtClean="0"/>
              <a:t>all solutions </a:t>
            </a:r>
            <a:r>
              <a:rPr lang="en-US" sz="2000" dirty="0" smtClean="0"/>
              <a:t>of length </a:t>
            </a:r>
            <a:r>
              <a:rPr lang="en-US" sz="2000" i="1" dirty="0" smtClean="0"/>
              <a:t>s </a:t>
            </a:r>
          </a:p>
          <a:p>
            <a:pPr lvl="1"/>
            <a:r>
              <a:rPr lang="en-US" sz="2000" dirty="0" smtClean="0"/>
              <a:t>To generate </a:t>
            </a:r>
            <a:r>
              <a:rPr lang="en-US" sz="2000" dirty="0" err="1" smtClean="0"/>
              <a:t>tuples</a:t>
            </a:r>
            <a:r>
              <a:rPr lang="en-US" sz="2000" dirty="0" smtClean="0"/>
              <a:t> of length </a:t>
            </a:r>
            <a:r>
              <a:rPr lang="en-US" sz="2000" i="1" dirty="0" err="1" smtClean="0"/>
              <a:t>i</a:t>
            </a:r>
            <a:r>
              <a:rPr lang="en-US" sz="2000" i="1" dirty="0" smtClean="0"/>
              <a:t>  </a:t>
            </a:r>
            <a:r>
              <a:rPr lang="en-US" sz="2000" dirty="0" smtClean="0"/>
              <a:t>(i.e.</a:t>
            </a:r>
            <a:r>
              <a:rPr lang="en-US" sz="2000" i="1" dirty="0" smtClean="0"/>
              <a:t>, </a:t>
            </a:r>
            <a:r>
              <a:rPr lang="en-US" sz="2000" dirty="0" smtClean="0"/>
              <a:t>constraints of </a:t>
            </a:r>
            <a:r>
              <a:rPr lang="en-US" sz="2000" dirty="0" err="1" smtClean="0"/>
              <a:t>arity</a:t>
            </a:r>
            <a:r>
              <a:rPr lang="en-US" sz="2000" dirty="0" smtClean="0"/>
              <a:t> </a:t>
            </a:r>
            <a:r>
              <a:rPr lang="en-US" sz="2000" i="1" dirty="0" err="1" smtClean="0"/>
              <a:t>i</a:t>
            </a:r>
            <a:r>
              <a:rPr lang="en-US" sz="2000" dirty="0" smtClean="0"/>
              <a:t>)</a:t>
            </a:r>
          </a:p>
          <a:p>
            <a:pPr lvl="1"/>
            <a:r>
              <a:rPr lang="en-US" sz="2000" dirty="0" smtClean="0"/>
              <a:t>Space: </a:t>
            </a:r>
            <a:r>
              <a:rPr lang="en-US" sz="2000" i="1" dirty="0" smtClean="0"/>
              <a:t>O</a:t>
            </a:r>
            <a:r>
              <a:rPr lang="en-US" sz="2000" dirty="0" smtClean="0"/>
              <a:t>(</a:t>
            </a:r>
            <a:r>
              <a:rPr lang="en-US" sz="2000" i="1" dirty="0" smtClean="0"/>
              <a:t>d</a:t>
            </a:r>
            <a:r>
              <a:rPr lang="en-US" sz="2000" i="1" baseline="30000" dirty="0" smtClean="0"/>
              <a:t> s </a:t>
            </a:r>
            <a:r>
              <a:rPr lang="en-US" sz="2000" dirty="0" smtClean="0"/>
              <a:t>)</a:t>
            </a:r>
          </a:p>
          <a:p>
            <a:r>
              <a:rPr lang="en-US" sz="2400" dirty="0" smtClean="0"/>
              <a:t>Query reformulation</a:t>
            </a:r>
          </a:p>
          <a:p>
            <a:pPr lvl="1"/>
            <a:r>
              <a:rPr lang="en-US" sz="2000" dirty="0" smtClean="0"/>
              <a:t>For each combination of values for </a:t>
            </a:r>
            <a:r>
              <a:rPr lang="en-US" sz="2000" i="1" dirty="0" err="1" smtClean="0"/>
              <a:t>i</a:t>
            </a:r>
            <a:r>
              <a:rPr lang="en-US" sz="2000" dirty="0" smtClean="0"/>
              <a:t> variables</a:t>
            </a:r>
          </a:p>
          <a:p>
            <a:pPr lvl="1"/>
            <a:r>
              <a:rPr lang="en-US" sz="2000" dirty="0" smtClean="0"/>
              <a:t>Try to extend to </a:t>
            </a:r>
            <a:r>
              <a:rPr lang="en-US" sz="2000" b="1" dirty="0" smtClean="0"/>
              <a:t>one</a:t>
            </a:r>
            <a:r>
              <a:rPr lang="en-US" sz="2000" dirty="0" smtClean="0"/>
              <a:t> solution of length </a:t>
            </a:r>
            <a:r>
              <a:rPr lang="en-US" sz="2000" i="1" dirty="0" smtClean="0"/>
              <a:t>s</a:t>
            </a:r>
          </a:p>
          <a:p>
            <a:pPr lvl="1"/>
            <a:r>
              <a:rPr lang="en-US" sz="2000" dirty="0" smtClean="0"/>
              <a:t>Space: </a:t>
            </a:r>
            <a:r>
              <a:rPr lang="en-US" sz="2000" i="1" dirty="0" smtClean="0"/>
              <a:t>O</a:t>
            </a:r>
            <a:r>
              <a:rPr lang="en-US" sz="2000" dirty="0" smtClean="0"/>
              <a:t>(</a:t>
            </a:r>
            <a:r>
              <a:rPr lang="en-US" dirty="0" smtClean="0"/>
              <a:t>( )</a:t>
            </a:r>
            <a:r>
              <a:rPr lang="en-US" sz="2000" i="1" dirty="0" smtClean="0"/>
              <a:t>d</a:t>
            </a:r>
            <a:r>
              <a:rPr lang="en-US" sz="2000" i="1" baseline="30000" dirty="0" smtClean="0"/>
              <a:t> </a:t>
            </a:r>
            <a:r>
              <a:rPr lang="en-US" sz="2000" i="1" baseline="30000" dirty="0" err="1" smtClean="0"/>
              <a:t>i</a:t>
            </a:r>
            <a:r>
              <a:rPr lang="en-US" sz="2000" i="1" baseline="30000" dirty="0" smtClean="0"/>
              <a:t> </a:t>
            </a:r>
            <a:r>
              <a:rPr lang="en-US" sz="2000" dirty="0" smtClean="0"/>
              <a:t>), </a:t>
            </a:r>
            <a:r>
              <a:rPr lang="en-US" sz="2000" i="1" dirty="0" err="1" smtClean="0"/>
              <a:t>i</a:t>
            </a:r>
            <a:r>
              <a:rPr lang="en-US" sz="2000" i="1" dirty="0" smtClean="0"/>
              <a:t> &lt; s</a:t>
            </a:r>
            <a:r>
              <a:rPr lang="en-US" sz="2000" dirty="0" smtClean="0"/>
              <a:t> </a:t>
            </a:r>
            <a:endParaRPr lang="en-US" sz="2000" i="1" dirty="0" smtClean="0"/>
          </a:p>
          <a:p>
            <a:r>
              <a:rPr lang="en-US" sz="2400" dirty="0" smtClean="0"/>
              <a:t>Per-variable solution computes R(1,|</a:t>
            </a:r>
            <a:r>
              <a:rPr lang="en-US" sz="2800" dirty="0" smtClean="0">
                <a:latin typeface="Monotype Corsiva" pitchFamily="66" charset="0"/>
              </a:rPr>
              <a:t>C </a:t>
            </a:r>
            <a:r>
              <a:rPr lang="en-US" sz="2400" dirty="0" smtClean="0"/>
              <a:t>|)C</a:t>
            </a:r>
          </a:p>
        </p:txBody>
      </p:sp>
      <p:sp>
        <p:nvSpPr>
          <p:cNvPr id="4" name="Text Box 170"/>
          <p:cNvSpPr txBox="1">
            <a:spLocks noChangeArrowheads="1"/>
          </p:cNvSpPr>
          <p:nvPr/>
        </p:nvSpPr>
        <p:spPr bwMode="auto">
          <a:xfrm>
            <a:off x="2530539" y="4359355"/>
            <a:ext cx="329610" cy="308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1" dirty="0"/>
              <a:t>s</a:t>
            </a:r>
          </a:p>
        </p:txBody>
      </p:sp>
      <p:sp>
        <p:nvSpPr>
          <p:cNvPr id="5" name="Text Box 171"/>
          <p:cNvSpPr txBox="1">
            <a:spLocks noChangeArrowheads="1"/>
          </p:cNvSpPr>
          <p:nvPr/>
        </p:nvSpPr>
        <p:spPr bwMode="auto">
          <a:xfrm>
            <a:off x="2542843" y="4602090"/>
            <a:ext cx="242894" cy="310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i="1" dirty="0" err="1"/>
              <a:t>i</a:t>
            </a:r>
            <a:endParaRPr lang="en-US" sz="1400" i="1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F4DC-CE95-424F-91BD-C3E3570D4C79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24</a:t>
            </a:fld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ISI - Information Integration Group Meeting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Helvetica" pitchFamily="34" charset="0"/>
                <a:ea typeface="宋体" pitchFamily="2" charset="-122"/>
              </a:rPr>
              <a:t>Outline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4294967295"/>
          </p:nvPr>
        </p:nvSpPr>
        <p:spPr>
          <a:ln>
            <a:noFill/>
          </a:ln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Background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BID model &amp; custom solver 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Reformulation techniques</a:t>
            </a:r>
          </a:p>
          <a:p>
            <a:pPr lvl="1"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Query reformulation</a:t>
            </a:r>
          </a:p>
          <a:p>
            <a:pPr lvl="1" eaLnBrk="1" hangingPunct="1"/>
            <a:r>
              <a:rPr lang="en-US" b="1" dirty="0" err="1" smtClean="0">
                <a:latin typeface="Helvetica" pitchFamily="34" charset="0"/>
                <a:ea typeface="宋体" pitchFamily="2" charset="-122"/>
              </a:rPr>
              <a:t>AllDiff-Atmost</a:t>
            </a:r>
            <a:r>
              <a:rPr lang="en-US" b="1" dirty="0" smtClean="0">
                <a:latin typeface="Helvetica" pitchFamily="34" charset="0"/>
                <a:ea typeface="宋体" pitchFamily="2" charset="-122"/>
              </a:rPr>
              <a:t> &amp; domain reformulation</a:t>
            </a:r>
          </a:p>
          <a:p>
            <a:pPr lvl="1"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Constraint relaxation</a:t>
            </a:r>
          </a:p>
          <a:p>
            <a:pPr lvl="1"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Reformulation via symmetry detection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Conclusions &amp; future work</a:t>
            </a:r>
          </a:p>
          <a:p>
            <a:pPr eaLnBrk="1" hangingPunct="1"/>
            <a:endParaRPr lang="en-US" dirty="0" smtClean="0">
              <a:solidFill>
                <a:schemeClr val="bg2"/>
              </a:solidFill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29700" name="Date Placeholder 3"/>
          <p:cNvSpPr txBox="1">
            <a:spLocks noGrp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fld id="{FA19CCDF-429B-46A2-9492-5D386991CFAD}" type="datetime1">
              <a:rPr lang="en-US" sz="1400"/>
              <a:pPr/>
              <a:t>5/27/2007</a:t>
            </a:fld>
            <a:endParaRPr lang="en-US" altLang="zh-CN" sz="1400"/>
          </a:p>
        </p:txBody>
      </p:sp>
      <p:sp>
        <p:nvSpPr>
          <p:cNvPr id="29702" name="Slide Number Placeholder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5BF154B3-11F3-48B1-9DD0-A7E8EE4838C4}" type="slidenum">
              <a:rPr lang="en-US" altLang="zh-CN" sz="1400"/>
              <a:pPr algn="r"/>
              <a:t>25</a:t>
            </a:fld>
            <a:endParaRPr lang="en-US" altLang="zh-CN" sz="140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9B1C0-F919-408F-A54C-F6561DB0B3F0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25</a:t>
            </a:fld>
            <a:endParaRPr lang="en-US" altLang="zh-CN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ISI - Information Integration Group Meeting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Helvetica" pitchFamily="34" charset="0"/>
                <a:ea typeface="宋体" pitchFamily="2" charset="-122"/>
              </a:rPr>
              <a:t>Domain reformulation</a:t>
            </a:r>
          </a:p>
        </p:txBody>
      </p:sp>
      <p:sp>
        <p:nvSpPr>
          <p:cNvPr id="102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Helvetica" pitchFamily="34" charset="0"/>
                <a:ea typeface="宋体" pitchFamily="2" charset="-122"/>
              </a:rPr>
              <a:t>Domains in the BID are large</a:t>
            </a:r>
          </a:p>
          <a:p>
            <a:pPr eaLnBrk="1" hangingPunct="1"/>
            <a:r>
              <a:rPr lang="en-US" smtClean="0">
                <a:latin typeface="Helvetica" pitchFamily="34" charset="0"/>
                <a:ea typeface="宋体" pitchFamily="2" charset="-122"/>
              </a:rPr>
              <a:t>Min/max value?</a:t>
            </a:r>
          </a:p>
          <a:p>
            <a:pPr eaLnBrk="1" hangingPunct="1"/>
            <a:endParaRPr lang="en-US" smtClean="0">
              <a:latin typeface="Helvetica" pitchFamily="34" charset="0"/>
              <a:ea typeface="宋体" pitchFamily="2" charset="-122"/>
            </a:endParaRPr>
          </a:p>
          <a:p>
            <a:pPr eaLnBrk="1" hangingPunct="1">
              <a:buFontTx/>
              <a:buNone/>
            </a:pPr>
            <a:endParaRPr lang="en-US" smtClean="0">
              <a:latin typeface="Helvetica" pitchFamily="34" charset="0"/>
              <a:ea typeface="宋体" pitchFamily="2" charset="-122"/>
            </a:endParaRPr>
          </a:p>
          <a:p>
            <a:pPr eaLnBrk="1" hangingPunct="1">
              <a:buFontTx/>
              <a:buNone/>
            </a:pPr>
            <a:endParaRPr lang="en-US" smtClean="0">
              <a:latin typeface="Helvetica" pitchFamily="34" charset="0"/>
              <a:ea typeface="宋体" pitchFamily="2" charset="-122"/>
            </a:endParaRPr>
          </a:p>
          <a:p>
            <a:pPr eaLnBrk="1" hangingPunct="1"/>
            <a:r>
              <a:rPr lang="en-US" smtClean="0">
                <a:latin typeface="Helvetica" pitchFamily="34" charset="0"/>
                <a:ea typeface="宋体" pitchFamily="2" charset="-122"/>
              </a:rPr>
              <a:t>Enumerate?</a:t>
            </a:r>
          </a:p>
        </p:txBody>
      </p:sp>
      <p:sp>
        <p:nvSpPr>
          <p:cNvPr id="7" name="Rectangle 6"/>
          <p:cNvSpPr/>
          <p:nvPr/>
        </p:nvSpPr>
        <p:spPr>
          <a:xfrm>
            <a:off x="2590800" y="2819400"/>
            <a:ext cx="4572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B1</a:t>
            </a:r>
          </a:p>
        </p:txBody>
      </p:sp>
      <p:sp>
        <p:nvSpPr>
          <p:cNvPr id="8" name="Rectangle 7"/>
          <p:cNvSpPr/>
          <p:nvPr/>
        </p:nvSpPr>
        <p:spPr>
          <a:xfrm>
            <a:off x="3200400" y="2819400"/>
            <a:ext cx="4572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B2</a:t>
            </a:r>
          </a:p>
        </p:txBody>
      </p:sp>
      <p:sp>
        <p:nvSpPr>
          <p:cNvPr id="9" name="Rectangle 8"/>
          <p:cNvSpPr/>
          <p:nvPr/>
        </p:nvSpPr>
        <p:spPr>
          <a:xfrm>
            <a:off x="3810000" y="2819400"/>
            <a:ext cx="4572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B3</a:t>
            </a:r>
          </a:p>
        </p:txBody>
      </p:sp>
      <p:sp>
        <p:nvSpPr>
          <p:cNvPr id="10" name="Rectangle 9"/>
          <p:cNvSpPr/>
          <p:nvPr/>
        </p:nvSpPr>
        <p:spPr>
          <a:xfrm>
            <a:off x="2438400" y="2590800"/>
            <a:ext cx="2590800" cy="1524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419600" y="2819400"/>
            <a:ext cx="4572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B4</a:t>
            </a:r>
          </a:p>
        </p:txBody>
      </p:sp>
      <p:sp>
        <p:nvSpPr>
          <p:cNvPr id="1034" name="TextBox 11"/>
          <p:cNvSpPr txBox="1">
            <a:spLocks noChangeArrowheads="1"/>
          </p:cNvSpPr>
          <p:nvPr/>
        </p:nvSpPr>
        <p:spPr bwMode="auto">
          <a:xfrm>
            <a:off x="2514600" y="3505200"/>
            <a:ext cx="2514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Helvetica" pitchFamily="34" charset="0"/>
              </a:rPr>
              <a:t>Phon</a:t>
            </a:r>
            <a:r>
              <a:rPr lang="en-US" sz="2000"/>
              <a:t>eb</a:t>
            </a:r>
            <a:r>
              <a:rPr lang="en-US" sz="2000">
                <a:latin typeface="Helvetica" pitchFamily="34" charset="0"/>
              </a:rPr>
              <a:t>ook = {3,8}</a:t>
            </a:r>
          </a:p>
        </p:txBody>
      </p:sp>
      <p:cxnSp>
        <p:nvCxnSpPr>
          <p:cNvPr id="14" name="Straight Connector 13"/>
          <p:cNvCxnSpPr>
            <a:endCxn id="1037" idx="1"/>
          </p:cNvCxnSpPr>
          <p:nvPr/>
        </p:nvCxnSpPr>
        <p:spPr>
          <a:xfrm flipV="1">
            <a:off x="4876800" y="2698750"/>
            <a:ext cx="762000" cy="19685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1" idx="3"/>
            <a:endCxn id="1038" idx="1"/>
          </p:cNvCxnSpPr>
          <p:nvPr/>
        </p:nvCxnSpPr>
        <p:spPr>
          <a:xfrm>
            <a:off x="4889500" y="3048000"/>
            <a:ext cx="749300" cy="3175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37" name="Rectangle 16"/>
          <p:cNvSpPr>
            <a:spLocks noChangeArrowheads="1"/>
          </p:cNvSpPr>
          <p:nvPr/>
        </p:nvSpPr>
        <p:spPr bwMode="auto">
          <a:xfrm>
            <a:off x="5638800" y="2514600"/>
            <a:ext cx="628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[3,8]</a:t>
            </a:r>
          </a:p>
        </p:txBody>
      </p:sp>
      <p:sp>
        <p:nvSpPr>
          <p:cNvPr id="1038" name="Rectangle 26"/>
          <p:cNvSpPr>
            <a:spLocks noChangeArrowheads="1"/>
          </p:cNvSpPr>
          <p:nvPr/>
        </p:nvSpPr>
        <p:spPr bwMode="auto">
          <a:xfrm>
            <a:off x="5638800" y="2895600"/>
            <a:ext cx="882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[0,245]</a:t>
            </a:r>
          </a:p>
        </p:txBody>
      </p:sp>
      <p:sp>
        <p:nvSpPr>
          <p:cNvPr id="1039" name="Rectangle 27"/>
          <p:cNvSpPr>
            <a:spLocks noChangeArrowheads="1"/>
          </p:cNvSpPr>
          <p:nvPr/>
        </p:nvSpPr>
        <p:spPr bwMode="auto">
          <a:xfrm>
            <a:off x="5638800" y="3276600"/>
            <a:ext cx="8905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[0,      ]</a:t>
            </a:r>
          </a:p>
        </p:txBody>
      </p:sp>
      <p:cxnSp>
        <p:nvCxnSpPr>
          <p:cNvPr id="31" name="Straight Connector 30"/>
          <p:cNvCxnSpPr>
            <a:endCxn id="1039" idx="1"/>
          </p:cNvCxnSpPr>
          <p:nvPr/>
        </p:nvCxnSpPr>
        <p:spPr>
          <a:xfrm>
            <a:off x="4876800" y="3200400"/>
            <a:ext cx="762000" cy="26035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026" name="Object 7"/>
          <p:cNvGraphicFramePr>
            <a:graphicFrameLocks noChangeAspect="1"/>
          </p:cNvGraphicFramePr>
          <p:nvPr/>
        </p:nvGraphicFramePr>
        <p:xfrm>
          <a:off x="5943600" y="3276600"/>
          <a:ext cx="473075" cy="393700"/>
        </p:xfrm>
        <a:graphic>
          <a:graphicData uri="http://schemas.openxmlformats.org/presentationml/2006/ole">
            <p:oleObj spid="_x0000_s90114" name="Equation" r:id="rId3" imgW="152280" imgH="126720" progId="Equation.3">
              <p:embed/>
            </p:oleObj>
          </a:graphicData>
        </a:graphic>
      </p:graphicFrame>
      <p:pic>
        <p:nvPicPr>
          <p:cNvPr id="1041" name="Picture 17" descr="C:\Users\Ken\AppData\Local\Microsoft\Windows\Temporary Internet Files\Content.IE5\GB5ZKCMR\MCBS01890_00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29400" y="2667000"/>
            <a:ext cx="61912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" name="Rectangle 45"/>
          <p:cNvSpPr/>
          <p:nvPr/>
        </p:nvSpPr>
        <p:spPr>
          <a:xfrm>
            <a:off x="2514600" y="5105400"/>
            <a:ext cx="4572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B1</a:t>
            </a:r>
          </a:p>
        </p:txBody>
      </p:sp>
      <p:sp>
        <p:nvSpPr>
          <p:cNvPr id="47" name="Rectangle 46"/>
          <p:cNvSpPr/>
          <p:nvPr/>
        </p:nvSpPr>
        <p:spPr>
          <a:xfrm>
            <a:off x="3124200" y="5105400"/>
            <a:ext cx="4572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B2</a:t>
            </a:r>
          </a:p>
        </p:txBody>
      </p:sp>
      <p:sp>
        <p:nvSpPr>
          <p:cNvPr id="48" name="Rectangle 47"/>
          <p:cNvSpPr/>
          <p:nvPr/>
        </p:nvSpPr>
        <p:spPr>
          <a:xfrm>
            <a:off x="3733800" y="5105400"/>
            <a:ext cx="4572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B3</a:t>
            </a:r>
          </a:p>
        </p:txBody>
      </p:sp>
      <p:sp>
        <p:nvSpPr>
          <p:cNvPr id="49" name="Rectangle 48"/>
          <p:cNvSpPr/>
          <p:nvPr/>
        </p:nvSpPr>
        <p:spPr>
          <a:xfrm>
            <a:off x="2362200" y="4876800"/>
            <a:ext cx="2590800" cy="1524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343400" y="5105400"/>
            <a:ext cx="457200" cy="457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B4</a:t>
            </a:r>
          </a:p>
        </p:txBody>
      </p:sp>
      <p:cxnSp>
        <p:nvCxnSpPr>
          <p:cNvPr id="51" name="Straight Connector 50"/>
          <p:cNvCxnSpPr>
            <a:stCxn id="50" idx="3"/>
            <a:endCxn id="1048" idx="1"/>
          </p:cNvCxnSpPr>
          <p:nvPr/>
        </p:nvCxnSpPr>
        <p:spPr>
          <a:xfrm flipV="1">
            <a:off x="4800600" y="5137150"/>
            <a:ext cx="838200" cy="19685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48" name="Rectangle 52"/>
          <p:cNvSpPr>
            <a:spLocks noChangeArrowheads="1"/>
          </p:cNvSpPr>
          <p:nvPr/>
        </p:nvSpPr>
        <p:spPr bwMode="auto">
          <a:xfrm>
            <a:off x="5638800" y="4953000"/>
            <a:ext cx="13382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{1,2,3,…,8}</a:t>
            </a:r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55C78-7495-4199-BF23-3B3DCD96AA67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26</a:t>
            </a:fld>
            <a:endParaRPr lang="en-US" altLang="zh-CN"/>
          </a:p>
        </p:txBody>
      </p:sp>
      <p:sp>
        <p:nvSpPr>
          <p:cNvPr id="27" name="Footer Placeholder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ISI - Information Integration Group Meeting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ounded Rectangle 28"/>
          <p:cNvSpPr/>
          <p:nvPr/>
        </p:nvSpPr>
        <p:spPr>
          <a:xfrm>
            <a:off x="4191000" y="4191000"/>
            <a:ext cx="2362200" cy="914400"/>
          </a:xfrm>
          <a:prstGeom prst="roundRect">
            <a:avLst/>
          </a:prstGeom>
          <a:solidFill>
            <a:schemeClr val="accent1">
              <a:lumMod val="9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7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Helvetica" pitchFamily="34" charset="0"/>
                <a:ea typeface="宋体" pitchFamily="2" charset="-122"/>
              </a:rPr>
              <a:t>AllDiff-Atmost constraint</a:t>
            </a:r>
          </a:p>
        </p:txBody>
      </p:sp>
      <p:sp>
        <p:nvSpPr>
          <p:cNvPr id="30724" name="Content Placeholder 2"/>
          <p:cNvSpPr>
            <a:spLocks noGrp="1"/>
          </p:cNvSpPr>
          <p:nvPr>
            <p:ph idx="1"/>
          </p:nvPr>
        </p:nvSpPr>
        <p:spPr>
          <a:xfrm>
            <a:off x="533400" y="1265238"/>
            <a:ext cx="8153400" cy="1782762"/>
          </a:xfrm>
        </p:spPr>
        <p:txBody>
          <a:bodyPr/>
          <a:lstStyle/>
          <a:p>
            <a:r>
              <a:rPr lang="en-US" smtClean="0">
                <a:latin typeface="Helvetica" pitchFamily="34" charset="0"/>
                <a:ea typeface="宋体" pitchFamily="2" charset="-122"/>
              </a:rPr>
              <a:t>AllDiff-Atmost(</a:t>
            </a:r>
            <a:r>
              <a:rPr lang="en-US" smtClean="0">
                <a:latin typeface="Monotype Corsiva" pitchFamily="66" charset="0"/>
                <a:ea typeface="宋体" pitchFamily="2" charset="-122"/>
              </a:rPr>
              <a:t>A</a:t>
            </a:r>
            <a:r>
              <a:rPr lang="en-US" smtClean="0">
                <a:latin typeface="Helvetica" pitchFamily="34" charset="0"/>
                <a:ea typeface="宋体" pitchFamily="2" charset="-122"/>
              </a:rPr>
              <a:t>,</a:t>
            </a:r>
            <a:r>
              <a:rPr lang="en-US" i="1" smtClean="0">
                <a:latin typeface="Helvetica" pitchFamily="34" charset="0"/>
                <a:ea typeface="宋体" pitchFamily="2" charset="-122"/>
              </a:rPr>
              <a:t>k</a:t>
            </a:r>
            <a:r>
              <a:rPr lang="en-US" smtClean="0">
                <a:latin typeface="Helvetica" pitchFamily="34" charset="0"/>
                <a:ea typeface="宋体" pitchFamily="2" charset="-122"/>
              </a:rPr>
              <a:t>,</a:t>
            </a:r>
            <a:r>
              <a:rPr lang="en-US" i="1" smtClean="0">
                <a:latin typeface="Helvetica" pitchFamily="34" charset="0"/>
                <a:ea typeface="宋体" pitchFamily="2" charset="-122"/>
              </a:rPr>
              <a:t>d</a:t>
            </a:r>
            <a:r>
              <a:rPr lang="en-US" smtClean="0">
                <a:latin typeface="Helvetica" pitchFamily="34" charset="0"/>
                <a:ea typeface="宋体" pitchFamily="2" charset="-122"/>
              </a:rPr>
              <a:t>)</a:t>
            </a:r>
          </a:p>
          <a:p>
            <a:pPr lvl="1"/>
            <a:r>
              <a:rPr lang="en-US" sz="2400" smtClean="0">
                <a:latin typeface="Helvetica" pitchFamily="34" charset="0"/>
                <a:ea typeface="宋体" pitchFamily="2" charset="-122"/>
              </a:rPr>
              <a:t>For a set of variables </a:t>
            </a:r>
            <a:r>
              <a:rPr lang="en-US" sz="2400" smtClean="0">
                <a:latin typeface="Monotype Corsiva" pitchFamily="66" charset="0"/>
                <a:ea typeface="宋体" pitchFamily="2" charset="-122"/>
              </a:rPr>
              <a:t>A</a:t>
            </a:r>
            <a:r>
              <a:rPr lang="en-US" sz="2400" smtClean="0">
                <a:latin typeface="Helvetica" pitchFamily="34" charset="0"/>
                <a:ea typeface="宋体" pitchFamily="2" charset="-122"/>
              </a:rPr>
              <a:t>, ensure that the variables in </a:t>
            </a:r>
            <a:r>
              <a:rPr lang="en-US" sz="2400" smtClean="0">
                <a:latin typeface="Monotype Corsiva" pitchFamily="66" charset="0"/>
                <a:ea typeface="宋体" pitchFamily="2" charset="-122"/>
              </a:rPr>
              <a:t>A</a:t>
            </a:r>
            <a:r>
              <a:rPr lang="en-US" sz="2400" smtClean="0">
                <a:latin typeface="Helvetica" pitchFamily="34" charset="0"/>
                <a:ea typeface="宋体" pitchFamily="2" charset="-122"/>
              </a:rPr>
              <a:t> collectively are not assigned more than </a:t>
            </a:r>
            <a:r>
              <a:rPr lang="en-US" sz="2400" i="1" smtClean="0">
                <a:latin typeface="Helvetica" pitchFamily="34" charset="0"/>
                <a:ea typeface="宋体" pitchFamily="2" charset="-122"/>
              </a:rPr>
              <a:t>k</a:t>
            </a:r>
            <a:r>
              <a:rPr lang="en-US" sz="2400" smtClean="0">
                <a:latin typeface="Helvetica" pitchFamily="34" charset="0"/>
                <a:ea typeface="宋体" pitchFamily="2" charset="-122"/>
              </a:rPr>
              <a:t> values from the set </a:t>
            </a:r>
            <a:r>
              <a:rPr lang="en-US" sz="2400" i="1" smtClean="0">
                <a:latin typeface="Helvetica" pitchFamily="34" charset="0"/>
                <a:ea typeface="宋体" pitchFamily="2" charset="-122"/>
              </a:rPr>
              <a:t>d</a:t>
            </a:r>
          </a:p>
          <a:p>
            <a:pPr>
              <a:buFontTx/>
              <a:buNone/>
            </a:pPr>
            <a:endParaRPr lang="en-US" smtClean="0">
              <a:latin typeface="Helvetica" pitchFamily="34" charset="0"/>
              <a:ea typeface="宋体" pitchFamily="2" charset="-122"/>
            </a:endParaRPr>
          </a:p>
        </p:txBody>
      </p:sp>
      <p:pic>
        <p:nvPicPr>
          <p:cNvPr id="30725" name="Picture 7" descr="C:\Users\Ken\AppData\Local\Microsoft\Windows\Temporary Internet Files\Content.IE5\3Y0XG76U\MCj04316370000[1]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36576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6" name="Picture 9" descr="http://img.trade.tootoo.com/photo/products-1095695/10_100_1_000m_PCI_Car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0" y="3124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7" name="Picture 9" descr="http://img.trade.tootoo.com/photo/products-1095695/10_100_1_000m_PCI_Car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43200" y="40386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8" name="Picture 9" descr="http://img.trade.tootoo.com/photo/products-1095695/10_100_1_000m_PCI_Car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0" y="4876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9" name="TextBox 10"/>
          <p:cNvSpPr txBox="1">
            <a:spLocks noChangeArrowheads="1"/>
          </p:cNvSpPr>
          <p:nvPr/>
        </p:nvSpPr>
        <p:spPr bwMode="auto">
          <a:xfrm>
            <a:off x="1447800" y="5486400"/>
            <a:ext cx="24415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Three expansion slots</a:t>
            </a:r>
          </a:p>
        </p:txBody>
      </p:sp>
      <p:cxnSp>
        <p:nvCxnSpPr>
          <p:cNvPr id="15" name="Straight Arrow Connector 14"/>
          <p:cNvCxnSpPr>
            <a:stCxn id="29705" idx="1"/>
          </p:cNvCxnSpPr>
          <p:nvPr/>
        </p:nvCxnSpPr>
        <p:spPr>
          <a:xfrm rot="10800000" flipV="1">
            <a:off x="1905000" y="3467100"/>
            <a:ext cx="381000" cy="1905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9" idx="1"/>
          </p:cNvCxnSpPr>
          <p:nvPr/>
        </p:nvCxnSpPr>
        <p:spPr>
          <a:xfrm rot="10800000">
            <a:off x="1981200" y="4343400"/>
            <a:ext cx="762000" cy="381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0" idx="1"/>
          </p:cNvCxnSpPr>
          <p:nvPr/>
        </p:nvCxnSpPr>
        <p:spPr>
          <a:xfrm rot="10800000">
            <a:off x="1752600" y="4876800"/>
            <a:ext cx="533400" cy="3429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733" name="TextBox 20"/>
          <p:cNvSpPr txBox="1">
            <a:spLocks noChangeArrowheads="1"/>
          </p:cNvSpPr>
          <p:nvPr/>
        </p:nvSpPr>
        <p:spPr bwMode="auto">
          <a:xfrm>
            <a:off x="4191000" y="3352800"/>
            <a:ext cx="276225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{ High end graphics card,</a:t>
            </a:r>
          </a:p>
          <a:p>
            <a:r>
              <a:rPr lang="en-US"/>
              <a:t>Low end graphics card,</a:t>
            </a:r>
          </a:p>
          <a:p>
            <a:r>
              <a:rPr lang="en-US"/>
              <a:t>Sound card,</a:t>
            </a:r>
          </a:p>
          <a:p>
            <a:r>
              <a:rPr lang="en-US"/>
              <a:t>10MB ethernet card,</a:t>
            </a:r>
          </a:p>
          <a:p>
            <a:r>
              <a:rPr lang="en-US"/>
              <a:t>100MB ethernet card,</a:t>
            </a:r>
          </a:p>
          <a:p>
            <a:r>
              <a:rPr lang="en-US"/>
              <a:t>1GB ethernet card,</a:t>
            </a:r>
          </a:p>
          <a:p>
            <a:r>
              <a:rPr lang="en-US"/>
              <a:t>…}</a:t>
            </a:r>
          </a:p>
        </p:txBody>
      </p:sp>
      <p:sp>
        <p:nvSpPr>
          <p:cNvPr id="22" name="Left Brace 21"/>
          <p:cNvSpPr/>
          <p:nvPr/>
        </p:nvSpPr>
        <p:spPr>
          <a:xfrm>
            <a:off x="3810000" y="3352800"/>
            <a:ext cx="381000" cy="1981200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24" name="Straight Connector 23"/>
          <p:cNvCxnSpPr>
            <a:stCxn id="22" idx="1"/>
            <a:endCxn id="29705" idx="3"/>
          </p:cNvCxnSpPr>
          <p:nvPr/>
        </p:nvCxnSpPr>
        <p:spPr>
          <a:xfrm rot="10800000">
            <a:off x="2971800" y="3467100"/>
            <a:ext cx="838200" cy="8763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22" idx="1"/>
            <a:endCxn id="9" idx="3"/>
          </p:cNvCxnSpPr>
          <p:nvPr/>
        </p:nvCxnSpPr>
        <p:spPr>
          <a:xfrm rot="10800000" flipV="1">
            <a:off x="3429000" y="4343400"/>
            <a:ext cx="381000" cy="381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0" idx="3"/>
            <a:endCxn id="22" idx="1"/>
          </p:cNvCxnSpPr>
          <p:nvPr/>
        </p:nvCxnSpPr>
        <p:spPr>
          <a:xfrm flipV="1">
            <a:off x="2971800" y="4343400"/>
            <a:ext cx="838200" cy="8763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738" name="TextBox 29"/>
          <p:cNvSpPr txBox="1">
            <a:spLocks noChangeArrowheads="1"/>
          </p:cNvSpPr>
          <p:nvPr/>
        </p:nvSpPr>
        <p:spPr bwMode="auto">
          <a:xfrm>
            <a:off x="7391400" y="4114800"/>
            <a:ext cx="15271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At most one network card</a:t>
            </a:r>
          </a:p>
        </p:txBody>
      </p:sp>
      <p:cxnSp>
        <p:nvCxnSpPr>
          <p:cNvPr id="32" name="Straight Connector 31"/>
          <p:cNvCxnSpPr>
            <a:stCxn id="30738" idx="1"/>
          </p:cNvCxnSpPr>
          <p:nvPr/>
        </p:nvCxnSpPr>
        <p:spPr>
          <a:xfrm rot="10800000" flipV="1">
            <a:off x="6553200" y="4435475"/>
            <a:ext cx="838200" cy="20955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06411-2327-44AD-832A-9260A1C39DC0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27</a:t>
            </a:fld>
            <a:endParaRPr lang="en-US" altLang="zh-CN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ISI - Information Integration Group Meeting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Helvetica" pitchFamily="34" charset="0"/>
                <a:ea typeface="宋体" pitchFamily="2" charset="-122"/>
              </a:rPr>
              <a:t>AllDiff-Atmost reformulation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z="2800" smtClean="0">
                <a:latin typeface="Helvetica" pitchFamily="34" charset="0"/>
                <a:ea typeface="宋体" pitchFamily="2" charset="-122"/>
              </a:rPr>
              <a:t>Replaces </a:t>
            </a:r>
          </a:p>
          <a:p>
            <a:pPr lvl="1" eaLnBrk="1" hangingPunct="1"/>
            <a:r>
              <a:rPr lang="en-US" sz="2400" smtClean="0">
                <a:latin typeface="Helvetica" pitchFamily="34" charset="0"/>
                <a:ea typeface="宋体" pitchFamily="2" charset="-122"/>
              </a:rPr>
              <a:t>interval </a:t>
            </a:r>
            <a:r>
              <a:rPr lang="en-US" sz="2400" i="1" smtClean="0">
                <a:latin typeface="Helvetica" pitchFamily="34" charset="0"/>
                <a:ea typeface="宋体" pitchFamily="2" charset="-122"/>
              </a:rPr>
              <a:t>d</a:t>
            </a:r>
            <a:r>
              <a:rPr lang="en-US" sz="2400" smtClean="0">
                <a:latin typeface="Helvetica" pitchFamily="34" charset="0"/>
                <a:ea typeface="宋体" pitchFamily="2" charset="-122"/>
              </a:rPr>
              <a:t> of values (potentially infinite) </a:t>
            </a:r>
          </a:p>
          <a:p>
            <a:pPr lvl="1" eaLnBrk="1" hangingPunct="1"/>
            <a:r>
              <a:rPr lang="en-US" sz="2400" smtClean="0">
                <a:latin typeface="Helvetica" pitchFamily="34" charset="0"/>
                <a:ea typeface="宋体" pitchFamily="2" charset="-122"/>
              </a:rPr>
              <a:t>with </a:t>
            </a:r>
            <a:r>
              <a:rPr lang="en-US" sz="2400" i="1" smtClean="0">
                <a:latin typeface="Helvetica" pitchFamily="34" charset="0"/>
                <a:ea typeface="宋体" pitchFamily="2" charset="-122"/>
              </a:rPr>
              <a:t>k</a:t>
            </a:r>
            <a:r>
              <a:rPr lang="en-US" sz="2400" smtClean="0">
                <a:latin typeface="Helvetica" pitchFamily="34" charset="0"/>
                <a:ea typeface="宋体" pitchFamily="2" charset="-122"/>
              </a:rPr>
              <a:t> </a:t>
            </a:r>
            <a:r>
              <a:rPr lang="en-US" sz="2400" b="1" smtClean="0">
                <a:latin typeface="Helvetica" pitchFamily="34" charset="0"/>
                <a:ea typeface="宋体" pitchFamily="2" charset="-122"/>
              </a:rPr>
              <a:t>symbolic values</a:t>
            </a:r>
          </a:p>
        </p:txBody>
      </p:sp>
      <p:pic>
        <p:nvPicPr>
          <p:cNvPr id="31748" name="Picture 11" descr="F:\fig\symb_domain.ep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3438" y="3300413"/>
            <a:ext cx="7467600" cy="198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5398C-2C41-4E1E-80E9-974D31748662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28</a:t>
            </a:fld>
            <a:endParaRPr lang="en-US" altLang="zh-C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ISI - Information Integration Group Meeting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Helvetica" pitchFamily="34" charset="0"/>
                <a:ea typeface="宋体" pitchFamily="2" charset="-122"/>
              </a:rPr>
              <a:t>AllDiff-Atmost in the BID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2137157" y="1343852"/>
            <a:ext cx="3200400" cy="1158875"/>
            <a:chOff x="1728" y="912"/>
            <a:chExt cx="2016" cy="730"/>
          </a:xfrm>
        </p:grpSpPr>
        <p:sp>
          <p:nvSpPr>
            <p:cNvPr id="16" name="Rectangle 15"/>
            <p:cNvSpPr/>
            <p:nvPr/>
          </p:nvSpPr>
          <p:spPr>
            <a:xfrm>
              <a:off x="1824" y="1056"/>
              <a:ext cx="288" cy="28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/>
                <a:t>B1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208" y="1056"/>
              <a:ext cx="288" cy="28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/>
                <a:t>B2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592" y="1056"/>
              <a:ext cx="288" cy="28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/>
                <a:t>B3</a:t>
              </a: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728" y="912"/>
              <a:ext cx="2016" cy="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976" y="1056"/>
              <a:ext cx="288" cy="28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/>
                <a:t>B4</a:t>
              </a:r>
            </a:p>
          </p:txBody>
        </p:sp>
        <p:sp>
          <p:nvSpPr>
            <p:cNvPr id="21" name="TextBox 20"/>
            <p:cNvSpPr txBox="1"/>
            <p:nvPr/>
          </p:nvSpPr>
          <p:spPr bwMode="auto">
            <a:xfrm>
              <a:off x="1920" y="1392"/>
              <a:ext cx="1680" cy="25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000" dirty="0" smtClean="0">
                  <a:latin typeface="+mj-lt"/>
                  <a:cs typeface="+mn-cs"/>
                </a:rPr>
                <a:t>Phon</a:t>
              </a:r>
              <a:r>
                <a:rPr lang="en-US" sz="2000" dirty="0" smtClean="0">
                  <a:cs typeface="+mn-cs"/>
                </a:rPr>
                <a:t>e b</a:t>
              </a:r>
              <a:r>
                <a:rPr lang="en-US" sz="2000" dirty="0" smtClean="0">
                  <a:latin typeface="+mj-lt"/>
                  <a:cs typeface="+mn-cs"/>
                </a:rPr>
                <a:t>ook: {12,28</a:t>
              </a:r>
              <a:r>
                <a:rPr lang="en-US" sz="2000" dirty="0">
                  <a:latin typeface="+mj-lt"/>
                  <a:cs typeface="+mn-cs"/>
                </a:rPr>
                <a:t>}</a:t>
              </a: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360" y="1056"/>
              <a:ext cx="288" cy="28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/>
                <a:t>B5</a:t>
              </a:r>
            </a:p>
          </p:txBody>
        </p:sp>
      </p:grpSp>
      <p:sp>
        <p:nvSpPr>
          <p:cNvPr id="32773" name="Rectangle 16"/>
          <p:cNvSpPr>
            <a:spLocks noChangeArrowheads="1"/>
          </p:cNvSpPr>
          <p:nvPr/>
        </p:nvSpPr>
        <p:spPr bwMode="auto">
          <a:xfrm>
            <a:off x="533400" y="2706027"/>
            <a:ext cx="81534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lnSpc>
                <a:spcPct val="80000"/>
              </a:lnSpc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sz="2800" i="1" dirty="0">
                <a:latin typeface="Helvetica" pitchFamily="34" charset="0"/>
              </a:rPr>
              <a:t>Cannot use more than </a:t>
            </a:r>
          </a:p>
          <a:p>
            <a:pPr marL="742950" lvl="1" indent="-285750" eaLnBrk="0" hangingPunct="0">
              <a:lnSpc>
                <a:spcPct val="80000"/>
              </a:lnSpc>
              <a:spcBef>
                <a:spcPct val="20000"/>
              </a:spcBef>
              <a:buClr>
                <a:srgbClr val="3A65BC"/>
              </a:buClr>
              <a:buFontTx/>
              <a:buChar char="–"/>
            </a:pPr>
            <a:r>
              <a:rPr lang="en-US" sz="2400" b="1" i="1" dirty="0">
                <a:latin typeface="Helvetica" pitchFamily="34" charset="0"/>
              </a:rPr>
              <a:t>3</a:t>
            </a:r>
            <a:r>
              <a:rPr lang="en-US" sz="2400" i="1" dirty="0">
                <a:latin typeface="Helvetica" pitchFamily="34" charset="0"/>
              </a:rPr>
              <a:t> addresses less than 12</a:t>
            </a:r>
          </a:p>
          <a:p>
            <a:pPr marL="742950" lvl="1" indent="-285750" eaLnBrk="0" hangingPunct="0">
              <a:lnSpc>
                <a:spcPct val="80000"/>
              </a:lnSpc>
              <a:spcBef>
                <a:spcPct val="20000"/>
              </a:spcBef>
              <a:buClr>
                <a:srgbClr val="3A65BC"/>
              </a:buClr>
              <a:buFontTx/>
              <a:buChar char="–"/>
            </a:pPr>
            <a:r>
              <a:rPr lang="en-US" sz="2400" b="1" i="1" dirty="0">
                <a:latin typeface="Helvetica" pitchFamily="34" charset="0"/>
              </a:rPr>
              <a:t>3</a:t>
            </a:r>
            <a:r>
              <a:rPr lang="en-US" sz="2400" i="1" dirty="0" smtClean="0">
                <a:latin typeface="Helvetica" pitchFamily="34" charset="0"/>
              </a:rPr>
              <a:t> </a:t>
            </a:r>
            <a:r>
              <a:rPr lang="en-US" sz="2400" i="1" dirty="0">
                <a:latin typeface="Helvetica" pitchFamily="34" charset="0"/>
              </a:rPr>
              <a:t>addresses in (</a:t>
            </a:r>
            <a:r>
              <a:rPr lang="en-US" sz="2400" i="1" dirty="0" smtClean="0">
                <a:latin typeface="Helvetica" pitchFamily="34" charset="0"/>
              </a:rPr>
              <a:t>12,28</a:t>
            </a:r>
            <a:r>
              <a:rPr lang="en-US" sz="2400" i="1" dirty="0">
                <a:latin typeface="Helvetica" pitchFamily="34" charset="0"/>
              </a:rPr>
              <a:t>)</a:t>
            </a:r>
          </a:p>
          <a:p>
            <a:pPr marL="742950" lvl="1" indent="-285750" eaLnBrk="0" hangingPunct="0">
              <a:lnSpc>
                <a:spcPct val="80000"/>
              </a:lnSpc>
              <a:spcBef>
                <a:spcPct val="20000"/>
              </a:spcBef>
              <a:buClr>
                <a:srgbClr val="3A65BC"/>
              </a:buClr>
              <a:buFontTx/>
              <a:buChar char="–"/>
            </a:pPr>
            <a:r>
              <a:rPr lang="en-US" sz="2400" b="1" i="1" dirty="0">
                <a:latin typeface="Helvetica" pitchFamily="34" charset="0"/>
              </a:rPr>
              <a:t>3</a:t>
            </a:r>
            <a:r>
              <a:rPr lang="en-US" sz="2400" i="1" dirty="0">
                <a:latin typeface="Helvetica" pitchFamily="34" charset="0"/>
              </a:rPr>
              <a:t> addresses more than </a:t>
            </a:r>
            <a:r>
              <a:rPr lang="en-US" sz="2400" i="1" dirty="0" smtClean="0">
                <a:latin typeface="Helvetica" pitchFamily="34" charset="0"/>
              </a:rPr>
              <a:t>28</a:t>
            </a:r>
            <a:endParaRPr lang="en-US" sz="2400" i="1" dirty="0">
              <a:latin typeface="Helvetica" pitchFamily="34" charset="0"/>
            </a:endParaRPr>
          </a:p>
        </p:txBody>
      </p:sp>
      <p:sp>
        <p:nvSpPr>
          <p:cNvPr id="13" name="TextBox 21"/>
          <p:cNvSpPr txBox="1">
            <a:spLocks noChangeArrowheads="1"/>
          </p:cNvSpPr>
          <p:nvPr/>
        </p:nvSpPr>
        <p:spPr bwMode="auto">
          <a:xfrm>
            <a:off x="882797" y="1614255"/>
            <a:ext cx="11977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Even side</a:t>
            </a:r>
            <a:endParaRPr lang="en-US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6003940" y="1343852"/>
          <a:ext cx="1800360" cy="138873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0072"/>
                <a:gridCol w="360072"/>
                <a:gridCol w="360072"/>
                <a:gridCol w="360072"/>
                <a:gridCol w="360072"/>
              </a:tblGrid>
              <a:tr h="277746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002060"/>
                          </a:solidFill>
                        </a:rPr>
                        <a:t>12</a:t>
                      </a:r>
                      <a:endParaRPr lang="en-US" sz="12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002060"/>
                          </a:solidFill>
                        </a:rPr>
                        <a:t>28</a:t>
                      </a:r>
                      <a:endParaRPr lang="en-US" sz="12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32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dirty="0" smtClean="0">
                          <a:solidFill>
                            <a:schemeClr val="tx1"/>
                          </a:solidFill>
                        </a:rPr>
                        <a:t>34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77746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002060"/>
                          </a:solidFill>
                        </a:rPr>
                        <a:t>12</a:t>
                      </a:r>
                      <a:endParaRPr lang="en-US" sz="12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002060"/>
                          </a:solidFill>
                        </a:rPr>
                        <a:t>28</a:t>
                      </a:r>
                      <a:endParaRPr lang="en-US" sz="12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36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77746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002060"/>
                          </a:solidFill>
                        </a:rPr>
                        <a:t>12</a:t>
                      </a:r>
                      <a:endParaRPr lang="en-US" sz="12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002060"/>
                          </a:solidFill>
                        </a:rPr>
                        <a:t>28</a:t>
                      </a:r>
                      <a:endParaRPr lang="en-US" sz="12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277746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002060"/>
                          </a:solidFill>
                        </a:rPr>
                        <a:t>12</a:t>
                      </a:r>
                      <a:endParaRPr lang="en-US" sz="12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002060"/>
                          </a:solidFill>
                        </a:rPr>
                        <a:t>28</a:t>
                      </a:r>
                    </a:p>
                  </a:txBody>
                  <a:tcPr/>
                </a:tc>
              </a:tr>
              <a:tr h="277746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002060"/>
                          </a:solidFill>
                        </a:rPr>
                        <a:t>12</a:t>
                      </a:r>
                      <a:endParaRPr lang="en-US" sz="12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002060"/>
                          </a:solidFill>
                        </a:rPr>
                        <a:t>28</a:t>
                      </a:r>
                      <a:endParaRPr lang="en-US" sz="12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3569234" y="4381500"/>
            <a:ext cx="45304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{ </a:t>
            </a:r>
            <a:r>
              <a:rPr lang="en-US" sz="2000" i="1" dirty="0" smtClean="0"/>
              <a:t>s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, </a:t>
            </a:r>
            <a:r>
              <a:rPr lang="en-US" sz="2000" i="1" dirty="0" smtClean="0"/>
              <a:t>s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, </a:t>
            </a:r>
            <a:r>
              <a:rPr lang="en-US" sz="2000" i="1" dirty="0" smtClean="0"/>
              <a:t>s</a:t>
            </a:r>
            <a:r>
              <a:rPr lang="en-US" sz="2000" baseline="-25000" dirty="0" smtClean="0"/>
              <a:t>3</a:t>
            </a:r>
            <a:r>
              <a:rPr lang="en-US" sz="2000" dirty="0" smtClean="0"/>
              <a:t>, 12, </a:t>
            </a:r>
            <a:r>
              <a:rPr lang="en-US" sz="2000" i="1" dirty="0" smtClean="0"/>
              <a:t>s</a:t>
            </a:r>
            <a:r>
              <a:rPr lang="en-US" sz="2000" baseline="-25000" dirty="0" smtClean="0"/>
              <a:t>4</a:t>
            </a:r>
            <a:r>
              <a:rPr lang="en-US" sz="2000" dirty="0" smtClean="0"/>
              <a:t>, </a:t>
            </a:r>
            <a:r>
              <a:rPr lang="en-US" sz="2000" i="1" dirty="0" smtClean="0"/>
              <a:t>s</a:t>
            </a:r>
            <a:r>
              <a:rPr lang="en-US" sz="2000" baseline="-25000" dirty="0" smtClean="0"/>
              <a:t>5</a:t>
            </a:r>
            <a:r>
              <a:rPr lang="en-US" sz="2000" dirty="0" smtClean="0"/>
              <a:t>, </a:t>
            </a:r>
            <a:r>
              <a:rPr lang="en-US" sz="2000" i="1" dirty="0" smtClean="0"/>
              <a:t>s</a:t>
            </a:r>
            <a:r>
              <a:rPr lang="en-US" sz="2000" baseline="-25000" dirty="0" smtClean="0"/>
              <a:t>6</a:t>
            </a:r>
            <a:r>
              <a:rPr lang="en-US" sz="2000" dirty="0" smtClean="0"/>
              <a:t>, 28, </a:t>
            </a:r>
            <a:r>
              <a:rPr lang="en-US" sz="2000" i="1" dirty="0" smtClean="0"/>
              <a:t>s</a:t>
            </a:r>
            <a:r>
              <a:rPr lang="en-US" sz="2000" baseline="-25000" dirty="0" smtClean="0"/>
              <a:t>7</a:t>
            </a:r>
            <a:r>
              <a:rPr lang="en-US" sz="2000" dirty="0" smtClean="0"/>
              <a:t>, </a:t>
            </a:r>
            <a:r>
              <a:rPr lang="en-US" sz="2000" i="1" dirty="0" smtClean="0"/>
              <a:t>s</a:t>
            </a:r>
            <a:r>
              <a:rPr lang="en-US" sz="2000" baseline="-25000" dirty="0" smtClean="0"/>
              <a:t>8</a:t>
            </a:r>
            <a:r>
              <a:rPr lang="en-US" sz="2000" dirty="0" smtClean="0"/>
              <a:t>, </a:t>
            </a:r>
            <a:r>
              <a:rPr lang="en-US" sz="2000" i="1" dirty="0" smtClean="0"/>
              <a:t>s</a:t>
            </a:r>
            <a:r>
              <a:rPr lang="en-US" sz="2000" baseline="-25000" dirty="0" smtClean="0"/>
              <a:t>9</a:t>
            </a:r>
            <a:r>
              <a:rPr lang="en-US" sz="2000" dirty="0" smtClean="0"/>
              <a:t> }</a:t>
            </a:r>
            <a:r>
              <a:rPr lang="en-US" sz="2000" baseline="-25000" dirty="0" smtClean="0"/>
              <a:t> </a:t>
            </a:r>
            <a:endParaRPr lang="en-US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2857500" y="5143500"/>
            <a:ext cx="59538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{ 2, 4, …, 10, 12, 14, …, 26, 28, 30, …, 998, 1000 }</a:t>
            </a:r>
            <a:endParaRPr lang="en-US" sz="2000" dirty="0"/>
          </a:p>
        </p:txBody>
      </p:sp>
      <p:cxnSp>
        <p:nvCxnSpPr>
          <p:cNvPr id="27" name="Straight Connector 26"/>
          <p:cNvCxnSpPr/>
          <p:nvPr/>
        </p:nvCxnSpPr>
        <p:spPr>
          <a:xfrm flipV="1">
            <a:off x="3063240" y="4690110"/>
            <a:ext cx="708660" cy="563880"/>
          </a:xfrm>
          <a:prstGeom prst="line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 flipH="1" flipV="1">
            <a:off x="4339590" y="4766310"/>
            <a:ext cx="556260" cy="411480"/>
          </a:xfrm>
          <a:prstGeom prst="line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5400000" flipH="1" flipV="1">
            <a:off x="4751070" y="4766310"/>
            <a:ext cx="571500" cy="411480"/>
          </a:xfrm>
          <a:prstGeom prst="line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5400000" flipH="1" flipV="1">
            <a:off x="5928360" y="4846320"/>
            <a:ext cx="586740" cy="251460"/>
          </a:xfrm>
          <a:prstGeom prst="line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5400000" flipH="1" flipV="1">
            <a:off x="6315075" y="4836795"/>
            <a:ext cx="582930" cy="243840"/>
          </a:xfrm>
          <a:prstGeom prst="line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10800000">
            <a:off x="7795260" y="4693920"/>
            <a:ext cx="723900" cy="556260"/>
          </a:xfrm>
          <a:prstGeom prst="line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110293" y="5158740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Original domain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815340" y="4434840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Reformulated domain</a:t>
            </a:r>
            <a:endParaRPr lang="en-US" dirty="0"/>
          </a:p>
        </p:txBody>
      </p:sp>
      <p:sp>
        <p:nvSpPr>
          <p:cNvPr id="29" name="Date Placeholder 2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F8CAD-4011-4D56-B500-9C211752D5FC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29</a:t>
            </a:fld>
            <a:endParaRPr lang="en-US" altLang="zh-CN"/>
          </a:p>
        </p:txBody>
      </p:sp>
      <p:sp>
        <p:nvSpPr>
          <p:cNvPr id="32" name="Footer Placeholder 3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ISI - Information Integration Group Meeting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Helvetica" pitchFamily="34" charset="0"/>
                <a:ea typeface="宋体" pitchFamily="2" charset="-122"/>
              </a:rPr>
              <a:t>Outline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latin typeface="Helvetica" pitchFamily="34" charset="0"/>
                <a:ea typeface="宋体" pitchFamily="2" charset="-122"/>
              </a:rPr>
              <a:t>Background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BID model &amp; custom solver 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Reformulation techniques</a:t>
            </a:r>
          </a:p>
          <a:p>
            <a:pPr lvl="1"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Description</a:t>
            </a:r>
          </a:p>
          <a:p>
            <a:pPr lvl="1"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General use in CSPs</a:t>
            </a:r>
          </a:p>
          <a:p>
            <a:pPr lvl="1"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Application to BID</a:t>
            </a:r>
          </a:p>
          <a:p>
            <a:pPr lvl="1"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Evaluation on real-world BID data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Conclusions &amp; future work</a:t>
            </a:r>
          </a:p>
          <a:p>
            <a:pPr eaLnBrk="1" hangingPunct="1"/>
            <a:endParaRPr lang="en-US" dirty="0" smtClean="0">
              <a:solidFill>
                <a:schemeClr val="bg2"/>
              </a:solidFill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F6CCE-C746-4429-8424-878E4ADE81D4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3</a:t>
            </a:fld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ISI - Information Integration Group Meeting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Helvetica" pitchFamily="34" charset="0"/>
                <a:ea typeface="宋体" pitchFamily="2" charset="-122"/>
              </a:rPr>
              <a:t>Evaluation</a:t>
            </a:r>
            <a:r>
              <a:rPr lang="en-US" sz="4000" smtClean="0">
                <a:latin typeface="Helvetica" pitchFamily="34" charset="0"/>
                <a:ea typeface="宋体" pitchFamily="2" charset="-122"/>
              </a:rPr>
              <a:t>: </a:t>
            </a:r>
            <a:r>
              <a:rPr lang="en-US" sz="3600" smtClean="0">
                <a:latin typeface="Helvetica" pitchFamily="34" charset="0"/>
                <a:ea typeface="宋体" pitchFamily="2" charset="-122"/>
              </a:rPr>
              <a:t>domain reformulation</a:t>
            </a:r>
            <a:endParaRPr lang="en-US" sz="4000" smtClean="0"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533400" y="1265238"/>
            <a:ext cx="8153400" cy="563562"/>
          </a:xfrm>
        </p:spPr>
        <p:txBody>
          <a:bodyPr/>
          <a:lstStyle/>
          <a:p>
            <a:r>
              <a:rPr lang="en-US" sz="2400" smtClean="0">
                <a:latin typeface="Helvetica" pitchFamily="34" charset="0"/>
                <a:ea typeface="宋体" pitchFamily="2" charset="-122"/>
              </a:rPr>
              <a:t>Reduced domain size → improved search performance</a:t>
            </a:r>
          </a:p>
        </p:txBody>
      </p:sp>
      <p:graphicFrame>
        <p:nvGraphicFramePr>
          <p:cNvPr id="29821" name="Group 125"/>
          <p:cNvGraphicFramePr>
            <a:graphicFrameLocks noGrp="1"/>
          </p:cNvGraphicFramePr>
          <p:nvPr/>
        </p:nvGraphicFramePr>
        <p:xfrm>
          <a:off x="441958" y="2438400"/>
          <a:ext cx="8186339" cy="2285365"/>
        </p:xfrm>
        <a:graphic>
          <a:graphicData uri="http://schemas.openxmlformats.org/drawingml/2006/table">
            <a:tbl>
              <a:tblPr/>
              <a:tblGrid>
                <a:gridCol w="1263063"/>
                <a:gridCol w="1594167"/>
                <a:gridCol w="1009967"/>
                <a:gridCol w="1549717"/>
                <a:gridCol w="1219708"/>
                <a:gridCol w="1549717"/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Case study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Phone-book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completeness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Average domain size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Runtime [s]</a:t>
                      </a: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Original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Reformulated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Original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Reformulated</a:t>
                      </a: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NSeg125-i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45.6%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1103.1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 236.1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2943.7</a:t>
                      </a:r>
                    </a:p>
                  </a:txBody>
                  <a:tcPr marR="18288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744.7</a:t>
                      </a:r>
                    </a:p>
                  </a:txBody>
                  <a:tcPr marR="320040" anchor="ctr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NSeg206-i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50.5%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1102.0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438.8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2200" marR="0" lvl="0" indent="-10922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14,818.9</a:t>
                      </a:r>
                    </a:p>
                  </a:txBody>
                  <a:tcPr marR="18288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2200" marR="0" lvl="0" indent="-10922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5533.8</a:t>
                      </a:r>
                    </a:p>
                  </a:txBody>
                  <a:tcPr marR="320040" anchor="ctr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SSeg131-i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60.3%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792.9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192.9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67,910.1</a:t>
                      </a:r>
                    </a:p>
                  </a:txBody>
                  <a:tcPr marR="18288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66,901.1</a:t>
                      </a:r>
                    </a:p>
                  </a:txBody>
                  <a:tcPr marR="320040" anchor="ctr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SSeg178-i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65.6%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785.5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186.3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119,002.4</a:t>
                      </a:r>
                    </a:p>
                  </a:txBody>
                  <a:tcPr marR="182880" anchor="ctr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117,826.7</a:t>
                      </a:r>
                    </a:p>
                  </a:txBody>
                  <a:tcPr marR="320040" anchor="ctr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D7043-5901-49C9-A521-2C3CB07A3D7E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30</a:t>
            </a:fld>
            <a:endParaRPr lang="en-US" altLang="zh-C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ISI - Information Integration Group Meeting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Helvetica" pitchFamily="34" charset="0"/>
                <a:ea typeface="宋体" pitchFamily="2" charset="-122"/>
              </a:rPr>
              <a:t>Outline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4294967295"/>
          </p:nvPr>
        </p:nvSpPr>
        <p:spPr>
          <a:noFill/>
          <a:ln>
            <a:noFill/>
          </a:ln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Background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BID model &amp; custom solver 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Reformulation techniques</a:t>
            </a:r>
          </a:p>
          <a:p>
            <a:pPr lvl="1"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Query reformulation</a:t>
            </a:r>
          </a:p>
          <a:p>
            <a:pPr lvl="1" eaLnBrk="1" hangingPunct="1"/>
            <a:r>
              <a:rPr lang="en-US" dirty="0" err="1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AllDiff-Atmost</a:t>
            </a:r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 &amp; domain reformulation</a:t>
            </a:r>
          </a:p>
          <a:p>
            <a:pPr lvl="1" eaLnBrk="1" hangingPunct="1"/>
            <a:r>
              <a:rPr lang="en-US" b="1" dirty="0" smtClean="0">
                <a:latin typeface="Helvetica" pitchFamily="34" charset="0"/>
                <a:ea typeface="宋体" pitchFamily="2" charset="-122"/>
              </a:rPr>
              <a:t>Constraint relaxation</a:t>
            </a:r>
          </a:p>
          <a:p>
            <a:pPr lvl="1"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Reformulation via symmetry detection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Conclusions &amp; future work</a:t>
            </a:r>
          </a:p>
          <a:p>
            <a:pPr eaLnBrk="1" hangingPunct="1"/>
            <a:endParaRPr lang="en-US" dirty="0" smtClean="0">
              <a:solidFill>
                <a:schemeClr val="bg2"/>
              </a:solidFill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34820" name="Date Placeholder 3"/>
          <p:cNvSpPr txBox="1">
            <a:spLocks noGrp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fld id="{6744B2F9-B04C-464A-B48E-A16AC8D635E0}" type="datetime1">
              <a:rPr lang="en-US" sz="1400"/>
              <a:pPr/>
              <a:t>5/27/2007</a:t>
            </a:fld>
            <a:endParaRPr lang="en-US" altLang="zh-CN" sz="1400"/>
          </a:p>
        </p:txBody>
      </p:sp>
      <p:sp>
        <p:nvSpPr>
          <p:cNvPr id="34822" name="Slide Number Placeholder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C9F6CDB1-44F2-4726-A7DC-0C9C537581CA}" type="slidenum">
              <a:rPr lang="en-US" altLang="zh-CN" sz="1400"/>
              <a:pPr algn="r"/>
              <a:t>31</a:t>
            </a:fld>
            <a:endParaRPr lang="en-US" altLang="zh-CN" sz="140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9768B-3989-4867-98A8-35B5557AD21D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31</a:t>
            </a:fld>
            <a:endParaRPr lang="en-US" altLang="zh-CN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ISI - Information Integration Group Meeting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Helvetica" pitchFamily="34" charset="0"/>
                <a:ea typeface="宋体" pitchFamily="2" charset="-122"/>
              </a:rPr>
              <a:t>Constraint relaxation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609600" y="1295400"/>
            <a:ext cx="8153400" cy="1020763"/>
          </a:xfrm>
        </p:spPr>
        <p:txBody>
          <a:bodyPr/>
          <a:lstStyle/>
          <a:p>
            <a:pPr eaLnBrk="1" hangingPunct="1"/>
            <a:r>
              <a:rPr lang="en-US" sz="2800" smtClean="0">
                <a:latin typeface="Helvetica" pitchFamily="34" charset="0"/>
                <a:ea typeface="宋体" pitchFamily="2" charset="-122"/>
              </a:rPr>
              <a:t>Resource allocation problems are often matching problems with additional constraints</a:t>
            </a:r>
          </a:p>
        </p:txBody>
      </p:sp>
      <p:sp>
        <p:nvSpPr>
          <p:cNvPr id="288" name="Oval 287"/>
          <p:cNvSpPr/>
          <p:nvPr/>
        </p:nvSpPr>
        <p:spPr>
          <a:xfrm>
            <a:off x="1524000" y="2514600"/>
            <a:ext cx="228600" cy="228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2" name="Oval 291"/>
          <p:cNvSpPr/>
          <p:nvPr/>
        </p:nvSpPr>
        <p:spPr>
          <a:xfrm>
            <a:off x="1524000" y="2971800"/>
            <a:ext cx="228600" cy="228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3" name="Oval 292"/>
          <p:cNvSpPr/>
          <p:nvPr/>
        </p:nvSpPr>
        <p:spPr>
          <a:xfrm>
            <a:off x="1524000" y="3429000"/>
            <a:ext cx="228600" cy="228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5" name="Oval 294"/>
          <p:cNvSpPr/>
          <p:nvPr/>
        </p:nvSpPr>
        <p:spPr>
          <a:xfrm>
            <a:off x="2362200" y="2514600"/>
            <a:ext cx="228600" cy="228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6" name="Oval 295"/>
          <p:cNvSpPr/>
          <p:nvPr/>
        </p:nvSpPr>
        <p:spPr>
          <a:xfrm>
            <a:off x="2362200" y="2971800"/>
            <a:ext cx="228600" cy="228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7" name="Oval 296"/>
          <p:cNvSpPr/>
          <p:nvPr/>
        </p:nvSpPr>
        <p:spPr>
          <a:xfrm>
            <a:off x="2362200" y="3429000"/>
            <a:ext cx="228600" cy="2286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5850" name="TextBox 297"/>
          <p:cNvSpPr txBox="1">
            <a:spLocks noChangeArrowheads="1"/>
          </p:cNvSpPr>
          <p:nvPr/>
        </p:nvSpPr>
        <p:spPr bwMode="auto">
          <a:xfrm>
            <a:off x="725488" y="2438400"/>
            <a:ext cx="6842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Alice</a:t>
            </a:r>
          </a:p>
        </p:txBody>
      </p:sp>
      <p:sp>
        <p:nvSpPr>
          <p:cNvPr id="35851" name="TextBox 298"/>
          <p:cNvSpPr txBox="1">
            <a:spLocks noChangeArrowheads="1"/>
          </p:cNvSpPr>
          <p:nvPr/>
        </p:nvSpPr>
        <p:spPr bwMode="auto">
          <a:xfrm>
            <a:off x="609600" y="3352800"/>
            <a:ext cx="9159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Charlie</a:t>
            </a:r>
          </a:p>
        </p:txBody>
      </p:sp>
      <p:sp>
        <p:nvSpPr>
          <p:cNvPr id="35852" name="TextBox 299"/>
          <p:cNvSpPr txBox="1">
            <a:spLocks noChangeArrowheads="1"/>
          </p:cNvSpPr>
          <p:nvPr/>
        </p:nvSpPr>
        <p:spPr bwMode="auto">
          <a:xfrm>
            <a:off x="769938" y="2895600"/>
            <a:ext cx="5953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Bob</a:t>
            </a:r>
          </a:p>
        </p:txBody>
      </p:sp>
      <p:sp>
        <p:nvSpPr>
          <p:cNvPr id="35853" name="TextBox 300"/>
          <p:cNvSpPr txBox="1">
            <a:spLocks noChangeArrowheads="1"/>
          </p:cNvSpPr>
          <p:nvPr/>
        </p:nvSpPr>
        <p:spPr bwMode="auto">
          <a:xfrm>
            <a:off x="2667000" y="2438400"/>
            <a:ext cx="18002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Computer sales</a:t>
            </a:r>
          </a:p>
        </p:txBody>
      </p:sp>
      <p:sp>
        <p:nvSpPr>
          <p:cNvPr id="35854" name="TextBox 301"/>
          <p:cNvSpPr txBox="1">
            <a:spLocks noChangeArrowheads="1"/>
          </p:cNvSpPr>
          <p:nvPr/>
        </p:nvSpPr>
        <p:spPr bwMode="auto">
          <a:xfrm>
            <a:off x="2667000" y="2895600"/>
            <a:ext cx="1073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TV sales</a:t>
            </a:r>
          </a:p>
        </p:txBody>
      </p:sp>
      <p:sp>
        <p:nvSpPr>
          <p:cNvPr id="35855" name="TextBox 302"/>
          <p:cNvSpPr txBox="1">
            <a:spLocks noChangeArrowheads="1"/>
          </p:cNvSpPr>
          <p:nvPr/>
        </p:nvSpPr>
        <p:spPr bwMode="auto">
          <a:xfrm>
            <a:off x="2686050" y="3352800"/>
            <a:ext cx="1123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Inventory</a:t>
            </a:r>
          </a:p>
        </p:txBody>
      </p:sp>
      <p:cxnSp>
        <p:nvCxnSpPr>
          <p:cNvPr id="305" name="Straight Connector 304"/>
          <p:cNvCxnSpPr>
            <a:stCxn id="288" idx="6"/>
            <a:endCxn id="295" idx="2"/>
          </p:cNvCxnSpPr>
          <p:nvPr/>
        </p:nvCxnSpPr>
        <p:spPr>
          <a:xfrm>
            <a:off x="1752600" y="2628900"/>
            <a:ext cx="609600" cy="158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6" name="Straight Connector 305"/>
          <p:cNvCxnSpPr>
            <a:stCxn id="288" idx="5"/>
            <a:endCxn id="297" idx="2"/>
          </p:cNvCxnSpPr>
          <p:nvPr/>
        </p:nvCxnSpPr>
        <p:spPr>
          <a:xfrm rot="16200000" flipH="1">
            <a:off x="1624013" y="2805113"/>
            <a:ext cx="833437" cy="642937"/>
          </a:xfrm>
          <a:prstGeom prst="line">
            <a:avLst/>
          </a:prstGeom>
          <a:ln w="952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9" name="Straight Connector 308"/>
          <p:cNvCxnSpPr>
            <a:stCxn id="292" idx="6"/>
            <a:endCxn id="296" idx="2"/>
          </p:cNvCxnSpPr>
          <p:nvPr/>
        </p:nvCxnSpPr>
        <p:spPr>
          <a:xfrm>
            <a:off x="1752600" y="3086100"/>
            <a:ext cx="609600" cy="1588"/>
          </a:xfrm>
          <a:prstGeom prst="line">
            <a:avLst/>
          </a:prstGeom>
          <a:ln w="952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3" name="Straight Connector 312"/>
          <p:cNvCxnSpPr>
            <a:stCxn id="292" idx="6"/>
            <a:endCxn id="295" idx="2"/>
          </p:cNvCxnSpPr>
          <p:nvPr/>
        </p:nvCxnSpPr>
        <p:spPr>
          <a:xfrm flipV="1">
            <a:off x="1752600" y="2628900"/>
            <a:ext cx="609600" cy="457200"/>
          </a:xfrm>
          <a:prstGeom prst="line">
            <a:avLst/>
          </a:prstGeom>
          <a:ln w="952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6" name="Straight Connector 315"/>
          <p:cNvCxnSpPr>
            <a:stCxn id="293" idx="6"/>
            <a:endCxn id="297" idx="2"/>
          </p:cNvCxnSpPr>
          <p:nvPr/>
        </p:nvCxnSpPr>
        <p:spPr>
          <a:xfrm>
            <a:off x="1752600" y="3543300"/>
            <a:ext cx="609600" cy="1588"/>
          </a:xfrm>
          <a:prstGeom prst="line">
            <a:avLst/>
          </a:prstGeom>
          <a:ln w="952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9" name="Straight Connector 318"/>
          <p:cNvCxnSpPr>
            <a:stCxn id="293" idx="6"/>
            <a:endCxn id="296" idx="2"/>
          </p:cNvCxnSpPr>
          <p:nvPr/>
        </p:nvCxnSpPr>
        <p:spPr>
          <a:xfrm flipV="1">
            <a:off x="1752600" y="3086100"/>
            <a:ext cx="609600" cy="457200"/>
          </a:xfrm>
          <a:prstGeom prst="line">
            <a:avLst/>
          </a:prstGeom>
          <a:ln w="9525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" name="Group 351"/>
          <p:cNvGrpSpPr>
            <a:grpSpLocks/>
          </p:cNvGrpSpPr>
          <p:nvPr/>
        </p:nvGrpSpPr>
        <p:grpSpPr bwMode="auto">
          <a:xfrm>
            <a:off x="5334000" y="2495550"/>
            <a:ext cx="1066800" cy="1143000"/>
            <a:chOff x="5334000" y="2476500"/>
            <a:chExt cx="1066800" cy="1143000"/>
          </a:xfrm>
        </p:grpSpPr>
        <p:sp>
          <p:nvSpPr>
            <p:cNvPr id="328" name="Oval 327"/>
            <p:cNvSpPr/>
            <p:nvPr/>
          </p:nvSpPr>
          <p:spPr>
            <a:xfrm>
              <a:off x="5334000" y="2476500"/>
              <a:ext cx="228600" cy="2286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29" name="Oval 328"/>
            <p:cNvSpPr/>
            <p:nvPr/>
          </p:nvSpPr>
          <p:spPr>
            <a:xfrm>
              <a:off x="5334000" y="2933700"/>
              <a:ext cx="228600" cy="2286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30" name="Oval 329"/>
            <p:cNvSpPr/>
            <p:nvPr/>
          </p:nvSpPr>
          <p:spPr>
            <a:xfrm>
              <a:off x="5334000" y="3390900"/>
              <a:ext cx="228600" cy="2286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31" name="Oval 330"/>
            <p:cNvSpPr/>
            <p:nvPr/>
          </p:nvSpPr>
          <p:spPr>
            <a:xfrm>
              <a:off x="6172200" y="2476500"/>
              <a:ext cx="228600" cy="2286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32" name="Oval 331"/>
            <p:cNvSpPr/>
            <p:nvPr/>
          </p:nvSpPr>
          <p:spPr>
            <a:xfrm>
              <a:off x="6172200" y="2933700"/>
              <a:ext cx="228600" cy="2286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33" name="Oval 332"/>
            <p:cNvSpPr/>
            <p:nvPr/>
          </p:nvSpPr>
          <p:spPr>
            <a:xfrm>
              <a:off x="6172200" y="3390900"/>
              <a:ext cx="228600" cy="2286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334" name="Straight Connector 333"/>
            <p:cNvCxnSpPr>
              <a:stCxn id="328" idx="6"/>
              <a:endCxn id="331" idx="2"/>
            </p:cNvCxnSpPr>
            <p:nvPr/>
          </p:nvCxnSpPr>
          <p:spPr>
            <a:xfrm>
              <a:off x="5562600" y="2590800"/>
              <a:ext cx="609600" cy="1588"/>
            </a:xfrm>
            <a:prstGeom prst="line">
              <a:avLst/>
            </a:prstGeom>
            <a:ln w="571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35" name="Straight Connector 334"/>
            <p:cNvCxnSpPr>
              <a:stCxn id="328" idx="5"/>
              <a:endCxn id="333" idx="2"/>
            </p:cNvCxnSpPr>
            <p:nvPr/>
          </p:nvCxnSpPr>
          <p:spPr>
            <a:xfrm rot="16200000" flipH="1">
              <a:off x="5434013" y="2767013"/>
              <a:ext cx="833437" cy="642937"/>
            </a:xfrm>
            <a:prstGeom prst="line">
              <a:avLst/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36" name="Straight Connector 335"/>
            <p:cNvCxnSpPr>
              <a:stCxn id="329" idx="6"/>
              <a:endCxn id="332" idx="2"/>
            </p:cNvCxnSpPr>
            <p:nvPr/>
          </p:nvCxnSpPr>
          <p:spPr>
            <a:xfrm>
              <a:off x="5562600" y="3048000"/>
              <a:ext cx="609600" cy="1588"/>
            </a:xfrm>
            <a:prstGeom prst="line">
              <a:avLst/>
            </a:prstGeom>
            <a:ln w="571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37" name="Straight Connector 336"/>
            <p:cNvCxnSpPr>
              <a:stCxn id="329" idx="6"/>
              <a:endCxn id="331" idx="2"/>
            </p:cNvCxnSpPr>
            <p:nvPr/>
          </p:nvCxnSpPr>
          <p:spPr>
            <a:xfrm flipV="1">
              <a:off x="5562600" y="2590800"/>
              <a:ext cx="609600" cy="457200"/>
            </a:xfrm>
            <a:prstGeom prst="line">
              <a:avLst/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38" name="Straight Connector 337"/>
            <p:cNvCxnSpPr>
              <a:stCxn id="330" idx="6"/>
              <a:endCxn id="333" idx="2"/>
            </p:cNvCxnSpPr>
            <p:nvPr/>
          </p:nvCxnSpPr>
          <p:spPr>
            <a:xfrm>
              <a:off x="5562600" y="3505200"/>
              <a:ext cx="609600" cy="1588"/>
            </a:xfrm>
            <a:prstGeom prst="line">
              <a:avLst/>
            </a:prstGeom>
            <a:ln w="571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39" name="Straight Connector 338"/>
            <p:cNvCxnSpPr>
              <a:stCxn id="330" idx="6"/>
              <a:endCxn id="332" idx="2"/>
            </p:cNvCxnSpPr>
            <p:nvPr/>
          </p:nvCxnSpPr>
          <p:spPr>
            <a:xfrm flipV="1">
              <a:off x="5562600" y="3048000"/>
              <a:ext cx="609600" cy="457200"/>
            </a:xfrm>
            <a:prstGeom prst="line">
              <a:avLst/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" name="Group 352"/>
          <p:cNvGrpSpPr>
            <a:grpSpLocks/>
          </p:cNvGrpSpPr>
          <p:nvPr/>
        </p:nvGrpSpPr>
        <p:grpSpPr bwMode="auto">
          <a:xfrm>
            <a:off x="7010400" y="2495550"/>
            <a:ext cx="1066800" cy="1143000"/>
            <a:chOff x="7010400" y="2514600"/>
            <a:chExt cx="1066800" cy="1143000"/>
          </a:xfrm>
        </p:grpSpPr>
        <p:sp>
          <p:nvSpPr>
            <p:cNvPr id="340" name="Oval 339"/>
            <p:cNvSpPr/>
            <p:nvPr/>
          </p:nvSpPr>
          <p:spPr>
            <a:xfrm>
              <a:off x="7010400" y="2514600"/>
              <a:ext cx="228600" cy="2286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41" name="Oval 340"/>
            <p:cNvSpPr/>
            <p:nvPr/>
          </p:nvSpPr>
          <p:spPr>
            <a:xfrm>
              <a:off x="7010400" y="2971800"/>
              <a:ext cx="228600" cy="2286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42" name="Oval 341"/>
            <p:cNvSpPr/>
            <p:nvPr/>
          </p:nvSpPr>
          <p:spPr>
            <a:xfrm>
              <a:off x="7010400" y="3429000"/>
              <a:ext cx="228600" cy="2286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43" name="Oval 342"/>
            <p:cNvSpPr/>
            <p:nvPr/>
          </p:nvSpPr>
          <p:spPr>
            <a:xfrm>
              <a:off x="7848600" y="2514600"/>
              <a:ext cx="228600" cy="2286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44" name="Oval 343"/>
            <p:cNvSpPr/>
            <p:nvPr/>
          </p:nvSpPr>
          <p:spPr>
            <a:xfrm>
              <a:off x="7848600" y="2971800"/>
              <a:ext cx="228600" cy="2286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45" name="Oval 344"/>
            <p:cNvSpPr/>
            <p:nvPr/>
          </p:nvSpPr>
          <p:spPr>
            <a:xfrm>
              <a:off x="7848600" y="3429000"/>
              <a:ext cx="228600" cy="2286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346" name="Straight Connector 345"/>
            <p:cNvCxnSpPr>
              <a:stCxn id="340" idx="6"/>
              <a:endCxn id="343" idx="2"/>
            </p:cNvCxnSpPr>
            <p:nvPr/>
          </p:nvCxnSpPr>
          <p:spPr>
            <a:xfrm>
              <a:off x="7239000" y="2628900"/>
              <a:ext cx="609600" cy="1588"/>
            </a:xfrm>
            <a:prstGeom prst="line">
              <a:avLst/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47" name="Straight Connector 346"/>
            <p:cNvCxnSpPr>
              <a:stCxn id="340" idx="5"/>
              <a:endCxn id="345" idx="2"/>
            </p:cNvCxnSpPr>
            <p:nvPr/>
          </p:nvCxnSpPr>
          <p:spPr>
            <a:xfrm rot="16200000" flipH="1">
              <a:off x="7110413" y="2805113"/>
              <a:ext cx="833437" cy="642937"/>
            </a:xfrm>
            <a:prstGeom prst="line">
              <a:avLst/>
            </a:prstGeom>
            <a:ln w="571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48" name="Straight Connector 347"/>
            <p:cNvCxnSpPr>
              <a:stCxn id="341" idx="6"/>
              <a:endCxn id="344" idx="2"/>
            </p:cNvCxnSpPr>
            <p:nvPr/>
          </p:nvCxnSpPr>
          <p:spPr>
            <a:xfrm>
              <a:off x="7239000" y="3086100"/>
              <a:ext cx="609600" cy="1588"/>
            </a:xfrm>
            <a:prstGeom prst="line">
              <a:avLst/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49" name="Straight Connector 348"/>
            <p:cNvCxnSpPr>
              <a:stCxn id="341" idx="6"/>
              <a:endCxn id="343" idx="2"/>
            </p:cNvCxnSpPr>
            <p:nvPr/>
          </p:nvCxnSpPr>
          <p:spPr>
            <a:xfrm flipV="1">
              <a:off x="7239000" y="2628900"/>
              <a:ext cx="609600" cy="457200"/>
            </a:xfrm>
            <a:prstGeom prst="line">
              <a:avLst/>
            </a:prstGeom>
            <a:ln w="571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50" name="Straight Connector 349"/>
            <p:cNvCxnSpPr>
              <a:stCxn id="342" idx="6"/>
              <a:endCxn id="345" idx="2"/>
            </p:cNvCxnSpPr>
            <p:nvPr/>
          </p:nvCxnSpPr>
          <p:spPr>
            <a:xfrm>
              <a:off x="7239000" y="3543300"/>
              <a:ext cx="609600" cy="1588"/>
            </a:xfrm>
            <a:prstGeom prst="line">
              <a:avLst/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51" name="Straight Connector 350"/>
            <p:cNvCxnSpPr>
              <a:stCxn id="342" idx="6"/>
              <a:endCxn id="344" idx="2"/>
            </p:cNvCxnSpPr>
            <p:nvPr/>
          </p:nvCxnSpPr>
          <p:spPr>
            <a:xfrm flipV="1">
              <a:off x="7239000" y="3086100"/>
              <a:ext cx="609600" cy="457200"/>
            </a:xfrm>
            <a:prstGeom prst="line">
              <a:avLst/>
            </a:prstGeom>
            <a:ln w="571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5864" name="TextBox 353"/>
          <p:cNvSpPr txBox="1">
            <a:spLocks noChangeArrowheads="1"/>
          </p:cNvSpPr>
          <p:nvPr/>
        </p:nvSpPr>
        <p:spPr bwMode="auto">
          <a:xfrm>
            <a:off x="6553200" y="2895600"/>
            <a:ext cx="3905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or</a:t>
            </a:r>
          </a:p>
        </p:txBody>
      </p:sp>
      <p:sp>
        <p:nvSpPr>
          <p:cNvPr id="355" name="Right Arrow 354"/>
          <p:cNvSpPr/>
          <p:nvPr/>
        </p:nvSpPr>
        <p:spPr>
          <a:xfrm>
            <a:off x="4449763" y="3055938"/>
            <a:ext cx="715962" cy="90487"/>
          </a:xfrm>
          <a:prstGeom prst="rightArrow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5866" name="TextBox 355"/>
          <p:cNvSpPr txBox="1">
            <a:spLocks noChangeArrowheads="1"/>
          </p:cNvSpPr>
          <p:nvPr/>
        </p:nvSpPr>
        <p:spPr bwMode="auto">
          <a:xfrm>
            <a:off x="609600" y="3886200"/>
            <a:ext cx="7772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400300" indent="-2400300"/>
            <a:r>
              <a:rPr lang="en-US" b="1" i="1">
                <a:latin typeface="Helvetica" pitchFamily="34" charset="0"/>
              </a:rPr>
              <a:t>Additional constraint: </a:t>
            </a:r>
            <a:r>
              <a:rPr lang="en-US">
                <a:latin typeface="Helvetica" pitchFamily="34" charset="0"/>
              </a:rPr>
              <a:t>We don’t want Bob and Charlie both working sales at the same time</a:t>
            </a:r>
          </a:p>
        </p:txBody>
      </p:sp>
      <p:grpSp>
        <p:nvGrpSpPr>
          <p:cNvPr id="4" name="Group 356"/>
          <p:cNvGrpSpPr>
            <a:grpSpLocks/>
          </p:cNvGrpSpPr>
          <p:nvPr/>
        </p:nvGrpSpPr>
        <p:grpSpPr bwMode="auto">
          <a:xfrm>
            <a:off x="3200400" y="4724400"/>
            <a:ext cx="884238" cy="947738"/>
            <a:chOff x="5334000" y="2476500"/>
            <a:chExt cx="1066800" cy="1143000"/>
          </a:xfrm>
        </p:grpSpPr>
        <p:sp>
          <p:nvSpPr>
            <p:cNvPr id="358" name="Oval 357"/>
            <p:cNvSpPr/>
            <p:nvPr/>
          </p:nvSpPr>
          <p:spPr>
            <a:xfrm>
              <a:off x="5334000" y="2476500"/>
              <a:ext cx="227916" cy="227835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59" name="Oval 358"/>
            <p:cNvSpPr/>
            <p:nvPr/>
          </p:nvSpPr>
          <p:spPr>
            <a:xfrm>
              <a:off x="5334000" y="2934083"/>
              <a:ext cx="227916" cy="227833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60" name="Oval 359"/>
            <p:cNvSpPr/>
            <p:nvPr/>
          </p:nvSpPr>
          <p:spPr>
            <a:xfrm>
              <a:off x="5334000" y="3391665"/>
              <a:ext cx="227916" cy="227835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61" name="Oval 360"/>
            <p:cNvSpPr/>
            <p:nvPr/>
          </p:nvSpPr>
          <p:spPr>
            <a:xfrm>
              <a:off x="6172884" y="2476500"/>
              <a:ext cx="227916" cy="227835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62" name="Oval 361"/>
            <p:cNvSpPr/>
            <p:nvPr/>
          </p:nvSpPr>
          <p:spPr>
            <a:xfrm>
              <a:off x="6172884" y="2934083"/>
              <a:ext cx="227916" cy="227833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63" name="Oval 362"/>
            <p:cNvSpPr/>
            <p:nvPr/>
          </p:nvSpPr>
          <p:spPr>
            <a:xfrm>
              <a:off x="6172884" y="3391665"/>
              <a:ext cx="227916" cy="227835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364" name="Straight Connector 363"/>
            <p:cNvCxnSpPr>
              <a:stCxn id="358" idx="6"/>
              <a:endCxn id="361" idx="2"/>
            </p:cNvCxnSpPr>
            <p:nvPr/>
          </p:nvCxnSpPr>
          <p:spPr>
            <a:xfrm>
              <a:off x="5561916" y="2591374"/>
              <a:ext cx="610967" cy="1915"/>
            </a:xfrm>
            <a:prstGeom prst="line">
              <a:avLst/>
            </a:prstGeom>
            <a:ln w="571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65" name="Straight Connector 364"/>
            <p:cNvCxnSpPr>
              <a:stCxn id="358" idx="5"/>
              <a:endCxn id="363" idx="2"/>
            </p:cNvCxnSpPr>
            <p:nvPr/>
          </p:nvCxnSpPr>
          <p:spPr>
            <a:xfrm rot="16200000" flipH="1">
              <a:off x="5434700" y="2766443"/>
              <a:ext cx="832839" cy="643527"/>
            </a:xfrm>
            <a:prstGeom prst="line">
              <a:avLst/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66" name="Straight Connector 365"/>
            <p:cNvCxnSpPr>
              <a:stCxn id="359" idx="6"/>
              <a:endCxn id="362" idx="2"/>
            </p:cNvCxnSpPr>
            <p:nvPr/>
          </p:nvCxnSpPr>
          <p:spPr>
            <a:xfrm>
              <a:off x="5561916" y="3048958"/>
              <a:ext cx="610967" cy="0"/>
            </a:xfrm>
            <a:prstGeom prst="line">
              <a:avLst/>
            </a:prstGeom>
            <a:ln w="571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67" name="Straight Connector 366"/>
            <p:cNvCxnSpPr>
              <a:stCxn id="359" idx="6"/>
              <a:endCxn id="361" idx="2"/>
            </p:cNvCxnSpPr>
            <p:nvPr/>
          </p:nvCxnSpPr>
          <p:spPr>
            <a:xfrm flipV="1">
              <a:off x="5561916" y="2591374"/>
              <a:ext cx="610967" cy="457583"/>
            </a:xfrm>
            <a:prstGeom prst="line">
              <a:avLst/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68" name="Straight Connector 367"/>
            <p:cNvCxnSpPr>
              <a:stCxn id="360" idx="6"/>
              <a:endCxn id="363" idx="2"/>
            </p:cNvCxnSpPr>
            <p:nvPr/>
          </p:nvCxnSpPr>
          <p:spPr>
            <a:xfrm>
              <a:off x="5561916" y="3504626"/>
              <a:ext cx="610967" cy="1914"/>
            </a:xfrm>
            <a:prstGeom prst="line">
              <a:avLst/>
            </a:prstGeom>
            <a:ln w="571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69" name="Straight Connector 368"/>
            <p:cNvCxnSpPr>
              <a:stCxn id="360" idx="6"/>
              <a:endCxn id="362" idx="2"/>
            </p:cNvCxnSpPr>
            <p:nvPr/>
          </p:nvCxnSpPr>
          <p:spPr>
            <a:xfrm flipV="1">
              <a:off x="5561916" y="3048958"/>
              <a:ext cx="610967" cy="455668"/>
            </a:xfrm>
            <a:prstGeom prst="line">
              <a:avLst/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" name="Group 369"/>
          <p:cNvGrpSpPr>
            <a:grpSpLocks/>
          </p:cNvGrpSpPr>
          <p:nvPr/>
        </p:nvGrpSpPr>
        <p:grpSpPr bwMode="auto">
          <a:xfrm>
            <a:off x="4876800" y="4724400"/>
            <a:ext cx="884238" cy="947738"/>
            <a:chOff x="7010400" y="2514600"/>
            <a:chExt cx="1066800" cy="1143000"/>
          </a:xfrm>
        </p:grpSpPr>
        <p:sp>
          <p:nvSpPr>
            <p:cNvPr id="371" name="Oval 370"/>
            <p:cNvSpPr/>
            <p:nvPr/>
          </p:nvSpPr>
          <p:spPr>
            <a:xfrm>
              <a:off x="7010400" y="2514600"/>
              <a:ext cx="227916" cy="227835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2" name="Oval 371"/>
            <p:cNvSpPr/>
            <p:nvPr/>
          </p:nvSpPr>
          <p:spPr>
            <a:xfrm>
              <a:off x="7010400" y="2972183"/>
              <a:ext cx="227916" cy="227833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3" name="Oval 372"/>
            <p:cNvSpPr/>
            <p:nvPr/>
          </p:nvSpPr>
          <p:spPr>
            <a:xfrm>
              <a:off x="7010400" y="3429765"/>
              <a:ext cx="227916" cy="227835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4" name="Oval 373"/>
            <p:cNvSpPr/>
            <p:nvPr/>
          </p:nvSpPr>
          <p:spPr>
            <a:xfrm>
              <a:off x="7849284" y="2514600"/>
              <a:ext cx="227916" cy="227835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5" name="Oval 374"/>
            <p:cNvSpPr/>
            <p:nvPr/>
          </p:nvSpPr>
          <p:spPr>
            <a:xfrm>
              <a:off x="7849284" y="2972183"/>
              <a:ext cx="227916" cy="227833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6" name="Oval 375"/>
            <p:cNvSpPr/>
            <p:nvPr/>
          </p:nvSpPr>
          <p:spPr>
            <a:xfrm>
              <a:off x="7849284" y="3429765"/>
              <a:ext cx="227916" cy="227835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377" name="Straight Connector 376"/>
            <p:cNvCxnSpPr>
              <a:stCxn id="371" idx="6"/>
              <a:endCxn id="374" idx="2"/>
            </p:cNvCxnSpPr>
            <p:nvPr/>
          </p:nvCxnSpPr>
          <p:spPr>
            <a:xfrm>
              <a:off x="7238316" y="2629474"/>
              <a:ext cx="610967" cy="1915"/>
            </a:xfrm>
            <a:prstGeom prst="line">
              <a:avLst/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78" name="Straight Connector 377"/>
            <p:cNvCxnSpPr>
              <a:stCxn id="371" idx="5"/>
              <a:endCxn id="376" idx="2"/>
            </p:cNvCxnSpPr>
            <p:nvPr/>
          </p:nvCxnSpPr>
          <p:spPr>
            <a:xfrm rot="16200000" flipH="1">
              <a:off x="7111100" y="2804543"/>
              <a:ext cx="832839" cy="643527"/>
            </a:xfrm>
            <a:prstGeom prst="line">
              <a:avLst/>
            </a:prstGeom>
            <a:ln w="571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79" name="Straight Connector 378"/>
            <p:cNvCxnSpPr>
              <a:stCxn id="372" idx="6"/>
              <a:endCxn id="375" idx="2"/>
            </p:cNvCxnSpPr>
            <p:nvPr/>
          </p:nvCxnSpPr>
          <p:spPr>
            <a:xfrm>
              <a:off x="7238316" y="3087058"/>
              <a:ext cx="610967" cy="0"/>
            </a:xfrm>
            <a:prstGeom prst="line">
              <a:avLst/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80" name="Straight Connector 379"/>
            <p:cNvCxnSpPr>
              <a:stCxn id="372" idx="6"/>
              <a:endCxn id="374" idx="2"/>
            </p:cNvCxnSpPr>
            <p:nvPr/>
          </p:nvCxnSpPr>
          <p:spPr>
            <a:xfrm flipV="1">
              <a:off x="7238316" y="2629474"/>
              <a:ext cx="610967" cy="457583"/>
            </a:xfrm>
            <a:prstGeom prst="line">
              <a:avLst/>
            </a:prstGeom>
            <a:ln w="571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81" name="Straight Connector 380"/>
            <p:cNvCxnSpPr>
              <a:stCxn id="373" idx="6"/>
              <a:endCxn id="376" idx="2"/>
            </p:cNvCxnSpPr>
            <p:nvPr/>
          </p:nvCxnSpPr>
          <p:spPr>
            <a:xfrm>
              <a:off x="7238316" y="3542726"/>
              <a:ext cx="610967" cy="1914"/>
            </a:xfrm>
            <a:prstGeom prst="line">
              <a:avLst/>
            </a:prstGeom>
            <a:ln w="9525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82" name="Straight Connector 381"/>
            <p:cNvCxnSpPr>
              <a:stCxn id="373" idx="6"/>
              <a:endCxn id="375" idx="2"/>
            </p:cNvCxnSpPr>
            <p:nvPr/>
          </p:nvCxnSpPr>
          <p:spPr>
            <a:xfrm flipV="1">
              <a:off x="7238316" y="3087058"/>
              <a:ext cx="610967" cy="455668"/>
            </a:xfrm>
            <a:prstGeom prst="line">
              <a:avLst/>
            </a:prstGeom>
            <a:ln w="571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84" name="Oval 383"/>
          <p:cNvSpPr/>
          <p:nvPr/>
        </p:nvSpPr>
        <p:spPr>
          <a:xfrm>
            <a:off x="4648200" y="4573588"/>
            <a:ext cx="1325563" cy="1252537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386" name="Straight Connector 385"/>
          <p:cNvCxnSpPr>
            <a:stCxn id="384" idx="3"/>
            <a:endCxn id="384" idx="7"/>
          </p:cNvCxnSpPr>
          <p:nvPr/>
        </p:nvCxnSpPr>
        <p:spPr>
          <a:xfrm rot="5400000" flipH="1" flipV="1">
            <a:off x="4868069" y="4731544"/>
            <a:ext cx="885825" cy="938213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9" name="Date Placeholder 7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F3A3B-EB5C-4EC1-BC52-4F237DD05A19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80" name="Slide Number Placeholder 7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32</a:t>
            </a:fld>
            <a:endParaRPr lang="en-US" altLang="zh-CN"/>
          </a:p>
        </p:txBody>
      </p:sp>
      <p:sp>
        <p:nvSpPr>
          <p:cNvPr id="81" name="Footer Placeholder 8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ISI - Information Integration Group Meeting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Helvetica" pitchFamily="34" charset="0"/>
                <a:ea typeface="宋体" pitchFamily="2" charset="-122"/>
              </a:rPr>
              <a:t>BID as a matching problem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7696200" cy="715963"/>
          </a:xfrm>
        </p:spPr>
        <p:txBody>
          <a:bodyPr/>
          <a:lstStyle/>
          <a:p>
            <a:r>
              <a:rPr lang="en-US" sz="2800" smtClean="0">
                <a:latin typeface="Helvetica" pitchFamily="34" charset="0"/>
                <a:ea typeface="宋体" pitchFamily="2" charset="-122"/>
              </a:rPr>
              <a:t>Assume we have no grid constraints</a:t>
            </a:r>
          </a:p>
          <a:p>
            <a:pPr>
              <a:buFontTx/>
              <a:buNone/>
            </a:pPr>
            <a:endParaRPr lang="en-US" smtClean="0">
              <a:latin typeface="Helvetica" pitchFamily="34" charset="0"/>
              <a:ea typeface="宋体" pitchFamily="2" charset="-122"/>
            </a:endParaRPr>
          </a:p>
        </p:txBody>
      </p:sp>
      <p:pic>
        <p:nvPicPr>
          <p:cNvPr id="36869" name="Picture 12" descr="D:\home\thesis\matching.ep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4267200"/>
            <a:ext cx="4419600" cy="138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0" name="Picture 14" descr="D:\home\thesis\graph.ep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30738" y="2743200"/>
            <a:ext cx="4513262" cy="133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Bent-Up Arrow 21"/>
          <p:cNvSpPr>
            <a:spLocks noChangeArrowheads="1"/>
          </p:cNvSpPr>
          <p:nvPr/>
        </p:nvSpPr>
        <p:spPr bwMode="auto">
          <a:xfrm rot="10800000" flipH="1">
            <a:off x="4694238" y="2103438"/>
            <a:ext cx="2286000" cy="609600"/>
          </a:xfrm>
          <a:custGeom>
            <a:avLst/>
            <a:gdLst>
              <a:gd name="T0" fmla="*/ 2167043 w 2286000"/>
              <a:gd name="T1" fmla="*/ 0 h 609600"/>
              <a:gd name="T2" fmla="*/ 2048085 w 2286000"/>
              <a:gd name="T3" fmla="*/ 150705 h 609600"/>
              <a:gd name="T4" fmla="*/ 0 w 2286000"/>
              <a:gd name="T5" fmla="*/ 590394 h 609600"/>
              <a:gd name="T6" fmla="*/ 1093124 w 2286000"/>
              <a:gd name="T7" fmla="*/ 609600 h 609600"/>
              <a:gd name="T8" fmla="*/ 2186248 w 2286000"/>
              <a:gd name="T9" fmla="*/ 380152 h 609600"/>
              <a:gd name="T10" fmla="*/ 2286000 w 2286000"/>
              <a:gd name="T11" fmla="*/ 150705 h 609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286000"/>
              <a:gd name="T19" fmla="*/ 571189 h 609600"/>
              <a:gd name="T20" fmla="*/ 2186248 w 2286000"/>
              <a:gd name="T21" fmla="*/ 609600 h 609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286000" h="609600">
                <a:moveTo>
                  <a:pt x="0" y="571189"/>
                </a:moveTo>
                <a:lnTo>
                  <a:pt x="2147837" y="571189"/>
                </a:lnTo>
                <a:lnTo>
                  <a:pt x="2147837" y="150705"/>
                </a:lnTo>
                <a:lnTo>
                  <a:pt x="2048085" y="150705"/>
                </a:lnTo>
                <a:lnTo>
                  <a:pt x="2167043" y="0"/>
                </a:lnTo>
                <a:lnTo>
                  <a:pt x="2286000" y="150705"/>
                </a:lnTo>
                <a:lnTo>
                  <a:pt x="2186248" y="150705"/>
                </a:lnTo>
                <a:lnTo>
                  <a:pt x="2186248" y="609600"/>
                </a:lnTo>
                <a:lnTo>
                  <a:pt x="0" y="609600"/>
                </a:lnTo>
                <a:close/>
              </a:path>
            </a:pathLst>
          </a:custGeom>
          <a:solidFill>
            <a:schemeClr val="bg2"/>
          </a:solidFill>
          <a:ln w="25400" algn="ctr">
            <a:solidFill>
              <a:schemeClr val="bg2"/>
            </a:solidFill>
            <a:miter lim="800000"/>
            <a:headEnd/>
            <a:tailEnd/>
          </a:ln>
        </p:spPr>
        <p:txBody>
          <a:bodyPr rot="10800000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" name="Bent-Up Arrow 12"/>
          <p:cNvSpPr>
            <a:spLocks noChangeArrowheads="1"/>
          </p:cNvSpPr>
          <p:nvPr/>
        </p:nvSpPr>
        <p:spPr bwMode="auto">
          <a:xfrm rot="5400000" flipV="1">
            <a:off x="5545932" y="3761581"/>
            <a:ext cx="857250" cy="1874837"/>
          </a:xfrm>
          <a:custGeom>
            <a:avLst/>
            <a:gdLst>
              <a:gd name="T0" fmla="*/ 701393 w 857250"/>
              <a:gd name="T1" fmla="*/ 0 h 1874520"/>
              <a:gd name="T2" fmla="*/ 545537 w 857250"/>
              <a:gd name="T3" fmla="*/ 189066 h 1874520"/>
              <a:gd name="T4" fmla="*/ 0 w 857250"/>
              <a:gd name="T5" fmla="*/ 1858943 h 1874520"/>
              <a:gd name="T6" fmla="*/ 358485 w 857250"/>
              <a:gd name="T7" fmla="*/ 1874520 h 1874520"/>
              <a:gd name="T8" fmla="*/ 716970 w 857250"/>
              <a:gd name="T9" fmla="*/ 1031793 h 1874520"/>
              <a:gd name="T10" fmla="*/ 857250 w 857250"/>
              <a:gd name="T11" fmla="*/ 189066 h 187452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857250"/>
              <a:gd name="T19" fmla="*/ 1843368 h 1874520"/>
              <a:gd name="T20" fmla="*/ 716970 w 857250"/>
              <a:gd name="T21" fmla="*/ 1874520 h 187452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857250" h="1874520">
                <a:moveTo>
                  <a:pt x="0" y="1843368"/>
                </a:moveTo>
                <a:lnTo>
                  <a:pt x="685817" y="1843368"/>
                </a:lnTo>
                <a:lnTo>
                  <a:pt x="685817" y="189066"/>
                </a:lnTo>
                <a:lnTo>
                  <a:pt x="545537" y="189066"/>
                </a:lnTo>
                <a:lnTo>
                  <a:pt x="701393" y="0"/>
                </a:lnTo>
                <a:lnTo>
                  <a:pt x="857250" y="189066"/>
                </a:lnTo>
                <a:lnTo>
                  <a:pt x="716970" y="189066"/>
                </a:lnTo>
                <a:lnTo>
                  <a:pt x="716970" y="1874520"/>
                </a:lnTo>
                <a:lnTo>
                  <a:pt x="0" y="1874520"/>
                </a:lnTo>
                <a:close/>
              </a:path>
            </a:pathLst>
          </a:custGeom>
          <a:solidFill>
            <a:schemeClr val="bg2"/>
          </a:solidFill>
          <a:ln w="25400" algn="ctr">
            <a:solidFill>
              <a:schemeClr val="bg2"/>
            </a:solidFill>
            <a:miter lim="800000"/>
            <a:headEnd/>
            <a:tailEnd/>
          </a:ln>
        </p:spPr>
        <p:txBody>
          <a:bodyPr vert="eaVert"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880B9-0640-4CFC-A092-A5B09162DE43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33</a:t>
            </a:fld>
            <a:endParaRPr lang="en-US" altLang="zh-CN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ISI - Information Integration Group Meeting</a:t>
            </a:r>
            <a:endParaRPr lang="en-US" altLang="zh-CN" dirty="0"/>
          </a:p>
        </p:txBody>
      </p:sp>
      <p:grpSp>
        <p:nvGrpSpPr>
          <p:cNvPr id="12" name="Group 11"/>
          <p:cNvGrpSpPr/>
          <p:nvPr/>
        </p:nvGrpSpPr>
        <p:grpSpPr>
          <a:xfrm>
            <a:off x="407895" y="1779494"/>
            <a:ext cx="3229139" cy="1573302"/>
            <a:chOff x="2607978" y="2967985"/>
            <a:chExt cx="5240622" cy="2553339"/>
          </a:xfrm>
        </p:grpSpPr>
        <p:sp>
          <p:nvSpPr>
            <p:cNvPr id="14" name="Rectangle 13"/>
            <p:cNvSpPr/>
            <p:nvPr/>
          </p:nvSpPr>
          <p:spPr bwMode="auto">
            <a:xfrm>
              <a:off x="4054431" y="4370705"/>
              <a:ext cx="575310" cy="481423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400" dirty="0" smtClean="0">
                  <a:solidFill>
                    <a:srgbClr val="000000"/>
                  </a:solidFill>
                </a:rPr>
                <a:t>B6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3106768" y="4126997"/>
              <a:ext cx="4741832" cy="1997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16" name="Rectangle 6"/>
            <p:cNvSpPr/>
            <p:nvPr/>
          </p:nvSpPr>
          <p:spPr bwMode="auto">
            <a:xfrm>
              <a:off x="5588591" y="4658360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400" dirty="0" smtClean="0">
                  <a:solidFill>
                    <a:srgbClr val="000000"/>
                  </a:solidFill>
                </a:rPr>
                <a:t>B8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17" name="Rectangle 6"/>
            <p:cNvSpPr/>
            <p:nvPr/>
          </p:nvSpPr>
          <p:spPr bwMode="auto">
            <a:xfrm>
              <a:off x="4054431" y="322008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400" dirty="0" smtClean="0">
                  <a:solidFill>
                    <a:srgbClr val="000000"/>
                  </a:solidFill>
                </a:rPr>
                <a:t>B2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18" name="Rectangle 6"/>
            <p:cNvSpPr/>
            <p:nvPr/>
          </p:nvSpPr>
          <p:spPr bwMode="auto">
            <a:xfrm>
              <a:off x="6739211" y="3582450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400" dirty="0" smtClean="0">
                  <a:solidFill>
                    <a:srgbClr val="000000"/>
                  </a:solidFill>
                </a:rPr>
                <a:t>B4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 rot="5400000">
              <a:off x="2668094" y="4222882"/>
              <a:ext cx="2397125" cy="1997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20" name="Rectangle 6"/>
            <p:cNvSpPr/>
            <p:nvPr/>
          </p:nvSpPr>
          <p:spPr bwMode="auto">
            <a:xfrm>
              <a:off x="3095581" y="4658360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400" dirty="0">
                  <a:solidFill>
                    <a:srgbClr val="000000"/>
                  </a:solidFill>
                </a:rPr>
                <a:t>B5</a:t>
              </a:r>
            </a:p>
          </p:txBody>
        </p:sp>
        <p:sp>
          <p:nvSpPr>
            <p:cNvPr id="21" name="Rectangle 6"/>
            <p:cNvSpPr/>
            <p:nvPr/>
          </p:nvSpPr>
          <p:spPr bwMode="auto">
            <a:xfrm>
              <a:off x="5588591" y="3582450"/>
              <a:ext cx="575310" cy="481423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400" dirty="0" smtClean="0">
                  <a:solidFill>
                    <a:srgbClr val="000000"/>
                  </a:solidFill>
                </a:rPr>
                <a:t>B3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23" name="Rectangle 6"/>
            <p:cNvSpPr/>
            <p:nvPr/>
          </p:nvSpPr>
          <p:spPr bwMode="auto">
            <a:xfrm>
              <a:off x="6547441" y="494601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400" dirty="0" smtClean="0">
                  <a:solidFill>
                    <a:srgbClr val="000000"/>
                  </a:solidFill>
                </a:rPr>
                <a:t>B9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24" name="Rectangle 6"/>
            <p:cNvSpPr/>
            <p:nvPr/>
          </p:nvSpPr>
          <p:spPr bwMode="auto">
            <a:xfrm>
              <a:off x="6930981" y="437070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400" dirty="0" smtClean="0">
                  <a:solidFill>
                    <a:srgbClr val="000000"/>
                  </a:solidFill>
                </a:rPr>
                <a:t>B10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25" name="Rectangle 6"/>
            <p:cNvSpPr/>
            <p:nvPr/>
          </p:nvSpPr>
          <p:spPr bwMode="auto">
            <a:xfrm>
              <a:off x="4917396" y="437070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400" dirty="0" smtClean="0">
                  <a:solidFill>
                    <a:srgbClr val="000000"/>
                  </a:solidFill>
                </a:rPr>
                <a:t>B7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26" name="Rectangle 6"/>
            <p:cNvSpPr/>
            <p:nvPr/>
          </p:nvSpPr>
          <p:spPr bwMode="auto">
            <a:xfrm>
              <a:off x="3095581" y="3582450"/>
              <a:ext cx="575310" cy="481423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400" dirty="0">
                  <a:solidFill>
                    <a:srgbClr val="000000"/>
                  </a:solidFill>
                </a:rPr>
                <a:t>B1</a:t>
              </a:r>
            </a:p>
          </p:txBody>
        </p:sp>
        <p:sp>
          <p:nvSpPr>
            <p:cNvPr id="27" name="Rectangle 26"/>
            <p:cNvSpPr/>
            <p:nvPr/>
          </p:nvSpPr>
          <p:spPr bwMode="auto">
            <a:xfrm rot="5400000">
              <a:off x="5161103" y="4222882"/>
              <a:ext cx="2397125" cy="1997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306327" y="2982534"/>
              <a:ext cx="604079" cy="4495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S1</a:t>
              </a:r>
              <a:endParaRPr lang="en-US" sz="1200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809682" y="2967985"/>
              <a:ext cx="604079" cy="4495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S2</a:t>
              </a:r>
              <a:endParaRPr lang="en-US" sz="1200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607978" y="3986411"/>
              <a:ext cx="604079" cy="4495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S3</a:t>
              </a:r>
              <a:endParaRPr lang="en-US" sz="12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657600" y="1981200"/>
            <a:ext cx="848310" cy="990601"/>
            <a:chOff x="7475592" y="3200398"/>
            <a:chExt cx="1519343" cy="1774192"/>
          </a:xfrm>
        </p:grpSpPr>
        <p:sp>
          <p:nvSpPr>
            <p:cNvPr id="32" name="TextBox 31"/>
            <p:cNvSpPr txBox="1"/>
            <p:nvPr/>
          </p:nvSpPr>
          <p:spPr>
            <a:xfrm>
              <a:off x="7475592" y="3200398"/>
              <a:ext cx="1519343" cy="15434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dirty="0" smtClean="0"/>
                <a:t>S1#1,S1#4,</a:t>
              </a:r>
            </a:p>
            <a:p>
              <a:pPr algn="ctr"/>
              <a:r>
                <a:rPr lang="en-US" sz="1000" dirty="0" smtClean="0"/>
                <a:t>S1#8,S2#7,</a:t>
              </a:r>
            </a:p>
            <a:p>
              <a:pPr algn="ctr"/>
              <a:r>
                <a:rPr lang="en-US" sz="1000" dirty="0" smtClean="0"/>
                <a:t>S2#8,S3#1,</a:t>
              </a:r>
            </a:p>
            <a:p>
              <a:pPr algn="ctr"/>
              <a:r>
                <a:rPr lang="en-US" sz="1000" dirty="0" smtClean="0"/>
                <a:t>S3#2,S3#3,</a:t>
              </a:r>
            </a:p>
            <a:p>
              <a:pPr algn="ctr"/>
              <a:r>
                <a:rPr lang="en-US" sz="1000" dirty="0" smtClean="0"/>
                <a:t>S3#15</a:t>
              </a:r>
            </a:p>
          </p:txBody>
        </p:sp>
        <p:cxnSp>
          <p:nvCxnSpPr>
            <p:cNvPr id="33" name="Straight Connector 32"/>
            <p:cNvCxnSpPr/>
            <p:nvPr/>
          </p:nvCxnSpPr>
          <p:spPr>
            <a:xfrm>
              <a:off x="7543788" y="3200398"/>
              <a:ext cx="1371598" cy="1589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 flipH="1" flipV="1">
              <a:off x="6781800" y="3962400"/>
              <a:ext cx="1524000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5400000" flipH="1" flipV="1">
              <a:off x="8077994" y="4037806"/>
              <a:ext cx="1676400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Freeform 35"/>
            <p:cNvSpPr/>
            <p:nvPr/>
          </p:nvSpPr>
          <p:spPr>
            <a:xfrm>
              <a:off x="7534656" y="4724400"/>
              <a:ext cx="1379220" cy="250190"/>
            </a:xfrm>
            <a:custGeom>
              <a:avLst/>
              <a:gdLst>
                <a:gd name="connsiteX0" fmla="*/ 0 w 1379220"/>
                <a:gd name="connsiteY0" fmla="*/ 0 h 250190"/>
                <a:gd name="connsiteX1" fmla="*/ 647700 w 1379220"/>
                <a:gd name="connsiteY1" fmla="*/ 243840 h 250190"/>
                <a:gd name="connsiteX2" fmla="*/ 883920 w 1379220"/>
                <a:gd name="connsiteY2" fmla="*/ 38100 h 250190"/>
                <a:gd name="connsiteX3" fmla="*/ 1379220 w 1379220"/>
                <a:gd name="connsiteY3" fmla="*/ 137160 h 250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9220" h="250190">
                  <a:moveTo>
                    <a:pt x="0" y="0"/>
                  </a:moveTo>
                  <a:cubicBezTo>
                    <a:pt x="250190" y="118745"/>
                    <a:pt x="500380" y="237490"/>
                    <a:pt x="647700" y="243840"/>
                  </a:cubicBezTo>
                  <a:cubicBezTo>
                    <a:pt x="795020" y="250190"/>
                    <a:pt x="762000" y="55880"/>
                    <a:pt x="883920" y="38100"/>
                  </a:cubicBezTo>
                  <a:cubicBezTo>
                    <a:pt x="1005840" y="20320"/>
                    <a:pt x="1192530" y="78740"/>
                    <a:pt x="1379220" y="137160"/>
                  </a:cubicBezTo>
                </a:path>
              </a:pathLst>
            </a:cu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pitchFamily="34" charset="0"/>
                <a:ea typeface="宋体" pitchFamily="2" charset="-122"/>
              </a:rPr>
              <a:t>BID w/o grid constraints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4525963"/>
          </a:xfrm>
        </p:spPr>
        <p:txBody>
          <a:bodyPr/>
          <a:lstStyle/>
          <a:p>
            <a:r>
              <a:rPr lang="en-US" smtClean="0">
                <a:latin typeface="Helvetica" pitchFamily="34" charset="0"/>
                <a:ea typeface="宋体" pitchFamily="2" charset="-122"/>
              </a:rPr>
              <a:t>BID instances without grid constraints can be solved in </a:t>
            </a:r>
            <a:r>
              <a:rPr lang="en-US" b="1" i="1" smtClean="0">
                <a:latin typeface="Helvetica" pitchFamily="34" charset="0"/>
                <a:ea typeface="宋体" pitchFamily="2" charset="-122"/>
              </a:rPr>
              <a:t>polynomial time</a:t>
            </a:r>
          </a:p>
        </p:txBody>
      </p:sp>
      <p:graphicFrame>
        <p:nvGraphicFramePr>
          <p:cNvPr id="33907" name="Group 115"/>
          <p:cNvGraphicFramePr>
            <a:graphicFrameLocks noGrp="1"/>
          </p:cNvGraphicFramePr>
          <p:nvPr/>
        </p:nvGraphicFramePr>
        <p:xfrm>
          <a:off x="2514600" y="2362200"/>
          <a:ext cx="4117975" cy="3382645"/>
        </p:xfrm>
        <a:graphic>
          <a:graphicData uri="http://schemas.openxmlformats.org/drawingml/2006/table">
            <a:tbl>
              <a:tblPr/>
              <a:tblGrid>
                <a:gridCol w="1266825"/>
                <a:gridCol w="1357313"/>
                <a:gridCol w="1493837"/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Case study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Runtime [s]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BT search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Matching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NSeg125-c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139.2</a:t>
                      </a:r>
                    </a:p>
                  </a:txBody>
                  <a:tcPr marR="18288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4.8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NSeg206-c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2200" marR="0" lvl="0" indent="-10922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4971.2</a:t>
                      </a:r>
                    </a:p>
                  </a:txBody>
                  <a:tcPr marR="18288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92200" marR="0" lvl="0" indent="-109220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16.3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SSeg131-c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38618.3</a:t>
                      </a:r>
                    </a:p>
                  </a:txBody>
                  <a:tcPr marR="18288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7.3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SSeg178-c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117279.1</a:t>
                      </a:r>
                    </a:p>
                  </a:txBody>
                  <a:tcPr marR="18288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22.5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NSeg125-i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744.7</a:t>
                      </a:r>
                    </a:p>
                  </a:txBody>
                  <a:tcPr marR="18288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2.5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NSeg206-i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5533.8</a:t>
                      </a:r>
                    </a:p>
                  </a:txBody>
                  <a:tcPr marR="18288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8.5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SSeg131-i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38618.3</a:t>
                      </a:r>
                    </a:p>
                  </a:txBody>
                  <a:tcPr marR="18288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7.3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SSeg178-i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117826.7</a:t>
                      </a:r>
                    </a:p>
                  </a:txBody>
                  <a:tcPr marR="182880" horzOverflow="overflow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4.9</a:t>
                      </a:r>
                    </a:p>
                  </a:txBody>
                  <a:tcPr marR="502920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28C1A-3DB9-43EA-82E1-BCEA1F71A787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34</a:t>
            </a:fld>
            <a:endParaRPr lang="en-US" altLang="zh-C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ISI - Information Integration Group Meeting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Helvetica" pitchFamily="34" charset="0"/>
                <a:ea typeface="宋体" pitchFamily="2" charset="-122"/>
              </a:rPr>
              <a:t>BID w/ grid constraints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533400" y="1265238"/>
            <a:ext cx="8153400" cy="1249362"/>
          </a:xfrm>
        </p:spPr>
        <p:txBody>
          <a:bodyPr/>
          <a:lstStyle/>
          <a:p>
            <a:r>
              <a:rPr lang="en-US" smtClean="0">
                <a:latin typeface="Helvetica" pitchFamily="34" charset="0"/>
                <a:ea typeface="宋体" pitchFamily="2" charset="-122"/>
              </a:rPr>
              <a:t>The matching reformulation is a </a:t>
            </a:r>
            <a:r>
              <a:rPr lang="en-US" i="1" smtClean="0">
                <a:latin typeface="Helvetica" pitchFamily="34" charset="0"/>
                <a:ea typeface="宋体" pitchFamily="2" charset="-122"/>
              </a:rPr>
              <a:t>necessary approximation</a:t>
            </a:r>
          </a:p>
          <a:p>
            <a:pPr>
              <a:buFontTx/>
              <a:buNone/>
            </a:pPr>
            <a:endParaRPr lang="en-US" smtClean="0"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38916" name="TextBox 9"/>
          <p:cNvSpPr txBox="1">
            <a:spLocks noChangeArrowheads="1"/>
          </p:cNvSpPr>
          <p:nvPr/>
        </p:nvSpPr>
        <p:spPr bwMode="auto">
          <a:xfrm>
            <a:off x="1143000" y="3886200"/>
            <a:ext cx="27622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Solutions to BID instance</a:t>
            </a:r>
          </a:p>
        </p:txBody>
      </p:sp>
      <p:sp>
        <p:nvSpPr>
          <p:cNvPr id="38917" name="TextBox 10"/>
          <p:cNvSpPr txBox="1">
            <a:spLocks noChangeArrowheads="1"/>
          </p:cNvSpPr>
          <p:nvPr/>
        </p:nvSpPr>
        <p:spPr bwMode="auto">
          <a:xfrm>
            <a:off x="3894138" y="4251325"/>
            <a:ext cx="38004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Solutions to matching reformulation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3429000" y="3200400"/>
            <a:ext cx="1135063" cy="182563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919" name="TextBox 12"/>
          <p:cNvSpPr txBox="1">
            <a:spLocks noChangeArrowheads="1"/>
          </p:cNvSpPr>
          <p:nvPr/>
        </p:nvSpPr>
        <p:spPr bwMode="auto">
          <a:xfrm>
            <a:off x="3124200" y="2819400"/>
            <a:ext cx="16208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Reformulation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33400" y="5029200"/>
            <a:ext cx="81756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i="1" dirty="0">
                <a:latin typeface="+mj-lt"/>
                <a:cs typeface="+mn-cs"/>
              </a:rPr>
              <a:t>No solution to matching reformulation </a:t>
            </a:r>
            <a:r>
              <a:rPr lang="en-US" sz="2000" dirty="0">
                <a:latin typeface="+mj-lt"/>
                <a:cs typeface="+mn-cs"/>
              </a:rPr>
              <a:t>→</a:t>
            </a:r>
            <a:r>
              <a:rPr lang="en-US" sz="2000" i="1" dirty="0">
                <a:latin typeface="+mj-lt"/>
                <a:cs typeface="+mn-cs"/>
              </a:rPr>
              <a:t> no solution to the original BID</a:t>
            </a:r>
          </a:p>
        </p:txBody>
      </p:sp>
      <p:sp>
        <p:nvSpPr>
          <p:cNvPr id="16" name="Oval 15"/>
          <p:cNvSpPr/>
          <p:nvPr/>
        </p:nvSpPr>
        <p:spPr>
          <a:xfrm>
            <a:off x="4970463" y="2411413"/>
            <a:ext cx="1646237" cy="181133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5310188" y="2778125"/>
            <a:ext cx="966787" cy="10620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2041525" y="2778125"/>
            <a:ext cx="965200" cy="10620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A8D05-4075-47BA-BC33-50C7428B38BE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35</a:t>
            </a:fld>
            <a:endParaRPr lang="en-US" altLang="zh-CN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ISI - Information Integration Group Meeting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err="1" smtClean="0">
                <a:latin typeface="Helvetica" pitchFamily="34" charset="0"/>
                <a:ea typeface="宋体" pitchFamily="2" charset="-122"/>
              </a:rPr>
              <a:t>Lookahead</a:t>
            </a:r>
            <a:r>
              <a:rPr lang="en-US" sz="3200" dirty="0" smtClean="0">
                <a:latin typeface="Helvetica" pitchFamily="34" charset="0"/>
                <a:ea typeface="宋体" pitchFamily="2" charset="-122"/>
              </a:rPr>
              <a:t>: </a:t>
            </a:r>
            <a:r>
              <a:rPr lang="en-US" sz="3600" dirty="0" smtClean="0">
                <a:latin typeface="Helvetica" pitchFamily="34" charset="0"/>
                <a:ea typeface="宋体" pitchFamily="2" charset="-122"/>
              </a:rPr>
              <a:t>relaxation during search</a:t>
            </a:r>
            <a:endParaRPr lang="en-US" dirty="0" smtClean="0"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153400" cy="4525963"/>
          </a:xfrm>
        </p:spPr>
        <p:txBody>
          <a:bodyPr/>
          <a:lstStyle/>
          <a:p>
            <a:pPr eaLnBrk="1" hangingPunct="1">
              <a:tabLst>
                <a:tab pos="7939088" algn="r"/>
              </a:tabLst>
            </a:pPr>
            <a:r>
              <a:rPr lang="en-US" smtClean="0">
                <a:latin typeface="Helvetica" pitchFamily="34" charset="0"/>
                <a:ea typeface="宋体" pitchFamily="2" charset="-122"/>
              </a:rPr>
              <a:t>Filter vvps that do not appear in any maximum matching	</a:t>
            </a:r>
            <a:r>
              <a:rPr lang="en-US" sz="2400" smtClean="0">
                <a:latin typeface="Helvetica" pitchFamily="34" charset="0"/>
                <a:ea typeface="宋体" pitchFamily="2" charset="-122"/>
              </a:rPr>
              <a:t>[Régin, 1994]</a:t>
            </a:r>
          </a:p>
        </p:txBody>
      </p:sp>
      <p:sp>
        <p:nvSpPr>
          <p:cNvPr id="8" name="Isosceles Triangle 7"/>
          <p:cNvSpPr/>
          <p:nvPr/>
        </p:nvSpPr>
        <p:spPr>
          <a:xfrm>
            <a:off x="2232025" y="2574925"/>
            <a:ext cx="3965575" cy="31242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cxnSp>
        <p:nvCxnSpPr>
          <p:cNvPr id="10" name="Straight Connector 9"/>
          <p:cNvCxnSpPr>
            <a:stCxn id="8" idx="0"/>
          </p:cNvCxnSpPr>
          <p:nvPr/>
        </p:nvCxnSpPr>
        <p:spPr>
          <a:xfrm rot="16200000" flipH="1" flipV="1">
            <a:off x="3566319" y="3145631"/>
            <a:ext cx="1219200" cy="777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ight Brace 13"/>
          <p:cNvSpPr/>
          <p:nvPr/>
        </p:nvSpPr>
        <p:spPr>
          <a:xfrm>
            <a:off x="4441825" y="2574925"/>
            <a:ext cx="609600" cy="1524000"/>
          </a:xfrm>
          <a:prstGeom prst="rightBrac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9943" name="TextBox 14"/>
          <p:cNvSpPr txBox="1">
            <a:spLocks noChangeArrowheads="1"/>
          </p:cNvSpPr>
          <p:nvPr/>
        </p:nvSpPr>
        <p:spPr bwMode="auto">
          <a:xfrm>
            <a:off x="5051425" y="3184525"/>
            <a:ext cx="3352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Instantiated variables (corners)</a:t>
            </a:r>
          </a:p>
        </p:txBody>
      </p:sp>
      <p:cxnSp>
        <p:nvCxnSpPr>
          <p:cNvPr id="17" name="Straight Arrow Connector 16"/>
          <p:cNvCxnSpPr>
            <a:endCxn id="22" idx="0"/>
          </p:cNvCxnSpPr>
          <p:nvPr/>
        </p:nvCxnSpPr>
        <p:spPr>
          <a:xfrm rot="16200000" flipH="1">
            <a:off x="6569869" y="3788569"/>
            <a:ext cx="773112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Rounded Rectangle 21"/>
          <p:cNvSpPr/>
          <p:nvPr/>
        </p:nvSpPr>
        <p:spPr>
          <a:xfrm>
            <a:off x="6042025" y="4327525"/>
            <a:ext cx="2133600" cy="381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9946" name="TextBox 19"/>
          <p:cNvSpPr txBox="1">
            <a:spLocks noChangeArrowheads="1"/>
          </p:cNvSpPr>
          <p:nvPr/>
        </p:nvSpPr>
        <p:spPr bwMode="auto">
          <a:xfrm>
            <a:off x="6042025" y="4327525"/>
            <a:ext cx="2185988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Matching relaxation</a:t>
            </a:r>
          </a:p>
        </p:txBody>
      </p:sp>
      <p:sp>
        <p:nvSpPr>
          <p:cNvPr id="25" name="Isosceles Triangle 24"/>
          <p:cNvSpPr/>
          <p:nvPr/>
        </p:nvSpPr>
        <p:spPr>
          <a:xfrm>
            <a:off x="3298825" y="4098925"/>
            <a:ext cx="1219200" cy="1600200"/>
          </a:xfrm>
          <a:prstGeom prst="triangle">
            <a:avLst>
              <a:gd name="adj" fmla="val 55625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Right Brace 30"/>
          <p:cNvSpPr/>
          <p:nvPr/>
        </p:nvSpPr>
        <p:spPr>
          <a:xfrm rot="10800000">
            <a:off x="2536825" y="4175125"/>
            <a:ext cx="609600" cy="1524000"/>
          </a:xfrm>
          <a:prstGeom prst="rightBrac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6" name="Freeform 35"/>
          <p:cNvSpPr/>
          <p:nvPr/>
        </p:nvSpPr>
        <p:spPr>
          <a:xfrm>
            <a:off x="3900488" y="2584224"/>
            <a:ext cx="320675" cy="1493837"/>
          </a:xfrm>
          <a:custGeom>
            <a:avLst/>
            <a:gdLst>
              <a:gd name="connsiteX0" fmla="*/ 320040 w 320040"/>
              <a:gd name="connsiteY0" fmla="*/ 0 h 1524000"/>
              <a:gd name="connsiteX1" fmla="*/ 22860 w 320040"/>
              <a:gd name="connsiteY1" fmla="*/ 746760 h 1524000"/>
              <a:gd name="connsiteX2" fmla="*/ 182880 w 320040"/>
              <a:gd name="connsiteY2" fmla="*/ 1150620 h 1524000"/>
              <a:gd name="connsiteX3" fmla="*/ 76200 w 320040"/>
              <a:gd name="connsiteY3" fmla="*/ 1524000 h 1524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0040" h="1524000">
                <a:moveTo>
                  <a:pt x="320040" y="0"/>
                </a:moveTo>
                <a:cubicBezTo>
                  <a:pt x="182880" y="277495"/>
                  <a:pt x="45720" y="554990"/>
                  <a:pt x="22860" y="746760"/>
                </a:cubicBezTo>
                <a:cubicBezTo>
                  <a:pt x="0" y="938530"/>
                  <a:pt x="173990" y="1021080"/>
                  <a:pt x="182880" y="1150620"/>
                </a:cubicBezTo>
                <a:cubicBezTo>
                  <a:pt x="191770" y="1280160"/>
                  <a:pt x="133985" y="1402080"/>
                  <a:pt x="76200" y="1524000"/>
                </a:cubicBezTo>
              </a:path>
            </a:pathLst>
          </a:cu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9950" name="TextBox 36"/>
          <p:cNvSpPr txBox="1">
            <a:spLocks noChangeArrowheads="1"/>
          </p:cNvSpPr>
          <p:nvPr/>
        </p:nvSpPr>
        <p:spPr bwMode="auto">
          <a:xfrm>
            <a:off x="936625" y="4632325"/>
            <a:ext cx="16589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Uninstantiated</a:t>
            </a:r>
          </a:p>
          <a:p>
            <a:pPr algn="ctr"/>
            <a:r>
              <a:rPr lang="en-US"/>
              <a:t>variables</a:t>
            </a:r>
          </a:p>
        </p:txBody>
      </p:sp>
      <p:cxnSp>
        <p:nvCxnSpPr>
          <p:cNvPr id="58" name="Straight Connector 57"/>
          <p:cNvCxnSpPr/>
          <p:nvPr/>
        </p:nvCxnSpPr>
        <p:spPr>
          <a:xfrm rot="10800000">
            <a:off x="3984625" y="4708525"/>
            <a:ext cx="838200" cy="304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10800000">
            <a:off x="3756025" y="5013325"/>
            <a:ext cx="1066800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rot="10800000" flipV="1">
            <a:off x="4060825" y="5013325"/>
            <a:ext cx="762000" cy="2286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rot="10800000">
            <a:off x="3984625" y="4860925"/>
            <a:ext cx="838200" cy="152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955" name="TextBox 66"/>
          <p:cNvSpPr txBox="1">
            <a:spLocks noChangeArrowheads="1"/>
          </p:cNvSpPr>
          <p:nvPr/>
        </p:nvSpPr>
        <p:spPr bwMode="auto">
          <a:xfrm>
            <a:off x="4594225" y="4556125"/>
            <a:ext cx="1428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Filter values</a:t>
            </a:r>
          </a:p>
        </p:txBody>
      </p:sp>
      <p:cxnSp>
        <p:nvCxnSpPr>
          <p:cNvPr id="72" name="Straight Arrow Connector 71"/>
          <p:cNvCxnSpPr>
            <a:stCxn id="39946" idx="2"/>
          </p:cNvCxnSpPr>
          <p:nvPr/>
        </p:nvCxnSpPr>
        <p:spPr>
          <a:xfrm rot="5400000">
            <a:off x="6511925" y="4238625"/>
            <a:ext cx="152400" cy="1092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rot="10800000" flipV="1">
            <a:off x="4822825" y="4860925"/>
            <a:ext cx="1219200" cy="1524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Date Placeholder 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BA28F-9CC7-41D9-BEF2-4B439E642BC1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36</a:t>
            </a:fld>
            <a:endParaRPr lang="en-US" altLang="zh-CN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ISI - Information Integration Group Meeting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>
                <a:latin typeface="Helvetica" pitchFamily="34" charset="0"/>
                <a:ea typeface="宋体" pitchFamily="2" charset="-122"/>
              </a:rPr>
              <a:t>Using the relaxation prior to search</a:t>
            </a:r>
            <a:endParaRPr lang="en-US" smtClean="0"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533400" y="1265238"/>
            <a:ext cx="8424863" cy="1463675"/>
          </a:xfrm>
        </p:spPr>
        <p:txBody>
          <a:bodyPr/>
          <a:lstStyle/>
          <a:p>
            <a:pPr>
              <a:tabLst>
                <a:tab pos="8170863" algn="r"/>
              </a:tabLst>
            </a:pPr>
            <a:r>
              <a:rPr lang="en-US" sz="2400" smtClean="0">
                <a:latin typeface="Helvetica" pitchFamily="34" charset="0"/>
                <a:ea typeface="宋体" pitchFamily="2" charset="-122"/>
              </a:rPr>
              <a:t>Preproc1</a:t>
            </a:r>
          </a:p>
          <a:p>
            <a:pPr lvl="1">
              <a:tabLst>
                <a:tab pos="8170863" algn="r"/>
              </a:tabLst>
            </a:pPr>
            <a:r>
              <a:rPr lang="en-US" sz="2000" smtClean="0">
                <a:latin typeface="Helvetica" pitchFamily="34" charset="0"/>
                <a:ea typeface="宋体" pitchFamily="2" charset="-122"/>
              </a:rPr>
              <a:t>Prior to running per-variable solution loop</a:t>
            </a:r>
          </a:p>
          <a:p>
            <a:pPr lvl="1">
              <a:tabLst>
                <a:tab pos="8170863" algn="r"/>
              </a:tabLst>
            </a:pPr>
            <a:r>
              <a:rPr lang="en-US" sz="2000" smtClean="0">
                <a:latin typeface="Helvetica" pitchFamily="34" charset="0"/>
                <a:ea typeface="宋体" pitchFamily="2" charset="-122"/>
              </a:rPr>
              <a:t>Remove vvps that don’t appear in any max. matching 	</a:t>
            </a:r>
            <a:r>
              <a:rPr lang="en-US" sz="1800" smtClean="0">
                <a:latin typeface="Helvetica" pitchFamily="34" charset="0"/>
                <a:ea typeface="宋体" pitchFamily="2" charset="-122"/>
              </a:rPr>
              <a:t>[Régin, 1994]</a:t>
            </a:r>
            <a:endParaRPr lang="en-US" sz="2000" smtClean="0"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40964" name="TextBox 7"/>
          <p:cNvSpPr txBox="1">
            <a:spLocks noChangeArrowheads="1"/>
          </p:cNvSpPr>
          <p:nvPr/>
        </p:nvSpPr>
        <p:spPr bwMode="auto">
          <a:xfrm>
            <a:off x="4926013" y="2674938"/>
            <a:ext cx="21336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BID instance + vvp</a:t>
            </a:r>
          </a:p>
        </p:txBody>
      </p:sp>
      <p:sp>
        <p:nvSpPr>
          <p:cNvPr id="10" name="Rectangle 9"/>
          <p:cNvSpPr/>
          <p:nvPr/>
        </p:nvSpPr>
        <p:spPr>
          <a:xfrm>
            <a:off x="4967288" y="3225800"/>
            <a:ext cx="2049462" cy="3857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/>
              <a:t>Relax as matching</a:t>
            </a:r>
          </a:p>
        </p:txBody>
      </p:sp>
      <p:sp>
        <p:nvSpPr>
          <p:cNvPr id="11" name="Diamond 10"/>
          <p:cNvSpPr/>
          <p:nvPr/>
        </p:nvSpPr>
        <p:spPr>
          <a:xfrm>
            <a:off x="4846638" y="3852863"/>
            <a:ext cx="2292350" cy="1152525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rgbClr val="000000"/>
                </a:solidFill>
              </a:rPr>
              <a:t>Preproc2</a:t>
            </a:r>
          </a:p>
          <a:p>
            <a:pPr algn="ctr">
              <a:defRPr/>
            </a:pPr>
            <a:r>
              <a:rPr lang="en-US" sz="1400" dirty="0">
                <a:solidFill>
                  <a:srgbClr val="000000"/>
                </a:solidFill>
              </a:rPr>
              <a:t>Is matching solvable?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967288" y="5254625"/>
            <a:ext cx="2049462" cy="5127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rgbClr val="000000"/>
                </a:solidFill>
              </a:rPr>
              <a:t>Search </a:t>
            </a:r>
            <a:r>
              <a:rPr lang="en-US" sz="1400" dirty="0">
                <a:solidFill>
                  <a:srgbClr val="000000"/>
                </a:solidFill>
              </a:rPr>
              <a:t>determines solvability of CSP</a:t>
            </a:r>
          </a:p>
        </p:txBody>
      </p:sp>
      <p:cxnSp>
        <p:nvCxnSpPr>
          <p:cNvPr id="14" name="Straight Arrow Connector 13"/>
          <p:cNvCxnSpPr>
            <a:cxnSpLocks noChangeShapeType="1"/>
            <a:stCxn id="10" idx="2"/>
          </p:cNvCxnSpPr>
          <p:nvPr/>
        </p:nvCxnSpPr>
        <p:spPr bwMode="auto">
          <a:xfrm rot="16200000" flipH="1">
            <a:off x="5872163" y="3732213"/>
            <a:ext cx="241300" cy="0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</p:cxnSp>
      <p:cxnSp>
        <p:nvCxnSpPr>
          <p:cNvPr id="17" name="Straight Arrow Connector 16"/>
          <p:cNvCxnSpPr>
            <a:cxnSpLocks noChangeShapeType="1"/>
            <a:stCxn id="11" idx="2"/>
            <a:endCxn id="12" idx="0"/>
          </p:cNvCxnSpPr>
          <p:nvPr/>
        </p:nvCxnSpPr>
        <p:spPr bwMode="auto">
          <a:xfrm rot="5400000">
            <a:off x="5868194" y="5130007"/>
            <a:ext cx="249237" cy="0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</p:cxnSp>
      <p:sp>
        <p:nvSpPr>
          <p:cNvPr id="40970" name="TextBox 31"/>
          <p:cNvSpPr txBox="1">
            <a:spLocks noChangeArrowheads="1"/>
          </p:cNvSpPr>
          <p:nvPr/>
        </p:nvSpPr>
        <p:spPr bwMode="auto">
          <a:xfrm>
            <a:off x="6027738" y="4929188"/>
            <a:ext cx="577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Yes</a:t>
            </a:r>
          </a:p>
        </p:txBody>
      </p:sp>
      <p:cxnSp>
        <p:nvCxnSpPr>
          <p:cNvPr id="34" name="Straight Arrow Connector 33"/>
          <p:cNvCxnSpPr>
            <a:cxnSpLocks noChangeShapeType="1"/>
            <a:stCxn id="40964" idx="2"/>
            <a:endCxn id="10" idx="0"/>
          </p:cNvCxnSpPr>
          <p:nvPr/>
        </p:nvCxnSpPr>
        <p:spPr bwMode="auto">
          <a:xfrm rot="5400000">
            <a:off x="5885656" y="3120232"/>
            <a:ext cx="212725" cy="1588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</p:cxnSp>
      <p:cxnSp>
        <p:nvCxnSpPr>
          <p:cNvPr id="38" name="Straight Arrow Connector 37"/>
          <p:cNvCxnSpPr>
            <a:cxnSpLocks noChangeShapeType="1"/>
            <a:endCxn id="40974" idx="0"/>
          </p:cNvCxnSpPr>
          <p:nvPr/>
        </p:nvCxnSpPr>
        <p:spPr bwMode="auto">
          <a:xfrm rot="5400000">
            <a:off x="7787482" y="4610894"/>
            <a:ext cx="381000" cy="1587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</p:cxnSp>
      <p:sp>
        <p:nvSpPr>
          <p:cNvPr id="40973" name="TextBox 39"/>
          <p:cNvSpPr txBox="1">
            <a:spLocks noChangeArrowheads="1"/>
          </p:cNvSpPr>
          <p:nvPr/>
        </p:nvSpPr>
        <p:spPr bwMode="auto">
          <a:xfrm>
            <a:off x="7192963" y="4106863"/>
            <a:ext cx="44608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No</a:t>
            </a:r>
          </a:p>
        </p:txBody>
      </p:sp>
      <p:sp>
        <p:nvSpPr>
          <p:cNvPr id="40974" name="TextBox 40"/>
          <p:cNvSpPr txBox="1">
            <a:spLocks noChangeArrowheads="1"/>
          </p:cNvSpPr>
          <p:nvPr/>
        </p:nvSpPr>
        <p:spPr bwMode="auto">
          <a:xfrm>
            <a:off x="7178675" y="4800600"/>
            <a:ext cx="1600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/>
              <a:t>BID cannot have a solution</a:t>
            </a:r>
          </a:p>
        </p:txBody>
      </p:sp>
      <p:cxnSp>
        <p:nvCxnSpPr>
          <p:cNvPr id="49" name="Straight Connector 48"/>
          <p:cNvCxnSpPr>
            <a:stCxn id="11" idx="3"/>
          </p:cNvCxnSpPr>
          <p:nvPr/>
        </p:nvCxnSpPr>
        <p:spPr>
          <a:xfrm flipV="1">
            <a:off x="7138988" y="4427538"/>
            <a:ext cx="839787" cy="158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0976" name="Content Placeholder 2"/>
          <p:cNvSpPr>
            <a:spLocks/>
          </p:cNvSpPr>
          <p:nvPr/>
        </p:nvSpPr>
        <p:spPr bwMode="auto">
          <a:xfrm>
            <a:off x="527050" y="2811463"/>
            <a:ext cx="4419600" cy="217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sz="2400">
                <a:latin typeface="Helvetica" pitchFamily="34" charset="0"/>
              </a:rPr>
              <a:t>Preproc2</a:t>
            </a:r>
          </a:p>
          <a:p>
            <a:pPr marL="742950" lvl="1" indent="-285750" eaLnBrk="0" hangingPunct="0">
              <a:spcBef>
                <a:spcPct val="20000"/>
              </a:spcBef>
              <a:buClr>
                <a:srgbClr val="3A65BC"/>
              </a:buClr>
              <a:buFontTx/>
              <a:buChar char="–"/>
            </a:pPr>
            <a:r>
              <a:rPr lang="en-US" sz="2000">
                <a:latin typeface="Helvetica" pitchFamily="34" charset="0"/>
              </a:rPr>
              <a:t>Prior to testing a CSP for solvability</a:t>
            </a:r>
          </a:p>
          <a:p>
            <a:pPr marL="742950" lvl="1" indent="-285750" eaLnBrk="0" hangingPunct="0">
              <a:spcBef>
                <a:spcPct val="20000"/>
              </a:spcBef>
              <a:buClr>
                <a:srgbClr val="3A65BC"/>
              </a:buClr>
              <a:buFontTx/>
              <a:buChar char="–"/>
            </a:pPr>
            <a:r>
              <a:rPr lang="en-US" sz="2000">
                <a:latin typeface="Helvetica" pitchFamily="34" charset="0"/>
              </a:rPr>
              <a:t>Necessary approximation determines unsolvability</a:t>
            </a:r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B7899-C482-4909-AAE0-5454BE9F413E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37</a:t>
            </a:fld>
            <a:endParaRPr lang="en-US" altLang="zh-CN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ISI - Information Integration Group Meeting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pitchFamily="34" charset="0"/>
                <a:ea typeface="宋体" pitchFamily="2" charset="-122"/>
              </a:rPr>
              <a:t>Evaluation: </a:t>
            </a:r>
            <a:r>
              <a:rPr lang="en-US" sz="3600" dirty="0" smtClean="0">
                <a:latin typeface="Helvetica" pitchFamily="34" charset="0"/>
                <a:ea typeface="宋体" pitchFamily="2" charset="-122"/>
              </a:rPr>
              <a:t>constraint relaxation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4525962"/>
          </a:xfrm>
        </p:spPr>
        <p:txBody>
          <a:bodyPr/>
          <a:lstStyle/>
          <a:p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Generally, improves performance</a:t>
            </a:r>
          </a:p>
          <a:p>
            <a:endParaRPr lang="en-US" sz="2400" dirty="0" smtClean="0">
              <a:latin typeface="Helvetica" pitchFamily="34" charset="0"/>
              <a:ea typeface="宋体" pitchFamily="2" charset="-122"/>
            </a:endParaRPr>
          </a:p>
          <a:p>
            <a:endParaRPr lang="en-US" sz="2400" dirty="0" smtClean="0">
              <a:latin typeface="Helvetica" pitchFamily="34" charset="0"/>
              <a:ea typeface="宋体" pitchFamily="2" charset="-122"/>
            </a:endParaRPr>
          </a:p>
          <a:p>
            <a:endParaRPr lang="en-US" sz="2400" dirty="0" smtClean="0">
              <a:latin typeface="Helvetica" pitchFamily="34" charset="0"/>
              <a:ea typeface="宋体" pitchFamily="2" charset="-122"/>
            </a:endParaRPr>
          </a:p>
          <a:p>
            <a:pPr lvl="1">
              <a:buFontTx/>
              <a:buNone/>
            </a:pPr>
            <a:endParaRPr lang="en-US" sz="1400" dirty="0" smtClean="0">
              <a:latin typeface="Helvetica" pitchFamily="34" charset="0"/>
              <a:ea typeface="宋体" pitchFamily="2" charset="-122"/>
            </a:endParaRPr>
          </a:p>
          <a:p>
            <a:pPr>
              <a:buNone/>
            </a:pPr>
            <a:endParaRPr lang="en-US" sz="2400" dirty="0" smtClean="0">
              <a:latin typeface="Helvetica" pitchFamily="34" charset="0"/>
              <a:ea typeface="宋体" pitchFamily="2" charset="-122"/>
            </a:endParaRPr>
          </a:p>
          <a:p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Rarely, the overhead exceeds the gains</a:t>
            </a:r>
          </a:p>
        </p:txBody>
      </p:sp>
      <p:graphicFrame>
        <p:nvGraphicFramePr>
          <p:cNvPr id="37973" name="Group 85"/>
          <p:cNvGraphicFramePr>
            <a:graphicFrameLocks noGrp="1"/>
          </p:cNvGraphicFramePr>
          <p:nvPr/>
        </p:nvGraphicFramePr>
        <p:xfrm>
          <a:off x="331366" y="1676400"/>
          <a:ext cx="8557469" cy="1937385"/>
        </p:xfrm>
        <a:graphic>
          <a:graphicData uri="http://schemas.openxmlformats.org/drawingml/2006/table">
            <a:tbl>
              <a:tblPr/>
              <a:tblGrid>
                <a:gridCol w="1254443"/>
                <a:gridCol w="1086167"/>
                <a:gridCol w="1119505"/>
                <a:gridCol w="830154"/>
                <a:gridCol w="1066800"/>
                <a:gridCol w="762000"/>
                <a:gridCol w="1447800"/>
                <a:gridCol w="990600"/>
              </a:tblGrid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Case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Study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BT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Preproc2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+BT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(from BT)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Lkhd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+BT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(from BT)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Lkhd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+Preproc1&amp;2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+ BT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(from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Lkhd+BT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)</a:t>
                      </a: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NSeg125-i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1232.5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1159.1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6.0%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726.6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41.0%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701.1</a:t>
                      </a:r>
                    </a:p>
                  </a:txBody>
                  <a:tcPr marR="3657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3.5%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NSeg206-c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2277.5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614.2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73.0%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1559.2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31.5%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443.8</a:t>
                      </a:r>
                    </a:p>
                  </a:txBody>
                  <a:tcPr marR="3657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71.5%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SSeg178-i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138404.2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103244.7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25.4%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121492.4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12.2%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85185.9</a:t>
                      </a:r>
                    </a:p>
                  </a:txBody>
                  <a:tcPr marR="3657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29.9%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5870B-2C49-4014-8C94-28684C47EAE4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38</a:t>
            </a:fld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ISI - Information Integration Group Meeting</a:t>
            </a:r>
            <a:endParaRPr lang="en-US" altLang="zh-CN" dirty="0"/>
          </a:p>
        </p:txBody>
      </p:sp>
      <p:graphicFrame>
        <p:nvGraphicFramePr>
          <p:cNvPr id="9" name="Group 85"/>
          <p:cNvGraphicFramePr>
            <a:graphicFrameLocks noGrp="1"/>
          </p:cNvGraphicFramePr>
          <p:nvPr/>
        </p:nvGraphicFramePr>
        <p:xfrm>
          <a:off x="304800" y="4149090"/>
          <a:ext cx="8610600" cy="1565910"/>
        </p:xfrm>
        <a:graphic>
          <a:graphicData uri="http://schemas.openxmlformats.org/drawingml/2006/table">
            <a:tbl>
              <a:tblPr/>
              <a:tblGrid>
                <a:gridCol w="1254443"/>
                <a:gridCol w="1071118"/>
                <a:gridCol w="1119505"/>
                <a:gridCol w="822134"/>
                <a:gridCol w="1086167"/>
                <a:gridCol w="818833"/>
                <a:gridCol w="1447800"/>
                <a:gridCol w="990600"/>
              </a:tblGrid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Case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Study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BT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Preproc2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+BT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(from BT)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Lkhd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+BT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(from BT)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Lkhd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elvetica" pitchFamily="34" charset="0"/>
                        <a:ea typeface="宋体" pitchFamily="2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+Preproc1&amp;2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+ BT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(from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Lkhd+BT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)</a:t>
                      </a:r>
                    </a:p>
                  </a:txBody>
                  <a:tcPr anchor="ctr"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2B2B2">
                        <a:alpha val="50000"/>
                      </a:srgbClr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NSeg125-i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100.8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33.2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67.1%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140.2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-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39.0%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39.6</a:t>
                      </a:r>
                    </a:p>
                  </a:txBody>
                  <a:tcPr marR="3657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71.8%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NSeg206-c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114405.9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114141.3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0.2%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107896.3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5.7%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108646.6</a:t>
                      </a:r>
                    </a:p>
                  </a:txBody>
                  <a:tcPr marR="36576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-0.7%</a:t>
                      </a:r>
                    </a:p>
                  </a:txBody>
                  <a:tcPr horzOverflow="overflow">
                    <a:lnL>
                      <a:noFill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Helvetica" pitchFamily="34" charset="0"/>
                <a:ea typeface="宋体" pitchFamily="2" charset="-122"/>
              </a:rPr>
              <a:t>Outline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4294967295"/>
          </p:nvPr>
        </p:nvSpPr>
        <p:spPr>
          <a:ln>
            <a:noFill/>
          </a:ln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Background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BID model &amp; custom solver 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Reformulation techniques</a:t>
            </a:r>
          </a:p>
          <a:p>
            <a:pPr lvl="1"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Query reformulation</a:t>
            </a:r>
          </a:p>
          <a:p>
            <a:pPr lvl="1" eaLnBrk="1" hangingPunct="1"/>
            <a:r>
              <a:rPr lang="en-US" dirty="0" err="1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AllDiff-Atmost</a:t>
            </a:r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 &amp; domain reformulation</a:t>
            </a:r>
          </a:p>
          <a:p>
            <a:pPr lvl="1"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Constraint relaxation</a:t>
            </a:r>
          </a:p>
          <a:p>
            <a:pPr lvl="1" eaLnBrk="1" hangingPunct="1"/>
            <a:r>
              <a:rPr lang="en-US" b="1" dirty="0" smtClean="0">
                <a:latin typeface="Helvetica" pitchFamily="34" charset="0"/>
                <a:ea typeface="宋体" pitchFamily="2" charset="-122"/>
              </a:rPr>
              <a:t>Reformulation via symmetry detection</a:t>
            </a:r>
          </a:p>
          <a:p>
            <a:pPr eaLnBrk="1" hangingPunct="1"/>
            <a:r>
              <a:rPr lang="en-US" dirty="0" smtClean="0">
                <a:solidFill>
                  <a:schemeClr val="bg2"/>
                </a:solidFill>
                <a:latin typeface="Helvetica" pitchFamily="34" charset="0"/>
                <a:ea typeface="宋体" pitchFamily="2" charset="-122"/>
              </a:rPr>
              <a:t>Conclusions &amp; future work</a:t>
            </a:r>
          </a:p>
          <a:p>
            <a:pPr eaLnBrk="1" hangingPunct="1"/>
            <a:endParaRPr lang="en-US" dirty="0" smtClean="0">
              <a:solidFill>
                <a:schemeClr val="bg2"/>
              </a:solidFill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43012" name="Date Placeholder 3"/>
          <p:cNvSpPr txBox="1">
            <a:spLocks noGrp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fld id="{0F339541-A5AC-493F-8A23-6B987B63E897}" type="datetime1">
              <a:rPr lang="en-US" sz="1400"/>
              <a:pPr/>
              <a:t>5/27/2007</a:t>
            </a:fld>
            <a:endParaRPr lang="en-US" altLang="zh-CN" sz="1400"/>
          </a:p>
        </p:txBody>
      </p:sp>
      <p:sp>
        <p:nvSpPr>
          <p:cNvPr id="43014" name="Slide Number Placeholder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/>
            <a:fld id="{6475A4A2-1C77-4FF2-88B2-4BEF9845DC2F}" type="slidenum">
              <a:rPr lang="en-US" altLang="zh-CN" sz="1400"/>
              <a:pPr algn="r"/>
              <a:t>39</a:t>
            </a:fld>
            <a:endParaRPr lang="en-US" altLang="zh-CN" sz="140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59DCC-EBB6-407D-8F79-C1ADB2EB8BA3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39</a:t>
            </a:fld>
            <a:endParaRPr lang="en-US" altLang="zh-CN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ISI - Information Integration Group Meeting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381000" y="365125"/>
            <a:ext cx="8229600" cy="685800"/>
          </a:xfrm>
        </p:spPr>
        <p:txBody>
          <a:bodyPr/>
          <a:lstStyle/>
          <a:p>
            <a:pPr eaLnBrk="1" hangingPunct="1"/>
            <a:r>
              <a:rPr lang="en-US" smtClean="0">
                <a:latin typeface="Helvetica" pitchFamily="34" charset="0"/>
                <a:ea typeface="宋体" pitchFamily="2" charset="-122"/>
              </a:rPr>
              <a:t>Abstraction &amp; Reformulation</a:t>
            </a:r>
            <a:endParaRPr lang="en-US" sz="4800" smtClean="0"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79425" y="2757488"/>
            <a:ext cx="8153400" cy="5334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800" smtClean="0">
                <a:latin typeface="Helvetica" pitchFamily="34" charset="0"/>
                <a:ea typeface="宋体" pitchFamily="2" charset="-122"/>
              </a:rPr>
              <a:t>… may be an approximation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944563" y="1812925"/>
            <a:ext cx="2484437" cy="8382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buFont typeface="Arial" pitchFamily="34" charset="0"/>
              <a:buChar char="•"/>
              <a:defRPr/>
            </a:pPr>
            <a:r>
              <a:rPr lang="en-US" dirty="0"/>
              <a:t> Original </a:t>
            </a:r>
            <a:r>
              <a:rPr lang="en-US" dirty="0" smtClean="0"/>
              <a:t>formulation</a:t>
            </a:r>
            <a:endParaRPr lang="en-US" dirty="0"/>
          </a:p>
          <a:p>
            <a:pPr>
              <a:buFont typeface="Arial" pitchFamily="34" charset="0"/>
              <a:buChar char="•"/>
              <a:defRPr/>
            </a:pPr>
            <a:r>
              <a:rPr lang="en-US" dirty="0"/>
              <a:t> Original </a:t>
            </a:r>
            <a:r>
              <a:rPr lang="en-US" dirty="0" smtClean="0"/>
              <a:t>query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5289550" y="1812925"/>
            <a:ext cx="3003550" cy="8382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buFont typeface="Arial" pitchFamily="34" charset="0"/>
              <a:buChar char="•"/>
              <a:defRPr/>
            </a:pPr>
            <a:r>
              <a:rPr lang="en-US" dirty="0"/>
              <a:t> Reformulated formulation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dirty="0"/>
              <a:t> Reformulated query</a:t>
            </a:r>
          </a:p>
        </p:txBody>
      </p:sp>
      <p:sp>
        <p:nvSpPr>
          <p:cNvPr id="8198" name="TextBox 9"/>
          <p:cNvSpPr txBox="1">
            <a:spLocks noChangeArrowheads="1"/>
          </p:cNvSpPr>
          <p:nvPr/>
        </p:nvSpPr>
        <p:spPr bwMode="auto">
          <a:xfrm>
            <a:off x="1256506" y="1431925"/>
            <a:ext cx="1860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Original problem</a:t>
            </a:r>
          </a:p>
        </p:txBody>
      </p:sp>
      <p:sp>
        <p:nvSpPr>
          <p:cNvPr id="8199" name="TextBox 10"/>
          <p:cNvSpPr txBox="1">
            <a:spLocks noChangeArrowheads="1"/>
          </p:cNvSpPr>
          <p:nvPr/>
        </p:nvSpPr>
        <p:spPr bwMode="auto">
          <a:xfrm>
            <a:off x="5568950" y="1431925"/>
            <a:ext cx="2444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Reformulated problem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3429000" y="2232025"/>
            <a:ext cx="186055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201" name="TextBox 14"/>
          <p:cNvSpPr txBox="1">
            <a:spLocks noChangeArrowheads="1"/>
          </p:cNvSpPr>
          <p:nvPr/>
        </p:nvSpPr>
        <p:spPr bwMode="auto">
          <a:xfrm>
            <a:off x="3556000" y="1584325"/>
            <a:ext cx="1606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i="1" dirty="0"/>
              <a:t>Reformulation</a:t>
            </a:r>
          </a:p>
          <a:p>
            <a:pPr algn="ctr"/>
            <a:r>
              <a:rPr lang="en-US" i="1" dirty="0"/>
              <a:t>technique</a:t>
            </a:r>
          </a:p>
        </p:txBody>
      </p:sp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4670425" y="3741738"/>
            <a:ext cx="3322638" cy="2159000"/>
            <a:chOff x="4671060" y="3421380"/>
            <a:chExt cx="3718560" cy="2416684"/>
          </a:xfrm>
        </p:grpSpPr>
        <p:sp>
          <p:nvSpPr>
            <p:cNvPr id="17" name="Oval 16"/>
            <p:cNvSpPr/>
            <p:nvPr/>
          </p:nvSpPr>
          <p:spPr>
            <a:xfrm>
              <a:off x="4747457" y="3535106"/>
              <a:ext cx="1760674" cy="1936901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5086800" y="3894055"/>
              <a:ext cx="1081989" cy="1188795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671060" y="3421380"/>
              <a:ext cx="3718560" cy="2407799"/>
            </a:xfrm>
            <a:prstGeom prst="rect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214" name="TextBox 22"/>
            <p:cNvSpPr txBox="1">
              <a:spLocks noChangeArrowheads="1"/>
            </p:cNvSpPr>
            <p:nvPr/>
          </p:nvSpPr>
          <p:spPr bwMode="auto">
            <a:xfrm>
              <a:off x="4892040" y="5437954"/>
              <a:ext cx="147668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/>
                <a:t>Solutions(</a:t>
              </a:r>
              <a:r>
                <a:rPr lang="en-US" sz="2000">
                  <a:latin typeface="Monotype Corsiva" pitchFamily="66" charset="0"/>
                </a:rPr>
                <a:t>P</a:t>
              </a:r>
              <a:r>
                <a:rPr lang="en-US" baseline="-25000"/>
                <a:t>r</a:t>
              </a:r>
              <a:r>
                <a:rPr lang="en-US"/>
                <a:t>)</a:t>
              </a:r>
            </a:p>
          </p:txBody>
        </p:sp>
        <p:sp>
          <p:nvSpPr>
            <p:cNvPr id="8215" name="TextBox 23"/>
            <p:cNvSpPr txBox="1">
              <a:spLocks noChangeArrowheads="1"/>
            </p:cNvSpPr>
            <p:nvPr/>
          </p:nvSpPr>
          <p:spPr bwMode="auto">
            <a:xfrm>
              <a:off x="6522345" y="4762500"/>
              <a:ext cx="184698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000" dirty="0">
                  <a:latin typeface="Symbol" pitchFamily="18" charset="2"/>
                  <a:sym typeface="Symbol" pitchFamily="18" charset="2"/>
                </a:rPr>
                <a:t></a:t>
              </a:r>
              <a:r>
                <a:rPr lang="en-US" dirty="0">
                  <a:sym typeface="Symbol" pitchFamily="18" charset="2"/>
                </a:rPr>
                <a:t>(</a:t>
              </a:r>
              <a:r>
                <a:rPr lang="en-US" dirty="0"/>
                <a:t>Solutions(</a:t>
              </a:r>
              <a:r>
                <a:rPr lang="en-US" sz="2000" dirty="0">
                  <a:latin typeface="Monotype Corsiva" pitchFamily="66" charset="0"/>
                </a:rPr>
                <a:t>P</a:t>
              </a:r>
              <a:r>
                <a:rPr lang="en-US" baseline="-25000" dirty="0"/>
                <a:t>o</a:t>
              </a:r>
              <a:r>
                <a:rPr lang="en-US" dirty="0"/>
                <a:t>))</a:t>
              </a:r>
            </a:p>
          </p:txBody>
        </p:sp>
        <p:cxnSp>
          <p:nvCxnSpPr>
            <p:cNvPr id="38" name="Straight Arrow Connector 37"/>
            <p:cNvCxnSpPr>
              <a:endCxn id="15" idx="6"/>
            </p:cNvCxnSpPr>
            <p:nvPr/>
          </p:nvCxnSpPr>
          <p:spPr>
            <a:xfrm rot="10800000">
              <a:off x="6168789" y="4487564"/>
              <a:ext cx="596959" cy="32874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1235075" y="3738563"/>
            <a:ext cx="3321050" cy="2151062"/>
            <a:chOff x="784860" y="3421380"/>
            <a:chExt cx="3718560" cy="2407920"/>
          </a:xfrm>
        </p:grpSpPr>
        <p:sp>
          <p:nvSpPr>
            <p:cNvPr id="16" name="Oval 15"/>
            <p:cNvSpPr/>
            <p:nvPr/>
          </p:nvSpPr>
          <p:spPr>
            <a:xfrm>
              <a:off x="2103776" y="3906518"/>
              <a:ext cx="1080729" cy="1188856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209" name="TextBox 21"/>
            <p:cNvSpPr txBox="1">
              <a:spLocks noChangeArrowheads="1"/>
            </p:cNvSpPr>
            <p:nvPr/>
          </p:nvSpPr>
          <p:spPr bwMode="auto">
            <a:xfrm>
              <a:off x="1888964" y="5118473"/>
              <a:ext cx="151035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/>
                <a:t>Solutions(</a:t>
              </a:r>
              <a:r>
                <a:rPr lang="en-US" sz="2000">
                  <a:latin typeface="Monotype Corsiva" pitchFamily="66" charset="0"/>
                </a:rPr>
                <a:t>P</a:t>
              </a:r>
              <a:r>
                <a:rPr lang="en-US" baseline="-25000"/>
                <a:t>o</a:t>
              </a:r>
              <a:r>
                <a:rPr lang="en-US"/>
                <a:t>)</a:t>
              </a: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784860" y="3421380"/>
              <a:ext cx="3718560" cy="2407920"/>
            </a:xfrm>
            <a:prstGeom prst="rect">
              <a:avLst/>
            </a:prstGeom>
            <a:no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8204" name="TextBox 39"/>
          <p:cNvSpPr txBox="1">
            <a:spLocks noChangeArrowheads="1"/>
          </p:cNvSpPr>
          <p:nvPr/>
        </p:nvSpPr>
        <p:spPr bwMode="auto">
          <a:xfrm>
            <a:off x="1962150" y="3384550"/>
            <a:ext cx="18669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Original space</a:t>
            </a:r>
          </a:p>
        </p:txBody>
      </p:sp>
      <p:sp>
        <p:nvSpPr>
          <p:cNvPr id="8205" name="TextBox 42"/>
          <p:cNvSpPr txBox="1">
            <a:spLocks noChangeArrowheads="1"/>
          </p:cNvSpPr>
          <p:nvPr/>
        </p:nvSpPr>
        <p:spPr bwMode="auto">
          <a:xfrm>
            <a:off x="4973638" y="3384550"/>
            <a:ext cx="27162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Reformulated space</a:t>
            </a:r>
          </a:p>
        </p:txBody>
      </p:sp>
      <p:cxnSp>
        <p:nvCxnSpPr>
          <p:cNvPr id="45" name="Straight Connector 44"/>
          <p:cNvCxnSpPr/>
          <p:nvPr/>
        </p:nvCxnSpPr>
        <p:spPr>
          <a:xfrm rot="5400000" flipH="1" flipV="1">
            <a:off x="4206875" y="2852738"/>
            <a:ext cx="7937" cy="26304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rot="5400000" flipH="1" flipV="1">
            <a:off x="4206875" y="3914775"/>
            <a:ext cx="7938" cy="26304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>
          <a:xfrm>
            <a:off x="457200" y="6305550"/>
            <a:ext cx="2133600" cy="476250"/>
          </a:xfrm>
        </p:spPr>
        <p:txBody>
          <a:bodyPr/>
          <a:lstStyle/>
          <a:p>
            <a:fld id="{F4F410C3-5927-4BFA-AB29-5105E2546299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>
          <a:xfrm>
            <a:off x="6553200" y="6305550"/>
            <a:ext cx="2133600" cy="476250"/>
          </a:xfrm>
        </p:spPr>
        <p:txBody>
          <a:bodyPr/>
          <a:lstStyle/>
          <a:p>
            <a:fld id="{0E9C5F72-FD39-40CC-A19F-E155B36B12A6}" type="slidenum">
              <a:rPr lang="en-US" altLang="zh-CN" smtClean="0"/>
              <a:pPr/>
              <a:t>4</a:t>
            </a:fld>
            <a:endParaRPr lang="en-US" altLang="zh-CN"/>
          </a:p>
        </p:txBody>
      </p:sp>
      <p:sp>
        <p:nvSpPr>
          <p:cNvPr id="27" name="Footer Placeholder 26"/>
          <p:cNvSpPr>
            <a:spLocks noGrp="1"/>
          </p:cNvSpPr>
          <p:nvPr>
            <p:ph type="ftr" sz="quarter" idx="11"/>
          </p:nvPr>
        </p:nvSpPr>
        <p:spPr>
          <a:xfrm>
            <a:off x="3124200" y="6305550"/>
            <a:ext cx="2895600" cy="476250"/>
          </a:xfrm>
        </p:spPr>
        <p:txBody>
          <a:bodyPr/>
          <a:lstStyle/>
          <a:p>
            <a:r>
              <a:rPr lang="en-US" altLang="zh-CN" smtClean="0"/>
              <a:t>ISI - Information Integration Group Meeting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Helvetica" pitchFamily="34" charset="0"/>
                <a:ea typeface="宋体" pitchFamily="2" charset="-122"/>
              </a:rPr>
              <a:t>Find all maximum matchings</a:t>
            </a:r>
          </a:p>
        </p:txBody>
      </p:sp>
      <p:pic>
        <p:nvPicPr>
          <p:cNvPr id="44035" name="Picture 9" descr="D:\home\thesis\symmetry_graph.ep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3350" y="1165225"/>
            <a:ext cx="12192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6" name="Picture 10" descr="D:\home\thesis\symmetry_matching0.ep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29488" y="1123950"/>
            <a:ext cx="12192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7" name="Picture 11" descr="D:\home\thesis\symmetry_path1.ep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5163" y="3719513"/>
            <a:ext cx="12192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38" name="Picture 13" descr="D:\home\thesis\symmetry_cycle2.ep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643688" y="3505200"/>
            <a:ext cx="12192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039" name="Rectangle 13"/>
          <p:cNvSpPr>
            <a:spLocks noChangeArrowheads="1"/>
          </p:cNvSpPr>
          <p:nvPr/>
        </p:nvSpPr>
        <p:spPr bwMode="auto">
          <a:xfrm>
            <a:off x="4419600" y="4376738"/>
            <a:ext cx="22209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1" algn="r"/>
            <a:r>
              <a:rPr lang="en-US" sz="2000"/>
              <a:t>… alternating </a:t>
            </a:r>
          </a:p>
          <a:p>
            <a:pPr lvl="1" algn="r"/>
            <a:r>
              <a:rPr lang="en-US" sz="2000"/>
              <a:t>cycles:</a:t>
            </a:r>
          </a:p>
        </p:txBody>
      </p:sp>
      <p:sp>
        <p:nvSpPr>
          <p:cNvPr id="44040" name="Rectangle 14"/>
          <p:cNvSpPr>
            <a:spLocks noChangeArrowheads="1"/>
          </p:cNvSpPr>
          <p:nvPr/>
        </p:nvSpPr>
        <p:spPr bwMode="auto">
          <a:xfrm>
            <a:off x="385763" y="4259263"/>
            <a:ext cx="284162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vl="1" algn="r"/>
            <a:r>
              <a:rPr lang="en-US" sz="2000"/>
              <a:t>… even alternating </a:t>
            </a:r>
          </a:p>
          <a:p>
            <a:pPr lvl="1" algn="r"/>
            <a:r>
              <a:rPr lang="en-US" sz="2000"/>
              <a:t>paths starting @ </a:t>
            </a:r>
          </a:p>
          <a:p>
            <a:pPr lvl="1" algn="r"/>
            <a:r>
              <a:rPr lang="en-US" sz="2000"/>
              <a:t>free vertex: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6589713" y="2171700"/>
            <a:ext cx="609600" cy="174625"/>
          </a:xfrm>
          <a:prstGeom prst="rightArrow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4042" name="Text Box 15"/>
          <p:cNvSpPr txBox="1">
            <a:spLocks noChangeArrowheads="1"/>
          </p:cNvSpPr>
          <p:nvPr/>
        </p:nvSpPr>
        <p:spPr bwMode="auto">
          <a:xfrm>
            <a:off x="552450" y="1374775"/>
            <a:ext cx="4629150" cy="1066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4005263" algn="r"/>
              </a:tabLst>
            </a:pPr>
            <a:r>
              <a:rPr lang="en-US" sz="3200"/>
              <a:t>Find one maximum matching</a:t>
            </a:r>
            <a:r>
              <a:rPr lang="en-US" sz="2800"/>
              <a:t> 	</a:t>
            </a:r>
            <a:r>
              <a:rPr lang="en-US"/>
              <a:t>[Hopcroft+Karp, 73]</a:t>
            </a:r>
            <a:endParaRPr lang="en-US" sz="2800"/>
          </a:p>
        </p:txBody>
      </p:sp>
      <p:sp>
        <p:nvSpPr>
          <p:cNvPr id="44043" name="Text Box 16"/>
          <p:cNvSpPr txBox="1">
            <a:spLocks noChangeArrowheads="1"/>
          </p:cNvSpPr>
          <p:nvPr/>
        </p:nvSpPr>
        <p:spPr bwMode="auto">
          <a:xfrm>
            <a:off x="552450" y="2974975"/>
            <a:ext cx="4462463" cy="579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tabLst>
                <a:tab pos="4005263" algn="r"/>
              </a:tabLst>
            </a:pPr>
            <a:r>
              <a:rPr lang="en-US" sz="3200"/>
              <a:t>Identify… 	</a:t>
            </a:r>
            <a:r>
              <a:rPr lang="en-US"/>
              <a:t>[Berge, 73]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CA7AE-F8D9-46B4-B19B-5949E1272E5E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40</a:t>
            </a:fld>
            <a:endParaRPr lang="en-US" altLang="zh-CN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ISI - Information Integration Group Meeting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latin typeface="Helvetica" pitchFamily="34" charset="0"/>
                <a:ea typeface="宋体" pitchFamily="2" charset="-122"/>
              </a:rPr>
              <a:t>Symmetric maximum matchings</a:t>
            </a:r>
            <a:endParaRPr lang="en-US" smtClean="0">
              <a:latin typeface="Helvetica" pitchFamily="34" charset="0"/>
              <a:ea typeface="宋体" pitchFamily="2" charset="-122"/>
            </a:endParaRP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312738" y="1728788"/>
            <a:ext cx="4281487" cy="1517650"/>
            <a:chOff x="381000" y="1682553"/>
            <a:chExt cx="4282440" cy="1517847"/>
          </a:xfrm>
        </p:grpSpPr>
        <p:pic>
          <p:nvPicPr>
            <p:cNvPr id="2077" name="Picture 10" descr="D:\home\thesis\symmetry_matching0.eps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81000" y="1682553"/>
              <a:ext cx="899160" cy="15178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78" name="Picture 11" descr="D:\home\thesis\symmetry_path1.eps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026920" y="1682553"/>
              <a:ext cx="899160" cy="15178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79" name="Rectangle 11"/>
            <p:cNvSpPr>
              <a:spLocks noChangeArrowheads="1"/>
            </p:cNvSpPr>
            <p:nvPr/>
          </p:nvSpPr>
          <p:spPr bwMode="auto">
            <a:xfrm>
              <a:off x="1409700" y="2079958"/>
              <a:ext cx="334091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4000" dirty="0">
                  <a:latin typeface="Symbol" pitchFamily="18" charset="2"/>
                </a:rPr>
                <a:t>D</a:t>
              </a:r>
              <a:endParaRPr lang="en-US" sz="1600" dirty="0">
                <a:latin typeface="Symbol" pitchFamily="18" charset="2"/>
              </a:endParaRPr>
            </a:p>
          </p:txBody>
        </p:sp>
        <p:sp>
          <p:nvSpPr>
            <p:cNvPr id="2080" name="Rectangle 12"/>
            <p:cNvSpPr>
              <a:spLocks noChangeArrowheads="1"/>
            </p:cNvSpPr>
            <p:nvPr/>
          </p:nvSpPr>
          <p:spPr bwMode="auto">
            <a:xfrm>
              <a:off x="3116581" y="2079958"/>
              <a:ext cx="306594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4000"/>
                <a:t>=</a:t>
              </a:r>
              <a:endParaRPr lang="en-US" sz="1600"/>
            </a:p>
          </p:txBody>
        </p:sp>
        <p:pic>
          <p:nvPicPr>
            <p:cNvPr id="2081" name="Picture 7" descr="D:\home\thesis\symmetry_matching1.eps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764280" y="1682553"/>
              <a:ext cx="899160" cy="15178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312738" y="3946525"/>
            <a:ext cx="6242050" cy="1585913"/>
            <a:chOff x="914400" y="4053840"/>
            <a:chExt cx="6242756" cy="1584960"/>
          </a:xfrm>
        </p:grpSpPr>
        <p:pic>
          <p:nvPicPr>
            <p:cNvPr id="2069" name="Picture 9" descr="D:\home\thesis\symmetry_matching3.eps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6217920" y="4053840"/>
              <a:ext cx="939236" cy="1584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70" name="Picture 10" descr="D:\home\thesis\symmetry_matching0.eps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914400" y="4053840"/>
              <a:ext cx="939236" cy="1584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71" name="Picture 11" descr="D:\home\thesis\symmetry_path1.eps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781300" y="4053840"/>
              <a:ext cx="939236" cy="1584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72" name="Picture 10" descr="F:\fig\symmetry_cycle.eps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312920" y="4053840"/>
              <a:ext cx="939236" cy="1584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73" name="Rectangle 21"/>
            <p:cNvSpPr>
              <a:spLocks noChangeArrowheads="1"/>
            </p:cNvSpPr>
            <p:nvPr/>
          </p:nvSpPr>
          <p:spPr bwMode="auto">
            <a:xfrm>
              <a:off x="5730240" y="4464106"/>
              <a:ext cx="396240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4000"/>
                <a:t>=</a:t>
              </a:r>
              <a:endParaRPr lang="en-US" sz="1600"/>
            </a:p>
          </p:txBody>
        </p:sp>
        <p:sp>
          <p:nvSpPr>
            <p:cNvPr id="2074" name="Rectangle 22"/>
            <p:cNvSpPr>
              <a:spLocks noChangeArrowheads="1"/>
            </p:cNvSpPr>
            <p:nvPr/>
          </p:nvSpPr>
          <p:spPr bwMode="auto">
            <a:xfrm>
              <a:off x="1874520" y="4464106"/>
              <a:ext cx="407767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4000" dirty="0">
                  <a:latin typeface="Symbol" pitchFamily="18" charset="2"/>
                </a:rPr>
                <a:t>D</a:t>
              </a:r>
              <a:endParaRPr lang="en-US" sz="1600" dirty="0">
                <a:latin typeface="Symbol" pitchFamily="18" charset="2"/>
              </a:endParaRPr>
            </a:p>
          </p:txBody>
        </p:sp>
        <p:sp>
          <p:nvSpPr>
            <p:cNvPr id="2075" name="Rectangle 25"/>
            <p:cNvSpPr>
              <a:spLocks noChangeArrowheads="1"/>
            </p:cNvSpPr>
            <p:nvPr/>
          </p:nvSpPr>
          <p:spPr bwMode="auto">
            <a:xfrm>
              <a:off x="2331720" y="4218331"/>
              <a:ext cx="431229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600">
                  <a:solidFill>
                    <a:srgbClr val="000000"/>
                  </a:solidFill>
                  <a:latin typeface="Centaur" pitchFamily="18" charset="0"/>
                </a:rPr>
                <a:t>(</a:t>
              </a:r>
            </a:p>
          </p:txBody>
        </p:sp>
        <p:sp>
          <p:nvSpPr>
            <p:cNvPr id="2076" name="Rectangle 26"/>
            <p:cNvSpPr>
              <a:spLocks noChangeArrowheads="1"/>
            </p:cNvSpPr>
            <p:nvPr/>
          </p:nvSpPr>
          <p:spPr bwMode="auto">
            <a:xfrm>
              <a:off x="5311140" y="4218331"/>
              <a:ext cx="431706" cy="1107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6600">
                  <a:solidFill>
                    <a:srgbClr val="000000"/>
                  </a:solidFill>
                  <a:latin typeface="Centaur" pitchFamily="18" charset="0"/>
                </a:rPr>
                <a:t>)</a:t>
              </a:r>
            </a:p>
          </p:txBody>
        </p:sp>
        <p:graphicFrame>
          <p:nvGraphicFramePr>
            <p:cNvPr id="2050" name="Object 11"/>
            <p:cNvGraphicFramePr>
              <a:graphicFrameLocks noChangeAspect="1"/>
            </p:cNvGraphicFramePr>
            <p:nvPr/>
          </p:nvGraphicFramePr>
          <p:xfrm>
            <a:off x="3848100" y="4577126"/>
            <a:ext cx="352213" cy="481847"/>
          </p:xfrm>
          <a:graphic>
            <a:graphicData uri="http://schemas.openxmlformats.org/presentationml/2006/ole">
              <p:oleObj spid="_x0000_s91138" name="Equation" r:id="rId8" imgW="152280" imgH="190440" progId="Equation.3">
                <p:embed/>
              </p:oleObj>
            </a:graphicData>
          </a:graphic>
        </p:graphicFrame>
      </p:grpSp>
      <p:sp>
        <p:nvSpPr>
          <p:cNvPr id="2054" name="TextBox 16"/>
          <p:cNvSpPr txBox="1">
            <a:spLocks noChangeArrowheads="1"/>
          </p:cNvSpPr>
          <p:nvPr/>
        </p:nvSpPr>
        <p:spPr bwMode="auto">
          <a:xfrm>
            <a:off x="4953000" y="1444625"/>
            <a:ext cx="4114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i="1" dirty="0"/>
              <a:t>All </a:t>
            </a:r>
            <a:r>
              <a:rPr lang="en-US" sz="2400" dirty="0" err="1"/>
              <a:t>matchings</a:t>
            </a:r>
            <a:r>
              <a:rPr lang="en-US" sz="2400" dirty="0"/>
              <a:t> can be produced using the sets of disjoint </a:t>
            </a:r>
            <a:r>
              <a:rPr lang="en-US" sz="2400" dirty="0" smtClean="0"/>
              <a:t>alternating paths </a:t>
            </a:r>
            <a:r>
              <a:rPr lang="en-US" sz="2400" dirty="0"/>
              <a:t>&amp; </a:t>
            </a:r>
            <a:r>
              <a:rPr lang="en-US" sz="2400" dirty="0" smtClean="0"/>
              <a:t>cycles</a:t>
            </a:r>
          </a:p>
          <a:p>
            <a:r>
              <a:rPr lang="en-US" sz="2400" dirty="0" smtClean="0">
                <a:sym typeface="Symbol"/>
              </a:rPr>
              <a:t></a:t>
            </a:r>
            <a:r>
              <a:rPr lang="en-US" sz="2400" dirty="0" smtClean="0">
                <a:sym typeface="Wingdings" pitchFamily="2" charset="2"/>
              </a:rPr>
              <a:t> Compact representation</a:t>
            </a:r>
            <a:endParaRPr lang="en-US" sz="2400" dirty="0"/>
          </a:p>
        </p:txBody>
      </p:sp>
      <p:grpSp>
        <p:nvGrpSpPr>
          <p:cNvPr id="4" name="Group 52"/>
          <p:cNvGrpSpPr>
            <a:grpSpLocks/>
          </p:cNvGrpSpPr>
          <p:nvPr/>
        </p:nvGrpSpPr>
        <p:grpSpPr bwMode="auto">
          <a:xfrm>
            <a:off x="6999039" y="3461194"/>
            <a:ext cx="1763961" cy="1568006"/>
            <a:chOff x="6940032" y="3189104"/>
            <a:chExt cx="1764262" cy="1569131"/>
          </a:xfrm>
        </p:grpSpPr>
        <p:sp>
          <p:nvSpPr>
            <p:cNvPr id="23" name="Oval 22"/>
            <p:cNvSpPr/>
            <p:nvPr/>
          </p:nvSpPr>
          <p:spPr>
            <a:xfrm>
              <a:off x="7528415" y="3621918"/>
              <a:ext cx="496440" cy="514435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200" dirty="0"/>
                <a:t>S</a:t>
              </a:r>
            </a:p>
          </p:txBody>
        </p:sp>
        <p:sp>
          <p:nvSpPr>
            <p:cNvPr id="24" name="Oval 23"/>
            <p:cNvSpPr/>
            <p:nvPr/>
          </p:nvSpPr>
          <p:spPr>
            <a:xfrm>
              <a:off x="7212691" y="3189104"/>
              <a:ext cx="220700" cy="220822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8206436" y="3200029"/>
              <a:ext cx="220700" cy="220821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8483593" y="3738702"/>
              <a:ext cx="220701" cy="22082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8295476" y="4403254"/>
              <a:ext cx="222288" cy="22082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6940032" y="3842739"/>
              <a:ext cx="220701" cy="220821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7635350" y="4537414"/>
              <a:ext cx="220701" cy="220821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31" name="Straight Arrow Connector 30"/>
            <p:cNvCxnSpPr>
              <a:stCxn id="23" idx="7"/>
              <a:endCxn id="25" idx="3"/>
            </p:cNvCxnSpPr>
            <p:nvPr/>
          </p:nvCxnSpPr>
          <p:spPr>
            <a:xfrm rot="5400000" flipH="1" flipV="1">
              <a:off x="7941088" y="3399576"/>
              <a:ext cx="308732" cy="28660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>
              <a:stCxn id="23" idx="6"/>
              <a:endCxn id="26" idx="2"/>
            </p:cNvCxnSpPr>
            <p:nvPr/>
          </p:nvCxnSpPr>
          <p:spPr>
            <a:xfrm flipV="1">
              <a:off x="8024855" y="3849112"/>
              <a:ext cx="458738" cy="3001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>
              <a:stCxn id="23" idx="5"/>
              <a:endCxn id="27" idx="1"/>
            </p:cNvCxnSpPr>
            <p:nvPr/>
          </p:nvCxnSpPr>
          <p:spPr>
            <a:xfrm rot="16200000" flipH="1">
              <a:off x="7952796" y="4060358"/>
              <a:ext cx="374590" cy="37587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>
              <a:stCxn id="23" idx="4"/>
              <a:endCxn id="29" idx="0"/>
            </p:cNvCxnSpPr>
            <p:nvPr/>
          </p:nvCxnSpPr>
          <p:spPr>
            <a:xfrm rot="5400000">
              <a:off x="7560637" y="4321415"/>
              <a:ext cx="401062" cy="30935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>
              <a:stCxn id="23" idx="2"/>
              <a:endCxn id="28" idx="6"/>
            </p:cNvCxnSpPr>
            <p:nvPr/>
          </p:nvCxnSpPr>
          <p:spPr>
            <a:xfrm rot="10800000" flipV="1">
              <a:off x="7160733" y="3879134"/>
              <a:ext cx="367683" cy="7401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 rot="16200000" flipV="1">
              <a:off x="7341261" y="3425513"/>
              <a:ext cx="319667" cy="20004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7" name="Date Placeholder 3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5B5AB-DD95-4CA1-81B0-E175EB48D7E5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38" name="Slide Number Placeholder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41</a:t>
            </a:fld>
            <a:endParaRPr lang="en-US" altLang="zh-CN"/>
          </a:p>
        </p:txBody>
      </p:sp>
      <p:sp>
        <p:nvSpPr>
          <p:cNvPr id="39" name="Footer Placeholder 3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ISI - Information Integration Group Meeting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"/>
          <p:cNvSpPr>
            <a:spLocks noGrp="1"/>
          </p:cNvSpPr>
          <p:nvPr>
            <p:ph idx="1"/>
          </p:nvPr>
        </p:nvSpPr>
        <p:spPr>
          <a:xfrm>
            <a:off x="533400" y="3733800"/>
            <a:ext cx="8153400" cy="2057400"/>
          </a:xfrm>
        </p:spPr>
        <p:txBody>
          <a:bodyPr/>
          <a:lstStyle/>
          <a:p>
            <a:pPr eaLnBrk="0" hangingPunct="0">
              <a:lnSpc>
                <a:spcPct val="90000"/>
              </a:lnSpc>
            </a:pPr>
            <a:r>
              <a:rPr lang="en-US" sz="2800" dirty="0" smtClean="0">
                <a:latin typeface="Helvetica" pitchFamily="34" charset="0"/>
              </a:rPr>
              <a:t>Some symmetric solutions do not break the grid constraints</a:t>
            </a:r>
          </a:p>
          <a:p>
            <a:pPr lvl="1" eaLnBrk="0" hangingPunct="0">
              <a:lnSpc>
                <a:spcPct val="90000"/>
              </a:lnSpc>
            </a:pPr>
            <a:r>
              <a:rPr lang="en-US" sz="2400" dirty="0" smtClean="0">
                <a:latin typeface="Helvetica" pitchFamily="34" charset="0"/>
              </a:rPr>
              <a:t>Use symmetry breaking constraints to avoid exploring them</a:t>
            </a:r>
          </a:p>
          <a:p>
            <a:pPr eaLnBrk="0" hangingPunct="0">
              <a:lnSpc>
                <a:spcPct val="90000"/>
              </a:lnSpc>
            </a:pPr>
            <a:r>
              <a:rPr lang="en-US" sz="2800" dirty="0" smtClean="0">
                <a:latin typeface="Helvetica" pitchFamily="34" charset="0"/>
              </a:rPr>
              <a:t>Some do, we do not know how to use them…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latin typeface="Helvetica" pitchFamily="34" charset="0"/>
                <a:ea typeface="宋体" pitchFamily="2" charset="-122"/>
              </a:rPr>
              <a:t>Symmetric </a:t>
            </a:r>
            <a:r>
              <a:rPr lang="en-US" sz="4000" dirty="0" err="1" smtClean="0">
                <a:latin typeface="Helvetica" pitchFamily="34" charset="0"/>
                <a:ea typeface="宋体" pitchFamily="2" charset="-122"/>
              </a:rPr>
              <a:t>matchings</a:t>
            </a:r>
            <a:r>
              <a:rPr lang="en-US" sz="4000" dirty="0" smtClean="0">
                <a:latin typeface="Helvetica" pitchFamily="34" charset="0"/>
                <a:ea typeface="宋体" pitchFamily="2" charset="-122"/>
              </a:rPr>
              <a:t> in BID</a:t>
            </a:r>
            <a:endParaRPr lang="en-US" dirty="0" smtClean="0">
              <a:latin typeface="Helvetica" pitchFamily="34" charset="0"/>
              <a:ea typeface="宋体" pitchFamily="2" charset="-122"/>
            </a:endParaRPr>
          </a:p>
        </p:txBody>
      </p:sp>
      <p:pic>
        <p:nvPicPr>
          <p:cNvPr id="45059" name="Picture 2" descr="D:\home\thesis\bid_sym1.ep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333500"/>
            <a:ext cx="2209800" cy="202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60" name="Picture 3" descr="D:\home\thesis\bid_sym2.ep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81800" y="1333500"/>
            <a:ext cx="2209800" cy="202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61" name="Picture 4" descr="D:\home\thesis\bid_symgraph1.ep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97742" y="1335087"/>
            <a:ext cx="1106488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62" name="Picture 5" descr="D:\home\thesis\bid_symgraph2.ep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39772" y="1335087"/>
            <a:ext cx="1106488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9117A-5D19-4B90-A3B2-69B4822A126E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42</a:t>
            </a:fld>
            <a:endParaRPr lang="en-US" altLang="zh-CN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ISI - Information Integration Group Meeting</a:t>
            </a:r>
            <a:endParaRPr lang="en-US" altLang="zh-CN" dirty="0"/>
          </a:p>
        </p:txBody>
      </p:sp>
      <p:sp>
        <p:nvSpPr>
          <p:cNvPr id="18" name="Right Arrow 17"/>
          <p:cNvSpPr/>
          <p:nvPr/>
        </p:nvSpPr>
        <p:spPr>
          <a:xfrm>
            <a:off x="2577571" y="2209800"/>
            <a:ext cx="304800" cy="152400"/>
          </a:xfrm>
          <a:prstGeom prst="rightArrow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Arrow 20"/>
          <p:cNvSpPr/>
          <p:nvPr/>
        </p:nvSpPr>
        <p:spPr>
          <a:xfrm>
            <a:off x="4267201" y="2209800"/>
            <a:ext cx="609599" cy="152400"/>
          </a:xfrm>
          <a:prstGeom prst="rightArrow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ight Arrow 21"/>
          <p:cNvSpPr/>
          <p:nvPr/>
        </p:nvSpPr>
        <p:spPr>
          <a:xfrm>
            <a:off x="6261631" y="2209800"/>
            <a:ext cx="304800" cy="152400"/>
          </a:xfrm>
          <a:prstGeom prst="rightArrow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4267201" y="1524000"/>
            <a:ext cx="334017" cy="707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dirty="0">
                <a:latin typeface="Symbol" pitchFamily="18" charset="2"/>
              </a:rPr>
              <a:t>D</a:t>
            </a:r>
            <a:endParaRPr lang="en-US" sz="1600" dirty="0">
              <a:latin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4000" smtClean="0">
                <a:latin typeface="Helvetica" pitchFamily="34" charset="0"/>
                <a:ea typeface="宋体" pitchFamily="2" charset="-122"/>
              </a:rPr>
              <a:t>Conclusions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>
                <a:latin typeface="Helvetica" pitchFamily="34" charset="0"/>
                <a:ea typeface="宋体" pitchFamily="2" charset="-122"/>
              </a:rPr>
              <a:t>We proposed four reformulation techniques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latin typeface="Helvetica" pitchFamily="34" charset="0"/>
                <a:ea typeface="宋体" pitchFamily="2" charset="-122"/>
              </a:rPr>
              <a:t>We described their usefulness for general CSPs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latin typeface="Helvetica" pitchFamily="34" charset="0"/>
                <a:ea typeface="宋体" pitchFamily="2" charset="-122"/>
              </a:rPr>
              <a:t>We demonstrated their effectiveness on the BID</a:t>
            </a:r>
          </a:p>
          <a:p>
            <a:pPr eaLnBrk="1" hangingPunct="1">
              <a:lnSpc>
                <a:spcPct val="90000"/>
              </a:lnSpc>
            </a:pPr>
            <a:r>
              <a:rPr lang="en-US" b="1" dirty="0" smtClean="0">
                <a:solidFill>
                  <a:srgbClr val="0070C0"/>
                </a:solidFill>
                <a:latin typeface="Helvetica" pitchFamily="34" charset="0"/>
                <a:ea typeface="宋体" pitchFamily="2" charset="-122"/>
              </a:rPr>
              <a:t>Lesson: reformulation is an effective approach to improve the scalability of complex systems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7CA4F-FC5F-485E-ADB4-DC03DAA89041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43</a:t>
            </a:fld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ISI - Information Integration Group Meeting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4000" smtClean="0">
                <a:latin typeface="Helvetica" pitchFamily="34" charset="0"/>
                <a:ea typeface="宋体" pitchFamily="2" charset="-122"/>
              </a:rPr>
              <a:t>Future work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tabLst>
                <a:tab pos="7939088" algn="r"/>
              </a:tabLst>
            </a:pPr>
            <a:r>
              <a:rPr lang="en-US" smtClean="0">
                <a:latin typeface="Helvetica" pitchFamily="34" charset="0"/>
                <a:ea typeface="宋体" pitchFamily="2" charset="-122"/>
              </a:rPr>
              <a:t>Empirically evaluate our new algorithm for relational (</a:t>
            </a:r>
            <a:r>
              <a:rPr lang="en-US" i="1" smtClean="0">
                <a:latin typeface="Helvetica" pitchFamily="34" charset="0"/>
                <a:ea typeface="宋体" pitchFamily="2" charset="-122"/>
              </a:rPr>
              <a:t>i</a:t>
            </a:r>
            <a:r>
              <a:rPr lang="en-US" smtClean="0">
                <a:latin typeface="Helvetica" pitchFamily="34" charset="0"/>
                <a:ea typeface="宋体" pitchFamily="2" charset="-122"/>
              </a:rPr>
              <a:t>,</a:t>
            </a:r>
            <a:r>
              <a:rPr lang="en-US" i="1" smtClean="0">
                <a:latin typeface="Helvetica" pitchFamily="34" charset="0"/>
                <a:ea typeface="宋体" pitchFamily="2" charset="-122"/>
              </a:rPr>
              <a:t>m)-consistency</a:t>
            </a:r>
          </a:p>
          <a:p>
            <a:pPr>
              <a:tabLst>
                <a:tab pos="7939088" algn="r"/>
              </a:tabLst>
            </a:pPr>
            <a:r>
              <a:rPr lang="en-US" smtClean="0">
                <a:latin typeface="Helvetica" pitchFamily="34" charset="0"/>
                <a:ea typeface="宋体" pitchFamily="2" charset="-122"/>
              </a:rPr>
              <a:t>Identify other problems that benefit from a matching relaxation</a:t>
            </a:r>
          </a:p>
          <a:p>
            <a:pPr>
              <a:tabLst>
                <a:tab pos="7939088" algn="r"/>
              </a:tabLst>
            </a:pPr>
            <a:r>
              <a:rPr lang="en-US" smtClean="0">
                <a:latin typeface="Helvetica" pitchFamily="34" charset="0"/>
                <a:ea typeface="宋体" pitchFamily="2" charset="-122"/>
              </a:rPr>
              <a:t>Exploit the symmetries we identified</a:t>
            </a:r>
          </a:p>
          <a:p>
            <a:pPr>
              <a:tabLst>
                <a:tab pos="7939088" algn="r"/>
              </a:tabLst>
            </a:pPr>
            <a:r>
              <a:rPr lang="en-US" smtClean="0">
                <a:latin typeface="Helvetica" pitchFamily="34" charset="0"/>
                <a:ea typeface="宋体" pitchFamily="2" charset="-122"/>
              </a:rPr>
              <a:t>Enhance the model by inferring more constraints 	</a:t>
            </a:r>
            <a:r>
              <a:rPr lang="en-US" sz="2400" smtClean="0">
                <a:latin typeface="Helvetica" pitchFamily="34" charset="0"/>
                <a:ea typeface="宋体" pitchFamily="2" charset="-122"/>
              </a:rPr>
              <a:t>[Michalowski]</a:t>
            </a:r>
          </a:p>
          <a:p>
            <a:pPr>
              <a:tabLst>
                <a:tab pos="7939088" algn="r"/>
              </a:tabLst>
            </a:pPr>
            <a:endParaRPr lang="en-US" smtClean="0"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2DB2-27A1-4BD3-A19B-2E16BCD0FADF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44</a:t>
            </a:fld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ISI - Information Integration Group Meeting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>
          <a:xfrm>
            <a:off x="396875" y="2887663"/>
            <a:ext cx="8229600" cy="685800"/>
          </a:xfrm>
        </p:spPr>
        <p:txBody>
          <a:bodyPr/>
          <a:lstStyle/>
          <a:p>
            <a:pPr algn="ctr"/>
            <a:r>
              <a:rPr lang="en-US" smtClean="0">
                <a:latin typeface="Helvetica" pitchFamily="34" charset="0"/>
                <a:ea typeface="宋体" pitchFamily="2" charset="-122"/>
              </a:rPr>
              <a:t>Questions?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9DF10-7AFC-44A8-873C-04BB981EF493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45</a:t>
            </a:fld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ISI - Information Integration Group Meeting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Helvetica" pitchFamily="34" charset="0"/>
                <a:ea typeface="宋体" pitchFamily="2" charset="-122"/>
              </a:rPr>
              <a:t>Overall architecture</a:t>
            </a:r>
          </a:p>
        </p:txBody>
      </p:sp>
      <p:pic>
        <p:nvPicPr>
          <p:cNvPr id="4915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575" y="1265238"/>
            <a:ext cx="8074025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407A5-C012-405B-A3FC-87D112387FBA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46</a:t>
            </a:fld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ISI - Information Integration Group Meeting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81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4000" smtClean="0">
                <a:latin typeface="Helvetica" pitchFamily="34" charset="0"/>
                <a:ea typeface="宋体" pitchFamily="2" charset="-122"/>
              </a:rPr>
              <a:t>Using query reformulation</a:t>
            </a:r>
          </a:p>
        </p:txBody>
      </p:sp>
      <p:sp>
        <p:nvSpPr>
          <p:cNvPr id="28675" name="Oval 47"/>
          <p:cNvSpPr>
            <a:spLocks noChangeArrowheads="1"/>
          </p:cNvSpPr>
          <p:nvPr/>
        </p:nvSpPr>
        <p:spPr bwMode="auto">
          <a:xfrm>
            <a:off x="3479800" y="1752600"/>
            <a:ext cx="2362200" cy="1587500"/>
          </a:xfrm>
          <a:prstGeom prst="ellipse">
            <a:avLst/>
          </a:prstGeom>
          <a:solidFill>
            <a:srgbClr val="FF6600">
              <a:alpha val="5098"/>
            </a:srgbClr>
          </a:solidFill>
          <a:ln w="9525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8676" name="Oval 4"/>
          <p:cNvSpPr>
            <a:spLocks noChangeArrowheads="1"/>
          </p:cNvSpPr>
          <p:nvPr/>
        </p:nvSpPr>
        <p:spPr bwMode="auto">
          <a:xfrm>
            <a:off x="2489200" y="2108200"/>
            <a:ext cx="168275" cy="141288"/>
          </a:xfrm>
          <a:prstGeom prst="ellipse">
            <a:avLst/>
          </a:prstGeom>
          <a:solidFill>
            <a:srgbClr val="CCE8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8677" name="Oval 5"/>
          <p:cNvSpPr>
            <a:spLocks noChangeArrowheads="1"/>
          </p:cNvSpPr>
          <p:nvPr/>
        </p:nvSpPr>
        <p:spPr bwMode="auto">
          <a:xfrm>
            <a:off x="3224213" y="2185988"/>
            <a:ext cx="168275" cy="141287"/>
          </a:xfrm>
          <a:prstGeom prst="ellipse">
            <a:avLst/>
          </a:prstGeom>
          <a:solidFill>
            <a:srgbClr val="CCE8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8678" name="Oval 6"/>
          <p:cNvSpPr>
            <a:spLocks noChangeArrowheads="1"/>
          </p:cNvSpPr>
          <p:nvPr/>
        </p:nvSpPr>
        <p:spPr bwMode="auto">
          <a:xfrm>
            <a:off x="3314700" y="3103563"/>
            <a:ext cx="169863" cy="139700"/>
          </a:xfrm>
          <a:prstGeom prst="ellipse">
            <a:avLst/>
          </a:prstGeom>
          <a:solidFill>
            <a:srgbClr val="CCE8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8679" name="Oval 7"/>
          <p:cNvSpPr>
            <a:spLocks noChangeArrowheads="1"/>
          </p:cNvSpPr>
          <p:nvPr/>
        </p:nvSpPr>
        <p:spPr bwMode="auto">
          <a:xfrm>
            <a:off x="4141788" y="2416175"/>
            <a:ext cx="168275" cy="139700"/>
          </a:xfrm>
          <a:prstGeom prst="ellipse">
            <a:avLst/>
          </a:prstGeom>
          <a:solidFill>
            <a:srgbClr val="CCE8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8680" name="Oval 8"/>
          <p:cNvSpPr>
            <a:spLocks noChangeArrowheads="1"/>
          </p:cNvSpPr>
          <p:nvPr/>
        </p:nvSpPr>
        <p:spPr bwMode="auto">
          <a:xfrm>
            <a:off x="3590925" y="2644775"/>
            <a:ext cx="168275" cy="139700"/>
          </a:xfrm>
          <a:prstGeom prst="ellipse">
            <a:avLst/>
          </a:prstGeom>
          <a:solidFill>
            <a:srgbClr val="CCE8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8681" name="Oval 9"/>
          <p:cNvSpPr>
            <a:spLocks noChangeArrowheads="1"/>
          </p:cNvSpPr>
          <p:nvPr/>
        </p:nvSpPr>
        <p:spPr bwMode="auto">
          <a:xfrm>
            <a:off x="2489200" y="2641600"/>
            <a:ext cx="168275" cy="139700"/>
          </a:xfrm>
          <a:prstGeom prst="ellipse">
            <a:avLst/>
          </a:prstGeom>
          <a:solidFill>
            <a:srgbClr val="CCE8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8682" name="Oval 10"/>
          <p:cNvSpPr>
            <a:spLocks noChangeArrowheads="1"/>
          </p:cNvSpPr>
          <p:nvPr/>
        </p:nvSpPr>
        <p:spPr bwMode="auto">
          <a:xfrm>
            <a:off x="4875213" y="2873375"/>
            <a:ext cx="169862" cy="141288"/>
          </a:xfrm>
          <a:prstGeom prst="ellipse">
            <a:avLst/>
          </a:prstGeom>
          <a:solidFill>
            <a:srgbClr val="CCE8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8683" name="Oval 11"/>
          <p:cNvSpPr>
            <a:spLocks noChangeArrowheads="1"/>
          </p:cNvSpPr>
          <p:nvPr/>
        </p:nvSpPr>
        <p:spPr bwMode="auto">
          <a:xfrm>
            <a:off x="4875213" y="2033588"/>
            <a:ext cx="169862" cy="139700"/>
          </a:xfrm>
          <a:prstGeom prst="ellipse">
            <a:avLst/>
          </a:prstGeom>
          <a:solidFill>
            <a:srgbClr val="CCE8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8684" name="Oval 12"/>
          <p:cNvSpPr>
            <a:spLocks noChangeArrowheads="1"/>
          </p:cNvSpPr>
          <p:nvPr/>
        </p:nvSpPr>
        <p:spPr bwMode="auto">
          <a:xfrm>
            <a:off x="5426075" y="2416175"/>
            <a:ext cx="169863" cy="139700"/>
          </a:xfrm>
          <a:prstGeom prst="ellipse">
            <a:avLst/>
          </a:prstGeom>
          <a:solidFill>
            <a:srgbClr val="CCE8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8685" name="Oval 13"/>
          <p:cNvSpPr>
            <a:spLocks noChangeArrowheads="1"/>
          </p:cNvSpPr>
          <p:nvPr/>
        </p:nvSpPr>
        <p:spPr bwMode="auto">
          <a:xfrm>
            <a:off x="4049713" y="1879600"/>
            <a:ext cx="168275" cy="139700"/>
          </a:xfrm>
          <a:prstGeom prst="ellipse">
            <a:avLst/>
          </a:prstGeom>
          <a:solidFill>
            <a:srgbClr val="CCE8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8686" name="Oval 14"/>
          <p:cNvSpPr>
            <a:spLocks noChangeArrowheads="1"/>
          </p:cNvSpPr>
          <p:nvPr/>
        </p:nvSpPr>
        <p:spPr bwMode="auto">
          <a:xfrm>
            <a:off x="5976938" y="2797175"/>
            <a:ext cx="169862" cy="141288"/>
          </a:xfrm>
          <a:prstGeom prst="ellipse">
            <a:avLst/>
          </a:prstGeom>
          <a:solidFill>
            <a:srgbClr val="CCE8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8687" name="Oval 15"/>
          <p:cNvSpPr>
            <a:spLocks noChangeArrowheads="1"/>
          </p:cNvSpPr>
          <p:nvPr/>
        </p:nvSpPr>
        <p:spPr bwMode="auto">
          <a:xfrm>
            <a:off x="6253163" y="2033588"/>
            <a:ext cx="168275" cy="139700"/>
          </a:xfrm>
          <a:prstGeom prst="ellipse">
            <a:avLst/>
          </a:prstGeom>
          <a:solidFill>
            <a:srgbClr val="CCE8EA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8688" name="Line 17"/>
          <p:cNvSpPr>
            <a:spLocks noChangeShapeType="1"/>
          </p:cNvSpPr>
          <p:nvPr/>
        </p:nvSpPr>
        <p:spPr bwMode="auto">
          <a:xfrm flipV="1">
            <a:off x="2627313" y="2289175"/>
            <a:ext cx="609600" cy="365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89" name="Line 18"/>
          <p:cNvSpPr>
            <a:spLocks noChangeShapeType="1"/>
          </p:cNvSpPr>
          <p:nvPr/>
        </p:nvSpPr>
        <p:spPr bwMode="auto">
          <a:xfrm flipV="1">
            <a:off x="2641600" y="2705100"/>
            <a:ext cx="949325" cy="63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90" name="Line 19"/>
          <p:cNvSpPr>
            <a:spLocks noChangeShapeType="1"/>
          </p:cNvSpPr>
          <p:nvPr/>
        </p:nvSpPr>
        <p:spPr bwMode="auto">
          <a:xfrm>
            <a:off x="2613025" y="2241550"/>
            <a:ext cx="701675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91" name="Line 20"/>
          <p:cNvSpPr>
            <a:spLocks noChangeShapeType="1"/>
          </p:cNvSpPr>
          <p:nvPr/>
        </p:nvSpPr>
        <p:spPr bwMode="auto">
          <a:xfrm flipV="1">
            <a:off x="3708400" y="2019300"/>
            <a:ext cx="38100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92" name="Line 21"/>
          <p:cNvSpPr>
            <a:spLocks noChangeShapeType="1"/>
          </p:cNvSpPr>
          <p:nvPr/>
        </p:nvSpPr>
        <p:spPr bwMode="auto">
          <a:xfrm>
            <a:off x="3759200" y="2720975"/>
            <a:ext cx="1116013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93" name="Line 22"/>
          <p:cNvSpPr>
            <a:spLocks noChangeShapeType="1"/>
          </p:cNvSpPr>
          <p:nvPr/>
        </p:nvSpPr>
        <p:spPr bwMode="auto">
          <a:xfrm flipV="1">
            <a:off x="4967288" y="2173288"/>
            <a:ext cx="0" cy="700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94" name="Line 23"/>
          <p:cNvSpPr>
            <a:spLocks noChangeShapeType="1"/>
          </p:cNvSpPr>
          <p:nvPr/>
        </p:nvSpPr>
        <p:spPr bwMode="auto">
          <a:xfrm flipV="1">
            <a:off x="4276725" y="2149475"/>
            <a:ext cx="612775" cy="269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95" name="Line 24"/>
          <p:cNvSpPr>
            <a:spLocks noChangeShapeType="1"/>
          </p:cNvSpPr>
          <p:nvPr/>
        </p:nvSpPr>
        <p:spPr bwMode="auto">
          <a:xfrm flipH="1" flipV="1">
            <a:off x="4310063" y="2503488"/>
            <a:ext cx="11160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96" name="Line 26"/>
          <p:cNvSpPr>
            <a:spLocks noChangeShapeType="1"/>
          </p:cNvSpPr>
          <p:nvPr/>
        </p:nvSpPr>
        <p:spPr bwMode="auto">
          <a:xfrm flipH="1" flipV="1">
            <a:off x="4194175" y="1995488"/>
            <a:ext cx="1250950" cy="428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97" name="Line 27"/>
          <p:cNvSpPr>
            <a:spLocks noChangeShapeType="1"/>
          </p:cNvSpPr>
          <p:nvPr/>
        </p:nvSpPr>
        <p:spPr bwMode="auto">
          <a:xfrm flipV="1">
            <a:off x="3484563" y="3014663"/>
            <a:ext cx="1482725" cy="163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98" name="Line 28"/>
          <p:cNvSpPr>
            <a:spLocks noChangeShapeType="1"/>
          </p:cNvSpPr>
          <p:nvPr/>
        </p:nvSpPr>
        <p:spPr bwMode="auto">
          <a:xfrm flipH="1" flipV="1">
            <a:off x="3327400" y="2324100"/>
            <a:ext cx="65088" cy="779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99" name="Line 29"/>
          <p:cNvSpPr>
            <a:spLocks noChangeShapeType="1"/>
          </p:cNvSpPr>
          <p:nvPr/>
        </p:nvSpPr>
        <p:spPr bwMode="auto">
          <a:xfrm flipV="1">
            <a:off x="2641600" y="2490788"/>
            <a:ext cx="1500188" cy="2143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00" name="Line 30"/>
          <p:cNvSpPr>
            <a:spLocks noChangeShapeType="1"/>
          </p:cNvSpPr>
          <p:nvPr/>
        </p:nvSpPr>
        <p:spPr bwMode="auto">
          <a:xfrm flipH="1" flipV="1">
            <a:off x="4141788" y="2019300"/>
            <a:ext cx="785812" cy="854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01" name="Line 31"/>
          <p:cNvSpPr>
            <a:spLocks noChangeShapeType="1"/>
          </p:cNvSpPr>
          <p:nvPr/>
        </p:nvSpPr>
        <p:spPr bwMode="auto">
          <a:xfrm flipV="1">
            <a:off x="2641600" y="1955800"/>
            <a:ext cx="1408113" cy="17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02" name="Line 32"/>
          <p:cNvSpPr>
            <a:spLocks noChangeShapeType="1"/>
          </p:cNvSpPr>
          <p:nvPr/>
        </p:nvSpPr>
        <p:spPr bwMode="auto">
          <a:xfrm>
            <a:off x="4217988" y="1955800"/>
            <a:ext cx="2044700" cy="968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03" name="Line 33"/>
          <p:cNvSpPr>
            <a:spLocks noChangeShapeType="1"/>
          </p:cNvSpPr>
          <p:nvPr/>
        </p:nvSpPr>
        <p:spPr bwMode="auto">
          <a:xfrm flipV="1">
            <a:off x="5016500" y="2162175"/>
            <a:ext cx="1284288" cy="738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04" name="Line 35"/>
          <p:cNvSpPr>
            <a:spLocks noChangeShapeType="1"/>
          </p:cNvSpPr>
          <p:nvPr/>
        </p:nvSpPr>
        <p:spPr bwMode="auto">
          <a:xfrm>
            <a:off x="5562600" y="2532063"/>
            <a:ext cx="442913" cy="284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05" name="Line 36"/>
          <p:cNvSpPr>
            <a:spLocks noChangeShapeType="1"/>
          </p:cNvSpPr>
          <p:nvPr/>
        </p:nvSpPr>
        <p:spPr bwMode="auto">
          <a:xfrm flipH="1">
            <a:off x="5045075" y="2873375"/>
            <a:ext cx="931863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06" name="Line 37"/>
          <p:cNvSpPr>
            <a:spLocks noChangeShapeType="1"/>
          </p:cNvSpPr>
          <p:nvPr/>
        </p:nvSpPr>
        <p:spPr bwMode="auto">
          <a:xfrm flipV="1">
            <a:off x="6113463" y="2173288"/>
            <a:ext cx="230187" cy="631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07" name="Line 38"/>
          <p:cNvSpPr>
            <a:spLocks noChangeShapeType="1"/>
          </p:cNvSpPr>
          <p:nvPr/>
        </p:nvSpPr>
        <p:spPr bwMode="auto">
          <a:xfrm flipV="1">
            <a:off x="5045075" y="2108200"/>
            <a:ext cx="1208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708" name="Text Box 41"/>
          <p:cNvSpPr txBox="1">
            <a:spLocks noChangeArrowheads="1"/>
          </p:cNvSpPr>
          <p:nvPr/>
        </p:nvSpPr>
        <p:spPr bwMode="auto">
          <a:xfrm>
            <a:off x="3708400" y="194310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</a:t>
            </a:r>
          </a:p>
        </p:txBody>
      </p:sp>
      <p:sp>
        <p:nvSpPr>
          <p:cNvPr id="28709" name="Text Box 42"/>
          <p:cNvSpPr txBox="1">
            <a:spLocks noChangeArrowheads="1"/>
          </p:cNvSpPr>
          <p:nvPr/>
        </p:nvSpPr>
        <p:spPr bwMode="auto">
          <a:xfrm>
            <a:off x="5045075" y="2043113"/>
            <a:ext cx="336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B</a:t>
            </a:r>
          </a:p>
        </p:txBody>
      </p:sp>
      <p:sp>
        <p:nvSpPr>
          <p:cNvPr id="28710" name="Text Box 43"/>
          <p:cNvSpPr txBox="1">
            <a:spLocks noChangeArrowheads="1"/>
          </p:cNvSpPr>
          <p:nvPr/>
        </p:nvSpPr>
        <p:spPr bwMode="auto">
          <a:xfrm>
            <a:off x="3616325" y="2720975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</a:t>
            </a:r>
          </a:p>
        </p:txBody>
      </p:sp>
      <p:sp>
        <p:nvSpPr>
          <p:cNvPr id="28711" name="Text Box 44"/>
          <p:cNvSpPr txBox="1">
            <a:spLocks noChangeArrowheads="1"/>
          </p:cNvSpPr>
          <p:nvPr/>
        </p:nvSpPr>
        <p:spPr bwMode="auto">
          <a:xfrm>
            <a:off x="4043363" y="2109788"/>
            <a:ext cx="349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</a:t>
            </a:r>
          </a:p>
        </p:txBody>
      </p:sp>
      <p:sp>
        <p:nvSpPr>
          <p:cNvPr id="28712" name="Text Box 45"/>
          <p:cNvSpPr txBox="1">
            <a:spLocks noChangeArrowheads="1"/>
          </p:cNvSpPr>
          <p:nvPr/>
        </p:nvSpPr>
        <p:spPr bwMode="auto">
          <a:xfrm>
            <a:off x="4918075" y="2949575"/>
            <a:ext cx="323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</a:t>
            </a:r>
          </a:p>
        </p:txBody>
      </p:sp>
      <p:sp>
        <p:nvSpPr>
          <p:cNvPr id="28713" name="Text Box 46"/>
          <p:cNvSpPr txBox="1">
            <a:spLocks noChangeArrowheads="1"/>
          </p:cNvSpPr>
          <p:nvPr/>
        </p:nvSpPr>
        <p:spPr bwMode="auto">
          <a:xfrm>
            <a:off x="5492750" y="2197100"/>
            <a:ext cx="34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</a:t>
            </a:r>
          </a:p>
        </p:txBody>
      </p:sp>
      <p:graphicFrame>
        <p:nvGraphicFramePr>
          <p:cNvPr id="66150" name="Group 614"/>
          <p:cNvGraphicFramePr>
            <a:graphicFrameLocks noGrp="1"/>
          </p:cNvGraphicFramePr>
          <p:nvPr>
            <p:ph idx="4294967295"/>
          </p:nvPr>
        </p:nvGraphicFramePr>
        <p:xfrm>
          <a:off x="269875" y="4303713"/>
          <a:ext cx="2095500" cy="1280160"/>
        </p:xfrm>
        <a:graphic>
          <a:graphicData uri="http://schemas.openxmlformats.org/drawingml/2006/table">
            <a:tbl>
              <a:tblPr/>
              <a:tblGrid>
                <a:gridCol w="344488"/>
                <a:gridCol w="342900"/>
                <a:gridCol w="349250"/>
                <a:gridCol w="338137"/>
                <a:gridCol w="341313"/>
                <a:gridCol w="379412"/>
              </a:tblGrid>
              <a:tr h="2476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B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C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F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78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5993" name="Group 457"/>
          <p:cNvGraphicFramePr>
            <a:graphicFrameLocks noGrp="1"/>
          </p:cNvGraphicFramePr>
          <p:nvPr/>
        </p:nvGraphicFramePr>
        <p:xfrm>
          <a:off x="8210550" y="1828800"/>
          <a:ext cx="730250" cy="1295400"/>
        </p:xfrm>
        <a:graphic>
          <a:graphicData uri="http://schemas.openxmlformats.org/drawingml/2006/table">
            <a:tbl>
              <a:tblPr/>
              <a:tblGrid>
                <a:gridCol w="366713"/>
                <a:gridCol w="363537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B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8768" name="Rectangle 318"/>
          <p:cNvSpPr>
            <a:spLocks noChangeArrowheads="1"/>
          </p:cNvSpPr>
          <p:nvPr/>
        </p:nvSpPr>
        <p:spPr bwMode="auto">
          <a:xfrm>
            <a:off x="7108825" y="5192713"/>
            <a:ext cx="4889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/>
              <a:t>…</a:t>
            </a:r>
          </a:p>
        </p:txBody>
      </p:sp>
      <p:sp>
        <p:nvSpPr>
          <p:cNvPr id="28769" name="Line 319"/>
          <p:cNvSpPr>
            <a:spLocks noChangeShapeType="1"/>
          </p:cNvSpPr>
          <p:nvPr/>
        </p:nvSpPr>
        <p:spPr bwMode="auto">
          <a:xfrm flipH="1">
            <a:off x="1485900" y="2933700"/>
            <a:ext cx="1079500" cy="1104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66057" name="Group 521"/>
          <p:cNvGraphicFramePr>
            <a:graphicFrameLocks noGrp="1"/>
          </p:cNvGraphicFramePr>
          <p:nvPr/>
        </p:nvGraphicFramePr>
        <p:xfrm>
          <a:off x="7277100" y="1968500"/>
          <a:ext cx="730250" cy="1295400"/>
        </p:xfrm>
        <a:graphic>
          <a:graphicData uri="http://schemas.openxmlformats.org/drawingml/2006/table">
            <a:tbl>
              <a:tblPr/>
              <a:tblGrid>
                <a:gridCol w="366713"/>
                <a:gridCol w="363537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C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6144" name="Group 608"/>
          <p:cNvGraphicFramePr>
            <a:graphicFrameLocks noGrp="1"/>
          </p:cNvGraphicFramePr>
          <p:nvPr/>
        </p:nvGraphicFramePr>
        <p:xfrm>
          <a:off x="6261100" y="4826000"/>
          <a:ext cx="730250" cy="990600"/>
        </p:xfrm>
        <a:graphic>
          <a:graphicData uri="http://schemas.openxmlformats.org/drawingml/2006/table">
            <a:tbl>
              <a:tblPr/>
              <a:tblGrid>
                <a:gridCol w="366713"/>
                <a:gridCol w="363537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B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8801" name="Text Box 321"/>
          <p:cNvSpPr txBox="1">
            <a:spLocks noChangeArrowheads="1"/>
          </p:cNvSpPr>
          <p:nvPr/>
        </p:nvSpPr>
        <p:spPr bwMode="auto">
          <a:xfrm>
            <a:off x="2505075" y="3671888"/>
            <a:ext cx="1249363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/>
              <a:t>RC</a:t>
            </a:r>
            <a:r>
              <a:rPr lang="en-US" sz="2800" baseline="-25000"/>
              <a:t>(</a:t>
            </a:r>
            <a:r>
              <a:rPr lang="en-US" sz="2800" i="1" baseline="-25000"/>
              <a:t>i,m</a:t>
            </a:r>
            <a:r>
              <a:rPr lang="en-US" sz="2800" baseline="-25000"/>
              <a:t>)</a:t>
            </a:r>
            <a:r>
              <a:rPr lang="en-US" sz="2800" baseline="30000"/>
              <a:t>:</a:t>
            </a:r>
            <a:endParaRPr lang="en-US" sz="2800"/>
          </a:p>
        </p:txBody>
      </p:sp>
      <p:sp>
        <p:nvSpPr>
          <p:cNvPr id="28802" name="Text Box 322"/>
          <p:cNvSpPr txBox="1">
            <a:spLocks noChangeArrowheads="1"/>
          </p:cNvSpPr>
          <p:nvPr/>
        </p:nvSpPr>
        <p:spPr bwMode="auto">
          <a:xfrm>
            <a:off x="2541588" y="4141788"/>
            <a:ext cx="1985962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New algor.:</a:t>
            </a:r>
          </a:p>
        </p:txBody>
      </p:sp>
      <p:sp>
        <p:nvSpPr>
          <p:cNvPr id="28803" name="Text Box 442"/>
          <p:cNvSpPr txBox="1">
            <a:spLocks noChangeArrowheads="1"/>
          </p:cNvSpPr>
          <p:nvPr/>
        </p:nvSpPr>
        <p:spPr bwMode="auto">
          <a:xfrm>
            <a:off x="3790950" y="3659188"/>
            <a:ext cx="2192338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 dirty="0"/>
              <a:t>Space O(</a:t>
            </a:r>
            <a:r>
              <a:rPr lang="en-US" sz="2800" i="1" dirty="0" err="1"/>
              <a:t>d</a:t>
            </a:r>
            <a:r>
              <a:rPr lang="en-US" sz="2800" i="1" baseline="30000" dirty="0" err="1"/>
              <a:t>s</a:t>
            </a:r>
            <a:r>
              <a:rPr lang="en-US" sz="2800" i="1" baseline="30000" dirty="0"/>
              <a:t> </a:t>
            </a:r>
            <a:r>
              <a:rPr lang="en-US" sz="2800" dirty="0"/>
              <a:t>)</a:t>
            </a:r>
          </a:p>
        </p:txBody>
      </p:sp>
      <p:sp>
        <p:nvSpPr>
          <p:cNvPr id="28804" name="Text Box 561"/>
          <p:cNvSpPr txBox="1">
            <a:spLocks noChangeArrowheads="1"/>
          </p:cNvSpPr>
          <p:nvPr/>
        </p:nvSpPr>
        <p:spPr bwMode="auto">
          <a:xfrm>
            <a:off x="4337050" y="4141788"/>
            <a:ext cx="2557463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 dirty="0"/>
              <a:t>Space O(</a:t>
            </a:r>
            <a:r>
              <a:rPr lang="en-US" sz="3600" dirty="0"/>
              <a:t>( )</a:t>
            </a:r>
            <a:r>
              <a:rPr lang="en-US" sz="2800" i="1" dirty="0" err="1"/>
              <a:t>d</a:t>
            </a:r>
            <a:r>
              <a:rPr lang="en-US" sz="2800" i="1" baseline="30000" dirty="0" err="1"/>
              <a:t>i</a:t>
            </a:r>
            <a:r>
              <a:rPr lang="en-US" sz="2800" i="1" baseline="30000" dirty="0"/>
              <a:t> </a:t>
            </a:r>
            <a:r>
              <a:rPr lang="en-US" sz="2800" dirty="0"/>
              <a:t>)</a:t>
            </a:r>
          </a:p>
        </p:txBody>
      </p:sp>
      <p:graphicFrame>
        <p:nvGraphicFramePr>
          <p:cNvPr id="66145" name="Group 609"/>
          <p:cNvGraphicFramePr>
            <a:graphicFrameLocks noGrp="1"/>
          </p:cNvGraphicFramePr>
          <p:nvPr/>
        </p:nvGraphicFramePr>
        <p:xfrm>
          <a:off x="8204200" y="4102100"/>
          <a:ext cx="730250" cy="1280160"/>
        </p:xfrm>
        <a:graphic>
          <a:graphicData uri="http://schemas.openxmlformats.org/drawingml/2006/table">
            <a:tbl>
              <a:tblPr/>
              <a:tblGrid>
                <a:gridCol w="366713"/>
                <a:gridCol w="363537"/>
              </a:tblGrid>
              <a:tr h="3556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C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6154" name="Group 618"/>
          <p:cNvGraphicFramePr>
            <a:graphicFrameLocks noGrp="1"/>
          </p:cNvGraphicFramePr>
          <p:nvPr/>
        </p:nvGraphicFramePr>
        <p:xfrm>
          <a:off x="7289800" y="4254500"/>
          <a:ext cx="730250" cy="977900"/>
        </p:xfrm>
        <a:graphic>
          <a:graphicData uri="http://schemas.openxmlformats.org/drawingml/2006/table">
            <a:tbl>
              <a:tblPr/>
              <a:tblGrid>
                <a:gridCol w="366713"/>
                <a:gridCol w="363537"/>
              </a:tblGrid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B</a:t>
                      </a: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pitchFamily="2" charset="-122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8836" name="Text Box 604"/>
          <p:cNvSpPr txBox="1">
            <a:spLocks noChangeArrowheads="1"/>
          </p:cNvSpPr>
          <p:nvPr/>
        </p:nvSpPr>
        <p:spPr bwMode="auto">
          <a:xfrm>
            <a:off x="500063" y="1106488"/>
            <a:ext cx="5497339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973138" algn="l"/>
              </a:tabLst>
            </a:pPr>
            <a:r>
              <a:rPr lang="en-US" sz="2800" dirty="0"/>
              <a:t>Goal:</a:t>
            </a:r>
            <a:r>
              <a:rPr lang="en-US" sz="2400" dirty="0"/>
              <a:t> 	Compute R(2,7)C with </a:t>
            </a:r>
            <a:r>
              <a:rPr lang="en-US" sz="2400" i="1" dirty="0" err="1"/>
              <a:t>i</a:t>
            </a:r>
            <a:r>
              <a:rPr lang="en-US" sz="2400" dirty="0"/>
              <a:t>=2, </a:t>
            </a:r>
            <a:r>
              <a:rPr lang="en-US" sz="2400" i="1" dirty="0" smtClean="0"/>
              <a:t>m</a:t>
            </a:r>
            <a:r>
              <a:rPr lang="en-US" sz="2400" dirty="0" smtClean="0"/>
              <a:t>=7</a:t>
            </a:r>
            <a:endParaRPr lang="en-US" sz="2400" dirty="0"/>
          </a:p>
        </p:txBody>
      </p:sp>
      <p:sp>
        <p:nvSpPr>
          <p:cNvPr id="28837" name="Rectangle 611"/>
          <p:cNvSpPr>
            <a:spLocks noChangeArrowheads="1"/>
          </p:cNvSpPr>
          <p:nvPr/>
        </p:nvSpPr>
        <p:spPr bwMode="auto">
          <a:xfrm rot="5400000">
            <a:off x="8302625" y="3325813"/>
            <a:ext cx="4889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/>
              <a:t>…</a:t>
            </a:r>
          </a:p>
        </p:txBody>
      </p:sp>
      <p:sp>
        <p:nvSpPr>
          <p:cNvPr id="28838" name="Line 615"/>
          <p:cNvSpPr>
            <a:spLocks noChangeShapeType="1"/>
          </p:cNvSpPr>
          <p:nvPr/>
        </p:nvSpPr>
        <p:spPr bwMode="auto">
          <a:xfrm>
            <a:off x="6362700" y="2933700"/>
            <a:ext cx="1079500" cy="1104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839" name="Rectangle 616"/>
          <p:cNvSpPr>
            <a:spLocks noChangeArrowheads="1"/>
          </p:cNvSpPr>
          <p:nvPr/>
        </p:nvSpPr>
        <p:spPr bwMode="auto">
          <a:xfrm rot="5400000">
            <a:off x="7654925" y="3516313"/>
            <a:ext cx="4889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/>
              <a:t>…</a:t>
            </a:r>
          </a:p>
        </p:txBody>
      </p:sp>
      <p:sp>
        <p:nvSpPr>
          <p:cNvPr id="28840" name="Text Box 619"/>
          <p:cNvSpPr txBox="1">
            <a:spLocks noChangeArrowheads="1"/>
          </p:cNvSpPr>
          <p:nvPr/>
        </p:nvSpPr>
        <p:spPr bwMode="auto">
          <a:xfrm>
            <a:off x="3725863" y="4865688"/>
            <a:ext cx="16478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/>
              <a:t>Note: </a:t>
            </a:r>
            <a:r>
              <a:rPr lang="en-US" sz="2400" i="1" dirty="0" err="1"/>
              <a:t>i</a:t>
            </a:r>
            <a:r>
              <a:rPr lang="en-US" sz="2400" i="1" dirty="0"/>
              <a:t> &lt; s</a:t>
            </a:r>
            <a:r>
              <a:rPr lang="en-US" sz="2400" dirty="0"/>
              <a:t> </a:t>
            </a:r>
          </a:p>
        </p:txBody>
      </p:sp>
      <p:sp>
        <p:nvSpPr>
          <p:cNvPr id="28841" name="Text Box 170"/>
          <p:cNvSpPr txBox="1">
            <a:spLocks noChangeArrowheads="1"/>
          </p:cNvSpPr>
          <p:nvPr/>
        </p:nvSpPr>
        <p:spPr bwMode="auto">
          <a:xfrm>
            <a:off x="5980113" y="4194175"/>
            <a:ext cx="3333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 dirty="0"/>
              <a:t>s</a:t>
            </a:r>
          </a:p>
        </p:txBody>
      </p:sp>
      <p:sp>
        <p:nvSpPr>
          <p:cNvPr id="28842" name="Text Box 171"/>
          <p:cNvSpPr txBox="1">
            <a:spLocks noChangeArrowheads="1"/>
          </p:cNvSpPr>
          <p:nvPr/>
        </p:nvSpPr>
        <p:spPr bwMode="auto">
          <a:xfrm>
            <a:off x="6030913" y="4478338"/>
            <a:ext cx="3333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/>
              <a:t>i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5688405" y="3264197"/>
            <a:ext cx="733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s</a:t>
            </a:r>
            <a:r>
              <a:rPr lang="en-US" dirty="0" smtClean="0"/>
              <a:t>=6</a:t>
            </a:r>
            <a:endParaRPr lang="en-US" dirty="0"/>
          </a:p>
        </p:txBody>
      </p:sp>
      <p:cxnSp>
        <p:nvCxnSpPr>
          <p:cNvPr id="67" name="Straight Arrow Connector 66"/>
          <p:cNvCxnSpPr>
            <a:stCxn id="65" idx="1"/>
            <a:endCxn id="28675" idx="5"/>
          </p:cNvCxnSpPr>
          <p:nvPr/>
        </p:nvCxnSpPr>
        <p:spPr>
          <a:xfrm rot="10800000">
            <a:off x="5496065" y="3107617"/>
            <a:ext cx="192341" cy="341247"/>
          </a:xfrm>
          <a:prstGeom prst="straightConnector1">
            <a:avLst/>
          </a:prstGeom>
          <a:ln w="6350"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3" name="Date Placeholder 6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2D776-DA80-490C-AF42-4E654F9FDC1A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64" name="Slide Number Placeholder 6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47</a:t>
            </a:fld>
            <a:endParaRPr lang="en-US" altLang="zh-CN"/>
          </a:p>
        </p:txBody>
      </p:sp>
      <p:sp>
        <p:nvSpPr>
          <p:cNvPr id="66" name="Footer Placeholder 6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ISI - Information Integration Group Meeting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>
                <a:latin typeface="Helvetica" pitchFamily="34" charset="0"/>
                <a:ea typeface="宋体" pitchFamily="2" charset="-122"/>
              </a:rPr>
              <a:t>Constraint Satisfaction Problems</a:t>
            </a:r>
            <a:endParaRPr lang="en-US" smtClean="0"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Formulation</a:t>
            </a:r>
            <a:r>
              <a:rPr lang="en-US" sz="2800" dirty="0" smtClean="0">
                <a:latin typeface="Helvetica" pitchFamily="34" charset="0"/>
                <a:ea typeface="宋体" pitchFamily="2" charset="-122"/>
              </a:rPr>
              <a:t>: </a:t>
            </a:r>
            <a:r>
              <a:rPr lang="en-US" sz="3600" i="1" dirty="0" smtClean="0">
                <a:latin typeface="Monotype Corsiva" pitchFamily="66" charset="0"/>
                <a:ea typeface="宋体" pitchFamily="2" charset="-122"/>
              </a:rPr>
              <a:t>F </a:t>
            </a:r>
            <a:r>
              <a:rPr lang="en-US" sz="2800" i="1" dirty="0" smtClean="0">
                <a:latin typeface="Monotype Corsiva" pitchFamily="66" charset="0"/>
                <a:ea typeface="宋体" pitchFamily="2" charset="-122"/>
              </a:rPr>
              <a:t> </a:t>
            </a:r>
            <a:r>
              <a:rPr lang="en-US" sz="2800" i="1" dirty="0" smtClean="0">
                <a:latin typeface="cmr10"/>
                <a:ea typeface="宋体" pitchFamily="2" charset="-122"/>
              </a:rPr>
              <a:t>= (</a:t>
            </a:r>
            <a:r>
              <a:rPr lang="en-US" sz="2800" i="1" dirty="0" smtClean="0">
                <a:latin typeface="Monotype Corsiva" pitchFamily="66" charset="0"/>
                <a:ea typeface="宋体" pitchFamily="2" charset="-122"/>
              </a:rPr>
              <a:t>V, D, C </a:t>
            </a:r>
            <a:r>
              <a:rPr lang="en-US" sz="2800" i="1" dirty="0" smtClean="0">
                <a:latin typeface="cmr10"/>
                <a:ea typeface="宋体" pitchFamily="2" charset="-122"/>
              </a:rPr>
              <a:t>)</a:t>
            </a:r>
            <a:endParaRPr lang="en-US" sz="2800" dirty="0" smtClean="0">
              <a:latin typeface="Helvetica" pitchFamily="34" charset="0"/>
              <a:ea typeface="宋体" pitchFamily="2" charset="-122"/>
            </a:endParaRPr>
          </a:p>
          <a:p>
            <a:pPr lvl="1"/>
            <a:r>
              <a:rPr lang="en-US" sz="2400" i="1" dirty="0" smtClean="0">
                <a:latin typeface="Monotype Corsiva" pitchFamily="66" charset="0"/>
                <a:ea typeface="宋体" pitchFamily="2" charset="-122"/>
              </a:rPr>
              <a:t>V</a:t>
            </a:r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  </a:t>
            </a:r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= set of variables</a:t>
            </a:r>
          </a:p>
          <a:p>
            <a:pPr lvl="1"/>
            <a:r>
              <a:rPr lang="en-US" sz="2400" i="1" dirty="0" smtClean="0">
                <a:latin typeface="Monotype Corsiva" pitchFamily="66" charset="0"/>
                <a:ea typeface="宋体" pitchFamily="2" charset="-122"/>
              </a:rPr>
              <a:t>D  </a:t>
            </a:r>
            <a:r>
              <a:rPr lang="en-US" sz="2000" i="1" dirty="0" smtClean="0">
                <a:ea typeface="宋体" pitchFamily="2" charset="-122"/>
              </a:rPr>
              <a:t>=</a:t>
            </a:r>
            <a:r>
              <a:rPr lang="en-US" sz="2000" dirty="0" smtClean="0">
                <a:ea typeface="宋体" pitchFamily="2" charset="-122"/>
              </a:rPr>
              <a:t> set of their domains</a:t>
            </a:r>
          </a:p>
          <a:p>
            <a:pPr lvl="1"/>
            <a:r>
              <a:rPr lang="en-US" sz="2400" i="1" dirty="0" smtClean="0">
                <a:latin typeface="Monotype Corsiva" pitchFamily="66" charset="0"/>
                <a:ea typeface="宋体" pitchFamily="2" charset="-122"/>
              </a:rPr>
              <a:t>C   </a:t>
            </a:r>
            <a:r>
              <a:rPr lang="en-US" sz="2000" i="1" dirty="0" smtClean="0">
                <a:ea typeface="宋体" pitchFamily="2" charset="-122"/>
              </a:rPr>
              <a:t>=</a:t>
            </a:r>
            <a:r>
              <a:rPr lang="en-US" sz="2000" dirty="0" smtClean="0">
                <a:ea typeface="宋体" pitchFamily="2" charset="-122"/>
              </a:rPr>
              <a:t> set of constraints restricting the acceptable combination of values for variables</a:t>
            </a:r>
          </a:p>
          <a:p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Query: </a:t>
            </a:r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All consistent solutions, a single solution, </a:t>
            </a:r>
            <a:r>
              <a:rPr lang="en-US" sz="2000" i="1" dirty="0" smtClean="0">
                <a:latin typeface="Helvetica" pitchFamily="34" charset="0"/>
                <a:ea typeface="宋体" pitchFamily="2" charset="-122"/>
              </a:rPr>
              <a:t>etc.</a:t>
            </a:r>
          </a:p>
          <a:p>
            <a:endParaRPr lang="en-US" sz="1800" dirty="0" smtClean="0">
              <a:latin typeface="Helvetica" pitchFamily="34" charset="0"/>
              <a:ea typeface="宋体" pitchFamily="2" charset="-122"/>
            </a:endParaRPr>
          </a:p>
          <a:p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Solved with</a:t>
            </a:r>
          </a:p>
          <a:p>
            <a:pPr lvl="1"/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Constraint propagation</a:t>
            </a:r>
            <a:endParaRPr lang="en-US" sz="2400" dirty="0" smtClean="0">
              <a:latin typeface="Helvetica" pitchFamily="34" charset="0"/>
              <a:ea typeface="宋体" pitchFamily="2" charset="-122"/>
            </a:endParaRPr>
          </a:p>
          <a:p>
            <a:pPr lvl="1"/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Search</a:t>
            </a:r>
          </a:p>
        </p:txBody>
      </p:sp>
      <p:pic>
        <p:nvPicPr>
          <p:cNvPr id="9220" name="Picture 1" descr="D:\home\thesis\constraintnetwork.cg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30675" y="3962400"/>
            <a:ext cx="4700588" cy="156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F7D1E-3D21-46FB-991C-8A76FC904064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5</a:t>
            </a:fld>
            <a:endParaRPr lang="en-US" altLang="zh-C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ISI - Information Integration Group Meeting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/>
          <a:lstStyle/>
          <a:p>
            <a:pPr eaLnBrk="1" hangingPunct="1"/>
            <a:r>
              <a:rPr lang="en-US" smtClean="0">
                <a:latin typeface="Helvetica" pitchFamily="34" charset="0"/>
                <a:ea typeface="宋体" pitchFamily="2" charset="-122"/>
              </a:rPr>
              <a:t>Constraint propagation</a:t>
            </a:r>
            <a:endParaRPr lang="en-US" sz="5400" smtClean="0"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533400" y="1265238"/>
            <a:ext cx="8305800" cy="45259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smtClean="0">
                <a:latin typeface="Helvetica" pitchFamily="34" charset="0"/>
                <a:ea typeface="宋体" pitchFamily="2" charset="-122"/>
              </a:rPr>
              <a:t>Remove values that cannot appear in </a:t>
            </a:r>
            <a:r>
              <a:rPr lang="en-US" sz="2800" b="1" smtClean="0">
                <a:latin typeface="Helvetica" pitchFamily="34" charset="0"/>
                <a:ea typeface="宋体" pitchFamily="2" charset="-122"/>
              </a:rPr>
              <a:t>any</a:t>
            </a:r>
            <a:r>
              <a:rPr lang="en-US" sz="2800" smtClean="0">
                <a:latin typeface="Helvetica" pitchFamily="34" charset="0"/>
                <a:ea typeface="宋体" pitchFamily="2" charset="-122"/>
              </a:rPr>
              <a:t> solution</a:t>
            </a:r>
          </a:p>
          <a:p>
            <a:pPr eaLnBrk="1" hangingPunct="1">
              <a:buFontTx/>
              <a:buNone/>
            </a:pPr>
            <a:endParaRPr lang="en-US" smtClean="0"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9" name="Right Arrow 8"/>
          <p:cNvSpPr>
            <a:spLocks noChangeArrowheads="1"/>
          </p:cNvSpPr>
          <p:nvPr/>
        </p:nvSpPr>
        <p:spPr bwMode="auto">
          <a:xfrm rot="2602186">
            <a:off x="4059238" y="3749675"/>
            <a:ext cx="609600" cy="3048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bg2"/>
          </a:solidFill>
          <a:ln w="25400" algn="ctr">
            <a:solidFill>
              <a:schemeClr val="bg2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245" name="TextBox 9"/>
          <p:cNvSpPr txBox="1">
            <a:spLocks noChangeArrowheads="1"/>
          </p:cNvSpPr>
          <p:nvPr/>
        </p:nvSpPr>
        <p:spPr bwMode="auto">
          <a:xfrm>
            <a:off x="4343400" y="3505200"/>
            <a:ext cx="19669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Arc consistency</a:t>
            </a:r>
          </a:p>
        </p:txBody>
      </p:sp>
      <p:pic>
        <p:nvPicPr>
          <p:cNvPr id="10246" name="Picture 1" descr="D:\home\thesis\ac3.cg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76700" y="3994150"/>
            <a:ext cx="4664075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7" name="Picture 2" descr="D:\home\thesis\constraintnetwork.cg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9100" y="1997075"/>
            <a:ext cx="4664075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361F7-A519-412B-9532-7CB046A5705C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6</a:t>
            </a:fld>
            <a:endParaRPr lang="en-US" altLang="zh-CN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ISI - Information Integration Group Meeting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latin typeface="Helvetica" pitchFamily="34" charset="0"/>
                <a:ea typeface="宋体" pitchFamily="2" charset="-122"/>
              </a:rPr>
              <a:t>Building Identification (BID) problem</a:t>
            </a:r>
            <a:endParaRPr lang="en-US" sz="4800" smtClean="0"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11268" name="Rectangle 9"/>
          <p:cNvSpPr>
            <a:spLocks noChangeArrowheads="1"/>
          </p:cNvSpPr>
          <p:nvPr/>
        </p:nvSpPr>
        <p:spPr bwMode="auto">
          <a:xfrm>
            <a:off x="533400" y="1265238"/>
            <a:ext cx="81534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sz="2400" dirty="0">
                <a:latin typeface="Helvetica" pitchFamily="34" charset="0"/>
              </a:rPr>
              <a:t>Data input: </a:t>
            </a:r>
            <a:r>
              <a:rPr lang="en-US" sz="2400" dirty="0" smtClean="0">
                <a:latin typeface="Helvetica" pitchFamily="34" charset="0"/>
              </a:rPr>
              <a:t>map </a:t>
            </a:r>
            <a:r>
              <a:rPr lang="en-US" sz="2400" dirty="0">
                <a:latin typeface="Helvetica" pitchFamily="34" charset="0"/>
              </a:rPr>
              <a:t>layout + phone book</a:t>
            </a:r>
            <a:endParaRPr lang="en-US" sz="2000" dirty="0">
              <a:latin typeface="Helvetic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sz="2400" dirty="0">
                <a:latin typeface="Helvetica" pitchFamily="34" charset="0"/>
              </a:rPr>
              <a:t>Basic numbering rules</a:t>
            </a:r>
          </a:p>
          <a:p>
            <a:pPr marL="342900" indent="-342900"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sz="2400" dirty="0">
                <a:latin typeface="Helvetica" pitchFamily="34" charset="0"/>
              </a:rPr>
              <a:t>Additional information</a:t>
            </a:r>
            <a:endParaRPr lang="en-US" sz="2000" dirty="0">
              <a:latin typeface="Helvetica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73869-A1E4-469F-B6D9-EA911DC1DDB2}" type="datetime1">
              <a:rPr lang="en-US" smtClean="0"/>
              <a:pPr/>
              <a:t>5/27/2007</a:t>
            </a:fld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7</a:t>
            </a:fld>
            <a:endParaRPr lang="en-US" altLang="zh-CN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ISI - Information Integration Group Meeting</a:t>
            </a:r>
            <a:endParaRPr lang="en-US" altLang="zh-CN" dirty="0"/>
          </a:p>
        </p:txBody>
      </p:sp>
      <p:grpSp>
        <p:nvGrpSpPr>
          <p:cNvPr id="8" name="Group 7"/>
          <p:cNvGrpSpPr/>
          <p:nvPr/>
        </p:nvGrpSpPr>
        <p:grpSpPr>
          <a:xfrm>
            <a:off x="2133600" y="3200400"/>
            <a:ext cx="5149259" cy="2473324"/>
            <a:chOff x="2699341" y="3048000"/>
            <a:chExt cx="5149259" cy="2473324"/>
          </a:xfrm>
        </p:grpSpPr>
        <p:sp>
          <p:nvSpPr>
            <p:cNvPr id="9" name="Rectangle 8"/>
            <p:cNvSpPr/>
            <p:nvPr/>
          </p:nvSpPr>
          <p:spPr bwMode="auto">
            <a:xfrm>
              <a:off x="4054431" y="4370705"/>
              <a:ext cx="575310" cy="481423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B6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3106768" y="4126997"/>
              <a:ext cx="4741832" cy="1997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Rectangle 6"/>
            <p:cNvSpPr/>
            <p:nvPr/>
          </p:nvSpPr>
          <p:spPr bwMode="auto">
            <a:xfrm>
              <a:off x="5588591" y="4658360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B8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12" name="Rectangle 6"/>
            <p:cNvSpPr/>
            <p:nvPr/>
          </p:nvSpPr>
          <p:spPr bwMode="auto">
            <a:xfrm>
              <a:off x="4054431" y="322008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B2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13" name="Rectangle 6"/>
            <p:cNvSpPr/>
            <p:nvPr/>
          </p:nvSpPr>
          <p:spPr bwMode="auto">
            <a:xfrm>
              <a:off x="6739211" y="3582450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B4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 rot="5400000">
              <a:off x="2668094" y="4222882"/>
              <a:ext cx="2397125" cy="1997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Rectangle 6"/>
            <p:cNvSpPr/>
            <p:nvPr/>
          </p:nvSpPr>
          <p:spPr bwMode="auto">
            <a:xfrm>
              <a:off x="3095581" y="4658360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>
                  <a:solidFill>
                    <a:srgbClr val="000000"/>
                  </a:solidFill>
                </a:rPr>
                <a:t>B5</a:t>
              </a:r>
            </a:p>
          </p:txBody>
        </p:sp>
        <p:sp>
          <p:nvSpPr>
            <p:cNvPr id="16" name="Rectangle 6"/>
            <p:cNvSpPr/>
            <p:nvPr/>
          </p:nvSpPr>
          <p:spPr bwMode="auto">
            <a:xfrm>
              <a:off x="5588591" y="3582450"/>
              <a:ext cx="575310" cy="481423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B3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17" name="Rectangle 6"/>
            <p:cNvSpPr/>
            <p:nvPr/>
          </p:nvSpPr>
          <p:spPr bwMode="auto">
            <a:xfrm>
              <a:off x="6547441" y="494601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B9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18" name="Rectangle 6"/>
            <p:cNvSpPr/>
            <p:nvPr/>
          </p:nvSpPr>
          <p:spPr bwMode="auto">
            <a:xfrm>
              <a:off x="6930981" y="437070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B10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19" name="Rectangle 6"/>
            <p:cNvSpPr/>
            <p:nvPr/>
          </p:nvSpPr>
          <p:spPr bwMode="auto">
            <a:xfrm>
              <a:off x="4917396" y="4370705"/>
              <a:ext cx="575310" cy="481423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 smtClean="0">
                  <a:solidFill>
                    <a:srgbClr val="000000"/>
                  </a:solidFill>
                </a:rPr>
                <a:t>B7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20" name="Rectangle 6"/>
            <p:cNvSpPr/>
            <p:nvPr/>
          </p:nvSpPr>
          <p:spPr bwMode="auto">
            <a:xfrm>
              <a:off x="3095581" y="3582450"/>
              <a:ext cx="575310" cy="481423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2000" dirty="0">
                  <a:solidFill>
                    <a:srgbClr val="000000"/>
                  </a:solidFill>
                </a:rPr>
                <a:t>B1</a:t>
              </a:r>
            </a:p>
          </p:txBody>
        </p:sp>
        <p:sp>
          <p:nvSpPr>
            <p:cNvPr id="21" name="Rectangle 20"/>
            <p:cNvSpPr/>
            <p:nvPr/>
          </p:nvSpPr>
          <p:spPr bwMode="auto">
            <a:xfrm rot="5400000">
              <a:off x="5161103" y="4222882"/>
              <a:ext cx="2397125" cy="19976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354661" y="3048000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S1</a:t>
              </a:r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838781" y="3048000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S2</a:t>
              </a:r>
              <a:endParaRPr lang="en-US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699341" y="4046220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S3</a:t>
              </a:r>
              <a:endParaRPr lang="en-US" dirty="0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228600" y="2819400"/>
            <a:ext cx="2328969" cy="1131332"/>
            <a:chOff x="381000" y="3733800"/>
            <a:chExt cx="2328969" cy="1131332"/>
          </a:xfrm>
        </p:grpSpPr>
        <p:sp>
          <p:nvSpPr>
            <p:cNvPr id="26" name="Rectangle 6"/>
            <p:cNvSpPr/>
            <p:nvPr/>
          </p:nvSpPr>
          <p:spPr bwMode="auto">
            <a:xfrm>
              <a:off x="457200" y="3810000"/>
              <a:ext cx="273180" cy="228599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457200" y="4191001"/>
              <a:ext cx="273180" cy="228599"/>
            </a:xfrm>
            <a:prstGeom prst="rect">
              <a:avLst/>
            </a:prstGeom>
            <a:ln>
              <a:prstDash val="dash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000" dirty="0">
                <a:solidFill>
                  <a:srgbClr val="000000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81000" y="4495800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Si</a:t>
              </a:r>
              <a:endParaRPr lang="en-US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762000" y="3733800"/>
              <a:ext cx="12041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= Building</a:t>
              </a:r>
              <a:endParaRPr lang="en-US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62000" y="4114800"/>
              <a:ext cx="19479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= Corner building</a:t>
              </a:r>
              <a:endParaRPr lang="en-US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62000" y="4495800"/>
              <a:ext cx="9989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= Street</a:t>
              </a:r>
              <a:endParaRPr lang="en-US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534656" y="3200400"/>
            <a:ext cx="1399268" cy="1774190"/>
            <a:chOff x="7534656" y="3200400"/>
            <a:chExt cx="1399268" cy="1774190"/>
          </a:xfrm>
        </p:grpSpPr>
        <p:sp>
          <p:nvSpPr>
            <p:cNvPr id="33" name="TextBox 32"/>
            <p:cNvSpPr txBox="1"/>
            <p:nvPr/>
          </p:nvSpPr>
          <p:spPr>
            <a:xfrm>
              <a:off x="7543800" y="3200400"/>
              <a:ext cx="1390124" cy="1477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S1#1,S1#4,</a:t>
              </a:r>
            </a:p>
            <a:p>
              <a:pPr algn="ctr"/>
              <a:r>
                <a:rPr lang="en-US" dirty="0" smtClean="0"/>
                <a:t>S1#8,S2#7,</a:t>
              </a:r>
            </a:p>
            <a:p>
              <a:pPr algn="ctr"/>
              <a:r>
                <a:rPr lang="en-US" dirty="0" smtClean="0"/>
                <a:t>S2#8,S3#1,</a:t>
              </a:r>
            </a:p>
            <a:p>
              <a:pPr algn="ctr"/>
              <a:r>
                <a:rPr lang="en-US" dirty="0" smtClean="0"/>
                <a:t>S3#2,S3#3,</a:t>
              </a:r>
            </a:p>
            <a:p>
              <a:pPr algn="ctr"/>
              <a:r>
                <a:rPr lang="en-US" dirty="0" smtClean="0"/>
                <a:t>S3#15</a:t>
              </a:r>
            </a:p>
          </p:txBody>
        </p:sp>
        <p:cxnSp>
          <p:nvCxnSpPr>
            <p:cNvPr id="34" name="Straight Connector 33"/>
            <p:cNvCxnSpPr/>
            <p:nvPr/>
          </p:nvCxnSpPr>
          <p:spPr>
            <a:xfrm>
              <a:off x="7543800" y="3200400"/>
              <a:ext cx="1371600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5400000" flipH="1" flipV="1">
              <a:off x="6781800" y="3962400"/>
              <a:ext cx="1524000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 flipH="1" flipV="1">
              <a:off x="8077994" y="4037806"/>
              <a:ext cx="1676400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Freeform 36"/>
            <p:cNvSpPr/>
            <p:nvPr/>
          </p:nvSpPr>
          <p:spPr>
            <a:xfrm>
              <a:off x="7534656" y="4724400"/>
              <a:ext cx="1379220" cy="250190"/>
            </a:xfrm>
            <a:custGeom>
              <a:avLst/>
              <a:gdLst>
                <a:gd name="connsiteX0" fmla="*/ 0 w 1379220"/>
                <a:gd name="connsiteY0" fmla="*/ 0 h 250190"/>
                <a:gd name="connsiteX1" fmla="*/ 647700 w 1379220"/>
                <a:gd name="connsiteY1" fmla="*/ 243840 h 250190"/>
                <a:gd name="connsiteX2" fmla="*/ 883920 w 1379220"/>
                <a:gd name="connsiteY2" fmla="*/ 38100 h 250190"/>
                <a:gd name="connsiteX3" fmla="*/ 1379220 w 1379220"/>
                <a:gd name="connsiteY3" fmla="*/ 137160 h 250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9220" h="250190">
                  <a:moveTo>
                    <a:pt x="0" y="0"/>
                  </a:moveTo>
                  <a:cubicBezTo>
                    <a:pt x="250190" y="118745"/>
                    <a:pt x="500380" y="237490"/>
                    <a:pt x="647700" y="243840"/>
                  </a:cubicBezTo>
                  <a:cubicBezTo>
                    <a:pt x="795020" y="250190"/>
                    <a:pt x="762000" y="55880"/>
                    <a:pt x="883920" y="38100"/>
                  </a:cubicBezTo>
                  <a:cubicBezTo>
                    <a:pt x="1005840" y="20320"/>
                    <a:pt x="1192530" y="78740"/>
                    <a:pt x="1379220" y="137160"/>
                  </a:cubicBezTo>
                </a:path>
              </a:pathLst>
            </a:cu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>
                <a:latin typeface="Helvetica" pitchFamily="34" charset="0"/>
                <a:ea typeface="宋体" pitchFamily="2" charset="-122"/>
              </a:rPr>
              <a:t>Basic numbering rules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Ordering: Increasing/decreasing numbers along a street </a:t>
            </a:r>
          </a:p>
          <a:p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Parity: Odd/even numbers on opposing sides of a street</a:t>
            </a:r>
          </a:p>
          <a:p>
            <a:r>
              <a:rPr lang="en-US" sz="2400" dirty="0" smtClean="0">
                <a:latin typeface="Helvetica" pitchFamily="34" charset="0"/>
                <a:ea typeface="宋体" pitchFamily="2" charset="-122"/>
              </a:rPr>
              <a:t>Phone book: Complete/incomplete </a:t>
            </a:r>
          </a:p>
          <a:p>
            <a:pPr lvl="1"/>
            <a:r>
              <a:rPr lang="en-US" sz="2000" dirty="0" smtClean="0">
                <a:latin typeface="Helvetica" pitchFamily="34" charset="0"/>
                <a:ea typeface="宋体" pitchFamily="2" charset="-122"/>
              </a:rPr>
              <a:t>Assumption: all addresses in phone-book must be used</a:t>
            </a:r>
          </a:p>
          <a:p>
            <a:endParaRPr lang="en-US" sz="2400" dirty="0" smtClean="0">
              <a:latin typeface="Helvetica" pitchFamily="34" charset="0"/>
              <a:ea typeface="宋体" pitchFamily="2" charset="-122"/>
            </a:endParaRPr>
          </a:p>
        </p:txBody>
      </p:sp>
      <p:grpSp>
        <p:nvGrpSpPr>
          <p:cNvPr id="15" name="Group 76"/>
          <p:cNvGrpSpPr>
            <a:grpSpLocks/>
          </p:cNvGrpSpPr>
          <p:nvPr/>
        </p:nvGrpSpPr>
        <p:grpSpPr bwMode="auto">
          <a:xfrm>
            <a:off x="457200" y="3276600"/>
            <a:ext cx="2209800" cy="1068388"/>
            <a:chOff x="336" y="2256"/>
            <a:chExt cx="1392" cy="673"/>
          </a:xfrm>
        </p:grpSpPr>
        <p:sp>
          <p:nvSpPr>
            <p:cNvPr id="12314" name="TextBox 23"/>
            <p:cNvSpPr txBox="1">
              <a:spLocks noChangeArrowheads="1"/>
            </p:cNvSpPr>
            <p:nvPr/>
          </p:nvSpPr>
          <p:spPr bwMode="auto">
            <a:xfrm>
              <a:off x="569" y="2256"/>
              <a:ext cx="92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/>
                <a:t>Ordering</a:t>
              </a:r>
            </a:p>
          </p:txBody>
        </p:sp>
        <p:grpSp>
          <p:nvGrpSpPr>
            <p:cNvPr id="16" name="Group 75"/>
            <p:cNvGrpSpPr>
              <a:grpSpLocks/>
            </p:cNvGrpSpPr>
            <p:nvPr/>
          </p:nvGrpSpPr>
          <p:grpSpPr bwMode="auto">
            <a:xfrm>
              <a:off x="336" y="2554"/>
              <a:ext cx="1392" cy="375"/>
              <a:chOff x="336" y="2554"/>
              <a:chExt cx="1392" cy="375"/>
            </a:xfrm>
          </p:grpSpPr>
          <p:sp>
            <p:nvSpPr>
              <p:cNvPr id="2" name="Rectangle 6"/>
              <p:cNvSpPr/>
              <p:nvPr/>
            </p:nvSpPr>
            <p:spPr>
              <a:xfrm>
                <a:off x="336" y="2688"/>
                <a:ext cx="288" cy="241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600">
                    <a:solidFill>
                      <a:srgbClr val="000000"/>
                    </a:solidFill>
                  </a:rPr>
                  <a:t>B1</a:t>
                </a:r>
              </a:p>
            </p:txBody>
          </p:sp>
          <p:sp>
            <p:nvSpPr>
              <p:cNvPr id="3" name="Rectangle 9"/>
              <p:cNvSpPr/>
              <p:nvPr/>
            </p:nvSpPr>
            <p:spPr>
              <a:xfrm>
                <a:off x="336" y="2554"/>
                <a:ext cx="1392" cy="100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2318" name="TextBox 10"/>
              <p:cNvSpPr txBox="1">
                <a:spLocks noChangeArrowheads="1"/>
              </p:cNvSpPr>
              <p:nvPr/>
            </p:nvSpPr>
            <p:spPr bwMode="auto">
              <a:xfrm>
                <a:off x="624" y="2688"/>
                <a:ext cx="20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/>
                  <a:t>&lt;</a:t>
                </a:r>
              </a:p>
            </p:txBody>
          </p:sp>
          <p:sp>
            <p:nvSpPr>
              <p:cNvPr id="12319" name="TextBox 11"/>
              <p:cNvSpPr txBox="1">
                <a:spLocks noChangeArrowheads="1"/>
              </p:cNvSpPr>
              <p:nvPr/>
            </p:nvSpPr>
            <p:spPr bwMode="auto">
              <a:xfrm>
                <a:off x="1152" y="2688"/>
                <a:ext cx="20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/>
                  <a:t>&lt;</a:t>
                </a:r>
              </a:p>
            </p:txBody>
          </p:sp>
          <p:sp>
            <p:nvSpPr>
              <p:cNvPr id="4" name="Rectangle 6"/>
              <p:cNvSpPr/>
              <p:nvPr/>
            </p:nvSpPr>
            <p:spPr>
              <a:xfrm>
                <a:off x="864" y="2688"/>
                <a:ext cx="288" cy="241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600">
                    <a:solidFill>
                      <a:srgbClr val="000000"/>
                    </a:solidFill>
                  </a:rPr>
                  <a:t>B2</a:t>
                </a:r>
              </a:p>
            </p:txBody>
          </p:sp>
          <p:sp>
            <p:nvSpPr>
              <p:cNvPr id="5" name="Rectangle 6"/>
              <p:cNvSpPr/>
              <p:nvPr/>
            </p:nvSpPr>
            <p:spPr>
              <a:xfrm>
                <a:off x="1392" y="2688"/>
                <a:ext cx="288" cy="241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600">
                    <a:solidFill>
                      <a:srgbClr val="000000"/>
                    </a:solidFill>
                  </a:rPr>
                  <a:t>B3</a:t>
                </a:r>
              </a:p>
            </p:txBody>
          </p:sp>
        </p:grpSp>
      </p:grpSp>
      <p:grpSp>
        <p:nvGrpSpPr>
          <p:cNvPr id="17" name="Group 77"/>
          <p:cNvGrpSpPr>
            <a:grpSpLocks/>
          </p:cNvGrpSpPr>
          <p:nvPr/>
        </p:nvGrpSpPr>
        <p:grpSpPr bwMode="auto">
          <a:xfrm>
            <a:off x="2946400" y="3276600"/>
            <a:ext cx="3149600" cy="2133600"/>
            <a:chOff x="1820" y="2256"/>
            <a:chExt cx="1984" cy="1344"/>
          </a:xfrm>
        </p:grpSpPr>
        <p:sp>
          <p:nvSpPr>
            <p:cNvPr id="12304" name="TextBox 20"/>
            <p:cNvSpPr txBox="1">
              <a:spLocks noChangeArrowheads="1"/>
            </p:cNvSpPr>
            <p:nvPr/>
          </p:nvSpPr>
          <p:spPr bwMode="auto">
            <a:xfrm>
              <a:off x="1820" y="2841"/>
              <a:ext cx="3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i="1"/>
                <a:t>Odd</a:t>
              </a:r>
            </a:p>
          </p:txBody>
        </p:sp>
        <p:sp>
          <p:nvSpPr>
            <p:cNvPr id="18" name="Right Brace 17"/>
            <p:cNvSpPr/>
            <p:nvPr/>
          </p:nvSpPr>
          <p:spPr>
            <a:xfrm>
              <a:off x="3204" y="2832"/>
              <a:ext cx="192" cy="576"/>
            </a:xfrm>
            <a:prstGeom prst="rightBrac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" name="Right Brace 19"/>
            <p:cNvSpPr>
              <a:spLocks/>
            </p:cNvSpPr>
            <p:nvPr/>
          </p:nvSpPr>
          <p:spPr bwMode="auto">
            <a:xfrm rot="10800000">
              <a:off x="2196" y="2688"/>
              <a:ext cx="192" cy="576"/>
            </a:xfrm>
            <a:prstGeom prst="rightBrace">
              <a:avLst>
                <a:gd name="adj1" fmla="val 8333"/>
                <a:gd name="adj2" fmla="val 50000"/>
              </a:avLst>
            </a:prstGeom>
            <a:noFill/>
            <a:ln w="9525" algn="ctr">
              <a:solidFill>
                <a:srgbClr val="000000"/>
              </a:solidFill>
              <a:round/>
              <a:headEnd/>
              <a:tailEnd/>
            </a:ln>
          </p:spPr>
          <p:txBody>
            <a:bodyPr rot="10800000" anchor="ctr"/>
            <a:lstStyle/>
            <a:p>
              <a:pPr algn="ctr">
                <a:defRPr/>
              </a:pPr>
              <a:endParaRPr lang="en-US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307" name="TextBox 21"/>
            <p:cNvSpPr txBox="1">
              <a:spLocks noChangeArrowheads="1"/>
            </p:cNvSpPr>
            <p:nvPr/>
          </p:nvSpPr>
          <p:spPr bwMode="auto">
            <a:xfrm>
              <a:off x="3360" y="3024"/>
              <a:ext cx="44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i="1" dirty="0"/>
                <a:t>Even</a:t>
              </a:r>
            </a:p>
          </p:txBody>
        </p:sp>
        <p:sp>
          <p:nvSpPr>
            <p:cNvPr id="12308" name="TextBox 24"/>
            <p:cNvSpPr txBox="1">
              <a:spLocks noChangeArrowheads="1"/>
            </p:cNvSpPr>
            <p:nvPr/>
          </p:nvSpPr>
          <p:spPr bwMode="auto">
            <a:xfrm>
              <a:off x="2436" y="2256"/>
              <a:ext cx="65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Helvetica" pitchFamily="34" charset="0"/>
                </a:rPr>
                <a:t>Parity</a:t>
              </a:r>
            </a:p>
          </p:txBody>
        </p:sp>
        <p:sp>
          <p:nvSpPr>
            <p:cNvPr id="6" name="Rectangle 6"/>
            <p:cNvSpPr/>
            <p:nvPr/>
          </p:nvSpPr>
          <p:spPr>
            <a:xfrm>
              <a:off x="2388" y="2640"/>
              <a:ext cx="288" cy="24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>
                  <a:solidFill>
                    <a:srgbClr val="000000"/>
                  </a:solidFill>
                </a:rPr>
                <a:t>B1</a:t>
              </a:r>
            </a:p>
          </p:txBody>
        </p:sp>
        <p:sp>
          <p:nvSpPr>
            <p:cNvPr id="8" name="Rectangle 6"/>
            <p:cNvSpPr/>
            <p:nvPr/>
          </p:nvSpPr>
          <p:spPr>
            <a:xfrm>
              <a:off x="2388" y="3072"/>
              <a:ext cx="288" cy="24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rgbClr val="000000"/>
                  </a:solidFill>
                </a:rPr>
                <a:t>B2</a:t>
              </a:r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 rot="5400000">
              <a:off x="2244" y="3024"/>
              <a:ext cx="1056" cy="96"/>
            </a:xfrm>
            <a:prstGeom prst="rect">
              <a:avLst/>
            </a:prstGeom>
            <a:solidFill>
              <a:schemeClr val="bg2"/>
            </a:solidFill>
            <a:ln w="25400" algn="ctr">
              <a:noFill/>
              <a:miter lim="800000"/>
              <a:headEnd/>
              <a:tailEnd/>
            </a:ln>
          </p:spPr>
          <p:txBody>
            <a:bodyPr rot="10800000" vert="eaVert" anchor="ctr"/>
            <a:lstStyle/>
            <a:p>
              <a:pPr algn="ctr">
                <a:defRPr/>
              </a:pPr>
              <a:endParaRPr lang="en-US">
                <a:solidFill>
                  <a:schemeClr val="dk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Rectangle 6"/>
            <p:cNvSpPr/>
            <p:nvPr/>
          </p:nvSpPr>
          <p:spPr>
            <a:xfrm>
              <a:off x="2868" y="2784"/>
              <a:ext cx="288" cy="24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>
                  <a:solidFill>
                    <a:srgbClr val="000000"/>
                  </a:solidFill>
                </a:rPr>
                <a:t>B3</a:t>
              </a:r>
            </a:p>
          </p:txBody>
        </p:sp>
        <p:sp>
          <p:nvSpPr>
            <p:cNvPr id="11" name="Rectangle 6"/>
            <p:cNvSpPr/>
            <p:nvPr/>
          </p:nvSpPr>
          <p:spPr>
            <a:xfrm>
              <a:off x="2868" y="3168"/>
              <a:ext cx="288" cy="24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>
                  <a:solidFill>
                    <a:srgbClr val="000000"/>
                  </a:solidFill>
                </a:rPr>
                <a:t>B4</a:t>
              </a:r>
            </a:p>
          </p:txBody>
        </p:sp>
      </p:grpSp>
      <p:grpSp>
        <p:nvGrpSpPr>
          <p:cNvPr id="19" name="Group 74"/>
          <p:cNvGrpSpPr>
            <a:grpSpLocks/>
          </p:cNvGrpSpPr>
          <p:nvPr/>
        </p:nvGrpSpPr>
        <p:grpSpPr bwMode="auto">
          <a:xfrm>
            <a:off x="6324600" y="3276600"/>
            <a:ext cx="2428875" cy="1601788"/>
            <a:chOff x="3792" y="2256"/>
            <a:chExt cx="1530" cy="1009"/>
          </a:xfrm>
        </p:grpSpPr>
        <p:sp>
          <p:nvSpPr>
            <p:cNvPr id="12295" name="TextBox 25"/>
            <p:cNvSpPr txBox="1">
              <a:spLocks noChangeArrowheads="1"/>
            </p:cNvSpPr>
            <p:nvPr/>
          </p:nvSpPr>
          <p:spPr bwMode="auto">
            <a:xfrm>
              <a:off x="3959" y="2256"/>
              <a:ext cx="121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Helvetica" pitchFamily="34" charset="0"/>
                </a:rPr>
                <a:t>Phone book</a:t>
              </a:r>
            </a:p>
          </p:txBody>
        </p:sp>
        <p:grpSp>
          <p:nvGrpSpPr>
            <p:cNvPr id="21" name="Group 73"/>
            <p:cNvGrpSpPr>
              <a:grpSpLocks/>
            </p:cNvGrpSpPr>
            <p:nvPr/>
          </p:nvGrpSpPr>
          <p:grpSpPr bwMode="auto">
            <a:xfrm>
              <a:off x="3792" y="2591"/>
              <a:ext cx="1530" cy="674"/>
              <a:chOff x="3792" y="2591"/>
              <a:chExt cx="1530" cy="674"/>
            </a:xfrm>
          </p:grpSpPr>
          <p:sp>
            <p:nvSpPr>
              <p:cNvPr id="28" name="Rectangle 27"/>
              <p:cNvSpPr/>
              <p:nvPr/>
            </p:nvSpPr>
            <p:spPr>
              <a:xfrm>
                <a:off x="3795" y="2882"/>
                <a:ext cx="1005" cy="9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2" name="Left Brace 31"/>
              <p:cNvSpPr>
                <a:spLocks/>
              </p:cNvSpPr>
              <p:nvPr/>
            </p:nvSpPr>
            <p:spPr bwMode="auto">
              <a:xfrm rot="-10800000">
                <a:off x="4770" y="2604"/>
                <a:ext cx="126" cy="660"/>
              </a:xfrm>
              <a:prstGeom prst="leftBrace">
                <a:avLst>
                  <a:gd name="adj1" fmla="val 8318"/>
                  <a:gd name="adj2" fmla="val 50000"/>
                </a:avLst>
              </a:prstGeom>
              <a:noFill/>
              <a:ln w="25400" algn="ctr">
                <a:solidFill>
                  <a:schemeClr val="tx1"/>
                </a:solidFill>
                <a:round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rot="10800000" anchor="ctr"/>
              <a:lstStyle/>
              <a:p>
                <a:pPr algn="ctr">
                  <a:defRPr/>
                </a:pPr>
                <a:endParaRPr lang="en-US"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2299" name="TextBox 32"/>
              <p:cNvSpPr txBox="1">
                <a:spLocks noChangeArrowheads="1"/>
              </p:cNvSpPr>
              <p:nvPr/>
            </p:nvSpPr>
            <p:spPr bwMode="auto">
              <a:xfrm>
                <a:off x="4944" y="2640"/>
                <a:ext cx="378" cy="5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400"/>
                  <a:t>#</a:t>
                </a:r>
                <a:r>
                  <a:rPr lang="en-US"/>
                  <a:t> 17</a:t>
                </a:r>
              </a:p>
              <a:p>
                <a:r>
                  <a:rPr lang="en-US" sz="1400"/>
                  <a:t># </a:t>
                </a:r>
                <a:r>
                  <a:rPr lang="en-US"/>
                  <a:t>29</a:t>
                </a:r>
              </a:p>
              <a:p>
                <a:r>
                  <a:rPr lang="en-US" sz="1400"/>
                  <a:t>#</a:t>
                </a:r>
                <a:r>
                  <a:rPr lang="en-US"/>
                  <a:t> 54</a:t>
                </a:r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3792" y="2591"/>
                <a:ext cx="288" cy="241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600">
                    <a:solidFill>
                      <a:srgbClr val="000000"/>
                    </a:solidFill>
                  </a:rPr>
                  <a:t>B1</a:t>
                </a:r>
              </a:p>
            </p:txBody>
          </p:sp>
          <p:sp>
            <p:nvSpPr>
              <p:cNvPr id="12" name="Rectangle 6"/>
              <p:cNvSpPr/>
              <p:nvPr/>
            </p:nvSpPr>
            <p:spPr>
              <a:xfrm>
                <a:off x="4224" y="2591"/>
                <a:ext cx="288" cy="241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600">
                    <a:solidFill>
                      <a:srgbClr val="000000"/>
                    </a:solidFill>
                  </a:rPr>
                  <a:t>B2</a:t>
                </a:r>
              </a:p>
            </p:txBody>
          </p:sp>
          <p:sp>
            <p:nvSpPr>
              <p:cNvPr id="13" name="Rectangle 6"/>
              <p:cNvSpPr/>
              <p:nvPr/>
            </p:nvSpPr>
            <p:spPr>
              <a:xfrm>
                <a:off x="3984" y="3023"/>
                <a:ext cx="288" cy="241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600">
                    <a:solidFill>
                      <a:srgbClr val="000000"/>
                    </a:solidFill>
                  </a:rPr>
                  <a:t>B3</a:t>
                </a:r>
              </a:p>
            </p:txBody>
          </p:sp>
          <p:sp>
            <p:nvSpPr>
              <p:cNvPr id="14" name="Rectangle 6"/>
              <p:cNvSpPr/>
              <p:nvPr/>
            </p:nvSpPr>
            <p:spPr>
              <a:xfrm>
                <a:off x="4416" y="3024"/>
                <a:ext cx="288" cy="241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600">
                    <a:solidFill>
                      <a:srgbClr val="000000"/>
                    </a:solidFill>
                  </a:rPr>
                  <a:t>B4</a:t>
                </a:r>
              </a:p>
            </p:txBody>
          </p:sp>
        </p:grpSp>
      </p:grpSp>
      <p:sp>
        <p:nvSpPr>
          <p:cNvPr id="3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87FAD8D-7217-43C4-ABF9-2D3CF10567F7}" type="datetime1">
              <a:rPr lang="en-US" smtClean="0"/>
              <a:pPr>
                <a:defRPr/>
              </a:pPr>
              <a:t>5/27/2007</a:t>
            </a:fld>
            <a:endParaRPr lang="en-US" altLang="zh-CN" dirty="0"/>
          </a:p>
        </p:txBody>
      </p:sp>
      <p:sp>
        <p:nvSpPr>
          <p:cNvPr id="35" name="Slide Number Placeholder 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8</a:t>
            </a:fld>
            <a:endParaRPr lang="en-US" altLang="zh-CN"/>
          </a:p>
        </p:txBody>
      </p:sp>
      <p:sp>
        <p:nvSpPr>
          <p:cNvPr id="36" name="Footer Placeholder 3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ISI - Information Integration Group Meeting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Helvetica" pitchFamily="34" charset="0"/>
                <a:ea typeface="宋体" pitchFamily="2" charset="-122"/>
              </a:rPr>
              <a:t>Additional information</a:t>
            </a:r>
            <a:endParaRPr lang="en-US" sz="4800" smtClean="0">
              <a:latin typeface="Helvetica" pitchFamily="34" charset="0"/>
              <a:ea typeface="宋体" pitchFamily="2" charset="-12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47800" y="1600200"/>
            <a:ext cx="2103438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latin typeface="+mj-lt"/>
                <a:cs typeface="+mn-cs"/>
              </a:rPr>
              <a:t>Landmarks</a:t>
            </a:r>
          </a:p>
        </p:txBody>
      </p:sp>
      <p:pic>
        <p:nvPicPr>
          <p:cNvPr id="13316" name="Picture 8" descr="http://farm1.static.flickr.com/70/164956818_f257ac4aea.jpg?v=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28788" y="3124200"/>
            <a:ext cx="149383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914400" y="3429000"/>
            <a:ext cx="609600" cy="609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B1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429000" y="3429000"/>
            <a:ext cx="609600" cy="609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B2</a:t>
            </a:r>
          </a:p>
        </p:txBody>
      </p:sp>
      <p:sp>
        <p:nvSpPr>
          <p:cNvPr id="12" name="Rectangle 11"/>
          <p:cNvSpPr/>
          <p:nvPr/>
        </p:nvSpPr>
        <p:spPr>
          <a:xfrm rot="10800000">
            <a:off x="990600" y="4343400"/>
            <a:ext cx="3048000" cy="228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320" name="TextBox 12"/>
          <p:cNvSpPr txBox="1">
            <a:spLocks noChangeArrowheads="1"/>
          </p:cNvSpPr>
          <p:nvPr/>
        </p:nvSpPr>
        <p:spPr bwMode="auto">
          <a:xfrm>
            <a:off x="990600" y="2438400"/>
            <a:ext cx="29638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1600 Pennsylvania Avenue</a:t>
            </a:r>
          </a:p>
        </p:txBody>
      </p:sp>
      <p:cxnSp>
        <p:nvCxnSpPr>
          <p:cNvPr id="15" name="Straight Arrow Connector 14"/>
          <p:cNvCxnSpPr>
            <a:stCxn id="13320" idx="2"/>
            <a:endCxn id="13320" idx="0"/>
          </p:cNvCxnSpPr>
          <p:nvPr/>
        </p:nvCxnSpPr>
        <p:spPr>
          <a:xfrm rot="16200000" flipH="1">
            <a:off x="2316163" y="2963863"/>
            <a:ext cx="315912" cy="476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867400" y="1676400"/>
            <a:ext cx="1741488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latin typeface="+mj-lt"/>
                <a:cs typeface="+mn-cs"/>
              </a:rPr>
              <a:t>Gridlines</a:t>
            </a:r>
          </a:p>
        </p:txBody>
      </p:sp>
      <p:sp>
        <p:nvSpPr>
          <p:cNvPr id="20" name="Rectangle 19"/>
          <p:cNvSpPr/>
          <p:nvPr/>
        </p:nvSpPr>
        <p:spPr>
          <a:xfrm rot="10800000">
            <a:off x="5943600" y="4343400"/>
            <a:ext cx="2057400" cy="228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" name="Rectangle 20"/>
          <p:cNvSpPr/>
          <p:nvPr/>
        </p:nvSpPr>
        <p:spPr>
          <a:xfrm rot="5400000">
            <a:off x="5981700" y="3924300"/>
            <a:ext cx="1981200" cy="228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6172200" y="3657600"/>
            <a:ext cx="609600" cy="609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B1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162800" y="3657600"/>
            <a:ext cx="609600" cy="609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B2</a:t>
            </a:r>
          </a:p>
        </p:txBody>
      </p:sp>
      <p:cxnSp>
        <p:nvCxnSpPr>
          <p:cNvPr id="25" name="Straight Connector 24"/>
          <p:cNvCxnSpPr/>
          <p:nvPr/>
        </p:nvCxnSpPr>
        <p:spPr>
          <a:xfrm rot="5400000">
            <a:off x="5791201" y="4076700"/>
            <a:ext cx="2362200" cy="3175"/>
          </a:xfrm>
          <a:prstGeom prst="line">
            <a:avLst/>
          </a:prstGeom>
          <a:ln>
            <a:prstDash val="lg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328" name="TextBox 31"/>
          <p:cNvSpPr txBox="1">
            <a:spLocks noChangeArrowheads="1"/>
          </p:cNvSpPr>
          <p:nvPr/>
        </p:nvSpPr>
        <p:spPr bwMode="auto">
          <a:xfrm>
            <a:off x="5545138" y="4275138"/>
            <a:ext cx="4667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S1</a:t>
            </a:r>
          </a:p>
        </p:txBody>
      </p:sp>
      <p:cxnSp>
        <p:nvCxnSpPr>
          <p:cNvPr id="34" name="Straight Connector 33"/>
          <p:cNvCxnSpPr/>
          <p:nvPr/>
        </p:nvCxnSpPr>
        <p:spPr>
          <a:xfrm rot="16200000" flipV="1">
            <a:off x="6057900" y="3086100"/>
            <a:ext cx="609600" cy="2286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5400000" flipH="1" flipV="1">
            <a:off x="7237413" y="3124200"/>
            <a:ext cx="611188" cy="15398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331" name="TextBox 43"/>
          <p:cNvSpPr txBox="1">
            <a:spLocks noChangeArrowheads="1"/>
          </p:cNvSpPr>
          <p:nvPr/>
        </p:nvSpPr>
        <p:spPr bwMode="auto">
          <a:xfrm>
            <a:off x="5715000" y="2438400"/>
            <a:ext cx="1063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S1 #1</a:t>
            </a:r>
            <a:r>
              <a:rPr lang="en-US">
                <a:latin typeface="Courier" pitchFamily="49" charset="0"/>
              </a:rPr>
              <a:t>xx</a:t>
            </a:r>
            <a:endParaRPr lang="en-US"/>
          </a:p>
        </p:txBody>
      </p:sp>
      <p:sp>
        <p:nvSpPr>
          <p:cNvPr id="13332" name="TextBox 44"/>
          <p:cNvSpPr txBox="1">
            <a:spLocks noChangeArrowheads="1"/>
          </p:cNvSpPr>
          <p:nvPr/>
        </p:nvSpPr>
        <p:spPr bwMode="auto">
          <a:xfrm>
            <a:off x="7086600" y="2438400"/>
            <a:ext cx="1063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S1 #2</a:t>
            </a:r>
            <a:r>
              <a:rPr lang="en-US">
                <a:latin typeface="Courier" pitchFamily="49" charset="0"/>
              </a:rPr>
              <a:t>xx</a:t>
            </a:r>
          </a:p>
        </p:txBody>
      </p:sp>
      <p:sp>
        <p:nvSpPr>
          <p:cNvPr id="2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FEF8714-1595-4937-871D-36CE25A1B470}" type="datetime1">
              <a:rPr lang="en-US" smtClean="0"/>
              <a:pPr>
                <a:defRPr/>
              </a:pPr>
              <a:t>5/27/2007</a:t>
            </a:fld>
            <a:endParaRPr lang="en-US" altLang="zh-CN" dirty="0"/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C5F72-FD39-40CC-A19F-E155B36B12A6}" type="slidenum">
              <a:rPr lang="en-US" altLang="zh-CN" smtClean="0"/>
              <a:pPr/>
              <a:t>9</a:t>
            </a:fld>
            <a:endParaRPr lang="en-US" altLang="zh-CN"/>
          </a:p>
        </p:txBody>
      </p:sp>
      <p:sp>
        <p:nvSpPr>
          <p:cNvPr id="27" name="Footer Placeholder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ISI - Information Integration Group Meeting</a:t>
            </a:r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1">
  <a:themeElements>
    <a:clrScheme name="Presentation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1">
      <a:majorFont>
        <a:latin typeface="Helvetica"/>
        <a:ea typeface="宋体"/>
        <a:cs typeface=""/>
      </a:majorFont>
      <a:minorFont>
        <a:latin typeface="Helvetic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sentation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\\cse-profile\Redirect\choueiry\Application Data\Microsoft\Templates\Presentation1.pot</Template>
  <TotalTime>193</TotalTime>
  <Words>2460</Words>
  <PresentationFormat>On-screen Show (4:3)</PresentationFormat>
  <Paragraphs>1005</Paragraphs>
  <Slides>47</Slides>
  <Notes>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49" baseType="lpstr">
      <vt:lpstr>Presentation1</vt:lpstr>
      <vt:lpstr>Equation</vt:lpstr>
      <vt:lpstr>Slide 1</vt:lpstr>
      <vt:lpstr>Main contributions</vt:lpstr>
      <vt:lpstr>Outline</vt:lpstr>
      <vt:lpstr>Abstraction &amp; Reformulation</vt:lpstr>
      <vt:lpstr>Constraint Satisfaction Problems</vt:lpstr>
      <vt:lpstr>Constraint propagation</vt:lpstr>
      <vt:lpstr>Building Identification (BID) problem</vt:lpstr>
      <vt:lpstr>Basic numbering rules</vt:lpstr>
      <vt:lpstr>Additional information</vt:lpstr>
      <vt:lpstr>Query</vt:lpstr>
      <vt:lpstr>Outline</vt:lpstr>
      <vt:lpstr>CSP model: variables</vt:lpstr>
      <vt:lpstr>CSP model: constraints</vt:lpstr>
      <vt:lpstr>Example constraint network</vt:lpstr>
      <vt:lpstr>Special configurations</vt:lpstr>
      <vt:lpstr>Custom solver</vt:lpstr>
      <vt:lpstr>Backdoor variables</vt:lpstr>
      <vt:lpstr>Features of new model &amp; solver</vt:lpstr>
      <vt:lpstr>Outline</vt:lpstr>
      <vt:lpstr>Query in the BID</vt:lpstr>
      <vt:lpstr>Query reformulation</vt:lpstr>
      <vt:lpstr>Evaluations: real-world data from El Segundo</vt:lpstr>
      <vt:lpstr>Evaluation: query reformulation</vt:lpstr>
      <vt:lpstr>Generalizing query reformulation</vt:lpstr>
      <vt:lpstr>Outline</vt:lpstr>
      <vt:lpstr>Domain reformulation</vt:lpstr>
      <vt:lpstr>AllDiff-Atmost constraint</vt:lpstr>
      <vt:lpstr>AllDiff-Atmost reformulation</vt:lpstr>
      <vt:lpstr>AllDiff-Atmost in the BID</vt:lpstr>
      <vt:lpstr>Evaluation: domain reformulation</vt:lpstr>
      <vt:lpstr>Outline</vt:lpstr>
      <vt:lpstr>Constraint relaxation</vt:lpstr>
      <vt:lpstr>BID as a matching problem</vt:lpstr>
      <vt:lpstr>BID w/o grid constraints</vt:lpstr>
      <vt:lpstr>BID w/ grid constraints</vt:lpstr>
      <vt:lpstr>Lookahead: relaxation during search</vt:lpstr>
      <vt:lpstr>Using the relaxation prior to search</vt:lpstr>
      <vt:lpstr>Evaluation: constraint relaxation</vt:lpstr>
      <vt:lpstr>Outline</vt:lpstr>
      <vt:lpstr>Find all maximum matchings</vt:lpstr>
      <vt:lpstr>Symmetric maximum matchings</vt:lpstr>
      <vt:lpstr>Symmetric matchings in BID</vt:lpstr>
      <vt:lpstr>Conclusions</vt:lpstr>
      <vt:lpstr>Future work</vt:lpstr>
      <vt:lpstr>Questions?</vt:lpstr>
      <vt:lpstr>Overall architecture</vt:lpstr>
      <vt:lpstr>Using query reformulation</vt:lpstr>
    </vt:vector>
  </TitlesOfParts>
  <Company>University of Nebraska - Lincoln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choueiry</dc:creator>
  <cp:lastModifiedBy>Ken</cp:lastModifiedBy>
  <cp:revision>51</cp:revision>
  <dcterms:created xsi:type="dcterms:W3CDTF">2004-09-04T03:37:41Z</dcterms:created>
  <dcterms:modified xsi:type="dcterms:W3CDTF">2007-05-27T19:32:22Z</dcterms:modified>
</cp:coreProperties>
</file>