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77" r:id="rId2"/>
    <p:sldId id="279" r:id="rId3"/>
    <p:sldId id="280" r:id="rId4"/>
    <p:sldId id="281" r:id="rId5"/>
    <p:sldId id="327" r:id="rId6"/>
    <p:sldId id="284" r:id="rId7"/>
    <p:sldId id="285" r:id="rId8"/>
    <p:sldId id="286" r:id="rId9"/>
    <p:sldId id="325" r:id="rId10"/>
    <p:sldId id="288" r:id="rId11"/>
    <p:sldId id="290" r:id="rId12"/>
    <p:sldId id="291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6" r:id="rId22"/>
    <p:sldId id="305" r:id="rId23"/>
    <p:sldId id="304" r:id="rId24"/>
    <p:sldId id="307" r:id="rId25"/>
    <p:sldId id="308" r:id="rId26"/>
    <p:sldId id="310" r:id="rId27"/>
    <p:sldId id="311" r:id="rId28"/>
    <p:sldId id="328" r:id="rId29"/>
    <p:sldId id="330" r:id="rId30"/>
    <p:sldId id="315" r:id="rId31"/>
    <p:sldId id="316" r:id="rId32"/>
    <p:sldId id="319" r:id="rId33"/>
    <p:sldId id="320" r:id="rId34"/>
    <p:sldId id="321" r:id="rId35"/>
    <p:sldId id="322" r:id="rId36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A50021"/>
    <a:srgbClr val="3A65BC"/>
    <a:srgbClr val="666633"/>
    <a:srgbClr val="990000"/>
    <a:srgbClr val="652B91"/>
    <a:srgbClr val="FFFFCC"/>
    <a:srgbClr val="FFCC99"/>
    <a:srgbClr val="FFFF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54" autoAdjust="0"/>
    <p:restoredTop sz="91500" autoAdjust="0"/>
  </p:normalViewPr>
  <p:slideViewPr>
    <p:cSldViewPr>
      <p:cViewPr>
        <p:scale>
          <a:sx n="72" d="100"/>
          <a:sy n="72" d="100"/>
        </p:scale>
        <p:origin x="-132" y="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44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AFB67340-273A-4ED1-813B-07EE8A644A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AF24D43-DF21-41D0-A4F5-89A45046EBB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24D43-DF21-41D0-A4F5-89A45046EBB1}" type="slidenum">
              <a:rPr lang="en-US" altLang="zh-CN" smtClean="0"/>
              <a:pPr/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Say it quick, say it once.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22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24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1F0F00-A2B0-42C4-B0C2-43D876FD9578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62684-6A86-4C4F-8C20-D760B53C898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1CE6CE-2A52-488B-AD78-7B4044045713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EC877-EA9D-4780-A3BA-2EB5C72E42D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D6AD76-80FD-4E6C-9A84-9D064830A961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58CE8-483B-4AA2-8121-7BBEA2A6A94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A76BA1-3EE6-4BCA-B26D-20A677023C54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C5F72-FD39-40CC-A19F-E155B36B12A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A3B896-DE0C-49DA-A147-87B3D161FD53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1919A-6FC6-4985-9E5F-B7D1B58786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03A322-C427-406A-8BA8-F9EE2EE3BAE7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10A84-0EA9-4761-B4AC-58D66E1C8ED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301442-698C-46AC-AFC8-A53C79B1DB56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D2FB6-C4A1-49F3-9405-52E5DFE1610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5A36D-1B2D-400F-A2D6-855DC0525CB9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4A05F-6CF8-47F7-B4EC-739E7DCB17B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BE26BF-857F-4AB6-8ADA-B020D46D13C4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68FA2-3E8A-4D57-84F2-67360BB3A61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17BCF-A505-4020-9ABE-BC44D7852607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C8E83-24F5-4606-AA79-64BDEBD27FD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1A1DBA-AA97-4FB1-B66B-ABFC069A769D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D25FC-C215-45C7-99BB-E0D7C351CF6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5238"/>
            <a:ext cx="8153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5D89629-748E-4F8E-BD78-BD7591D6335C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565145-9C39-4F5F-B243-9952361F68E7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34" name="Picture 10" descr="C:\My Documents\UNL logo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</p:spPr>
      </p:pic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solidFill>
                  <a:srgbClr val="3A65BC"/>
                </a:solidFill>
              </a:rPr>
              <a:t>Constraint Systems Laboratory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19AB-9DB8-48FC-9D4B-548936519C6E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2B93-89E6-4641-B1FE-E3BF477CAB47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09600" y="1325563"/>
            <a:ext cx="80010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Reformulating CSPs for Scalability with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Application to Geospatial Reasoning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5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K. Bayer </a:t>
            </a:r>
            <a:r>
              <a:rPr lang="en-US" sz="2000" kern="0" baseline="30000" dirty="0" smtClean="0">
                <a:latin typeface="Helvetica" pitchFamily="34" charset="0"/>
                <a:ea typeface="宋体" pitchFamily="2" charset="-122"/>
              </a:rPr>
              <a:t>1 </a:t>
            </a:r>
            <a:r>
              <a:rPr lang="en-US" sz="2000" kern="0" dirty="0" smtClean="0">
                <a:latin typeface="Helvetica" pitchFamily="34" charset="0"/>
                <a:ea typeface="宋体" pitchFamily="2" charset="-122"/>
              </a:rPr>
              <a:t>  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M.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Michalowski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00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2</a:t>
            </a:r>
            <a:r>
              <a:rPr lang="en-US" sz="2000" kern="0" dirty="0" smtClean="0">
                <a:latin typeface="Helvetica" pitchFamily="34" charset="0"/>
                <a:ea typeface="宋体" pitchFamily="2" charset="-122"/>
              </a:rPr>
              <a:t>   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B.Y. </a:t>
            </a: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Choueiry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00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1,2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  C.A. </a:t>
            </a: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Knoblock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00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2</a:t>
            </a:r>
            <a:endParaRPr kumimoji="0" lang="en-US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kumimoji="0" lang="en-US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1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Constraint Systems Laboratory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University of Nebraska-Lincoln</a:t>
            </a:r>
            <a:r>
              <a:rPr lang="en-US" sz="1600" kern="0" dirty="0" smtClean="0">
                <a:latin typeface="Helvetica" pitchFamily="34" charset="0"/>
                <a:ea typeface="宋体" pitchFamily="2" charset="-122"/>
              </a:rPr>
              <a:t>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endParaRPr lang="en-US" kern="0" dirty="0" smtClean="0"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lang="en-US" sz="1600" kern="0" baseline="30000" dirty="0" smtClean="0">
                <a:latin typeface="Helvetica" pitchFamily="34" charset="0"/>
                <a:ea typeface="宋体" pitchFamily="2" charset="-122"/>
              </a:rPr>
              <a:t>2 </a:t>
            </a:r>
            <a:r>
              <a:rPr lang="en-US" sz="1600" kern="0" dirty="0" smtClean="0">
                <a:latin typeface="Helvetica" pitchFamily="34" charset="0"/>
                <a:ea typeface="宋体" pitchFamily="2" charset="-122"/>
              </a:rPr>
              <a:t>Information Sciences Institute</a:t>
            </a: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University of Southern California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85800" y="5257800"/>
            <a:ext cx="66294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100" dirty="0" smtClean="0"/>
          </a:p>
          <a:p>
            <a:r>
              <a:rPr lang="en-US" sz="1200" dirty="0" smtClean="0"/>
              <a:t>Supported </a:t>
            </a:r>
            <a:r>
              <a:rPr lang="en-US" sz="1200" dirty="0"/>
              <a:t>by NSF CAREER </a:t>
            </a:r>
            <a:r>
              <a:rPr lang="en-US" sz="1200" dirty="0" smtClean="0"/>
              <a:t>Award </a:t>
            </a:r>
            <a:r>
              <a:rPr lang="en-US" sz="1200" dirty="0"/>
              <a:t>#0133568 </a:t>
            </a:r>
            <a:r>
              <a:rPr lang="en-US" sz="1200" dirty="0" smtClean="0"/>
              <a:t>and</a:t>
            </a:r>
          </a:p>
          <a:p>
            <a:r>
              <a:rPr lang="en-US" sz="1200" dirty="0" smtClean="0"/>
              <a:t>AFOSR </a:t>
            </a:r>
            <a:r>
              <a:rPr lang="en-US" sz="1200" dirty="0"/>
              <a:t>grants </a:t>
            </a:r>
            <a:r>
              <a:rPr lang="en-US" sz="1200" dirty="0" smtClean="0"/>
              <a:t>FA9550-04-1-0105 and </a:t>
            </a:r>
            <a:r>
              <a:rPr lang="en-US" sz="1200" dirty="0"/>
              <a:t>FA9550-07-1-0416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5364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C1D101BD-2701-41D3-AFB1-A4D9CFD16A7B}" type="datetime1">
              <a:rPr lang="en-US" sz="1400"/>
              <a:pPr/>
              <a:t>10/1/2007</a:t>
            </a:fld>
            <a:endParaRPr lang="en-US" altLang="zh-CN" sz="1400"/>
          </a:p>
        </p:txBody>
      </p:sp>
      <p:sp>
        <p:nvSpPr>
          <p:cNvPr id="15366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0E032CE-DB28-4024-B572-AC0D36D4167D}" type="slidenum">
              <a:rPr lang="en-US" altLang="zh-CN" sz="1400"/>
              <a:pPr algn="r"/>
              <a:t>10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22F95-8691-4A54-9CCE-C5C7BAFD06C9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>
          <a:ln w="0">
            <a:noFill/>
          </a:ln>
        </p:spPr>
        <p:txBody>
          <a:bodyPr/>
          <a:lstStyle/>
          <a:p>
            <a:pPr marL="228600" indent="-228600">
              <a:buNone/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</a:rPr>
              <a:t> </a:t>
            </a:r>
            <a:r>
              <a:rPr lang="en-US" b="1" dirty="0" smtClean="0">
                <a:ln w="12700">
                  <a:solidFill>
                    <a:srgbClr val="588824"/>
                  </a:solidFill>
                </a:ln>
                <a:solidFill>
                  <a:schemeClr val="folHlink"/>
                </a:solidFill>
                <a:latin typeface="+mn-lt"/>
              </a:rPr>
              <a:t>Parity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b="1" dirty="0" smtClean="0">
                <a:ln w="12700">
                  <a:solidFill>
                    <a:srgbClr val="3C8A90"/>
                  </a:solidFill>
                </a:ln>
                <a:solidFill>
                  <a:srgbClr val="5FB6BD"/>
                </a:solidFill>
                <a:latin typeface="+mn-lt"/>
              </a:rPr>
              <a:t>Ordering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b="1" dirty="0" smtClean="0">
                <a:ln w="12700">
                  <a:solidFill>
                    <a:srgbClr val="B44900"/>
                  </a:solidFill>
                </a:ln>
                <a:solidFill>
                  <a:srgbClr val="FF6600"/>
                </a:solidFill>
                <a:latin typeface="+mn-lt"/>
              </a:rPr>
              <a:t>Corner constraints</a:t>
            </a:r>
          </a:p>
          <a:p>
            <a:pPr marL="228600" indent="-228600">
              <a:buNone/>
              <a:defRPr/>
            </a:pPr>
            <a:endParaRPr lang="en-US" b="1" dirty="0" smtClean="0">
              <a:ln w="12700">
                <a:noFill/>
              </a:ln>
              <a:solidFill>
                <a:schemeClr val="folHlink"/>
              </a:solidFill>
              <a:latin typeface="+mn-lt"/>
            </a:endParaRP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</a:rPr>
              <a:t> </a:t>
            </a:r>
            <a:r>
              <a:rPr lang="en-US" b="1" dirty="0" smtClean="0">
                <a:ln w="12700">
                  <a:solidFill>
                    <a:srgbClr val="512373"/>
                  </a:solidFill>
                </a:ln>
                <a:solidFill>
                  <a:srgbClr val="9933FF"/>
                </a:solidFill>
                <a:latin typeface="+mn-lt"/>
              </a:rPr>
              <a:t>Phone-book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dirty="0" smtClean="0">
                <a:latin typeface="+mn-lt"/>
              </a:rPr>
              <a:t>Optional: grid constraints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CSP model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 rot="16200000">
            <a:off x="7518400" y="2120900"/>
            <a:ext cx="13208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429" name="TextBox 10"/>
          <p:cNvSpPr txBox="1">
            <a:spLocks noChangeArrowheads="1"/>
          </p:cNvSpPr>
          <p:nvPr/>
        </p:nvSpPr>
        <p:spPr bwMode="auto">
          <a:xfrm>
            <a:off x="8267700" y="26162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943600" y="1803400"/>
            <a:ext cx="24257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431" name="TextBox 10"/>
          <p:cNvSpPr txBox="1">
            <a:spLocks noChangeArrowheads="1"/>
          </p:cNvSpPr>
          <p:nvPr/>
        </p:nvSpPr>
        <p:spPr bwMode="auto">
          <a:xfrm>
            <a:off x="8343900" y="17526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S2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005513" y="2119313"/>
            <a:ext cx="571500" cy="444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B2</a:t>
            </a:r>
          </a:p>
        </p:txBody>
      </p:sp>
      <p:sp>
        <p:nvSpPr>
          <p:cNvPr id="17433" name="Rectangle 11"/>
          <p:cNvSpPr>
            <a:spLocks noChangeArrowheads="1"/>
          </p:cNvSpPr>
          <p:nvPr/>
        </p:nvSpPr>
        <p:spPr bwMode="auto">
          <a:xfrm>
            <a:off x="5905500" y="3390900"/>
            <a:ext cx="13208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OddOnNorth</a:t>
            </a:r>
          </a:p>
        </p:txBody>
      </p:sp>
      <p:cxnSp>
        <p:nvCxnSpPr>
          <p:cNvPr id="17434" name="AutoShape 12"/>
          <p:cNvCxnSpPr>
            <a:cxnSpLocks noChangeShapeType="1"/>
            <a:stCxn id="17433" idx="1"/>
            <a:endCxn id="24" idx="1"/>
          </p:cNvCxnSpPr>
          <p:nvPr/>
        </p:nvCxnSpPr>
        <p:spPr bwMode="auto">
          <a:xfrm rot="10800000" flipH="1">
            <a:off x="5905500" y="2341563"/>
            <a:ext cx="87313" cy="1239838"/>
          </a:xfrm>
          <a:prstGeom prst="curvedConnector3">
            <a:avLst>
              <a:gd name="adj1" fmla="val -26181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35" name="Rectangle 14"/>
          <p:cNvSpPr>
            <a:spLocks noChangeArrowheads="1"/>
          </p:cNvSpPr>
          <p:nvPr/>
        </p:nvSpPr>
        <p:spPr bwMode="auto">
          <a:xfrm>
            <a:off x="5626100" y="2679700"/>
            <a:ext cx="152400" cy="1651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588824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cxnSp>
        <p:nvCxnSpPr>
          <p:cNvPr id="17436" name="AutoShape 15"/>
          <p:cNvCxnSpPr>
            <a:cxnSpLocks noChangeShapeType="1"/>
            <a:stCxn id="17433" idx="0"/>
            <a:endCxn id="17441" idx="1"/>
          </p:cNvCxnSpPr>
          <p:nvPr/>
        </p:nvCxnSpPr>
        <p:spPr bwMode="auto">
          <a:xfrm rot="16200000">
            <a:off x="6397625" y="2513013"/>
            <a:ext cx="1046163" cy="711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37" name="Rectangle 16"/>
          <p:cNvSpPr>
            <a:spLocks noChangeArrowheads="1"/>
          </p:cNvSpPr>
          <p:nvPr/>
        </p:nvSpPr>
        <p:spPr bwMode="auto">
          <a:xfrm>
            <a:off x="6586538" y="2855913"/>
            <a:ext cx="152400" cy="1651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588824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cxnSp>
        <p:nvCxnSpPr>
          <p:cNvPr id="17438" name="AutoShape 19"/>
          <p:cNvCxnSpPr>
            <a:cxnSpLocks noChangeShapeType="1"/>
            <a:stCxn id="17439" idx="2"/>
            <a:endCxn id="17441" idx="1"/>
          </p:cNvCxnSpPr>
          <p:nvPr/>
        </p:nvCxnSpPr>
        <p:spPr bwMode="auto">
          <a:xfrm rot="16200000" flipH="1">
            <a:off x="6891678" y="1946616"/>
            <a:ext cx="360136" cy="43610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40" name="AutoShape 21"/>
          <p:cNvSpPr>
            <a:spLocks noChangeArrowheads="1"/>
          </p:cNvSpPr>
          <p:nvPr/>
        </p:nvSpPr>
        <p:spPr bwMode="auto">
          <a:xfrm flipH="1">
            <a:off x="7340600" y="2141538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41" name="AutoShape 22"/>
          <p:cNvSpPr>
            <a:spLocks noChangeArrowheads="1"/>
          </p:cNvSpPr>
          <p:nvPr/>
        </p:nvSpPr>
        <p:spPr bwMode="auto">
          <a:xfrm rot="10800000" flipH="1">
            <a:off x="7289800" y="2090738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17442" name="Rectangle 23"/>
          <p:cNvSpPr>
            <a:spLocks noChangeArrowheads="1"/>
          </p:cNvSpPr>
          <p:nvPr/>
        </p:nvSpPr>
        <p:spPr bwMode="auto">
          <a:xfrm>
            <a:off x="7237413" y="2085975"/>
            <a:ext cx="4318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</a:rPr>
              <a:t>B1</a:t>
            </a:r>
          </a:p>
        </p:txBody>
      </p:sp>
      <p:sp>
        <p:nvSpPr>
          <p:cNvPr id="17443" name="Rectangle 24"/>
          <p:cNvSpPr>
            <a:spLocks noChangeArrowheads="1"/>
          </p:cNvSpPr>
          <p:nvPr/>
        </p:nvSpPr>
        <p:spPr bwMode="auto">
          <a:xfrm>
            <a:off x="7526338" y="2354263"/>
            <a:ext cx="5334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</a:rPr>
              <a:t>B1c</a:t>
            </a:r>
          </a:p>
        </p:txBody>
      </p:sp>
      <p:cxnSp>
        <p:nvCxnSpPr>
          <p:cNvPr id="17444" name="AutoShape 26"/>
          <p:cNvCxnSpPr>
            <a:cxnSpLocks noChangeShapeType="1"/>
            <a:stCxn id="17441" idx="1"/>
            <a:endCxn id="17440" idx="3"/>
          </p:cNvCxnSpPr>
          <p:nvPr/>
        </p:nvCxnSpPr>
        <p:spPr bwMode="auto">
          <a:xfrm rot="10800000" flipH="1" flipV="1">
            <a:off x="7277100" y="2344738"/>
            <a:ext cx="395288" cy="317500"/>
          </a:xfrm>
          <a:prstGeom prst="curvedConnector4">
            <a:avLst>
              <a:gd name="adj1" fmla="val -20083"/>
              <a:gd name="adj2" fmla="val 21328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45" name="Rectangle 27"/>
          <p:cNvSpPr>
            <a:spLocks noChangeArrowheads="1"/>
          </p:cNvSpPr>
          <p:nvPr/>
        </p:nvSpPr>
        <p:spPr bwMode="auto">
          <a:xfrm>
            <a:off x="7186386" y="2814411"/>
            <a:ext cx="152400" cy="1651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B44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6007100" y="4152900"/>
            <a:ext cx="2387600" cy="1246188"/>
            <a:chOff x="3856" y="2720"/>
            <a:chExt cx="1504" cy="785"/>
          </a:xfrm>
        </p:grpSpPr>
        <p:sp>
          <p:nvSpPr>
            <p:cNvPr id="7" name="Rectangle 6"/>
            <p:cNvSpPr/>
            <p:nvPr/>
          </p:nvSpPr>
          <p:spPr>
            <a:xfrm>
              <a:off x="3904" y="3256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888" y="3122"/>
              <a:ext cx="1392" cy="1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" name="Rectangle 6"/>
            <p:cNvSpPr/>
            <p:nvPr/>
          </p:nvSpPr>
          <p:spPr>
            <a:xfrm>
              <a:off x="4448" y="3264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B4</a:t>
              </a:r>
            </a:p>
          </p:txBody>
        </p:sp>
        <p:sp>
          <p:nvSpPr>
            <p:cNvPr id="3" name="Rectangle 6"/>
            <p:cNvSpPr/>
            <p:nvPr/>
          </p:nvSpPr>
          <p:spPr>
            <a:xfrm>
              <a:off x="5072" y="3248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4" name="Rectangle 6"/>
            <p:cNvSpPr/>
            <p:nvPr/>
          </p:nvSpPr>
          <p:spPr>
            <a:xfrm>
              <a:off x="3856" y="2840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5" name="Rectangle 6"/>
            <p:cNvSpPr/>
            <p:nvPr/>
          </p:nvSpPr>
          <p:spPr>
            <a:xfrm>
              <a:off x="5048" y="2832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B2</a:t>
              </a:r>
            </a:p>
          </p:txBody>
        </p:sp>
        <p:sp>
          <p:nvSpPr>
            <p:cNvPr id="17422" name="Rectangle 40"/>
            <p:cNvSpPr>
              <a:spLocks noChangeArrowheads="1"/>
            </p:cNvSpPr>
            <p:nvPr/>
          </p:nvSpPr>
          <p:spPr bwMode="auto">
            <a:xfrm>
              <a:off x="4568" y="2720"/>
              <a:ext cx="96" cy="104"/>
            </a:xfrm>
            <a:prstGeom prst="rect">
              <a:avLst/>
            </a:prstGeom>
            <a:solidFill>
              <a:srgbClr val="9933FF"/>
            </a:solidFill>
            <a:ln w="9525" algn="ctr">
              <a:solidFill>
                <a:srgbClr val="7030A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cxnSp>
          <p:nvCxnSpPr>
            <p:cNvPr id="17423" name="AutoShape 41"/>
            <p:cNvCxnSpPr>
              <a:cxnSpLocks noChangeShapeType="1"/>
              <a:stCxn id="17422" idx="1"/>
            </p:cNvCxnSpPr>
            <p:nvPr/>
          </p:nvCxnSpPr>
          <p:spPr bwMode="auto">
            <a:xfrm rot="10800000" flipV="1">
              <a:off x="4152" y="2772"/>
              <a:ext cx="416" cy="189"/>
            </a:xfrm>
            <a:prstGeom prst="curvedConnector3">
              <a:avLst>
                <a:gd name="adj1" fmla="val 5096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4" name="AutoShape 42"/>
            <p:cNvCxnSpPr>
              <a:cxnSpLocks noChangeShapeType="1"/>
              <a:stCxn id="17422" idx="3"/>
            </p:cNvCxnSpPr>
            <p:nvPr/>
          </p:nvCxnSpPr>
          <p:spPr bwMode="auto">
            <a:xfrm>
              <a:off x="4664" y="2772"/>
              <a:ext cx="376" cy="181"/>
            </a:xfrm>
            <a:prstGeom prst="curvedConnector3">
              <a:avLst>
                <a:gd name="adj1" fmla="val 510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5" name="AutoShape 43"/>
            <p:cNvCxnSpPr>
              <a:cxnSpLocks noChangeShapeType="1"/>
              <a:stCxn id="17422" idx="2"/>
              <a:endCxn id="7" idx="0"/>
            </p:cNvCxnSpPr>
            <p:nvPr/>
          </p:nvCxnSpPr>
          <p:spPr bwMode="auto">
            <a:xfrm rot="5400000">
              <a:off x="4120" y="2752"/>
              <a:ext cx="424" cy="568"/>
            </a:xfrm>
            <a:prstGeom prst="curvedConnector3">
              <a:avLst>
                <a:gd name="adj1" fmla="val 5094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6" name="AutoShape 44"/>
            <p:cNvCxnSpPr>
              <a:cxnSpLocks noChangeShapeType="1"/>
              <a:stCxn id="17422" idx="2"/>
            </p:cNvCxnSpPr>
            <p:nvPr/>
          </p:nvCxnSpPr>
          <p:spPr bwMode="auto">
            <a:xfrm rot="5400000">
              <a:off x="4388" y="3028"/>
              <a:ext cx="432" cy="24"/>
            </a:xfrm>
            <a:prstGeom prst="curvedConnector3">
              <a:avLst>
                <a:gd name="adj1" fmla="val 5092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7" name="AutoShape 45"/>
            <p:cNvCxnSpPr>
              <a:cxnSpLocks noChangeShapeType="1"/>
              <a:stCxn id="17422" idx="2"/>
            </p:cNvCxnSpPr>
            <p:nvPr/>
          </p:nvCxnSpPr>
          <p:spPr bwMode="auto">
            <a:xfrm rot="16200000" flipH="1">
              <a:off x="4708" y="2732"/>
              <a:ext cx="416" cy="600"/>
            </a:xfrm>
            <a:prstGeom prst="curvedConnector3">
              <a:avLst>
                <a:gd name="adj1" fmla="val 5096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7414" name="Rectangle 11"/>
          <p:cNvSpPr>
            <a:spLocks noChangeArrowheads="1"/>
          </p:cNvSpPr>
          <p:nvPr/>
        </p:nvSpPr>
        <p:spPr bwMode="auto">
          <a:xfrm>
            <a:off x="6270625" y="1282700"/>
            <a:ext cx="16002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IncreasingEast</a:t>
            </a:r>
          </a:p>
        </p:txBody>
      </p:sp>
      <p:cxnSp>
        <p:nvCxnSpPr>
          <p:cNvPr id="38" name="Curved Connector 37"/>
          <p:cNvCxnSpPr>
            <a:cxnSpLocks noChangeShapeType="1"/>
            <a:stCxn id="17439" idx="0"/>
            <a:endCxn id="17414" idx="2"/>
          </p:cNvCxnSpPr>
          <p:nvPr/>
        </p:nvCxnSpPr>
        <p:spPr bwMode="auto">
          <a:xfrm rot="5400000" flipH="1" flipV="1">
            <a:off x="6884307" y="1633085"/>
            <a:ext cx="155802" cy="217033"/>
          </a:xfrm>
          <a:prstGeom prst="curved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47" name="Shape 46"/>
          <p:cNvCxnSpPr>
            <a:stCxn id="24" idx="3"/>
            <a:endCxn id="17439" idx="2"/>
          </p:cNvCxnSpPr>
          <p:nvPr/>
        </p:nvCxnSpPr>
        <p:spPr>
          <a:xfrm flipV="1">
            <a:off x="6577013" y="1984602"/>
            <a:ext cx="276679" cy="356961"/>
          </a:xfrm>
          <a:prstGeom prst="curvedConnector2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439" name="Rectangle 17"/>
          <p:cNvSpPr>
            <a:spLocks noChangeArrowheads="1"/>
          </p:cNvSpPr>
          <p:nvPr/>
        </p:nvSpPr>
        <p:spPr bwMode="auto">
          <a:xfrm>
            <a:off x="6777492" y="1819502"/>
            <a:ext cx="152400" cy="165100"/>
          </a:xfrm>
          <a:prstGeom prst="rect">
            <a:avLst/>
          </a:prstGeom>
          <a:solidFill>
            <a:srgbClr val="5FB6BD"/>
          </a:solidFill>
          <a:ln w="9525" algn="ctr">
            <a:solidFill>
              <a:srgbClr val="3C8A9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1E23A-C62E-43BC-9131-BE138A601063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11</a:t>
            </a:fld>
            <a:endParaRPr lang="en-US" altLang="zh-CN"/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Example constraint network</a:t>
            </a:r>
          </a:p>
        </p:txBody>
      </p:sp>
      <p:pic>
        <p:nvPicPr>
          <p:cNvPr id="18435" name="Picture 9" descr="network_graph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3625" y="1196975"/>
            <a:ext cx="55403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89EE-FD04-45B0-AAB9-07BC6AB046D5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12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grpSp>
        <p:nvGrpSpPr>
          <p:cNvPr id="8" name="Group 7"/>
          <p:cNvGrpSpPr/>
          <p:nvPr/>
        </p:nvGrpSpPr>
        <p:grpSpPr>
          <a:xfrm>
            <a:off x="381000" y="2286000"/>
            <a:ext cx="2875034" cy="1380954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B6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B8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B2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B4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15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B3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B9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B10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B7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54661" y="3048000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S1</a:t>
              </a:r>
              <a:endParaRPr lang="en-US" sz="9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838781" y="3048000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S2</a:t>
              </a:r>
              <a:endParaRPr lang="en-US" sz="9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99341" y="4046219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S3</a:t>
              </a:r>
              <a:endParaRPr lang="en-US" sz="9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9600" y="3886200"/>
            <a:ext cx="1279045" cy="656286"/>
            <a:chOff x="381000" y="3733800"/>
            <a:chExt cx="2290800" cy="1175425"/>
          </a:xfrm>
        </p:grpSpPr>
        <p:sp>
          <p:nvSpPr>
            <p:cNvPr id="26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1000" y="4495799"/>
              <a:ext cx="514486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Si</a:t>
              </a:r>
              <a:endParaRPr lang="en-US" sz="9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1999" y="3733800"/>
              <a:ext cx="1243725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Building</a:t>
              </a:r>
              <a:endParaRPr lang="en-US" sz="9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61999" y="4114799"/>
              <a:ext cx="190980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Corner building</a:t>
              </a:r>
              <a:endParaRPr lang="en-US" sz="9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61999" y="4495799"/>
              <a:ext cx="1059980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Street</a:t>
              </a:r>
              <a:endParaRPr lang="en-US" sz="9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981200" y="3810000"/>
            <a:ext cx="848310" cy="990601"/>
            <a:chOff x="7475592" y="3200398"/>
            <a:chExt cx="1519343" cy="1774192"/>
          </a:xfrm>
        </p:grpSpPr>
        <p:sp>
          <p:nvSpPr>
            <p:cNvPr id="33" name="TextBox 32"/>
            <p:cNvSpPr txBox="1"/>
            <p:nvPr/>
          </p:nvSpPr>
          <p:spPr>
            <a:xfrm>
              <a:off x="7475592" y="3200398"/>
              <a:ext cx="1519343" cy="15434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S1#1,S1#4,</a:t>
              </a:r>
            </a:p>
            <a:p>
              <a:pPr algn="ctr"/>
              <a:r>
                <a:rPr lang="en-US" sz="1000" dirty="0" smtClean="0"/>
                <a:t>S1#8,S2#7,</a:t>
              </a:r>
            </a:p>
            <a:p>
              <a:pPr algn="ctr"/>
              <a:r>
                <a:rPr lang="en-US" sz="1000" dirty="0" smtClean="0"/>
                <a:t>S2#8,S3#1,</a:t>
              </a:r>
            </a:p>
            <a:p>
              <a:pPr algn="ctr"/>
              <a:r>
                <a:rPr lang="en-US" sz="1000" dirty="0" smtClean="0"/>
                <a:t>S3#2,S3#3,</a:t>
              </a:r>
            </a:p>
            <a:p>
              <a:pPr algn="ctr"/>
              <a:r>
                <a:rPr lang="en-US" sz="1000" dirty="0" smtClean="0"/>
                <a:t>S3#15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7543788" y="3200398"/>
              <a:ext cx="1371598" cy="1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Freeform 36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  <p:sp>
        <p:nvSpPr>
          <p:cNvPr id="38" name="Right Arrow 37"/>
          <p:cNvSpPr/>
          <p:nvPr/>
        </p:nvSpPr>
        <p:spPr>
          <a:xfrm rot="827926">
            <a:off x="3126372" y="3639651"/>
            <a:ext cx="535286" cy="9048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Features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 of new model &amp; solver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  <a:tabLst>
                <a:tab pos="78819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Improvement over previous work: 	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20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+, 05]</a:t>
            </a:r>
            <a:endParaRPr lang="en-US" sz="16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8819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Model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Reduces number of variables and constraints 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arity</a:t>
            </a: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Reflects topology: Constraints can be declared locally &amp; in restricted ‘contexts,’ important feature for 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Michalowski’s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work</a:t>
            </a:r>
            <a:endParaRPr lang="en-US" sz="16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8819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Solver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Exploits structure of problem (backdoor variables)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Implements domains as (possibly infinite) intervals</a:t>
            </a:r>
          </a:p>
          <a:p>
            <a:pPr lvl="1">
              <a:tabLst>
                <a:tab pos="7881938" algn="r"/>
              </a:tabLst>
            </a:pP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Incorporates all reformulations (to be introduced)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0CE0-4689-48CA-874B-120BF6E6E021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13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458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B2CBFF29-DDFD-4EDD-914A-AAC1B19C4C15}" type="datetime1">
              <a:rPr lang="en-US" sz="1400"/>
              <a:pPr/>
              <a:t>10/1/2007</a:t>
            </a:fld>
            <a:endParaRPr lang="en-US" altLang="zh-CN" sz="1400"/>
          </a:p>
        </p:txBody>
      </p:sp>
      <p:sp>
        <p:nvSpPr>
          <p:cNvPr id="2458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A918D66-A9C9-415F-9FFD-C97C4F7B2F9C}" type="slidenum">
              <a:rPr lang="en-US" altLang="zh-CN" sz="1400"/>
              <a:pPr algn="r"/>
              <a:t>14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C1522-0836-43A0-B986-842F745985C0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14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Query in the BID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563562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Problem:  BID instances have many solutions</a:t>
            </a:r>
          </a:p>
          <a:p>
            <a:pPr eaLnBrk="1" hangingPunct="1">
              <a:buFontTx/>
              <a:buNone/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533400" y="49530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We </a:t>
            </a:r>
            <a:r>
              <a:rPr lang="en-US" sz="2400" b="1" dirty="0"/>
              <a:t>only</a:t>
            </a:r>
            <a:r>
              <a:rPr lang="en-US" sz="2400" dirty="0"/>
              <a:t> need to know which </a:t>
            </a:r>
            <a:r>
              <a:rPr lang="en-US" sz="2400" dirty="0" smtClean="0"/>
              <a:t>values (address) </a:t>
            </a:r>
            <a:r>
              <a:rPr lang="en-US" sz="2400" dirty="0"/>
              <a:t>appear </a:t>
            </a:r>
            <a:r>
              <a:rPr lang="en-US" sz="2400" dirty="0" smtClean="0"/>
              <a:t>in </a:t>
            </a:r>
            <a:r>
              <a:rPr lang="en-US" sz="2400" b="1" i="1" dirty="0" smtClean="0"/>
              <a:t>at </a:t>
            </a:r>
            <a:r>
              <a:rPr lang="en-US" sz="2400" b="1" i="1" dirty="0"/>
              <a:t>least one </a:t>
            </a:r>
            <a:r>
              <a:rPr lang="en-US" sz="2400" dirty="0" smtClean="0"/>
              <a:t>solution for a variable (building)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8382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9" name="Rectangle 8"/>
          <p:cNvSpPr/>
          <p:nvPr/>
        </p:nvSpPr>
        <p:spPr>
          <a:xfrm>
            <a:off x="14478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574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2667000"/>
            <a:ext cx="25908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70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685800" y="3657600"/>
            <a:ext cx="2514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j-lt"/>
                <a:cs typeface="+mn-cs"/>
              </a:rPr>
              <a:t>Phone book: </a:t>
            </a:r>
            <a:r>
              <a:rPr lang="en-US" sz="2000" dirty="0">
                <a:latin typeface="+mj-lt"/>
                <a:cs typeface="+mn-cs"/>
              </a:rPr>
              <a:t>{4,8}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343400" y="2286000"/>
          <a:ext cx="3657600" cy="25603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14400"/>
                <a:gridCol w="914400"/>
                <a:gridCol w="914400"/>
                <a:gridCol w="914400"/>
              </a:tblGrid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B4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1066800" y="25146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267200" y="2590800"/>
            <a:ext cx="457200" cy="228600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348A-717E-4644-AC6E-184FE22F5F6B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15</a:t>
            </a:fld>
            <a:endParaRPr lang="en-US" altLang="zh-C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reformulation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1438758"/>
            <a:ext cx="2937165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/>
              <a:t>Query: </a:t>
            </a:r>
          </a:p>
          <a:p>
            <a:pPr>
              <a:defRPr/>
            </a:pPr>
            <a:r>
              <a:rPr lang="en-US" sz="1600" dirty="0" smtClean="0"/>
              <a:t>    Find </a:t>
            </a:r>
            <a:r>
              <a:rPr lang="en-US" sz="1600" b="1" dirty="0" smtClean="0"/>
              <a:t>all</a:t>
            </a:r>
            <a:r>
              <a:rPr lang="en-US" sz="1600" dirty="0" smtClean="0"/>
              <a:t> solutions, </a:t>
            </a:r>
          </a:p>
          <a:p>
            <a:pPr>
              <a:defRPr/>
            </a:pPr>
            <a:r>
              <a:rPr lang="en-US" sz="1600" dirty="0" smtClean="0"/>
              <a:t>    Collect values for variables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5126182" y="1438758"/>
            <a:ext cx="3166918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/>
              <a:t>Query: </a:t>
            </a:r>
          </a:p>
          <a:p>
            <a:pPr>
              <a:defRPr/>
            </a:pPr>
            <a:r>
              <a:rPr lang="en-US" sz="1600" dirty="0" smtClean="0"/>
              <a:t>  For each variable-value pair,</a:t>
            </a:r>
          </a:p>
          <a:p>
            <a:pPr>
              <a:defRPr/>
            </a:pPr>
            <a:r>
              <a:rPr lang="en-US" sz="1600" dirty="0" smtClean="0"/>
              <a:t>     determine </a:t>
            </a:r>
            <a:r>
              <a:rPr lang="en-US" sz="1600" b="1" dirty="0" smtClean="0"/>
              <a:t>satisfiability</a:t>
            </a:r>
            <a:endParaRPr lang="en-US" sz="1600" b="1" dirty="0"/>
          </a:p>
        </p:txBody>
      </p:sp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1358241" y="1057758"/>
            <a:ext cx="14285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Original BID</a:t>
            </a:r>
            <a:endParaRPr lang="en-US" dirty="0"/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5700391" y="1057758"/>
            <a:ext cx="20185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Reformulated BID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46764" y="1857858"/>
            <a:ext cx="15794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14"/>
          <p:cNvSpPr txBox="1">
            <a:spLocks noChangeArrowheads="1"/>
          </p:cNvSpPr>
          <p:nvPr/>
        </p:nvSpPr>
        <p:spPr bwMode="auto">
          <a:xfrm>
            <a:off x="3570879" y="1210158"/>
            <a:ext cx="15311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 dirty="0" smtClean="0"/>
              <a:t>Query </a:t>
            </a:r>
          </a:p>
          <a:p>
            <a:pPr algn="ctr"/>
            <a:r>
              <a:rPr lang="en-US" i="1" dirty="0" smtClean="0"/>
              <a:t>reformulation</a:t>
            </a:r>
            <a:endParaRPr lang="en-US" i="1" dirty="0"/>
          </a:p>
        </p:txBody>
      </p:sp>
      <p:grpSp>
        <p:nvGrpSpPr>
          <p:cNvPr id="3" name="Group 64"/>
          <p:cNvGrpSpPr/>
          <p:nvPr/>
        </p:nvGrpSpPr>
        <p:grpSpPr>
          <a:xfrm>
            <a:off x="1596474" y="2302702"/>
            <a:ext cx="1019115" cy="1146613"/>
            <a:chOff x="2064327" y="3546763"/>
            <a:chExt cx="651164" cy="732629"/>
          </a:xfrm>
        </p:grpSpPr>
        <p:sp>
          <p:nvSpPr>
            <p:cNvPr id="14" name="Isosceles Triangle 13"/>
            <p:cNvSpPr/>
            <p:nvPr/>
          </p:nvSpPr>
          <p:spPr>
            <a:xfrm>
              <a:off x="2064327" y="3546764"/>
              <a:ext cx="651164" cy="720436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14" idx="0"/>
            </p:cNvCxnSpPr>
            <p:nvPr/>
          </p:nvCxnSpPr>
          <p:spPr>
            <a:xfrm rot="16200000" flipH="1" flipV="1">
              <a:off x="1951413" y="3823162"/>
              <a:ext cx="714894" cy="162098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4" idx="0"/>
              <a:endCxn id="14" idx="3"/>
            </p:cNvCxnSpPr>
            <p:nvPr/>
          </p:nvCxnSpPr>
          <p:spPr>
            <a:xfrm rot="16200000" flipH="1">
              <a:off x="2029691" y="3906982"/>
              <a:ext cx="720436" cy="1588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4" idx="0"/>
            </p:cNvCxnSpPr>
            <p:nvPr/>
          </p:nvCxnSpPr>
          <p:spPr>
            <a:xfrm rot="16200000" flipH="1">
              <a:off x="2092729" y="3843944"/>
              <a:ext cx="714894" cy="120535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4" idx="0"/>
            </p:cNvCxnSpPr>
            <p:nvPr/>
          </p:nvCxnSpPr>
          <p:spPr>
            <a:xfrm rot="16200000" flipH="1">
              <a:off x="2125980" y="3810693"/>
              <a:ext cx="725978" cy="19812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4" idx="0"/>
            </p:cNvCxnSpPr>
            <p:nvPr/>
          </p:nvCxnSpPr>
          <p:spPr>
            <a:xfrm rot="16200000" flipH="1" flipV="1">
              <a:off x="1934788" y="3795453"/>
              <a:ext cx="703811" cy="206431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4" idx="0"/>
            </p:cNvCxnSpPr>
            <p:nvPr/>
          </p:nvCxnSpPr>
          <p:spPr>
            <a:xfrm rot="16200000" flipH="1" flipV="1">
              <a:off x="1970810" y="3837016"/>
              <a:ext cx="709352" cy="128847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4" idx="0"/>
            </p:cNvCxnSpPr>
            <p:nvPr/>
          </p:nvCxnSpPr>
          <p:spPr>
            <a:xfrm rot="16200000" flipH="1">
              <a:off x="2155352" y="3781321"/>
              <a:ext cx="732628" cy="263514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7" name="Isosceles Triangle 56"/>
          <p:cNvSpPr/>
          <p:nvPr/>
        </p:nvSpPr>
        <p:spPr>
          <a:xfrm>
            <a:off x="6190068" y="2404376"/>
            <a:ext cx="944465" cy="1044939"/>
          </a:xfrm>
          <a:prstGeom prst="triangl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>
            <a:stCxn id="57" idx="0"/>
          </p:cNvCxnSpPr>
          <p:nvPr/>
        </p:nvCxnSpPr>
        <p:spPr>
          <a:xfrm rot="16200000" flipH="1" flipV="1">
            <a:off x="6054428" y="2825365"/>
            <a:ext cx="1028862" cy="186883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776176" y="3502332"/>
          <a:ext cx="7729870" cy="2133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4935"/>
                <a:gridCol w="3864935"/>
              </a:tblGrid>
              <a:tr h="3725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Original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query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Reformulated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query</a:t>
                      </a:r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r>
                        <a:rPr lang="en-US" dirty="0" smtClean="0"/>
                        <a:t>Single enumeration problem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Many satisfiability</a:t>
                      </a:r>
                      <a:r>
                        <a:rPr lang="en-US" baseline="0" dirty="0" smtClean="0"/>
                        <a:t> problems</a:t>
                      </a:r>
                      <a:endParaRPr lang="en-US" dirty="0"/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  <a:r>
                        <a:rPr lang="en-US" baseline="0" dirty="0" smtClean="0"/>
                        <a:t> solutions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Per-variable solution</a:t>
                      </a:r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Exhaustive</a:t>
                      </a:r>
                      <a:r>
                        <a:rPr lang="en-US" baseline="0" dirty="0" smtClean="0"/>
                        <a:t> search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One path</a:t>
                      </a:r>
                    </a:p>
                  </a:txBody>
                  <a:tcPr/>
                </a:tc>
              </a:tr>
              <a:tr h="643062">
                <a:tc>
                  <a:txBody>
                    <a:bodyPr/>
                    <a:lstStyle/>
                    <a:p>
                      <a:r>
                        <a:rPr lang="en-US" dirty="0" smtClean="0"/>
                        <a:t>Impractical when there are many 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Costly</a:t>
                      </a:r>
                      <a:r>
                        <a:rPr lang="en-US" baseline="0" dirty="0" smtClean="0"/>
                        <a:t> when there are few solutions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3CAD3-E1D2-44D7-9FCE-6D8760CC08A5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16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62000" y="5049074"/>
            <a:ext cx="8458200" cy="712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Previous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work did not scale up beyond </a:t>
            </a:r>
            <a:r>
              <a:rPr kumimoji="0" lang="en-US" sz="1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	    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34                     7                     1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458200" cy="685800"/>
          </a:xfrm>
        </p:spPr>
        <p:txBody>
          <a:bodyPr/>
          <a:lstStyle/>
          <a:p>
            <a:pPr>
              <a:tabLst>
                <a:tab pos="7997825" algn="r"/>
              </a:tabLst>
            </a:pP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Evaluations: </a:t>
            </a:r>
            <a:r>
              <a:rPr lang="en-US" sz="2800" b="0" dirty="0" smtClean="0">
                <a:latin typeface="Helvetica" pitchFamily="34" charset="0"/>
                <a:ea typeface="宋体" pitchFamily="2" charset="-122"/>
              </a:rPr>
              <a:t>real-world data from El Segundo</a:t>
            </a:r>
            <a:endParaRPr lang="en-US" sz="2800" b="0" dirty="0" smtClean="0">
              <a:solidFill>
                <a:schemeClr val="tx1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242626" y="1046677"/>
            <a:ext cx="1560285" cy="491839"/>
          </a:xfrm>
        </p:spPr>
        <p:txBody>
          <a:bodyPr/>
          <a:lstStyle/>
          <a:p>
            <a:pPr>
              <a:buFontTx/>
              <a:buNone/>
              <a:tabLst>
                <a:tab pos="793908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		</a:t>
            </a:r>
            <a:r>
              <a:rPr lang="en-US" sz="1600" dirty="0" smtClean="0">
                <a:ea typeface="宋体" pitchFamily="2" charset="-122"/>
              </a:rPr>
              <a:t>[</a:t>
            </a:r>
            <a:r>
              <a:rPr lang="en-US" sz="1600" dirty="0" err="1" smtClean="0">
                <a:ea typeface="宋体" pitchFamily="2" charset="-122"/>
              </a:rPr>
              <a:t>Shewale</a:t>
            </a:r>
            <a:r>
              <a:rPr lang="en-US" sz="1600" dirty="0" smtClean="0">
                <a:ea typeface="宋体" pitchFamily="2" charset="-122"/>
              </a:rPr>
              <a:t>]</a:t>
            </a:r>
            <a:endParaRPr lang="en-US" sz="2400" dirty="0" smtClean="0"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endParaRPr lang="en-US" dirty="0" smtClean="0"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buFontTx/>
              <a:buNone/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graphicFrame>
        <p:nvGraphicFramePr>
          <p:cNvPr id="4" name="Group 81"/>
          <p:cNvGraphicFramePr>
            <a:graphicFrameLocks noGrp="1"/>
          </p:cNvGraphicFramePr>
          <p:nvPr/>
        </p:nvGraphicFramePr>
        <p:xfrm>
          <a:off x="906460" y="1477010"/>
          <a:ext cx="7323140" cy="3475990"/>
        </p:xfrm>
        <a:graphic>
          <a:graphicData uri="http://schemas.openxmlformats.org/drawingml/2006/table">
            <a:tbl>
              <a:tblPr/>
              <a:tblGrid>
                <a:gridCol w="1492208"/>
                <a:gridCol w="1798458"/>
                <a:gridCol w="1136875"/>
                <a:gridCol w="1874406"/>
                <a:gridCol w="1021193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Phone book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Number of…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Completeness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Buildings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Corner buildings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Blocks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17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45.6%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28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50.5%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36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60.3%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46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65.6%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FBAD-48FC-4666-90BC-974D9B2A97DC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17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47088" cy="685800"/>
          </a:xfrm>
        </p:spPr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Evaluation: 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</p:txBody>
      </p:sp>
      <p:graphicFrame>
        <p:nvGraphicFramePr>
          <p:cNvPr id="22609" name="Group 81"/>
          <p:cNvGraphicFramePr>
            <a:graphicFrameLocks noGrp="1"/>
          </p:cNvGraphicFramePr>
          <p:nvPr/>
        </p:nvGraphicFramePr>
        <p:xfrm>
          <a:off x="2049463" y="1676400"/>
          <a:ext cx="4732337" cy="1767840"/>
        </p:xfrm>
        <a:graphic>
          <a:graphicData uri="http://schemas.openxmlformats.org/drawingml/2006/table">
            <a:tbl>
              <a:tblPr/>
              <a:tblGrid>
                <a:gridCol w="1266825"/>
                <a:gridCol w="1874837"/>
                <a:gridCol w="15906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 query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New query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14,818.9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66,901.1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119,002.4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615" name="Group 87"/>
          <p:cNvGraphicFramePr>
            <a:graphicFrameLocks noGrp="1"/>
          </p:cNvGraphicFramePr>
          <p:nvPr/>
        </p:nvGraphicFramePr>
        <p:xfrm>
          <a:off x="2049463" y="4038600"/>
          <a:ext cx="4654550" cy="1737995"/>
        </p:xfrm>
        <a:graphic>
          <a:graphicData uri="http://schemas.openxmlformats.org/drawingml/2006/table">
            <a:tbl>
              <a:tblPr/>
              <a:tblGrid>
                <a:gridCol w="1266825"/>
                <a:gridCol w="1870075"/>
                <a:gridCol w="15176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 query [s]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New query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1.5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139.2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20.2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4,971.2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1123.4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38,618.4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3291.2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117,279.1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04800" y="1219200"/>
            <a:ext cx="8272463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dirty="0">
                <a:latin typeface="+mn-lt"/>
                <a:cs typeface="+mn-cs"/>
              </a:rPr>
              <a:t>Incomplete phone book → many solutions → better performance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3505200"/>
            <a:ext cx="787717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dirty="0">
                <a:latin typeface="+mn-lt"/>
                <a:cs typeface="+mn-cs"/>
              </a:rPr>
              <a:t>Complete phone book → few solutions → worse performance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2BB8C-4A34-4926-8650-C088B9456411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18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ontent Placeholder 2"/>
          <p:cNvSpPr txBox="1">
            <a:spLocks/>
          </p:cNvSpPr>
          <p:nvPr/>
        </p:nvSpPr>
        <p:spPr bwMode="auto">
          <a:xfrm>
            <a:off x="533400" y="2636838"/>
            <a:ext cx="81534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Space: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O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d</a:t>
            </a:r>
            <a:r>
              <a:rPr kumimoji="0" lang="en-US" sz="2000" b="0" i="1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s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)</a:t>
            </a:r>
          </a:p>
        </p:txBody>
      </p:sp>
      <p:sp>
        <p:nvSpPr>
          <p:cNvPr id="105" name="Content Placeholder 2"/>
          <p:cNvSpPr txBox="1">
            <a:spLocks/>
          </p:cNvSpPr>
          <p:nvPr/>
        </p:nvSpPr>
        <p:spPr bwMode="auto">
          <a:xfrm>
            <a:off x="533400" y="2332038"/>
            <a:ext cx="81534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To generate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tuples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of length </a:t>
            </a:r>
            <a:r>
              <a:rPr kumimoji="0" lang="en-US" sz="16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i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107" name="Content Placeholder 2"/>
          <p:cNvSpPr txBox="1">
            <a:spLocks/>
          </p:cNvSpPr>
          <p:nvPr/>
        </p:nvSpPr>
        <p:spPr bwMode="auto">
          <a:xfrm>
            <a:off x="533400" y="2027238"/>
            <a:ext cx="81534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Compute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all solutions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of length </a:t>
            </a:r>
            <a:r>
              <a:rPr kumimoji="0" lang="en-US" sz="16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s </a:t>
            </a:r>
          </a:p>
        </p:txBody>
      </p:sp>
      <p:sp>
        <p:nvSpPr>
          <p:cNvPr id="106" name="Content Placeholder 2"/>
          <p:cNvSpPr txBox="1">
            <a:spLocks/>
          </p:cNvSpPr>
          <p:nvPr/>
        </p:nvSpPr>
        <p:spPr bwMode="auto">
          <a:xfrm>
            <a:off x="533400" y="16764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42263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For every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constraints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5582412" y="2743200"/>
            <a:ext cx="1018794" cy="381000"/>
            <a:chOff x="5582412" y="2743200"/>
            <a:chExt cx="1018794" cy="381000"/>
          </a:xfrm>
        </p:grpSpPr>
        <p:sp>
          <p:nvSpPr>
            <p:cNvPr id="45" name="TextBox 44"/>
            <p:cNvSpPr txBox="1"/>
            <p:nvPr/>
          </p:nvSpPr>
          <p:spPr>
            <a:xfrm>
              <a:off x="5582412" y="27432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err="1" smtClean="0"/>
                <a:t>i</a:t>
              </a:r>
              <a:endParaRPr lang="en-US" i="1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5763006" y="2819400"/>
              <a:ext cx="838200" cy="304800"/>
            </a:xfrm>
            <a:prstGeom prst="roundRect">
              <a:avLst/>
            </a:prstGeom>
            <a:solidFill>
              <a:srgbClr val="FFFF66">
                <a:alpha val="4902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Generalizing query reformulation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487362"/>
          </a:xfrm>
        </p:spPr>
        <p:txBody>
          <a:bodyPr/>
          <a:lstStyle/>
          <a:p>
            <a:pPr>
              <a:tabLst>
                <a:tab pos="7942263" algn="r"/>
              </a:tabLst>
            </a:pPr>
            <a:r>
              <a:rPr lang="en-US" sz="2400" dirty="0" smtClean="0"/>
              <a:t>Relational (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m</a:t>
            </a:r>
            <a:r>
              <a:rPr lang="en-US" sz="2400" dirty="0" smtClean="0"/>
              <a:t>)-consistency, algorithm R(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m</a:t>
            </a:r>
            <a:r>
              <a:rPr lang="en-US" sz="2400" dirty="0" smtClean="0"/>
              <a:t>)C </a:t>
            </a:r>
          </a:p>
        </p:txBody>
      </p:sp>
      <p:grpSp>
        <p:nvGrpSpPr>
          <p:cNvPr id="127" name="Group 126"/>
          <p:cNvGrpSpPr/>
          <p:nvPr/>
        </p:nvGrpSpPr>
        <p:grpSpPr>
          <a:xfrm>
            <a:off x="533400" y="3429000"/>
            <a:ext cx="8153400" cy="1752600"/>
            <a:chOff x="533400" y="3352800"/>
            <a:chExt cx="8153400" cy="1752600"/>
          </a:xfrm>
        </p:grpSpPr>
        <p:sp>
          <p:nvSpPr>
            <p:cNvPr id="126" name="Content Placeholder 2"/>
            <p:cNvSpPr txBox="1">
              <a:spLocks/>
            </p:cNvSpPr>
            <p:nvPr/>
          </p:nvSpPr>
          <p:spPr bwMode="auto">
            <a:xfrm>
              <a:off x="533400" y="3352800"/>
              <a:ext cx="8153400" cy="175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•"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Query reformulation for</a:t>
              </a:r>
              <a:r>
                <a:rPr kumimoji="0" lang="en-US" sz="2400" b="0" i="0" u="none" strike="noStrike" kern="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Relational (</a:t>
              </a:r>
              <a:r>
                <a:rPr lang="en-US" sz="2400" i="1" kern="0" dirty="0" err="1" smtClean="0">
                  <a:latin typeface="+mn-lt"/>
                  <a:ea typeface="+mn-ea"/>
                </a:rPr>
                <a:t>i</a:t>
              </a:r>
              <a:r>
                <a:rPr lang="en-US" sz="2400" kern="0" dirty="0" err="1" smtClean="0">
                  <a:latin typeface="+mn-lt"/>
                  <a:ea typeface="+mn-ea"/>
                </a:rPr>
                <a:t>,</a:t>
              </a:r>
              <a:r>
                <a:rPr lang="en-US" sz="2400" i="1" kern="0" dirty="0" err="1" smtClean="0">
                  <a:latin typeface="+mn-lt"/>
                  <a:ea typeface="+mn-ea"/>
                </a:rPr>
                <a:t>m</a:t>
              </a:r>
              <a:r>
                <a:rPr lang="en-US" sz="2400" kern="0" dirty="0" smtClean="0">
                  <a:latin typeface="+mn-lt"/>
                  <a:ea typeface="+mn-ea"/>
                </a:rPr>
                <a:t>)-consistency</a:t>
              </a:r>
              <a:endPara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742950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–"/>
                <a:tabLst/>
                <a:defRPr/>
              </a:pP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For each combination of values for </a:t>
              </a:r>
              <a:r>
                <a:rPr kumimoji="0" lang="en-US" sz="2000" b="0" i="1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i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variables</a:t>
              </a:r>
            </a:p>
            <a:p>
              <a:pPr marL="1143000" marR="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•"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Try to extend to 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one</a:t>
              </a: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solution of length </a:t>
              </a:r>
              <a:r>
                <a:rPr kumimoji="0" lang="en-US" sz="16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s</a:t>
              </a:r>
            </a:p>
            <a:p>
              <a:pPr marL="742950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–"/>
                <a:tabLst/>
                <a:defRPr/>
              </a:pP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Space: </a:t>
              </a:r>
              <a:r>
                <a:rPr kumimoji="0" lang="en-US" sz="20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O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(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( )</a:t>
              </a:r>
              <a:r>
                <a:rPr kumimoji="0" lang="en-US" sz="20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d</a:t>
              </a:r>
              <a:r>
                <a:rPr kumimoji="0" lang="en-US" sz="2000" b="0" i="1" u="none" strike="noStrike" kern="0" cap="none" spc="0" normalizeH="0" baseline="3000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</a:t>
              </a:r>
              <a:r>
                <a:rPr kumimoji="0" lang="en-US" sz="2000" b="0" i="1" u="none" strike="noStrike" kern="0" cap="none" spc="0" normalizeH="0" baseline="3000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i</a:t>
              </a:r>
              <a:r>
                <a:rPr kumimoji="0" lang="en-US" sz="2000" b="0" i="1" u="none" strike="noStrike" kern="0" cap="none" spc="0" normalizeH="0" baseline="3000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), </a:t>
              </a:r>
              <a:r>
                <a:rPr kumimoji="0" lang="en-US" sz="2000" b="0" i="1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i</a:t>
              </a:r>
              <a:r>
                <a:rPr kumimoji="0" lang="en-US" sz="20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&lt; s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</a:t>
              </a:r>
              <a:endPara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endParaRPr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2514600" y="4476309"/>
              <a:ext cx="329610" cy="552891"/>
              <a:chOff x="2530539" y="4152018"/>
              <a:chExt cx="329610" cy="552891"/>
            </a:xfrm>
          </p:grpSpPr>
          <p:sp>
            <p:nvSpPr>
              <p:cNvPr id="4" name="Text Box 170"/>
              <p:cNvSpPr txBox="1">
                <a:spLocks noChangeArrowheads="1"/>
              </p:cNvSpPr>
              <p:nvPr/>
            </p:nvSpPr>
            <p:spPr bwMode="auto">
              <a:xfrm>
                <a:off x="2530539" y="4152018"/>
                <a:ext cx="329610" cy="308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i="1" dirty="0"/>
                  <a:t>s</a:t>
                </a:r>
              </a:p>
            </p:txBody>
          </p:sp>
          <p:sp>
            <p:nvSpPr>
              <p:cNvPr id="5" name="Text Box 171"/>
              <p:cNvSpPr txBox="1">
                <a:spLocks noChangeArrowheads="1"/>
              </p:cNvSpPr>
              <p:nvPr/>
            </p:nvSpPr>
            <p:spPr bwMode="auto">
              <a:xfrm>
                <a:off x="2542843" y="4394753"/>
                <a:ext cx="242894" cy="3101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i="1" dirty="0" err="1"/>
                  <a:t>i</a:t>
                </a:r>
                <a:endParaRPr lang="en-US" sz="1400" i="1" dirty="0"/>
              </a:p>
            </p:txBody>
          </p:sp>
        </p:grpSp>
      </p:grp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4A8C-45D2-44F8-BF3C-08D9E55F7C53}" type="datetime1">
              <a:rPr lang="en-US" smtClean="0"/>
              <a:pPr/>
              <a:t>10/1/2007</a:t>
            </a:fld>
            <a:endParaRPr lang="en-US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19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grpSp>
        <p:nvGrpSpPr>
          <p:cNvPr id="117" name="Group 116"/>
          <p:cNvGrpSpPr/>
          <p:nvPr/>
        </p:nvGrpSpPr>
        <p:grpSpPr>
          <a:xfrm>
            <a:off x="5353812" y="2131314"/>
            <a:ext cx="3332988" cy="916686"/>
            <a:chOff x="5353812" y="2114550"/>
            <a:chExt cx="3332988" cy="916686"/>
          </a:xfrm>
        </p:grpSpPr>
        <p:grpSp>
          <p:nvGrpSpPr>
            <p:cNvPr id="115" name="Group 114"/>
            <p:cNvGrpSpPr/>
            <p:nvPr/>
          </p:nvGrpSpPr>
          <p:grpSpPr>
            <a:xfrm>
              <a:off x="5444109" y="2266950"/>
              <a:ext cx="3152393" cy="628651"/>
              <a:chOff x="5444109" y="2266950"/>
              <a:chExt cx="3152393" cy="628651"/>
            </a:xfrm>
          </p:grpSpPr>
          <p:cxnSp>
            <p:nvCxnSpPr>
              <p:cNvPr id="24" name="Straight Connector 23"/>
              <p:cNvCxnSpPr>
                <a:stCxn id="9" idx="2"/>
                <a:endCxn id="15" idx="0"/>
              </p:cNvCxnSpPr>
              <p:nvPr/>
            </p:nvCxnSpPr>
            <p:spPr>
              <a:xfrm rot="5400000">
                <a:off x="5370386" y="2340674"/>
                <a:ext cx="628650" cy="4812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9" idx="2"/>
                <a:endCxn id="16" idx="0"/>
              </p:cNvCxnSpPr>
              <p:nvPr/>
            </p:nvCxnSpPr>
            <p:spPr>
              <a:xfrm rot="16200000" flipH="1">
                <a:off x="5856160" y="2336101"/>
                <a:ext cx="628650" cy="4903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9" idx="2"/>
                <a:endCxn id="23" idx="0"/>
              </p:cNvCxnSpPr>
              <p:nvPr/>
            </p:nvCxnSpPr>
            <p:spPr>
              <a:xfrm rot="16200000" flipH="1">
                <a:off x="5632323" y="2559939"/>
                <a:ext cx="628650" cy="426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10" idx="2"/>
                <a:endCxn id="23" idx="0"/>
              </p:cNvCxnSpPr>
              <p:nvPr/>
            </p:nvCxnSpPr>
            <p:spPr>
              <a:xfrm rot="5400000">
                <a:off x="5873623" y="2361311"/>
                <a:ext cx="628650" cy="4399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>
                <a:stCxn id="10" idx="2"/>
                <a:endCxn id="17" idx="0"/>
              </p:cNvCxnSpPr>
              <p:nvPr/>
            </p:nvCxnSpPr>
            <p:spPr>
              <a:xfrm rot="16200000" flipH="1">
                <a:off x="6321298" y="2353564"/>
                <a:ext cx="628650" cy="45542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11" idx="2"/>
                <a:endCxn id="16" idx="0"/>
              </p:cNvCxnSpPr>
              <p:nvPr/>
            </p:nvCxnSpPr>
            <p:spPr>
              <a:xfrm rot="5400000">
                <a:off x="6338761" y="2343849"/>
                <a:ext cx="628650" cy="4748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11" idx="2"/>
                <a:endCxn id="19" idx="0"/>
              </p:cNvCxnSpPr>
              <p:nvPr/>
            </p:nvCxnSpPr>
            <p:spPr>
              <a:xfrm rot="16200000" flipH="1">
                <a:off x="6943788" y="2213673"/>
                <a:ext cx="628650" cy="7352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12" idx="2"/>
                <a:endCxn id="18" idx="0"/>
              </p:cNvCxnSpPr>
              <p:nvPr/>
            </p:nvCxnSpPr>
            <p:spPr>
              <a:xfrm rot="5400000">
                <a:off x="7027736" y="2550224"/>
                <a:ext cx="628650" cy="621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stCxn id="12" idx="2"/>
                <a:endCxn id="17" idx="0"/>
              </p:cNvCxnSpPr>
              <p:nvPr/>
            </p:nvCxnSpPr>
            <p:spPr>
              <a:xfrm rot="5400000">
                <a:off x="6803898" y="2326386"/>
                <a:ext cx="628650" cy="5097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>
                <a:stCxn id="13" idx="2"/>
                <a:endCxn id="18" idx="0"/>
              </p:cNvCxnSpPr>
              <p:nvPr/>
            </p:nvCxnSpPr>
            <p:spPr>
              <a:xfrm rot="5400000">
                <a:off x="7346633" y="2231327"/>
                <a:ext cx="628650" cy="6998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stCxn id="13" idx="2"/>
                <a:endCxn id="22" idx="0"/>
              </p:cNvCxnSpPr>
              <p:nvPr/>
            </p:nvCxnSpPr>
            <p:spPr>
              <a:xfrm rot="16200000" flipH="1">
                <a:off x="7989379" y="2288476"/>
                <a:ext cx="628650" cy="5855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>
                <a:stCxn id="14" idx="2"/>
                <a:endCxn id="22" idx="0"/>
              </p:cNvCxnSpPr>
              <p:nvPr/>
            </p:nvCxnSpPr>
            <p:spPr>
              <a:xfrm rot="16200000" flipH="1">
                <a:off x="8217979" y="2517076"/>
                <a:ext cx="628650" cy="1283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stCxn id="14" idx="2"/>
                <a:endCxn id="21" idx="0"/>
              </p:cNvCxnSpPr>
              <p:nvPr/>
            </p:nvCxnSpPr>
            <p:spPr>
              <a:xfrm rot="5400000">
                <a:off x="8065580" y="2493074"/>
                <a:ext cx="628650" cy="1764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Group 111"/>
            <p:cNvGrpSpPr/>
            <p:nvPr/>
          </p:nvGrpSpPr>
          <p:grpSpPr>
            <a:xfrm>
              <a:off x="5811012" y="2114550"/>
              <a:ext cx="2771394" cy="152400"/>
              <a:chOff x="5811012" y="2114550"/>
              <a:chExt cx="2771394" cy="1524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58110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2936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7762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72588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7896606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353806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9" name="Straight Connector 28"/>
            <p:cNvCxnSpPr>
              <a:stCxn id="10" idx="2"/>
              <a:endCxn id="15" idx="0"/>
            </p:cNvCxnSpPr>
            <p:nvPr/>
          </p:nvCxnSpPr>
          <p:spPr>
            <a:xfrm rot="5400000">
              <a:off x="5611686" y="2099374"/>
              <a:ext cx="628650" cy="9638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2" idx="2"/>
              <a:endCxn id="19" idx="7"/>
            </p:cNvCxnSpPr>
            <p:nvPr/>
          </p:nvCxnSpPr>
          <p:spPr>
            <a:xfrm rot="16200000" flipH="1">
              <a:off x="7207082" y="2432979"/>
              <a:ext cx="648513" cy="31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4" name="Group 113"/>
            <p:cNvGrpSpPr/>
            <p:nvPr/>
          </p:nvGrpSpPr>
          <p:grpSpPr>
            <a:xfrm>
              <a:off x="5353812" y="2895600"/>
              <a:ext cx="3332988" cy="135636"/>
              <a:chOff x="5353812" y="2895600"/>
              <a:chExt cx="3332988" cy="135636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5353812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325362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6773037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7220712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7535418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7896606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8201406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8506206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5877687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7" name="Straight Connector 36"/>
            <p:cNvCxnSpPr>
              <a:stCxn id="14" idx="2"/>
              <a:endCxn id="20" idx="0"/>
            </p:cNvCxnSpPr>
            <p:nvPr/>
          </p:nvCxnSpPr>
          <p:spPr>
            <a:xfrm rot="5400000">
              <a:off x="7913180" y="2340674"/>
              <a:ext cx="628650" cy="481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5125212" y="1987034"/>
            <a:ext cx="2514600" cy="375166"/>
            <a:chOff x="5125212" y="1987034"/>
            <a:chExt cx="2514600" cy="375166"/>
          </a:xfrm>
        </p:grpSpPr>
        <p:sp>
          <p:nvSpPr>
            <p:cNvPr id="40" name="Rounded Rectangle 39"/>
            <p:cNvSpPr/>
            <p:nvPr/>
          </p:nvSpPr>
          <p:spPr>
            <a:xfrm>
              <a:off x="5582412" y="2019300"/>
              <a:ext cx="2057400" cy="342900"/>
            </a:xfrm>
            <a:prstGeom prst="roundRect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125212" y="1987034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m</a:t>
              </a:r>
              <a:endParaRPr lang="en-US" i="1" dirty="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4924806" y="2743200"/>
            <a:ext cx="2895600" cy="457200"/>
            <a:chOff x="4924806" y="2743200"/>
            <a:chExt cx="2895600" cy="457200"/>
          </a:xfrm>
        </p:grpSpPr>
        <p:sp>
          <p:nvSpPr>
            <p:cNvPr id="41" name="Rounded Rectangle 40"/>
            <p:cNvSpPr/>
            <p:nvPr/>
          </p:nvSpPr>
          <p:spPr>
            <a:xfrm>
              <a:off x="5201412" y="2743200"/>
              <a:ext cx="2618994" cy="457200"/>
            </a:xfrm>
            <a:prstGeom prst="roundRect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924806" y="27432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s</a:t>
              </a:r>
              <a:endParaRPr lang="en-US" i="1" dirty="0"/>
            </a:p>
          </p:txBody>
        </p:sp>
      </p:grpSp>
      <p:sp>
        <p:nvSpPr>
          <p:cNvPr id="122" name="Content Placeholder 2"/>
          <p:cNvSpPr txBox="1">
            <a:spLocks/>
          </p:cNvSpPr>
          <p:nvPr/>
        </p:nvSpPr>
        <p:spPr bwMode="auto">
          <a:xfrm>
            <a:off x="533400" y="5181600"/>
            <a:ext cx="815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Reformulated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BID query is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R(1,|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C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|)C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  <p:bldP spid="107" grpId="0"/>
      <p:bldP spid="106" grpId="0"/>
      <p:bldP spid="1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Contributions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800600"/>
          </a:xfrm>
        </p:spPr>
        <p:txBody>
          <a:bodyPr/>
          <a:lstStyle/>
          <a:p>
            <a:pPr marL="514350" indent="-514350">
              <a:tabLst>
                <a:tab pos="79454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BID problem as a CSP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	</a:t>
            </a:r>
            <a:r>
              <a:rPr lang="en-US" sz="18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18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1800" dirty="0" smtClean="0">
                <a:latin typeface="Helvetica" pitchFamily="34" charset="0"/>
                <a:ea typeface="宋体" pitchFamily="2" charset="-122"/>
              </a:rPr>
              <a:t> &amp; </a:t>
            </a:r>
            <a:r>
              <a:rPr lang="en-US" sz="1800" dirty="0" err="1" smtClean="0">
                <a:latin typeface="Helvetica" pitchFamily="34" charset="0"/>
                <a:ea typeface="宋体" pitchFamily="2" charset="-122"/>
              </a:rPr>
              <a:t>Knoblock</a:t>
            </a:r>
            <a:r>
              <a:rPr lang="en-US" sz="1800" dirty="0" smtClean="0">
                <a:latin typeface="Helvetica" pitchFamily="34" charset="0"/>
                <a:ea typeface="宋体" pitchFamily="2" charset="-122"/>
              </a:rPr>
              <a:t>, AAAI 05]</a:t>
            </a: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 lvl="1" eaLnBrk="1" hangingPunct="1"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Improved constraint model </a:t>
            </a:r>
          </a:p>
          <a:p>
            <a:pPr lvl="1"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Showed original BID problem is in </a:t>
            </a:r>
            <a:r>
              <a:rPr lang="en-US" sz="2000" b="1" dirty="0" smtClean="0">
                <a:latin typeface="Helvetica" pitchFamily="34" charset="0"/>
                <a:ea typeface="宋体" pitchFamily="2" charset="-122"/>
              </a:rPr>
              <a:t>P</a:t>
            </a: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 lvl="1" eaLnBrk="1" hangingPunct="1"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Custom solver</a:t>
            </a:r>
          </a:p>
          <a:p>
            <a:pPr marL="514350" indent="-514350">
              <a:tabLst>
                <a:tab pos="7975600" algn="r"/>
              </a:tabLst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marL="514350" indent="-514350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Four new reformulation techniques for CSPs</a:t>
            </a:r>
          </a:p>
          <a:p>
            <a:pPr marL="914400" lvl="1" indent="-45720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marL="914400" lvl="1" indent="-45720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Domain reformulation</a:t>
            </a:r>
          </a:p>
          <a:p>
            <a:pPr marL="914400" lvl="1" indent="-45720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Constraint relaxation</a:t>
            </a:r>
            <a:endParaRPr lang="en-US" sz="2000" b="1" dirty="0" smtClean="0">
              <a:latin typeface="Helvetica" pitchFamily="34" charset="0"/>
              <a:ea typeface="宋体" pitchFamily="2" charset="-122"/>
            </a:endParaRPr>
          </a:p>
          <a:p>
            <a:pPr marL="914400" lvl="1" indent="-45720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marL="514350" indent="-514350">
              <a:tabLst>
                <a:tab pos="7975600" algn="r"/>
              </a:tabLst>
            </a:pPr>
            <a:endParaRPr lang="en-US" sz="1400" dirty="0" smtClean="0">
              <a:latin typeface="Helvetica" pitchFamily="34" charset="0"/>
              <a:ea typeface="宋体" pitchFamily="2" charset="-122"/>
            </a:endParaRPr>
          </a:p>
          <a:p>
            <a:pPr marL="514350" indent="-514350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Applying the reformulations to the BID problem</a:t>
            </a:r>
            <a:endParaRPr lang="en-US" sz="2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4EBD-E73E-4994-8CC3-1FC1B4E21762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b="1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b="1" dirty="0" smtClean="0"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970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FA19CCDF-429B-46A2-9492-5D386991CFAD}" type="datetime1">
              <a:rPr lang="en-US" sz="1400"/>
              <a:pPr/>
              <a:t>10/1/2007</a:t>
            </a:fld>
            <a:endParaRPr lang="en-US" altLang="zh-CN" sz="1400"/>
          </a:p>
        </p:txBody>
      </p:sp>
      <p:sp>
        <p:nvSpPr>
          <p:cNvPr id="2970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BF154B3-11F3-48B1-9DD0-A7E8EE4838C4}" type="slidenum">
              <a:rPr lang="en-US" altLang="zh-CN" sz="1400"/>
              <a:pPr algn="r"/>
              <a:t>20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737F-E06B-412F-9F92-B86B7847F4A9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20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in the BID</a:t>
            </a:r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1E78-1FA8-4F13-B336-C73EEC3296E8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21</a:t>
            </a:fld>
            <a:endParaRPr lang="en-US" altLang="zh-CN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22895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28991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5087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137157" y="1343852"/>
            <a:ext cx="32004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41183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914400" y="2105852"/>
            <a:ext cx="2667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latin typeface="+mj-lt"/>
                <a:cs typeface="+mn-cs"/>
              </a:rPr>
              <a:t>Phon</a:t>
            </a:r>
            <a:r>
              <a:rPr lang="en-US" dirty="0" smtClean="0">
                <a:cs typeface="+mn-cs"/>
              </a:rPr>
              <a:t>e b</a:t>
            </a:r>
            <a:r>
              <a:rPr lang="en-US" dirty="0" smtClean="0">
                <a:latin typeface="+mj-lt"/>
                <a:cs typeface="+mn-cs"/>
              </a:rPr>
              <a:t>ook: {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+mn-cs"/>
              </a:rPr>
              <a:t>12</a:t>
            </a:r>
            <a:r>
              <a:rPr lang="en-US" dirty="0" smtClean="0">
                <a:latin typeface="+mj-lt"/>
                <a:cs typeface="+mn-cs"/>
              </a:rPr>
              <a:t>,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+mn-cs"/>
              </a:rPr>
              <a:t>8</a:t>
            </a:r>
            <a:r>
              <a:rPr lang="en-US" dirty="0">
                <a:latin typeface="+mj-lt"/>
                <a:cs typeface="+mn-cs"/>
              </a:rPr>
              <a:t>}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47279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B5</a:t>
            </a: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533400" y="2971800"/>
            <a:ext cx="8153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400" dirty="0" smtClean="0">
                <a:latin typeface="Helvetica" pitchFamily="34" charset="0"/>
              </a:rPr>
              <a:t>Can use at most</a:t>
            </a:r>
            <a:endParaRPr lang="en-US" sz="2400" dirty="0">
              <a:latin typeface="Helvetica" pitchFamily="34" charset="0"/>
            </a:endParaRP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 b="1" dirty="0">
                <a:latin typeface="Helvetica" pitchFamily="34" charset="0"/>
              </a:rPr>
              <a:t>3</a:t>
            </a:r>
            <a:r>
              <a:rPr lang="en-US" sz="2000" dirty="0">
                <a:latin typeface="Helvetica" pitchFamily="34" charset="0"/>
              </a:rPr>
              <a:t> addresses </a:t>
            </a:r>
            <a:r>
              <a:rPr lang="en-US" sz="2000" dirty="0" smtClean="0">
                <a:latin typeface="Helvetica" pitchFamily="34" charset="0"/>
              </a:rPr>
              <a:t>in [2,12)</a:t>
            </a:r>
            <a:endParaRPr lang="en-US" sz="2000" dirty="0">
              <a:latin typeface="Helvetica" pitchFamily="34" charset="0"/>
            </a:endParaRP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 b="1" dirty="0">
                <a:latin typeface="Helvetica" pitchFamily="34" charset="0"/>
              </a:rPr>
              <a:t>3</a:t>
            </a:r>
            <a:r>
              <a:rPr lang="en-US" sz="2000" dirty="0" smtClean="0">
                <a:latin typeface="Helvetica" pitchFamily="34" charset="0"/>
              </a:rPr>
              <a:t> </a:t>
            </a:r>
            <a:r>
              <a:rPr lang="en-US" sz="2000" dirty="0">
                <a:latin typeface="Helvetica" pitchFamily="34" charset="0"/>
              </a:rPr>
              <a:t>addresses in (</a:t>
            </a:r>
            <a:r>
              <a:rPr lang="en-US" sz="2000" dirty="0" smtClean="0">
                <a:latin typeface="Helvetica" pitchFamily="34" charset="0"/>
              </a:rPr>
              <a:t>12,48</a:t>
            </a:r>
            <a:r>
              <a:rPr lang="en-US" sz="2000" dirty="0">
                <a:latin typeface="Helvetica" pitchFamily="34" charset="0"/>
              </a:rPr>
              <a:t>)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 b="1" dirty="0">
                <a:latin typeface="Helvetica" pitchFamily="34" charset="0"/>
              </a:rPr>
              <a:t>3</a:t>
            </a:r>
            <a:r>
              <a:rPr lang="en-US" sz="2000" dirty="0">
                <a:latin typeface="Helvetica" pitchFamily="34" charset="0"/>
              </a:rPr>
              <a:t> addresses </a:t>
            </a:r>
            <a:r>
              <a:rPr lang="en-US" sz="2000" dirty="0" smtClean="0">
                <a:latin typeface="Helvetica" pitchFamily="34" charset="0"/>
              </a:rPr>
              <a:t>in (48,1000]</a:t>
            </a:r>
            <a:endParaRPr lang="en-US" sz="2000" dirty="0">
              <a:latin typeface="Helvetica" pitchFamily="34" charset="0"/>
            </a:endParaRPr>
          </a:p>
        </p:txBody>
      </p:sp>
      <p:sp>
        <p:nvSpPr>
          <p:cNvPr id="45" name="TextBox 21"/>
          <p:cNvSpPr txBox="1">
            <a:spLocks noChangeArrowheads="1"/>
          </p:cNvSpPr>
          <p:nvPr/>
        </p:nvSpPr>
        <p:spPr bwMode="auto">
          <a:xfrm>
            <a:off x="882797" y="1614255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Even side</a:t>
            </a:r>
            <a:endParaRPr lang="en-US" dirty="0"/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6003940" y="1343852"/>
          <a:ext cx="1800360" cy="138873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0072"/>
                <a:gridCol w="360072"/>
                <a:gridCol w="360072"/>
                <a:gridCol w="360072"/>
                <a:gridCol w="360072"/>
              </a:tblGrid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3569234" y="4381500"/>
            <a:ext cx="4530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{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12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48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7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8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9</a:t>
            </a:r>
            <a:r>
              <a:rPr lang="en-US" sz="2000" dirty="0" smtClean="0"/>
              <a:t> }</a:t>
            </a:r>
            <a:r>
              <a:rPr lang="en-US" sz="2000" baseline="-25000" dirty="0" smtClean="0"/>
              <a:t> 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2857500" y="5143500"/>
            <a:ext cx="5953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{ 2, 4, …, 10, </a:t>
            </a:r>
            <a:r>
              <a:rPr lang="en-US" sz="2000" dirty="0" smtClean="0">
                <a:solidFill>
                  <a:srgbClr val="FF0000"/>
                </a:solidFill>
              </a:rPr>
              <a:t>12</a:t>
            </a:r>
            <a:r>
              <a:rPr lang="en-US" sz="2000" dirty="0" smtClean="0"/>
              <a:t>, 14, …, 46, </a:t>
            </a:r>
            <a:r>
              <a:rPr lang="en-US" sz="2000" dirty="0" smtClean="0">
                <a:solidFill>
                  <a:srgbClr val="FF0000"/>
                </a:solidFill>
              </a:rPr>
              <a:t>48</a:t>
            </a:r>
            <a:r>
              <a:rPr lang="en-US" sz="2000" dirty="0" smtClean="0"/>
              <a:t>, 30, …, 998, 1000 }</a:t>
            </a:r>
            <a:endParaRPr lang="en-US" sz="2000" dirty="0"/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3063240" y="4690110"/>
            <a:ext cx="708660" cy="5638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4339590" y="4766310"/>
            <a:ext cx="556260" cy="4114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 flipH="1" flipV="1">
            <a:off x="4751070" y="4766310"/>
            <a:ext cx="571500" cy="4114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5928360" y="4846320"/>
            <a:ext cx="586740" cy="25146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6315075" y="4836795"/>
            <a:ext cx="582930" cy="24384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7795260" y="4693920"/>
            <a:ext cx="723900" cy="55626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110293" y="5158740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domain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815340" y="4434840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Reformulated domain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914400" y="2450068"/>
            <a:ext cx="4086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Original domain = {2, 4, …, 998, 1000}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572000" y="3251537"/>
            <a:ext cx="4038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AllDiff-Atmost</a:t>
            </a:r>
            <a:r>
              <a:rPr lang="en-US" sz="2000" dirty="0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({B1,B2,..,B5},3,[2,12))</a:t>
            </a:r>
          </a:p>
          <a:p>
            <a:r>
              <a:rPr lang="en-US" sz="2000" dirty="0" err="1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AllDiff-Atmost</a:t>
            </a:r>
            <a:r>
              <a:rPr lang="en-US" sz="2000" dirty="0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({B1,B2,..,B5},3,(12,48))</a:t>
            </a:r>
          </a:p>
          <a:p>
            <a:r>
              <a:rPr lang="en-US" sz="2000" dirty="0" err="1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AllDiff-Atmost</a:t>
            </a:r>
            <a:r>
              <a:rPr lang="en-US" sz="2000" dirty="0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({B1,B2,..,B5},3,(48,1000))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7" grpId="0"/>
      <p:bldP spid="48" grpId="0"/>
      <p:bldP spid="57" grpId="0"/>
      <p:bldP spid="58" grpId="0"/>
      <p:bldP spid="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reformulation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09600" y="1265238"/>
            <a:ext cx="8534400" cy="2087562"/>
          </a:xfrm>
        </p:spPr>
        <p:txBody>
          <a:bodyPr/>
          <a:lstStyle/>
          <a:p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Given </a:t>
            </a:r>
            <a:r>
              <a:rPr lang="en-US" sz="2800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(</a:t>
            </a:r>
            <a:r>
              <a:rPr lang="en-US" sz="2800" dirty="0" err="1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z="2800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sz="2800" i="1" dirty="0" err="1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800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sz="2800" i="1" dirty="0" err="1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)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The variables in </a:t>
            </a:r>
            <a:r>
              <a:rPr lang="en-US" sz="2000" dirty="0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can be assigned at most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values from the set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d</a:t>
            </a: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Replace </a:t>
            </a:r>
          </a:p>
          <a:p>
            <a:pPr lvl="1" eaLnBrk="1" hangingPunct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interval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of values (potentially infinite) </a:t>
            </a:r>
          </a:p>
          <a:p>
            <a:pPr lvl="1" eaLnBrk="1" hangingPunct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with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</a:t>
            </a:r>
            <a:r>
              <a:rPr lang="en-US" sz="2000" b="1" dirty="0" smtClean="0">
                <a:latin typeface="Helvetica" pitchFamily="34" charset="0"/>
                <a:ea typeface="宋体" pitchFamily="2" charset="-122"/>
              </a:rPr>
              <a:t>symbolic values</a:t>
            </a:r>
          </a:p>
        </p:txBody>
      </p:sp>
      <p:pic>
        <p:nvPicPr>
          <p:cNvPr id="31748" name="Picture 11" descr="F:\fig\symb_domain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438" y="3575050"/>
            <a:ext cx="7467600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23A7-1766-49C6-93D3-E29DBA711705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22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4191000" y="4191000"/>
            <a:ext cx="2362200" cy="914400"/>
          </a:xfrm>
          <a:prstGeom prst="round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constraint</a:t>
            </a:r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1782762"/>
          </a:xfrm>
        </p:spPr>
        <p:txBody>
          <a:bodyPr/>
          <a:lstStyle/>
          <a:p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(</a:t>
            </a:r>
            <a:r>
              <a:rPr lang="en-US" dirty="0" err="1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)</a:t>
            </a:r>
          </a:p>
          <a:p>
            <a:pPr lvl="1"/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The variables in </a:t>
            </a:r>
            <a:r>
              <a:rPr lang="en-US" sz="2400" dirty="0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can be assigned at most </a:t>
            </a: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values from the set </a:t>
            </a: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d</a:t>
            </a:r>
          </a:p>
          <a:p>
            <a:pPr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30725" name="Picture 7" descr="C:\Users\Ken\AppData\Local\Microsoft\Windows\Temporary Internet Files\Content.IE5\3Y0XG76U\MCj0431637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657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038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876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TextBox 10"/>
          <p:cNvSpPr txBox="1">
            <a:spLocks noChangeArrowheads="1"/>
          </p:cNvSpPr>
          <p:nvPr/>
        </p:nvSpPr>
        <p:spPr bwMode="auto">
          <a:xfrm>
            <a:off x="1447800" y="5486400"/>
            <a:ext cx="2441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Three expansion slots</a:t>
            </a:r>
          </a:p>
        </p:txBody>
      </p:sp>
      <p:cxnSp>
        <p:nvCxnSpPr>
          <p:cNvPr id="15" name="Straight Arrow Connector 14"/>
          <p:cNvCxnSpPr>
            <a:stCxn id="29705" idx="1"/>
          </p:cNvCxnSpPr>
          <p:nvPr/>
        </p:nvCxnSpPr>
        <p:spPr>
          <a:xfrm rot="10800000" flipV="1">
            <a:off x="1905000" y="3467100"/>
            <a:ext cx="381000" cy="19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1"/>
          </p:cNvCxnSpPr>
          <p:nvPr/>
        </p:nvCxnSpPr>
        <p:spPr>
          <a:xfrm rot="10800000">
            <a:off x="1981200" y="4343400"/>
            <a:ext cx="7620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1"/>
          </p:cNvCxnSpPr>
          <p:nvPr/>
        </p:nvCxnSpPr>
        <p:spPr>
          <a:xfrm rot="10800000">
            <a:off x="1752600" y="48768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733" name="TextBox 20"/>
          <p:cNvSpPr txBox="1">
            <a:spLocks noChangeArrowheads="1"/>
          </p:cNvSpPr>
          <p:nvPr/>
        </p:nvSpPr>
        <p:spPr bwMode="auto">
          <a:xfrm>
            <a:off x="4191000" y="3352800"/>
            <a:ext cx="276225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{ </a:t>
            </a:r>
            <a:r>
              <a:rPr lang="en-US" dirty="0" smtClean="0"/>
              <a:t>High-end </a:t>
            </a:r>
            <a:r>
              <a:rPr lang="en-US" dirty="0"/>
              <a:t>graphics card,</a:t>
            </a:r>
          </a:p>
          <a:p>
            <a:r>
              <a:rPr lang="en-US" dirty="0" smtClean="0"/>
              <a:t>Low-end </a:t>
            </a:r>
            <a:r>
              <a:rPr lang="en-US" dirty="0"/>
              <a:t>graphics card,</a:t>
            </a:r>
          </a:p>
          <a:p>
            <a:r>
              <a:rPr lang="en-US" dirty="0"/>
              <a:t>Sound card,</a:t>
            </a:r>
          </a:p>
          <a:p>
            <a:r>
              <a:rPr lang="en-US" dirty="0"/>
              <a:t>10MB </a:t>
            </a:r>
            <a:r>
              <a:rPr lang="en-US" dirty="0" err="1"/>
              <a:t>ethernet</a:t>
            </a:r>
            <a:r>
              <a:rPr lang="en-US" dirty="0"/>
              <a:t> card,</a:t>
            </a:r>
          </a:p>
          <a:p>
            <a:r>
              <a:rPr lang="en-US" dirty="0"/>
              <a:t>100MB </a:t>
            </a:r>
            <a:r>
              <a:rPr lang="en-US" dirty="0" err="1"/>
              <a:t>ethernet</a:t>
            </a:r>
            <a:r>
              <a:rPr lang="en-US" dirty="0"/>
              <a:t> card,</a:t>
            </a:r>
          </a:p>
          <a:p>
            <a:r>
              <a:rPr lang="en-US" dirty="0"/>
              <a:t>1GB </a:t>
            </a:r>
            <a:r>
              <a:rPr lang="en-US" dirty="0" err="1"/>
              <a:t>ethernet</a:t>
            </a:r>
            <a:r>
              <a:rPr lang="en-US" dirty="0"/>
              <a:t> card,</a:t>
            </a:r>
          </a:p>
          <a:p>
            <a:r>
              <a:rPr lang="en-US" dirty="0"/>
              <a:t>…}</a:t>
            </a:r>
          </a:p>
        </p:txBody>
      </p:sp>
      <p:sp>
        <p:nvSpPr>
          <p:cNvPr id="22" name="Left Brace 21"/>
          <p:cNvSpPr/>
          <p:nvPr/>
        </p:nvSpPr>
        <p:spPr>
          <a:xfrm>
            <a:off x="3810000" y="3352800"/>
            <a:ext cx="381000" cy="1981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4" name="Straight Connector 23"/>
          <p:cNvCxnSpPr>
            <a:stCxn id="22" idx="1"/>
            <a:endCxn id="29705" idx="3"/>
          </p:cNvCxnSpPr>
          <p:nvPr/>
        </p:nvCxnSpPr>
        <p:spPr>
          <a:xfrm rot="10800000">
            <a:off x="2971800" y="3467100"/>
            <a:ext cx="838200" cy="8763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1"/>
            <a:endCxn id="9" idx="3"/>
          </p:cNvCxnSpPr>
          <p:nvPr/>
        </p:nvCxnSpPr>
        <p:spPr>
          <a:xfrm rot="10800000" flipV="1">
            <a:off x="3429000" y="4343400"/>
            <a:ext cx="3810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0" idx="3"/>
            <a:endCxn id="22" idx="1"/>
          </p:cNvCxnSpPr>
          <p:nvPr/>
        </p:nvCxnSpPr>
        <p:spPr>
          <a:xfrm flipV="1">
            <a:off x="2971800" y="4343400"/>
            <a:ext cx="838200" cy="8763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738" name="TextBox 29"/>
          <p:cNvSpPr txBox="1">
            <a:spLocks noChangeArrowheads="1"/>
          </p:cNvSpPr>
          <p:nvPr/>
        </p:nvSpPr>
        <p:spPr bwMode="auto">
          <a:xfrm>
            <a:off x="7391400" y="4114800"/>
            <a:ext cx="1527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At most one network card</a:t>
            </a:r>
          </a:p>
        </p:txBody>
      </p:sp>
      <p:cxnSp>
        <p:nvCxnSpPr>
          <p:cNvPr id="32" name="Straight Connector 31"/>
          <p:cNvCxnSpPr>
            <a:stCxn id="30738" idx="1"/>
          </p:cNvCxnSpPr>
          <p:nvPr/>
        </p:nvCxnSpPr>
        <p:spPr>
          <a:xfrm rot="10800000" flipV="1">
            <a:off x="6553200" y="4435475"/>
            <a:ext cx="838200" cy="2095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8B1C-AC6F-4A14-A353-29A7D5F7AA5C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23</a:t>
            </a:fld>
            <a:endParaRPr lang="en-US" altLang="zh-C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: </a:t>
            </a:r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domain reformulation</a:t>
            </a:r>
            <a:endParaRPr lang="en-US" sz="40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563562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Reduced domain size → improved search performance</a:t>
            </a:r>
          </a:p>
        </p:txBody>
      </p:sp>
      <p:graphicFrame>
        <p:nvGraphicFramePr>
          <p:cNvPr id="29821" name="Group 125"/>
          <p:cNvGraphicFramePr>
            <a:graphicFrameLocks noGrp="1"/>
          </p:cNvGraphicFramePr>
          <p:nvPr/>
        </p:nvGraphicFramePr>
        <p:xfrm>
          <a:off x="441958" y="2438400"/>
          <a:ext cx="8186339" cy="2285365"/>
        </p:xfrm>
        <a:graphic>
          <a:graphicData uri="http://schemas.openxmlformats.org/drawingml/2006/table">
            <a:tbl>
              <a:tblPr/>
              <a:tblGrid>
                <a:gridCol w="1263063"/>
                <a:gridCol w="1594167"/>
                <a:gridCol w="1009967"/>
                <a:gridCol w="1549717"/>
                <a:gridCol w="1219708"/>
                <a:gridCol w="154971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Phone-book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completeness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Average domain size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Runtime [s]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Reformulated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Reformulated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45.6%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1103.1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 236.1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2943.7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50.5%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1102.0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438.8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14,818.9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5533.8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60.3%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792.9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192.9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67,910.1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66,901.1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65.6%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785.5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186.3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119,002.4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117,826.7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BFA0-7D1E-42EB-9665-7FF279D8C581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24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4294967295"/>
          </p:nvPr>
        </p:nvSpPr>
        <p:spPr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482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6744B2F9-B04C-464A-B48E-A16AC8D635E0}" type="datetime1">
              <a:rPr lang="en-US" sz="1400"/>
              <a:pPr/>
              <a:t>10/1/2007</a:t>
            </a:fld>
            <a:endParaRPr lang="en-US" altLang="zh-CN" sz="1400"/>
          </a:p>
        </p:txBody>
      </p:sp>
      <p:sp>
        <p:nvSpPr>
          <p:cNvPr id="3482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9F6CDB1-44F2-4726-A7DC-0C9C537581CA}" type="slidenum">
              <a:rPr lang="en-US" altLang="zh-CN" sz="1400"/>
              <a:pPr algn="r"/>
              <a:t>25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9144-7187-492C-8C22-9EA58BA54A5E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25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as a matching problem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7696200" cy="715963"/>
          </a:xfrm>
        </p:spPr>
        <p:txBody>
          <a:bodyPr/>
          <a:lstStyle/>
          <a:p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Assume we have no grid constraints</a:t>
            </a:r>
          </a:p>
          <a:p>
            <a:pPr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36869" name="Picture 12" descr="D:\home\thesis\matching.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267200"/>
            <a:ext cx="4419600" cy="138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14" descr="D:\home\thesis\graph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0738" y="2743200"/>
            <a:ext cx="4513262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Bent-Up Arrow 21"/>
          <p:cNvSpPr>
            <a:spLocks noChangeArrowheads="1"/>
          </p:cNvSpPr>
          <p:nvPr/>
        </p:nvSpPr>
        <p:spPr bwMode="auto">
          <a:xfrm rot="10800000" flipH="1">
            <a:off x="4694238" y="2103438"/>
            <a:ext cx="2286000" cy="609600"/>
          </a:xfrm>
          <a:custGeom>
            <a:avLst/>
            <a:gdLst>
              <a:gd name="T0" fmla="*/ 2167043 w 2286000"/>
              <a:gd name="T1" fmla="*/ 0 h 609600"/>
              <a:gd name="T2" fmla="*/ 2048085 w 2286000"/>
              <a:gd name="T3" fmla="*/ 150705 h 609600"/>
              <a:gd name="T4" fmla="*/ 0 w 2286000"/>
              <a:gd name="T5" fmla="*/ 590394 h 609600"/>
              <a:gd name="T6" fmla="*/ 1093124 w 2286000"/>
              <a:gd name="T7" fmla="*/ 609600 h 609600"/>
              <a:gd name="T8" fmla="*/ 2186248 w 2286000"/>
              <a:gd name="T9" fmla="*/ 380152 h 609600"/>
              <a:gd name="T10" fmla="*/ 2286000 w 2286000"/>
              <a:gd name="T11" fmla="*/ 150705 h 609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286000"/>
              <a:gd name="T19" fmla="*/ 571189 h 609600"/>
              <a:gd name="T20" fmla="*/ 2186248 w 2286000"/>
              <a:gd name="T21" fmla="*/ 609600 h 609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86000" h="609600">
                <a:moveTo>
                  <a:pt x="0" y="571189"/>
                </a:moveTo>
                <a:lnTo>
                  <a:pt x="2147837" y="571189"/>
                </a:lnTo>
                <a:lnTo>
                  <a:pt x="2147837" y="150705"/>
                </a:lnTo>
                <a:lnTo>
                  <a:pt x="2048085" y="150705"/>
                </a:lnTo>
                <a:lnTo>
                  <a:pt x="2167043" y="0"/>
                </a:lnTo>
                <a:lnTo>
                  <a:pt x="2286000" y="150705"/>
                </a:lnTo>
                <a:lnTo>
                  <a:pt x="2186248" y="150705"/>
                </a:lnTo>
                <a:lnTo>
                  <a:pt x="2186248" y="609600"/>
                </a:lnTo>
                <a:lnTo>
                  <a:pt x="0" y="609600"/>
                </a:lnTo>
                <a:close/>
              </a:path>
            </a:pathLst>
          </a:custGeom>
          <a:solidFill>
            <a:schemeClr val="bg2"/>
          </a:solidFill>
          <a:ln w="25400" algn="ctr">
            <a:solidFill>
              <a:schemeClr val="bg2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Bent-Up Arrow 12"/>
          <p:cNvSpPr>
            <a:spLocks noChangeArrowheads="1"/>
          </p:cNvSpPr>
          <p:nvPr/>
        </p:nvSpPr>
        <p:spPr bwMode="auto">
          <a:xfrm rot="5400000" flipV="1">
            <a:off x="5545932" y="3761581"/>
            <a:ext cx="857250" cy="1874837"/>
          </a:xfrm>
          <a:custGeom>
            <a:avLst/>
            <a:gdLst>
              <a:gd name="T0" fmla="*/ 701393 w 857250"/>
              <a:gd name="T1" fmla="*/ 0 h 1874520"/>
              <a:gd name="T2" fmla="*/ 545537 w 857250"/>
              <a:gd name="T3" fmla="*/ 189066 h 1874520"/>
              <a:gd name="T4" fmla="*/ 0 w 857250"/>
              <a:gd name="T5" fmla="*/ 1858943 h 1874520"/>
              <a:gd name="T6" fmla="*/ 358485 w 857250"/>
              <a:gd name="T7" fmla="*/ 1874520 h 1874520"/>
              <a:gd name="T8" fmla="*/ 716970 w 857250"/>
              <a:gd name="T9" fmla="*/ 1031793 h 1874520"/>
              <a:gd name="T10" fmla="*/ 857250 w 857250"/>
              <a:gd name="T11" fmla="*/ 189066 h 187452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857250"/>
              <a:gd name="T19" fmla="*/ 1843368 h 1874520"/>
              <a:gd name="T20" fmla="*/ 716970 w 857250"/>
              <a:gd name="T21" fmla="*/ 1874520 h 187452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57250" h="1874520">
                <a:moveTo>
                  <a:pt x="0" y="1843368"/>
                </a:moveTo>
                <a:lnTo>
                  <a:pt x="685817" y="1843368"/>
                </a:lnTo>
                <a:lnTo>
                  <a:pt x="685817" y="189066"/>
                </a:lnTo>
                <a:lnTo>
                  <a:pt x="545537" y="189066"/>
                </a:lnTo>
                <a:lnTo>
                  <a:pt x="701393" y="0"/>
                </a:lnTo>
                <a:lnTo>
                  <a:pt x="857250" y="189066"/>
                </a:lnTo>
                <a:lnTo>
                  <a:pt x="716970" y="189066"/>
                </a:lnTo>
                <a:lnTo>
                  <a:pt x="716970" y="1874520"/>
                </a:lnTo>
                <a:lnTo>
                  <a:pt x="0" y="1874520"/>
                </a:lnTo>
                <a:close/>
              </a:path>
            </a:pathLst>
          </a:custGeom>
          <a:solidFill>
            <a:schemeClr val="bg2"/>
          </a:solidFill>
          <a:ln w="25400" algn="ctr">
            <a:solidFill>
              <a:schemeClr val="bg2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0F923-A3B7-4047-A46E-B11E4E096A81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26</a:t>
            </a:fld>
            <a:endParaRPr lang="en-US" altLang="zh-C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grpSp>
        <p:nvGrpSpPr>
          <p:cNvPr id="12" name="Group 11"/>
          <p:cNvGrpSpPr/>
          <p:nvPr/>
        </p:nvGrpSpPr>
        <p:grpSpPr>
          <a:xfrm>
            <a:off x="407895" y="1779494"/>
            <a:ext cx="3229139" cy="1573302"/>
            <a:chOff x="2607978" y="2967985"/>
            <a:chExt cx="5240622" cy="2553339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B6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B8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B2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B4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21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B3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3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B9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4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B10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5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B7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306327" y="2982534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S1</a:t>
              </a:r>
              <a:endParaRPr lang="en-US" sz="12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809682" y="2967985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S2</a:t>
              </a:r>
              <a:endParaRPr lang="en-US" sz="1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07978" y="3986411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S3</a:t>
              </a:r>
              <a:endParaRPr lang="en-US" sz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657600" y="1981200"/>
            <a:ext cx="848310" cy="990601"/>
            <a:chOff x="7475592" y="3200398"/>
            <a:chExt cx="1519343" cy="1774192"/>
          </a:xfrm>
        </p:grpSpPr>
        <p:sp>
          <p:nvSpPr>
            <p:cNvPr id="32" name="TextBox 31"/>
            <p:cNvSpPr txBox="1"/>
            <p:nvPr/>
          </p:nvSpPr>
          <p:spPr>
            <a:xfrm>
              <a:off x="7475592" y="3200398"/>
              <a:ext cx="1519343" cy="15434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S1#1,S1#4,</a:t>
              </a:r>
            </a:p>
            <a:p>
              <a:pPr algn="ctr"/>
              <a:r>
                <a:rPr lang="en-US" sz="1000" dirty="0" smtClean="0"/>
                <a:t>S1#8,S2#7,</a:t>
              </a:r>
            </a:p>
            <a:p>
              <a:pPr algn="ctr"/>
              <a:r>
                <a:rPr lang="en-US" sz="1000" dirty="0" smtClean="0"/>
                <a:t>S2#8,S3#1,</a:t>
              </a:r>
            </a:p>
            <a:p>
              <a:pPr algn="ctr"/>
              <a:r>
                <a:rPr lang="en-US" sz="1000" dirty="0" smtClean="0"/>
                <a:t>S3#2,S3#3,</a:t>
              </a:r>
            </a:p>
            <a:p>
              <a:pPr algn="ctr"/>
              <a:r>
                <a:rPr lang="en-US" sz="1000" dirty="0" smtClean="0"/>
                <a:t>S3#15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7543788" y="3200398"/>
              <a:ext cx="1371598" cy="1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reeform 35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w/o grid constraints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525963"/>
          </a:xfrm>
        </p:spPr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instances without grid constraints can be solved in </a:t>
            </a:r>
            <a:r>
              <a:rPr lang="en-US" b="1" i="1" dirty="0" smtClean="0">
                <a:latin typeface="Helvetica" pitchFamily="34" charset="0"/>
                <a:ea typeface="宋体" pitchFamily="2" charset="-122"/>
              </a:rPr>
              <a:t>polynomial time</a:t>
            </a:r>
          </a:p>
        </p:txBody>
      </p:sp>
      <p:graphicFrame>
        <p:nvGraphicFramePr>
          <p:cNvPr id="33907" name="Group 115"/>
          <p:cNvGraphicFramePr>
            <a:graphicFrameLocks noGrp="1"/>
          </p:cNvGraphicFramePr>
          <p:nvPr/>
        </p:nvGraphicFramePr>
        <p:xfrm>
          <a:off x="2514600" y="2362200"/>
          <a:ext cx="4117975" cy="3382645"/>
        </p:xfrm>
        <a:graphic>
          <a:graphicData uri="http://schemas.openxmlformats.org/drawingml/2006/table">
            <a:tbl>
              <a:tblPr/>
              <a:tblGrid>
                <a:gridCol w="1266825"/>
                <a:gridCol w="1357313"/>
                <a:gridCol w="149383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Runtime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 search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Matching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139.2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4.8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4971.2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16.3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38618.3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117279.1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22.5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5533.8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38618.3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117826.7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4.9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33970-D542-4443-BFFA-D8F3844BE853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27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991600" cy="685800"/>
          </a:xfrm>
        </p:spPr>
        <p:txBody>
          <a:bodyPr/>
          <a:lstStyle/>
          <a:p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BID w/ grid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04907"/>
            <a:ext cx="8153400" cy="944562"/>
          </a:xfrm>
        </p:spPr>
        <p:txBody>
          <a:bodyPr/>
          <a:lstStyle/>
          <a:p>
            <a:pPr marL="514350" indent="-514350">
              <a:buClr>
                <a:srgbClr val="008000"/>
              </a:buClr>
              <a:buFont typeface="+mj-lt"/>
              <a:buAutoNum type="arabicPeriod" startAt="2"/>
            </a:pPr>
            <a:r>
              <a:rPr lang="en-US" sz="2800" dirty="0" smtClean="0">
                <a:solidFill>
                  <a:srgbClr val="008000"/>
                </a:solidFill>
                <a:latin typeface="Helvetica" pitchFamily="34" charset="0"/>
                <a:ea typeface="宋体" pitchFamily="2" charset="-122"/>
              </a:rPr>
              <a:t>Relaxed CSP: matching reformulation as a </a:t>
            </a:r>
            <a:r>
              <a:rPr lang="en-US" sz="2800" i="1" dirty="0" smtClean="0">
                <a:solidFill>
                  <a:srgbClr val="008000"/>
                </a:solidFill>
                <a:latin typeface="Helvetica" pitchFamily="34" charset="0"/>
                <a:ea typeface="宋体" pitchFamily="2" charset="-122"/>
              </a:rPr>
              <a:t>necessary approximation </a:t>
            </a:r>
            <a:r>
              <a:rPr lang="en-US" sz="2800" dirty="0" smtClean="0">
                <a:solidFill>
                  <a:srgbClr val="008000"/>
                </a:solidFill>
                <a:latin typeface="Helvetica" pitchFamily="34" charset="0"/>
                <a:ea typeface="宋体" pitchFamily="2" charset="-122"/>
              </a:rPr>
              <a:t>of the BID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B92C9-77CD-4F5C-BEAB-0BA25928FB96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28</a:t>
            </a:fld>
            <a:endParaRPr lang="en-US" altLang="zh-CN"/>
          </a:p>
        </p:txBody>
      </p:sp>
      <p:grpSp>
        <p:nvGrpSpPr>
          <p:cNvPr id="20" name="Group 19"/>
          <p:cNvGrpSpPr/>
          <p:nvPr/>
        </p:nvGrpSpPr>
        <p:grpSpPr>
          <a:xfrm>
            <a:off x="533400" y="1295400"/>
            <a:ext cx="8153400" cy="1447800"/>
            <a:chOff x="533400" y="4267200"/>
            <a:chExt cx="8153400" cy="1447800"/>
          </a:xfrm>
        </p:grpSpPr>
        <p:sp>
          <p:nvSpPr>
            <p:cNvPr id="18" name="TextBox 17"/>
            <p:cNvSpPr txBox="1"/>
            <p:nvPr/>
          </p:nvSpPr>
          <p:spPr>
            <a:xfrm>
              <a:off x="1143000" y="4884003"/>
              <a:ext cx="746760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2400" dirty="0" smtClean="0">
                  <a:solidFill>
                    <a:srgbClr val="990000"/>
                  </a:solidFill>
                  <a:latin typeface="Helvetica" pitchFamily="34" charset="0"/>
                  <a:ea typeface="宋体" pitchFamily="2" charset="-122"/>
                </a:rPr>
                <a:t>Remove </a:t>
              </a:r>
              <a:r>
                <a:rPr lang="en-US" sz="2400" dirty="0" err="1" smtClean="0">
                  <a:solidFill>
                    <a:srgbClr val="990000"/>
                  </a:solidFill>
                  <a:latin typeface="Helvetica" pitchFamily="34" charset="0"/>
                  <a:ea typeface="宋体" pitchFamily="2" charset="-122"/>
                </a:rPr>
                <a:t>vvps</a:t>
              </a:r>
              <a:r>
                <a:rPr lang="en-US" sz="2400" dirty="0" smtClean="0">
                  <a:solidFill>
                    <a:srgbClr val="990000"/>
                  </a:solidFill>
                  <a:latin typeface="Helvetica" pitchFamily="34" charset="0"/>
                  <a:ea typeface="宋体" pitchFamily="2" charset="-122"/>
                </a:rPr>
                <a:t> that do not appear in a maximum matching</a:t>
              </a:r>
              <a:endParaRPr lang="en-US" sz="2400" dirty="0">
                <a:solidFill>
                  <a:srgbClr val="008000"/>
                </a:solidFill>
                <a:latin typeface="+mj-lt"/>
                <a:cs typeface="+mn-cs"/>
              </a:endParaRPr>
            </a:p>
          </p:txBody>
        </p:sp>
        <p:sp>
          <p:nvSpPr>
            <p:cNvPr id="19" name="Content Placeholder 2"/>
            <p:cNvSpPr txBox="1">
              <a:spLocks/>
            </p:cNvSpPr>
            <p:nvPr/>
          </p:nvSpPr>
          <p:spPr bwMode="auto">
            <a:xfrm>
              <a:off x="533400" y="4267200"/>
              <a:ext cx="81534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571500" marR="0" lvl="0" indent="-5143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Tx/>
                <a:buFont typeface="+mj-lt"/>
                <a:buAutoNum type="arabicPeriod"/>
                <a:tabLst>
                  <a:tab pos="7939088" algn="r"/>
                </a:tabLst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Helvetica" pitchFamily="34" charset="0"/>
                  <a:ea typeface="宋体" pitchFamily="2" charset="-122"/>
                  <a:cs typeface="+mn-cs"/>
                </a:rPr>
                <a:t>Filter CSP	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Helvetica" pitchFamily="34" charset="0"/>
                  <a:ea typeface="宋体" pitchFamily="2" charset="-122"/>
                  <a:cs typeface="+mn-cs"/>
                </a:rPr>
                <a:t>[</a:t>
              </a:r>
              <a:r>
                <a:rPr kumimoji="0" lang="en-US" sz="20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Helvetica" pitchFamily="34" charset="0"/>
                  <a:ea typeface="宋体" pitchFamily="2" charset="-122"/>
                  <a:cs typeface="+mn-cs"/>
                </a:rPr>
                <a:t>Régin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Helvetica" pitchFamily="34" charset="0"/>
                  <a:ea typeface="宋体" pitchFamily="2" charset="-122"/>
                  <a:cs typeface="+mn-cs"/>
                </a:rPr>
                <a:t>, </a:t>
              </a:r>
              <a:r>
                <a:rPr kumimoji="0" lang="en-US" sz="200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Helvetica" pitchFamily="34" charset="0"/>
                  <a:ea typeface="宋体" pitchFamily="2" charset="-122"/>
                  <a:cs typeface="+mn-cs"/>
                </a:rPr>
                <a:t>1994]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371600" y="3849469"/>
            <a:ext cx="7391400" cy="1789331"/>
            <a:chOff x="1371600" y="2209800"/>
            <a:chExt cx="7391400" cy="1789331"/>
          </a:xfrm>
        </p:grpSpPr>
        <p:sp>
          <p:nvSpPr>
            <p:cNvPr id="7" name="TextBox 9"/>
            <p:cNvSpPr txBox="1">
              <a:spLocks noChangeArrowheads="1"/>
            </p:cNvSpPr>
            <p:nvPr/>
          </p:nvSpPr>
          <p:spPr bwMode="auto">
            <a:xfrm>
              <a:off x="1371600" y="2420035"/>
              <a:ext cx="16764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Solutions to BID instance</a:t>
              </a:r>
            </a:p>
          </p:txBody>
        </p:sp>
        <p:sp>
          <p:nvSpPr>
            <p:cNvPr id="9" name="Right Arrow 8"/>
            <p:cNvSpPr/>
            <p:nvPr/>
          </p:nvSpPr>
          <p:spPr>
            <a:xfrm>
              <a:off x="3665537" y="2758071"/>
              <a:ext cx="1135063" cy="182563"/>
            </a:xfrm>
            <a:prstGeom prst="right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TextBox 12"/>
            <p:cNvSpPr txBox="1">
              <a:spLocks noChangeArrowheads="1"/>
            </p:cNvSpPr>
            <p:nvPr/>
          </p:nvSpPr>
          <p:spPr bwMode="auto">
            <a:xfrm>
              <a:off x="3484562" y="2362200"/>
              <a:ext cx="162083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Reformulation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5029200" y="2209800"/>
              <a:ext cx="1143000" cy="1219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270626" y="2385008"/>
              <a:ext cx="645584" cy="81539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2860676" y="2362200"/>
              <a:ext cx="644524" cy="81539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72200" y="3352800"/>
              <a:ext cx="25908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8000"/>
                  </a:solidFill>
                  <a:latin typeface="+mj-lt"/>
                  <a:cs typeface="+mn-cs"/>
                </a:rPr>
                <a:t>No solution to </a:t>
              </a:r>
              <a:endParaRPr lang="en-US" dirty="0" smtClean="0">
                <a:solidFill>
                  <a:srgbClr val="008000"/>
                </a:solidFill>
                <a:latin typeface="+mj-lt"/>
                <a:cs typeface="+mn-cs"/>
              </a:endParaRPr>
            </a:p>
            <a:p>
              <a:pPr>
                <a:defRPr/>
              </a:pPr>
              <a:r>
                <a:rPr lang="en-US" dirty="0" smtClean="0">
                  <a:solidFill>
                    <a:srgbClr val="008000"/>
                  </a:solidFill>
                  <a:latin typeface="+mj-lt"/>
                  <a:cs typeface="+mn-cs"/>
                </a:rPr>
                <a:t>matching reformulation</a:t>
              </a:r>
              <a:endParaRPr lang="en-US" dirty="0">
                <a:solidFill>
                  <a:srgbClr val="008000"/>
                </a:solidFill>
                <a:latin typeface="+mj-lt"/>
                <a:cs typeface="+mn-cs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71600" y="3352800"/>
              <a:ext cx="19812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dirty="0" smtClean="0">
                  <a:solidFill>
                    <a:srgbClr val="008000"/>
                  </a:solidFill>
                  <a:latin typeface="+mj-lt"/>
                </a:rPr>
                <a:t>N</a:t>
              </a:r>
              <a:r>
                <a:rPr lang="en-US" dirty="0" smtClean="0">
                  <a:solidFill>
                    <a:srgbClr val="008000"/>
                  </a:solidFill>
                  <a:latin typeface="+mj-lt"/>
                  <a:cs typeface="+mn-cs"/>
                </a:rPr>
                <a:t>o </a:t>
              </a:r>
              <a:r>
                <a:rPr lang="en-US" dirty="0">
                  <a:solidFill>
                    <a:srgbClr val="008000"/>
                  </a:solidFill>
                  <a:latin typeface="+mj-lt"/>
                  <a:cs typeface="+mn-cs"/>
                </a:rPr>
                <a:t>solution to </a:t>
              </a:r>
              <a:endParaRPr lang="en-US" dirty="0" smtClean="0">
                <a:solidFill>
                  <a:srgbClr val="008000"/>
                </a:solidFill>
                <a:latin typeface="+mj-lt"/>
                <a:cs typeface="+mn-cs"/>
              </a:endParaRPr>
            </a:p>
            <a:p>
              <a:pPr>
                <a:defRPr/>
              </a:pPr>
              <a:r>
                <a:rPr lang="en-US" dirty="0" smtClean="0">
                  <a:solidFill>
                    <a:srgbClr val="008000"/>
                  </a:solidFill>
                  <a:latin typeface="+mj-lt"/>
                  <a:cs typeface="+mn-cs"/>
                </a:rPr>
                <a:t>the </a:t>
              </a:r>
              <a:r>
                <a:rPr lang="en-US" dirty="0">
                  <a:solidFill>
                    <a:srgbClr val="008000"/>
                  </a:solidFill>
                  <a:latin typeface="+mj-lt"/>
                  <a:cs typeface="+mn-cs"/>
                </a:rPr>
                <a:t>original BID</a:t>
              </a:r>
            </a:p>
          </p:txBody>
        </p:sp>
        <p:sp>
          <p:nvSpPr>
            <p:cNvPr id="16" name="Right Arrow 15"/>
            <p:cNvSpPr/>
            <p:nvPr/>
          </p:nvSpPr>
          <p:spPr>
            <a:xfrm flipH="1">
              <a:off x="3352800" y="3581400"/>
              <a:ext cx="2362200" cy="209183"/>
            </a:xfrm>
            <a:prstGeom prst="rightArrow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TextBox 9"/>
            <p:cNvSpPr txBox="1">
              <a:spLocks noChangeArrowheads="1"/>
            </p:cNvSpPr>
            <p:nvPr/>
          </p:nvSpPr>
          <p:spPr bwMode="auto">
            <a:xfrm>
              <a:off x="6172200" y="2438400"/>
              <a:ext cx="2590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Solutions </a:t>
              </a:r>
              <a:r>
                <a:rPr lang="en-US" dirty="0" smtClean="0">
                  <a:solidFill>
                    <a:srgbClr val="008000"/>
                  </a:solidFill>
                </a:rPr>
                <a:t>to the matching reformulation</a:t>
              </a:r>
              <a:endParaRPr lang="en-US" dirty="0">
                <a:solidFill>
                  <a:srgbClr val="0080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33400" y="2239962"/>
            <a:ext cx="815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For every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vvp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</a:p>
          <a:p>
            <a:pPr marL="173038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Consider CSP +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vvp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1200150" lvl="2" indent="-511175">
              <a:spcBef>
                <a:spcPct val="20000"/>
              </a:spcBef>
              <a:buClr>
                <a:srgbClr val="3A65BC"/>
              </a:buClr>
              <a:tabLst>
                <a:tab pos="7939088" algn="r"/>
              </a:tabLs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Find one solution using BT search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33400" y="4373562"/>
            <a:ext cx="815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Matching reformulation in Solver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30367-BEDE-4F25-9D83-B545890B7B7F}" type="datetime1">
              <a:rPr lang="en-US" smtClean="0"/>
              <a:pPr/>
              <a:t>10/1/2007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29</a:t>
            </a:fld>
            <a:endParaRPr lang="en-US" altLang="zh-CN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33400" y="1676400"/>
            <a:ext cx="8153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tabLst>
                <a:tab pos="7939088" algn="r"/>
              </a:tabLst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Filter CSP..	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Preproc1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533400" y="3306762"/>
            <a:ext cx="815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3460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SzTx/>
              <a:tabLst>
                <a:tab pos="7939088" algn="r"/>
              </a:tabLst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If</a:t>
            </a:r>
            <a:r>
              <a:rPr kumimoji="0" lang="en-US" sz="2800" i="0" u="none" strike="noStrike" kern="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 relaxed CSP is solvable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	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Preproc2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76200" y="4343400"/>
            <a:ext cx="8763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4" indent="-450850">
              <a:spcBef>
                <a:spcPct val="20000"/>
              </a:spcBef>
              <a:buClr>
                <a:srgbClr val="A50021"/>
              </a:buClr>
            </a:pPr>
            <a:r>
              <a:rPr lang="en-US" sz="2800" kern="0" dirty="0" smtClean="0">
                <a:latin typeface="Helvetica" pitchFamily="34" charset="0"/>
                <a:ea typeface="宋体" pitchFamily="2" charset="-122"/>
              </a:rPr>
              <a:t>At each instantiation,</a:t>
            </a:r>
            <a:r>
              <a:rPr lang="en-US" sz="2800" kern="0" dirty="0" smtClean="0">
                <a:solidFill>
                  <a:srgbClr val="A50021"/>
                </a:solidFill>
                <a:latin typeface="Helvetica" pitchFamily="34" charset="0"/>
                <a:ea typeface="宋体" pitchFamily="2" charset="-122"/>
              </a:rPr>
              <a:t> filter CSP</a:t>
            </a:r>
            <a:r>
              <a:rPr lang="en-US" sz="2400" kern="0" dirty="0" smtClean="0">
                <a:solidFill>
                  <a:srgbClr val="A50021"/>
                </a:solidFill>
                <a:latin typeface="Helvetica" pitchFamily="34" charset="0"/>
                <a:ea typeface="宋体" pitchFamily="2" charset="-122"/>
              </a:rPr>
              <a:t>	     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Lookahead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BID:  CSP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Description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General use in CSPs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Application to BID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Evaluation on real-world BID data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DBE8-92A1-49B2-AB75-55B6D06C8485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Evaluation: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 </a:t>
            </a:r>
            <a:r>
              <a:rPr lang="en-US" sz="3200" dirty="0" smtClean="0">
                <a:latin typeface="Helvetica" pitchFamily="34" charset="0"/>
                <a:ea typeface="宋体" pitchFamily="2" charset="-122"/>
              </a:rPr>
              <a:t>matching reformulation</a:t>
            </a:r>
            <a:endParaRPr lang="en-US" sz="36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525962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Generally, improves performance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lvl="1">
              <a:buFontTx/>
              <a:buNone/>
            </a:pPr>
            <a:endParaRPr lang="en-US" sz="1400" dirty="0" smtClean="0">
              <a:latin typeface="Helvetica" pitchFamily="34" charset="0"/>
              <a:ea typeface="宋体" pitchFamily="2" charset="-122"/>
            </a:endParaRPr>
          </a:p>
          <a:p>
            <a:pPr>
              <a:buNone/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Rarely, the overhead exceeds the gains</a:t>
            </a:r>
          </a:p>
        </p:txBody>
      </p:sp>
      <p:graphicFrame>
        <p:nvGraphicFramePr>
          <p:cNvPr id="37973" name="Group 85"/>
          <p:cNvGraphicFramePr>
            <a:graphicFrameLocks noGrp="1"/>
          </p:cNvGraphicFramePr>
          <p:nvPr/>
        </p:nvGraphicFramePr>
        <p:xfrm>
          <a:off x="331366" y="1676400"/>
          <a:ext cx="8557469" cy="1937385"/>
        </p:xfrm>
        <a:graphic>
          <a:graphicData uri="http://schemas.openxmlformats.org/drawingml/2006/table">
            <a:tbl>
              <a:tblPr/>
              <a:tblGrid>
                <a:gridCol w="1254443"/>
                <a:gridCol w="1086167"/>
                <a:gridCol w="1119505"/>
                <a:gridCol w="830154"/>
                <a:gridCol w="1066800"/>
                <a:gridCol w="762000"/>
                <a:gridCol w="1447800"/>
                <a:gridCol w="99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Preproc1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&amp;2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 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Lkhd+BT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1232.5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1159.1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726.6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41.0%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701.1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3.5%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2277.5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614.2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73.0%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1559.2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31.5%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443.8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71.5%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138404.2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103244.7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25.4%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121492.4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12.2%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85185.9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29.9%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9E5C-7F3C-4D34-B617-0D43F7979ACD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30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graphicFrame>
        <p:nvGraphicFramePr>
          <p:cNvPr id="9" name="Group 85"/>
          <p:cNvGraphicFramePr>
            <a:graphicFrameLocks noGrp="1"/>
          </p:cNvGraphicFramePr>
          <p:nvPr/>
        </p:nvGraphicFramePr>
        <p:xfrm>
          <a:off x="304800" y="4149090"/>
          <a:ext cx="8610600" cy="1565910"/>
        </p:xfrm>
        <a:graphic>
          <a:graphicData uri="http://schemas.openxmlformats.org/drawingml/2006/table">
            <a:tbl>
              <a:tblPr/>
              <a:tblGrid>
                <a:gridCol w="1254443"/>
                <a:gridCol w="1071118"/>
                <a:gridCol w="1119505"/>
                <a:gridCol w="822134"/>
                <a:gridCol w="1086167"/>
                <a:gridCol w="818833"/>
                <a:gridCol w="1447800"/>
                <a:gridCol w="99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Preproc1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&amp;2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 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Lkhd+BT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67.1%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-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39.0%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29.8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78.7%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114405.9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114141.3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107896.3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5.7%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108646.6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-0.7%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3012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0F339541-A5AC-493F-8A23-6B987B63E897}" type="datetime1">
              <a:rPr lang="en-US" sz="1400"/>
              <a:pPr/>
              <a:t>10/1/2007</a:t>
            </a:fld>
            <a:endParaRPr lang="en-US" altLang="zh-CN" sz="1400"/>
          </a:p>
        </p:txBody>
      </p:sp>
      <p:sp>
        <p:nvSpPr>
          <p:cNvPr id="4301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475A4A2-1C77-4FF2-88B2-4BEF9845DC2F}" type="slidenum">
              <a:rPr lang="en-US" altLang="zh-CN" sz="1400"/>
              <a:pPr algn="r"/>
              <a:t>31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BCA6-A2B7-4533-8AD7-D57A24F241A2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31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533400" y="3429000"/>
            <a:ext cx="8382000" cy="2362200"/>
          </a:xfrm>
        </p:spPr>
        <p:txBody>
          <a:bodyPr/>
          <a:lstStyle/>
          <a:p>
            <a:r>
              <a:rPr lang="en-US" sz="2000" b="1" i="1" dirty="0" smtClean="0"/>
              <a:t>All </a:t>
            </a:r>
            <a:r>
              <a:rPr lang="en-US" sz="2000" dirty="0" err="1" smtClean="0"/>
              <a:t>matchings</a:t>
            </a:r>
            <a:r>
              <a:rPr lang="en-US" sz="2000" dirty="0" smtClean="0"/>
              <a:t> can be produced from the symmetric difference of </a:t>
            </a:r>
          </a:p>
          <a:p>
            <a:pPr lvl="1"/>
            <a:r>
              <a:rPr lang="en-US" sz="1800" dirty="0" smtClean="0"/>
              <a:t>a single matching and </a:t>
            </a:r>
          </a:p>
          <a:p>
            <a:pPr lvl="1"/>
            <a:r>
              <a:rPr lang="en-US" sz="1800" dirty="0" smtClean="0"/>
              <a:t>a set of disjoint alternating cycles </a:t>
            </a:r>
            <a:br>
              <a:rPr lang="en-US" sz="1800" dirty="0" smtClean="0"/>
            </a:br>
            <a:r>
              <a:rPr lang="en-US" sz="1800" dirty="0" smtClean="0"/>
              <a:t>&amp; paths starting @free vertex</a:t>
            </a:r>
            <a:endParaRPr lang="en-US" sz="2000" dirty="0" smtClean="0">
              <a:latin typeface="Helvetica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sz="2000" dirty="0" smtClean="0">
                <a:latin typeface="Helvetica" pitchFamily="34" charset="0"/>
              </a:rPr>
              <a:t>Some symmetric solutions do not break grid constraints</a:t>
            </a:r>
          </a:p>
          <a:p>
            <a:pPr lvl="1" eaLnBrk="0" hangingPunct="0">
              <a:lnSpc>
                <a:spcPct val="90000"/>
              </a:lnSpc>
            </a:pPr>
            <a:r>
              <a:rPr lang="en-US" sz="1800" dirty="0" smtClean="0">
                <a:latin typeface="Helvetica" pitchFamily="34" charset="0"/>
              </a:rPr>
              <a:t>Ignore symmetric solutions during search</a:t>
            </a:r>
          </a:p>
          <a:p>
            <a:pPr eaLnBrk="0" hangingPunct="0">
              <a:lnSpc>
                <a:spcPct val="90000"/>
              </a:lnSpc>
            </a:pPr>
            <a:r>
              <a:rPr lang="en-US" sz="2000" dirty="0" smtClean="0">
                <a:latin typeface="Helvetica" pitchFamily="34" charset="0"/>
              </a:rPr>
              <a:t>Some do, we do not know how to use them…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Symmetric </a:t>
            </a:r>
            <a:r>
              <a:rPr lang="en-US" sz="4000" dirty="0" err="1" smtClean="0">
                <a:latin typeface="Helvetica" pitchFamily="34" charset="0"/>
                <a:ea typeface="宋体" pitchFamily="2" charset="-122"/>
              </a:rPr>
              <a:t>matchings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 in BID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914D-3D34-4459-A075-97507A18C43D}" type="datetime1">
              <a:rPr lang="en-US" smtClean="0"/>
              <a:pPr/>
              <a:t>10/1/2007</a:t>
            </a:fld>
            <a:endParaRPr lang="en-US" altLang="zh-CN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32</a:t>
            </a:fld>
            <a:endParaRPr lang="en-US" altLang="zh-C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grpSp>
        <p:nvGrpSpPr>
          <p:cNvPr id="16" name="Group 15"/>
          <p:cNvGrpSpPr/>
          <p:nvPr/>
        </p:nvGrpSpPr>
        <p:grpSpPr>
          <a:xfrm>
            <a:off x="152400" y="1143000"/>
            <a:ext cx="8839200" cy="2022475"/>
            <a:chOff x="152400" y="1333500"/>
            <a:chExt cx="8839200" cy="2022475"/>
          </a:xfrm>
        </p:grpSpPr>
        <p:pic>
          <p:nvPicPr>
            <p:cNvPr id="45059" name="Picture 2" descr="D:\home\thesis\bid_sym1.ep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2400" y="1333500"/>
              <a:ext cx="2209800" cy="2022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0" name="Picture 3" descr="D:\home\thesis\bid_sym2.ep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81800" y="1333500"/>
              <a:ext cx="2209800" cy="2022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1" name="Picture 4" descr="D:\home\thesis\bid_symgraph1.ep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97742" y="1335087"/>
              <a:ext cx="1106488" cy="2019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2" name="Picture 5" descr="D:\home\thesis\bid_symgraph2.ep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939772" y="1335087"/>
              <a:ext cx="1106488" cy="2019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ight Arrow 17"/>
            <p:cNvSpPr/>
            <p:nvPr/>
          </p:nvSpPr>
          <p:spPr>
            <a:xfrm>
              <a:off x="2577571" y="2209800"/>
              <a:ext cx="304800" cy="1524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ight Arrow 20"/>
            <p:cNvSpPr/>
            <p:nvPr/>
          </p:nvSpPr>
          <p:spPr>
            <a:xfrm>
              <a:off x="4267201" y="2209800"/>
              <a:ext cx="609599" cy="152400"/>
            </a:xfrm>
            <a:prstGeom prst="rightArrow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6261631" y="2209800"/>
              <a:ext cx="304800" cy="1524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267201" y="1524000"/>
              <a:ext cx="334017" cy="707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 dirty="0">
                  <a:latin typeface="Symbol" pitchFamily="18" charset="2"/>
                </a:rPr>
                <a:t>D</a:t>
              </a:r>
              <a:endParaRPr lang="en-US" sz="1600" dirty="0">
                <a:latin typeface="Symbol" pitchFamily="18" charset="2"/>
              </a:endParaRPr>
            </a:p>
          </p:txBody>
        </p:sp>
      </p:grpSp>
      <p:grpSp>
        <p:nvGrpSpPr>
          <p:cNvPr id="17" name="Group 52"/>
          <p:cNvGrpSpPr>
            <a:grpSpLocks/>
          </p:cNvGrpSpPr>
          <p:nvPr/>
        </p:nvGrpSpPr>
        <p:grpSpPr bwMode="auto">
          <a:xfrm>
            <a:off x="6172200" y="3911580"/>
            <a:ext cx="914400" cy="812820"/>
            <a:chOff x="6940032" y="3189104"/>
            <a:chExt cx="1764262" cy="1569131"/>
          </a:xfrm>
        </p:grpSpPr>
        <p:sp>
          <p:nvSpPr>
            <p:cNvPr id="19" name="Oval 18"/>
            <p:cNvSpPr/>
            <p:nvPr/>
          </p:nvSpPr>
          <p:spPr>
            <a:xfrm>
              <a:off x="7528415" y="3621917"/>
              <a:ext cx="496440" cy="51443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/>
                <a:t>S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7212691" y="3189104"/>
              <a:ext cx="220700" cy="2208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8206436" y="3200029"/>
              <a:ext cx="220700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8483593" y="3738702"/>
              <a:ext cx="220701" cy="22082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8295476" y="4403254"/>
              <a:ext cx="222288" cy="22082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940032" y="3842739"/>
              <a:ext cx="220701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7635350" y="4537414"/>
              <a:ext cx="220701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29" name="Straight Arrow Connector 28"/>
            <p:cNvCxnSpPr>
              <a:stCxn id="19" idx="7"/>
              <a:endCxn id="24" idx="3"/>
            </p:cNvCxnSpPr>
            <p:nvPr/>
          </p:nvCxnSpPr>
          <p:spPr>
            <a:xfrm rot="5400000" flipH="1" flipV="1">
              <a:off x="7941088" y="3399576"/>
              <a:ext cx="308732" cy="2866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9" idx="6"/>
              <a:endCxn id="25" idx="2"/>
            </p:cNvCxnSpPr>
            <p:nvPr/>
          </p:nvCxnSpPr>
          <p:spPr>
            <a:xfrm flipV="1">
              <a:off x="8024855" y="3849112"/>
              <a:ext cx="458738" cy="3001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9" idx="5"/>
              <a:endCxn id="26" idx="1"/>
            </p:cNvCxnSpPr>
            <p:nvPr/>
          </p:nvCxnSpPr>
          <p:spPr>
            <a:xfrm rot="16200000" flipH="1">
              <a:off x="7952796" y="4060358"/>
              <a:ext cx="374590" cy="37587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9" idx="4"/>
              <a:endCxn id="28" idx="0"/>
            </p:cNvCxnSpPr>
            <p:nvPr/>
          </p:nvCxnSpPr>
          <p:spPr>
            <a:xfrm rot="5400000">
              <a:off x="7560637" y="4321415"/>
              <a:ext cx="401062" cy="3093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19" idx="2"/>
              <a:endCxn id="27" idx="6"/>
            </p:cNvCxnSpPr>
            <p:nvPr/>
          </p:nvCxnSpPr>
          <p:spPr>
            <a:xfrm rot="10800000" flipV="1">
              <a:off x="7160733" y="3879134"/>
              <a:ext cx="367683" cy="7401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16200000" flipV="1">
              <a:off x="7341261" y="3425513"/>
              <a:ext cx="319667" cy="2000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Conclusions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65238"/>
            <a:ext cx="8153400" cy="2544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proposed four reformulation techniques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described their usefulness for general CSPs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demonstrated their effectiveness on the BID</a:t>
            </a:r>
            <a:endParaRPr lang="en-US" sz="2800" b="1" dirty="0" smtClean="0">
              <a:solidFill>
                <a:srgbClr val="0070C0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7F74-7A93-49D6-A85E-7933C65F3201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33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" y="4038600"/>
            <a:ext cx="8153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Lesson: </a:t>
            </a:r>
            <a:r>
              <a:rPr lang="en-US" sz="2800" b="1" kern="0" smtClean="0">
                <a:solidFill>
                  <a:srgbClr val="0070C0"/>
                </a:solidFill>
                <a:latin typeface="Helvetica" pitchFamily="34" charset="0"/>
                <a:ea typeface="宋体" pitchFamily="2" charset="-122"/>
              </a:rPr>
              <a:t/>
            </a:r>
            <a:br>
              <a:rPr lang="en-US" sz="2800" b="1" kern="0" smtClean="0">
                <a:solidFill>
                  <a:srgbClr val="0070C0"/>
                </a:solidFill>
                <a:latin typeface="Helvetica" pitchFamily="34" charset="0"/>
                <a:ea typeface="宋体" pitchFamily="2" charset="-122"/>
              </a:rPr>
            </a:br>
            <a:r>
              <a:rPr lang="en-US" sz="2800" b="1" kern="0" smtClean="0">
                <a:solidFill>
                  <a:srgbClr val="0070C0"/>
                </a:solidFill>
                <a:latin typeface="Helvetica" pitchFamily="34" charset="0"/>
                <a:ea typeface="宋体" pitchFamily="2" charset="-122"/>
              </a:rPr>
              <a:t>Reformulation </a:t>
            </a: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is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an effective approach to improve the scalability of complex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combinatorial systems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Future work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65238"/>
            <a:ext cx="8153400" cy="4068762"/>
          </a:xfrm>
        </p:spPr>
        <p:txBody>
          <a:bodyPr/>
          <a:lstStyle/>
          <a:p>
            <a:pPr>
              <a:tabLst>
                <a:tab pos="7939088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Empirically evaluate our new algorithm for relational (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i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m</a:t>
            </a:r>
            <a:r>
              <a:rPr lang="en-US" i="1" dirty="0" smtClean="0">
                <a:latin typeface="Helvetica" pitchFamily="34" charset="0"/>
                <a:ea typeface="宋体" pitchFamily="2" charset="-122"/>
              </a:rPr>
              <a:t>)-consistency</a:t>
            </a:r>
          </a:p>
          <a:p>
            <a:pPr>
              <a:tabLst>
                <a:tab pos="7939088" algn="r"/>
              </a:tabLst>
            </a:pP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Exploit the symmetries we identified</a:t>
            </a:r>
          </a:p>
          <a:p>
            <a:pPr>
              <a:tabLst>
                <a:tab pos="7939088" algn="r"/>
              </a:tabLst>
            </a:pP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Enhance the model by incorporating new constraints 	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]</a:t>
            </a:r>
          </a:p>
          <a:p>
            <a:pPr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9946-5123-4669-B0C2-98EA78D83E67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34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396875" y="2887663"/>
            <a:ext cx="8229600" cy="685800"/>
          </a:xfrm>
        </p:spPr>
        <p:txBody>
          <a:bodyPr/>
          <a:lstStyle/>
          <a:p>
            <a:pPr algn="ctr"/>
            <a:r>
              <a:rPr lang="en-US" dirty="0" smtClean="0">
                <a:latin typeface="Helvetica" pitchFamily="34" charset="0"/>
                <a:ea typeface="宋体" pitchFamily="2" charset="-122"/>
              </a:rPr>
              <a:t>Questions?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47C-8273-4649-9311-E2805ED8C2EA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35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8229600" cy="6858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Abstraction &amp; Reformulation</a:t>
            </a:r>
            <a:endParaRPr lang="en-US" sz="4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79425" y="2590800"/>
            <a:ext cx="8153400" cy="53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The reformulation may be an approximation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944563" y="1219200"/>
            <a:ext cx="7348537" cy="1219200"/>
            <a:chOff x="944563" y="1219200"/>
            <a:chExt cx="7348537" cy="1219200"/>
          </a:xfrm>
        </p:grpSpPr>
        <p:sp>
          <p:nvSpPr>
            <p:cNvPr id="8" name="Rounded Rectangle 7"/>
            <p:cNvSpPr/>
            <p:nvPr/>
          </p:nvSpPr>
          <p:spPr>
            <a:xfrm>
              <a:off x="944563" y="1600200"/>
              <a:ext cx="2484437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buFont typeface="Arial" pitchFamily="34" charset="0"/>
                <a:buChar char="•"/>
                <a:defRPr/>
              </a:pPr>
              <a:r>
                <a:rPr lang="en-US" dirty="0"/>
                <a:t> Original </a:t>
              </a:r>
              <a:r>
                <a:rPr lang="en-US" dirty="0" smtClean="0"/>
                <a:t>formulation</a:t>
              </a:r>
              <a:endParaRPr lang="en-US" dirty="0"/>
            </a:p>
            <a:p>
              <a:pPr>
                <a:buFont typeface="Arial" pitchFamily="34" charset="0"/>
                <a:buChar char="•"/>
                <a:defRPr/>
              </a:pPr>
              <a:r>
                <a:rPr lang="en-US" dirty="0"/>
                <a:t> Original </a:t>
              </a:r>
              <a:r>
                <a:rPr lang="en-US" dirty="0" smtClean="0"/>
                <a:t>query</a:t>
              </a:r>
              <a:endParaRPr 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289550" y="1600200"/>
              <a:ext cx="300355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buFont typeface="Arial" pitchFamily="34" charset="0"/>
                <a:buChar char="•"/>
                <a:defRPr/>
              </a:pPr>
              <a:r>
                <a:rPr lang="en-US" dirty="0"/>
                <a:t> Reformulated formulation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en-US" dirty="0"/>
                <a:t> Reformulated query</a:t>
              </a:r>
            </a:p>
          </p:txBody>
        </p:sp>
        <p:sp>
          <p:nvSpPr>
            <p:cNvPr id="8198" name="TextBox 9"/>
            <p:cNvSpPr txBox="1">
              <a:spLocks noChangeArrowheads="1"/>
            </p:cNvSpPr>
            <p:nvPr/>
          </p:nvSpPr>
          <p:spPr bwMode="auto">
            <a:xfrm>
              <a:off x="1256506" y="1219200"/>
              <a:ext cx="18605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Original problem</a:t>
              </a:r>
            </a:p>
          </p:txBody>
        </p:sp>
        <p:sp>
          <p:nvSpPr>
            <p:cNvPr id="8199" name="TextBox 10"/>
            <p:cNvSpPr txBox="1">
              <a:spLocks noChangeArrowheads="1"/>
            </p:cNvSpPr>
            <p:nvPr/>
          </p:nvSpPr>
          <p:spPr bwMode="auto">
            <a:xfrm>
              <a:off x="5568950" y="1219200"/>
              <a:ext cx="24447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Reformulated problem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3429000" y="2019300"/>
              <a:ext cx="186055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201" name="TextBox 14"/>
            <p:cNvSpPr txBox="1">
              <a:spLocks noChangeArrowheads="1"/>
            </p:cNvSpPr>
            <p:nvPr/>
          </p:nvSpPr>
          <p:spPr bwMode="auto">
            <a:xfrm>
              <a:off x="3556000" y="1371600"/>
              <a:ext cx="160655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i="1" dirty="0"/>
                <a:t>Reformulation</a:t>
              </a:r>
            </a:p>
            <a:p>
              <a:pPr algn="ctr"/>
              <a:r>
                <a:rPr lang="en-US" i="1" dirty="0"/>
                <a:t>technique</a:t>
              </a:r>
            </a:p>
          </p:txBody>
        </p:sp>
      </p:grp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4670425" y="3557588"/>
            <a:ext cx="3322638" cy="2159000"/>
            <a:chOff x="4671060" y="3421380"/>
            <a:chExt cx="3718560" cy="2416684"/>
          </a:xfrm>
        </p:grpSpPr>
        <p:sp>
          <p:nvSpPr>
            <p:cNvPr id="17" name="Oval 16"/>
            <p:cNvSpPr/>
            <p:nvPr/>
          </p:nvSpPr>
          <p:spPr>
            <a:xfrm>
              <a:off x="4747457" y="3535106"/>
              <a:ext cx="1760674" cy="193690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086800" y="3894055"/>
              <a:ext cx="1081989" cy="1188795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71060" y="3421380"/>
              <a:ext cx="3718560" cy="2407799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14" name="TextBox 22"/>
            <p:cNvSpPr txBox="1">
              <a:spLocks noChangeArrowheads="1"/>
            </p:cNvSpPr>
            <p:nvPr/>
          </p:nvSpPr>
          <p:spPr bwMode="auto">
            <a:xfrm>
              <a:off x="4892040" y="5437954"/>
              <a:ext cx="147668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Solutions(</a:t>
              </a:r>
              <a:r>
                <a:rPr lang="en-US" sz="2000">
                  <a:latin typeface="Monotype Corsiva" pitchFamily="66" charset="0"/>
                </a:rPr>
                <a:t>P</a:t>
              </a:r>
              <a:r>
                <a:rPr lang="en-US" baseline="-25000"/>
                <a:t>r</a:t>
              </a:r>
              <a:r>
                <a:rPr lang="en-US"/>
                <a:t>)</a:t>
              </a:r>
            </a:p>
          </p:txBody>
        </p:sp>
        <p:sp>
          <p:nvSpPr>
            <p:cNvPr id="8215" name="TextBox 23"/>
            <p:cNvSpPr txBox="1">
              <a:spLocks noChangeArrowheads="1"/>
            </p:cNvSpPr>
            <p:nvPr/>
          </p:nvSpPr>
          <p:spPr bwMode="auto">
            <a:xfrm>
              <a:off x="6522345" y="4762500"/>
              <a:ext cx="18469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Symbol" pitchFamily="18" charset="2"/>
                  <a:sym typeface="Symbol" pitchFamily="18" charset="2"/>
                </a:rPr>
                <a:t></a:t>
              </a:r>
              <a:r>
                <a:rPr lang="en-US" dirty="0">
                  <a:sym typeface="Symbol" pitchFamily="18" charset="2"/>
                </a:rPr>
                <a:t>(</a:t>
              </a:r>
              <a:r>
                <a:rPr lang="en-US" dirty="0"/>
                <a:t>Solutions(</a:t>
              </a:r>
              <a:r>
                <a:rPr lang="en-US" sz="2000" dirty="0">
                  <a:latin typeface="Monotype Corsiva" pitchFamily="66" charset="0"/>
                </a:rPr>
                <a:t>P</a:t>
              </a:r>
              <a:r>
                <a:rPr lang="en-US" baseline="-25000" dirty="0"/>
                <a:t>o</a:t>
              </a:r>
              <a:r>
                <a:rPr lang="en-US" dirty="0"/>
                <a:t>))</a:t>
              </a:r>
            </a:p>
          </p:txBody>
        </p:sp>
        <p:cxnSp>
          <p:nvCxnSpPr>
            <p:cNvPr id="38" name="Straight Arrow Connector 37"/>
            <p:cNvCxnSpPr>
              <a:endCxn id="15" idx="6"/>
            </p:cNvCxnSpPr>
            <p:nvPr/>
          </p:nvCxnSpPr>
          <p:spPr>
            <a:xfrm rot="10800000">
              <a:off x="6168789" y="4487564"/>
              <a:ext cx="596959" cy="3287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235075" y="3554413"/>
            <a:ext cx="3321050" cy="2151062"/>
            <a:chOff x="784860" y="3421380"/>
            <a:chExt cx="3718560" cy="2407920"/>
          </a:xfrm>
        </p:grpSpPr>
        <p:sp>
          <p:nvSpPr>
            <p:cNvPr id="16" name="Oval 15"/>
            <p:cNvSpPr/>
            <p:nvPr/>
          </p:nvSpPr>
          <p:spPr>
            <a:xfrm>
              <a:off x="2103776" y="3906518"/>
              <a:ext cx="1080729" cy="118885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09" name="TextBox 21"/>
            <p:cNvSpPr txBox="1">
              <a:spLocks noChangeArrowheads="1"/>
            </p:cNvSpPr>
            <p:nvPr/>
          </p:nvSpPr>
          <p:spPr bwMode="auto">
            <a:xfrm>
              <a:off x="1888964" y="5118473"/>
              <a:ext cx="151035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Solutions(</a:t>
              </a:r>
              <a:r>
                <a:rPr lang="en-US" sz="2000">
                  <a:latin typeface="Monotype Corsiva" pitchFamily="66" charset="0"/>
                </a:rPr>
                <a:t>P</a:t>
              </a:r>
              <a:r>
                <a:rPr lang="en-US" baseline="-25000"/>
                <a:t>o</a:t>
              </a:r>
              <a:r>
                <a:rPr lang="en-US"/>
                <a:t>)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4860" y="3421380"/>
              <a:ext cx="3718560" cy="2407920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204" name="TextBox 39"/>
          <p:cNvSpPr txBox="1">
            <a:spLocks noChangeArrowheads="1"/>
          </p:cNvSpPr>
          <p:nvPr/>
        </p:nvSpPr>
        <p:spPr bwMode="auto">
          <a:xfrm>
            <a:off x="1962150" y="3200400"/>
            <a:ext cx="1866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Original space</a:t>
            </a:r>
          </a:p>
        </p:txBody>
      </p:sp>
      <p:sp>
        <p:nvSpPr>
          <p:cNvPr id="8205" name="TextBox 42"/>
          <p:cNvSpPr txBox="1">
            <a:spLocks noChangeArrowheads="1"/>
          </p:cNvSpPr>
          <p:nvPr/>
        </p:nvSpPr>
        <p:spPr bwMode="auto">
          <a:xfrm>
            <a:off x="4973638" y="3200400"/>
            <a:ext cx="271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Reformulated space</a:t>
            </a:r>
          </a:p>
        </p:txBody>
      </p:sp>
      <p:cxnSp>
        <p:nvCxnSpPr>
          <p:cNvPr id="45" name="Straight Connector 44"/>
          <p:cNvCxnSpPr/>
          <p:nvPr/>
        </p:nvCxnSpPr>
        <p:spPr>
          <a:xfrm rot="5400000" flipH="1" flipV="1">
            <a:off x="4206875" y="2668588"/>
            <a:ext cx="7937" cy="26304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4206875" y="3730625"/>
            <a:ext cx="7938" cy="26304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>
          <a:xfrm>
            <a:off x="457200" y="6305550"/>
            <a:ext cx="2133600" cy="476250"/>
          </a:xfrm>
        </p:spPr>
        <p:txBody>
          <a:bodyPr/>
          <a:lstStyle/>
          <a:p>
            <a:fld id="{4E8077C2-F198-42E8-BC2E-1E73A61E7444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6553200" y="6305550"/>
            <a:ext cx="2133600" cy="476250"/>
          </a:xfrm>
        </p:spPr>
        <p:txBody>
          <a:bodyPr/>
          <a:lstStyle/>
          <a:p>
            <a:fld id="{0E9C5F72-FD39-40CC-A19F-E155B36B12A6}" type="slidenum">
              <a:rPr lang="en-US" altLang="zh-CN" smtClean="0"/>
              <a:pPr/>
              <a:t>4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>
          <a:xfrm>
            <a:off x="3124200" y="6305550"/>
            <a:ext cx="2895600" cy="476250"/>
          </a:xfrm>
        </p:spPr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204" grpId="0"/>
      <p:bldP spid="82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Issue: finding Ken’s house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1D7E-AFD0-4299-944C-3C0FBD74230B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5</a:t>
            </a:fld>
            <a:endParaRPr lang="en-US" altLang="zh-CN"/>
          </a:p>
        </p:txBody>
      </p:sp>
      <p:pic>
        <p:nvPicPr>
          <p:cNvPr id="152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7963" y="1143000"/>
            <a:ext cx="316166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Arrow Connector 10"/>
          <p:cNvCxnSpPr>
            <a:stCxn id="15" idx="1"/>
          </p:cNvCxnSpPr>
          <p:nvPr/>
        </p:nvCxnSpPr>
        <p:spPr>
          <a:xfrm rot="10800000" flipV="1">
            <a:off x="4572000" y="2318266"/>
            <a:ext cx="2438400" cy="1201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6" idx="3"/>
          </p:cNvCxnSpPr>
          <p:nvPr/>
        </p:nvCxnSpPr>
        <p:spPr>
          <a:xfrm>
            <a:off x="2066077" y="3080266"/>
            <a:ext cx="3115523" cy="439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4" idx="3"/>
          </p:cNvCxnSpPr>
          <p:nvPr/>
        </p:nvCxnSpPr>
        <p:spPr>
          <a:xfrm flipV="1">
            <a:off x="1937836" y="1600200"/>
            <a:ext cx="2481764" cy="1084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" y="152400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Maps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2133600"/>
            <a:ext cx="1462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Yahoo Maps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289560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location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599714" y="4038600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Microsoft Live Local</a:t>
            </a:r>
            <a:endParaRPr lang="en-US" dirty="0"/>
          </a:p>
          <a:p>
            <a:r>
              <a:rPr lang="en-US" dirty="0" smtClean="0"/>
              <a:t>(as of November 2006)</a:t>
            </a:r>
          </a:p>
        </p:txBody>
      </p:sp>
      <p:cxnSp>
        <p:nvCxnSpPr>
          <p:cNvPr id="28" name="Straight Arrow Connector 27"/>
          <p:cNvCxnSpPr>
            <a:stCxn id="27" idx="1"/>
          </p:cNvCxnSpPr>
          <p:nvPr/>
        </p:nvCxnSpPr>
        <p:spPr>
          <a:xfrm rot="10800000" flipV="1">
            <a:off x="4267200" y="4361766"/>
            <a:ext cx="2332514" cy="578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4419600" y="2819400"/>
            <a:ext cx="1447800" cy="762000"/>
          </a:xfrm>
          <a:prstGeom prst="roundRect">
            <a:avLst/>
          </a:prstGeom>
          <a:solidFill>
            <a:srgbClr val="C00000">
              <a:alpha val="21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4800600" cy="4648200"/>
          </a:xfrm>
        </p:spPr>
        <p:txBody>
          <a:bodyPr/>
          <a:lstStyle/>
          <a:p>
            <a:r>
              <a:rPr lang="en-US" sz="2400" dirty="0" smtClean="0"/>
              <a:t>Layout: streets and buildings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>
              <a:buNone/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Phone book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Complete/incomplete 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Assumption: all addresses in </a:t>
            </a:r>
          </a:p>
          <a:p>
            <a:pPr lvl="1">
              <a:buNone/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   phone book correspond to a building in the layout</a:t>
            </a:r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Building Identification (BID) problem</a:t>
            </a:r>
            <a:endParaRPr lang="en-US" sz="4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2DD-B979-401F-BE72-13527A4C470D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6</a:t>
            </a:fld>
            <a:endParaRPr lang="en-US" altLang="zh-CN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grpSp>
        <p:nvGrpSpPr>
          <p:cNvPr id="8" name="Group 7"/>
          <p:cNvGrpSpPr/>
          <p:nvPr/>
        </p:nvGrpSpPr>
        <p:grpSpPr>
          <a:xfrm>
            <a:off x="3766141" y="1666084"/>
            <a:ext cx="4463459" cy="2143916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B6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B8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B4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B9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B10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B7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54661" y="3048000"/>
              <a:ext cx="501530" cy="390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S1</a:t>
              </a:r>
              <a:endParaRPr lang="en-US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838781" y="3048000"/>
              <a:ext cx="501530" cy="390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S2</a:t>
              </a:r>
              <a:endParaRPr lang="en-US" sz="16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99341" y="4046220"/>
              <a:ext cx="501530" cy="390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S3</a:t>
              </a:r>
              <a:endParaRPr lang="en-US" sz="16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066800" y="2242742"/>
            <a:ext cx="2039257" cy="990600"/>
            <a:chOff x="381000" y="3733800"/>
            <a:chExt cx="2328969" cy="1131332"/>
          </a:xfrm>
        </p:grpSpPr>
        <p:sp>
          <p:nvSpPr>
            <p:cNvPr id="26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1000" y="44958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2000" y="3733800"/>
              <a:ext cx="1204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Building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62000" y="4114800"/>
              <a:ext cx="1947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Corner building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62000" y="44958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Street</a:t>
              </a:r>
              <a:endParaRPr lang="en-US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5038343" y="4267200"/>
            <a:ext cx="23530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S1#1, S1#4, S1#8, S2#7, S2#8, S3#1,</a:t>
            </a:r>
          </a:p>
          <a:p>
            <a:r>
              <a:rPr lang="en-US" dirty="0" smtClean="0"/>
              <a:t>S3#2, S3#3, S3#15, … 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029200" y="4267200"/>
            <a:ext cx="22098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4424966" y="4872228"/>
            <a:ext cx="1218406" cy="993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7" idx="3"/>
          </p:cNvCxnSpPr>
          <p:nvPr/>
        </p:nvCxnSpPr>
        <p:spPr>
          <a:xfrm flipH="1" flipV="1">
            <a:off x="7238999" y="4267200"/>
            <a:ext cx="1" cy="12683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 36"/>
          <p:cNvSpPr/>
          <p:nvPr/>
        </p:nvSpPr>
        <p:spPr>
          <a:xfrm>
            <a:off x="5029200" y="5410200"/>
            <a:ext cx="2209800" cy="228600"/>
          </a:xfrm>
          <a:custGeom>
            <a:avLst/>
            <a:gdLst>
              <a:gd name="connsiteX0" fmla="*/ 0 w 1379220"/>
              <a:gd name="connsiteY0" fmla="*/ 0 h 250190"/>
              <a:gd name="connsiteX1" fmla="*/ 647700 w 1379220"/>
              <a:gd name="connsiteY1" fmla="*/ 243840 h 250190"/>
              <a:gd name="connsiteX2" fmla="*/ 883920 w 1379220"/>
              <a:gd name="connsiteY2" fmla="*/ 38100 h 250190"/>
              <a:gd name="connsiteX3" fmla="*/ 1379220 w 1379220"/>
              <a:gd name="connsiteY3" fmla="*/ 137160 h 250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9220" h="250190">
                <a:moveTo>
                  <a:pt x="0" y="0"/>
                </a:moveTo>
                <a:cubicBezTo>
                  <a:pt x="250190" y="118745"/>
                  <a:pt x="500380" y="237490"/>
                  <a:pt x="647700" y="243840"/>
                </a:cubicBezTo>
                <a:cubicBezTo>
                  <a:pt x="795020" y="250190"/>
                  <a:pt x="762000" y="55880"/>
                  <a:pt x="883920" y="38100"/>
                </a:cubicBezTo>
                <a:cubicBezTo>
                  <a:pt x="1005840" y="20320"/>
                  <a:pt x="1192530" y="78740"/>
                  <a:pt x="1379220" y="137160"/>
                </a:cubicBez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Basic (address numbering) rules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19200"/>
            <a:ext cx="8153400" cy="2133600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Ordering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Numbers increase/decrease along a street </a:t>
            </a: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Parity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Numbers on a given side of a street are odd/even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grpSp>
        <p:nvGrpSpPr>
          <p:cNvPr id="15" name="Group 76"/>
          <p:cNvGrpSpPr>
            <a:grpSpLocks/>
          </p:cNvGrpSpPr>
          <p:nvPr/>
        </p:nvGrpSpPr>
        <p:grpSpPr bwMode="auto">
          <a:xfrm>
            <a:off x="1600200" y="3542506"/>
            <a:ext cx="2209800" cy="1068388"/>
            <a:chOff x="336" y="2256"/>
            <a:chExt cx="1392" cy="673"/>
          </a:xfrm>
        </p:grpSpPr>
        <p:sp>
          <p:nvSpPr>
            <p:cNvPr id="12314" name="TextBox 23"/>
            <p:cNvSpPr txBox="1">
              <a:spLocks noChangeArrowheads="1"/>
            </p:cNvSpPr>
            <p:nvPr/>
          </p:nvSpPr>
          <p:spPr bwMode="auto">
            <a:xfrm>
              <a:off x="569" y="2256"/>
              <a:ext cx="9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Ordering</a:t>
              </a:r>
            </a:p>
          </p:txBody>
        </p:sp>
        <p:grpSp>
          <p:nvGrpSpPr>
            <p:cNvPr id="16" name="Group 75"/>
            <p:cNvGrpSpPr>
              <a:grpSpLocks/>
            </p:cNvGrpSpPr>
            <p:nvPr/>
          </p:nvGrpSpPr>
          <p:grpSpPr bwMode="auto">
            <a:xfrm>
              <a:off x="336" y="2554"/>
              <a:ext cx="1392" cy="375"/>
              <a:chOff x="336" y="2554"/>
              <a:chExt cx="1392" cy="375"/>
            </a:xfrm>
          </p:grpSpPr>
          <p:sp>
            <p:nvSpPr>
              <p:cNvPr id="2" name="Rectangle 6"/>
              <p:cNvSpPr/>
              <p:nvPr/>
            </p:nvSpPr>
            <p:spPr>
              <a:xfrm>
                <a:off x="336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B1</a:t>
                </a:r>
              </a:p>
            </p:txBody>
          </p:sp>
          <p:sp>
            <p:nvSpPr>
              <p:cNvPr id="3" name="Rectangle 9"/>
              <p:cNvSpPr/>
              <p:nvPr/>
            </p:nvSpPr>
            <p:spPr>
              <a:xfrm>
                <a:off x="336" y="2554"/>
                <a:ext cx="1392" cy="10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18" name="TextBox 10"/>
              <p:cNvSpPr txBox="1">
                <a:spLocks noChangeArrowheads="1"/>
              </p:cNvSpPr>
              <p:nvPr/>
            </p:nvSpPr>
            <p:spPr bwMode="auto">
              <a:xfrm>
                <a:off x="624" y="2688"/>
                <a:ext cx="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&lt;</a:t>
                </a:r>
              </a:p>
            </p:txBody>
          </p:sp>
          <p:sp>
            <p:nvSpPr>
              <p:cNvPr id="12319" name="TextBox 11"/>
              <p:cNvSpPr txBox="1">
                <a:spLocks noChangeArrowheads="1"/>
              </p:cNvSpPr>
              <p:nvPr/>
            </p:nvSpPr>
            <p:spPr bwMode="auto">
              <a:xfrm>
                <a:off x="1152" y="2688"/>
                <a:ext cx="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&lt;</a:t>
                </a:r>
              </a:p>
            </p:txBody>
          </p:sp>
          <p:sp>
            <p:nvSpPr>
              <p:cNvPr id="4" name="Rectangle 6"/>
              <p:cNvSpPr/>
              <p:nvPr/>
            </p:nvSpPr>
            <p:spPr>
              <a:xfrm>
                <a:off x="864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B2</a:t>
                </a:r>
              </a:p>
            </p:txBody>
          </p:sp>
          <p:sp>
            <p:nvSpPr>
              <p:cNvPr id="5" name="Rectangle 6"/>
              <p:cNvSpPr/>
              <p:nvPr/>
            </p:nvSpPr>
            <p:spPr>
              <a:xfrm>
                <a:off x="1392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 dirty="0">
                    <a:solidFill>
                      <a:srgbClr val="000000"/>
                    </a:solidFill>
                  </a:rPr>
                  <a:t>B3</a:t>
                </a:r>
              </a:p>
            </p:txBody>
          </p:sp>
        </p:grpSp>
      </p:grpSp>
      <p:grpSp>
        <p:nvGrpSpPr>
          <p:cNvPr id="17" name="Group 77"/>
          <p:cNvGrpSpPr>
            <a:grpSpLocks/>
          </p:cNvGrpSpPr>
          <p:nvPr/>
        </p:nvGrpSpPr>
        <p:grpSpPr bwMode="auto">
          <a:xfrm>
            <a:off x="4470400" y="3048000"/>
            <a:ext cx="3149600" cy="2057400"/>
            <a:chOff x="1820" y="2304"/>
            <a:chExt cx="1984" cy="1296"/>
          </a:xfrm>
        </p:grpSpPr>
        <p:sp>
          <p:nvSpPr>
            <p:cNvPr id="12304" name="TextBox 20"/>
            <p:cNvSpPr txBox="1">
              <a:spLocks noChangeArrowheads="1"/>
            </p:cNvSpPr>
            <p:nvPr/>
          </p:nvSpPr>
          <p:spPr bwMode="auto">
            <a:xfrm>
              <a:off x="1820" y="2841"/>
              <a:ext cx="3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/>
                <a:t>Odd</a:t>
              </a:r>
            </a:p>
          </p:txBody>
        </p:sp>
        <p:sp>
          <p:nvSpPr>
            <p:cNvPr id="18" name="Right Brace 17"/>
            <p:cNvSpPr/>
            <p:nvPr/>
          </p:nvSpPr>
          <p:spPr>
            <a:xfrm>
              <a:off x="3204" y="2832"/>
              <a:ext cx="192" cy="576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Right Brace 19"/>
            <p:cNvSpPr>
              <a:spLocks/>
            </p:cNvSpPr>
            <p:nvPr/>
          </p:nvSpPr>
          <p:spPr bwMode="auto">
            <a:xfrm rot="10800000">
              <a:off x="2196" y="2688"/>
              <a:ext cx="192" cy="576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rot="10800000"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307" name="TextBox 21"/>
            <p:cNvSpPr txBox="1">
              <a:spLocks noChangeArrowheads="1"/>
            </p:cNvSpPr>
            <p:nvPr/>
          </p:nvSpPr>
          <p:spPr bwMode="auto">
            <a:xfrm>
              <a:off x="3360" y="3024"/>
              <a:ext cx="4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 dirty="0"/>
                <a:t>Even</a:t>
              </a:r>
            </a:p>
          </p:txBody>
        </p:sp>
        <p:sp>
          <p:nvSpPr>
            <p:cNvPr id="12308" name="TextBox 24"/>
            <p:cNvSpPr txBox="1">
              <a:spLocks noChangeArrowheads="1"/>
            </p:cNvSpPr>
            <p:nvPr/>
          </p:nvSpPr>
          <p:spPr bwMode="auto">
            <a:xfrm>
              <a:off x="2436" y="2304"/>
              <a:ext cx="6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Helvetica" pitchFamily="34" charset="0"/>
                </a:rPr>
                <a:t>Parity</a:t>
              </a:r>
            </a:p>
          </p:txBody>
        </p:sp>
        <p:sp>
          <p:nvSpPr>
            <p:cNvPr id="6" name="Rectangle 6"/>
            <p:cNvSpPr/>
            <p:nvPr/>
          </p:nvSpPr>
          <p:spPr>
            <a:xfrm>
              <a:off x="2388" y="2640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8" name="Rectangle 6"/>
            <p:cNvSpPr/>
            <p:nvPr/>
          </p:nvSpPr>
          <p:spPr>
            <a:xfrm>
              <a:off x="2388" y="3072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B2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rot="5400000">
              <a:off x="2244" y="3024"/>
              <a:ext cx="1056" cy="96"/>
            </a:xfrm>
            <a:prstGeom prst="rect">
              <a:avLst/>
            </a:prstGeom>
            <a:solidFill>
              <a:schemeClr val="bg2"/>
            </a:solidFill>
            <a:ln w="25400" algn="ctr">
              <a:noFill/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>
                <a:defRPr/>
              </a:pPr>
              <a:endParaRPr lang="en-US">
                <a:solidFill>
                  <a:schemeClr val="dk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6"/>
            <p:cNvSpPr/>
            <p:nvPr/>
          </p:nvSpPr>
          <p:spPr>
            <a:xfrm>
              <a:off x="2868" y="2784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B3</a:t>
              </a:r>
            </a:p>
          </p:txBody>
        </p:sp>
        <p:sp>
          <p:nvSpPr>
            <p:cNvPr id="11" name="Rectangle 6"/>
            <p:cNvSpPr/>
            <p:nvPr/>
          </p:nvSpPr>
          <p:spPr>
            <a:xfrm>
              <a:off x="2868" y="3168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B4</a:t>
              </a:r>
            </a:p>
          </p:txBody>
        </p:sp>
      </p:grpSp>
      <p:sp>
        <p:nvSpPr>
          <p:cNvPr id="3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3AAEB2-6D81-4630-BB9F-21DB249B04A9}" type="datetime1">
              <a:rPr lang="en-US" smtClean="0"/>
              <a:pPr>
                <a:defRPr/>
              </a:pPr>
              <a:t>10/1/2007</a:t>
            </a:fld>
            <a:endParaRPr lang="en-US" altLang="zh-CN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7</a:t>
            </a:fld>
            <a:endParaRPr lang="en-US" altLang="zh-CN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Additional information</a:t>
            </a:r>
            <a:endParaRPr lang="en-US" sz="4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1600200"/>
            <a:ext cx="210343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  <a:cs typeface="+mn-cs"/>
              </a:rPr>
              <a:t>Landmarks</a:t>
            </a:r>
          </a:p>
        </p:txBody>
      </p:sp>
      <p:pic>
        <p:nvPicPr>
          <p:cNvPr id="13316" name="Picture 8" descr="http://farm1.static.flickr.com/70/164956818_f257ac4aea.jpg?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8788" y="3124200"/>
            <a:ext cx="14938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914400" y="34290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9000" y="34290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B2</a:t>
            </a:r>
          </a:p>
        </p:txBody>
      </p:sp>
      <p:sp>
        <p:nvSpPr>
          <p:cNvPr id="12" name="Rectangle 11"/>
          <p:cNvSpPr/>
          <p:nvPr/>
        </p:nvSpPr>
        <p:spPr>
          <a:xfrm rot="10800000">
            <a:off x="990600" y="4343400"/>
            <a:ext cx="30480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990600" y="2438400"/>
            <a:ext cx="2963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1600 Pennsylvania Avenue</a:t>
            </a:r>
          </a:p>
        </p:txBody>
      </p:sp>
      <p:cxnSp>
        <p:nvCxnSpPr>
          <p:cNvPr id="15" name="Straight Arrow Connector 14"/>
          <p:cNvCxnSpPr>
            <a:stCxn id="13320" idx="2"/>
            <a:endCxn id="13320" idx="0"/>
          </p:cNvCxnSpPr>
          <p:nvPr/>
        </p:nvCxnSpPr>
        <p:spPr>
          <a:xfrm rot="16200000" flipH="1">
            <a:off x="2316163" y="2963863"/>
            <a:ext cx="315912" cy="47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867400" y="1676400"/>
            <a:ext cx="17414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  <a:cs typeface="+mn-cs"/>
              </a:rPr>
              <a:t>Gridlines</a:t>
            </a:r>
          </a:p>
        </p:txBody>
      </p:sp>
      <p:sp>
        <p:nvSpPr>
          <p:cNvPr id="20" name="Rectangle 19"/>
          <p:cNvSpPr/>
          <p:nvPr/>
        </p:nvSpPr>
        <p:spPr>
          <a:xfrm rot="10800000">
            <a:off x="5943600" y="4343400"/>
            <a:ext cx="20574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 rot="5400000">
            <a:off x="5981700" y="3924300"/>
            <a:ext cx="19812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172200" y="36576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62800" y="36576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B2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5791201" y="4076700"/>
            <a:ext cx="2362200" cy="3175"/>
          </a:xfrm>
          <a:prstGeom prst="line">
            <a:avLst/>
          </a:prstGeom>
          <a:ln>
            <a:prstDash val="lg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28" name="TextBox 31"/>
          <p:cNvSpPr txBox="1">
            <a:spLocks noChangeArrowheads="1"/>
          </p:cNvSpPr>
          <p:nvPr/>
        </p:nvSpPr>
        <p:spPr bwMode="auto">
          <a:xfrm>
            <a:off x="5545138" y="4275138"/>
            <a:ext cx="466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</a:t>
            </a:r>
          </a:p>
        </p:txBody>
      </p:sp>
      <p:cxnSp>
        <p:nvCxnSpPr>
          <p:cNvPr id="34" name="Straight Connector 33"/>
          <p:cNvCxnSpPr/>
          <p:nvPr/>
        </p:nvCxnSpPr>
        <p:spPr>
          <a:xfrm rot="16200000" flipV="1">
            <a:off x="6057900" y="3086100"/>
            <a:ext cx="6096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7237413" y="3124200"/>
            <a:ext cx="611188" cy="1539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31" name="TextBox 43"/>
          <p:cNvSpPr txBox="1">
            <a:spLocks noChangeArrowheads="1"/>
          </p:cNvSpPr>
          <p:nvPr/>
        </p:nvSpPr>
        <p:spPr bwMode="auto">
          <a:xfrm>
            <a:off x="5715000" y="2438400"/>
            <a:ext cx="1043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S1 </a:t>
            </a:r>
            <a:r>
              <a:rPr lang="en-US" dirty="0" smtClean="0"/>
              <a:t>#138</a:t>
            </a:r>
            <a:endParaRPr lang="en-US" dirty="0"/>
          </a:p>
        </p:txBody>
      </p:sp>
      <p:sp>
        <p:nvSpPr>
          <p:cNvPr id="13332" name="TextBox 44"/>
          <p:cNvSpPr txBox="1">
            <a:spLocks noChangeArrowheads="1"/>
          </p:cNvSpPr>
          <p:nvPr/>
        </p:nvSpPr>
        <p:spPr bwMode="auto">
          <a:xfrm>
            <a:off x="7086600" y="2438400"/>
            <a:ext cx="1043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S1 </a:t>
            </a:r>
            <a:r>
              <a:rPr lang="en-US" dirty="0" smtClean="0"/>
              <a:t>#208</a:t>
            </a:r>
            <a:endParaRPr lang="en-US" dirty="0">
              <a:latin typeface="Courier" pitchFamily="49" charset="0"/>
            </a:endParaRPr>
          </a:p>
        </p:txBody>
      </p:sp>
      <p:sp>
        <p:nvSpPr>
          <p:cNvPr id="2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17927D-140D-4EAE-BD54-21269BE84006}" type="datetime1">
              <a:rPr lang="en-US" smtClean="0"/>
              <a:pPr>
                <a:defRPr/>
              </a:pPr>
              <a:t>10/1/2007</a:t>
            </a:fld>
            <a:endParaRPr lang="en-US" altLang="zh-CN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8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Query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609600"/>
          </a:xfrm>
        </p:spPr>
        <p:txBody>
          <a:bodyPr/>
          <a:lstStyle/>
          <a:p>
            <a:pPr marL="457200" indent="-457200" eaLnBrk="1" hangingPunct="1">
              <a:buFont typeface="Helvetica" pitchFamily="34" charset="0"/>
              <a:buAutoNum type="arabicPeriod"/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Given an address, what buildings could it be?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E22-97CE-4354-B7E9-79A6C6DC3AAE}" type="datetime1">
              <a:rPr lang="en-US" smtClean="0"/>
              <a:pPr/>
              <a:t>10/1/2007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9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CP 2007</a:t>
            </a:r>
            <a:endParaRPr lang="en-US" altLang="zh-CN" dirty="0"/>
          </a:p>
        </p:txBody>
      </p:sp>
      <p:grpSp>
        <p:nvGrpSpPr>
          <p:cNvPr id="56" name="Group 55"/>
          <p:cNvGrpSpPr/>
          <p:nvPr/>
        </p:nvGrpSpPr>
        <p:grpSpPr>
          <a:xfrm>
            <a:off x="2133600" y="3200400"/>
            <a:ext cx="5149259" cy="2473324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B6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B8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B4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B9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B10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1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B7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5466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S1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83878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S2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699341" y="404622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S3</a:t>
              </a:r>
              <a:endParaRPr lang="en-US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28600" y="2819400"/>
            <a:ext cx="2328969" cy="1131332"/>
            <a:chOff x="381000" y="3733800"/>
            <a:chExt cx="2328969" cy="1131332"/>
          </a:xfrm>
        </p:grpSpPr>
        <p:sp>
          <p:nvSpPr>
            <p:cNvPr id="49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81000" y="44958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62000" y="3733800"/>
              <a:ext cx="1204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Building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62000" y="4114800"/>
              <a:ext cx="1947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Corner building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62000" y="44958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Street</a:t>
              </a:r>
              <a:endParaRPr lang="en-US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7534656" y="3200400"/>
            <a:ext cx="1399268" cy="1774190"/>
            <a:chOff x="7534656" y="3200400"/>
            <a:chExt cx="1399268" cy="1774190"/>
          </a:xfrm>
        </p:grpSpPr>
        <p:sp>
          <p:nvSpPr>
            <p:cNvPr id="57" name="TextBox 56"/>
            <p:cNvSpPr txBox="1"/>
            <p:nvPr/>
          </p:nvSpPr>
          <p:spPr>
            <a:xfrm>
              <a:off x="7543800" y="3200400"/>
              <a:ext cx="1390124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S1#1,S1#4,</a:t>
              </a:r>
            </a:p>
            <a:p>
              <a:pPr algn="ctr"/>
              <a:r>
                <a:rPr lang="en-US" dirty="0" smtClean="0"/>
                <a:t>S1#8,S2#7,</a:t>
              </a:r>
            </a:p>
            <a:p>
              <a:pPr algn="ctr"/>
              <a:r>
                <a:rPr lang="en-US" dirty="0" smtClean="0"/>
                <a:t>S2#8,S3#1,</a:t>
              </a:r>
            </a:p>
            <a:p>
              <a:pPr algn="ctr"/>
              <a:r>
                <a:rPr lang="en-US" dirty="0" smtClean="0"/>
                <a:t>S3#2,S3#3,</a:t>
              </a:r>
            </a:p>
            <a:p>
              <a:pPr algn="ctr"/>
              <a:r>
                <a:rPr lang="en-US" dirty="0" smtClean="0"/>
                <a:t>S3#15</a:t>
              </a:r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7543800" y="3200400"/>
              <a:ext cx="13716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Freeform 67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ounded Rectangle 69"/>
          <p:cNvSpPr/>
          <p:nvPr/>
        </p:nvSpPr>
        <p:spPr>
          <a:xfrm>
            <a:off x="8153400" y="4038600"/>
            <a:ext cx="609600" cy="3048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71"/>
          <p:cNvSpPr/>
          <p:nvPr/>
        </p:nvSpPr>
        <p:spPr>
          <a:xfrm>
            <a:off x="6172200" y="3733800"/>
            <a:ext cx="609600" cy="4572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5029200" y="3733800"/>
            <a:ext cx="609600" cy="5334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/>
          <p:cNvSpPr/>
          <p:nvPr/>
        </p:nvSpPr>
        <p:spPr>
          <a:xfrm>
            <a:off x="2514599" y="3733800"/>
            <a:ext cx="609601" cy="533400"/>
          </a:xfrm>
          <a:prstGeom prst="roundRect">
            <a:avLst/>
          </a:prstGeom>
          <a:solidFill>
            <a:srgbClr val="C00000">
              <a:alpha val="21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lowchart: Document 65"/>
          <p:cNvSpPr/>
          <p:nvPr/>
        </p:nvSpPr>
        <p:spPr>
          <a:xfrm>
            <a:off x="1219200" y="4267200"/>
            <a:ext cx="914400" cy="1295400"/>
          </a:xfrm>
          <a:prstGeom prst="flowChartDocument">
            <a:avLst/>
          </a:prstGeom>
          <a:solidFill>
            <a:srgbClr val="C0000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S1#1,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S3#1,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S3#15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457200" y="1600200"/>
            <a:ext cx="838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+mj-lt"/>
              <a:buAutoNum type="arabicPeriod" startAt="2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Given a building, what addresses could it have?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85" grpId="0" animBg="1"/>
      <p:bldP spid="66" grpId="0" animBg="1"/>
      <p:bldP spid="43" grpId="0"/>
    </p:bldLst>
  </p:timing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1970</TotalTime>
  <Words>1695</Words>
  <PresentationFormat>On-screen Show (4:3)</PresentationFormat>
  <Paragraphs>779</Paragraphs>
  <Slides>35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Presentation1</vt:lpstr>
      <vt:lpstr>Slide 1</vt:lpstr>
      <vt:lpstr>Contributions</vt:lpstr>
      <vt:lpstr>Outline</vt:lpstr>
      <vt:lpstr>Abstraction &amp; Reformulation</vt:lpstr>
      <vt:lpstr>Issue: finding Ken’s house</vt:lpstr>
      <vt:lpstr>Building Identification (BID) problem</vt:lpstr>
      <vt:lpstr>Basic (address numbering) rules</vt:lpstr>
      <vt:lpstr>Additional information</vt:lpstr>
      <vt:lpstr>Query</vt:lpstr>
      <vt:lpstr>Outline</vt:lpstr>
      <vt:lpstr>CSP model</vt:lpstr>
      <vt:lpstr>Example constraint network</vt:lpstr>
      <vt:lpstr>Features of new model &amp; solver</vt:lpstr>
      <vt:lpstr>Outline</vt:lpstr>
      <vt:lpstr>Query in the BID</vt:lpstr>
      <vt:lpstr>Query reformulation</vt:lpstr>
      <vt:lpstr>Evaluations: real-world data from El Segundo</vt:lpstr>
      <vt:lpstr>Evaluation: query reformulation</vt:lpstr>
      <vt:lpstr>Generalizing query reformulation</vt:lpstr>
      <vt:lpstr>Outline</vt:lpstr>
      <vt:lpstr>AllDiff-Atmost in the BID</vt:lpstr>
      <vt:lpstr>AllDiff-Atmost reformulation</vt:lpstr>
      <vt:lpstr>AllDiff-Atmost constraint</vt:lpstr>
      <vt:lpstr>Evaluation: domain reformulation</vt:lpstr>
      <vt:lpstr>Outline</vt:lpstr>
      <vt:lpstr>BID as a matching problem</vt:lpstr>
      <vt:lpstr>BID w/o grid constraints</vt:lpstr>
      <vt:lpstr>BID w/ grid constraints</vt:lpstr>
      <vt:lpstr>Matching reformulation in Solver</vt:lpstr>
      <vt:lpstr>Evaluation: matching reformulation</vt:lpstr>
      <vt:lpstr>Outline</vt:lpstr>
      <vt:lpstr>Symmetric matchings in BID</vt:lpstr>
      <vt:lpstr>Conclusions</vt:lpstr>
      <vt:lpstr>Future work</vt:lpstr>
      <vt:lpstr>Questions?</vt:lpstr>
    </vt:vector>
  </TitlesOfParts>
  <Company>University of Nebraska - Lincoln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Choueiry</cp:lastModifiedBy>
  <cp:revision>171</cp:revision>
  <dcterms:created xsi:type="dcterms:W3CDTF">2004-09-04T03:37:41Z</dcterms:created>
  <dcterms:modified xsi:type="dcterms:W3CDTF">2007-10-01T21:29:03Z</dcterms:modified>
</cp:coreProperties>
</file>