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80" r:id="rId9"/>
    <p:sldId id="284" r:id="rId10"/>
    <p:sldId id="267" r:id="rId11"/>
    <p:sldId id="283" r:id="rId12"/>
    <p:sldId id="281" r:id="rId13"/>
    <p:sldId id="282" r:id="rId14"/>
    <p:sldId id="263" r:id="rId15"/>
    <p:sldId id="270" r:id="rId16"/>
    <p:sldId id="279" r:id="rId17"/>
    <p:sldId id="272" r:id="rId18"/>
    <p:sldId id="275" r:id="rId19"/>
    <p:sldId id="276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918" autoAdjust="0"/>
  </p:normalViewPr>
  <p:slideViewPr>
    <p:cSldViewPr>
      <p:cViewPr varScale="1">
        <p:scale>
          <a:sx n="50" d="100"/>
          <a:sy n="50" d="100"/>
        </p:scale>
        <p:origin x="-90" y="-5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E67C46-0BA9-42E6-8F04-7D5182E3ED5B}" type="datetimeFigureOut">
              <a:rPr lang="en-US" smtClean="0"/>
              <a:pPr/>
              <a:t>8/5/2010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4DADC7-4E24-4A89-8BF3-39E45767007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lighter colors </a:t>
            </a:r>
          </a:p>
          <a:p>
            <a:r>
              <a:rPr lang="en-US" dirty="0" smtClean="0"/>
              <a:t>relation/</a:t>
            </a:r>
            <a:r>
              <a:rPr lang="en-US" dirty="0" err="1" smtClean="0"/>
              <a:t>tuple</a:t>
            </a:r>
            <a:endParaRPr lang="en-US" dirty="0" smtClean="0"/>
          </a:p>
          <a:p>
            <a:r>
              <a:rPr lang="en-US" dirty="0" smtClean="0"/>
              <a:t>highlight</a:t>
            </a:r>
            <a:r>
              <a:rPr lang="en-US" baseline="0" dirty="0" smtClean="0"/>
              <a:t> w2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DADC7-4E24-4A89-8BF3-39E45767007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Don’t forget to say that this is the result of solving the CSP w/ BT search, dynamic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dom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/deg ordering, etc,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DADC7-4E24-4A89-8BF3-39E45767007F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4666E-C0E0-4518-8282-A8C48944829B}" type="datetime1">
              <a:rPr lang="en-US" smtClean="0"/>
              <a:pPr/>
              <a:t>8/5/2010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fld id="{1C2AB7F3-1302-459F-9F73-6D07E21BFB55}" type="slidenum">
              <a:rPr lang="en-US" smtClean="0"/>
              <a:pPr/>
              <a:t>‹#›</a:t>
            </a:fld>
            <a:r>
              <a:rPr lang="en-US" dirty="0" smtClean="0"/>
              <a:t> / 18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773A4-829C-4CD0-9806-D982D119840D}" type="datetime1">
              <a:rPr lang="en-US" smtClean="0"/>
              <a:pPr/>
              <a:t>8/5/2010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CCBF3-F572-476D-8ADA-9E4FED384D82}" type="datetime1">
              <a:rPr lang="en-US" smtClean="0"/>
              <a:pPr/>
              <a:t>8/5/2010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BA8BA-5DE3-4E32-AC59-91A0FDE028E8}" type="datetime1">
              <a:rPr lang="en-US" smtClean="0"/>
              <a:pPr/>
              <a:t>8/5/2010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686D5-8083-4999-A259-C5AB22100DC5}" type="datetime1">
              <a:rPr lang="en-US" smtClean="0"/>
              <a:pPr/>
              <a:t>8/5/2010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C97C7-14E9-4F1E-B133-D0EFE45C3900}" type="datetime1">
              <a:rPr lang="en-US" smtClean="0"/>
              <a:pPr/>
              <a:t>8/5/2010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D594-1E69-4946-B529-E5432D8D53FF}" type="datetime1">
              <a:rPr lang="en-US" smtClean="0"/>
              <a:pPr/>
              <a:t>8/5/2010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361A5-3511-46A0-9D17-1EF7F1B1FE54}" type="datetime1">
              <a:rPr lang="en-US" smtClean="0"/>
              <a:pPr/>
              <a:t>8/5/2010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9232D-65C3-4CA1-8E5A-8BFE3BB67927}" type="datetime1">
              <a:rPr lang="en-US" smtClean="0"/>
              <a:pPr/>
              <a:t>8/5/2010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D8B94-A6F6-4A86-A782-54E12E99FF06}" type="datetime1">
              <a:rPr lang="en-US" smtClean="0"/>
              <a:pPr/>
              <a:t>8/5/2010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58D9B-DA66-4579-AC2B-000CE81682D0}" type="datetime1">
              <a:rPr lang="en-US" smtClean="0"/>
              <a:pPr/>
              <a:t>8/5/2010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D7124-41EF-4A8B-BDC3-18C702029DE7}" type="datetime1">
              <a:rPr lang="en-US" smtClean="0"/>
              <a:pPr/>
              <a:t>8/5/2010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1C2AB7F3-1302-459F-9F73-6D07E21BFB55}" type="slidenum">
              <a:rPr lang="en-US" smtClean="0"/>
              <a:pPr/>
              <a:t>‹#›</a:t>
            </a:fld>
            <a:r>
              <a:rPr lang="en-US" dirty="0" smtClean="0"/>
              <a:t> / 18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 First Practical Algorithm for High Levels of Relational Consistency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590800"/>
            <a:ext cx="7924800" cy="3810000"/>
          </a:xfrm>
        </p:spPr>
        <p:txBody>
          <a:bodyPr>
            <a:noAutofit/>
          </a:bodyPr>
          <a:lstStyle/>
          <a:p>
            <a:r>
              <a:rPr lang="en-US" sz="2800" u="sng" dirty="0" err="1" smtClean="0">
                <a:solidFill>
                  <a:schemeClr val="accent6">
                    <a:lumMod val="75000"/>
                  </a:schemeClr>
                </a:solidFill>
              </a:rPr>
              <a:t>Shant</a:t>
            </a:r>
            <a:r>
              <a:rPr lang="en-US" sz="2800" u="sng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u="sng" dirty="0" err="1" smtClean="0">
                <a:solidFill>
                  <a:schemeClr val="accent6">
                    <a:lumMod val="75000"/>
                  </a:schemeClr>
                </a:solidFill>
              </a:rPr>
              <a:t>Karakashian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, Robert Woodward, Christopher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</a:rPr>
              <a:t>Reeson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</a:rPr>
              <a:t>Berthe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 Y.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</a:rPr>
              <a:t>Choueiry</a:t>
            </a:r>
            <a:r>
              <a:rPr lang="en-US" sz="2800" baseline="30000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rgbClr val="A6A6A6"/>
                </a:solidFill>
              </a:rPr>
              <a:t>&amp;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bg2">
                    <a:lumMod val="50000"/>
                  </a:schemeClr>
                </a:solidFill>
              </a:rPr>
              <a:t>Christian </a:t>
            </a:r>
            <a:r>
              <a:rPr lang="en-US" sz="2800" dirty="0" err="1" smtClean="0">
                <a:solidFill>
                  <a:schemeClr val="bg2">
                    <a:lumMod val="50000"/>
                  </a:schemeClr>
                </a:solidFill>
              </a:rPr>
              <a:t>Bessiere</a:t>
            </a:r>
            <a:endParaRPr lang="en-US" sz="2800" baseline="30000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en-US" sz="2800" baseline="30000" dirty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rgbClr val="FF6600"/>
                </a:solidFill>
              </a:rPr>
              <a:t>Constraint Systems Laboratory, University of Nebraska-Lincoln</a:t>
            </a:r>
          </a:p>
          <a:p>
            <a:r>
              <a:rPr lang="en-US" sz="2400" dirty="0" smtClean="0">
                <a:solidFill>
                  <a:srgbClr val="948A54"/>
                </a:solidFill>
              </a:rPr>
              <a:t>LIRMM-CNRS, University of Montpellier</a:t>
            </a:r>
          </a:p>
          <a:p>
            <a:endParaRPr lang="en-US" sz="2000" baseline="30000" dirty="0" smtClean="0">
              <a:solidFill>
                <a:srgbClr val="948A54"/>
              </a:solidFill>
            </a:endParaRPr>
          </a:p>
          <a:p>
            <a:pPr marL="111125" indent="-111125" algn="l"/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Acknowledgements:</a:t>
            </a:r>
          </a:p>
          <a:p>
            <a:pPr marL="111125" indent="-111125" algn="l">
              <a:buFont typeface="Arial"/>
              <a:buChar char="•"/>
            </a:pP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Kostas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</a:rPr>
              <a:t>Stergiou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 and anonymous reviewers</a:t>
            </a:r>
          </a:p>
          <a:p>
            <a:pPr marL="111125" indent="-111125" algn="l">
              <a:buFont typeface="Arial"/>
              <a:buChar char="•"/>
            </a:pP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Experiments conducted at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</a:rPr>
              <a:t>UNL’s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 Holland Computing Center</a:t>
            </a:r>
          </a:p>
          <a:p>
            <a:pPr marL="111125" indent="-111125" algn="l">
              <a:buFont typeface="Arial"/>
              <a:buChar char="•"/>
            </a:pP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NSF CAREER Award #0133568</a:t>
            </a:r>
          </a:p>
          <a:p>
            <a:pPr marL="111125" indent="-111125" algn="l">
              <a:buFont typeface="Arial"/>
              <a:buChar char="•"/>
            </a:pP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Robert Woodward supported by a UNL undergraduate research grant (UCARE) &amp; by a B.M. Goldwater Scholarship</a:t>
            </a:r>
            <a:endParaRPr lang="en-US" sz="2000" baseline="30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Freeform 63"/>
          <p:cNvSpPr/>
          <p:nvPr/>
        </p:nvSpPr>
        <p:spPr>
          <a:xfrm>
            <a:off x="2298192" y="4504944"/>
            <a:ext cx="3239414" cy="1102157"/>
          </a:xfrm>
          <a:custGeom>
            <a:avLst/>
            <a:gdLst>
              <a:gd name="connsiteX0" fmla="*/ 415747 w 3239414"/>
              <a:gd name="connsiteY0" fmla="*/ 23165 h 1102157"/>
              <a:gd name="connsiteX1" fmla="*/ 1169213 w 3239414"/>
              <a:gd name="connsiteY1" fmla="*/ 8534 h 1102157"/>
              <a:gd name="connsiteX2" fmla="*/ 1615440 w 3239414"/>
              <a:gd name="connsiteY2" fmla="*/ 23165 h 1102157"/>
              <a:gd name="connsiteX3" fmla="*/ 2215286 w 3239414"/>
              <a:gd name="connsiteY3" fmla="*/ 110947 h 1102157"/>
              <a:gd name="connsiteX4" fmla="*/ 2990698 w 3239414"/>
              <a:gd name="connsiteY4" fmla="*/ 323088 h 1102157"/>
              <a:gd name="connsiteX5" fmla="*/ 3202838 w 3239414"/>
              <a:gd name="connsiteY5" fmla="*/ 564490 h 1102157"/>
              <a:gd name="connsiteX6" fmla="*/ 3210154 w 3239414"/>
              <a:gd name="connsiteY6" fmla="*/ 922934 h 1102157"/>
              <a:gd name="connsiteX7" fmla="*/ 3041904 w 3239414"/>
              <a:gd name="connsiteY7" fmla="*/ 1076554 h 1102157"/>
              <a:gd name="connsiteX8" fmla="*/ 2676144 w 3239414"/>
              <a:gd name="connsiteY8" fmla="*/ 1076554 h 1102157"/>
              <a:gd name="connsiteX9" fmla="*/ 2434742 w 3239414"/>
              <a:gd name="connsiteY9" fmla="*/ 1025347 h 1102157"/>
              <a:gd name="connsiteX10" fmla="*/ 2054352 w 3239414"/>
              <a:gd name="connsiteY10" fmla="*/ 864413 h 1102157"/>
              <a:gd name="connsiteX11" fmla="*/ 1578864 w 3239414"/>
              <a:gd name="connsiteY11" fmla="*/ 725424 h 1102157"/>
              <a:gd name="connsiteX12" fmla="*/ 1220419 w 3239414"/>
              <a:gd name="connsiteY12" fmla="*/ 666902 h 1102157"/>
              <a:gd name="connsiteX13" fmla="*/ 452323 w 3239414"/>
              <a:gd name="connsiteY13" fmla="*/ 630326 h 1102157"/>
              <a:gd name="connsiteX14" fmla="*/ 159715 w 3239414"/>
              <a:gd name="connsiteY14" fmla="*/ 535229 h 1102157"/>
              <a:gd name="connsiteX15" fmla="*/ 49987 w 3239414"/>
              <a:gd name="connsiteY15" fmla="*/ 345034 h 1102157"/>
              <a:gd name="connsiteX16" fmla="*/ 42672 w 3239414"/>
              <a:gd name="connsiteY16" fmla="*/ 74371 h 1102157"/>
              <a:gd name="connsiteX17" fmla="*/ 306019 w 3239414"/>
              <a:gd name="connsiteY17" fmla="*/ 8534 h 1102157"/>
              <a:gd name="connsiteX18" fmla="*/ 474269 w 3239414"/>
              <a:gd name="connsiteY18" fmla="*/ 23165 h 1102157"/>
              <a:gd name="connsiteX19" fmla="*/ 649834 w 3239414"/>
              <a:gd name="connsiteY19" fmla="*/ 8534 h 1102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239414" h="1102157">
                <a:moveTo>
                  <a:pt x="415747" y="23165"/>
                </a:moveTo>
                <a:lnTo>
                  <a:pt x="1169213" y="8534"/>
                </a:lnTo>
                <a:cubicBezTo>
                  <a:pt x="1369162" y="8534"/>
                  <a:pt x="1441095" y="6096"/>
                  <a:pt x="1615440" y="23165"/>
                </a:cubicBezTo>
                <a:cubicBezTo>
                  <a:pt x="1789785" y="40234"/>
                  <a:pt x="1986076" y="60960"/>
                  <a:pt x="2215286" y="110947"/>
                </a:cubicBezTo>
                <a:cubicBezTo>
                  <a:pt x="2444496" y="160934"/>
                  <a:pt x="2826106" y="247498"/>
                  <a:pt x="2990698" y="323088"/>
                </a:cubicBezTo>
                <a:cubicBezTo>
                  <a:pt x="3155290" y="398678"/>
                  <a:pt x="3166262" y="464516"/>
                  <a:pt x="3202838" y="564490"/>
                </a:cubicBezTo>
                <a:cubicBezTo>
                  <a:pt x="3239414" y="664464"/>
                  <a:pt x="3236976" y="837590"/>
                  <a:pt x="3210154" y="922934"/>
                </a:cubicBezTo>
                <a:cubicBezTo>
                  <a:pt x="3183332" y="1008278"/>
                  <a:pt x="3130906" y="1050951"/>
                  <a:pt x="3041904" y="1076554"/>
                </a:cubicBezTo>
                <a:cubicBezTo>
                  <a:pt x="2952902" y="1102157"/>
                  <a:pt x="2777338" y="1085088"/>
                  <a:pt x="2676144" y="1076554"/>
                </a:cubicBezTo>
                <a:cubicBezTo>
                  <a:pt x="2574950" y="1068020"/>
                  <a:pt x="2538374" y="1060704"/>
                  <a:pt x="2434742" y="1025347"/>
                </a:cubicBezTo>
                <a:cubicBezTo>
                  <a:pt x="2331110" y="989990"/>
                  <a:pt x="2196998" y="914400"/>
                  <a:pt x="2054352" y="864413"/>
                </a:cubicBezTo>
                <a:cubicBezTo>
                  <a:pt x="1911706" y="814426"/>
                  <a:pt x="1717853" y="758342"/>
                  <a:pt x="1578864" y="725424"/>
                </a:cubicBezTo>
                <a:cubicBezTo>
                  <a:pt x="1439875" y="692506"/>
                  <a:pt x="1408176" y="682752"/>
                  <a:pt x="1220419" y="666902"/>
                </a:cubicBezTo>
                <a:cubicBezTo>
                  <a:pt x="1032662" y="651052"/>
                  <a:pt x="629107" y="652271"/>
                  <a:pt x="452323" y="630326"/>
                </a:cubicBezTo>
                <a:cubicBezTo>
                  <a:pt x="275539" y="608381"/>
                  <a:pt x="226771" y="582778"/>
                  <a:pt x="159715" y="535229"/>
                </a:cubicBezTo>
                <a:cubicBezTo>
                  <a:pt x="92659" y="487680"/>
                  <a:pt x="69494" y="421844"/>
                  <a:pt x="49987" y="345034"/>
                </a:cubicBezTo>
                <a:cubicBezTo>
                  <a:pt x="30480" y="268224"/>
                  <a:pt x="0" y="130454"/>
                  <a:pt x="42672" y="74371"/>
                </a:cubicBezTo>
                <a:cubicBezTo>
                  <a:pt x="85344" y="18288"/>
                  <a:pt x="234086" y="17068"/>
                  <a:pt x="306019" y="8534"/>
                </a:cubicBezTo>
                <a:cubicBezTo>
                  <a:pt x="377952" y="0"/>
                  <a:pt x="416967" y="23165"/>
                  <a:pt x="474269" y="23165"/>
                </a:cubicBezTo>
                <a:cubicBezTo>
                  <a:pt x="531571" y="23165"/>
                  <a:pt x="590702" y="15849"/>
                  <a:pt x="649834" y="8534"/>
                </a:cubicBezTo>
              </a:path>
            </a:pathLst>
          </a:custGeom>
          <a:noFill/>
          <a:ln w="127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Freeform 65"/>
          <p:cNvSpPr/>
          <p:nvPr/>
        </p:nvSpPr>
        <p:spPr>
          <a:xfrm>
            <a:off x="3657600" y="4495800"/>
            <a:ext cx="1828800" cy="1489710"/>
          </a:xfrm>
          <a:custGeom>
            <a:avLst/>
            <a:gdLst>
              <a:gd name="connsiteX0" fmla="*/ 49530 w 2390775"/>
              <a:gd name="connsiteY0" fmla="*/ 163830 h 1642110"/>
              <a:gd name="connsiteX1" fmla="*/ 38100 w 2390775"/>
              <a:gd name="connsiteY1" fmla="*/ 986790 h 1642110"/>
              <a:gd name="connsiteX2" fmla="*/ 38100 w 2390775"/>
              <a:gd name="connsiteY2" fmla="*/ 1432560 h 1642110"/>
              <a:gd name="connsiteX3" fmla="*/ 266700 w 2390775"/>
              <a:gd name="connsiteY3" fmla="*/ 1569720 h 1642110"/>
              <a:gd name="connsiteX4" fmla="*/ 723900 w 2390775"/>
              <a:gd name="connsiteY4" fmla="*/ 1615440 h 1642110"/>
              <a:gd name="connsiteX5" fmla="*/ 1786890 w 2390775"/>
              <a:gd name="connsiteY5" fmla="*/ 1409700 h 1642110"/>
              <a:gd name="connsiteX6" fmla="*/ 2324100 w 2390775"/>
              <a:gd name="connsiteY6" fmla="*/ 906780 h 1642110"/>
              <a:gd name="connsiteX7" fmla="*/ 2186940 w 2390775"/>
              <a:gd name="connsiteY7" fmla="*/ 415290 h 1642110"/>
              <a:gd name="connsiteX8" fmla="*/ 1501140 w 2390775"/>
              <a:gd name="connsiteY8" fmla="*/ 129540 h 1642110"/>
              <a:gd name="connsiteX9" fmla="*/ 632460 w 2390775"/>
              <a:gd name="connsiteY9" fmla="*/ 15240 h 1642110"/>
              <a:gd name="connsiteX10" fmla="*/ 209550 w 2390775"/>
              <a:gd name="connsiteY10" fmla="*/ 38100 h 1642110"/>
              <a:gd name="connsiteX11" fmla="*/ 49530 w 2390775"/>
              <a:gd name="connsiteY11" fmla="*/ 163830 h 1642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90775" h="1642110">
                <a:moveTo>
                  <a:pt x="49530" y="163830"/>
                </a:moveTo>
                <a:cubicBezTo>
                  <a:pt x="20955" y="321945"/>
                  <a:pt x="40005" y="775335"/>
                  <a:pt x="38100" y="986790"/>
                </a:cubicBezTo>
                <a:cubicBezTo>
                  <a:pt x="36195" y="1198245"/>
                  <a:pt x="0" y="1335405"/>
                  <a:pt x="38100" y="1432560"/>
                </a:cubicBezTo>
                <a:cubicBezTo>
                  <a:pt x="76200" y="1529715"/>
                  <a:pt x="152400" y="1539240"/>
                  <a:pt x="266700" y="1569720"/>
                </a:cubicBezTo>
                <a:cubicBezTo>
                  <a:pt x="381000" y="1600200"/>
                  <a:pt x="470535" y="1642110"/>
                  <a:pt x="723900" y="1615440"/>
                </a:cubicBezTo>
                <a:cubicBezTo>
                  <a:pt x="977265" y="1588770"/>
                  <a:pt x="1520190" y="1527810"/>
                  <a:pt x="1786890" y="1409700"/>
                </a:cubicBezTo>
                <a:cubicBezTo>
                  <a:pt x="2053590" y="1291590"/>
                  <a:pt x="2257425" y="1072515"/>
                  <a:pt x="2324100" y="906780"/>
                </a:cubicBezTo>
                <a:cubicBezTo>
                  <a:pt x="2390775" y="741045"/>
                  <a:pt x="2324100" y="544830"/>
                  <a:pt x="2186940" y="415290"/>
                </a:cubicBezTo>
                <a:cubicBezTo>
                  <a:pt x="2049780" y="285750"/>
                  <a:pt x="1760220" y="196215"/>
                  <a:pt x="1501140" y="129540"/>
                </a:cubicBezTo>
                <a:cubicBezTo>
                  <a:pt x="1242060" y="62865"/>
                  <a:pt x="847725" y="30480"/>
                  <a:pt x="632460" y="15240"/>
                </a:cubicBezTo>
                <a:cubicBezTo>
                  <a:pt x="417195" y="0"/>
                  <a:pt x="310515" y="9525"/>
                  <a:pt x="209550" y="38100"/>
                </a:cubicBezTo>
                <a:cubicBezTo>
                  <a:pt x="108585" y="66675"/>
                  <a:pt x="78105" y="5715"/>
                  <a:pt x="49530" y="163830"/>
                </a:cubicBezTo>
                <a:close/>
              </a:path>
            </a:pathLst>
          </a:cu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Freeform 68"/>
          <p:cNvSpPr/>
          <p:nvPr/>
        </p:nvSpPr>
        <p:spPr>
          <a:xfrm>
            <a:off x="2607945" y="4888230"/>
            <a:ext cx="2882265" cy="1158240"/>
          </a:xfrm>
          <a:custGeom>
            <a:avLst/>
            <a:gdLst>
              <a:gd name="connsiteX0" fmla="*/ 9525 w 2882265"/>
              <a:gd name="connsiteY0" fmla="*/ 506730 h 1158240"/>
              <a:gd name="connsiteX1" fmla="*/ 9525 w 2882265"/>
              <a:gd name="connsiteY1" fmla="*/ 735330 h 1158240"/>
              <a:gd name="connsiteX2" fmla="*/ 66675 w 2882265"/>
              <a:gd name="connsiteY2" fmla="*/ 872490 h 1158240"/>
              <a:gd name="connsiteX3" fmla="*/ 203835 w 2882265"/>
              <a:gd name="connsiteY3" fmla="*/ 975360 h 1158240"/>
              <a:gd name="connsiteX4" fmla="*/ 672465 w 2882265"/>
              <a:gd name="connsiteY4" fmla="*/ 1032510 h 1158240"/>
              <a:gd name="connsiteX5" fmla="*/ 1106805 w 2882265"/>
              <a:gd name="connsiteY5" fmla="*/ 1101090 h 1158240"/>
              <a:gd name="connsiteX6" fmla="*/ 1781175 w 2882265"/>
              <a:gd name="connsiteY6" fmla="*/ 1146810 h 1158240"/>
              <a:gd name="connsiteX7" fmla="*/ 2421255 w 2882265"/>
              <a:gd name="connsiteY7" fmla="*/ 1032510 h 1158240"/>
              <a:gd name="connsiteX8" fmla="*/ 2752725 w 2882265"/>
              <a:gd name="connsiteY8" fmla="*/ 723900 h 1158240"/>
              <a:gd name="connsiteX9" fmla="*/ 2832735 w 2882265"/>
              <a:gd name="connsiteY9" fmla="*/ 506730 h 1158240"/>
              <a:gd name="connsiteX10" fmla="*/ 2867025 w 2882265"/>
              <a:gd name="connsiteY10" fmla="*/ 289560 h 1158240"/>
              <a:gd name="connsiteX11" fmla="*/ 2741295 w 2882265"/>
              <a:gd name="connsiteY11" fmla="*/ 95250 h 1158240"/>
              <a:gd name="connsiteX12" fmla="*/ 2329815 w 2882265"/>
              <a:gd name="connsiteY12" fmla="*/ 3810 h 1158240"/>
              <a:gd name="connsiteX13" fmla="*/ 2124075 w 2882265"/>
              <a:gd name="connsiteY13" fmla="*/ 72390 h 1158240"/>
              <a:gd name="connsiteX14" fmla="*/ 1781175 w 2882265"/>
              <a:gd name="connsiteY14" fmla="*/ 175260 h 1158240"/>
              <a:gd name="connsiteX15" fmla="*/ 1175385 w 2882265"/>
              <a:gd name="connsiteY15" fmla="*/ 438150 h 1158240"/>
              <a:gd name="connsiteX16" fmla="*/ 546735 w 2882265"/>
              <a:gd name="connsiteY16" fmla="*/ 415290 h 1158240"/>
              <a:gd name="connsiteX17" fmla="*/ 238125 w 2882265"/>
              <a:gd name="connsiteY17" fmla="*/ 426720 h 1158240"/>
              <a:gd name="connsiteX18" fmla="*/ 43815 w 2882265"/>
              <a:gd name="connsiteY18" fmla="*/ 461010 h 1158240"/>
              <a:gd name="connsiteX19" fmla="*/ 9525 w 2882265"/>
              <a:gd name="connsiteY19" fmla="*/ 506730 h 1158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882265" h="1158240">
                <a:moveTo>
                  <a:pt x="9525" y="506730"/>
                </a:moveTo>
                <a:cubicBezTo>
                  <a:pt x="3810" y="552450"/>
                  <a:pt x="0" y="674370"/>
                  <a:pt x="9525" y="735330"/>
                </a:cubicBezTo>
                <a:cubicBezTo>
                  <a:pt x="19050" y="796290"/>
                  <a:pt x="34290" y="832485"/>
                  <a:pt x="66675" y="872490"/>
                </a:cubicBezTo>
                <a:cubicBezTo>
                  <a:pt x="99060" y="912495"/>
                  <a:pt x="102870" y="948690"/>
                  <a:pt x="203835" y="975360"/>
                </a:cubicBezTo>
                <a:cubicBezTo>
                  <a:pt x="304800" y="1002030"/>
                  <a:pt x="521970" y="1011555"/>
                  <a:pt x="672465" y="1032510"/>
                </a:cubicBezTo>
                <a:cubicBezTo>
                  <a:pt x="822960" y="1053465"/>
                  <a:pt x="922020" y="1082040"/>
                  <a:pt x="1106805" y="1101090"/>
                </a:cubicBezTo>
                <a:cubicBezTo>
                  <a:pt x="1291590" y="1120140"/>
                  <a:pt x="1562100" y="1158240"/>
                  <a:pt x="1781175" y="1146810"/>
                </a:cubicBezTo>
                <a:cubicBezTo>
                  <a:pt x="2000250" y="1135380"/>
                  <a:pt x="2259330" y="1102995"/>
                  <a:pt x="2421255" y="1032510"/>
                </a:cubicBezTo>
                <a:cubicBezTo>
                  <a:pt x="2583180" y="962025"/>
                  <a:pt x="2684145" y="811530"/>
                  <a:pt x="2752725" y="723900"/>
                </a:cubicBezTo>
                <a:cubicBezTo>
                  <a:pt x="2821305" y="636270"/>
                  <a:pt x="2813685" y="579120"/>
                  <a:pt x="2832735" y="506730"/>
                </a:cubicBezTo>
                <a:cubicBezTo>
                  <a:pt x="2851785" y="434340"/>
                  <a:pt x="2882265" y="358140"/>
                  <a:pt x="2867025" y="289560"/>
                </a:cubicBezTo>
                <a:cubicBezTo>
                  <a:pt x="2851785" y="220980"/>
                  <a:pt x="2830830" y="142875"/>
                  <a:pt x="2741295" y="95250"/>
                </a:cubicBezTo>
                <a:cubicBezTo>
                  <a:pt x="2651760" y="47625"/>
                  <a:pt x="2432685" y="7620"/>
                  <a:pt x="2329815" y="3810"/>
                </a:cubicBezTo>
                <a:cubicBezTo>
                  <a:pt x="2226945" y="0"/>
                  <a:pt x="2215515" y="43815"/>
                  <a:pt x="2124075" y="72390"/>
                </a:cubicBezTo>
                <a:cubicBezTo>
                  <a:pt x="2032635" y="100965"/>
                  <a:pt x="1939290" y="114300"/>
                  <a:pt x="1781175" y="175260"/>
                </a:cubicBezTo>
                <a:cubicBezTo>
                  <a:pt x="1623060" y="236220"/>
                  <a:pt x="1381125" y="398145"/>
                  <a:pt x="1175385" y="438150"/>
                </a:cubicBezTo>
                <a:cubicBezTo>
                  <a:pt x="969645" y="478155"/>
                  <a:pt x="702945" y="417195"/>
                  <a:pt x="546735" y="415290"/>
                </a:cubicBezTo>
                <a:cubicBezTo>
                  <a:pt x="390525" y="413385"/>
                  <a:pt x="321945" y="419100"/>
                  <a:pt x="238125" y="426720"/>
                </a:cubicBezTo>
                <a:cubicBezTo>
                  <a:pt x="154305" y="434340"/>
                  <a:pt x="85725" y="445770"/>
                  <a:pt x="43815" y="461010"/>
                </a:cubicBezTo>
                <a:cubicBezTo>
                  <a:pt x="1905" y="476250"/>
                  <a:pt x="15240" y="461010"/>
                  <a:pt x="9525" y="506730"/>
                </a:cubicBezTo>
                <a:close/>
              </a:path>
            </a:pathLst>
          </a:cu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itle 20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Enforcing R(*,</a:t>
            </a:r>
            <a:r>
              <a:rPr lang="en-US" sz="3200" dirty="0" err="1" smtClean="0"/>
              <a:t>m)C</a:t>
            </a:r>
            <a:r>
              <a:rPr lang="en-US" sz="3200" dirty="0" smtClean="0"/>
              <a:t> on the Induced Dual CSP </a:t>
            </a:r>
            <a:r>
              <a:rPr lang="en-US" sz="3200" i="1" dirty="0" smtClean="0"/>
              <a:t>P</a:t>
            </a:r>
            <a:r>
              <a:rPr lang="az-Cyrl-AZ" sz="3200" i="1" baseline="-25000" dirty="0" smtClean="0"/>
              <a:t>ω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2251881" y="4613239"/>
            <a:ext cx="4759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1</a:t>
            </a:r>
            <a:endParaRPr lang="en-US" sz="2400" baseline="-25000" dirty="0"/>
          </a:p>
        </p:txBody>
      </p:sp>
      <p:cxnSp>
        <p:nvCxnSpPr>
          <p:cNvPr id="10" name="Straight Connector 9"/>
          <p:cNvCxnSpPr>
            <a:stCxn id="4" idx="6"/>
            <a:endCxn id="6" idx="2"/>
          </p:cNvCxnSpPr>
          <p:nvPr/>
        </p:nvCxnSpPr>
        <p:spPr>
          <a:xfrm>
            <a:off x="3338317" y="4840001"/>
            <a:ext cx="45852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251881" y="5375239"/>
            <a:ext cx="4759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3</a:t>
            </a:r>
            <a:endParaRPr lang="en-US" sz="2400" baseline="-25000" dirty="0"/>
          </a:p>
        </p:txBody>
      </p:sp>
      <p:sp>
        <p:nvSpPr>
          <p:cNvPr id="17" name="TextBox 16"/>
          <p:cNvSpPr txBox="1"/>
          <p:nvPr/>
        </p:nvSpPr>
        <p:spPr>
          <a:xfrm>
            <a:off x="5357300" y="4989774"/>
            <a:ext cx="5521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5</a:t>
            </a:r>
            <a:endParaRPr lang="en-US" sz="2400" baseline="-25000" dirty="0"/>
          </a:p>
        </p:txBody>
      </p:sp>
      <p:sp>
        <p:nvSpPr>
          <p:cNvPr id="61" name="TextBox 60"/>
          <p:cNvSpPr txBox="1"/>
          <p:nvPr/>
        </p:nvSpPr>
        <p:spPr>
          <a:xfrm>
            <a:off x="3508863" y="2352223"/>
            <a:ext cx="1498487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dirty="0" smtClean="0"/>
              <a:t>For each τ in </a:t>
            </a:r>
            <a:r>
              <a:rPr lang="en-US" sz="2000" i="1" dirty="0" smtClean="0"/>
              <a:t>R</a:t>
            </a:r>
            <a:endParaRPr lang="en-US" sz="2000" dirty="0"/>
          </a:p>
        </p:txBody>
      </p:sp>
      <p:sp>
        <p:nvSpPr>
          <p:cNvPr id="72" name="TextBox 71"/>
          <p:cNvSpPr txBox="1"/>
          <p:nvPr/>
        </p:nvSpPr>
        <p:spPr>
          <a:xfrm>
            <a:off x="4270863" y="2659357"/>
            <a:ext cx="245304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dirty="0" smtClean="0"/>
              <a:t>Assign τ as a value for </a:t>
            </a:r>
            <a:r>
              <a:rPr lang="en-US" sz="2000" i="1" dirty="0" smtClean="0"/>
              <a:t>R</a:t>
            </a:r>
            <a:endParaRPr lang="en-US" sz="2000" dirty="0"/>
          </a:p>
        </p:txBody>
      </p:sp>
      <p:sp>
        <p:nvSpPr>
          <p:cNvPr id="74" name="TextBox 73"/>
          <p:cNvSpPr txBox="1"/>
          <p:nvPr/>
        </p:nvSpPr>
        <p:spPr>
          <a:xfrm>
            <a:off x="4270863" y="2966491"/>
            <a:ext cx="461299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dirty="0" smtClean="0"/>
              <a:t>Solve </a:t>
            </a:r>
            <a:r>
              <a:rPr lang="en-US" sz="2000" i="1" dirty="0" smtClean="0"/>
              <a:t>P</a:t>
            </a:r>
            <a:r>
              <a:rPr lang="az-Cyrl-AZ" sz="2000" i="1" baseline="-25000" dirty="0" smtClean="0"/>
              <a:t>ω</a:t>
            </a:r>
            <a:r>
              <a:rPr lang="en-US" sz="2000" baseline="-25000" dirty="0" smtClean="0"/>
              <a:t> </a:t>
            </a:r>
            <a:r>
              <a:rPr lang="en-US" sz="2000" dirty="0" smtClean="0"/>
              <a:t>(with τ fixed) with forward checking</a:t>
            </a:r>
            <a:endParaRPr lang="en-US" sz="2000" dirty="0"/>
          </a:p>
        </p:txBody>
      </p:sp>
      <p:sp>
        <p:nvSpPr>
          <p:cNvPr id="77" name="TextBox 76"/>
          <p:cNvSpPr txBox="1"/>
          <p:nvPr/>
        </p:nvSpPr>
        <p:spPr>
          <a:xfrm>
            <a:off x="2590800" y="1645622"/>
            <a:ext cx="24539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Extract &lt;</a:t>
            </a:r>
            <a:r>
              <a:rPr lang="az-Cyrl-AZ" sz="2000" i="1" dirty="0" smtClean="0"/>
              <a:t>ω</a:t>
            </a:r>
            <a:r>
              <a:rPr lang="en-US" sz="2000" dirty="0" smtClean="0"/>
              <a:t>,R&gt; from </a:t>
            </a:r>
            <a:r>
              <a:rPr lang="en-US" sz="2000" i="1" dirty="0" smtClean="0"/>
              <a:t>Q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63" name="TextBox 62"/>
          <p:cNvSpPr txBox="1"/>
          <p:nvPr/>
        </p:nvSpPr>
        <p:spPr>
          <a:xfrm>
            <a:off x="533400" y="1509600"/>
            <a:ext cx="11430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sz="2400" dirty="0" smtClean="0"/>
              <a:t>Q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533400" y="1876563"/>
            <a:ext cx="11430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sz="2400" dirty="0" smtClean="0"/>
              <a:t>&lt;</a:t>
            </a:r>
            <a:r>
              <a:rPr lang="az-Cyrl-AZ" sz="2400" i="1" dirty="0" smtClean="0"/>
              <a:t>ω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&gt;</a:t>
            </a:r>
            <a:endParaRPr lang="en-US" sz="2400" baseline="-25000" dirty="0"/>
          </a:p>
        </p:txBody>
      </p:sp>
      <p:sp>
        <p:nvSpPr>
          <p:cNvPr id="82" name="TextBox 81"/>
          <p:cNvSpPr txBox="1"/>
          <p:nvPr/>
        </p:nvSpPr>
        <p:spPr>
          <a:xfrm>
            <a:off x="533400" y="2243526"/>
            <a:ext cx="11430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sz="2400" dirty="0" smtClean="0"/>
              <a:t>&lt;</a:t>
            </a:r>
            <a:r>
              <a:rPr lang="az-Cyrl-AZ" sz="2400" i="1" dirty="0" smtClean="0"/>
              <a:t>ω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,R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&gt;</a:t>
            </a:r>
            <a:endParaRPr lang="en-US" sz="2400" baseline="-25000" dirty="0" smtClean="0"/>
          </a:p>
        </p:txBody>
      </p:sp>
      <p:sp>
        <p:nvSpPr>
          <p:cNvPr id="83" name="TextBox 82"/>
          <p:cNvSpPr txBox="1"/>
          <p:nvPr/>
        </p:nvSpPr>
        <p:spPr>
          <a:xfrm>
            <a:off x="533400" y="2610489"/>
            <a:ext cx="11430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sz="2400" dirty="0" smtClean="0"/>
              <a:t>&lt;</a:t>
            </a:r>
            <a:r>
              <a:rPr lang="az-Cyrl-AZ" sz="2400" i="1" dirty="0" smtClean="0"/>
              <a:t>ω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,R</a:t>
            </a:r>
            <a:r>
              <a:rPr lang="en-US" sz="2400" baseline="-25000" dirty="0" smtClean="0"/>
              <a:t>5</a:t>
            </a:r>
            <a:r>
              <a:rPr lang="en-US" sz="2400" dirty="0" smtClean="0"/>
              <a:t>&gt;</a:t>
            </a:r>
            <a:endParaRPr lang="en-US" sz="2400" baseline="-25000" dirty="0"/>
          </a:p>
        </p:txBody>
      </p:sp>
      <p:sp>
        <p:nvSpPr>
          <p:cNvPr id="84" name="TextBox 83"/>
          <p:cNvSpPr txBox="1"/>
          <p:nvPr/>
        </p:nvSpPr>
        <p:spPr>
          <a:xfrm>
            <a:off x="533400" y="2977452"/>
            <a:ext cx="11430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sz="2400" dirty="0" smtClean="0"/>
              <a:t>&lt;</a:t>
            </a:r>
            <a:r>
              <a:rPr lang="az-Cyrl-AZ" sz="2400" i="1" dirty="0" smtClean="0"/>
              <a:t>ω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,R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&gt;</a:t>
            </a:r>
            <a:endParaRPr lang="en-US" sz="2400" baseline="-25000" dirty="0"/>
          </a:p>
        </p:txBody>
      </p:sp>
      <p:sp>
        <p:nvSpPr>
          <p:cNvPr id="85" name="TextBox 84"/>
          <p:cNvSpPr txBox="1"/>
          <p:nvPr/>
        </p:nvSpPr>
        <p:spPr>
          <a:xfrm>
            <a:off x="533400" y="3344415"/>
            <a:ext cx="11430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sz="2400" dirty="0" smtClean="0"/>
              <a:t>&lt;</a:t>
            </a:r>
            <a:r>
              <a:rPr lang="az-Cyrl-AZ" sz="2400" i="1" dirty="0" smtClean="0"/>
              <a:t>ω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,R</a:t>
            </a:r>
            <a:r>
              <a:rPr lang="en-US" sz="2400" baseline="-25000" dirty="0" smtClean="0"/>
              <a:t>5</a:t>
            </a:r>
            <a:r>
              <a:rPr lang="en-US" sz="2400" dirty="0" smtClean="0"/>
              <a:t>&gt;</a:t>
            </a:r>
            <a:endParaRPr lang="en-US" sz="2400" baseline="-25000" dirty="0"/>
          </a:p>
        </p:txBody>
      </p:sp>
      <p:sp>
        <p:nvSpPr>
          <p:cNvPr id="86" name="TextBox 85"/>
          <p:cNvSpPr txBox="1"/>
          <p:nvPr/>
        </p:nvSpPr>
        <p:spPr>
          <a:xfrm>
            <a:off x="533400" y="3711378"/>
            <a:ext cx="11430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sz="2400" dirty="0" smtClean="0"/>
              <a:t>&lt;</a:t>
            </a:r>
            <a:r>
              <a:rPr lang="az-Cyrl-AZ" sz="2400" i="1" dirty="0" smtClean="0"/>
              <a:t>ω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,R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&gt;</a:t>
            </a:r>
            <a:endParaRPr lang="en-US" sz="2400" dirty="0"/>
          </a:p>
        </p:txBody>
      </p:sp>
      <p:sp>
        <p:nvSpPr>
          <p:cNvPr id="87" name="TextBox 86"/>
          <p:cNvSpPr txBox="1"/>
          <p:nvPr/>
        </p:nvSpPr>
        <p:spPr>
          <a:xfrm>
            <a:off x="533400" y="4078341"/>
            <a:ext cx="11430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sz="2400" dirty="0" smtClean="0"/>
              <a:t>&lt;</a:t>
            </a:r>
            <a:r>
              <a:rPr lang="az-Cyrl-AZ" sz="2400" i="1" dirty="0" smtClean="0"/>
              <a:t>ω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,R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&gt;</a:t>
            </a:r>
            <a:endParaRPr lang="en-US" sz="2400" baseline="-25000" dirty="0"/>
          </a:p>
        </p:txBody>
      </p:sp>
      <p:sp>
        <p:nvSpPr>
          <p:cNvPr id="88" name="TextBox 87"/>
          <p:cNvSpPr txBox="1"/>
          <p:nvPr/>
        </p:nvSpPr>
        <p:spPr>
          <a:xfrm>
            <a:off x="533400" y="4445304"/>
            <a:ext cx="11430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sz="2400" dirty="0" smtClean="0"/>
              <a:t>&lt;</a:t>
            </a:r>
            <a:r>
              <a:rPr lang="az-Cyrl-AZ" sz="2400" i="1" dirty="0" smtClean="0"/>
              <a:t>ω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,R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&gt;</a:t>
            </a:r>
            <a:endParaRPr lang="en-US" sz="2400" baseline="-25000" dirty="0"/>
          </a:p>
        </p:txBody>
      </p:sp>
      <p:sp>
        <p:nvSpPr>
          <p:cNvPr id="89" name="TextBox 88"/>
          <p:cNvSpPr txBox="1"/>
          <p:nvPr/>
        </p:nvSpPr>
        <p:spPr>
          <a:xfrm>
            <a:off x="533400" y="4812268"/>
            <a:ext cx="11430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sz="2400" dirty="0" smtClean="0"/>
              <a:t>&lt;</a:t>
            </a:r>
            <a:r>
              <a:rPr lang="az-Cyrl-AZ" sz="2400" i="1" dirty="0" smtClean="0"/>
              <a:t>ω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,R</a:t>
            </a:r>
            <a:r>
              <a:rPr lang="en-US" sz="2400" baseline="-25000" dirty="0" smtClean="0"/>
              <a:t>5</a:t>
            </a:r>
            <a:r>
              <a:rPr lang="en-US" sz="2400" dirty="0" smtClean="0"/>
              <a:t>&gt;</a:t>
            </a:r>
            <a:endParaRPr lang="en-US" sz="2400" baseline="-25000" dirty="0"/>
          </a:p>
        </p:txBody>
      </p:sp>
      <p:sp>
        <p:nvSpPr>
          <p:cNvPr id="90" name="Rectangle 89"/>
          <p:cNvSpPr/>
          <p:nvPr/>
        </p:nvSpPr>
        <p:spPr>
          <a:xfrm>
            <a:off x="2556681" y="4214336"/>
            <a:ext cx="318998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r>
              <a:rPr lang="az-Cyrl-AZ" sz="2400" dirty="0" smtClean="0"/>
              <a:t>ω</a:t>
            </a:r>
            <a:r>
              <a:rPr lang="en-US" sz="2400" baseline="-25000" dirty="0" smtClean="0"/>
              <a:t>1</a:t>
            </a:r>
            <a:endParaRPr lang="en-US" sz="2400" baseline="-25000" dirty="0"/>
          </a:p>
        </p:txBody>
      </p:sp>
      <p:sp>
        <p:nvSpPr>
          <p:cNvPr id="91" name="Rectangle 90"/>
          <p:cNvSpPr/>
          <p:nvPr/>
        </p:nvSpPr>
        <p:spPr>
          <a:xfrm>
            <a:off x="5015002" y="5574268"/>
            <a:ext cx="318998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r>
              <a:rPr lang="az-Cyrl-AZ" sz="2400" dirty="0" smtClean="0"/>
              <a:t>ω</a:t>
            </a:r>
            <a:r>
              <a:rPr lang="en-US" sz="2400" baseline="-25000" dirty="0" smtClean="0"/>
              <a:t>2</a:t>
            </a:r>
            <a:endParaRPr lang="en-US" sz="2400" baseline="-25000" dirty="0"/>
          </a:p>
        </p:txBody>
      </p:sp>
      <p:sp>
        <p:nvSpPr>
          <p:cNvPr id="92" name="Rectangle 91"/>
          <p:cNvSpPr/>
          <p:nvPr/>
        </p:nvSpPr>
        <p:spPr>
          <a:xfrm>
            <a:off x="2313883" y="5650468"/>
            <a:ext cx="318998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r>
              <a:rPr lang="az-Cyrl-AZ" sz="2400" dirty="0" smtClean="0"/>
              <a:t>ω</a:t>
            </a:r>
            <a:r>
              <a:rPr lang="en-US" sz="2400" baseline="-25000" dirty="0" smtClean="0"/>
              <a:t>3</a:t>
            </a:r>
            <a:endParaRPr lang="en-US" sz="2400" baseline="-25000" dirty="0"/>
          </a:p>
        </p:txBody>
      </p:sp>
      <p:sp>
        <p:nvSpPr>
          <p:cNvPr id="4" name="Oval 3"/>
          <p:cNvSpPr/>
          <p:nvPr/>
        </p:nvSpPr>
        <p:spPr>
          <a:xfrm>
            <a:off x="2730041" y="4613238"/>
            <a:ext cx="608276" cy="453525"/>
          </a:xfrm>
          <a:prstGeom prst="ellipse">
            <a:avLst/>
          </a:prstGeom>
          <a:solidFill>
            <a:schemeClr val="lt1">
              <a:alpha val="48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AB</a:t>
            </a:r>
            <a:endParaRPr lang="en-US" dirty="0"/>
          </a:p>
        </p:txBody>
      </p:sp>
      <p:sp>
        <p:nvSpPr>
          <p:cNvPr id="97" name="Rectangle 96"/>
          <p:cNvSpPr/>
          <p:nvPr/>
        </p:nvSpPr>
        <p:spPr>
          <a:xfrm>
            <a:off x="6705600" y="4111752"/>
            <a:ext cx="329184" cy="32918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dirty="0" smtClean="0"/>
              <a:t>C</a:t>
            </a:r>
            <a:r>
              <a:rPr lang="en-US" baseline="-25000" dirty="0" smtClean="0"/>
              <a:t>B</a:t>
            </a:r>
            <a:endParaRPr lang="en-US" baseline="-25000" dirty="0"/>
          </a:p>
        </p:txBody>
      </p:sp>
      <p:cxnSp>
        <p:nvCxnSpPr>
          <p:cNvPr id="98" name="Straight Connector 97"/>
          <p:cNvCxnSpPr>
            <a:stCxn id="97" idx="2"/>
            <a:endCxn id="105" idx="0"/>
          </p:cNvCxnSpPr>
          <p:nvPr/>
        </p:nvCxnSpPr>
        <p:spPr>
          <a:xfrm rot="16200000" flipH="1">
            <a:off x="7027164" y="4283964"/>
            <a:ext cx="207264" cy="52120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9" name="Straight Connector 98"/>
          <p:cNvCxnSpPr>
            <a:stCxn id="97" idx="2"/>
            <a:endCxn id="103" idx="0"/>
          </p:cNvCxnSpPr>
          <p:nvPr/>
        </p:nvCxnSpPr>
        <p:spPr>
          <a:xfrm rot="5400000">
            <a:off x="6493764" y="4271772"/>
            <a:ext cx="207264" cy="54559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3" name="Oval 102"/>
          <p:cNvSpPr/>
          <p:nvPr/>
        </p:nvSpPr>
        <p:spPr>
          <a:xfrm>
            <a:off x="5867400" y="4648200"/>
            <a:ext cx="914400" cy="457200"/>
          </a:xfrm>
          <a:prstGeom prst="ellipse">
            <a:avLst/>
          </a:prstGeom>
          <a:solidFill>
            <a:schemeClr val="lt1">
              <a:alpha val="48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R</a:t>
            </a:r>
            <a:r>
              <a:rPr lang="en-US" baseline="-25000" dirty="0" smtClean="0"/>
              <a:t>1</a:t>
            </a:r>
            <a:r>
              <a:rPr lang="en-US" dirty="0" smtClean="0"/>
              <a:t>: A B</a:t>
            </a:r>
            <a:endParaRPr lang="en-US" baseline="-25000" dirty="0" smtClean="0"/>
          </a:p>
        </p:txBody>
      </p:sp>
      <p:sp>
        <p:nvSpPr>
          <p:cNvPr id="105" name="Oval 104"/>
          <p:cNvSpPr/>
          <p:nvPr/>
        </p:nvSpPr>
        <p:spPr>
          <a:xfrm>
            <a:off x="6934200" y="4648200"/>
            <a:ext cx="914400" cy="457200"/>
          </a:xfrm>
          <a:prstGeom prst="ellipse">
            <a:avLst/>
          </a:prstGeom>
          <a:solidFill>
            <a:schemeClr val="lt1">
              <a:alpha val="48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R</a:t>
            </a:r>
            <a:r>
              <a:rPr lang="en-US" baseline="-25000" dirty="0" smtClean="0"/>
              <a:t>2</a:t>
            </a:r>
            <a:r>
              <a:rPr lang="en-US" dirty="0" smtClean="0"/>
              <a:t>: B C</a:t>
            </a:r>
            <a:endParaRPr lang="en-US" baseline="-25000" dirty="0" smtClean="0"/>
          </a:p>
        </p:txBody>
      </p:sp>
      <p:sp>
        <p:nvSpPr>
          <p:cNvPr id="106" name="Oval 105"/>
          <p:cNvSpPr/>
          <p:nvPr/>
        </p:nvSpPr>
        <p:spPr>
          <a:xfrm>
            <a:off x="7772400" y="5257800"/>
            <a:ext cx="1143000" cy="457200"/>
          </a:xfrm>
          <a:prstGeom prst="ellipse">
            <a:avLst/>
          </a:prstGeom>
          <a:solidFill>
            <a:schemeClr val="lt1">
              <a:alpha val="48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R</a:t>
            </a:r>
            <a:r>
              <a:rPr lang="en-US" baseline="-25000" dirty="0" smtClean="0"/>
              <a:t>5</a:t>
            </a:r>
            <a:r>
              <a:rPr lang="en-US" dirty="0" smtClean="0"/>
              <a:t>: C F G</a:t>
            </a:r>
            <a:endParaRPr lang="en-US" baseline="-25000" dirty="0" smtClean="0"/>
          </a:p>
        </p:txBody>
      </p:sp>
      <p:sp>
        <p:nvSpPr>
          <p:cNvPr id="107" name="Rectangle 106"/>
          <p:cNvSpPr/>
          <p:nvPr/>
        </p:nvSpPr>
        <p:spPr>
          <a:xfrm>
            <a:off x="8153400" y="4343400"/>
            <a:ext cx="329184" cy="32918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dirty="0" smtClean="0"/>
              <a:t>C</a:t>
            </a:r>
            <a:r>
              <a:rPr lang="en-US" baseline="-25000" dirty="0" smtClean="0"/>
              <a:t>C</a:t>
            </a:r>
            <a:endParaRPr lang="en-US" baseline="-25000" dirty="0"/>
          </a:p>
        </p:txBody>
      </p:sp>
      <p:cxnSp>
        <p:nvCxnSpPr>
          <p:cNvPr id="108" name="Straight Connector 107"/>
          <p:cNvCxnSpPr>
            <a:stCxn id="107" idx="2"/>
            <a:endCxn id="106" idx="0"/>
          </p:cNvCxnSpPr>
          <p:nvPr/>
        </p:nvCxnSpPr>
        <p:spPr>
          <a:xfrm rot="16200000" flipH="1">
            <a:off x="8038338" y="4952238"/>
            <a:ext cx="585216" cy="2590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>
            <a:stCxn id="107" idx="2"/>
            <a:endCxn id="105" idx="6"/>
          </p:cNvCxnSpPr>
          <p:nvPr/>
        </p:nvCxnSpPr>
        <p:spPr>
          <a:xfrm rot="5400000">
            <a:off x="7981188" y="4539996"/>
            <a:ext cx="204216" cy="46939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4267432" y="3273623"/>
            <a:ext cx="2986523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dirty="0" smtClean="0"/>
              <a:t>If no solution found: delete τ</a:t>
            </a:r>
            <a:endParaRPr lang="en-US" sz="2000" dirty="0"/>
          </a:p>
        </p:txBody>
      </p:sp>
      <p:sp>
        <p:nvSpPr>
          <p:cNvPr id="115" name="TextBox 114"/>
          <p:cNvSpPr txBox="1"/>
          <p:nvPr/>
        </p:nvSpPr>
        <p:spPr>
          <a:xfrm>
            <a:off x="2895832" y="2045089"/>
            <a:ext cx="1438855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dirty="0" smtClean="0"/>
              <a:t>Define CSP </a:t>
            </a:r>
            <a:r>
              <a:rPr lang="en-US" sz="2000" i="1" dirty="0" smtClean="0"/>
              <a:t>P</a:t>
            </a:r>
            <a:r>
              <a:rPr lang="az-Cyrl-AZ" sz="2000" i="1" baseline="-25000" dirty="0" smtClean="0"/>
              <a:t>ω</a:t>
            </a:r>
            <a:endParaRPr lang="en-US" sz="2000" i="1" dirty="0"/>
          </a:p>
        </p:txBody>
      </p:sp>
      <p:sp>
        <p:nvSpPr>
          <p:cNvPr id="7" name="Oval 6"/>
          <p:cNvSpPr/>
          <p:nvPr/>
        </p:nvSpPr>
        <p:spPr>
          <a:xfrm>
            <a:off x="2730041" y="5375238"/>
            <a:ext cx="608276" cy="453525"/>
          </a:xfrm>
          <a:prstGeom prst="ellipse">
            <a:avLst/>
          </a:prstGeom>
          <a:solidFill>
            <a:schemeClr val="lt1">
              <a:alpha val="48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DE</a:t>
            </a:r>
            <a:endParaRPr lang="en-US" dirty="0"/>
          </a:p>
        </p:txBody>
      </p:sp>
      <p:cxnSp>
        <p:nvCxnSpPr>
          <p:cNvPr id="11" name="Straight Connector 10"/>
          <p:cNvCxnSpPr>
            <a:stCxn id="7" idx="6"/>
            <a:endCxn id="5" idx="2"/>
          </p:cNvCxnSpPr>
          <p:nvPr/>
        </p:nvCxnSpPr>
        <p:spPr>
          <a:xfrm>
            <a:off x="3338317" y="5602001"/>
            <a:ext cx="45852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6781800" y="6248400"/>
            <a:ext cx="329184" cy="32918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dirty="0" smtClean="0"/>
              <a:t>C</a:t>
            </a:r>
            <a:r>
              <a:rPr lang="en-US" baseline="-25000" dirty="0" smtClean="0"/>
              <a:t>B</a:t>
            </a:r>
            <a:endParaRPr lang="en-US" baseline="-25000" dirty="0"/>
          </a:p>
        </p:txBody>
      </p:sp>
      <p:cxnSp>
        <p:nvCxnSpPr>
          <p:cNvPr id="118" name="Straight Connector 117"/>
          <p:cNvCxnSpPr>
            <a:stCxn id="117" idx="0"/>
            <a:endCxn id="121" idx="3"/>
          </p:cNvCxnSpPr>
          <p:nvPr/>
        </p:nvCxnSpPr>
        <p:spPr>
          <a:xfrm rot="5400000" flipH="1" flipV="1">
            <a:off x="7127698" y="5926988"/>
            <a:ext cx="140107" cy="50271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>
            <a:stCxn id="117" idx="0"/>
            <a:endCxn id="120" idx="4"/>
          </p:cNvCxnSpPr>
          <p:nvPr/>
        </p:nvCxnSpPr>
        <p:spPr>
          <a:xfrm rot="16200000" flipV="1">
            <a:off x="6484620" y="5786628"/>
            <a:ext cx="73152" cy="85039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0" name="Oval 119"/>
          <p:cNvSpPr/>
          <p:nvPr/>
        </p:nvSpPr>
        <p:spPr>
          <a:xfrm>
            <a:off x="5638800" y="5718048"/>
            <a:ext cx="914400" cy="457200"/>
          </a:xfrm>
          <a:prstGeom prst="ellipse">
            <a:avLst/>
          </a:prstGeom>
          <a:solidFill>
            <a:schemeClr val="lt1">
              <a:alpha val="48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R</a:t>
            </a:r>
            <a:r>
              <a:rPr lang="en-US" baseline="-25000" dirty="0" smtClean="0"/>
              <a:t>3</a:t>
            </a:r>
            <a:r>
              <a:rPr lang="en-US" dirty="0" smtClean="0"/>
              <a:t>: D E</a:t>
            </a:r>
            <a:endParaRPr lang="en-US" baseline="-25000" dirty="0" smtClean="0"/>
          </a:p>
        </p:txBody>
      </p:sp>
      <p:sp>
        <p:nvSpPr>
          <p:cNvPr id="121" name="Oval 120"/>
          <p:cNvSpPr/>
          <p:nvPr/>
        </p:nvSpPr>
        <p:spPr>
          <a:xfrm>
            <a:off x="7315200" y="5718048"/>
            <a:ext cx="914400" cy="457200"/>
          </a:xfrm>
          <a:prstGeom prst="ellipse">
            <a:avLst/>
          </a:prstGeom>
          <a:solidFill>
            <a:srgbClr val="FF0000">
              <a:alpha val="50000"/>
            </a:srgb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R</a:t>
            </a:r>
            <a:r>
              <a:rPr lang="en-US" baseline="-25000" dirty="0" smtClean="0"/>
              <a:t>4</a:t>
            </a:r>
            <a:r>
              <a:rPr lang="en-US" dirty="0" smtClean="0"/>
              <a:t>: E F</a:t>
            </a:r>
            <a:endParaRPr lang="en-US" baseline="-25000" dirty="0" smtClean="0"/>
          </a:p>
        </p:txBody>
      </p:sp>
      <p:sp>
        <p:nvSpPr>
          <p:cNvPr id="122" name="Oval 121"/>
          <p:cNvSpPr/>
          <p:nvPr/>
        </p:nvSpPr>
        <p:spPr>
          <a:xfrm>
            <a:off x="7620000" y="4953000"/>
            <a:ext cx="1143000" cy="457200"/>
          </a:xfrm>
          <a:prstGeom prst="ellipse">
            <a:avLst/>
          </a:prstGeom>
          <a:solidFill>
            <a:schemeClr val="lt1">
              <a:alpha val="48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R</a:t>
            </a:r>
            <a:r>
              <a:rPr lang="en-US" baseline="-25000" dirty="0" smtClean="0"/>
              <a:t>5</a:t>
            </a:r>
            <a:r>
              <a:rPr lang="en-US" dirty="0" smtClean="0"/>
              <a:t>: C F G</a:t>
            </a:r>
            <a:endParaRPr lang="en-US" baseline="-25000" dirty="0" smtClean="0"/>
          </a:p>
        </p:txBody>
      </p:sp>
      <p:sp>
        <p:nvSpPr>
          <p:cNvPr id="123" name="Rectangle 122"/>
          <p:cNvSpPr/>
          <p:nvPr/>
        </p:nvSpPr>
        <p:spPr>
          <a:xfrm>
            <a:off x="8610600" y="5715000"/>
            <a:ext cx="329184" cy="32918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dirty="0" smtClean="0"/>
              <a:t>C</a:t>
            </a:r>
            <a:r>
              <a:rPr lang="en-US" baseline="-25000" dirty="0" smtClean="0"/>
              <a:t>C</a:t>
            </a:r>
            <a:endParaRPr lang="en-US" baseline="-25000" dirty="0"/>
          </a:p>
        </p:txBody>
      </p:sp>
      <p:cxnSp>
        <p:nvCxnSpPr>
          <p:cNvPr id="124" name="Straight Connector 123"/>
          <p:cNvCxnSpPr>
            <a:stCxn id="123" idx="0"/>
            <a:endCxn id="122" idx="4"/>
          </p:cNvCxnSpPr>
          <p:nvPr/>
        </p:nvCxnSpPr>
        <p:spPr>
          <a:xfrm rot="16200000" flipV="1">
            <a:off x="8330946" y="5270754"/>
            <a:ext cx="304800" cy="58369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>
            <a:stCxn id="123" idx="1"/>
            <a:endCxn id="121" idx="6"/>
          </p:cNvCxnSpPr>
          <p:nvPr/>
        </p:nvCxnSpPr>
        <p:spPr>
          <a:xfrm rot="10800000" flipV="1">
            <a:off x="8229600" y="5879592"/>
            <a:ext cx="381000" cy="6705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8" name="Rectangle 147"/>
          <p:cNvSpPr/>
          <p:nvPr/>
        </p:nvSpPr>
        <p:spPr>
          <a:xfrm>
            <a:off x="5843336" y="3757864"/>
            <a:ext cx="3124200" cy="2642936"/>
          </a:xfrm>
          <a:prstGeom prst="rect">
            <a:avLst/>
          </a:prstGeom>
          <a:noFill/>
          <a:ln w="444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TextBox 148"/>
          <p:cNvSpPr txBox="1"/>
          <p:nvPr/>
        </p:nvSpPr>
        <p:spPr>
          <a:xfrm>
            <a:off x="4267200" y="3578423"/>
            <a:ext cx="4210255" cy="307777"/>
          </a:xfrm>
          <a:prstGeom prst="rect">
            <a:avLst/>
          </a:prstGeom>
          <a:solidFill>
            <a:srgbClr val="6699FF"/>
          </a:solidFill>
        </p:spPr>
        <p:txBody>
          <a:bodyPr wrap="none" lIns="0" tIns="0" rIns="0" bIns="0" rtlCol="0">
            <a:spAutoFit/>
          </a:bodyPr>
          <a:lstStyle/>
          <a:p>
            <a:pPr marL="0" lvl="2"/>
            <a:r>
              <a:rPr lang="en-US" sz="2000" dirty="0" smtClean="0"/>
              <a:t>Add &lt;</a:t>
            </a:r>
            <a:r>
              <a:rPr lang="az-Cyrl-AZ" sz="2000" i="1" dirty="0" smtClean="0"/>
              <a:t>ω</a:t>
            </a:r>
            <a:r>
              <a:rPr lang="en-US" sz="2000" dirty="0" smtClean="0"/>
              <a:t>’, R’&gt; to Q: </a:t>
            </a:r>
            <a:r>
              <a:rPr lang="en-US" sz="2000" dirty="0" err="1" smtClean="0"/>
              <a:t>R</a:t>
            </a:r>
            <a:r>
              <a:rPr lang="en-US" sz="2000" i="1" baseline="-25000" dirty="0" err="1" smtClean="0"/>
              <a:t>i</a:t>
            </a:r>
            <a:r>
              <a:rPr lang="en-US" sz="2000" dirty="0" err="1" smtClean="0"/>
              <a:t>≠R</a:t>
            </a:r>
            <a:r>
              <a:rPr lang="en-US" sz="2000" dirty="0" smtClean="0"/>
              <a:t>’, </a:t>
            </a:r>
            <a:r>
              <a:rPr lang="en-US" sz="2000" dirty="0" err="1" smtClean="0"/>
              <a:t>R</a:t>
            </a:r>
            <a:r>
              <a:rPr lang="en-US" sz="2000" i="1" baseline="-25000" dirty="0" err="1" smtClean="0"/>
              <a:t>i</a:t>
            </a:r>
            <a:r>
              <a:rPr lang="en-US" sz="2000" dirty="0" smtClean="0"/>
              <a:t>∈</a:t>
            </a:r>
            <a:r>
              <a:rPr lang="az-Cyrl-AZ" sz="2000" i="1" dirty="0" smtClean="0"/>
              <a:t>ω</a:t>
            </a:r>
            <a:r>
              <a:rPr lang="en-US" sz="2000" dirty="0" smtClean="0"/>
              <a:t>’ and R’∈</a:t>
            </a:r>
            <a:r>
              <a:rPr lang="az-Cyrl-AZ" sz="2000" i="1" dirty="0" smtClean="0"/>
              <a:t>ω</a:t>
            </a:r>
            <a:r>
              <a:rPr lang="en-US" sz="2000" dirty="0" smtClean="0"/>
              <a:t>’</a:t>
            </a:r>
          </a:p>
        </p:txBody>
      </p:sp>
      <p:sp>
        <p:nvSpPr>
          <p:cNvPr id="62" name="Slide Number Placeholder 6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10</a:t>
            </a:fld>
            <a:endParaRPr lang="en-US" dirty="0"/>
          </a:p>
        </p:txBody>
      </p:sp>
      <p:grpSp>
        <p:nvGrpSpPr>
          <p:cNvPr id="78" name="Group 77"/>
          <p:cNvGrpSpPr/>
          <p:nvPr/>
        </p:nvGrpSpPr>
        <p:grpSpPr>
          <a:xfrm>
            <a:off x="1689279" y="1906074"/>
            <a:ext cx="469006" cy="1066800"/>
            <a:chOff x="1740794" y="1956516"/>
            <a:chExt cx="725757" cy="939084"/>
          </a:xfrm>
        </p:grpSpPr>
        <p:sp>
          <p:nvSpPr>
            <p:cNvPr id="68" name="Right Brace 67"/>
            <p:cNvSpPr/>
            <p:nvPr/>
          </p:nvSpPr>
          <p:spPr>
            <a:xfrm>
              <a:off x="1740794" y="1956516"/>
              <a:ext cx="316605" cy="939084"/>
            </a:xfrm>
            <a:prstGeom prst="rightBrace">
              <a:avLst>
                <a:gd name="adj1" fmla="val 65085"/>
                <a:gd name="adj2" fmla="val 45886"/>
              </a:avLst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2147553" y="2182831"/>
              <a:ext cx="318998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l-GR" sz="2400" dirty="0" smtClean="0"/>
                <a:t>ω</a:t>
              </a:r>
              <a:r>
                <a:rPr lang="en-US" sz="2400" baseline="-25000" dirty="0" smtClean="0"/>
                <a:t>1</a:t>
              </a:r>
              <a:endParaRPr lang="en-US" sz="2400" baseline="-25000" dirty="0"/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1675327" y="3022242"/>
            <a:ext cx="381000" cy="1015284"/>
            <a:chOff x="1740794" y="1956516"/>
            <a:chExt cx="725757" cy="939084"/>
          </a:xfrm>
        </p:grpSpPr>
        <p:sp>
          <p:nvSpPr>
            <p:cNvPr id="80" name="Right Brace 79"/>
            <p:cNvSpPr/>
            <p:nvPr/>
          </p:nvSpPr>
          <p:spPr>
            <a:xfrm>
              <a:off x="1740794" y="1956516"/>
              <a:ext cx="316605" cy="939084"/>
            </a:xfrm>
            <a:prstGeom prst="rightBrace">
              <a:avLst>
                <a:gd name="adj1" fmla="val 65085"/>
                <a:gd name="adj2" fmla="val 45886"/>
              </a:avLst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2147553" y="2182831"/>
              <a:ext cx="318998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l-GR" sz="2400" dirty="0" smtClean="0"/>
                <a:t>ω</a:t>
              </a:r>
              <a:r>
                <a:rPr lang="en-US" sz="2400" baseline="-25000" dirty="0" smtClean="0"/>
                <a:t>2</a:t>
              </a:r>
              <a:endParaRPr lang="en-US" sz="2400" baseline="-25000" dirty="0"/>
            </a:p>
          </p:txBody>
        </p:sp>
      </p:grpSp>
      <p:sp>
        <p:nvSpPr>
          <p:cNvPr id="70" name="Freeform 69"/>
          <p:cNvSpPr/>
          <p:nvPr/>
        </p:nvSpPr>
        <p:spPr>
          <a:xfrm>
            <a:off x="3657600" y="4495800"/>
            <a:ext cx="1828800" cy="1489710"/>
          </a:xfrm>
          <a:custGeom>
            <a:avLst/>
            <a:gdLst>
              <a:gd name="connsiteX0" fmla="*/ 49530 w 2390775"/>
              <a:gd name="connsiteY0" fmla="*/ 163830 h 1642110"/>
              <a:gd name="connsiteX1" fmla="*/ 38100 w 2390775"/>
              <a:gd name="connsiteY1" fmla="*/ 986790 h 1642110"/>
              <a:gd name="connsiteX2" fmla="*/ 38100 w 2390775"/>
              <a:gd name="connsiteY2" fmla="*/ 1432560 h 1642110"/>
              <a:gd name="connsiteX3" fmla="*/ 266700 w 2390775"/>
              <a:gd name="connsiteY3" fmla="*/ 1569720 h 1642110"/>
              <a:gd name="connsiteX4" fmla="*/ 723900 w 2390775"/>
              <a:gd name="connsiteY4" fmla="*/ 1615440 h 1642110"/>
              <a:gd name="connsiteX5" fmla="*/ 1786890 w 2390775"/>
              <a:gd name="connsiteY5" fmla="*/ 1409700 h 1642110"/>
              <a:gd name="connsiteX6" fmla="*/ 2324100 w 2390775"/>
              <a:gd name="connsiteY6" fmla="*/ 906780 h 1642110"/>
              <a:gd name="connsiteX7" fmla="*/ 2186940 w 2390775"/>
              <a:gd name="connsiteY7" fmla="*/ 415290 h 1642110"/>
              <a:gd name="connsiteX8" fmla="*/ 1501140 w 2390775"/>
              <a:gd name="connsiteY8" fmla="*/ 129540 h 1642110"/>
              <a:gd name="connsiteX9" fmla="*/ 632460 w 2390775"/>
              <a:gd name="connsiteY9" fmla="*/ 15240 h 1642110"/>
              <a:gd name="connsiteX10" fmla="*/ 209550 w 2390775"/>
              <a:gd name="connsiteY10" fmla="*/ 38100 h 1642110"/>
              <a:gd name="connsiteX11" fmla="*/ 49530 w 2390775"/>
              <a:gd name="connsiteY11" fmla="*/ 163830 h 1642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90775" h="1642110">
                <a:moveTo>
                  <a:pt x="49530" y="163830"/>
                </a:moveTo>
                <a:cubicBezTo>
                  <a:pt x="20955" y="321945"/>
                  <a:pt x="40005" y="775335"/>
                  <a:pt x="38100" y="986790"/>
                </a:cubicBezTo>
                <a:cubicBezTo>
                  <a:pt x="36195" y="1198245"/>
                  <a:pt x="0" y="1335405"/>
                  <a:pt x="38100" y="1432560"/>
                </a:cubicBezTo>
                <a:cubicBezTo>
                  <a:pt x="76200" y="1529715"/>
                  <a:pt x="152400" y="1539240"/>
                  <a:pt x="266700" y="1569720"/>
                </a:cubicBezTo>
                <a:cubicBezTo>
                  <a:pt x="381000" y="1600200"/>
                  <a:pt x="470535" y="1642110"/>
                  <a:pt x="723900" y="1615440"/>
                </a:cubicBezTo>
                <a:cubicBezTo>
                  <a:pt x="977265" y="1588770"/>
                  <a:pt x="1520190" y="1527810"/>
                  <a:pt x="1786890" y="1409700"/>
                </a:cubicBezTo>
                <a:cubicBezTo>
                  <a:pt x="2053590" y="1291590"/>
                  <a:pt x="2257425" y="1072515"/>
                  <a:pt x="2324100" y="906780"/>
                </a:cubicBezTo>
                <a:cubicBezTo>
                  <a:pt x="2390775" y="741045"/>
                  <a:pt x="2324100" y="544830"/>
                  <a:pt x="2186940" y="415290"/>
                </a:cubicBezTo>
                <a:cubicBezTo>
                  <a:pt x="2049780" y="285750"/>
                  <a:pt x="1760220" y="196215"/>
                  <a:pt x="1501140" y="129540"/>
                </a:cubicBezTo>
                <a:cubicBezTo>
                  <a:pt x="1242060" y="62865"/>
                  <a:pt x="847725" y="30480"/>
                  <a:pt x="632460" y="15240"/>
                </a:cubicBezTo>
                <a:cubicBezTo>
                  <a:pt x="417195" y="0"/>
                  <a:pt x="310515" y="9525"/>
                  <a:pt x="209550" y="38100"/>
                </a:cubicBezTo>
                <a:cubicBezTo>
                  <a:pt x="108585" y="66675"/>
                  <a:pt x="78105" y="5715"/>
                  <a:pt x="49530" y="163830"/>
                </a:cubicBezTo>
                <a:close/>
              </a:path>
            </a:pathLst>
          </a:cu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3" name="Group 92"/>
          <p:cNvGrpSpPr/>
          <p:nvPr/>
        </p:nvGrpSpPr>
        <p:grpSpPr>
          <a:xfrm>
            <a:off x="1688205" y="4090116"/>
            <a:ext cx="470079" cy="1053921"/>
            <a:chOff x="1740794" y="1956516"/>
            <a:chExt cx="725757" cy="939084"/>
          </a:xfrm>
        </p:grpSpPr>
        <p:sp>
          <p:nvSpPr>
            <p:cNvPr id="94" name="Right Brace 93"/>
            <p:cNvSpPr/>
            <p:nvPr/>
          </p:nvSpPr>
          <p:spPr>
            <a:xfrm>
              <a:off x="1740794" y="1956516"/>
              <a:ext cx="316605" cy="939084"/>
            </a:xfrm>
            <a:prstGeom prst="rightBrace">
              <a:avLst>
                <a:gd name="adj1" fmla="val 65085"/>
                <a:gd name="adj2" fmla="val 45886"/>
              </a:avLst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2147553" y="2182831"/>
              <a:ext cx="318998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l-GR" sz="2400" dirty="0" smtClean="0"/>
                <a:t>ω</a:t>
              </a:r>
              <a:r>
                <a:rPr lang="en-US" sz="2400" baseline="-25000" dirty="0" smtClean="0"/>
                <a:t>3</a:t>
              </a:r>
              <a:endParaRPr lang="en-US" sz="2400" baseline="-25000" dirty="0"/>
            </a:p>
          </p:txBody>
        </p:sp>
      </p:grpSp>
      <p:cxnSp>
        <p:nvCxnSpPr>
          <p:cNvPr id="12" name="Straight Connector 11"/>
          <p:cNvCxnSpPr>
            <a:stCxn id="6" idx="6"/>
            <a:endCxn id="8" idx="1"/>
          </p:cNvCxnSpPr>
          <p:nvPr/>
        </p:nvCxnSpPr>
        <p:spPr>
          <a:xfrm>
            <a:off x="4405117" y="4840001"/>
            <a:ext cx="471404" cy="22065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385481" y="4537039"/>
            <a:ext cx="5449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2</a:t>
            </a:r>
            <a:endParaRPr lang="en-US" sz="2400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4385481" y="5523174"/>
            <a:ext cx="4759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4</a:t>
            </a:r>
            <a:endParaRPr lang="en-US" sz="2400" baseline="-25000" dirty="0"/>
          </a:p>
        </p:txBody>
      </p:sp>
      <p:cxnSp>
        <p:nvCxnSpPr>
          <p:cNvPr id="13" name="Straight Connector 12"/>
          <p:cNvCxnSpPr>
            <a:stCxn id="5" idx="6"/>
            <a:endCxn id="8" idx="3"/>
          </p:cNvCxnSpPr>
          <p:nvPr/>
        </p:nvCxnSpPr>
        <p:spPr>
          <a:xfrm flipV="1">
            <a:off x="4405117" y="5381346"/>
            <a:ext cx="471404" cy="22065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3796841" y="4613238"/>
            <a:ext cx="608276" cy="453525"/>
          </a:xfrm>
          <a:prstGeom prst="ellipse">
            <a:avLst/>
          </a:prstGeom>
          <a:solidFill>
            <a:schemeClr val="lt1">
              <a:alpha val="48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BC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796841" y="5375238"/>
            <a:ext cx="608276" cy="453525"/>
          </a:xfrm>
          <a:prstGeom prst="ellipse">
            <a:avLst/>
          </a:prstGeom>
          <a:solidFill>
            <a:schemeClr val="lt1">
              <a:alpha val="48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EF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787441" y="4994238"/>
            <a:ext cx="608276" cy="453525"/>
          </a:xfrm>
          <a:prstGeom prst="ellipse">
            <a:avLst/>
          </a:prstGeom>
          <a:solidFill>
            <a:schemeClr val="lt1">
              <a:alpha val="48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CFG</a:t>
            </a:r>
            <a:endParaRPr lang="en-US" dirty="0"/>
          </a:p>
        </p:txBody>
      </p:sp>
      <p:sp>
        <p:nvSpPr>
          <p:cNvPr id="156" name="Freeform 155"/>
          <p:cNvSpPr/>
          <p:nvPr/>
        </p:nvSpPr>
        <p:spPr>
          <a:xfrm>
            <a:off x="1684421" y="3176337"/>
            <a:ext cx="2466474" cy="1419726"/>
          </a:xfrm>
          <a:custGeom>
            <a:avLst/>
            <a:gdLst>
              <a:gd name="connsiteX0" fmla="*/ 0 w 2466474"/>
              <a:gd name="connsiteY0" fmla="*/ 0 h 1419726"/>
              <a:gd name="connsiteX1" fmla="*/ 1997242 w 2466474"/>
              <a:gd name="connsiteY1" fmla="*/ 733926 h 1419726"/>
              <a:gd name="connsiteX2" fmla="*/ 2466474 w 2466474"/>
              <a:gd name="connsiteY2" fmla="*/ 1419726 h 1419726"/>
              <a:gd name="connsiteX3" fmla="*/ 2466474 w 2466474"/>
              <a:gd name="connsiteY3" fmla="*/ 1419726 h 1419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6474" h="1419726">
                <a:moveTo>
                  <a:pt x="0" y="0"/>
                </a:moveTo>
                <a:cubicBezTo>
                  <a:pt x="793081" y="248652"/>
                  <a:pt x="1586163" y="497305"/>
                  <a:pt x="1997242" y="733926"/>
                </a:cubicBezTo>
                <a:cubicBezTo>
                  <a:pt x="2408321" y="970547"/>
                  <a:pt x="2466474" y="1419726"/>
                  <a:pt x="2466474" y="1419726"/>
                </a:cubicBezTo>
                <a:lnTo>
                  <a:pt x="2466474" y="1419726"/>
                </a:lnTo>
              </a:path>
            </a:pathLst>
          </a:cu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Freeform 157"/>
          <p:cNvSpPr/>
          <p:nvPr/>
        </p:nvSpPr>
        <p:spPr>
          <a:xfrm>
            <a:off x="1672389" y="3549316"/>
            <a:ext cx="3416969" cy="1431758"/>
          </a:xfrm>
          <a:custGeom>
            <a:avLst/>
            <a:gdLst>
              <a:gd name="connsiteX0" fmla="*/ 0 w 3416969"/>
              <a:gd name="connsiteY0" fmla="*/ 0 h 1431758"/>
              <a:gd name="connsiteX1" fmla="*/ 2129590 w 3416969"/>
              <a:gd name="connsiteY1" fmla="*/ 252663 h 1431758"/>
              <a:gd name="connsiteX2" fmla="*/ 3416969 w 3416969"/>
              <a:gd name="connsiteY2" fmla="*/ 1431758 h 1431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16969" h="1431758">
                <a:moveTo>
                  <a:pt x="0" y="0"/>
                </a:moveTo>
                <a:cubicBezTo>
                  <a:pt x="780047" y="7018"/>
                  <a:pt x="1560095" y="14037"/>
                  <a:pt x="2129590" y="252663"/>
                </a:cubicBezTo>
                <a:cubicBezTo>
                  <a:pt x="2699085" y="491289"/>
                  <a:pt x="3058027" y="961523"/>
                  <a:pt x="3416969" y="1431758"/>
                </a:cubicBezTo>
              </a:path>
            </a:pathLst>
          </a:cu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3" name="Group 112"/>
          <p:cNvGrpSpPr/>
          <p:nvPr/>
        </p:nvGrpSpPr>
        <p:grpSpPr>
          <a:xfrm>
            <a:off x="7086600" y="5080716"/>
            <a:ext cx="533400" cy="609600"/>
            <a:chOff x="3324223" y="5715000"/>
            <a:chExt cx="533400" cy="609600"/>
          </a:xfrm>
        </p:grpSpPr>
        <p:sp>
          <p:nvSpPr>
            <p:cNvPr id="116" name="Rectangle 115"/>
            <p:cNvSpPr/>
            <p:nvPr/>
          </p:nvSpPr>
          <p:spPr>
            <a:xfrm>
              <a:off x="3324223" y="5715000"/>
              <a:ext cx="533400" cy="609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cxnSp>
          <p:nvCxnSpPr>
            <p:cNvPr id="126" name="Straight Connector 125"/>
            <p:cNvCxnSpPr/>
            <p:nvPr/>
          </p:nvCxnSpPr>
          <p:spPr>
            <a:xfrm>
              <a:off x="3324223" y="5816600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>
              <a:off x="3324223" y="5918200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>
              <a:off x="3324223" y="6019800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>
              <a:off x="3324223" y="6121400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>
              <a:off x="3324223" y="6223000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1" name="Group 130"/>
          <p:cNvGrpSpPr/>
          <p:nvPr/>
        </p:nvGrpSpPr>
        <p:grpSpPr>
          <a:xfrm>
            <a:off x="8077200" y="5703195"/>
            <a:ext cx="533400" cy="609600"/>
            <a:chOff x="3324223" y="5715000"/>
            <a:chExt cx="533400" cy="609600"/>
          </a:xfrm>
        </p:grpSpPr>
        <p:sp>
          <p:nvSpPr>
            <p:cNvPr id="132" name="Rectangle 131"/>
            <p:cNvSpPr/>
            <p:nvPr/>
          </p:nvSpPr>
          <p:spPr>
            <a:xfrm>
              <a:off x="3324223" y="5715000"/>
              <a:ext cx="533400" cy="609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cxnSp>
          <p:nvCxnSpPr>
            <p:cNvPr id="133" name="Straight Connector 132"/>
            <p:cNvCxnSpPr/>
            <p:nvPr/>
          </p:nvCxnSpPr>
          <p:spPr>
            <a:xfrm>
              <a:off x="3324223" y="5816600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>
              <a:off x="3324223" y="5918200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>
              <a:off x="3324223" y="6019800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>
              <a:off x="3324223" y="6121400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>
              <a:off x="3324223" y="6223000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8" name="Straight Connector 137"/>
          <p:cNvCxnSpPr/>
          <p:nvPr/>
        </p:nvCxnSpPr>
        <p:spPr>
          <a:xfrm>
            <a:off x="7073721" y="5391974"/>
            <a:ext cx="530352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/>
          <p:nvPr/>
        </p:nvCxnSpPr>
        <p:spPr>
          <a:xfrm>
            <a:off x="8077200" y="5791200"/>
            <a:ext cx="530352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1" name="Curved Connector 140"/>
          <p:cNvCxnSpPr>
            <a:endCxn id="116" idx="1"/>
          </p:cNvCxnSpPr>
          <p:nvPr/>
        </p:nvCxnSpPr>
        <p:spPr>
          <a:xfrm>
            <a:off x="6553200" y="5181600"/>
            <a:ext cx="533400" cy="203916"/>
          </a:xfrm>
          <a:prstGeom prst="curvedConnector3">
            <a:avLst>
              <a:gd name="adj1" fmla="val 50000"/>
            </a:avLst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Curved Connector 141"/>
          <p:cNvCxnSpPr>
            <a:stCxn id="116" idx="3"/>
          </p:cNvCxnSpPr>
          <p:nvPr/>
        </p:nvCxnSpPr>
        <p:spPr>
          <a:xfrm>
            <a:off x="7620000" y="5385516"/>
            <a:ext cx="457200" cy="405684"/>
          </a:xfrm>
          <a:prstGeom prst="curvedConnector3">
            <a:avLst>
              <a:gd name="adj1" fmla="val 50000"/>
            </a:avLst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>
            <a:off x="6019800" y="5181600"/>
            <a:ext cx="5334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170" name="Group 169"/>
          <p:cNvGrpSpPr/>
          <p:nvPr/>
        </p:nvGrpSpPr>
        <p:grpSpPr>
          <a:xfrm>
            <a:off x="6006921" y="5093595"/>
            <a:ext cx="548427" cy="609600"/>
            <a:chOff x="4495800" y="6248400"/>
            <a:chExt cx="548427" cy="609600"/>
          </a:xfrm>
        </p:grpSpPr>
        <p:sp>
          <p:nvSpPr>
            <p:cNvPr id="101" name="Rectangle 100"/>
            <p:cNvSpPr/>
            <p:nvPr/>
          </p:nvSpPr>
          <p:spPr>
            <a:xfrm>
              <a:off x="4510827" y="6248400"/>
              <a:ext cx="533400" cy="609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cxnSp>
          <p:nvCxnSpPr>
            <p:cNvPr id="104" name="Straight Connector 103"/>
            <p:cNvCxnSpPr/>
            <p:nvPr/>
          </p:nvCxnSpPr>
          <p:spPr>
            <a:xfrm>
              <a:off x="4510827" y="6451600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>
              <a:off x="4510827" y="6553200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4510827" y="6654800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>
              <a:off x="4510827" y="6756400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/>
            <p:nvPr/>
          </p:nvCxnSpPr>
          <p:spPr>
            <a:xfrm>
              <a:off x="4495800" y="6349284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F0F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66FF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0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F0F"/>
                                      </p:to>
                                    </p:animClr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0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11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F0F"/>
                                      </p:to>
                                    </p:animClr>
                                    <p:set>
                                      <p:cBhvr>
                                        <p:cTn id="1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8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F0F"/>
                                      </p:to>
                                    </p:animClr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F0F"/>
                                      </p:to>
                                    </p:animClr>
                                    <p:set>
                                      <p:cBhvr>
                                        <p:cTn id="1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6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7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8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0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F0F"/>
                                      </p:to>
                                    </p:animClr>
                                    <p:set>
                                      <p:cBhvr>
                                        <p:cTn id="141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2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68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9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0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7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7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CC00"/>
                                      </p:to>
                                    </p:animClr>
                                    <p:set>
                                      <p:cBhvr>
                                        <p:cTn id="18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9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9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F0F"/>
                                      </p:to>
                                    </p:animClr>
                                    <p:set>
                                      <p:cBhvr>
                                        <p:cTn id="20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0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F0F"/>
                                      </p:to>
                                    </p:animClr>
                                    <p:set>
                                      <p:cBhvr>
                                        <p:cTn id="231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2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0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99FF"/>
                                      </p:to>
                                    </p:animClr>
                                    <p:set>
                                      <p:cBhvr>
                                        <p:cTn id="241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99FF"/>
                                      </p:to>
                                    </p:animClr>
                                    <p:set>
                                      <p:cBhvr>
                                        <p:cTn id="245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6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5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CC00"/>
                                      </p:to>
                                    </p:animClr>
                                    <p:set>
                                      <p:cBhvr>
                                        <p:cTn id="25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1" grpId="0"/>
      <p:bldP spid="72" grpId="0"/>
      <p:bldP spid="74" grpId="0"/>
      <p:bldP spid="77" grpId="0"/>
      <p:bldP spid="65" grpId="0" animBg="1"/>
      <p:bldP spid="82" grpId="0" animBg="1"/>
      <p:bldP spid="83" grpId="0" animBg="1"/>
      <p:bldP spid="84" grpId="0" animBg="1"/>
      <p:bldP spid="84" grpId="1" animBg="1"/>
      <p:bldP spid="85" grpId="0" animBg="1"/>
      <p:bldP spid="85" grpId="1" animBg="1"/>
      <p:bldP spid="86" grpId="0" animBg="1"/>
      <p:bldP spid="87" grpId="0" animBg="1"/>
      <p:bldP spid="88" grpId="0" animBg="1"/>
      <p:bldP spid="97" grpId="0" animBg="1"/>
      <p:bldP spid="97" grpId="1" animBg="1"/>
      <p:bldP spid="103" grpId="0" animBg="1"/>
      <p:bldP spid="103" grpId="1" animBg="1"/>
      <p:bldP spid="105" grpId="0" animBg="1"/>
      <p:bldP spid="105" grpId="1" animBg="1"/>
      <p:bldP spid="106" grpId="0" animBg="1"/>
      <p:bldP spid="106" grpId="1" animBg="1"/>
      <p:bldP spid="107" grpId="0" animBg="1"/>
      <p:bldP spid="107" grpId="1" animBg="1"/>
      <p:bldP spid="114" grpId="0"/>
      <p:bldP spid="115" grpId="0"/>
      <p:bldP spid="117" grpId="0" animBg="1"/>
      <p:bldP spid="120" grpId="0" animBg="1"/>
      <p:bldP spid="121" grpId="0" animBg="1"/>
      <p:bldP spid="122" grpId="0" animBg="1"/>
      <p:bldP spid="123" grpId="0" animBg="1"/>
      <p:bldP spid="148" grpId="0" animBg="1"/>
      <p:bldP spid="148" grpId="1" animBg="1"/>
      <p:bldP spid="149" grpId="0" animBg="1"/>
      <p:bldP spid="70" grpId="0" animBg="1"/>
      <p:bldP spid="156" grpId="0" animBg="1"/>
      <p:bldP spid="15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Index-Tree Data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0960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When solving </a:t>
            </a:r>
            <a:r>
              <a:rPr lang="en-US" i="1" dirty="0" smtClean="0"/>
              <a:t>P</a:t>
            </a:r>
            <a:r>
              <a:rPr lang="az-Cyrl-AZ" i="1" baseline="-25000" dirty="0" smtClean="0"/>
              <a:t>ω</a:t>
            </a:r>
            <a:r>
              <a:rPr lang="en-US" dirty="0" smtClean="0"/>
              <a:t>, for a tuple τ, </a:t>
            </a:r>
          </a:p>
          <a:p>
            <a:pPr lvl="1"/>
            <a:r>
              <a:rPr lang="en-US" dirty="0" smtClean="0"/>
              <a:t>Forward checking requires identifying all tuples matching </a:t>
            </a:r>
            <a:r>
              <a:rPr lang="en-US" dirty="0" err="1" smtClean="0"/>
              <a:t>τ</a:t>
            </a:r>
            <a:r>
              <a:rPr lang="en-US" dirty="0" smtClean="0"/>
              <a:t> in the neighboring relations</a:t>
            </a:r>
          </a:p>
          <a:p>
            <a:pPr lvl="1"/>
            <a:r>
              <a:rPr lang="en-US" dirty="0" smtClean="0"/>
              <a:t>We need to identify the matching tuples efficiently and without scanning the complete relations</a:t>
            </a:r>
          </a:p>
          <a:p>
            <a:r>
              <a:rPr lang="en-US" dirty="0" smtClean="0"/>
              <a:t>We propose a new data structure: index-tree</a:t>
            </a:r>
          </a:p>
          <a:p>
            <a:pPr lvl="1"/>
            <a:r>
              <a:rPr lang="en-US" dirty="0" smtClean="0"/>
              <a:t>Given a tuple </a:t>
            </a:r>
            <a:r>
              <a:rPr lang="en-US" dirty="0" err="1" smtClean="0"/>
              <a:t>τ</a:t>
            </a:r>
            <a:r>
              <a:rPr lang="en-US" dirty="0" smtClean="0"/>
              <a:t> of R</a:t>
            </a:r>
            <a:r>
              <a:rPr lang="en-US" baseline="-25000" dirty="0" smtClean="0"/>
              <a:t>1 </a:t>
            </a:r>
            <a:r>
              <a:rPr lang="en-US" dirty="0" smtClean="0"/>
              <a:t>and a relation R</a:t>
            </a:r>
            <a:r>
              <a:rPr lang="en-US" baseline="-25000" dirty="0" smtClean="0"/>
              <a:t>2</a:t>
            </a:r>
            <a:endParaRPr lang="en-US" dirty="0" smtClean="0"/>
          </a:p>
          <a:p>
            <a:pPr lvl="1"/>
            <a:r>
              <a:rPr lang="en-US" dirty="0" smtClean="0"/>
              <a:t>the index tree identifies all the tuples of R</a:t>
            </a:r>
            <a:r>
              <a:rPr lang="en-US" baseline="-25000" dirty="0" smtClean="0"/>
              <a:t>2</a:t>
            </a:r>
            <a:r>
              <a:rPr lang="en-US" dirty="0" smtClean="0"/>
              <a:t> that match </a:t>
            </a:r>
            <a:r>
              <a:rPr lang="en-US" dirty="0" err="1" smtClean="0"/>
              <a:t>τ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11</a:t>
            </a:fld>
            <a:endParaRPr lang="en-US"/>
          </a:p>
        </p:txBody>
      </p:sp>
      <p:grpSp>
        <p:nvGrpSpPr>
          <p:cNvPr id="5" name="Group 51"/>
          <p:cNvGrpSpPr/>
          <p:nvPr/>
        </p:nvGrpSpPr>
        <p:grpSpPr>
          <a:xfrm>
            <a:off x="8153400" y="1752600"/>
            <a:ext cx="838200" cy="914400"/>
            <a:chOff x="8153400" y="1447800"/>
            <a:chExt cx="838200" cy="914400"/>
          </a:xfrm>
        </p:grpSpPr>
        <p:sp>
          <p:nvSpPr>
            <p:cNvPr id="7" name="Rectangle 6"/>
            <p:cNvSpPr/>
            <p:nvPr/>
          </p:nvSpPr>
          <p:spPr>
            <a:xfrm>
              <a:off x="8153400" y="1447800"/>
              <a:ext cx="838200" cy="9144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endParaRPr lang="en-U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8153400" y="1600200"/>
              <a:ext cx="8382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8153400" y="1752600"/>
              <a:ext cx="838200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8153400" y="1905000"/>
              <a:ext cx="838200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8153400" y="2057400"/>
              <a:ext cx="838200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8153400" y="2209800"/>
              <a:ext cx="8382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Rectangle 12"/>
          <p:cNvSpPr/>
          <p:nvPr/>
        </p:nvSpPr>
        <p:spPr>
          <a:xfrm>
            <a:off x="6705600" y="2362200"/>
            <a:ext cx="838200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6705600" y="2514600"/>
            <a:ext cx="8382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705600" y="2667000"/>
            <a:ext cx="8382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705600" y="2819400"/>
            <a:ext cx="8382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705600" y="2971800"/>
            <a:ext cx="8382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05600" y="3124200"/>
            <a:ext cx="8382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2"/>
          <p:cNvGrpSpPr/>
          <p:nvPr/>
        </p:nvGrpSpPr>
        <p:grpSpPr>
          <a:xfrm>
            <a:off x="8153400" y="3124200"/>
            <a:ext cx="838200" cy="914400"/>
            <a:chOff x="8229600" y="2971800"/>
            <a:chExt cx="838200" cy="914400"/>
          </a:xfrm>
        </p:grpSpPr>
        <p:sp>
          <p:nvSpPr>
            <p:cNvPr id="19" name="Rectangle 18"/>
            <p:cNvSpPr/>
            <p:nvPr/>
          </p:nvSpPr>
          <p:spPr>
            <a:xfrm>
              <a:off x="8229600" y="2971800"/>
              <a:ext cx="838200" cy="9144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endParaRPr lang="en-U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cxnSp>
          <p:nvCxnSpPr>
            <p:cNvPr id="20" name="Straight Connector 19"/>
            <p:cNvCxnSpPr/>
            <p:nvPr/>
          </p:nvCxnSpPr>
          <p:spPr>
            <a:xfrm>
              <a:off x="8229600" y="3124200"/>
              <a:ext cx="838200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8229600" y="3276600"/>
              <a:ext cx="838200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8229600" y="3429000"/>
              <a:ext cx="8382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8229600" y="3581400"/>
              <a:ext cx="8382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8229600" y="3733800"/>
              <a:ext cx="8382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Curved Connector 24"/>
          <p:cNvCxnSpPr>
            <a:stCxn id="13" idx="3"/>
          </p:cNvCxnSpPr>
          <p:nvPr/>
        </p:nvCxnSpPr>
        <p:spPr>
          <a:xfrm flipV="1">
            <a:off x="7543800" y="2209800"/>
            <a:ext cx="609600" cy="609600"/>
          </a:xfrm>
          <a:prstGeom prst="curvedConnector3">
            <a:avLst>
              <a:gd name="adj1" fmla="val 50000"/>
            </a:avLst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urved Connector 25"/>
          <p:cNvCxnSpPr>
            <a:stCxn id="13" idx="3"/>
          </p:cNvCxnSpPr>
          <p:nvPr/>
        </p:nvCxnSpPr>
        <p:spPr>
          <a:xfrm>
            <a:off x="7543800" y="2819400"/>
            <a:ext cx="609600" cy="533400"/>
          </a:xfrm>
          <a:prstGeom prst="curvedConnector3">
            <a:avLst>
              <a:gd name="adj1" fmla="val 50000"/>
            </a:avLst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8077200" y="2586335"/>
            <a:ext cx="567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..…</a:t>
            </a:r>
            <a:endParaRPr lang="en-US" sz="2400" b="1" dirty="0"/>
          </a:p>
        </p:txBody>
      </p:sp>
      <p:sp>
        <p:nvSpPr>
          <p:cNvPr id="65" name="TextBox 64"/>
          <p:cNvSpPr txBox="1"/>
          <p:nvPr/>
        </p:nvSpPr>
        <p:spPr>
          <a:xfrm>
            <a:off x="6477000" y="2590800"/>
            <a:ext cx="274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τ</a:t>
            </a:r>
            <a:endParaRPr lang="en-US" dirty="0"/>
          </a:p>
        </p:txBody>
      </p:sp>
      <p:sp>
        <p:nvSpPr>
          <p:cNvPr id="90" name="Rectangle 89"/>
          <p:cNvSpPr/>
          <p:nvPr/>
        </p:nvSpPr>
        <p:spPr>
          <a:xfrm>
            <a:off x="8153400" y="4572000"/>
            <a:ext cx="838200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91" name="Straight Connector 90"/>
          <p:cNvCxnSpPr/>
          <p:nvPr/>
        </p:nvCxnSpPr>
        <p:spPr>
          <a:xfrm>
            <a:off x="8153400" y="4724400"/>
            <a:ext cx="8382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8153400" y="4876800"/>
            <a:ext cx="8382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8153400" y="5029200"/>
            <a:ext cx="8382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8153400" y="5181600"/>
            <a:ext cx="8382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8153400" y="5334000"/>
            <a:ext cx="8382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ectangle 95"/>
          <p:cNvSpPr/>
          <p:nvPr/>
        </p:nvSpPr>
        <p:spPr>
          <a:xfrm>
            <a:off x="6705600" y="4572000"/>
            <a:ext cx="838200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97" name="Straight Connector 96"/>
          <p:cNvCxnSpPr/>
          <p:nvPr/>
        </p:nvCxnSpPr>
        <p:spPr>
          <a:xfrm>
            <a:off x="6705600" y="4724400"/>
            <a:ext cx="8382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6705600" y="4876800"/>
            <a:ext cx="8382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6705600" y="5029200"/>
            <a:ext cx="8382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6705600" y="5181600"/>
            <a:ext cx="8382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6705600" y="5334000"/>
            <a:ext cx="8382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urved Connector 107"/>
          <p:cNvCxnSpPr>
            <a:stCxn id="96" idx="3"/>
          </p:cNvCxnSpPr>
          <p:nvPr/>
        </p:nvCxnSpPr>
        <p:spPr>
          <a:xfrm flipV="1">
            <a:off x="7543800" y="4876800"/>
            <a:ext cx="609600" cy="152400"/>
          </a:xfrm>
          <a:prstGeom prst="curvedConnector3">
            <a:avLst>
              <a:gd name="adj1" fmla="val 50000"/>
            </a:avLst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2" name="TextBox 111"/>
          <p:cNvSpPr txBox="1"/>
          <p:nvPr/>
        </p:nvSpPr>
        <p:spPr>
          <a:xfrm>
            <a:off x="6477000" y="4812268"/>
            <a:ext cx="274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τ</a:t>
            </a:r>
            <a:endParaRPr lang="en-US" dirty="0"/>
          </a:p>
        </p:txBody>
      </p:sp>
      <p:sp>
        <p:nvSpPr>
          <p:cNvPr id="113" name="TextBox 112"/>
          <p:cNvSpPr txBox="1"/>
          <p:nvPr/>
        </p:nvSpPr>
        <p:spPr>
          <a:xfrm>
            <a:off x="6934200" y="42026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</a:t>
            </a:r>
            <a:r>
              <a:rPr lang="en-US" baseline="-25000" dirty="0" smtClean="0"/>
              <a:t>1</a:t>
            </a:r>
            <a:endParaRPr lang="en-US" dirty="0"/>
          </a:p>
        </p:txBody>
      </p:sp>
      <p:sp>
        <p:nvSpPr>
          <p:cNvPr id="114" name="TextBox 113"/>
          <p:cNvSpPr txBox="1"/>
          <p:nvPr/>
        </p:nvSpPr>
        <p:spPr>
          <a:xfrm>
            <a:off x="8458200" y="4191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</a:t>
            </a:r>
            <a:r>
              <a:rPr lang="en-US" baseline="-25000" dirty="0" smtClean="0"/>
              <a:t>2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 animBg="1"/>
      <p:bldP spid="27" grpId="0"/>
      <p:bldP spid="65" grpId="0"/>
      <p:bldP spid="90" grpId="0" animBg="1"/>
      <p:bldP spid="96" grpId="0" animBg="1"/>
      <p:bldP spid="112" grpId="0"/>
      <p:bldP spid="113" grpId="0"/>
      <p:bldP spid="1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Index-Tree Data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305800" cy="2590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When solving </a:t>
            </a:r>
            <a:r>
              <a:rPr lang="en-US" i="1" dirty="0" smtClean="0"/>
              <a:t>P</a:t>
            </a:r>
            <a:r>
              <a:rPr lang="az-Cyrl-AZ" i="1" baseline="-25000" dirty="0" smtClean="0"/>
              <a:t>ω</a:t>
            </a:r>
            <a:r>
              <a:rPr lang="en-US" dirty="0" smtClean="0"/>
              <a:t>, for a </a:t>
            </a:r>
            <a:r>
              <a:rPr lang="en-US" dirty="0" err="1" smtClean="0"/>
              <a:t>tuple</a:t>
            </a:r>
            <a:r>
              <a:rPr lang="en-US" dirty="0" smtClean="0"/>
              <a:t> τ, Forward checking requires identifying all tuples matching τ in the neighboring relations</a:t>
            </a:r>
          </a:p>
          <a:p>
            <a:r>
              <a:rPr lang="en-US" dirty="0" smtClean="0"/>
              <a:t>We propose a new data structure: index-tree</a:t>
            </a:r>
          </a:p>
          <a:p>
            <a:pPr lvl="1"/>
            <a:r>
              <a:rPr lang="en-US" dirty="0" smtClean="0"/>
              <a:t>Given a tuple </a:t>
            </a:r>
            <a:r>
              <a:rPr lang="en-US" dirty="0" err="1" smtClean="0"/>
              <a:t>τ</a:t>
            </a:r>
            <a:r>
              <a:rPr lang="en-US" dirty="0" smtClean="0"/>
              <a:t> of R</a:t>
            </a:r>
            <a:r>
              <a:rPr lang="en-US" baseline="-25000" dirty="0" smtClean="0"/>
              <a:t>1 </a:t>
            </a:r>
            <a:r>
              <a:rPr lang="en-US" dirty="0" smtClean="0"/>
              <a:t>and a relation R</a:t>
            </a:r>
            <a:r>
              <a:rPr lang="en-US" baseline="-25000" dirty="0" smtClean="0"/>
              <a:t>2</a:t>
            </a:r>
            <a:endParaRPr lang="en-US" dirty="0" smtClean="0"/>
          </a:p>
          <a:p>
            <a:pPr lvl="1"/>
            <a:r>
              <a:rPr lang="en-US" dirty="0" smtClean="0"/>
              <a:t>Identifies all the tuples of R</a:t>
            </a:r>
            <a:r>
              <a:rPr lang="en-US" baseline="-25000" dirty="0" smtClean="0"/>
              <a:t>2</a:t>
            </a:r>
            <a:r>
              <a:rPr lang="en-US" dirty="0" smtClean="0"/>
              <a:t> that match τ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5334000" y="4953000"/>
            <a:ext cx="838200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92" name="Straight Connector 91"/>
          <p:cNvCxnSpPr/>
          <p:nvPr/>
        </p:nvCxnSpPr>
        <p:spPr>
          <a:xfrm>
            <a:off x="5334000" y="5257800"/>
            <a:ext cx="8382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5334000" y="5410200"/>
            <a:ext cx="8382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5334000" y="5562600"/>
            <a:ext cx="8382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5334000" y="5715000"/>
            <a:ext cx="8382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ectangle 95"/>
          <p:cNvSpPr/>
          <p:nvPr/>
        </p:nvSpPr>
        <p:spPr>
          <a:xfrm>
            <a:off x="1219200" y="4876800"/>
            <a:ext cx="838200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97" name="Straight Connector 96"/>
          <p:cNvCxnSpPr/>
          <p:nvPr/>
        </p:nvCxnSpPr>
        <p:spPr>
          <a:xfrm>
            <a:off x="1219200" y="5029200"/>
            <a:ext cx="8382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1219200" y="5181600"/>
            <a:ext cx="8382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1219200" y="5334000"/>
            <a:ext cx="8382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1219200" y="5486400"/>
            <a:ext cx="8382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1219200" y="5638800"/>
            <a:ext cx="8382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/>
          <p:cNvSpPr txBox="1"/>
          <p:nvPr/>
        </p:nvSpPr>
        <p:spPr>
          <a:xfrm>
            <a:off x="990600" y="5117068"/>
            <a:ext cx="274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τ</a:t>
            </a:r>
            <a:endParaRPr lang="en-US" dirty="0"/>
          </a:p>
        </p:txBody>
      </p:sp>
      <p:sp>
        <p:nvSpPr>
          <p:cNvPr id="113" name="TextBox 112"/>
          <p:cNvSpPr txBox="1"/>
          <p:nvPr/>
        </p:nvSpPr>
        <p:spPr>
          <a:xfrm>
            <a:off x="1447800" y="45074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</a:t>
            </a:r>
            <a:r>
              <a:rPr lang="en-US" baseline="-25000" dirty="0" smtClean="0"/>
              <a:t>1</a:t>
            </a:r>
            <a:endParaRPr lang="en-US" dirty="0"/>
          </a:p>
        </p:txBody>
      </p:sp>
      <p:sp>
        <p:nvSpPr>
          <p:cNvPr id="114" name="TextBox 113"/>
          <p:cNvSpPr txBox="1"/>
          <p:nvPr/>
        </p:nvSpPr>
        <p:spPr>
          <a:xfrm>
            <a:off x="5638800" y="4572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</a:t>
            </a:r>
            <a:r>
              <a:rPr lang="en-US" baseline="-25000" dirty="0" smtClean="0"/>
              <a:t>2</a:t>
            </a:r>
            <a:endParaRPr lang="en-US" dirty="0"/>
          </a:p>
        </p:txBody>
      </p:sp>
      <p:grpSp>
        <p:nvGrpSpPr>
          <p:cNvPr id="119" name="Group 118"/>
          <p:cNvGrpSpPr/>
          <p:nvPr/>
        </p:nvGrpSpPr>
        <p:grpSpPr>
          <a:xfrm>
            <a:off x="3124200" y="4572000"/>
            <a:ext cx="1062792" cy="1676400"/>
            <a:chOff x="2899608" y="4114800"/>
            <a:chExt cx="1764632" cy="2743200"/>
          </a:xfrm>
        </p:grpSpPr>
        <p:sp>
          <p:nvSpPr>
            <p:cNvPr id="70" name="Oval 69"/>
            <p:cNvSpPr/>
            <p:nvPr/>
          </p:nvSpPr>
          <p:spPr>
            <a:xfrm>
              <a:off x="3328736" y="4606045"/>
              <a:ext cx="304800" cy="3048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 smtClean="0"/>
                <a:t>0</a:t>
              </a:r>
              <a:endParaRPr lang="en-US" sz="1200" dirty="0"/>
            </a:p>
          </p:txBody>
        </p:sp>
        <p:sp>
          <p:nvSpPr>
            <p:cNvPr id="71" name="Oval 70"/>
            <p:cNvSpPr/>
            <p:nvPr/>
          </p:nvSpPr>
          <p:spPr>
            <a:xfrm>
              <a:off x="2947736" y="5082295"/>
              <a:ext cx="304800" cy="3048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 smtClean="0"/>
                <a:t>0</a:t>
              </a:r>
              <a:endParaRPr lang="en-US" sz="1200" dirty="0"/>
            </a:p>
          </p:txBody>
        </p:sp>
        <p:sp>
          <p:nvSpPr>
            <p:cNvPr id="72" name="Oval 71"/>
            <p:cNvSpPr/>
            <p:nvPr/>
          </p:nvSpPr>
          <p:spPr>
            <a:xfrm>
              <a:off x="3633536" y="5082295"/>
              <a:ext cx="304800" cy="3048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 smtClean="0"/>
                <a:t>1</a:t>
              </a:r>
              <a:endParaRPr lang="en-US" sz="1200" dirty="0"/>
            </a:p>
          </p:txBody>
        </p:sp>
        <p:sp>
          <p:nvSpPr>
            <p:cNvPr id="73" name="Oval 72"/>
            <p:cNvSpPr/>
            <p:nvPr/>
          </p:nvSpPr>
          <p:spPr>
            <a:xfrm>
              <a:off x="3633536" y="5596645"/>
              <a:ext cx="304800" cy="3048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 smtClean="0"/>
                <a:t>1</a:t>
              </a:r>
              <a:endParaRPr lang="en-US" sz="1200" dirty="0"/>
            </a:p>
          </p:txBody>
        </p:sp>
        <p:sp>
          <p:nvSpPr>
            <p:cNvPr id="74" name="Oval 73"/>
            <p:cNvSpPr/>
            <p:nvPr/>
          </p:nvSpPr>
          <p:spPr>
            <a:xfrm>
              <a:off x="2947736" y="5596645"/>
              <a:ext cx="304800" cy="3048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 smtClean="0"/>
                <a:t>1</a:t>
              </a:r>
              <a:endParaRPr lang="en-US" sz="1200" dirty="0"/>
            </a:p>
          </p:txBody>
        </p:sp>
        <p:sp>
          <p:nvSpPr>
            <p:cNvPr id="75" name="Oval 74"/>
            <p:cNvSpPr/>
            <p:nvPr/>
          </p:nvSpPr>
          <p:spPr>
            <a:xfrm>
              <a:off x="4319336" y="5082295"/>
              <a:ext cx="304800" cy="3048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 smtClean="0"/>
                <a:t>1</a:t>
              </a:r>
              <a:endParaRPr lang="en-US" sz="1200" dirty="0"/>
            </a:p>
          </p:txBody>
        </p:sp>
        <p:sp>
          <p:nvSpPr>
            <p:cNvPr id="76" name="Oval 75"/>
            <p:cNvSpPr/>
            <p:nvPr/>
          </p:nvSpPr>
          <p:spPr>
            <a:xfrm>
              <a:off x="4319336" y="5596645"/>
              <a:ext cx="304800" cy="3048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 smtClean="0"/>
                <a:t>1</a:t>
              </a:r>
              <a:endParaRPr lang="en-US" sz="1200" dirty="0"/>
            </a:p>
          </p:txBody>
        </p:sp>
        <p:sp>
          <p:nvSpPr>
            <p:cNvPr id="77" name="Oval 76"/>
            <p:cNvSpPr/>
            <p:nvPr/>
          </p:nvSpPr>
          <p:spPr>
            <a:xfrm>
              <a:off x="4319336" y="4606045"/>
              <a:ext cx="304800" cy="3048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 smtClean="0"/>
                <a:t>1</a:t>
              </a:r>
              <a:endParaRPr lang="en-US" sz="1200" dirty="0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2899608" y="6096000"/>
              <a:ext cx="381000" cy="381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 smtClean="0"/>
                <a:t>t</a:t>
              </a:r>
              <a:r>
                <a:rPr lang="en-US" sz="1200" baseline="-25000" dirty="0" smtClean="0"/>
                <a:t>1</a:t>
              </a:r>
              <a:endParaRPr lang="en-US" sz="1200" baseline="-25000" dirty="0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3591424" y="6096000"/>
              <a:ext cx="381000" cy="381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 smtClean="0"/>
                <a:t>t</a:t>
              </a:r>
              <a:r>
                <a:rPr lang="en-US" sz="1200" baseline="-25000" dirty="0" smtClean="0"/>
                <a:t>2</a:t>
              </a:r>
              <a:endParaRPr lang="en-US" sz="1200" baseline="-25000" dirty="0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3591424" y="6477000"/>
              <a:ext cx="381000" cy="381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 smtClean="0"/>
                <a:t>t</a:t>
              </a:r>
              <a:r>
                <a:rPr lang="en-US" sz="1200" baseline="-25000" dirty="0" smtClean="0"/>
                <a:t>3</a:t>
              </a:r>
              <a:endParaRPr lang="en-US" sz="1200" baseline="-25000" dirty="0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4283240" y="6096000"/>
              <a:ext cx="381000" cy="381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 smtClean="0"/>
                <a:t>t</a:t>
              </a:r>
              <a:r>
                <a:rPr lang="en-US" sz="1200" baseline="-25000" dirty="0" smtClean="0"/>
                <a:t>4</a:t>
              </a:r>
              <a:endParaRPr lang="en-US" sz="1200" baseline="-25000" dirty="0"/>
            </a:p>
          </p:txBody>
        </p:sp>
        <p:cxnSp>
          <p:nvCxnSpPr>
            <p:cNvPr id="82" name="Straight Connector 81"/>
            <p:cNvCxnSpPr>
              <a:stCxn id="70" idx="4"/>
              <a:endCxn id="71" idx="7"/>
            </p:cNvCxnSpPr>
            <p:nvPr/>
          </p:nvCxnSpPr>
          <p:spPr>
            <a:xfrm rot="5400000">
              <a:off x="3236475" y="4882270"/>
              <a:ext cx="216087" cy="273237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>
              <a:stCxn id="70" idx="4"/>
              <a:endCxn id="72" idx="0"/>
            </p:cNvCxnSpPr>
            <p:nvPr/>
          </p:nvCxnSpPr>
          <p:spPr>
            <a:xfrm rot="16200000" flipH="1">
              <a:off x="3547811" y="4844170"/>
              <a:ext cx="171450" cy="3048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>
              <a:stCxn id="71" idx="4"/>
              <a:endCxn id="74" idx="0"/>
            </p:cNvCxnSpPr>
            <p:nvPr/>
          </p:nvCxnSpPr>
          <p:spPr>
            <a:xfrm rot="5400000">
              <a:off x="2995361" y="5491870"/>
              <a:ext cx="20955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>
              <a:stCxn id="78" idx="0"/>
              <a:endCxn id="74" idx="4"/>
            </p:cNvCxnSpPr>
            <p:nvPr/>
          </p:nvCxnSpPr>
          <p:spPr>
            <a:xfrm rot="5400000" flipH="1" flipV="1">
              <a:off x="2997845" y="5993709"/>
              <a:ext cx="194555" cy="1002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>
              <a:stCxn id="72" idx="4"/>
              <a:endCxn id="73" idx="0"/>
            </p:cNvCxnSpPr>
            <p:nvPr/>
          </p:nvCxnSpPr>
          <p:spPr>
            <a:xfrm rot="5400000">
              <a:off x="3681161" y="5491870"/>
              <a:ext cx="20955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>
              <a:stCxn id="73" idx="4"/>
              <a:endCxn id="79" idx="0"/>
            </p:cNvCxnSpPr>
            <p:nvPr/>
          </p:nvCxnSpPr>
          <p:spPr>
            <a:xfrm rot="5400000">
              <a:off x="3686653" y="5996716"/>
              <a:ext cx="194555" cy="401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>
              <a:stCxn id="77" idx="4"/>
              <a:endCxn id="75" idx="0"/>
            </p:cNvCxnSpPr>
            <p:nvPr/>
          </p:nvCxnSpPr>
          <p:spPr>
            <a:xfrm rot="5400000">
              <a:off x="4386011" y="4996570"/>
              <a:ext cx="17145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>
              <a:stCxn id="75" idx="4"/>
              <a:endCxn id="76" idx="0"/>
            </p:cNvCxnSpPr>
            <p:nvPr/>
          </p:nvCxnSpPr>
          <p:spPr>
            <a:xfrm rot="5400000">
              <a:off x="4366961" y="5491870"/>
              <a:ext cx="20955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>
              <a:stCxn id="76" idx="4"/>
              <a:endCxn id="81" idx="0"/>
            </p:cNvCxnSpPr>
            <p:nvPr/>
          </p:nvCxnSpPr>
          <p:spPr>
            <a:xfrm rot="16200000" flipH="1">
              <a:off x="4375461" y="5997720"/>
              <a:ext cx="194555" cy="2004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03" name="Oval 102"/>
            <p:cNvSpPr/>
            <p:nvPr/>
          </p:nvSpPr>
          <p:spPr>
            <a:xfrm>
              <a:off x="3824036" y="4114800"/>
              <a:ext cx="304800" cy="3048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cxnSp>
          <p:nvCxnSpPr>
            <p:cNvPr id="104" name="Straight Connector 103"/>
            <p:cNvCxnSpPr>
              <a:stCxn id="103" idx="4"/>
              <a:endCxn id="70" idx="7"/>
            </p:cNvCxnSpPr>
            <p:nvPr/>
          </p:nvCxnSpPr>
          <p:spPr>
            <a:xfrm rot="5400000">
              <a:off x="3667127" y="4341373"/>
              <a:ext cx="231082" cy="387537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>
              <a:stCxn id="103" idx="4"/>
              <a:endCxn id="77" idx="1"/>
            </p:cNvCxnSpPr>
            <p:nvPr/>
          </p:nvCxnSpPr>
          <p:spPr>
            <a:xfrm rot="16200000" flipH="1">
              <a:off x="4054663" y="4341372"/>
              <a:ext cx="231082" cy="387537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20" name="Straight Connector 119"/>
          <p:cNvCxnSpPr/>
          <p:nvPr/>
        </p:nvCxnSpPr>
        <p:spPr>
          <a:xfrm>
            <a:off x="1219200" y="5334000"/>
            <a:ext cx="8382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>
            <a:off x="5334000" y="5105400"/>
            <a:ext cx="8382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5334000" y="5257800"/>
            <a:ext cx="8382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>
            <a:off x="5334000" y="5410200"/>
            <a:ext cx="8382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0" grpId="0" animBg="1"/>
      <p:bldP spid="96" grpId="0" animBg="1"/>
      <p:bldP spid="112" grpId="1"/>
      <p:bldP spid="113" grpId="0"/>
      <p:bldP spid="1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an Index-Tree</a:t>
            </a:r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4724400" y="3082045"/>
            <a:ext cx="304800" cy="304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 smtClean="0"/>
              <a:t>0</a:t>
            </a:r>
            <a:endParaRPr lang="en-US" sz="2400" dirty="0"/>
          </a:p>
        </p:txBody>
      </p:sp>
      <p:sp>
        <p:nvSpPr>
          <p:cNvPr id="4" name="Oval 3"/>
          <p:cNvSpPr/>
          <p:nvPr/>
        </p:nvSpPr>
        <p:spPr>
          <a:xfrm>
            <a:off x="4343400" y="3558295"/>
            <a:ext cx="304800" cy="304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 smtClean="0"/>
              <a:t>0</a:t>
            </a:r>
            <a:endParaRPr lang="en-US" sz="2400" dirty="0"/>
          </a:p>
        </p:txBody>
      </p:sp>
      <p:sp>
        <p:nvSpPr>
          <p:cNvPr id="5" name="Oval 4"/>
          <p:cNvSpPr/>
          <p:nvPr/>
        </p:nvSpPr>
        <p:spPr>
          <a:xfrm>
            <a:off x="5029200" y="3558295"/>
            <a:ext cx="304800" cy="304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6" name="Oval 5"/>
          <p:cNvSpPr/>
          <p:nvPr/>
        </p:nvSpPr>
        <p:spPr>
          <a:xfrm>
            <a:off x="5029200" y="4072645"/>
            <a:ext cx="304800" cy="304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7" name="Oval 6"/>
          <p:cNvSpPr/>
          <p:nvPr/>
        </p:nvSpPr>
        <p:spPr>
          <a:xfrm>
            <a:off x="4343400" y="4072645"/>
            <a:ext cx="304800" cy="304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8" name="Oval 7"/>
          <p:cNvSpPr/>
          <p:nvPr/>
        </p:nvSpPr>
        <p:spPr>
          <a:xfrm>
            <a:off x="5715000" y="3558295"/>
            <a:ext cx="304800" cy="304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9" name="Oval 8"/>
          <p:cNvSpPr/>
          <p:nvPr/>
        </p:nvSpPr>
        <p:spPr>
          <a:xfrm>
            <a:off x="5715000" y="4072645"/>
            <a:ext cx="304800" cy="304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10" name="Oval 9"/>
          <p:cNvSpPr/>
          <p:nvPr/>
        </p:nvSpPr>
        <p:spPr>
          <a:xfrm>
            <a:off x="5715000" y="3082045"/>
            <a:ext cx="304800" cy="304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11" name="Rectangle 10"/>
          <p:cNvSpPr/>
          <p:nvPr/>
        </p:nvSpPr>
        <p:spPr>
          <a:xfrm>
            <a:off x="4295272" y="4572000"/>
            <a:ext cx="381000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 smtClean="0"/>
              <a:t>t</a:t>
            </a:r>
            <a:r>
              <a:rPr lang="en-US" sz="2400" baseline="-25000" dirty="0" smtClean="0"/>
              <a:t>1</a:t>
            </a:r>
            <a:endParaRPr lang="en-US" sz="2400" baseline="-25000" dirty="0"/>
          </a:p>
        </p:txBody>
      </p:sp>
      <p:sp>
        <p:nvSpPr>
          <p:cNvPr id="12" name="Rectangle 11"/>
          <p:cNvSpPr/>
          <p:nvPr/>
        </p:nvSpPr>
        <p:spPr>
          <a:xfrm>
            <a:off x="4987088" y="4572000"/>
            <a:ext cx="381000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 smtClean="0"/>
              <a:t>t</a:t>
            </a:r>
            <a:r>
              <a:rPr lang="en-US" sz="2400" baseline="-25000" dirty="0" smtClean="0"/>
              <a:t>2</a:t>
            </a:r>
            <a:endParaRPr lang="en-US" sz="2400" baseline="-25000" dirty="0"/>
          </a:p>
        </p:txBody>
      </p:sp>
      <p:sp>
        <p:nvSpPr>
          <p:cNvPr id="13" name="Rectangle 12"/>
          <p:cNvSpPr/>
          <p:nvPr/>
        </p:nvSpPr>
        <p:spPr>
          <a:xfrm>
            <a:off x="4987088" y="4953000"/>
            <a:ext cx="381000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 smtClean="0"/>
              <a:t>t</a:t>
            </a:r>
            <a:r>
              <a:rPr lang="en-US" sz="2400" baseline="-25000" dirty="0" smtClean="0"/>
              <a:t>3</a:t>
            </a:r>
            <a:endParaRPr lang="en-US" sz="2400" baseline="-25000" dirty="0"/>
          </a:p>
        </p:txBody>
      </p:sp>
      <p:sp>
        <p:nvSpPr>
          <p:cNvPr id="14" name="Rectangle 13"/>
          <p:cNvSpPr/>
          <p:nvPr/>
        </p:nvSpPr>
        <p:spPr>
          <a:xfrm>
            <a:off x="5678904" y="4572000"/>
            <a:ext cx="381000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 smtClean="0"/>
              <a:t>t</a:t>
            </a:r>
            <a:r>
              <a:rPr lang="en-US" sz="2400" baseline="-25000" dirty="0" smtClean="0"/>
              <a:t>4</a:t>
            </a:r>
            <a:endParaRPr lang="en-US" sz="2400" baseline="-25000" dirty="0"/>
          </a:p>
        </p:txBody>
      </p:sp>
      <p:cxnSp>
        <p:nvCxnSpPr>
          <p:cNvPr id="16" name="Straight Connector 15"/>
          <p:cNvCxnSpPr>
            <a:stCxn id="3" idx="4"/>
            <a:endCxn id="4" idx="7"/>
          </p:cNvCxnSpPr>
          <p:nvPr/>
        </p:nvCxnSpPr>
        <p:spPr>
          <a:xfrm rot="5400000">
            <a:off x="4632139" y="3358270"/>
            <a:ext cx="216087" cy="2732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3" idx="4"/>
            <a:endCxn id="5" idx="0"/>
          </p:cNvCxnSpPr>
          <p:nvPr/>
        </p:nvCxnSpPr>
        <p:spPr>
          <a:xfrm rot="16200000" flipH="1">
            <a:off x="4943475" y="3320170"/>
            <a:ext cx="171450" cy="304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4" idx="4"/>
            <a:endCxn id="7" idx="0"/>
          </p:cNvCxnSpPr>
          <p:nvPr/>
        </p:nvCxnSpPr>
        <p:spPr>
          <a:xfrm rot="5400000">
            <a:off x="4391025" y="3967870"/>
            <a:ext cx="20955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1" idx="0"/>
            <a:endCxn id="7" idx="4"/>
          </p:cNvCxnSpPr>
          <p:nvPr/>
        </p:nvCxnSpPr>
        <p:spPr>
          <a:xfrm rot="5400000" flipH="1" flipV="1">
            <a:off x="4393509" y="4469709"/>
            <a:ext cx="194555" cy="100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5" idx="4"/>
            <a:endCxn id="6" idx="0"/>
          </p:cNvCxnSpPr>
          <p:nvPr/>
        </p:nvCxnSpPr>
        <p:spPr>
          <a:xfrm rot="5400000">
            <a:off x="5076825" y="3967870"/>
            <a:ext cx="20955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6" idx="4"/>
            <a:endCxn id="12" idx="0"/>
          </p:cNvCxnSpPr>
          <p:nvPr/>
        </p:nvCxnSpPr>
        <p:spPr>
          <a:xfrm rot="5400000">
            <a:off x="5082317" y="4472716"/>
            <a:ext cx="194555" cy="401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0" idx="4"/>
            <a:endCxn id="8" idx="0"/>
          </p:cNvCxnSpPr>
          <p:nvPr/>
        </p:nvCxnSpPr>
        <p:spPr>
          <a:xfrm rot="5400000">
            <a:off x="5781675" y="3472570"/>
            <a:ext cx="17145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8" idx="4"/>
            <a:endCxn id="9" idx="0"/>
          </p:cNvCxnSpPr>
          <p:nvPr/>
        </p:nvCxnSpPr>
        <p:spPr>
          <a:xfrm rot="5400000">
            <a:off x="5762625" y="3967870"/>
            <a:ext cx="20955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9" idx="4"/>
            <a:endCxn id="14" idx="0"/>
          </p:cNvCxnSpPr>
          <p:nvPr/>
        </p:nvCxnSpPr>
        <p:spPr>
          <a:xfrm rot="16200000" flipH="1">
            <a:off x="5771125" y="4473720"/>
            <a:ext cx="194555" cy="200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5219700" y="2590800"/>
            <a:ext cx="304800" cy="304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2400" dirty="0"/>
          </a:p>
        </p:txBody>
      </p:sp>
      <p:cxnSp>
        <p:nvCxnSpPr>
          <p:cNvPr id="43" name="Straight Connector 42"/>
          <p:cNvCxnSpPr>
            <a:stCxn id="42" idx="4"/>
            <a:endCxn id="3" idx="7"/>
          </p:cNvCxnSpPr>
          <p:nvPr/>
        </p:nvCxnSpPr>
        <p:spPr>
          <a:xfrm rot="5400000">
            <a:off x="5062791" y="2817373"/>
            <a:ext cx="231082" cy="3875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42" idx="4"/>
            <a:endCxn id="10" idx="1"/>
          </p:cNvCxnSpPr>
          <p:nvPr/>
        </p:nvCxnSpPr>
        <p:spPr>
          <a:xfrm rot="16200000" flipH="1">
            <a:off x="5450327" y="2817372"/>
            <a:ext cx="231082" cy="3875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5410200" y="2438400"/>
            <a:ext cx="7714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Root</a:t>
            </a:r>
            <a:endParaRPr lang="en-US" sz="2400" dirty="0"/>
          </a:p>
        </p:txBody>
      </p:sp>
      <p:sp>
        <p:nvSpPr>
          <p:cNvPr id="51" name="TextBox 50"/>
          <p:cNvSpPr txBox="1"/>
          <p:nvPr/>
        </p:nvSpPr>
        <p:spPr>
          <a:xfrm>
            <a:off x="6162707" y="3049779"/>
            <a:ext cx="177934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52" name="TextBox 51"/>
          <p:cNvSpPr txBox="1"/>
          <p:nvPr/>
        </p:nvSpPr>
        <p:spPr>
          <a:xfrm>
            <a:off x="6172200" y="3526029"/>
            <a:ext cx="166712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dirty="0" smtClean="0"/>
              <a:t>B</a:t>
            </a:r>
            <a:endParaRPr lang="en-US" sz="2400" dirty="0"/>
          </a:p>
        </p:txBody>
      </p:sp>
      <p:sp>
        <p:nvSpPr>
          <p:cNvPr id="53" name="TextBox 52"/>
          <p:cNvSpPr txBox="1"/>
          <p:nvPr/>
        </p:nvSpPr>
        <p:spPr>
          <a:xfrm>
            <a:off x="6172200" y="4040379"/>
            <a:ext cx="189154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dirty="0" smtClean="0"/>
              <a:t>D</a:t>
            </a:r>
            <a:endParaRPr lang="en-US" sz="2400" dirty="0"/>
          </a:p>
        </p:txBody>
      </p:sp>
      <p:sp>
        <p:nvSpPr>
          <p:cNvPr id="54" name="Rectangle 53"/>
          <p:cNvSpPr/>
          <p:nvPr/>
        </p:nvSpPr>
        <p:spPr>
          <a:xfrm>
            <a:off x="6705600" y="2743200"/>
            <a:ext cx="1371600" cy="1828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t" anchorCtr="0"/>
          <a:lstStyle/>
          <a:p>
            <a:r>
              <a:rPr lang="en-US" sz="2400" dirty="0" smtClean="0"/>
              <a:t>      A  B  D</a:t>
            </a:r>
          </a:p>
          <a:p>
            <a:r>
              <a:rPr lang="en-US" sz="2400" dirty="0" smtClean="0"/>
              <a:t> t</a:t>
            </a:r>
            <a:r>
              <a:rPr lang="en-US" sz="2400" baseline="-25000" dirty="0" smtClean="0"/>
              <a:t>1</a:t>
            </a:r>
          </a:p>
          <a:p>
            <a:r>
              <a:rPr lang="en-US" sz="2400" dirty="0" smtClean="0"/>
              <a:t> t</a:t>
            </a:r>
            <a:r>
              <a:rPr lang="en-US" sz="2400" baseline="-25000" dirty="0" smtClean="0"/>
              <a:t>2</a:t>
            </a:r>
          </a:p>
          <a:p>
            <a:r>
              <a:rPr lang="en-US" sz="2400" dirty="0" smtClean="0"/>
              <a:t> t</a:t>
            </a:r>
            <a:r>
              <a:rPr lang="en-US" sz="2400" baseline="-25000" dirty="0" smtClean="0"/>
              <a:t>3</a:t>
            </a:r>
          </a:p>
          <a:p>
            <a:r>
              <a:rPr lang="en-US" sz="2400" dirty="0" smtClean="0"/>
              <a:t> t</a:t>
            </a:r>
            <a:r>
              <a:rPr lang="en-US" sz="2400" baseline="-25000" dirty="0" smtClean="0"/>
              <a:t>4</a:t>
            </a:r>
            <a:endParaRPr lang="en-US" sz="2400" baseline="-25000" dirty="0"/>
          </a:p>
        </p:txBody>
      </p:sp>
      <p:sp>
        <p:nvSpPr>
          <p:cNvPr id="55" name="Rectangle 54"/>
          <p:cNvSpPr/>
          <p:nvPr/>
        </p:nvSpPr>
        <p:spPr>
          <a:xfrm>
            <a:off x="7086600" y="3124200"/>
            <a:ext cx="990600" cy="1447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t" anchorCtr="0"/>
          <a:lstStyle/>
          <a:p>
            <a:r>
              <a:rPr lang="en-US" sz="2400" dirty="0" smtClean="0"/>
              <a:t> 0  0  1</a:t>
            </a:r>
          </a:p>
          <a:p>
            <a:r>
              <a:rPr lang="en-US" sz="2400" dirty="0" smtClean="0"/>
              <a:t> 0  1  1</a:t>
            </a:r>
          </a:p>
          <a:p>
            <a:r>
              <a:rPr lang="en-US" sz="2400" dirty="0" smtClean="0"/>
              <a:t> 0  1  1</a:t>
            </a:r>
          </a:p>
          <a:p>
            <a:r>
              <a:rPr lang="en-US" sz="2400" dirty="0" smtClean="0"/>
              <a:t> 1  1  1</a:t>
            </a:r>
            <a:endParaRPr lang="en-US" sz="2400" dirty="0"/>
          </a:p>
        </p:txBody>
      </p:sp>
      <p:sp>
        <p:nvSpPr>
          <p:cNvPr id="56" name="Rectangle 55"/>
          <p:cNvSpPr/>
          <p:nvPr/>
        </p:nvSpPr>
        <p:spPr>
          <a:xfrm>
            <a:off x="7086600" y="2743200"/>
            <a:ext cx="862264" cy="1828800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1334042" y="3657600"/>
            <a:ext cx="1143000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t" anchorCtr="0"/>
          <a:lstStyle/>
          <a:p>
            <a:r>
              <a:rPr lang="en-US" sz="2400" dirty="0" smtClean="0"/>
              <a:t> A  B  X D</a:t>
            </a:r>
          </a:p>
          <a:p>
            <a:endParaRPr lang="en-US" sz="2400" dirty="0" smtClean="0"/>
          </a:p>
        </p:txBody>
      </p:sp>
      <p:sp>
        <p:nvSpPr>
          <p:cNvPr id="60" name="Rectangle 59"/>
          <p:cNvSpPr/>
          <p:nvPr/>
        </p:nvSpPr>
        <p:spPr>
          <a:xfrm>
            <a:off x="1334042" y="4030584"/>
            <a:ext cx="1143000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t" anchorCtr="0"/>
          <a:lstStyle/>
          <a:p>
            <a:r>
              <a:rPr lang="en-US" sz="2400" dirty="0" smtClean="0"/>
              <a:t> 0  1  0  1</a:t>
            </a:r>
          </a:p>
        </p:txBody>
      </p:sp>
      <p:sp>
        <p:nvSpPr>
          <p:cNvPr id="63" name="Rectangle 62"/>
          <p:cNvSpPr/>
          <p:nvPr/>
        </p:nvSpPr>
        <p:spPr>
          <a:xfrm>
            <a:off x="7086600" y="2743200"/>
            <a:ext cx="228600" cy="381000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7391400" y="2743200"/>
            <a:ext cx="228600" cy="381000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7696200" y="2743200"/>
            <a:ext cx="228600" cy="381000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1374146" y="3657600"/>
            <a:ext cx="228600" cy="381000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1374146" y="4038600"/>
            <a:ext cx="228600" cy="381000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1662906" y="3665616"/>
            <a:ext cx="228600" cy="381000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1662906" y="4046616"/>
            <a:ext cx="228600" cy="381000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2220362" y="3673640"/>
            <a:ext cx="228600" cy="381000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2220362" y="4054640"/>
            <a:ext cx="228600" cy="381000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5029200" y="4062664"/>
            <a:ext cx="304800" cy="304800"/>
          </a:xfrm>
          <a:prstGeom prst="ellipse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4724400" y="3088104"/>
            <a:ext cx="304800" cy="304800"/>
          </a:xfrm>
          <a:prstGeom prst="ellipse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5029200" y="3557336"/>
            <a:ext cx="304800" cy="304800"/>
          </a:xfrm>
          <a:prstGeom prst="ellipse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5053264" y="4572000"/>
            <a:ext cx="228600" cy="381000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5053264" y="4953000"/>
            <a:ext cx="228600" cy="381000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7086600" y="3505200"/>
            <a:ext cx="990600" cy="685800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3810000" y="1600200"/>
            <a:ext cx="4876800" cy="3886200"/>
          </a:xfrm>
          <a:prstGeom prst="rect">
            <a:avLst/>
          </a:prstGeom>
          <a:noFill/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495842" y="3124200"/>
            <a:ext cx="30093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Given the tuple for 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:</a:t>
            </a:r>
            <a:endParaRPr lang="en-US" sz="2400" dirty="0"/>
          </a:p>
        </p:txBody>
      </p:sp>
      <p:sp>
        <p:nvSpPr>
          <p:cNvPr id="57" name="Slide Number Placeholder 5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2438400" y="2365875"/>
            <a:ext cx="1143000" cy="453525"/>
          </a:xfrm>
          <a:prstGeom prst="ellipse">
            <a:avLst/>
          </a:prstGeom>
          <a:solidFill>
            <a:schemeClr val="lt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 smtClean="0"/>
              <a:t>ABCD</a:t>
            </a:r>
            <a:endParaRPr lang="en-US" sz="2400" dirty="0"/>
          </a:p>
        </p:txBody>
      </p:sp>
      <p:sp>
        <p:nvSpPr>
          <p:cNvPr id="81" name="Oval 80"/>
          <p:cNvSpPr/>
          <p:nvPr/>
        </p:nvSpPr>
        <p:spPr>
          <a:xfrm>
            <a:off x="685800" y="2365875"/>
            <a:ext cx="1143000" cy="453525"/>
          </a:xfrm>
          <a:prstGeom prst="ellipse">
            <a:avLst/>
          </a:prstGeom>
          <a:solidFill>
            <a:schemeClr val="lt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 smtClean="0"/>
              <a:t>ABXD</a:t>
            </a:r>
            <a:endParaRPr lang="en-US" sz="2400" dirty="0"/>
          </a:p>
        </p:txBody>
      </p:sp>
      <p:sp>
        <p:nvSpPr>
          <p:cNvPr id="82" name="TextBox 81"/>
          <p:cNvSpPr txBox="1"/>
          <p:nvPr/>
        </p:nvSpPr>
        <p:spPr>
          <a:xfrm>
            <a:off x="514619" y="1905000"/>
            <a:ext cx="4759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1</a:t>
            </a:r>
            <a:endParaRPr lang="en-US" sz="2400" baseline="-25000" dirty="0"/>
          </a:p>
        </p:txBody>
      </p:sp>
      <p:sp>
        <p:nvSpPr>
          <p:cNvPr id="83" name="TextBox 82"/>
          <p:cNvSpPr txBox="1"/>
          <p:nvPr/>
        </p:nvSpPr>
        <p:spPr>
          <a:xfrm>
            <a:off x="2495819" y="1905000"/>
            <a:ext cx="4759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2</a:t>
            </a:r>
            <a:endParaRPr lang="en-US" sz="2400" baseline="-25000" dirty="0"/>
          </a:p>
        </p:txBody>
      </p:sp>
      <p:cxnSp>
        <p:nvCxnSpPr>
          <p:cNvPr id="84" name="Straight Connector 83"/>
          <p:cNvCxnSpPr>
            <a:endCxn id="80" idx="2"/>
          </p:cNvCxnSpPr>
          <p:nvPr/>
        </p:nvCxnSpPr>
        <p:spPr>
          <a:xfrm>
            <a:off x="1828800" y="2590800"/>
            <a:ext cx="609600" cy="18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4419600" y="1595735"/>
            <a:ext cx="37293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Index-tree for R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and {A,B,D}</a:t>
            </a:r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F0F"/>
                                      </p:to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60" grpId="0" animBg="1"/>
      <p:bldP spid="64" grpId="0" animBg="1"/>
      <p:bldP spid="65" grpId="0" animBg="1"/>
      <p:bldP spid="66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4" grpId="0" animBg="1"/>
      <p:bldP spid="75" grpId="0" animBg="1"/>
      <p:bldP spid="76" grpId="0" animBg="1"/>
      <p:bldP spid="77" grpId="0" animBg="1"/>
      <p:bldP spid="7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Our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memory requirement of the operation</a:t>
            </a:r>
          </a:p>
          <a:p>
            <a:pPr lvl="1" algn="ctr">
              <a:buNone/>
            </a:pPr>
            <a:r>
              <a:rPr lang="en-US" dirty="0" smtClean="0"/>
              <a:t>∀ </a:t>
            </a:r>
            <a:r>
              <a:rPr lang="en-US" dirty="0" err="1" smtClean="0"/>
              <a:t>R</a:t>
            </a:r>
            <a:r>
              <a:rPr lang="en-US" i="1" baseline="-25000" dirty="0" err="1" smtClean="0"/>
              <a:t>i</a:t>
            </a:r>
            <a:r>
              <a:rPr lang="en-US" dirty="0" smtClean="0"/>
              <a:t> ∈ {R</a:t>
            </a:r>
            <a:r>
              <a:rPr lang="en-US" baseline="-25000" dirty="0" smtClean="0"/>
              <a:t>1</a:t>
            </a:r>
            <a:r>
              <a:rPr lang="en-US" dirty="0" smtClean="0"/>
              <a:t>, …, </a:t>
            </a:r>
            <a:r>
              <a:rPr lang="en-US" dirty="0" err="1" smtClean="0"/>
              <a:t>R</a:t>
            </a:r>
            <a:r>
              <a:rPr lang="en-US" i="1" baseline="-25000" dirty="0" err="1" smtClean="0"/>
              <a:t>m</a:t>
            </a:r>
            <a:r>
              <a:rPr lang="en-US" dirty="0" smtClean="0"/>
              <a:t>}, </a:t>
            </a:r>
            <a:r>
              <a:rPr lang="en-US" dirty="0" err="1" smtClean="0"/>
              <a:t>R</a:t>
            </a:r>
            <a:r>
              <a:rPr lang="en-US" i="1" baseline="-25000" dirty="0" err="1" smtClean="0"/>
              <a:t>i</a:t>
            </a:r>
            <a:r>
              <a:rPr lang="en-US" dirty="0" smtClean="0"/>
              <a:t> = </a:t>
            </a:r>
            <a:r>
              <a:rPr lang="en-US" dirty="0" err="1" smtClean="0"/>
              <a:t>π</a:t>
            </a:r>
            <a:r>
              <a:rPr lang="en-US" baseline="-25000" dirty="0" err="1" smtClean="0"/>
              <a:t>scope</a:t>
            </a:r>
            <a:r>
              <a:rPr lang="en-US" baseline="-25000" dirty="0" smtClean="0"/>
              <a:t>(</a:t>
            </a:r>
            <a:r>
              <a:rPr lang="en-US" baseline="-25000" dirty="0" err="1" smtClean="0"/>
              <a:t>R</a:t>
            </a:r>
            <a:r>
              <a:rPr lang="en-US" i="1" baseline="-25000" dirty="0" err="1" smtClean="0"/>
              <a:t>i</a:t>
            </a:r>
            <a:r>
              <a:rPr lang="en-US" baseline="-25000" dirty="0" smtClean="0"/>
              <a:t>)</a:t>
            </a:r>
            <a:r>
              <a:rPr lang="en-US" dirty="0" smtClean="0"/>
              <a:t> (⋈</a:t>
            </a:r>
            <a:r>
              <a:rPr lang="en-US" i="1" baseline="-25000" dirty="0" smtClean="0"/>
              <a:t>j</a:t>
            </a:r>
            <a:r>
              <a:rPr lang="en-US" baseline="-25000" dirty="0" smtClean="0"/>
              <a:t>=1..</a:t>
            </a:r>
            <a:r>
              <a:rPr lang="en-US" i="1" baseline="-25000" dirty="0" smtClean="0"/>
              <a:t>m</a:t>
            </a:r>
            <a:r>
              <a:rPr lang="en-US" dirty="0" smtClean="0"/>
              <a:t>R</a:t>
            </a:r>
            <a:r>
              <a:rPr lang="en-US" i="1" baseline="-25000" dirty="0" smtClean="0"/>
              <a:t>j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O(</a:t>
            </a:r>
            <a:r>
              <a:rPr lang="en-US" i="1" dirty="0" smtClean="0"/>
              <a:t>t</a:t>
            </a:r>
            <a:r>
              <a:rPr lang="en-US" i="1" baseline="30000" dirty="0" smtClean="0"/>
              <a:t>m</a:t>
            </a:r>
            <a:r>
              <a:rPr lang="en-US" dirty="0" smtClean="0"/>
              <a:t>), </a:t>
            </a:r>
            <a:r>
              <a:rPr lang="en-US" i="1" dirty="0" err="1" smtClean="0"/>
              <a:t>t</a:t>
            </a:r>
            <a:r>
              <a:rPr lang="en-US" dirty="0" smtClean="0"/>
              <a:t>: max number of tuples in a relation</a:t>
            </a:r>
          </a:p>
          <a:p>
            <a:pPr lvl="1"/>
            <a:r>
              <a:rPr lang="en-US" dirty="0" smtClean="0"/>
              <a:t>For relations with 10,000 tuples, enforcing R(*,3)C requires in the order of 1TB of memory</a:t>
            </a:r>
          </a:p>
          <a:p>
            <a:r>
              <a:rPr lang="en-US" dirty="0" smtClean="0"/>
              <a:t>With our approach, the memory requirement is dominated by the index-tree structures</a:t>
            </a:r>
          </a:p>
          <a:p>
            <a:pPr lvl="1"/>
            <a:r>
              <a:rPr lang="en-US" dirty="0" smtClean="0"/>
              <a:t>O(</a:t>
            </a:r>
            <a:r>
              <a:rPr lang="en-US" i="1" dirty="0" smtClean="0"/>
              <a:t>kte</a:t>
            </a:r>
            <a:r>
              <a:rPr lang="en-US" baseline="30000" dirty="0" smtClean="0"/>
              <a:t>2</a:t>
            </a:r>
            <a:r>
              <a:rPr lang="en-US" dirty="0" smtClean="0"/>
              <a:t>),  </a:t>
            </a:r>
            <a:r>
              <a:rPr lang="en-US" sz="2595" i="1" dirty="0" err="1" smtClean="0"/>
              <a:t>k</a:t>
            </a:r>
            <a:r>
              <a:rPr lang="en-US" sz="2595" dirty="0" smtClean="0"/>
              <a:t>: max arity of relations, </a:t>
            </a:r>
            <a:r>
              <a:rPr lang="en-US" sz="2595" i="1" dirty="0" err="1" smtClean="0"/>
              <a:t>e</a:t>
            </a:r>
            <a:r>
              <a:rPr lang="en-US" sz="2595" dirty="0" smtClean="0"/>
              <a:t>: number of relations</a:t>
            </a:r>
            <a:endParaRPr lang="en-US" dirty="0" smtClean="0"/>
          </a:p>
          <a:p>
            <a:pPr lvl="1"/>
            <a:r>
              <a:rPr lang="en-US" dirty="0" smtClean="0"/>
              <a:t>While slightly decreasing the time complexity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Box 57"/>
          <p:cNvSpPr txBox="1"/>
          <p:nvPr/>
        </p:nvSpPr>
        <p:spPr>
          <a:xfrm>
            <a:off x="5334000" y="1780401"/>
            <a:ext cx="274320" cy="276999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txBody>
          <a:bodyPr wrap="none" lIns="0" tIns="0" rIns="0" bIns="0" rtlCol="0">
            <a:spAutoFit/>
          </a:bodyPr>
          <a:lstStyle/>
          <a:p>
            <a:r>
              <a:rPr lang="en-US" dirty="0" smtClean="0"/>
              <a:t>CF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5364480" y="2542401"/>
            <a:ext cx="274320" cy="276999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txBody>
          <a:bodyPr wrap="none" lIns="0" tIns="0" rIns="0" bIns="0" rtlCol="0">
            <a:spAutoFit/>
          </a:bodyPr>
          <a:lstStyle/>
          <a:p>
            <a:r>
              <a:rPr lang="en-US" dirty="0" smtClean="0"/>
              <a:t>CG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76600"/>
            <a:ext cx="8229600" cy="28495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Some edges are redundant  for </a:t>
            </a:r>
            <a:r>
              <a:rPr lang="en-US" i="1" dirty="0" smtClean="0"/>
              <a:t>m</a:t>
            </a:r>
            <a:r>
              <a:rPr lang="en-US" dirty="0" smtClean="0"/>
              <a:t>=2</a:t>
            </a:r>
          </a:p>
          <a:p>
            <a:r>
              <a:rPr lang="en-US" dirty="0" smtClean="0"/>
              <a:t>Removing them reduces the number of combinations</a:t>
            </a:r>
          </a:p>
          <a:p>
            <a:r>
              <a:rPr lang="en-US" dirty="0" smtClean="0"/>
              <a:t>For </a:t>
            </a:r>
            <a:r>
              <a:rPr lang="en-US" i="1" dirty="0" smtClean="0"/>
              <a:t>m</a:t>
            </a:r>
            <a:r>
              <a:rPr lang="en-US" dirty="0" smtClean="0"/>
              <a:t>&gt;2, removal of these edges weakens R(*,</a:t>
            </a:r>
            <a:r>
              <a:rPr lang="en-US" dirty="0" err="1" smtClean="0"/>
              <a:t>m)C</a:t>
            </a:r>
            <a:endParaRPr lang="en-US" dirty="0" smtClean="0"/>
          </a:p>
          <a:p>
            <a:r>
              <a:rPr lang="en-US" dirty="0" smtClean="0"/>
              <a:t>Example </a:t>
            </a:r>
          </a:p>
          <a:p>
            <a:pPr lvl="1"/>
            <a:r>
              <a:rPr lang="en-US" dirty="0" smtClean="0"/>
              <a:t>Assume that no assignment satisfies variables A, B &amp; C simultaneously</a:t>
            </a:r>
          </a:p>
          <a:p>
            <a:pPr lvl="1"/>
            <a:r>
              <a:rPr lang="en-US" dirty="0" smtClean="0"/>
              <a:t>To detect this inconsistency, need to consider R</a:t>
            </a:r>
            <a:r>
              <a:rPr lang="en-US" baseline="-25000" dirty="0" smtClean="0"/>
              <a:t>1</a:t>
            </a:r>
            <a:r>
              <a:rPr lang="en-US" dirty="0" smtClean="0"/>
              <a:t>R</a:t>
            </a:r>
            <a:r>
              <a:rPr lang="en-US" baseline="-25000" dirty="0" smtClean="0"/>
              <a:t>2</a:t>
            </a:r>
            <a:r>
              <a:rPr lang="en-US" dirty="0" smtClean="0"/>
              <a:t>R</a:t>
            </a:r>
            <a:r>
              <a:rPr lang="en-US" baseline="-25000" dirty="0" smtClean="0"/>
              <a:t>4 </a:t>
            </a:r>
            <a:r>
              <a:rPr lang="en-US" dirty="0" smtClean="0"/>
              <a:t> </a:t>
            </a:r>
            <a:r>
              <a:rPr lang="en-US" dirty="0" err="1" smtClean="0"/>
              <a:t>simultaniously</a:t>
            </a:r>
            <a:endParaRPr lang="en-US" dirty="0" smtClean="0"/>
          </a:p>
          <a:p>
            <a:pPr lvl="1"/>
            <a:r>
              <a:rPr lang="en-US" dirty="0" smtClean="0"/>
              <a:t>This inconsistency is not detected because we removed the combination R</a:t>
            </a:r>
            <a:r>
              <a:rPr lang="en-US" baseline="-25000" dirty="0" smtClean="0"/>
              <a:t>1</a:t>
            </a:r>
            <a:r>
              <a:rPr lang="en-US" dirty="0" smtClean="0"/>
              <a:t>R</a:t>
            </a:r>
            <a:r>
              <a:rPr lang="en-US" baseline="-25000" dirty="0" smtClean="0"/>
              <a:t>2</a:t>
            </a:r>
            <a:r>
              <a:rPr lang="en-US" dirty="0" smtClean="0"/>
              <a:t>R</a:t>
            </a:r>
            <a:r>
              <a:rPr lang="en-US" baseline="-25000" dirty="0" smtClean="0"/>
              <a:t>4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Weakening Relational Consistency: </a:t>
            </a:r>
            <a:r>
              <a:rPr lang="en-US" sz="3200" dirty="0" err="1" smtClean="0"/>
              <a:t>wR</a:t>
            </a:r>
            <a:r>
              <a:rPr lang="en-US" sz="3200" dirty="0" smtClean="0"/>
              <a:t>(*,</a:t>
            </a:r>
            <a:r>
              <a:rPr lang="en-US" sz="3200" i="1" dirty="0" smtClean="0"/>
              <a:t>m</a:t>
            </a:r>
            <a:r>
              <a:rPr lang="en-US" sz="3200" dirty="0" smtClean="0"/>
              <a:t>)C</a:t>
            </a:r>
            <a:endParaRPr lang="en-US" sz="3200" dirty="0"/>
          </a:p>
        </p:txBody>
      </p:sp>
      <p:sp>
        <p:nvSpPr>
          <p:cNvPr id="28" name="TextBox 27"/>
          <p:cNvSpPr txBox="1"/>
          <p:nvPr/>
        </p:nvSpPr>
        <p:spPr>
          <a:xfrm>
            <a:off x="3276600" y="2133600"/>
            <a:ext cx="274320" cy="276999"/>
          </a:xfrm>
          <a:prstGeom prst="rect">
            <a:avLst/>
          </a:prstGeom>
          <a:noFill/>
          <a:ln w="25400"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AD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038600" y="2694801"/>
            <a:ext cx="274320" cy="276999"/>
          </a:xfrm>
          <a:prstGeom prst="rect">
            <a:avLst/>
          </a:prstGeom>
          <a:noFill/>
          <a:ln w="25400">
            <a:noFill/>
          </a:ln>
        </p:spPr>
        <p:txBody>
          <a:bodyPr wrap="none" lIns="0" tIns="0" rIns="0" bIns="0" rtlCol="0">
            <a:spAutoFit/>
          </a:bodyPr>
          <a:lstStyle/>
          <a:p>
            <a:r>
              <a:rPr lang="en-US" dirty="0" smtClean="0"/>
              <a:t>AE</a:t>
            </a:r>
            <a:endParaRPr lang="en-US" dirty="0"/>
          </a:p>
        </p:txBody>
      </p:sp>
      <p:sp>
        <p:nvSpPr>
          <p:cNvPr id="31" name="Oval 30"/>
          <p:cNvSpPr/>
          <p:nvPr/>
        </p:nvSpPr>
        <p:spPr>
          <a:xfrm>
            <a:off x="3276600" y="1671934"/>
            <a:ext cx="705436" cy="45352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dirty="0" smtClean="0"/>
              <a:t>ABD</a:t>
            </a:r>
            <a:endParaRPr lang="en-US" dirty="0"/>
          </a:p>
        </p:txBody>
      </p:sp>
      <p:sp>
        <p:nvSpPr>
          <p:cNvPr id="32" name="Oval 31"/>
          <p:cNvSpPr/>
          <p:nvPr/>
        </p:nvSpPr>
        <p:spPr>
          <a:xfrm>
            <a:off x="4343400" y="2433934"/>
            <a:ext cx="838200" cy="45352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dirty="0" smtClean="0"/>
              <a:t>ACEG</a:t>
            </a:r>
            <a:endParaRPr lang="en-US" sz="2000" dirty="0"/>
          </a:p>
        </p:txBody>
      </p:sp>
      <p:sp>
        <p:nvSpPr>
          <p:cNvPr id="34" name="Oval 33"/>
          <p:cNvSpPr/>
          <p:nvPr/>
        </p:nvSpPr>
        <p:spPr>
          <a:xfrm>
            <a:off x="4458362" y="1671934"/>
            <a:ext cx="608276" cy="45352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dirty="0" smtClean="0"/>
              <a:t>BCF</a:t>
            </a:r>
            <a:endParaRPr lang="en-US" sz="2000" dirty="0"/>
          </a:p>
        </p:txBody>
      </p:sp>
      <p:sp>
        <p:nvSpPr>
          <p:cNvPr id="35" name="Oval 34"/>
          <p:cNvSpPr/>
          <p:nvPr/>
        </p:nvSpPr>
        <p:spPr>
          <a:xfrm>
            <a:off x="3325180" y="2433934"/>
            <a:ext cx="608276" cy="45352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dirty="0" smtClean="0"/>
              <a:t>ADE</a:t>
            </a:r>
            <a:endParaRPr lang="en-US" sz="2000" dirty="0"/>
          </a:p>
        </p:txBody>
      </p:sp>
      <p:sp>
        <p:nvSpPr>
          <p:cNvPr id="36" name="Oval 35"/>
          <p:cNvSpPr/>
          <p:nvPr/>
        </p:nvSpPr>
        <p:spPr>
          <a:xfrm>
            <a:off x="5431160" y="2052934"/>
            <a:ext cx="608276" cy="45352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dirty="0" smtClean="0"/>
              <a:t>CFG</a:t>
            </a:r>
            <a:endParaRPr lang="en-US" sz="2000" dirty="0"/>
          </a:p>
        </p:txBody>
      </p:sp>
      <p:sp>
        <p:nvSpPr>
          <p:cNvPr id="37" name="TextBox 36"/>
          <p:cNvSpPr txBox="1"/>
          <p:nvPr/>
        </p:nvSpPr>
        <p:spPr>
          <a:xfrm>
            <a:off x="3105419" y="1295400"/>
            <a:ext cx="4759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1</a:t>
            </a:r>
            <a:endParaRPr lang="en-US" sz="2400" baseline="-25000" dirty="0"/>
          </a:p>
        </p:txBody>
      </p:sp>
      <p:cxnSp>
        <p:nvCxnSpPr>
          <p:cNvPr id="38" name="Straight Connector 37"/>
          <p:cNvCxnSpPr>
            <a:stCxn id="31" idx="6"/>
            <a:endCxn id="34" idx="2"/>
          </p:cNvCxnSpPr>
          <p:nvPr/>
        </p:nvCxnSpPr>
        <p:spPr>
          <a:xfrm>
            <a:off x="3982036" y="1898697"/>
            <a:ext cx="47632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35" idx="6"/>
            <a:endCxn id="32" idx="2"/>
          </p:cNvCxnSpPr>
          <p:nvPr/>
        </p:nvCxnSpPr>
        <p:spPr>
          <a:xfrm>
            <a:off x="3933456" y="2660697"/>
            <a:ext cx="40994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4" idx="6"/>
            <a:endCxn id="36" idx="1"/>
          </p:cNvCxnSpPr>
          <p:nvPr/>
        </p:nvCxnSpPr>
        <p:spPr>
          <a:xfrm>
            <a:off x="5066638" y="1898697"/>
            <a:ext cx="453602" cy="22065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32" idx="6"/>
            <a:endCxn id="36" idx="3"/>
          </p:cNvCxnSpPr>
          <p:nvPr/>
        </p:nvCxnSpPr>
        <p:spPr>
          <a:xfrm flipV="1">
            <a:off x="5181600" y="2440042"/>
            <a:ext cx="338640" cy="22065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3029219" y="2662535"/>
            <a:ext cx="4759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3</a:t>
            </a:r>
            <a:endParaRPr lang="en-US" sz="2400" baseline="-25000" dirty="0"/>
          </a:p>
        </p:txBody>
      </p:sp>
      <p:sp>
        <p:nvSpPr>
          <p:cNvPr id="49" name="TextBox 48"/>
          <p:cNvSpPr txBox="1"/>
          <p:nvPr/>
        </p:nvSpPr>
        <p:spPr>
          <a:xfrm>
            <a:off x="4724400" y="1295400"/>
            <a:ext cx="5449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2</a:t>
            </a:r>
            <a:endParaRPr lang="en-US" sz="2400" baseline="-25000" dirty="0"/>
          </a:p>
        </p:txBody>
      </p:sp>
      <p:sp>
        <p:nvSpPr>
          <p:cNvPr id="50" name="TextBox 49"/>
          <p:cNvSpPr txBox="1"/>
          <p:nvPr/>
        </p:nvSpPr>
        <p:spPr>
          <a:xfrm>
            <a:off x="5010419" y="2667000"/>
            <a:ext cx="4759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4</a:t>
            </a:r>
            <a:endParaRPr lang="en-US" sz="2400" baseline="-25000" dirty="0"/>
          </a:p>
        </p:txBody>
      </p:sp>
      <p:sp>
        <p:nvSpPr>
          <p:cNvPr id="51" name="TextBox 50"/>
          <p:cNvSpPr txBox="1"/>
          <p:nvPr/>
        </p:nvSpPr>
        <p:spPr>
          <a:xfrm>
            <a:off x="6001019" y="2048470"/>
            <a:ext cx="5521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5</a:t>
            </a:r>
            <a:endParaRPr lang="en-US" sz="2400" baseline="-25000" dirty="0"/>
          </a:p>
        </p:txBody>
      </p:sp>
      <p:cxnSp>
        <p:nvCxnSpPr>
          <p:cNvPr id="52" name="Straight Connector 51"/>
          <p:cNvCxnSpPr>
            <a:stCxn id="31" idx="5"/>
            <a:endCxn id="32" idx="1"/>
          </p:cNvCxnSpPr>
          <p:nvPr/>
        </p:nvCxnSpPr>
        <p:spPr>
          <a:xfrm rot="16200000" flipH="1">
            <a:off x="3951785" y="1985983"/>
            <a:ext cx="441309" cy="587425"/>
          </a:xfrm>
          <a:prstGeom prst="line">
            <a:avLst/>
          </a:prstGeom>
          <a:ln>
            <a:prstDash val="soli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31" idx="4"/>
            <a:endCxn id="35" idx="0"/>
          </p:cNvCxnSpPr>
          <p:nvPr/>
        </p:nvCxnSpPr>
        <p:spPr>
          <a:xfrm rot="5400000">
            <a:off x="3475081" y="2279696"/>
            <a:ext cx="30847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stCxn id="32" idx="0"/>
            <a:endCxn id="34" idx="4"/>
          </p:cNvCxnSpPr>
          <p:nvPr/>
        </p:nvCxnSpPr>
        <p:spPr>
          <a:xfrm rot="5400000" flipH="1" flipV="1">
            <a:off x="4608263" y="2279697"/>
            <a:ext cx="308475" cy="0"/>
          </a:xfrm>
          <a:prstGeom prst="line">
            <a:avLst/>
          </a:prstGeom>
          <a:ln>
            <a:prstDash val="soli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4241292" y="2049973"/>
            <a:ext cx="133050" cy="276999"/>
          </a:xfrm>
          <a:prstGeom prst="rect">
            <a:avLst/>
          </a:prstGeom>
          <a:noFill/>
          <a:ln w="25400">
            <a:noFill/>
          </a:ln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4038600" y="1607403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4884579" y="2111232"/>
            <a:ext cx="123431" cy="276999"/>
          </a:xfrm>
          <a:prstGeom prst="rect">
            <a:avLst/>
          </a:prstGeom>
          <a:noFill/>
          <a:ln w="25400">
            <a:noFill/>
          </a:ln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6477000" y="1371600"/>
            <a:ext cx="990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R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3</a:t>
            </a:r>
          </a:p>
          <a:p>
            <a:r>
              <a:rPr lang="en-US" sz="2000" dirty="0" smtClean="0"/>
              <a:t>R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4</a:t>
            </a:r>
          </a:p>
          <a:p>
            <a:r>
              <a:rPr lang="en-US" sz="2000" dirty="0" smtClean="0"/>
              <a:t>R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5</a:t>
            </a:r>
          </a:p>
          <a:p>
            <a:r>
              <a:rPr lang="en-US" sz="2000" dirty="0" smtClean="0"/>
              <a:t>R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4</a:t>
            </a:r>
          </a:p>
          <a:p>
            <a:r>
              <a:rPr lang="en-US" sz="2000" dirty="0" smtClean="0"/>
              <a:t>R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4</a:t>
            </a:r>
          </a:p>
          <a:p>
            <a:r>
              <a:rPr lang="en-US" sz="2000" dirty="0" smtClean="0"/>
              <a:t>R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5</a:t>
            </a:r>
          </a:p>
          <a:p>
            <a:r>
              <a:rPr lang="en-US" sz="2000" dirty="0" smtClean="0"/>
              <a:t>R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5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7543800" y="1371600"/>
            <a:ext cx="990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R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3</a:t>
            </a:r>
          </a:p>
          <a:p>
            <a:endParaRPr lang="en-US" sz="2000" dirty="0" smtClean="0"/>
          </a:p>
          <a:p>
            <a:r>
              <a:rPr lang="en-US" sz="2000" dirty="0" smtClean="0"/>
              <a:t>R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5</a:t>
            </a:r>
          </a:p>
          <a:p>
            <a:r>
              <a:rPr lang="en-US" sz="2000" dirty="0" smtClean="0"/>
              <a:t>R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4</a:t>
            </a:r>
          </a:p>
          <a:p>
            <a:endParaRPr lang="en-US" sz="2000" dirty="0" smtClean="0"/>
          </a:p>
          <a:p>
            <a:r>
              <a:rPr lang="en-US" sz="2000" dirty="0" smtClean="0"/>
              <a:t>R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5</a:t>
            </a:r>
          </a:p>
          <a:p>
            <a:r>
              <a:rPr lang="en-US" sz="2000" dirty="0" smtClean="0"/>
              <a:t>R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5</a:t>
            </a:r>
          </a:p>
        </p:txBody>
      </p:sp>
      <p:sp>
        <p:nvSpPr>
          <p:cNvPr id="64" name="Slide Number Placeholder 6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41" name="Rounded Rectangle 40"/>
          <p:cNvSpPr/>
          <p:nvPr/>
        </p:nvSpPr>
        <p:spPr>
          <a:xfrm>
            <a:off x="3200400" y="1575205"/>
            <a:ext cx="838200" cy="1371600"/>
          </a:xfrm>
          <a:prstGeom prst="roundRect">
            <a:avLst>
              <a:gd name="adj" fmla="val 48958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ounded Rectangle 41"/>
          <p:cNvSpPr/>
          <p:nvPr/>
        </p:nvSpPr>
        <p:spPr>
          <a:xfrm rot="5400000">
            <a:off x="3924300" y="1692555"/>
            <a:ext cx="685800" cy="1981200"/>
          </a:xfrm>
          <a:prstGeom prst="roundRect">
            <a:avLst>
              <a:gd name="adj" fmla="val 48958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Connector 42"/>
          <p:cNvCxnSpPr>
            <a:stCxn id="34" idx="4"/>
            <a:endCxn id="32" idx="0"/>
          </p:cNvCxnSpPr>
          <p:nvPr/>
        </p:nvCxnSpPr>
        <p:spPr>
          <a:xfrm rot="5400000">
            <a:off x="4608263" y="2279696"/>
            <a:ext cx="308475" cy="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31" idx="5"/>
            <a:endCxn id="32" idx="1"/>
          </p:cNvCxnSpPr>
          <p:nvPr/>
        </p:nvCxnSpPr>
        <p:spPr>
          <a:xfrm rot="16200000" flipH="1">
            <a:off x="3951785" y="1985983"/>
            <a:ext cx="441309" cy="587425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E0000"/>
                                      </p:to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F0F"/>
                                      </p:to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E0000"/>
                                      </p:to>
                                    </p:animClr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E0000"/>
                                      </p:to>
                                    </p:animClr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101"/>
                                      </p:to>
                                    </p:animClr>
                                    <p:set>
                                      <p:cBhvr>
                                        <p:cTn id="14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101"/>
                                      </p:to>
                                    </p:animClr>
                                    <p:set>
                                      <p:cBhvr>
                                        <p:cTn id="14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101"/>
                                      </p:to>
                                    </p:animClr>
                                    <p:set>
                                      <p:cBhvr>
                                        <p:cTn id="14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5" grpId="0"/>
      <p:bldP spid="55" grpId="1"/>
      <p:bldP spid="57" grpId="0"/>
      <p:bldP spid="62" grpId="0"/>
      <p:bldP spid="63" grpId="0"/>
      <p:bldP spid="41" grpId="0" animBg="1"/>
      <p:bldP spid="41" grpId="1" animBg="1"/>
      <p:bldP spid="42" grpId="0" animBg="1"/>
      <p:bldP spid="42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R(*,</a:t>
            </a:r>
            <a:r>
              <a:rPr lang="en-US" i="1" dirty="0" err="1" smtClean="0"/>
              <a:t>m</a:t>
            </a:r>
            <a:r>
              <a:rPr lang="en-US" dirty="0" err="1" smtClean="0"/>
              <a:t>)C</a:t>
            </a:r>
            <a:r>
              <a:rPr lang="en-US" dirty="0" smtClean="0"/>
              <a:t> versus </a:t>
            </a:r>
            <a:r>
              <a:rPr lang="en-US" dirty="0" err="1" smtClean="0"/>
              <a:t>wR</a:t>
            </a:r>
            <a:r>
              <a:rPr lang="en-US" dirty="0" smtClean="0"/>
              <a:t>(*,</a:t>
            </a:r>
            <a:r>
              <a:rPr lang="en-US" i="1" dirty="0" err="1" smtClean="0"/>
              <a:t>m</a:t>
            </a:r>
            <a:r>
              <a:rPr lang="en-US" dirty="0" err="1" smtClean="0"/>
              <a:t>)C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16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5800" y="1713992"/>
          <a:ext cx="7924800" cy="4382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6629400"/>
              </a:tblGrid>
              <a:tr h="761998">
                <a:tc gridSpan="2">
                  <a:txBody>
                    <a:bodyPr/>
                    <a:lstStyle/>
                    <a:p>
                      <a:r>
                        <a:rPr lang="en-US" sz="3200" b="0" dirty="0" smtClean="0">
                          <a:solidFill>
                            <a:schemeClr val="tx1"/>
                          </a:solidFill>
                        </a:rPr>
                        <a:t>R(*,</a:t>
                      </a:r>
                      <a:r>
                        <a:rPr lang="en-US" sz="3200" b="0" i="1" u="none" dirty="0" err="1" smtClean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3200" b="0" dirty="0" err="1" smtClean="0">
                          <a:solidFill>
                            <a:schemeClr val="tx1"/>
                          </a:solidFill>
                        </a:rPr>
                        <a:t>)C</a:t>
                      </a:r>
                      <a:r>
                        <a:rPr lang="en-US" sz="3200" b="0" baseline="0" dirty="0" smtClean="0">
                          <a:solidFill>
                            <a:schemeClr val="tx1"/>
                          </a:solidFill>
                        </a:rPr>
                        <a:t> is defined for </a:t>
                      </a:r>
                      <a:r>
                        <a:rPr lang="en-US" sz="3200" b="0" i="1" baseline="0" dirty="0" err="1" smtClean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3200" b="0" baseline="0" dirty="0" smtClean="0">
                          <a:solidFill>
                            <a:schemeClr val="tx1"/>
                          </a:solidFill>
                        </a:rPr>
                        <a:t> ≥ 2</a:t>
                      </a:r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61998">
                <a:tc>
                  <a:txBody>
                    <a:bodyPr/>
                    <a:lstStyle/>
                    <a:p>
                      <a:r>
                        <a:rPr lang="en-US" sz="3200" b="0" i="1" dirty="0" err="1" smtClean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3200" b="0" dirty="0" smtClean="0">
                          <a:solidFill>
                            <a:schemeClr val="tx1"/>
                          </a:solidFill>
                        </a:rPr>
                        <a:t> = 2</a:t>
                      </a:r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dirty="0" smtClean="0">
                          <a:solidFill>
                            <a:schemeClr val="tx1"/>
                          </a:solidFill>
                        </a:rPr>
                        <a:t>   R(*,2)C  ≡ </a:t>
                      </a:r>
                      <a:r>
                        <a:rPr lang="en-US" sz="32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="0" dirty="0" err="1" smtClean="0">
                          <a:solidFill>
                            <a:schemeClr val="tx1"/>
                          </a:solidFill>
                        </a:rPr>
                        <a:t>wR</a:t>
                      </a:r>
                      <a:r>
                        <a:rPr lang="en-US" sz="3200" b="0" dirty="0" smtClean="0">
                          <a:solidFill>
                            <a:schemeClr val="tx1"/>
                          </a:solidFill>
                        </a:rPr>
                        <a:t>(*,2)C       </a:t>
                      </a:r>
                      <a:r>
                        <a:rPr lang="en-US" sz="2800" b="0" dirty="0" smtClean="0">
                          <a:solidFill>
                            <a:srgbClr val="6699FF"/>
                          </a:solidFill>
                        </a:rPr>
                        <a:t>[Janssen+ ‘89]</a:t>
                      </a:r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16278">
                <a:tc>
                  <a:txBody>
                    <a:bodyPr/>
                    <a:lstStyle/>
                    <a:p>
                      <a:r>
                        <a:rPr lang="en-US" sz="3200" b="0" i="1" dirty="0" err="1" smtClean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3200" b="0" i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="0" dirty="0" smtClean="0">
                          <a:solidFill>
                            <a:schemeClr val="tx1"/>
                          </a:solidFill>
                        </a:rPr>
                        <a:t>&gt; 2</a:t>
                      </a:r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dirty="0" smtClean="0"/>
                        <a:t>   R(*,2)C   </a:t>
                      </a:r>
                      <a:r>
                        <a:rPr lang="en-US" sz="3200" b="0" dirty="0" err="1" smtClean="0">
                          <a:latin typeface="MT Extra" charset="0"/>
                        </a:rPr>
                        <a:t>p</a:t>
                      </a:r>
                      <a:r>
                        <a:rPr lang="en-US" sz="3200" b="0" dirty="0" smtClean="0"/>
                        <a:t>   </a:t>
                      </a:r>
                      <a:r>
                        <a:rPr lang="en-US" sz="3200" b="0" dirty="0" err="1" smtClean="0"/>
                        <a:t>wR</a:t>
                      </a:r>
                      <a:r>
                        <a:rPr lang="en-US" sz="3200" b="0" dirty="0" smtClean="0"/>
                        <a:t>(*,</a:t>
                      </a:r>
                      <a:r>
                        <a:rPr lang="en-US" sz="3200" b="0" i="1" dirty="0" err="1" smtClean="0"/>
                        <a:t>m</a:t>
                      </a:r>
                      <a:r>
                        <a:rPr lang="en-US" sz="3200" b="0" dirty="0" err="1" smtClean="0"/>
                        <a:t>)C</a:t>
                      </a:r>
                      <a:r>
                        <a:rPr lang="en-US" sz="3200" b="0" dirty="0" smtClean="0"/>
                        <a:t>   </a:t>
                      </a:r>
                      <a:r>
                        <a:rPr lang="en-US" sz="3200" b="0" dirty="0" err="1" smtClean="0">
                          <a:latin typeface="MT Extra" charset="0"/>
                        </a:rPr>
                        <a:t>p</a:t>
                      </a:r>
                      <a:r>
                        <a:rPr lang="en-US" sz="3200" b="0" dirty="0" smtClean="0">
                          <a:latin typeface="MT Extra" charset="0"/>
                        </a:rPr>
                        <a:t> </a:t>
                      </a:r>
                      <a:r>
                        <a:rPr lang="en-US" sz="3200" b="0" baseline="0" dirty="0" smtClean="0">
                          <a:latin typeface="MT Extra" charset="0"/>
                        </a:rPr>
                        <a:t> </a:t>
                      </a:r>
                      <a:r>
                        <a:rPr lang="en-US" sz="3200" b="0" dirty="0" smtClean="0"/>
                        <a:t>R(*,</a:t>
                      </a:r>
                      <a:r>
                        <a:rPr lang="en-US" sz="3200" b="0" i="1" dirty="0" err="1" smtClean="0"/>
                        <a:t>m</a:t>
                      </a:r>
                      <a:r>
                        <a:rPr lang="en-US" sz="3200" b="0" dirty="0" err="1" smtClean="0"/>
                        <a:t>)C</a:t>
                      </a:r>
                      <a:endParaRPr lang="en-US" sz="3200" b="0" dirty="0" smtClean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801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i="1" dirty="0" err="1" smtClean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3200" b="0" i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="0" dirty="0" smtClean="0">
                          <a:solidFill>
                            <a:schemeClr val="tx1"/>
                          </a:solidFill>
                        </a:rPr>
                        <a:t>&lt; </a:t>
                      </a:r>
                      <a:r>
                        <a:rPr lang="en-US" sz="3200" b="0" i="1" u="none" dirty="0" err="1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sz="3200" b="0" i="1" u="none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dirty="0" smtClean="0"/>
                        <a:t>   R(*,</a:t>
                      </a:r>
                      <a:r>
                        <a:rPr lang="en-US" sz="3200" b="0" i="1" dirty="0" err="1" smtClean="0"/>
                        <a:t>m</a:t>
                      </a:r>
                      <a:r>
                        <a:rPr lang="en-US" sz="3200" b="0" dirty="0" err="1" smtClean="0"/>
                        <a:t>)C</a:t>
                      </a:r>
                      <a:r>
                        <a:rPr lang="en-US" sz="3200" b="0" dirty="0" smtClean="0"/>
                        <a:t>  </a:t>
                      </a:r>
                      <a:r>
                        <a:rPr lang="en-US" sz="3200" b="0" dirty="0" err="1" smtClean="0">
                          <a:latin typeface="MT Extra" charset="0"/>
                        </a:rPr>
                        <a:t>p</a:t>
                      </a:r>
                      <a:r>
                        <a:rPr lang="en-US" sz="3200" b="0" dirty="0" smtClean="0">
                          <a:latin typeface="MT Extra" charset="0"/>
                        </a:rPr>
                        <a:t>  </a:t>
                      </a:r>
                      <a:r>
                        <a:rPr lang="en-US" sz="3200" b="0" dirty="0" smtClean="0"/>
                        <a:t>R(*,</a:t>
                      </a:r>
                      <a:r>
                        <a:rPr lang="en-US" sz="3200" b="0" i="1" dirty="0" err="1" smtClean="0"/>
                        <a:t>n</a:t>
                      </a:r>
                      <a:r>
                        <a:rPr lang="en-US" sz="3200" b="0" dirty="0" err="1" smtClean="0"/>
                        <a:t>)C</a:t>
                      </a:r>
                      <a:endParaRPr lang="en-US" sz="3200" b="0" dirty="0" smtClean="0"/>
                    </a:p>
                    <a:p>
                      <a:r>
                        <a:rPr lang="en-US" sz="3200" b="0" dirty="0" err="1" smtClean="0"/>
                        <a:t>wR</a:t>
                      </a:r>
                      <a:r>
                        <a:rPr lang="en-US" sz="3200" b="0" dirty="0" smtClean="0"/>
                        <a:t>(*,</a:t>
                      </a:r>
                      <a:r>
                        <a:rPr lang="en-US" sz="3200" b="0" i="1" u="none" dirty="0" err="1" smtClean="0"/>
                        <a:t>m</a:t>
                      </a:r>
                      <a:r>
                        <a:rPr lang="en-US" sz="3200" b="0" dirty="0" err="1" smtClean="0"/>
                        <a:t>)C</a:t>
                      </a:r>
                      <a:r>
                        <a:rPr lang="en-US" sz="3200" b="0" dirty="0" smtClean="0"/>
                        <a:t>  </a:t>
                      </a:r>
                      <a:r>
                        <a:rPr lang="en-US" sz="3200" b="0" dirty="0" err="1" smtClean="0">
                          <a:latin typeface="MT Extra" charset="0"/>
                        </a:rPr>
                        <a:t>p</a:t>
                      </a:r>
                      <a:r>
                        <a:rPr lang="en-US" sz="3200" b="0" dirty="0" smtClean="0">
                          <a:latin typeface="MT Extra" charset="0"/>
                        </a:rPr>
                        <a:t>  </a:t>
                      </a:r>
                      <a:r>
                        <a:rPr lang="en-US" sz="3200" b="0" dirty="0" err="1" smtClean="0"/>
                        <a:t>wR</a:t>
                      </a:r>
                      <a:r>
                        <a:rPr lang="en-US" sz="3200" b="0" dirty="0" smtClean="0"/>
                        <a:t>(*,</a:t>
                      </a:r>
                      <a:r>
                        <a:rPr lang="en-US" sz="3200" b="0" i="1" dirty="0" err="1" smtClean="0"/>
                        <a:t>n</a:t>
                      </a:r>
                      <a:r>
                        <a:rPr lang="en-US" sz="3200" b="0" dirty="0" err="1" smtClean="0"/>
                        <a:t>)C</a:t>
                      </a:r>
                      <a:endParaRPr lang="en-US" sz="3200" b="0" dirty="0" smtClean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61576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/>
                        <a:t>         </a:t>
                      </a:r>
                      <a:r>
                        <a:rPr lang="en-US" sz="2400" b="0" baseline="0" dirty="0" smtClean="0"/>
                        <a:t>               </a:t>
                      </a:r>
                      <a:r>
                        <a:rPr lang="en-US" sz="2400" b="0" dirty="0" smtClean="0"/>
                        <a:t>A </a:t>
                      </a:r>
                      <a:r>
                        <a:rPr lang="en-US" sz="2400" b="0" dirty="0" err="1" smtClean="0">
                          <a:latin typeface="MT Extra" charset="0"/>
                        </a:rPr>
                        <a:t>p</a:t>
                      </a:r>
                      <a:r>
                        <a:rPr lang="en-US" sz="2400" b="0" dirty="0" smtClean="0">
                          <a:latin typeface="MT Extra" charset="0"/>
                        </a:rPr>
                        <a:t> </a:t>
                      </a:r>
                      <a:r>
                        <a:rPr lang="en-US" sz="2400" b="0" dirty="0" smtClean="0"/>
                        <a:t>B:</a:t>
                      </a:r>
                      <a:r>
                        <a:rPr lang="en-US" sz="2400" b="0" baseline="0" dirty="0" smtClean="0"/>
                        <a:t>  A is strictly weaker than B</a:t>
                      </a:r>
                      <a:endParaRPr lang="en-US" sz="2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200" b="0" dirty="0" smtClean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Experimental Results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0" y="1295404"/>
          <a:ext cx="8762999" cy="543961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209800"/>
                <a:gridCol w="1066800"/>
                <a:gridCol w="1219200"/>
                <a:gridCol w="990600"/>
                <a:gridCol w="1295400"/>
                <a:gridCol w="914400"/>
                <a:gridCol w="1066799"/>
              </a:tblGrid>
              <a:tr h="60959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Benchmark</a:t>
                      </a:r>
                      <a:endParaRPr lang="en-US" sz="1600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Algorithm</a:t>
                      </a:r>
                      <a:endParaRPr lang="en-US" sz="1600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#Nodes</a:t>
                      </a:r>
                    </a:p>
                    <a:p>
                      <a:pPr algn="ctr"/>
                      <a:r>
                        <a:rPr lang="en-US" sz="1600" dirty="0" smtClean="0"/>
                        <a:t>Visited</a:t>
                      </a:r>
                      <a:endParaRPr lang="en-US" sz="1600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Time</a:t>
                      </a:r>
                      <a:r>
                        <a:rPr lang="en-US" sz="1600" baseline="0" dirty="0" smtClean="0"/>
                        <a:t> [</a:t>
                      </a:r>
                      <a:r>
                        <a:rPr lang="en-US" sz="1600" dirty="0" smtClean="0"/>
                        <a:t>sec]</a:t>
                      </a:r>
                      <a:endParaRPr lang="en-US" sz="1600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#Completed in 1 hour</a:t>
                      </a:r>
                      <a:endParaRPr lang="en-US" sz="1600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#Fastest</a:t>
                      </a:r>
                      <a:endParaRPr lang="en-US" sz="1600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#Backtrack</a:t>
                      </a:r>
                    </a:p>
                    <a:p>
                      <a:pPr algn="ctr"/>
                      <a:r>
                        <a:rPr lang="en-US" sz="1600" dirty="0" smtClean="0"/>
                        <a:t>Free</a:t>
                      </a:r>
                      <a:endParaRPr lang="en-US" sz="1600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45001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modifiedRenault</a:t>
                      </a:r>
                      <a:endParaRPr lang="en-US" dirty="0"/>
                    </a:p>
                  </a:txBody>
                  <a:tcPr marL="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GAC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1,324,309.8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402.44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26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4/50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5001">
                <a:tc rowSpan="4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Max #</a:t>
                      </a:r>
                      <a:r>
                        <a:rPr lang="en-US" dirty="0" err="1" smtClean="0"/>
                        <a:t>tuples</a:t>
                      </a:r>
                      <a:r>
                        <a:rPr lang="en-US" dirty="0" smtClean="0"/>
                        <a:t>: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48,721</a:t>
                      </a:r>
                      <a:endParaRPr lang="en-US" dirty="0"/>
                    </a:p>
                  </a:txBody>
                  <a:tcPr marL="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maxRPWC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2,110.8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305.37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31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19/50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5001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wR</a:t>
                      </a:r>
                      <a:r>
                        <a:rPr lang="en-US" dirty="0" smtClean="0"/>
                        <a:t>(*,2)C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192.5</a:t>
                      </a:r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2.99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46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u="sng" dirty="0" smtClean="0">
                          <a:solidFill>
                            <a:srgbClr val="FF0000"/>
                          </a:solidFill>
                        </a:rPr>
                        <a:t>27</a:t>
                      </a:r>
                      <a:endParaRPr lang="en-US" b="1" u="sng" dirty="0">
                        <a:solidFill>
                          <a:srgbClr val="FF0000"/>
                        </a:solidFill>
                      </a:endParaRPr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41/50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5001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wR</a:t>
                      </a:r>
                      <a:r>
                        <a:rPr lang="en-US" dirty="0" smtClean="0"/>
                        <a:t>(*,3)C</a:t>
                      </a:r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82.5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7.55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u="sng" dirty="0" smtClean="0">
                          <a:solidFill>
                            <a:srgbClr val="FF0000"/>
                          </a:solidFill>
                        </a:rPr>
                        <a:t>50</a:t>
                      </a:r>
                      <a:endParaRPr lang="en-US" b="1" u="sng" dirty="0">
                        <a:solidFill>
                          <a:srgbClr val="FF0000"/>
                        </a:solidFill>
                      </a:endParaRPr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48/50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5001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wR</a:t>
                      </a:r>
                      <a:r>
                        <a:rPr lang="en-US" dirty="0" smtClean="0"/>
                        <a:t>(*,4)C</a:t>
                      </a:r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82.5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33.88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u="sng" dirty="0" smtClean="0">
                          <a:solidFill>
                            <a:srgbClr val="FF0000"/>
                          </a:solidFill>
                        </a:rPr>
                        <a:t>50</a:t>
                      </a:r>
                      <a:endParaRPr lang="en-US" b="1" u="sng" dirty="0">
                        <a:solidFill>
                          <a:srgbClr val="FF0000"/>
                        </a:solidFill>
                      </a:endParaRPr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u="sng" dirty="0" smtClean="0">
                          <a:solidFill>
                            <a:srgbClr val="FF0000"/>
                          </a:solidFill>
                        </a:rPr>
                        <a:t>50/50</a:t>
                      </a:r>
                      <a:endParaRPr lang="en-US" b="1" u="sng" dirty="0">
                        <a:solidFill>
                          <a:srgbClr val="FF0000"/>
                        </a:solidFill>
                      </a:endParaRPr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500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rand-8-20-5</a:t>
                      </a:r>
                    </a:p>
                  </a:txBody>
                  <a:tcPr marL="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GAC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30,501.7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1,795.26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0/20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500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Max #</a:t>
                      </a:r>
                      <a:r>
                        <a:rPr lang="en-US" dirty="0" err="1" smtClean="0"/>
                        <a:t>tuples</a:t>
                      </a:r>
                      <a:r>
                        <a:rPr lang="en-US" dirty="0" smtClean="0"/>
                        <a:t> :78,799</a:t>
                      </a:r>
                      <a:endParaRPr lang="en-US" dirty="0"/>
                    </a:p>
                  </a:txBody>
                  <a:tcPr marL="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wR</a:t>
                      </a:r>
                      <a:r>
                        <a:rPr lang="en-US" dirty="0" smtClean="0"/>
                        <a:t>(*,2)C</a:t>
                      </a:r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941.3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1,162.22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u="sng" dirty="0" smtClean="0">
                          <a:solidFill>
                            <a:srgbClr val="FF0000"/>
                          </a:solidFill>
                        </a:rPr>
                        <a:t>16</a:t>
                      </a:r>
                      <a:endParaRPr lang="en-US" b="1" u="sng" dirty="0">
                        <a:solidFill>
                          <a:srgbClr val="FF0000"/>
                        </a:solidFill>
                      </a:endParaRPr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u="sng" dirty="0" smtClean="0">
                          <a:solidFill>
                            <a:srgbClr val="FF0000"/>
                          </a:solidFill>
                        </a:rPr>
                        <a:t>14</a:t>
                      </a:r>
                      <a:endParaRPr lang="en-US" b="1" u="sng" dirty="0">
                        <a:solidFill>
                          <a:srgbClr val="FF0000"/>
                        </a:solidFill>
                      </a:endParaRPr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0/20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500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dag-rand</a:t>
                      </a:r>
                    </a:p>
                  </a:txBody>
                  <a:tcPr marL="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wR</a:t>
                      </a:r>
                      <a:r>
                        <a:rPr lang="en-US" dirty="0" smtClean="0"/>
                        <a:t>(*,2)C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0.0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27.21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u="sng" dirty="0" smtClean="0">
                          <a:solidFill>
                            <a:srgbClr val="FF0000"/>
                          </a:solidFill>
                        </a:rPr>
                        <a:t>25</a:t>
                      </a:r>
                      <a:endParaRPr lang="en-US" b="1" u="sng" dirty="0">
                        <a:solidFill>
                          <a:srgbClr val="FF0000"/>
                        </a:solidFill>
                      </a:endParaRPr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u="sng" dirty="0" smtClean="0">
                          <a:solidFill>
                            <a:srgbClr val="FF0000"/>
                          </a:solidFill>
                        </a:rPr>
                        <a:t>25</a:t>
                      </a:r>
                      <a:endParaRPr lang="en-US" b="1" u="sng" dirty="0">
                        <a:solidFill>
                          <a:srgbClr val="FF0000"/>
                        </a:solidFill>
                      </a:endParaRPr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u="sng" dirty="0" smtClean="0">
                          <a:solidFill>
                            <a:srgbClr val="FF0000"/>
                          </a:solidFill>
                        </a:rPr>
                        <a:t>25/25</a:t>
                      </a:r>
                      <a:endParaRPr lang="en-US" b="1" u="sng" dirty="0">
                        <a:solidFill>
                          <a:srgbClr val="FF0000"/>
                        </a:solidFill>
                      </a:endParaRPr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500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Max #</a:t>
                      </a:r>
                      <a:r>
                        <a:rPr lang="en-US" dirty="0" err="1" smtClean="0"/>
                        <a:t>tuples</a:t>
                      </a:r>
                      <a:r>
                        <a:rPr lang="en-US" dirty="0" smtClean="0"/>
                        <a:t>: 150,000</a:t>
                      </a:r>
                      <a:endParaRPr lang="en-US" dirty="0"/>
                    </a:p>
                  </a:txBody>
                  <a:tcPr marL="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wR</a:t>
                      </a:r>
                      <a:r>
                        <a:rPr lang="en-US" dirty="0" smtClean="0"/>
                        <a:t>(*,3)C</a:t>
                      </a:r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0.0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37.75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u="sng" dirty="0" smtClean="0">
                          <a:solidFill>
                            <a:srgbClr val="FF0000"/>
                          </a:solidFill>
                        </a:rPr>
                        <a:t>25</a:t>
                      </a:r>
                      <a:endParaRPr lang="en-US" b="1" u="sng" dirty="0">
                        <a:solidFill>
                          <a:srgbClr val="FF0000"/>
                        </a:solidFill>
                      </a:endParaRPr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u="sng" dirty="0" smtClean="0">
                          <a:solidFill>
                            <a:srgbClr val="FF0000"/>
                          </a:solidFill>
                        </a:rPr>
                        <a:t>25/25</a:t>
                      </a:r>
                      <a:endParaRPr lang="en-US" b="1" u="sng" dirty="0">
                        <a:solidFill>
                          <a:srgbClr val="FF0000"/>
                        </a:solidFill>
                      </a:endParaRPr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500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aim-200</a:t>
                      </a:r>
                    </a:p>
                  </a:txBody>
                  <a:tcPr marL="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GAC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1,876,247.6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542.48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0/24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5001"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Max #</a:t>
                      </a:r>
                      <a:r>
                        <a:rPr lang="en-US" dirty="0" err="1" smtClean="0"/>
                        <a:t>tuples</a:t>
                      </a:r>
                      <a:r>
                        <a:rPr lang="en-US" dirty="0" smtClean="0"/>
                        <a:t>: 7</a:t>
                      </a:r>
                    </a:p>
                  </a:txBody>
                  <a:tcPr marL="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maxRPWC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842,488.8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414.05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0/24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5001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 marL="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wR</a:t>
                      </a:r>
                      <a:r>
                        <a:rPr lang="en-US" dirty="0" smtClean="0"/>
                        <a:t>(*,2)C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2,670.2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35.51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u="sng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en-US" b="1" u="sng" dirty="0">
                        <a:solidFill>
                          <a:srgbClr val="FF0000"/>
                        </a:solidFill>
                      </a:endParaRPr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4/24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5001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 marL="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wR</a:t>
                      </a:r>
                      <a:r>
                        <a:rPr lang="en-US" dirty="0" smtClean="0"/>
                        <a:t>(*,3)C</a:t>
                      </a:r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580.2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35.91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u="sng" dirty="0" smtClean="0">
                          <a:solidFill>
                            <a:srgbClr val="FF0000"/>
                          </a:solidFill>
                        </a:rPr>
                        <a:t>14</a:t>
                      </a:r>
                      <a:endParaRPr lang="en-US" b="1" u="sng" dirty="0">
                        <a:solidFill>
                          <a:srgbClr val="FF0000"/>
                        </a:solidFill>
                      </a:endParaRPr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u="sng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en-US" b="1" u="sng" dirty="0">
                        <a:solidFill>
                          <a:srgbClr val="FF0000"/>
                        </a:solidFill>
                      </a:endParaRPr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8/24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5001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 marL="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wR</a:t>
                      </a:r>
                      <a:r>
                        <a:rPr lang="en-US" dirty="0" smtClean="0"/>
                        <a:t>(*,4)C</a:t>
                      </a:r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443.8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240.13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u="sng" dirty="0" smtClean="0">
                          <a:solidFill>
                            <a:srgbClr val="FF0000"/>
                          </a:solidFill>
                        </a:rPr>
                        <a:t>14</a:t>
                      </a:r>
                      <a:endParaRPr lang="en-US" b="1" u="sng" dirty="0">
                        <a:solidFill>
                          <a:srgbClr val="FF0000"/>
                        </a:solidFill>
                      </a:endParaRPr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u="sng" dirty="0" smtClean="0">
                          <a:solidFill>
                            <a:srgbClr val="FF0000"/>
                          </a:solidFill>
                        </a:rPr>
                        <a:t>9/24</a:t>
                      </a:r>
                      <a:endParaRPr lang="en-US" b="1" u="sng" dirty="0">
                        <a:solidFill>
                          <a:srgbClr val="FF0000"/>
                        </a:solidFill>
                      </a:endParaRPr>
                    </a:p>
                  </a:txBody>
                  <a:tcPr marL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3505200" y="1943637"/>
            <a:ext cx="1219200" cy="4731418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092393" y="1949271"/>
            <a:ext cx="657728" cy="4743450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096000" y="1962150"/>
            <a:ext cx="429128" cy="4743450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239000" y="1962150"/>
            <a:ext cx="429128" cy="4743450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8" grpId="0" animBg="1"/>
      <p:bldP spid="8" grpId="1" animBg="1"/>
      <p:bldP spid="10" grpId="0" animBg="1"/>
      <p:bldP spid="10" grpId="1" animBg="1"/>
      <p:bldP spid="1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 &amp; Future Work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We studied the relational consistency property R(*,</a:t>
            </a:r>
            <a:r>
              <a:rPr lang="en-US" i="1" dirty="0" err="1" smtClean="0"/>
              <a:t>m</a:t>
            </a:r>
            <a:r>
              <a:rPr lang="en-US" dirty="0" err="1" smtClean="0"/>
              <a:t>)C</a:t>
            </a:r>
            <a:endParaRPr lang="en-US" dirty="0" smtClean="0"/>
          </a:p>
          <a:p>
            <a:pPr lvl="1"/>
            <a:r>
              <a:rPr lang="en-US" dirty="0" smtClean="0"/>
              <a:t>Proposed a weaker variant </a:t>
            </a:r>
            <a:r>
              <a:rPr lang="en-US" dirty="0" err="1" smtClean="0"/>
              <a:t>wR</a:t>
            </a:r>
            <a:r>
              <a:rPr lang="en-US" dirty="0" smtClean="0"/>
              <a:t>(*,</a:t>
            </a:r>
            <a:r>
              <a:rPr lang="en-US" i="1" dirty="0" smtClean="0"/>
              <a:t>m</a:t>
            </a:r>
            <a:r>
              <a:rPr lang="en-US" dirty="0" smtClean="0"/>
              <a:t>)C</a:t>
            </a:r>
          </a:p>
          <a:p>
            <a:pPr lvl="1"/>
            <a:r>
              <a:rPr lang="en-US" dirty="0" smtClean="0"/>
              <a:t>Presented a parameterized algorithm for enforcing it</a:t>
            </a:r>
          </a:p>
          <a:p>
            <a:pPr lvl="1"/>
            <a:r>
              <a:rPr lang="en-US" dirty="0" smtClean="0"/>
              <a:t>Designed a new data structure (index tree) for efficiently checking the consistency of tuples between two relations </a:t>
            </a:r>
          </a:p>
          <a:p>
            <a:pPr lvl="1"/>
            <a:r>
              <a:rPr lang="en-US" dirty="0" smtClean="0"/>
              <a:t>Evaluated it against GAC &amp; </a:t>
            </a:r>
            <a:r>
              <a:rPr lang="en-US" dirty="0" err="1" smtClean="0"/>
              <a:t>maxRPWC</a:t>
            </a:r>
            <a:endParaRPr lang="en-US" dirty="0" smtClean="0"/>
          </a:p>
          <a:p>
            <a:r>
              <a:rPr lang="en-US" dirty="0" smtClean="0"/>
              <a:t>Future work:</a:t>
            </a:r>
          </a:p>
          <a:p>
            <a:pPr lvl="1"/>
            <a:r>
              <a:rPr lang="en-US" dirty="0" smtClean="0"/>
              <a:t>Handle relations defined as conflicts or in intension by domain filtering</a:t>
            </a:r>
          </a:p>
          <a:p>
            <a:pPr lvl="1"/>
            <a:r>
              <a:rPr lang="en-US" dirty="0" smtClean="0"/>
              <a:t>Automatically identify the appropriate consistency level</a:t>
            </a:r>
          </a:p>
          <a:p>
            <a:pPr lvl="1"/>
            <a:r>
              <a:rPr lang="en-US" dirty="0" smtClean="0"/>
              <a:t>Use R(*,</a:t>
            </a:r>
            <a:r>
              <a:rPr lang="en-US" dirty="0" err="1" smtClean="0"/>
              <a:t>m)C</a:t>
            </a:r>
            <a:r>
              <a:rPr lang="en-US" dirty="0" smtClean="0"/>
              <a:t> in a solver to identify tractable classes of CSPs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1362"/>
          </a:xfrm>
        </p:spPr>
        <p:txBody>
          <a:bodyPr/>
          <a:lstStyle/>
          <a:p>
            <a:r>
              <a:rPr lang="en-US" dirty="0" smtClean="0"/>
              <a:t>Thank You for Your Attention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Questions?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Relational Consistency R(*,</a:t>
            </a:r>
            <a:r>
              <a:rPr lang="en-US" i="1" dirty="0" smtClean="0"/>
              <a:t>m</a:t>
            </a:r>
            <a:r>
              <a:rPr lang="en-US" dirty="0" smtClean="0"/>
              <a:t>)C :</a:t>
            </a:r>
          </a:p>
          <a:p>
            <a:pPr lvl="1"/>
            <a:r>
              <a:rPr lang="en-US" dirty="0" smtClean="0"/>
              <a:t>Definition, Naïve algorithm, Properties</a:t>
            </a:r>
          </a:p>
          <a:p>
            <a:r>
              <a:rPr lang="en-US" dirty="0" smtClean="0"/>
              <a:t>Preliminaries: Dual CSP</a:t>
            </a:r>
          </a:p>
          <a:p>
            <a:r>
              <a:rPr lang="en-US" dirty="0" smtClean="0"/>
              <a:t>Our Approach</a:t>
            </a:r>
          </a:p>
          <a:p>
            <a:pPr lvl="1"/>
            <a:r>
              <a:rPr lang="en-US" dirty="0" smtClean="0"/>
              <a:t>Algorithm</a:t>
            </a:r>
          </a:p>
          <a:p>
            <a:pPr lvl="1"/>
            <a:r>
              <a:rPr lang="en-US" dirty="0" smtClean="0"/>
              <a:t>Index-Tree Data Structure</a:t>
            </a:r>
          </a:p>
          <a:p>
            <a:pPr lvl="1"/>
            <a:r>
              <a:rPr lang="en-US" dirty="0" smtClean="0"/>
              <a:t>Advantages</a:t>
            </a:r>
          </a:p>
          <a:p>
            <a:r>
              <a:rPr lang="en-US" dirty="0" smtClean="0"/>
              <a:t>A weakened version of R(*,</a:t>
            </a:r>
            <a:r>
              <a:rPr lang="en-US" i="1" dirty="0" err="1" smtClean="0"/>
              <a:t>m</a:t>
            </a:r>
            <a:r>
              <a:rPr lang="en-US" dirty="0" err="1" smtClean="0"/>
              <a:t>)C</a:t>
            </a:r>
            <a:r>
              <a:rPr lang="en-US" dirty="0" smtClean="0"/>
              <a:t>: </a:t>
            </a:r>
            <a:r>
              <a:rPr lang="en-US" dirty="0" err="1" smtClean="0"/>
              <a:t>wR</a:t>
            </a:r>
            <a:r>
              <a:rPr lang="en-US" dirty="0" smtClean="0"/>
              <a:t>(*,</a:t>
            </a:r>
            <a:r>
              <a:rPr lang="en-US" i="1" dirty="0" err="1" smtClean="0"/>
              <a:t>m</a:t>
            </a:r>
            <a:r>
              <a:rPr lang="en-US" dirty="0" err="1" smtClean="0"/>
              <a:t>)C</a:t>
            </a:r>
            <a:r>
              <a:rPr lang="en-US" dirty="0" smtClean="0"/>
              <a:t> </a:t>
            </a:r>
          </a:p>
          <a:p>
            <a:r>
              <a:rPr lang="en-US" dirty="0" smtClean="0"/>
              <a:t>Experimental Evaluations</a:t>
            </a:r>
          </a:p>
          <a:p>
            <a:r>
              <a:rPr lang="en-US" dirty="0" smtClean="0"/>
              <a:t>Conclusions &amp; Future Work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Local  consistency  techniques are at the heart of solving CSPs</a:t>
            </a:r>
          </a:p>
          <a:p>
            <a:r>
              <a:rPr lang="en-US" dirty="0" smtClean="0"/>
              <a:t>Low level consistency properties such as GAC are easy to apply &amp; are effective for many problems</a:t>
            </a:r>
          </a:p>
          <a:p>
            <a:r>
              <a:rPr lang="en-US" dirty="0" smtClean="0"/>
              <a:t>There are problems that require higher levels of consistency for finding a solution in a reasonable amount of time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We present a practical algorithm for enforcing relational </a:t>
            </a:r>
            <a:r>
              <a:rPr lang="en-US" i="1" dirty="0" smtClean="0">
                <a:solidFill>
                  <a:srgbClr val="FF0000"/>
                </a:solidFill>
              </a:rPr>
              <a:t>m</a:t>
            </a:r>
            <a:r>
              <a:rPr lang="en-US" dirty="0" smtClean="0">
                <a:solidFill>
                  <a:srgbClr val="FF0000"/>
                </a:solidFill>
              </a:rPr>
              <a:t>-wise consistency: R(*,</a:t>
            </a:r>
            <a:r>
              <a:rPr lang="en-US" i="1" dirty="0" smtClean="0">
                <a:solidFill>
                  <a:srgbClr val="FF0000"/>
                </a:solidFill>
              </a:rPr>
              <a:t>m</a:t>
            </a:r>
            <a:r>
              <a:rPr lang="en-US" dirty="0" smtClean="0">
                <a:solidFill>
                  <a:srgbClr val="FF0000"/>
                </a:solidFill>
              </a:rPr>
              <a:t>)C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R(*,</a:t>
            </a:r>
            <a:r>
              <a:rPr lang="en-US" i="1" dirty="0" smtClean="0"/>
              <a:t>m</a:t>
            </a:r>
            <a:r>
              <a:rPr lang="en-US" dirty="0" smtClean="0"/>
              <a:t>)C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 CSP is R(*,</a:t>
            </a:r>
            <a:r>
              <a:rPr lang="en-US" sz="2800" i="1" dirty="0" smtClean="0"/>
              <a:t>m</a:t>
            </a:r>
            <a:r>
              <a:rPr lang="en-US" sz="2800" dirty="0" smtClean="0"/>
              <a:t>)C </a:t>
            </a:r>
            <a:r>
              <a:rPr lang="en-US" sz="2800" dirty="0" err="1" smtClean="0"/>
              <a:t>iff</a:t>
            </a:r>
            <a:r>
              <a:rPr lang="en-US" sz="2800" dirty="0" smtClean="0"/>
              <a:t> </a:t>
            </a:r>
          </a:p>
          <a:p>
            <a:pPr lvl="1"/>
            <a:r>
              <a:rPr lang="en-US" sz="2400" dirty="0" smtClean="0"/>
              <a:t>Every tuple in a relation can be extended to the variables in the scope of any (</a:t>
            </a:r>
            <a:r>
              <a:rPr lang="en-US" sz="2400" i="1" dirty="0" smtClean="0"/>
              <a:t>m</a:t>
            </a:r>
            <a:r>
              <a:rPr lang="en-US" sz="2400" dirty="0" smtClean="0"/>
              <a:t>-1) other relations in an assignment satisfying all </a:t>
            </a:r>
            <a:r>
              <a:rPr lang="en-US" sz="2400" i="1" dirty="0" smtClean="0"/>
              <a:t>m</a:t>
            </a:r>
            <a:r>
              <a:rPr lang="en-US" sz="2400" dirty="0" smtClean="0"/>
              <a:t> relations simultaneously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1828800" y="3886200"/>
            <a:ext cx="5410200" cy="1894820"/>
            <a:chOff x="2743200" y="4353580"/>
            <a:chExt cx="5410200" cy="1894820"/>
          </a:xfrm>
        </p:grpSpPr>
        <p:grpSp>
          <p:nvGrpSpPr>
            <p:cNvPr id="52" name="Group 51"/>
            <p:cNvGrpSpPr/>
            <p:nvPr/>
          </p:nvGrpSpPr>
          <p:grpSpPr>
            <a:xfrm>
              <a:off x="5410200" y="4353580"/>
              <a:ext cx="838200" cy="914400"/>
              <a:chOff x="5410200" y="4114800"/>
              <a:chExt cx="838200" cy="914400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5410200" y="4114800"/>
                <a:ext cx="838200" cy="9144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endParaRPr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5410200" y="4267200"/>
                <a:ext cx="838200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5410200" y="4419600"/>
                <a:ext cx="838200" cy="0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5410200" y="4572000"/>
                <a:ext cx="838200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5410200" y="4724400"/>
                <a:ext cx="838200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5410200" y="4876800"/>
                <a:ext cx="838200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9" name="Rectangle 28"/>
            <p:cNvSpPr/>
            <p:nvPr/>
          </p:nvSpPr>
          <p:spPr>
            <a:xfrm>
              <a:off x="3962400" y="4353580"/>
              <a:ext cx="838200" cy="9144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cxnSp>
          <p:nvCxnSpPr>
            <p:cNvPr id="30" name="Straight Connector 29"/>
            <p:cNvCxnSpPr/>
            <p:nvPr/>
          </p:nvCxnSpPr>
          <p:spPr>
            <a:xfrm>
              <a:off x="3962400" y="4505980"/>
              <a:ext cx="8382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3962400" y="4658380"/>
              <a:ext cx="8382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3962400" y="4810780"/>
              <a:ext cx="838200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3962400" y="4963180"/>
              <a:ext cx="8382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3962400" y="5115580"/>
              <a:ext cx="8382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1" name="Group 50"/>
            <p:cNvGrpSpPr/>
            <p:nvPr/>
          </p:nvGrpSpPr>
          <p:grpSpPr>
            <a:xfrm>
              <a:off x="7010400" y="4353580"/>
              <a:ext cx="838200" cy="914400"/>
              <a:chOff x="7010400" y="4114800"/>
              <a:chExt cx="838200" cy="914400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7010400" y="4114800"/>
                <a:ext cx="838200" cy="9144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endParaRPr>
              </a:p>
            </p:txBody>
          </p:sp>
          <p:cxnSp>
            <p:nvCxnSpPr>
              <p:cNvPr id="36" name="Straight Connector 35"/>
              <p:cNvCxnSpPr/>
              <p:nvPr/>
            </p:nvCxnSpPr>
            <p:spPr>
              <a:xfrm>
                <a:off x="7010400" y="4267200"/>
                <a:ext cx="838200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7010400" y="4419600"/>
                <a:ext cx="838200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7010400" y="4572000"/>
                <a:ext cx="838200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7010400" y="4724400"/>
                <a:ext cx="838200" cy="0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7010400" y="4876800"/>
                <a:ext cx="838200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Curved Connector 41"/>
            <p:cNvCxnSpPr>
              <a:stCxn id="29" idx="3"/>
            </p:cNvCxnSpPr>
            <p:nvPr/>
          </p:nvCxnSpPr>
          <p:spPr>
            <a:xfrm flipV="1">
              <a:off x="4800600" y="4658380"/>
              <a:ext cx="609600" cy="152400"/>
            </a:xfrm>
            <a:prstGeom prst="curvedConnector3">
              <a:avLst>
                <a:gd name="adj1" fmla="val 50000"/>
              </a:avLst>
            </a:prstGeom>
            <a:ln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urved Connector 42"/>
            <p:cNvCxnSpPr/>
            <p:nvPr/>
          </p:nvCxnSpPr>
          <p:spPr>
            <a:xfrm>
              <a:off x="6172200" y="4658380"/>
              <a:ext cx="838200" cy="304800"/>
            </a:xfrm>
            <a:prstGeom prst="curvedConnector3">
              <a:avLst>
                <a:gd name="adj1" fmla="val 50000"/>
              </a:avLst>
            </a:prstGeom>
            <a:ln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Right Brace 48"/>
            <p:cNvSpPr/>
            <p:nvPr/>
          </p:nvSpPr>
          <p:spPr>
            <a:xfrm rot="5400000">
              <a:off x="6477000" y="4201180"/>
              <a:ext cx="304800" cy="2743200"/>
            </a:xfrm>
            <a:prstGeom prst="rightBrace">
              <a:avLst>
                <a:gd name="adj1" fmla="val 8333"/>
                <a:gd name="adj2" fmla="val 50000"/>
              </a:avLst>
            </a:prstGeom>
            <a:ln w="127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6350358" y="4886980"/>
              <a:ext cx="5677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..…</a:t>
              </a:r>
              <a:endParaRPr lang="en-US" sz="2400" b="1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452182" y="5725180"/>
              <a:ext cx="270121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/>
                <a:t>∀ </a:t>
              </a:r>
              <a:r>
                <a:rPr lang="en-US" sz="2800" i="1" dirty="0" smtClean="0"/>
                <a:t>m</a:t>
              </a:r>
              <a:r>
                <a:rPr lang="en-US" sz="2800" dirty="0" smtClean="0"/>
                <a:t>-1 relations</a:t>
              </a:r>
              <a:endParaRPr lang="en-US" sz="2800" i="1" dirty="0"/>
            </a:p>
          </p:txBody>
        </p:sp>
        <p:sp>
          <p:nvSpPr>
            <p:cNvPr id="57" name="Rectangular Callout 56"/>
            <p:cNvSpPr/>
            <p:nvPr/>
          </p:nvSpPr>
          <p:spPr>
            <a:xfrm>
              <a:off x="2743200" y="4505980"/>
              <a:ext cx="990600" cy="381000"/>
            </a:xfrm>
            <a:prstGeom prst="wedgeRectCallout">
              <a:avLst>
                <a:gd name="adj1" fmla="val 69353"/>
                <a:gd name="adj2" fmla="val 25739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∀ tuple</a:t>
              </a:r>
              <a:endParaRPr lang="en-US" dirty="0"/>
            </a:p>
          </p:txBody>
        </p:sp>
        <p:sp>
          <p:nvSpPr>
            <p:cNvPr id="41" name="Rectangular Callout 40"/>
            <p:cNvSpPr/>
            <p:nvPr/>
          </p:nvSpPr>
          <p:spPr>
            <a:xfrm>
              <a:off x="2743200" y="5648980"/>
              <a:ext cx="1219200" cy="381000"/>
            </a:xfrm>
            <a:prstGeom prst="wedgeRectCallout">
              <a:avLst>
                <a:gd name="adj1" fmla="val 64184"/>
                <a:gd name="adj2" fmla="val -139265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∀ relation</a:t>
              </a:r>
              <a:endParaRPr lang="en-US" dirty="0"/>
            </a:p>
          </p:txBody>
        </p:sp>
      </p:grpSp>
      <p:sp>
        <p:nvSpPr>
          <p:cNvPr id="44" name="Slide Number Placeholder 4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Naïve Algorithm for R(*,</a:t>
            </a:r>
            <a:r>
              <a:rPr lang="en-US" i="1" dirty="0" smtClean="0"/>
              <a:t>m</a:t>
            </a:r>
            <a:r>
              <a:rPr lang="en-US" dirty="0" smtClean="0"/>
              <a:t>)C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R(*,m)C can be enforced on a CSP by </a:t>
            </a:r>
          </a:p>
          <a:p>
            <a:pPr lvl="1"/>
            <a:r>
              <a:rPr lang="en-US" dirty="0" smtClean="0"/>
              <a:t>joining every combination of </a:t>
            </a:r>
            <a:r>
              <a:rPr lang="en-US" i="1" dirty="0" smtClean="0"/>
              <a:t>m</a:t>
            </a:r>
            <a:r>
              <a:rPr lang="en-US" dirty="0" smtClean="0"/>
              <a:t> relations and</a:t>
            </a:r>
          </a:p>
          <a:p>
            <a:pPr lvl="1"/>
            <a:r>
              <a:rPr lang="en-US" dirty="0" smtClean="0"/>
              <a:t>projecting the product on the individual relations</a:t>
            </a:r>
          </a:p>
          <a:p>
            <a:pPr algn="ctr">
              <a:buNone/>
            </a:pPr>
            <a:r>
              <a:rPr lang="en-US" dirty="0" smtClean="0"/>
              <a:t>∀ </a:t>
            </a:r>
            <a:r>
              <a:rPr lang="en-US" dirty="0" err="1" smtClean="0"/>
              <a:t>R</a:t>
            </a:r>
            <a:r>
              <a:rPr lang="en-US" i="1" baseline="-25000" dirty="0" err="1" smtClean="0"/>
              <a:t>i</a:t>
            </a:r>
            <a:r>
              <a:rPr lang="en-US" dirty="0" smtClean="0"/>
              <a:t> ∈ {R</a:t>
            </a:r>
            <a:r>
              <a:rPr lang="en-US" baseline="-25000" dirty="0" smtClean="0"/>
              <a:t>1</a:t>
            </a:r>
            <a:r>
              <a:rPr lang="en-US" dirty="0" smtClean="0"/>
              <a:t>, …, </a:t>
            </a:r>
            <a:r>
              <a:rPr lang="en-US" dirty="0" err="1" smtClean="0"/>
              <a:t>R</a:t>
            </a:r>
            <a:r>
              <a:rPr lang="en-US" i="1" baseline="-25000" dirty="0" err="1" smtClean="0"/>
              <a:t>m</a:t>
            </a:r>
            <a:r>
              <a:rPr lang="en-US" dirty="0" smtClean="0"/>
              <a:t>}, </a:t>
            </a:r>
            <a:r>
              <a:rPr lang="en-US" dirty="0" err="1" smtClean="0">
                <a:solidFill>
                  <a:srgbClr val="FF0000"/>
                </a:solidFill>
              </a:rPr>
              <a:t>R</a:t>
            </a:r>
            <a:r>
              <a:rPr lang="en-US" i="1" baseline="-25000" dirty="0" err="1" smtClean="0">
                <a:solidFill>
                  <a:srgbClr val="FF0000"/>
                </a:solidFill>
              </a:rPr>
              <a:t>i</a:t>
            </a:r>
            <a:r>
              <a:rPr lang="en-US" dirty="0" smtClean="0"/>
              <a:t> </a:t>
            </a:r>
            <a:r>
              <a:rPr lang="en-US" dirty="0" err="1" smtClean="0">
                <a:sym typeface="Symbol"/>
              </a:rPr>
              <a:t>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π</a:t>
            </a:r>
            <a:r>
              <a:rPr lang="en-US" baseline="-25000" dirty="0" err="1" smtClean="0"/>
              <a:t>scope(R</a:t>
            </a:r>
            <a:r>
              <a:rPr lang="en-US" i="1" baseline="-25000" dirty="0" err="1" smtClean="0"/>
              <a:t>i</a:t>
            </a:r>
            <a:r>
              <a:rPr lang="en-US" baseline="-25000" dirty="0" smtClean="0"/>
              <a:t>)</a:t>
            </a:r>
            <a:r>
              <a:rPr lang="en-US" dirty="0" smtClean="0"/>
              <a:t> (</a:t>
            </a:r>
            <a:r>
              <a:rPr lang="en-US" sz="4800" dirty="0" smtClean="0">
                <a:solidFill>
                  <a:srgbClr val="FF0000"/>
                </a:solidFill>
                <a:latin typeface="Calibri (Body)"/>
                <a:cs typeface="Calibri (Body)"/>
              </a:rPr>
              <a:t>⋈</a:t>
            </a:r>
            <a:r>
              <a:rPr lang="en-US" i="1" baseline="-25000" dirty="0" err="1" smtClean="0"/>
              <a:t>j</a:t>
            </a:r>
            <a:r>
              <a:rPr lang="en-US" baseline="-25000" dirty="0" smtClean="0"/>
              <a:t>=1..</a:t>
            </a:r>
            <a:r>
              <a:rPr lang="en-US" i="1" baseline="-25000" dirty="0" smtClean="0"/>
              <a:t>m</a:t>
            </a:r>
            <a:r>
              <a:rPr lang="en-US" dirty="0" smtClean="0"/>
              <a:t>R</a:t>
            </a:r>
            <a:r>
              <a:rPr lang="en-US" i="1" baseline="-25000" dirty="0" smtClean="0"/>
              <a:t>j</a:t>
            </a:r>
            <a:r>
              <a:rPr lang="en-US" dirty="0" smtClean="0"/>
              <a:t>)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                 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R(*,</a:t>
            </a:r>
            <a:r>
              <a:rPr lang="en-US" i="1" dirty="0" smtClean="0"/>
              <a:t>m</a:t>
            </a:r>
            <a:r>
              <a:rPr lang="en-US" dirty="0" smtClean="0"/>
              <a:t>)C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does not change the structure of the constraint network</a:t>
            </a:r>
          </a:p>
          <a:p>
            <a:r>
              <a:rPr lang="en-US" dirty="0" smtClean="0"/>
              <a:t>R(*,</a:t>
            </a:r>
            <a:r>
              <a:rPr lang="en-US" i="1" dirty="0" smtClean="0"/>
              <a:t>m</a:t>
            </a:r>
            <a:r>
              <a:rPr lang="en-US" dirty="0" smtClean="0"/>
              <a:t>)C </a:t>
            </a:r>
            <a:r>
              <a:rPr lang="en-US" dirty="0" smtClean="0">
                <a:latin typeface="MT Extra" charset="0"/>
              </a:rPr>
              <a:t>p</a:t>
            </a:r>
            <a:r>
              <a:rPr lang="en-US" dirty="0" smtClean="0"/>
              <a:t> </a:t>
            </a:r>
            <a:r>
              <a:rPr lang="en-US" dirty="0" err="1" smtClean="0"/>
              <a:t>R</a:t>
            </a:r>
            <a:r>
              <a:rPr lang="en-US" i="1" dirty="0" err="1" smtClean="0"/>
              <a:t>m</a:t>
            </a:r>
            <a:r>
              <a:rPr lang="en-US" dirty="0" err="1" smtClean="0"/>
              <a:t>C</a:t>
            </a:r>
            <a:r>
              <a:rPr lang="en-US" dirty="0" smtClean="0"/>
              <a:t>                      </a:t>
            </a:r>
            <a:r>
              <a:rPr lang="en-US" sz="2400" dirty="0" smtClean="0">
                <a:solidFill>
                  <a:srgbClr val="6699FF"/>
                </a:solidFill>
              </a:rPr>
              <a:t>[</a:t>
            </a:r>
            <a:r>
              <a:rPr lang="en-US" sz="2400" dirty="0" err="1" smtClean="0">
                <a:solidFill>
                  <a:srgbClr val="6699FF"/>
                </a:solidFill>
              </a:rPr>
              <a:t>Dechter</a:t>
            </a:r>
            <a:r>
              <a:rPr lang="en-US" sz="2400" dirty="0" smtClean="0">
                <a:solidFill>
                  <a:srgbClr val="6699FF"/>
                </a:solidFill>
              </a:rPr>
              <a:t> &amp; van </a:t>
            </a:r>
            <a:r>
              <a:rPr lang="en-US" sz="2400" dirty="0" err="1" smtClean="0">
                <a:solidFill>
                  <a:srgbClr val="6699FF"/>
                </a:solidFill>
              </a:rPr>
              <a:t>Beek</a:t>
            </a:r>
            <a:r>
              <a:rPr lang="en-US" sz="2400" dirty="0" smtClean="0">
                <a:solidFill>
                  <a:srgbClr val="6699FF"/>
                </a:solidFill>
              </a:rPr>
              <a:t> ’97]</a:t>
            </a:r>
          </a:p>
          <a:p>
            <a:r>
              <a:rPr lang="en-US" dirty="0" smtClean="0"/>
              <a:t>It filters the relations by removing </a:t>
            </a:r>
            <a:r>
              <a:rPr lang="en-US" dirty="0" err="1" smtClean="0"/>
              <a:t>tuples</a:t>
            </a:r>
            <a:endParaRPr lang="en-US" dirty="0" smtClean="0">
              <a:solidFill>
                <a:srgbClr val="6699FF"/>
              </a:solidFill>
            </a:endParaRPr>
          </a:p>
          <a:p>
            <a:r>
              <a:rPr lang="en-US" dirty="0" smtClean="0"/>
              <a:t>It is parameterized</a:t>
            </a:r>
          </a:p>
          <a:p>
            <a:pPr lvl="1"/>
            <a:r>
              <a:rPr lang="en-US" dirty="0" smtClean="0"/>
              <a:t>We can control the level of consistency (</a:t>
            </a:r>
            <a:r>
              <a:rPr lang="en-US" i="1" dirty="0" smtClean="0"/>
              <a:t>m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Preliminaries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</a:t>
            </a:r>
            <a:r>
              <a:rPr lang="en-US" b="1" u="sng" dirty="0" smtClean="0"/>
              <a:t>dual graph</a:t>
            </a:r>
            <a:r>
              <a:rPr lang="en-US" dirty="0" smtClean="0"/>
              <a:t> of a CSP is a graph where</a:t>
            </a:r>
          </a:p>
          <a:p>
            <a:pPr lvl="1"/>
            <a:r>
              <a:rPr lang="en-US" dirty="0" smtClean="0"/>
              <a:t>The nodes represent the relations</a:t>
            </a:r>
          </a:p>
          <a:p>
            <a:pPr lvl="1"/>
            <a:r>
              <a:rPr lang="en-US" dirty="0" smtClean="0"/>
              <a:t>The edges are added between two relations with at least one common variable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b="1" u="sng" dirty="0" smtClean="0"/>
              <a:t>Connected combination</a:t>
            </a:r>
            <a:r>
              <a:rPr lang="en-US" dirty="0" smtClean="0"/>
              <a:t> of </a:t>
            </a:r>
            <a:r>
              <a:rPr lang="en-US" i="1" dirty="0" smtClean="0"/>
              <a:t>m</a:t>
            </a:r>
            <a:r>
              <a:rPr lang="en-US" dirty="0" smtClean="0"/>
              <a:t> relations is a set of relations that induce a connected component in the dual graph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973426" y="3306170"/>
            <a:ext cx="731520" cy="533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AB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4040226" y="4068170"/>
            <a:ext cx="731520" cy="533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EF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4040226" y="3306170"/>
            <a:ext cx="731520" cy="533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BC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2973426" y="4068170"/>
            <a:ext cx="731520" cy="533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DE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5030826" y="3687170"/>
            <a:ext cx="731520" cy="533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CFG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592426" y="3306170"/>
            <a:ext cx="4555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1</a:t>
            </a:r>
            <a:endParaRPr lang="en-US" sz="2400" baseline="-25000" dirty="0"/>
          </a:p>
        </p:txBody>
      </p:sp>
      <p:cxnSp>
        <p:nvCxnSpPr>
          <p:cNvPr id="10" name="Straight Connector 9"/>
          <p:cNvCxnSpPr>
            <a:stCxn id="4" idx="6"/>
            <a:endCxn id="6" idx="2"/>
          </p:cNvCxnSpPr>
          <p:nvPr/>
        </p:nvCxnSpPr>
        <p:spPr>
          <a:xfrm>
            <a:off x="3704946" y="3572870"/>
            <a:ext cx="33528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7" idx="6"/>
            <a:endCxn id="5" idx="2"/>
          </p:cNvCxnSpPr>
          <p:nvPr/>
        </p:nvCxnSpPr>
        <p:spPr>
          <a:xfrm>
            <a:off x="3704946" y="4334870"/>
            <a:ext cx="33528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6" idx="6"/>
            <a:endCxn id="8" idx="1"/>
          </p:cNvCxnSpPr>
          <p:nvPr/>
        </p:nvCxnSpPr>
        <p:spPr>
          <a:xfrm>
            <a:off x="4771746" y="3572870"/>
            <a:ext cx="366209" cy="19241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5" idx="6"/>
            <a:endCxn id="8" idx="3"/>
          </p:cNvCxnSpPr>
          <p:nvPr/>
        </p:nvCxnSpPr>
        <p:spPr>
          <a:xfrm flipV="1">
            <a:off x="4771746" y="4142455"/>
            <a:ext cx="366209" cy="19241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592426" y="4068170"/>
            <a:ext cx="4555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3</a:t>
            </a:r>
            <a:endParaRPr lang="en-US" sz="2400" baseline="-25000" dirty="0"/>
          </a:p>
        </p:txBody>
      </p:sp>
      <p:sp>
        <p:nvSpPr>
          <p:cNvPr id="15" name="TextBox 14"/>
          <p:cNvSpPr txBox="1"/>
          <p:nvPr/>
        </p:nvSpPr>
        <p:spPr>
          <a:xfrm>
            <a:off x="4726026" y="3200400"/>
            <a:ext cx="4555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2</a:t>
            </a:r>
            <a:endParaRPr lang="en-US" sz="2400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4726026" y="4216105"/>
            <a:ext cx="4555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4</a:t>
            </a:r>
            <a:endParaRPr lang="en-US" sz="2400" baseline="-25000" dirty="0"/>
          </a:p>
        </p:txBody>
      </p:sp>
      <p:sp>
        <p:nvSpPr>
          <p:cNvPr id="17" name="TextBox 16"/>
          <p:cNvSpPr txBox="1"/>
          <p:nvPr/>
        </p:nvSpPr>
        <p:spPr>
          <a:xfrm>
            <a:off x="5716626" y="3682705"/>
            <a:ext cx="4555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5</a:t>
            </a:r>
            <a:endParaRPr lang="en-US" sz="2400" baseline="-25000" dirty="0"/>
          </a:p>
        </p:txBody>
      </p:sp>
      <p:sp>
        <p:nvSpPr>
          <p:cNvPr id="21" name="TextBox 20"/>
          <p:cNvSpPr txBox="1"/>
          <p:nvPr/>
        </p:nvSpPr>
        <p:spPr>
          <a:xfrm>
            <a:off x="7010400" y="3581400"/>
            <a:ext cx="11128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/>
              <a:t>m</a:t>
            </a:r>
            <a:r>
              <a:rPr lang="en-US" sz="3200" dirty="0" smtClean="0"/>
              <a:t> = 3</a:t>
            </a:r>
            <a:endParaRPr lang="en-US" sz="3200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3870960" y="3173730"/>
            <a:ext cx="2390775" cy="1642110"/>
          </a:xfrm>
          <a:custGeom>
            <a:avLst/>
            <a:gdLst>
              <a:gd name="connsiteX0" fmla="*/ 49530 w 2390775"/>
              <a:gd name="connsiteY0" fmla="*/ 163830 h 1642110"/>
              <a:gd name="connsiteX1" fmla="*/ 38100 w 2390775"/>
              <a:gd name="connsiteY1" fmla="*/ 986790 h 1642110"/>
              <a:gd name="connsiteX2" fmla="*/ 38100 w 2390775"/>
              <a:gd name="connsiteY2" fmla="*/ 1432560 h 1642110"/>
              <a:gd name="connsiteX3" fmla="*/ 266700 w 2390775"/>
              <a:gd name="connsiteY3" fmla="*/ 1569720 h 1642110"/>
              <a:gd name="connsiteX4" fmla="*/ 723900 w 2390775"/>
              <a:gd name="connsiteY4" fmla="*/ 1615440 h 1642110"/>
              <a:gd name="connsiteX5" fmla="*/ 1786890 w 2390775"/>
              <a:gd name="connsiteY5" fmla="*/ 1409700 h 1642110"/>
              <a:gd name="connsiteX6" fmla="*/ 2324100 w 2390775"/>
              <a:gd name="connsiteY6" fmla="*/ 906780 h 1642110"/>
              <a:gd name="connsiteX7" fmla="*/ 2186940 w 2390775"/>
              <a:gd name="connsiteY7" fmla="*/ 415290 h 1642110"/>
              <a:gd name="connsiteX8" fmla="*/ 1501140 w 2390775"/>
              <a:gd name="connsiteY8" fmla="*/ 129540 h 1642110"/>
              <a:gd name="connsiteX9" fmla="*/ 632460 w 2390775"/>
              <a:gd name="connsiteY9" fmla="*/ 15240 h 1642110"/>
              <a:gd name="connsiteX10" fmla="*/ 209550 w 2390775"/>
              <a:gd name="connsiteY10" fmla="*/ 38100 h 1642110"/>
              <a:gd name="connsiteX11" fmla="*/ 49530 w 2390775"/>
              <a:gd name="connsiteY11" fmla="*/ 163830 h 1642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90775" h="1642110">
                <a:moveTo>
                  <a:pt x="49530" y="163830"/>
                </a:moveTo>
                <a:cubicBezTo>
                  <a:pt x="20955" y="321945"/>
                  <a:pt x="40005" y="775335"/>
                  <a:pt x="38100" y="986790"/>
                </a:cubicBezTo>
                <a:cubicBezTo>
                  <a:pt x="36195" y="1198245"/>
                  <a:pt x="0" y="1335405"/>
                  <a:pt x="38100" y="1432560"/>
                </a:cubicBezTo>
                <a:cubicBezTo>
                  <a:pt x="76200" y="1529715"/>
                  <a:pt x="152400" y="1539240"/>
                  <a:pt x="266700" y="1569720"/>
                </a:cubicBezTo>
                <a:cubicBezTo>
                  <a:pt x="381000" y="1600200"/>
                  <a:pt x="470535" y="1642110"/>
                  <a:pt x="723900" y="1615440"/>
                </a:cubicBezTo>
                <a:cubicBezTo>
                  <a:pt x="977265" y="1588770"/>
                  <a:pt x="1520190" y="1527810"/>
                  <a:pt x="1786890" y="1409700"/>
                </a:cubicBezTo>
                <a:cubicBezTo>
                  <a:pt x="2053590" y="1291590"/>
                  <a:pt x="2257425" y="1072515"/>
                  <a:pt x="2324100" y="906780"/>
                </a:cubicBezTo>
                <a:cubicBezTo>
                  <a:pt x="2390775" y="741045"/>
                  <a:pt x="2324100" y="544830"/>
                  <a:pt x="2186940" y="415290"/>
                </a:cubicBezTo>
                <a:cubicBezTo>
                  <a:pt x="2049780" y="285750"/>
                  <a:pt x="1760220" y="196215"/>
                  <a:pt x="1501140" y="129540"/>
                </a:cubicBezTo>
                <a:cubicBezTo>
                  <a:pt x="1242060" y="62865"/>
                  <a:pt x="847725" y="30480"/>
                  <a:pt x="632460" y="15240"/>
                </a:cubicBezTo>
                <a:cubicBezTo>
                  <a:pt x="417195" y="0"/>
                  <a:pt x="310515" y="9525"/>
                  <a:pt x="209550" y="38100"/>
                </a:cubicBezTo>
                <a:cubicBezTo>
                  <a:pt x="108585" y="66675"/>
                  <a:pt x="78105" y="5715"/>
                  <a:pt x="49530" y="163830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2484120" y="3188970"/>
            <a:ext cx="2508885" cy="1577340"/>
          </a:xfrm>
          <a:custGeom>
            <a:avLst/>
            <a:gdLst>
              <a:gd name="connsiteX0" fmla="*/ 41910 w 2508885"/>
              <a:gd name="connsiteY0" fmla="*/ 514350 h 1577340"/>
              <a:gd name="connsiteX1" fmla="*/ 41910 w 2508885"/>
              <a:gd name="connsiteY1" fmla="*/ 628650 h 1577340"/>
              <a:gd name="connsiteX2" fmla="*/ 53340 w 2508885"/>
              <a:gd name="connsiteY2" fmla="*/ 1074420 h 1577340"/>
              <a:gd name="connsiteX3" fmla="*/ 121920 w 2508885"/>
              <a:gd name="connsiteY3" fmla="*/ 1463040 h 1577340"/>
              <a:gd name="connsiteX4" fmla="*/ 384810 w 2508885"/>
              <a:gd name="connsiteY4" fmla="*/ 1565910 h 1577340"/>
              <a:gd name="connsiteX5" fmla="*/ 1299210 w 2508885"/>
              <a:gd name="connsiteY5" fmla="*/ 1531620 h 1577340"/>
              <a:gd name="connsiteX6" fmla="*/ 1985010 w 2508885"/>
              <a:gd name="connsiteY6" fmla="*/ 1508760 h 1577340"/>
              <a:gd name="connsiteX7" fmla="*/ 2396490 w 2508885"/>
              <a:gd name="connsiteY7" fmla="*/ 1451610 h 1577340"/>
              <a:gd name="connsiteX8" fmla="*/ 2499360 w 2508885"/>
              <a:gd name="connsiteY8" fmla="*/ 1051560 h 1577340"/>
              <a:gd name="connsiteX9" fmla="*/ 2339340 w 2508885"/>
              <a:gd name="connsiteY9" fmla="*/ 754380 h 1577340"/>
              <a:gd name="connsiteX10" fmla="*/ 1539240 w 2508885"/>
              <a:gd name="connsiteY10" fmla="*/ 742950 h 1577340"/>
              <a:gd name="connsiteX11" fmla="*/ 1276350 w 2508885"/>
              <a:gd name="connsiteY11" fmla="*/ 182880 h 1577340"/>
              <a:gd name="connsiteX12" fmla="*/ 1162050 w 2508885"/>
              <a:gd name="connsiteY12" fmla="*/ 91440 h 1577340"/>
              <a:gd name="connsiteX13" fmla="*/ 933450 w 2508885"/>
              <a:gd name="connsiteY13" fmla="*/ 45720 h 1577340"/>
              <a:gd name="connsiteX14" fmla="*/ 556260 w 2508885"/>
              <a:gd name="connsiteY14" fmla="*/ 22860 h 1577340"/>
              <a:gd name="connsiteX15" fmla="*/ 87630 w 2508885"/>
              <a:gd name="connsiteY15" fmla="*/ 68580 h 1577340"/>
              <a:gd name="connsiteX16" fmla="*/ 30480 w 2508885"/>
              <a:gd name="connsiteY16" fmla="*/ 434340 h 1577340"/>
              <a:gd name="connsiteX17" fmla="*/ 41910 w 2508885"/>
              <a:gd name="connsiteY17" fmla="*/ 514350 h 1577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508885" h="1577340">
                <a:moveTo>
                  <a:pt x="41910" y="514350"/>
                </a:moveTo>
                <a:cubicBezTo>
                  <a:pt x="43815" y="546735"/>
                  <a:pt x="40005" y="535305"/>
                  <a:pt x="41910" y="628650"/>
                </a:cubicBezTo>
                <a:cubicBezTo>
                  <a:pt x="43815" y="721995"/>
                  <a:pt x="40005" y="935355"/>
                  <a:pt x="53340" y="1074420"/>
                </a:cubicBezTo>
                <a:cubicBezTo>
                  <a:pt x="66675" y="1213485"/>
                  <a:pt x="66675" y="1381125"/>
                  <a:pt x="121920" y="1463040"/>
                </a:cubicBezTo>
                <a:cubicBezTo>
                  <a:pt x="177165" y="1544955"/>
                  <a:pt x="188595" y="1554480"/>
                  <a:pt x="384810" y="1565910"/>
                </a:cubicBezTo>
                <a:cubicBezTo>
                  <a:pt x="581025" y="1577340"/>
                  <a:pt x="1299210" y="1531620"/>
                  <a:pt x="1299210" y="1531620"/>
                </a:cubicBezTo>
                <a:cubicBezTo>
                  <a:pt x="1565910" y="1522095"/>
                  <a:pt x="1802130" y="1522095"/>
                  <a:pt x="1985010" y="1508760"/>
                </a:cubicBezTo>
                <a:cubicBezTo>
                  <a:pt x="2167890" y="1495425"/>
                  <a:pt x="2310765" y="1527810"/>
                  <a:pt x="2396490" y="1451610"/>
                </a:cubicBezTo>
                <a:cubicBezTo>
                  <a:pt x="2482215" y="1375410"/>
                  <a:pt x="2508885" y="1167765"/>
                  <a:pt x="2499360" y="1051560"/>
                </a:cubicBezTo>
                <a:cubicBezTo>
                  <a:pt x="2489835" y="935355"/>
                  <a:pt x="2499360" y="805815"/>
                  <a:pt x="2339340" y="754380"/>
                </a:cubicBezTo>
                <a:cubicBezTo>
                  <a:pt x="2179320" y="702945"/>
                  <a:pt x="1716405" y="838200"/>
                  <a:pt x="1539240" y="742950"/>
                </a:cubicBezTo>
                <a:cubicBezTo>
                  <a:pt x="1362075" y="647700"/>
                  <a:pt x="1339215" y="291465"/>
                  <a:pt x="1276350" y="182880"/>
                </a:cubicBezTo>
                <a:cubicBezTo>
                  <a:pt x="1213485" y="74295"/>
                  <a:pt x="1219200" y="114300"/>
                  <a:pt x="1162050" y="91440"/>
                </a:cubicBezTo>
                <a:cubicBezTo>
                  <a:pt x="1104900" y="68580"/>
                  <a:pt x="1034415" y="57150"/>
                  <a:pt x="933450" y="45720"/>
                </a:cubicBezTo>
                <a:cubicBezTo>
                  <a:pt x="832485" y="34290"/>
                  <a:pt x="697230" y="19050"/>
                  <a:pt x="556260" y="22860"/>
                </a:cubicBezTo>
                <a:cubicBezTo>
                  <a:pt x="415290" y="26670"/>
                  <a:pt x="175260" y="0"/>
                  <a:pt x="87630" y="68580"/>
                </a:cubicBezTo>
                <a:cubicBezTo>
                  <a:pt x="0" y="137160"/>
                  <a:pt x="38100" y="358140"/>
                  <a:pt x="30480" y="434340"/>
                </a:cubicBezTo>
                <a:cubicBezTo>
                  <a:pt x="22860" y="510540"/>
                  <a:pt x="40005" y="481965"/>
                  <a:pt x="41910" y="514350"/>
                </a:cubicBezTo>
                <a:close/>
              </a:path>
            </a:pathLst>
          </a:cu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1" grpId="0"/>
      <p:bldP spid="25" grpId="0" animBg="1"/>
      <p:bldP spid="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Consider </a:t>
            </a:r>
            <a:r>
              <a:rPr lang="az-Cyrl-AZ" i="1" dirty="0" smtClean="0"/>
              <a:t>ω</a:t>
            </a:r>
            <a:r>
              <a:rPr lang="en-US" dirty="0" smtClean="0"/>
              <a:t> = {R</a:t>
            </a:r>
            <a:r>
              <a:rPr lang="en-US" baseline="-25000" dirty="0" smtClean="0"/>
              <a:t>1</a:t>
            </a:r>
            <a:r>
              <a:rPr lang="en-US" dirty="0" smtClean="0"/>
              <a:t>,R</a:t>
            </a:r>
            <a:r>
              <a:rPr lang="en-US" baseline="-25000" dirty="0" smtClean="0"/>
              <a:t>2</a:t>
            </a:r>
            <a:r>
              <a:rPr lang="en-US" dirty="0" smtClean="0"/>
              <a:t>,…,</a:t>
            </a:r>
            <a:r>
              <a:rPr lang="en-US" dirty="0" err="1" smtClean="0"/>
              <a:t>R</a:t>
            </a:r>
            <a:r>
              <a:rPr lang="en-US" i="1" baseline="-25000" dirty="0" err="1" smtClean="0"/>
              <a:t>m</a:t>
            </a:r>
            <a:r>
              <a:rPr lang="en-US" dirty="0" smtClean="0"/>
              <a:t>} a set of </a:t>
            </a:r>
            <a:r>
              <a:rPr lang="en-US" i="1" dirty="0" err="1" smtClean="0"/>
              <a:t>m</a:t>
            </a:r>
            <a:r>
              <a:rPr lang="en-US" dirty="0" smtClean="0"/>
              <a:t> relations</a:t>
            </a:r>
          </a:p>
          <a:p>
            <a:r>
              <a:rPr lang="en-US" i="1" dirty="0" smtClean="0"/>
              <a:t>P</a:t>
            </a:r>
            <a:r>
              <a:rPr lang="az-Cyrl-AZ" i="1" baseline="-25000" dirty="0" smtClean="0"/>
              <a:t>ω</a:t>
            </a:r>
            <a:r>
              <a:rPr lang="en-US" i="1" baseline="-25000" dirty="0" smtClean="0"/>
              <a:t>  </a:t>
            </a:r>
            <a:r>
              <a:rPr lang="en-US" dirty="0" smtClean="0"/>
              <a:t>is the dual CSP</a:t>
            </a:r>
            <a:r>
              <a:rPr lang="en-US" b="1" dirty="0" smtClean="0"/>
              <a:t> </a:t>
            </a:r>
            <a:r>
              <a:rPr lang="en-US" b="1" u="sng" dirty="0" smtClean="0"/>
              <a:t>induced</a:t>
            </a:r>
            <a:r>
              <a:rPr lang="en-US" dirty="0" smtClean="0"/>
              <a:t> by </a:t>
            </a:r>
            <a:r>
              <a:rPr lang="az-Cyrl-AZ" i="1" dirty="0" smtClean="0"/>
              <a:t>ω</a:t>
            </a:r>
            <a:r>
              <a:rPr lang="en-US" dirty="0" smtClean="0"/>
              <a:t> where</a:t>
            </a:r>
          </a:p>
          <a:p>
            <a:pPr lvl="1"/>
            <a:r>
              <a:rPr lang="en-US" dirty="0" smtClean="0"/>
              <a:t>The dual variables represent the </a:t>
            </a:r>
            <a:r>
              <a:rPr lang="en-US" i="1" dirty="0" err="1" smtClean="0"/>
              <a:t>m</a:t>
            </a:r>
            <a:r>
              <a:rPr lang="en-US" dirty="0" smtClean="0"/>
              <a:t> relations</a:t>
            </a:r>
          </a:p>
          <a:p>
            <a:pPr lvl="1"/>
            <a:r>
              <a:rPr lang="en-US" dirty="0" smtClean="0"/>
              <a:t>The domains</a:t>
            </a:r>
            <a:r>
              <a:rPr lang="az-Cyrl-AZ" baseline="-25000" dirty="0" smtClean="0"/>
              <a:t> </a:t>
            </a:r>
            <a:r>
              <a:rPr lang="en-US" dirty="0" smtClean="0"/>
              <a:t>are the </a:t>
            </a:r>
            <a:r>
              <a:rPr lang="en-US" dirty="0" err="1" smtClean="0"/>
              <a:t>tuples</a:t>
            </a:r>
            <a:r>
              <a:rPr lang="en-US" dirty="0" smtClean="0"/>
              <a:t> of the relations </a:t>
            </a:r>
            <a:r>
              <a:rPr lang="en-US" dirty="0" err="1" smtClean="0"/>
              <a:t>R</a:t>
            </a:r>
            <a:r>
              <a:rPr lang="en-US" i="1" baseline="-25000" dirty="0" err="1" smtClean="0"/>
              <a:t>i</a:t>
            </a:r>
            <a:endParaRPr lang="en-US" i="1" baseline="-25000" dirty="0" smtClean="0"/>
          </a:p>
          <a:p>
            <a:pPr lvl="1"/>
            <a:r>
              <a:rPr lang="en-US" dirty="0" smtClean="0"/>
              <a:t>The constraints in </a:t>
            </a:r>
            <a:r>
              <a:rPr lang="en-US" i="1" dirty="0" smtClean="0"/>
              <a:t>P</a:t>
            </a:r>
            <a:r>
              <a:rPr lang="az-Cyrl-AZ" i="1" baseline="-25000" dirty="0" smtClean="0"/>
              <a:t>ω</a:t>
            </a:r>
            <a:r>
              <a:rPr lang="en-US" dirty="0" smtClean="0"/>
              <a:t> are binary &amp; enforce equality on the CSP variables shared by the two relations</a:t>
            </a:r>
            <a:endParaRPr lang="en-US" i="1" dirty="0"/>
          </a:p>
        </p:txBody>
      </p:sp>
      <p:sp>
        <p:nvSpPr>
          <p:cNvPr id="37" name="TextBox 36"/>
          <p:cNvSpPr txBox="1"/>
          <p:nvPr/>
        </p:nvSpPr>
        <p:spPr>
          <a:xfrm>
            <a:off x="3314700" y="5156916"/>
            <a:ext cx="5068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R</a:t>
            </a:r>
            <a:r>
              <a:rPr lang="en-US" b="1" baseline="-25000" dirty="0" smtClean="0"/>
              <a:t>1</a:t>
            </a:r>
          </a:p>
          <a:p>
            <a:r>
              <a:rPr lang="en-US" b="1" dirty="0" smtClean="0"/>
              <a:t>A B</a:t>
            </a:r>
            <a:endParaRPr lang="en-US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4342214" y="5153157"/>
            <a:ext cx="5822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R</a:t>
            </a:r>
            <a:r>
              <a:rPr lang="en-US" b="1" baseline="-25000" dirty="0" smtClean="0"/>
              <a:t>2</a:t>
            </a:r>
          </a:p>
          <a:p>
            <a:pPr algn="ctr"/>
            <a:r>
              <a:rPr lang="en-US" b="1" dirty="0" smtClean="0"/>
              <a:t>BCD</a:t>
            </a: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Induced Dual CSP</a:t>
            </a:r>
            <a:endParaRPr lang="en-US" dirty="0"/>
          </a:p>
        </p:txBody>
      </p:sp>
      <p:grpSp>
        <p:nvGrpSpPr>
          <p:cNvPr id="56" name="Group 55"/>
          <p:cNvGrpSpPr/>
          <p:nvPr/>
        </p:nvGrpSpPr>
        <p:grpSpPr>
          <a:xfrm>
            <a:off x="3324223" y="5715000"/>
            <a:ext cx="533400" cy="609600"/>
            <a:chOff x="3324223" y="5715000"/>
            <a:chExt cx="533400" cy="609600"/>
          </a:xfrm>
        </p:grpSpPr>
        <p:sp>
          <p:nvSpPr>
            <p:cNvPr id="8" name="Rectangle 7"/>
            <p:cNvSpPr/>
            <p:nvPr/>
          </p:nvSpPr>
          <p:spPr>
            <a:xfrm>
              <a:off x="3324223" y="5715000"/>
              <a:ext cx="533400" cy="609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3324223" y="5816600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3324223" y="5918200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3324223" y="6019800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3324223" y="6121400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3324223" y="6223000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oup 54"/>
          <p:cNvGrpSpPr/>
          <p:nvPr/>
        </p:nvGrpSpPr>
        <p:grpSpPr>
          <a:xfrm>
            <a:off x="4329333" y="5715000"/>
            <a:ext cx="533400" cy="609600"/>
            <a:chOff x="4086223" y="5715000"/>
            <a:chExt cx="533400" cy="609600"/>
          </a:xfrm>
        </p:grpSpPr>
        <p:sp>
          <p:nvSpPr>
            <p:cNvPr id="15" name="Rectangle 14"/>
            <p:cNvSpPr/>
            <p:nvPr/>
          </p:nvSpPr>
          <p:spPr>
            <a:xfrm>
              <a:off x="4086223" y="5715000"/>
              <a:ext cx="533400" cy="609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4086223" y="5816600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4086223" y="5918200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4086223" y="6019800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4086223" y="6121400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4086223" y="6223000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Group 53"/>
          <p:cNvGrpSpPr/>
          <p:nvPr/>
        </p:nvGrpSpPr>
        <p:grpSpPr>
          <a:xfrm>
            <a:off x="5943600" y="5715000"/>
            <a:ext cx="533400" cy="609600"/>
            <a:chOff x="5229223" y="5715000"/>
            <a:chExt cx="533400" cy="609600"/>
          </a:xfrm>
        </p:grpSpPr>
        <p:sp>
          <p:nvSpPr>
            <p:cNvPr id="22" name="Rectangle 21"/>
            <p:cNvSpPr/>
            <p:nvPr/>
          </p:nvSpPr>
          <p:spPr>
            <a:xfrm>
              <a:off x="5229223" y="5715000"/>
              <a:ext cx="533400" cy="609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5229223" y="5816600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5229223" y="5918200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5229223" y="6019800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5229223" y="6121400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5229223" y="6223000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Right Brace 27"/>
          <p:cNvSpPr/>
          <p:nvPr/>
        </p:nvSpPr>
        <p:spPr>
          <a:xfrm rot="5400000">
            <a:off x="4786311" y="4710111"/>
            <a:ext cx="304800" cy="3381377"/>
          </a:xfrm>
          <a:prstGeom prst="rightBrac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5071016" y="5801380"/>
            <a:ext cx="567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..…</a:t>
            </a:r>
            <a:endParaRPr lang="en-US" sz="2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3781423" y="6396335"/>
            <a:ext cx="14133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/>
              <a:t>m</a:t>
            </a:r>
            <a:r>
              <a:rPr lang="en-US" sz="2000" dirty="0" smtClean="0"/>
              <a:t> relations</a:t>
            </a:r>
            <a:endParaRPr lang="en-US" sz="2000" i="1" dirty="0"/>
          </a:p>
        </p:txBody>
      </p:sp>
      <p:sp>
        <p:nvSpPr>
          <p:cNvPr id="31" name="TextBox 30"/>
          <p:cNvSpPr txBox="1"/>
          <p:nvPr/>
        </p:nvSpPr>
        <p:spPr>
          <a:xfrm>
            <a:off x="1521599" y="5388114"/>
            <a:ext cx="13740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/>
              <a:t>Dual variable</a:t>
            </a:r>
            <a:endParaRPr lang="en-US" sz="2000" dirty="0"/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2819400" y="5791200"/>
            <a:ext cx="504823" cy="2402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7058023" y="5410200"/>
            <a:ext cx="16287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Domain of a</a:t>
            </a:r>
          </a:p>
          <a:p>
            <a:r>
              <a:rPr lang="en-US" sz="2000" dirty="0" smtClean="0"/>
              <a:t>dual variable</a:t>
            </a:r>
          </a:p>
        </p:txBody>
      </p:sp>
      <p:cxnSp>
        <p:nvCxnSpPr>
          <p:cNvPr id="43" name="Straight Arrow Connector 42"/>
          <p:cNvCxnSpPr>
            <a:stCxn id="39" idx="1"/>
          </p:cNvCxnSpPr>
          <p:nvPr/>
        </p:nvCxnSpPr>
        <p:spPr>
          <a:xfrm rot="10800000" flipV="1">
            <a:off x="6324657" y="5764143"/>
            <a:ext cx="733367" cy="3318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5942799" y="5169795"/>
            <a:ext cx="5645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err="1" smtClean="0"/>
              <a:t>R</a:t>
            </a:r>
            <a:r>
              <a:rPr lang="en-US" b="1" baseline="-25000" dirty="0" err="1" smtClean="0"/>
              <a:t>m</a:t>
            </a:r>
            <a:endParaRPr lang="en-US" b="1" baseline="-25000" dirty="0" smtClean="0"/>
          </a:p>
          <a:p>
            <a:pPr algn="ctr"/>
            <a:r>
              <a:rPr lang="en-US" b="1" dirty="0" smtClean="0"/>
              <a:t>CDE</a:t>
            </a:r>
            <a:endParaRPr lang="en-US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1981201" y="4953000"/>
            <a:ext cx="1219199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dirty="0" smtClean="0"/>
              <a:t>Constraints</a:t>
            </a:r>
            <a:endParaRPr lang="en-US" sz="2000" dirty="0"/>
          </a:p>
        </p:txBody>
      </p:sp>
      <p:sp>
        <p:nvSpPr>
          <p:cNvPr id="47" name="Rectangle 46"/>
          <p:cNvSpPr/>
          <p:nvPr/>
        </p:nvSpPr>
        <p:spPr>
          <a:xfrm>
            <a:off x="5174567" y="4876800"/>
            <a:ext cx="457200" cy="32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dirty="0" smtClean="0"/>
              <a:t>C</a:t>
            </a:r>
            <a:r>
              <a:rPr lang="en-US" baseline="-25000" dirty="0" smtClean="0"/>
              <a:t>CD</a:t>
            </a:r>
            <a:endParaRPr lang="en-US" baseline="-25000" dirty="0"/>
          </a:p>
        </p:txBody>
      </p:sp>
      <p:sp>
        <p:nvSpPr>
          <p:cNvPr id="48" name="Rectangle 47"/>
          <p:cNvSpPr/>
          <p:nvPr/>
        </p:nvSpPr>
        <p:spPr>
          <a:xfrm>
            <a:off x="3933458" y="4876800"/>
            <a:ext cx="320040" cy="32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dirty="0" smtClean="0"/>
              <a:t>C</a:t>
            </a:r>
            <a:r>
              <a:rPr lang="en-US" baseline="-25000" dirty="0" smtClean="0"/>
              <a:t>B</a:t>
            </a:r>
            <a:endParaRPr lang="en-US" baseline="-25000" dirty="0"/>
          </a:p>
        </p:txBody>
      </p:sp>
      <p:cxnSp>
        <p:nvCxnSpPr>
          <p:cNvPr id="50" name="Straight Connector 49"/>
          <p:cNvCxnSpPr>
            <a:stCxn id="48" idx="2"/>
            <a:endCxn id="8" idx="0"/>
          </p:cNvCxnSpPr>
          <p:nvPr/>
        </p:nvCxnSpPr>
        <p:spPr>
          <a:xfrm rot="5400000">
            <a:off x="3583121" y="5204643"/>
            <a:ext cx="518160" cy="502555"/>
          </a:xfrm>
          <a:prstGeom prst="line">
            <a:avLst/>
          </a:prstGeom>
          <a:ln w="254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48" idx="2"/>
            <a:endCxn id="15" idx="0"/>
          </p:cNvCxnSpPr>
          <p:nvPr/>
        </p:nvCxnSpPr>
        <p:spPr>
          <a:xfrm rot="16200000" flipH="1">
            <a:off x="4085675" y="5204642"/>
            <a:ext cx="518160" cy="502555"/>
          </a:xfrm>
          <a:prstGeom prst="line">
            <a:avLst/>
          </a:prstGeom>
          <a:ln w="254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47" idx="2"/>
            <a:endCxn id="15" idx="0"/>
          </p:cNvCxnSpPr>
          <p:nvPr/>
        </p:nvCxnSpPr>
        <p:spPr>
          <a:xfrm rot="5400000">
            <a:off x="4740520" y="5052353"/>
            <a:ext cx="518160" cy="807134"/>
          </a:xfrm>
          <a:prstGeom prst="line">
            <a:avLst/>
          </a:prstGeom>
          <a:ln w="254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47" idx="2"/>
            <a:endCxn id="22" idx="0"/>
          </p:cNvCxnSpPr>
          <p:nvPr/>
        </p:nvCxnSpPr>
        <p:spPr>
          <a:xfrm rot="16200000" flipH="1">
            <a:off x="5547653" y="5052353"/>
            <a:ext cx="518160" cy="807133"/>
          </a:xfrm>
          <a:prstGeom prst="line">
            <a:avLst/>
          </a:prstGeom>
          <a:ln w="254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45" idx="3"/>
            <a:endCxn id="48" idx="1"/>
          </p:cNvCxnSpPr>
          <p:nvPr/>
        </p:nvCxnSpPr>
        <p:spPr>
          <a:xfrm flipV="1">
            <a:off x="3200400" y="5036820"/>
            <a:ext cx="733058" cy="700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" name="Slide Number Placeholder 4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Enumerate all connected combinations of </a:t>
            </a:r>
            <a:r>
              <a:rPr lang="en-US" i="1" dirty="0" smtClean="0"/>
              <a:t>m</a:t>
            </a:r>
            <a:r>
              <a:rPr lang="en-US" dirty="0" smtClean="0"/>
              <a:t> relations (</a:t>
            </a:r>
            <a:r>
              <a:rPr lang="el-GR" dirty="0" smtClean="0"/>
              <a:t>φ</a:t>
            </a:r>
            <a:r>
              <a:rPr lang="en-US" dirty="0" smtClean="0"/>
              <a:t>)</a:t>
            </a:r>
          </a:p>
          <a:p>
            <a:r>
              <a:rPr lang="en-US" dirty="0" smtClean="0"/>
              <a:t>∀</a:t>
            </a:r>
            <a:r>
              <a:rPr lang="az-Cyrl-AZ" i="1" dirty="0" smtClean="0"/>
              <a:t>ω</a:t>
            </a:r>
            <a:r>
              <a:rPr lang="en-US" dirty="0" smtClean="0"/>
              <a:t>∈</a:t>
            </a:r>
            <a:r>
              <a:rPr lang="el-GR" dirty="0" smtClean="0"/>
              <a:t>φ</a:t>
            </a:r>
            <a:r>
              <a:rPr lang="en-US" i="1" dirty="0" smtClean="0"/>
              <a:t>, </a:t>
            </a:r>
            <a:r>
              <a:rPr lang="en-US" dirty="0" smtClean="0"/>
              <a:t>define </a:t>
            </a:r>
            <a:r>
              <a:rPr lang="en-US" i="1" dirty="0" smtClean="0"/>
              <a:t>P</a:t>
            </a:r>
            <a:r>
              <a:rPr lang="az-Cyrl-AZ" i="1" baseline="-25000" dirty="0" smtClean="0"/>
              <a:t>ω </a:t>
            </a:r>
            <a:r>
              <a:rPr lang="en-US" dirty="0" smtClean="0"/>
              <a:t> and enforce R(*,m)C on </a:t>
            </a:r>
            <a:r>
              <a:rPr lang="en-US" i="1" dirty="0" smtClean="0"/>
              <a:t>P</a:t>
            </a:r>
            <a:r>
              <a:rPr lang="az-Cyrl-AZ" i="1" baseline="-25000" dirty="0" smtClean="0"/>
              <a:t>ω</a:t>
            </a:r>
            <a:endParaRPr lang="en-US" baseline="30000" dirty="0" smtClean="0"/>
          </a:p>
          <a:p>
            <a:pPr lvl="1"/>
            <a:r>
              <a:rPr lang="en-US" dirty="0" smtClean="0"/>
              <a:t>∀</a:t>
            </a:r>
            <a:r>
              <a:rPr lang="en-US" dirty="0" err="1" smtClean="0"/>
              <a:t>τ</a:t>
            </a:r>
            <a:r>
              <a:rPr lang="en-US" dirty="0" smtClean="0"/>
              <a:t> in every 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i</a:t>
            </a:r>
            <a:r>
              <a:rPr lang="en-US" dirty="0" smtClean="0"/>
              <a:t> in </a:t>
            </a:r>
            <a:r>
              <a:rPr lang="az-Cyrl-AZ" i="1" dirty="0" smtClean="0"/>
              <a:t>ω</a:t>
            </a:r>
            <a:r>
              <a:rPr lang="en-US" i="1" dirty="0" smtClean="0"/>
              <a:t>, </a:t>
            </a:r>
            <a:r>
              <a:rPr lang="en-US" dirty="0" smtClean="0"/>
              <a:t>solve </a:t>
            </a:r>
            <a:r>
              <a:rPr lang="en-US" i="1" dirty="0" smtClean="0"/>
              <a:t>P</a:t>
            </a:r>
            <a:r>
              <a:rPr lang="az-Cyrl-AZ" i="1" baseline="-25000" dirty="0" smtClean="0"/>
              <a:t>ω</a:t>
            </a:r>
            <a:r>
              <a:rPr lang="en-US" i="1" baseline="-25000" dirty="0" smtClean="0"/>
              <a:t> </a:t>
            </a:r>
            <a:r>
              <a:rPr lang="en-US" dirty="0" smtClean="0"/>
              <a:t>with </a:t>
            </a:r>
            <a:r>
              <a:rPr lang="en-US" dirty="0" err="1" smtClean="0"/>
              <a:t>τ</a:t>
            </a:r>
            <a:r>
              <a:rPr lang="en-US" dirty="0" smtClean="0"/>
              <a:t>, using BT search with forward checking, residual supports, various optimizations</a:t>
            </a:r>
          </a:p>
          <a:p>
            <a:pPr lvl="2">
              <a:buNone/>
            </a:pPr>
            <a:endParaRPr lang="en-US" i="1" dirty="0" smtClean="0"/>
          </a:p>
          <a:p>
            <a:pPr lvl="2">
              <a:buNone/>
            </a:pPr>
            <a:endParaRPr lang="en-US" i="1" dirty="0" smtClean="0"/>
          </a:p>
          <a:p>
            <a:pPr lvl="2">
              <a:buNone/>
            </a:pPr>
            <a:endParaRPr lang="en-US" i="1" dirty="0" smtClean="0"/>
          </a:p>
          <a:p>
            <a:pPr lvl="2">
              <a:buNone/>
            </a:pPr>
            <a:endParaRPr lang="en-US" i="1" dirty="0" smtClean="0"/>
          </a:p>
          <a:p>
            <a:pPr lvl="2">
              <a:buNone/>
            </a:pPr>
            <a:endParaRPr lang="en-US" i="1" dirty="0" smtClean="0"/>
          </a:p>
          <a:p>
            <a:pPr lvl="2">
              <a:buNone/>
            </a:pPr>
            <a:endParaRPr lang="en-US" i="1" dirty="0" smtClean="0"/>
          </a:p>
          <a:p>
            <a:pPr lvl="2">
              <a:buNone/>
            </a:pPr>
            <a:endParaRPr lang="en-US" i="1" dirty="0" smtClean="0"/>
          </a:p>
          <a:p>
            <a:pPr lvl="1"/>
            <a:r>
              <a:rPr lang="en-US" dirty="0" smtClean="0"/>
              <a:t>If no solution exists, delete </a:t>
            </a:r>
            <a:r>
              <a:rPr lang="en-US" dirty="0" err="1" smtClean="0"/>
              <a:t>τ</a:t>
            </a:r>
            <a:endParaRPr lang="en-US" dirty="0" smtClean="0"/>
          </a:p>
          <a:p>
            <a:r>
              <a:rPr lang="en-US" dirty="0" smtClean="0"/>
              <a:t>Revisit combinations that may be affected by deletion of </a:t>
            </a:r>
            <a:r>
              <a:rPr lang="en-US" dirty="0" err="1" smtClean="0"/>
              <a:t>τ</a:t>
            </a:r>
            <a:r>
              <a:rPr lang="en-US" dirty="0" smtClean="0"/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Approach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B7F3-1302-459F-9F73-6D07E21BFB55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5715000" y="3286780"/>
            <a:ext cx="838200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>
            <a:off x="5715000" y="3439180"/>
            <a:ext cx="8382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5715000" y="3591580"/>
            <a:ext cx="8382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715000" y="3743980"/>
            <a:ext cx="8382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715000" y="3896380"/>
            <a:ext cx="8382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5715000" y="4048780"/>
            <a:ext cx="8382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4267200" y="3286780"/>
            <a:ext cx="838200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4267200" y="3439180"/>
            <a:ext cx="8382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267200" y="3591580"/>
            <a:ext cx="8382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267200" y="3743980"/>
            <a:ext cx="8382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267200" y="3896380"/>
            <a:ext cx="8382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267200" y="4048780"/>
            <a:ext cx="8382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7315200" y="3286780"/>
            <a:ext cx="838200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7315200" y="3439180"/>
            <a:ext cx="8382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315200" y="3591580"/>
            <a:ext cx="8382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315200" y="3743980"/>
            <a:ext cx="8382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315200" y="3896380"/>
            <a:ext cx="8382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315200" y="4048780"/>
            <a:ext cx="8382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urved Connector 13"/>
          <p:cNvCxnSpPr>
            <a:stCxn id="7" idx="3"/>
          </p:cNvCxnSpPr>
          <p:nvPr/>
        </p:nvCxnSpPr>
        <p:spPr>
          <a:xfrm flipV="1">
            <a:off x="5105400" y="3591580"/>
            <a:ext cx="609600" cy="152400"/>
          </a:xfrm>
          <a:prstGeom prst="curvedConnector3">
            <a:avLst>
              <a:gd name="adj1" fmla="val 50000"/>
            </a:avLst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urved Connector 14"/>
          <p:cNvCxnSpPr/>
          <p:nvPr/>
        </p:nvCxnSpPr>
        <p:spPr>
          <a:xfrm>
            <a:off x="6477000" y="3591580"/>
            <a:ext cx="838200" cy="304800"/>
          </a:xfrm>
          <a:prstGeom prst="curvedConnector3">
            <a:avLst>
              <a:gd name="adj1" fmla="val 50000"/>
            </a:avLst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ight Brace 15"/>
          <p:cNvSpPr/>
          <p:nvPr/>
        </p:nvSpPr>
        <p:spPr>
          <a:xfrm rot="5400000">
            <a:off x="6781800" y="3058180"/>
            <a:ext cx="304800" cy="2743200"/>
          </a:xfrm>
          <a:prstGeom prst="rightBrac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655158" y="3820180"/>
            <a:ext cx="567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..…</a:t>
            </a:r>
            <a:endParaRPr lang="en-US" sz="2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5562600" y="4505980"/>
            <a:ext cx="27012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∀ </a:t>
            </a:r>
            <a:r>
              <a:rPr lang="en-US" sz="2800" i="1" dirty="0" smtClean="0"/>
              <a:t>m</a:t>
            </a:r>
            <a:r>
              <a:rPr lang="en-US" sz="2800" dirty="0" smtClean="0"/>
              <a:t>-1 relations</a:t>
            </a:r>
            <a:endParaRPr lang="en-US" sz="2800" i="1" dirty="0"/>
          </a:p>
        </p:txBody>
      </p:sp>
      <p:sp>
        <p:nvSpPr>
          <p:cNvPr id="19" name="Rectangular Callout 18"/>
          <p:cNvSpPr/>
          <p:nvPr/>
        </p:nvSpPr>
        <p:spPr>
          <a:xfrm>
            <a:off x="3048000" y="3439180"/>
            <a:ext cx="990600" cy="381000"/>
          </a:xfrm>
          <a:prstGeom prst="wedgeRectCallout">
            <a:avLst>
              <a:gd name="adj1" fmla="val 69353"/>
              <a:gd name="adj2" fmla="val 2573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∀ tuple</a:t>
            </a:r>
            <a:endParaRPr lang="en-US" dirty="0"/>
          </a:p>
        </p:txBody>
      </p:sp>
      <p:sp>
        <p:nvSpPr>
          <p:cNvPr id="20" name="Rectangular Callout 19"/>
          <p:cNvSpPr/>
          <p:nvPr/>
        </p:nvSpPr>
        <p:spPr>
          <a:xfrm>
            <a:off x="2819400" y="4124980"/>
            <a:ext cx="1219200" cy="381000"/>
          </a:xfrm>
          <a:prstGeom prst="wedgeRectCallout">
            <a:avLst>
              <a:gd name="adj1" fmla="val 67309"/>
              <a:gd name="adj2" fmla="val -105932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∀ relation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7" grpId="0" animBg="1"/>
      <p:bldP spid="7" grpId="0" animBg="1"/>
      <p:bldP spid="21" grpId="0" animBg="1"/>
      <p:bldP spid="16" grpId="0" animBg="1"/>
      <p:bldP spid="17" grpId="0"/>
      <p:bldP spid="18" grpId="0"/>
      <p:bldP spid="19" grpId="0" animBg="1"/>
      <p:bldP spid="2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2533</TotalTime>
  <Words>1500</Words>
  <Application>Microsoft Office PowerPoint</Application>
  <PresentationFormat>On-screen Show (4:3)</PresentationFormat>
  <Paragraphs>410</Paragraphs>
  <Slides>19</Slides>
  <Notes>2</Notes>
  <HiddenSlides>3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A First Practical Algorithm for High Levels of Relational Consistency</vt:lpstr>
      <vt:lpstr>Outline</vt:lpstr>
      <vt:lpstr>Introduction</vt:lpstr>
      <vt:lpstr>Definition of R(*,m)C</vt:lpstr>
      <vt:lpstr>Naïve Algorithm for R(*,m)C</vt:lpstr>
      <vt:lpstr>Properties of R(*,m)C</vt:lpstr>
      <vt:lpstr>Preliminaries</vt:lpstr>
      <vt:lpstr>The Induced Dual CSP</vt:lpstr>
      <vt:lpstr>Our Approach</vt:lpstr>
      <vt:lpstr>Enforcing R(*,m)C on the Induced Dual CSP Pω</vt:lpstr>
      <vt:lpstr>Index-Tree Data Structure</vt:lpstr>
      <vt:lpstr>Index-Tree Data Structure</vt:lpstr>
      <vt:lpstr>Example of an Index-Tree</vt:lpstr>
      <vt:lpstr>Advantages of Our Approach</vt:lpstr>
      <vt:lpstr>Weakening Relational Consistency: wR(*,m)C</vt:lpstr>
      <vt:lpstr>R(*,m)C versus wR(*,m)C</vt:lpstr>
      <vt:lpstr>Experimental Results</vt:lpstr>
      <vt:lpstr>Conclusions &amp; Future Work</vt:lpstr>
      <vt:lpstr>Thank You for Your Attention  Questions?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Shant</dc:creator>
  <cp:lastModifiedBy>Shant</cp:lastModifiedBy>
  <cp:revision>397</cp:revision>
  <dcterms:created xsi:type="dcterms:W3CDTF">2010-06-14T05:49:49Z</dcterms:created>
  <dcterms:modified xsi:type="dcterms:W3CDTF">2010-08-05T17:50:47Z</dcterms:modified>
</cp:coreProperties>
</file>