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8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84" r:id="rId10"/>
    <p:sldId id="280" r:id="rId11"/>
    <p:sldId id="281" r:id="rId12"/>
    <p:sldId id="282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in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1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D792-811C-4CA4-BE60-2B3A30A72C3B}" type="datetimeFigureOut">
              <a:rPr lang="en-US" smtClean="0"/>
              <a:pPr/>
              <a:t>8/5/10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A7DE-CB0A-447F-8E21-58013AC98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D792-811C-4CA4-BE60-2B3A30A72C3B}" type="datetimeFigureOut">
              <a:rPr lang="en-US" smtClean="0"/>
              <a:pPr/>
              <a:t>8/5/10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A7DE-CB0A-447F-8E21-58013AC98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D792-811C-4CA4-BE60-2B3A30A72C3B}" type="datetimeFigureOut">
              <a:rPr lang="en-US" smtClean="0"/>
              <a:pPr/>
              <a:t>8/5/10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A7DE-CB0A-447F-8E21-58013AC98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D792-811C-4CA4-BE60-2B3A30A72C3B}" type="datetimeFigureOut">
              <a:rPr lang="en-US" smtClean="0"/>
              <a:pPr/>
              <a:t>8/5/10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A7DE-CB0A-447F-8E21-58013AC98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D792-811C-4CA4-BE60-2B3A30A72C3B}" type="datetimeFigureOut">
              <a:rPr lang="en-US" smtClean="0"/>
              <a:pPr/>
              <a:t>8/5/10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A7DE-CB0A-447F-8E21-58013AC98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D792-811C-4CA4-BE60-2B3A30A72C3B}" type="datetimeFigureOut">
              <a:rPr lang="en-US" smtClean="0"/>
              <a:pPr/>
              <a:t>8/5/10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A7DE-CB0A-447F-8E21-58013AC98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D792-811C-4CA4-BE60-2B3A30A72C3B}" type="datetimeFigureOut">
              <a:rPr lang="en-US" smtClean="0"/>
              <a:pPr/>
              <a:t>8/5/10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A7DE-CB0A-447F-8E21-58013AC98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D792-811C-4CA4-BE60-2B3A30A72C3B}" type="datetimeFigureOut">
              <a:rPr lang="en-US" smtClean="0"/>
              <a:pPr/>
              <a:t>8/5/10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A7DE-CB0A-447F-8E21-58013AC98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D792-811C-4CA4-BE60-2B3A30A72C3B}" type="datetimeFigureOut">
              <a:rPr lang="en-US" smtClean="0"/>
              <a:pPr/>
              <a:t>8/5/10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A7DE-CB0A-447F-8E21-58013AC98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D792-811C-4CA4-BE60-2B3A30A72C3B}" type="datetimeFigureOut">
              <a:rPr lang="en-US" smtClean="0"/>
              <a:pPr/>
              <a:t>8/5/10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A7DE-CB0A-447F-8E21-58013AC98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0D792-811C-4CA4-BE60-2B3A30A72C3B}" type="datetimeFigureOut">
              <a:rPr lang="en-US" smtClean="0"/>
              <a:pPr/>
              <a:t>8/5/10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2A7DE-CB0A-447F-8E21-58013AC98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0D792-811C-4CA4-BE60-2B3A30A72C3B}" type="datetimeFigureOut">
              <a:rPr lang="en-US" smtClean="0"/>
              <a:pPr/>
              <a:t>8/5/10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2A7DE-CB0A-447F-8E21-58013AC98E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Interchangeability: Basics                   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595" i="1" dirty="0" smtClean="0">
                <a:solidFill>
                  <a:schemeClr val="bg1">
                    <a:lumMod val="50000"/>
                  </a:schemeClr>
                </a:solidFill>
              </a:rPr>
              <a:t>Robert</a:t>
            </a:r>
            <a:endParaRPr lang="en-US" i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Beyond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simple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CSPs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Relating &amp; Comparing Interchangeability   </a:t>
            </a:r>
            <a:r>
              <a:rPr lang="en-US" sz="2595" i="1" dirty="0" err="1" smtClean="0">
                <a:solidFill>
                  <a:srgbClr val="3366FF"/>
                </a:solidFill>
              </a:rPr>
              <a:t>Shant</a:t>
            </a:r>
            <a:endParaRPr lang="en-US" sz="2595" i="1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3366FF"/>
                </a:solidFill>
              </a:rPr>
              <a:t>Compacting the Search Space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AND</a:t>
            </a:r>
            <a:r>
              <a:rPr lang="en-US" dirty="0" smtClean="0">
                <a:solidFill>
                  <a:srgbClr val="3366FF"/>
                </a:solidFill>
              </a:rPr>
              <a:t>/OR graphs, SLDD, OBDD, </a:t>
            </a:r>
            <a:r>
              <a:rPr lang="en-US" dirty="0" err="1" smtClean="0">
                <a:solidFill>
                  <a:srgbClr val="3366FF"/>
                </a:solidFill>
              </a:rPr>
              <a:t>FDynSub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>
                <a:solidFill>
                  <a:srgbClr val="7F7F7F"/>
                </a:solidFill>
              </a:rPr>
              <a:t>SAT                                                                   </a:t>
            </a:r>
            <a:r>
              <a:rPr lang="en-US" dirty="0" smtClean="0">
                <a:solidFill>
                  <a:srgbClr val="7F7F7F"/>
                </a:solidFill>
              </a:rPr>
              <a:t> </a:t>
            </a:r>
            <a:r>
              <a:rPr lang="en-US" sz="2595" i="1" dirty="0" smtClean="0">
                <a:solidFill>
                  <a:srgbClr val="7F7F7F"/>
                </a:solidFill>
              </a:rPr>
              <a:t>Steve</a:t>
            </a:r>
            <a:endParaRPr lang="en-US" sz="2595" i="1" dirty="0" smtClean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DB6BD-A87E-4170-97E3-EA2016B016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AND/OR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Pseudo Tree                                                     </a:t>
            </a:r>
            <a:r>
              <a:rPr lang="en-US" sz="2000" dirty="0" smtClean="0">
                <a:solidFill>
                  <a:srgbClr val="3366FF"/>
                </a:solidFill>
              </a:rPr>
              <a:t>[Freuder &amp; Quinn 85]</a:t>
            </a:r>
          </a:p>
          <a:p>
            <a:pPr lvl="1"/>
            <a:r>
              <a:rPr lang="en-US" dirty="0" smtClean="0"/>
              <a:t>For a given graph, the pseudo tree T is a rooted tree having the same set of nodes as the graph, and the edges are either tree edges or </a:t>
            </a:r>
            <a:r>
              <a:rPr lang="en-US" dirty="0" err="1" smtClean="0"/>
              <a:t>backarcs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AND/OR search tree                                             </a:t>
            </a:r>
            <a:r>
              <a:rPr lang="en-US" sz="2000" dirty="0" smtClean="0">
                <a:solidFill>
                  <a:srgbClr val="3366FF"/>
                </a:solidFill>
              </a:rPr>
              <a:t>[</a:t>
            </a:r>
            <a:r>
              <a:rPr lang="en-US" sz="2000" dirty="0" err="1" smtClean="0">
                <a:solidFill>
                  <a:srgbClr val="3366FF"/>
                </a:solidFill>
              </a:rPr>
              <a:t>Mateescu</a:t>
            </a:r>
            <a:r>
              <a:rPr lang="en-US" sz="2000" dirty="0" smtClean="0">
                <a:solidFill>
                  <a:srgbClr val="3366FF"/>
                </a:solidFill>
              </a:rPr>
              <a:t>+ 08]</a:t>
            </a:r>
          </a:p>
          <a:p>
            <a:pPr lvl="1"/>
            <a:r>
              <a:rPr lang="en-US" dirty="0" smtClean="0"/>
              <a:t>Given a CSP and a pseudo tree, the associated AND/OR search tree has alternating levels of OR and AND nodes</a:t>
            </a:r>
          </a:p>
          <a:p>
            <a:pPr lvl="2"/>
            <a:r>
              <a:rPr lang="en-US" dirty="0" smtClean="0"/>
              <a:t>OR nodes: variables</a:t>
            </a:r>
          </a:p>
          <a:p>
            <a:pPr lvl="2"/>
            <a:r>
              <a:rPr lang="en-US" dirty="0" smtClean="0"/>
              <a:t>AND nodes: values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817534"/>
            <a:ext cx="1235825" cy="188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816754"/>
            <a:ext cx="1325220" cy="188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572000"/>
            <a:ext cx="3695700" cy="2121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OBDD &amp; AND/OR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Merging isomorphic </a:t>
            </a:r>
            <a:r>
              <a:rPr lang="en-US" dirty="0" err="1" smtClean="0"/>
              <a:t>subgraphs</a:t>
            </a:r>
            <a:r>
              <a:rPr lang="en-US" dirty="0" smtClean="0"/>
              <a:t> in an AND/OR tree results in AND/OR graph</a:t>
            </a:r>
          </a:p>
          <a:p>
            <a:r>
              <a:rPr lang="en-US" dirty="0" smtClean="0"/>
              <a:t>Ordered binary decision diagrams (OBDD) can express the search space in a reduced form with all isomorphic </a:t>
            </a:r>
            <a:r>
              <a:rPr lang="en-US" dirty="0" err="1" smtClean="0"/>
              <a:t>subgraphs</a:t>
            </a:r>
            <a:r>
              <a:rPr lang="en-US" dirty="0" smtClean="0"/>
              <a:t> merged</a:t>
            </a:r>
          </a:p>
          <a:p>
            <a:r>
              <a:rPr lang="en-US" dirty="0" smtClean="0"/>
              <a:t>AND/OR graphs </a:t>
            </a:r>
          </a:p>
          <a:p>
            <a:pPr lvl="1"/>
            <a:r>
              <a:rPr lang="en-US" dirty="0" smtClean="0"/>
              <a:t>Generalize OBDD into </a:t>
            </a:r>
            <a:r>
              <a:rPr lang="en-US" dirty="0" smtClean="0"/>
              <a:t>multi-</a:t>
            </a:r>
            <a:r>
              <a:rPr lang="en-US" dirty="0" smtClean="0"/>
              <a:t>valued AND/OR decision diagrams (MAODD) </a:t>
            </a:r>
          </a:p>
          <a:p>
            <a:pPr lvl="1"/>
            <a:r>
              <a:rPr lang="en-US" dirty="0" smtClean="0"/>
              <a:t>Express the graph compaction at least at the same </a:t>
            </a:r>
            <a:r>
              <a:rPr lang="en-US" dirty="0" smtClean="0"/>
              <a:t>level  ??  </a:t>
            </a:r>
            <a:r>
              <a:rPr lang="en-US" dirty="0" smtClean="0">
                <a:solidFill>
                  <a:srgbClr val="FF0000"/>
                </a:solidFill>
              </a:rPr>
              <a:t>Yield at least as compact a tree as OBDD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FDynSub</a:t>
            </a:r>
            <a:r>
              <a:rPr lang="en-US" dirty="0" smtClean="0"/>
              <a:t>, </a:t>
            </a:r>
            <a:r>
              <a:rPr lang="en-US" dirty="0" err="1" smtClean="0"/>
              <a:t>FowrNI</a:t>
            </a:r>
            <a:r>
              <a:rPr lang="en-US" dirty="0" smtClean="0"/>
              <a:t> &amp; AND/OR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of </a:t>
            </a:r>
            <a:r>
              <a:rPr lang="en-US" dirty="0" err="1" smtClean="0"/>
              <a:t>FDynSub</a:t>
            </a:r>
            <a:r>
              <a:rPr lang="en-US" dirty="0" smtClean="0"/>
              <a:t>, </a:t>
            </a:r>
            <a:r>
              <a:rPr lang="en-US" dirty="0" err="1" smtClean="0"/>
              <a:t>FowrNI</a:t>
            </a:r>
            <a:r>
              <a:rPr lang="en-US" dirty="0" smtClean="0"/>
              <a:t> &amp; AND/OR Graphs can yield different types of compaction</a:t>
            </a:r>
          </a:p>
          <a:p>
            <a:r>
              <a:rPr lang="en-US" dirty="0" smtClean="0"/>
              <a:t>None of them is always better than the other</a:t>
            </a:r>
          </a:p>
          <a:p>
            <a:r>
              <a:rPr lang="en-US" dirty="0" err="1" smtClean="0"/>
              <a:t>FDynSub</a:t>
            </a:r>
            <a:r>
              <a:rPr lang="en-US" dirty="0" smtClean="0"/>
              <a:t> and </a:t>
            </a:r>
            <a:r>
              <a:rPr lang="en-US" dirty="0" err="1" smtClean="0"/>
              <a:t>FowrNI</a:t>
            </a:r>
            <a:r>
              <a:rPr lang="en-US" dirty="0" smtClean="0"/>
              <a:t> can achieve the compaction obtained by the bundling methods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334000" y="1600200"/>
            <a:ext cx="3582583" cy="3931920"/>
            <a:chOff x="5867400" y="1905000"/>
            <a:chExt cx="3124345" cy="34290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6966" y="1905000"/>
              <a:ext cx="3074779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6907566" y="4572000"/>
              <a:ext cx="3810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907044" y="3545888"/>
              <a:ext cx="3810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091254" y="4114800"/>
              <a:ext cx="3810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50366" y="3581400"/>
              <a:ext cx="6096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867400" y="3168590"/>
              <a:ext cx="65399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274512" y="3505200"/>
              <a:ext cx="577790" cy="3810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</a:t>
            </a:r>
            <a:r>
              <a:rPr lang="en-US" smtClean="0"/>
              <a:t>Graph Compactions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2495550" cy="160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505200"/>
            <a:ext cx="291049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524000"/>
            <a:ext cx="4038600" cy="1861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810000"/>
            <a:ext cx="355814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3529942"/>
            <a:ext cx="2819400" cy="325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Sensitivity to variable ordering</a:t>
            </a:r>
          </a:p>
          <a:p>
            <a:r>
              <a:rPr lang="en-US" dirty="0" smtClean="0"/>
              <a:t>Exploit constraint-variable structure</a:t>
            </a:r>
          </a:p>
          <a:p>
            <a:r>
              <a:rPr lang="en-US" dirty="0" smtClean="0"/>
              <a:t>Exploit support-value structure</a:t>
            </a:r>
          </a:p>
          <a:p>
            <a:r>
              <a:rPr lang="en-US" dirty="0" smtClean="0"/>
              <a:t>Label of nodes that can be combined</a:t>
            </a:r>
          </a:p>
          <a:p>
            <a:r>
              <a:rPr lang="en-US" dirty="0" smtClean="0"/>
              <a:t>Allow dynamic variable ordering</a:t>
            </a:r>
          </a:p>
          <a:p>
            <a:r>
              <a:rPr lang="en-US" dirty="0" smtClean="0"/>
              <a:t>Bound the search space</a:t>
            </a:r>
          </a:p>
          <a:p>
            <a:r>
              <a:rPr lang="en-US" dirty="0" smtClean="0"/>
              <a:t>Resilient to telescopic variables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399"/>
            <a:ext cx="7010400" cy="175260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FDynSub</a:t>
            </a:r>
            <a:r>
              <a:rPr lang="en-US" dirty="0" smtClean="0"/>
              <a:t> yields the same compaction for any variable ordering</a:t>
            </a:r>
          </a:p>
          <a:p>
            <a:r>
              <a:rPr lang="en-US" dirty="0" err="1" smtClean="0"/>
              <a:t>ForwNI</a:t>
            </a:r>
            <a:r>
              <a:rPr lang="en-US" dirty="0" smtClean="0"/>
              <a:t> and AND/OR graphs may have different compaction levels depending on the variable ordering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687" y="3276600"/>
            <a:ext cx="40143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276600"/>
            <a:ext cx="291049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Sensitivity to</a:t>
            </a:r>
            <a:r>
              <a:rPr lang="en-US" dirty="0" smtClean="0"/>
              <a:t> Variable </a:t>
            </a:r>
            <a:r>
              <a:rPr lang="en-US" dirty="0" smtClean="0"/>
              <a:t>O</a:t>
            </a:r>
            <a:r>
              <a:rPr lang="en-US" dirty="0" smtClean="0"/>
              <a:t>rdering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124200"/>
            <a:ext cx="30390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9899" y="1524000"/>
            <a:ext cx="22479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077200" y="320040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AND/OR </a:t>
            </a:r>
          </a:p>
          <a:p>
            <a:pPr algn="ctr"/>
            <a:r>
              <a:rPr lang="en-US" dirty="0" smtClean="0"/>
              <a:t>graph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23983" y="3135868"/>
            <a:ext cx="86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ForwNI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24000" y="3276600"/>
            <a:ext cx="100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FDynSub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Exploit</a:t>
            </a:r>
            <a:r>
              <a:rPr lang="en-US" dirty="0" smtClean="0"/>
              <a:t> Constraint-Variable </a:t>
            </a:r>
            <a:r>
              <a:rPr lang="en-US" dirty="0" smtClean="0"/>
              <a:t>S</a:t>
            </a:r>
            <a:r>
              <a:rPr lang="en-US" dirty="0" smtClean="0"/>
              <a:t>tructure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899" y="1524000"/>
            <a:ext cx="22479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687" y="3276600"/>
            <a:ext cx="40143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276600"/>
            <a:ext cx="291049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077200" y="320040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AND/OR </a:t>
            </a:r>
          </a:p>
          <a:p>
            <a:pPr algn="ctr"/>
            <a:r>
              <a:rPr lang="en-US" dirty="0" smtClean="0"/>
              <a:t>graph</a:t>
            </a: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124200"/>
            <a:ext cx="30390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23983" y="3135868"/>
            <a:ext cx="86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ForwNI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3276600"/>
            <a:ext cx="100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FDynSub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7200" y="1600201"/>
            <a:ext cx="6858000" cy="1676399"/>
          </a:xfrm>
        </p:spPr>
        <p:txBody>
          <a:bodyPr>
            <a:normAutofit fontScale="70000" lnSpcReduction="20000"/>
          </a:bodyPr>
          <a:lstStyle/>
          <a:p>
            <a:pPr lvl="0">
              <a:defRPr/>
            </a:pPr>
            <a:r>
              <a:rPr lang="en-US" dirty="0" err="1" smtClean="0"/>
              <a:t>FDynSub</a:t>
            </a:r>
            <a:r>
              <a:rPr lang="en-US" dirty="0" smtClean="0"/>
              <a:t> and </a:t>
            </a:r>
            <a:r>
              <a:rPr lang="en-US" dirty="0" err="1" smtClean="0"/>
              <a:t>ForwNI</a:t>
            </a:r>
            <a:r>
              <a:rPr lang="en-US" dirty="0" smtClean="0"/>
              <a:t> do not</a:t>
            </a:r>
          </a:p>
          <a:p>
            <a:pPr lvl="0">
              <a:defRPr/>
            </a:pPr>
            <a:r>
              <a:rPr lang="en-US" dirty="0" smtClean="0"/>
              <a:t>AND/OR graphs exploit it through the pseudo tree </a:t>
            </a:r>
            <a:r>
              <a:rPr lang="en-US" dirty="0" smtClean="0"/>
              <a:t>to</a:t>
            </a:r>
          </a:p>
          <a:p>
            <a:pPr lvl="1">
              <a:defRPr/>
            </a:pPr>
            <a:r>
              <a:rPr lang="en-US" dirty="0" smtClean="0"/>
              <a:t>Further compact the space</a:t>
            </a:r>
          </a:p>
          <a:p>
            <a:pPr lvl="1">
              <a:defRPr/>
            </a:pPr>
            <a:r>
              <a:rPr lang="en-US" dirty="0" smtClean="0"/>
              <a:t>Efficiently identify nodes that can be combined</a:t>
            </a:r>
          </a:p>
          <a:p>
            <a:pPr lvl="0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Exploit</a:t>
            </a:r>
            <a:r>
              <a:rPr lang="en-US" dirty="0" smtClean="0"/>
              <a:t> Support-Value </a:t>
            </a:r>
            <a:r>
              <a:rPr lang="en-US" dirty="0" smtClean="0"/>
              <a:t>S</a:t>
            </a:r>
            <a:r>
              <a:rPr lang="en-US" dirty="0" smtClean="0"/>
              <a:t>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1905000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FDynSub</a:t>
            </a:r>
            <a:r>
              <a:rPr lang="en-US" dirty="0" smtClean="0"/>
              <a:t> and </a:t>
            </a:r>
            <a:r>
              <a:rPr lang="en-US" dirty="0" err="1" smtClean="0"/>
              <a:t>ForwNI</a:t>
            </a:r>
            <a:r>
              <a:rPr lang="en-US" dirty="0" smtClean="0"/>
              <a:t> consider it</a:t>
            </a:r>
          </a:p>
          <a:p>
            <a:r>
              <a:rPr lang="en-US" dirty="0" smtClean="0"/>
              <a:t>AND/OR graphs: In general do not, but</a:t>
            </a:r>
            <a:r>
              <a:rPr lang="en-US" dirty="0" smtClean="0"/>
              <a:t> do in AOMDD</a:t>
            </a:r>
          </a:p>
          <a:p>
            <a:r>
              <a:rPr lang="en-US" dirty="0" smtClean="0"/>
              <a:t>Interchangeability concepts provide many algorithms for it</a:t>
            </a:r>
          </a:p>
          <a:p>
            <a:r>
              <a:rPr lang="en-US" dirty="0" smtClean="0"/>
              <a:t>Local concepts can be efficiently applied but give limited results</a:t>
            </a:r>
          </a:p>
          <a:p>
            <a:r>
              <a:rPr lang="en-US" dirty="0" smtClean="0"/>
              <a:t>Global concepts give better results but in general are expensive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899" y="1524000"/>
            <a:ext cx="22479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687" y="3276600"/>
            <a:ext cx="40143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276600"/>
            <a:ext cx="291049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77200" y="320040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AND/OR </a:t>
            </a:r>
          </a:p>
          <a:p>
            <a:pPr algn="ctr"/>
            <a:r>
              <a:rPr lang="en-US" dirty="0" smtClean="0"/>
              <a:t>graph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124200"/>
            <a:ext cx="30390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23983" y="3135868"/>
            <a:ext cx="86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ForwNI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3276600"/>
            <a:ext cx="100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FDynSub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Label of</a:t>
            </a:r>
            <a:r>
              <a:rPr lang="en-US" dirty="0" smtClean="0"/>
              <a:t> Nodes </a:t>
            </a:r>
            <a:r>
              <a:rPr lang="en-US" dirty="0" smtClean="0"/>
              <a:t>t</a:t>
            </a:r>
            <a:r>
              <a:rPr lang="en-US" dirty="0" smtClean="0"/>
              <a:t>hat </a:t>
            </a:r>
            <a:r>
              <a:rPr lang="en-US" dirty="0" smtClean="0"/>
              <a:t>C</a:t>
            </a:r>
            <a:r>
              <a:rPr lang="en-US" dirty="0" smtClean="0"/>
              <a:t>an </a:t>
            </a:r>
            <a:r>
              <a:rPr lang="en-US" dirty="0" smtClean="0"/>
              <a:t>B</a:t>
            </a:r>
            <a:r>
              <a:rPr lang="en-US" dirty="0" smtClean="0"/>
              <a:t>e </a:t>
            </a:r>
            <a:r>
              <a:rPr lang="en-US" dirty="0" smtClean="0"/>
              <a:t>C</a:t>
            </a:r>
            <a:r>
              <a:rPr lang="en-US" dirty="0" smtClean="0"/>
              <a:t>ombined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1447799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FDynSub</a:t>
            </a:r>
            <a:r>
              <a:rPr lang="en-US" dirty="0" smtClean="0"/>
              <a:t>: different values, same variable</a:t>
            </a:r>
          </a:p>
          <a:p>
            <a:r>
              <a:rPr lang="en-US" dirty="0" err="1" smtClean="0"/>
              <a:t>ForwNI</a:t>
            </a:r>
            <a:r>
              <a:rPr lang="en-US" dirty="0" smtClean="0"/>
              <a:t>: different variables and values</a:t>
            </a:r>
          </a:p>
          <a:p>
            <a:r>
              <a:rPr lang="en-US" dirty="0" smtClean="0"/>
              <a:t>AND/OR graph: save variable and value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899" y="1524000"/>
            <a:ext cx="22479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687" y="3276600"/>
            <a:ext cx="40143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276600"/>
            <a:ext cx="291049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77200" y="320040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AND/OR </a:t>
            </a:r>
          </a:p>
          <a:p>
            <a:pPr algn="ctr"/>
            <a:r>
              <a:rPr lang="en-US" dirty="0" smtClean="0"/>
              <a:t>graph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124200"/>
            <a:ext cx="30390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23983" y="3135868"/>
            <a:ext cx="86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ForwNI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3276600"/>
            <a:ext cx="100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FDynSub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</a:t>
            </a:r>
            <a:r>
              <a:rPr lang="en-US" dirty="0" smtClean="0"/>
              <a:t> Dynamic </a:t>
            </a:r>
            <a:r>
              <a:rPr lang="en-US" dirty="0" smtClean="0"/>
              <a:t>V</a:t>
            </a:r>
            <a:r>
              <a:rPr lang="en-US" dirty="0" smtClean="0"/>
              <a:t>ariable </a:t>
            </a:r>
            <a:r>
              <a:rPr lang="en-US" dirty="0" smtClean="0"/>
              <a:t>O</a:t>
            </a:r>
            <a:r>
              <a:rPr lang="en-US" dirty="0" smtClean="0"/>
              <a:t>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137159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FDynSub</a:t>
            </a:r>
            <a:r>
              <a:rPr lang="en-US" dirty="0" smtClean="0"/>
              <a:t> and </a:t>
            </a:r>
            <a:r>
              <a:rPr lang="en-US" dirty="0" err="1" smtClean="0"/>
              <a:t>ForwNI</a:t>
            </a:r>
            <a:r>
              <a:rPr lang="en-US" dirty="0" smtClean="0"/>
              <a:t> allow </a:t>
            </a:r>
          </a:p>
          <a:p>
            <a:r>
              <a:rPr lang="en-US" dirty="0" smtClean="0"/>
              <a:t>AND/OR graphs  allow but restricted to the pseudo tree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899" y="1524000"/>
            <a:ext cx="22479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687" y="3276600"/>
            <a:ext cx="40143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276600"/>
            <a:ext cx="291049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077200" y="320040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AND/OR </a:t>
            </a:r>
          </a:p>
          <a:p>
            <a:pPr algn="ctr"/>
            <a:r>
              <a:rPr lang="en-US" dirty="0" smtClean="0"/>
              <a:t>graph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124200"/>
            <a:ext cx="30390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23983" y="3135868"/>
            <a:ext cx="86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ForwNI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3276600"/>
            <a:ext cx="100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FDynSub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Interchangeability Jungle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2737557"/>
            <a:ext cx="4914900" cy="320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3970667" cy="442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Main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Interchangeability Concepts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Bound on the</a:t>
            </a:r>
            <a:r>
              <a:rPr lang="en-US" dirty="0" smtClean="0"/>
              <a:t> Search </a:t>
            </a:r>
            <a:r>
              <a:rPr lang="en-US" dirty="0" smtClean="0"/>
              <a:t>S</a:t>
            </a:r>
            <a:r>
              <a:rPr lang="en-US" dirty="0" smtClean="0"/>
              <a:t>pace </a:t>
            </a:r>
            <a:r>
              <a:rPr lang="en-US" dirty="0" smtClean="0"/>
              <a:t>S</a:t>
            </a:r>
            <a:r>
              <a:rPr lang="en-US" dirty="0" smtClean="0"/>
              <a:t>ize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9899" y="1524000"/>
            <a:ext cx="22479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9687" y="3276600"/>
            <a:ext cx="401431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276600"/>
            <a:ext cx="291049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077200" y="320040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AND/OR </a:t>
            </a:r>
          </a:p>
          <a:p>
            <a:pPr algn="ctr"/>
            <a:r>
              <a:rPr lang="en-US" dirty="0" smtClean="0"/>
              <a:t>graph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124200"/>
            <a:ext cx="30390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623983" y="3135868"/>
            <a:ext cx="862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ForwNI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3276600"/>
            <a:ext cx="1008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FDynSub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62484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ForwNI</a:t>
            </a:r>
            <a:r>
              <a:rPr lang="en-US" dirty="0" smtClean="0"/>
              <a:t> can guarantee a bound according to the constraint type irrespective of the scope</a:t>
            </a:r>
          </a:p>
          <a:p>
            <a:r>
              <a:rPr lang="en-US" dirty="0" smtClean="0"/>
              <a:t>AND/OR graph can guarantee a bound given by the structure of the pseudo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Resilient to Telescopic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876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Telescopic variables are a set of variables that have the same domains and have equality constraints between them</a:t>
            </a:r>
          </a:p>
          <a:p>
            <a:r>
              <a:rPr lang="en-US" dirty="0" smtClean="0"/>
              <a:t>AND/OR graphs and </a:t>
            </a:r>
            <a:r>
              <a:rPr lang="en-US" dirty="0" err="1" smtClean="0"/>
              <a:t>ForwNI</a:t>
            </a:r>
            <a:r>
              <a:rPr lang="en-US" dirty="0" smtClean="0"/>
              <a:t> partially handle them if the telescopic variables appear consequently in the variable ordering</a:t>
            </a:r>
          </a:p>
          <a:p>
            <a:r>
              <a:rPr lang="en-US" dirty="0" err="1" smtClean="0"/>
              <a:t>FDynSub</a:t>
            </a:r>
            <a:r>
              <a:rPr lang="en-US" dirty="0" smtClean="0"/>
              <a:t> can not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99012"/>
            <a:ext cx="2438400" cy="35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634711"/>
            <a:ext cx="2362200" cy="87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761" y="3886200"/>
            <a:ext cx="1325039" cy="260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3450" y="3886200"/>
            <a:ext cx="2330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421" y="3276600"/>
            <a:ext cx="30747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Generalizing Neighborhood Interchangeability:  </a:t>
            </a:r>
            <a:br>
              <a:rPr lang="en-US" sz="2800" dirty="0" smtClean="0"/>
            </a:br>
            <a:r>
              <a:rPr lang="en-US" sz="2800" dirty="0" smtClean="0"/>
              <a:t>Local ⟶Global and Strong ⟶ Weak</a:t>
            </a:r>
            <a:endParaRPr lang="en-US" sz="28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429000" cy="1598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114800" y="2971800"/>
            <a:ext cx="172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‘a’ and ‘b’ are NI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20687" y="61722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0"/>
            <a:endCxn id="33" idx="3"/>
          </p:cNvCxnSpPr>
          <p:nvPr/>
        </p:nvCxnSpPr>
        <p:spPr>
          <a:xfrm rot="16200000" flipV="1">
            <a:off x="5132074" y="5287859"/>
            <a:ext cx="577334" cy="1191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4" idx="0"/>
            <a:endCxn id="36" idx="1"/>
          </p:cNvCxnSpPr>
          <p:nvPr/>
        </p:nvCxnSpPr>
        <p:spPr>
          <a:xfrm rot="5400000" flipH="1" flipV="1">
            <a:off x="6313725" y="5323125"/>
            <a:ext cx="551765" cy="11463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4" idx="0"/>
          </p:cNvCxnSpPr>
          <p:nvPr/>
        </p:nvCxnSpPr>
        <p:spPr>
          <a:xfrm rot="16200000" flipV="1">
            <a:off x="5118451" y="5274236"/>
            <a:ext cx="1219200" cy="576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0"/>
          </p:cNvCxnSpPr>
          <p:nvPr/>
        </p:nvCxnSpPr>
        <p:spPr>
          <a:xfrm rot="5400000" flipH="1" flipV="1">
            <a:off x="5728051" y="5241363"/>
            <a:ext cx="1219200" cy="64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229887" y="5410200"/>
            <a:ext cx="159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Substitutability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021374" y="4343400"/>
            <a:ext cx="1875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Full </a:t>
            </a:r>
          </a:p>
          <a:p>
            <a:pPr algn="ctr"/>
            <a:r>
              <a:rPr lang="en-US" dirty="0" smtClean="0"/>
              <a:t>Interchangeability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896887" y="4267200"/>
            <a:ext cx="1958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assignment </a:t>
            </a:r>
          </a:p>
          <a:p>
            <a:r>
              <a:rPr lang="en-US" dirty="0" smtClean="0"/>
              <a:t>Interchangeability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162800" y="5297269"/>
            <a:ext cx="1875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Subproblem</a:t>
            </a:r>
            <a:endParaRPr lang="en-US" dirty="0" smtClean="0"/>
          </a:p>
          <a:p>
            <a:pPr algn="ctr"/>
            <a:r>
              <a:rPr lang="en-US" dirty="0" smtClean="0"/>
              <a:t>Interchangeability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Forms: KI, FI, </a:t>
            </a:r>
            <a:r>
              <a:rPr lang="en-US" dirty="0" err="1" smtClean="0"/>
              <a:t>FDynI</a:t>
            </a:r>
            <a:r>
              <a:rPr lang="en-US" dirty="0" smtClean="0"/>
              <a:t>=</a:t>
            </a:r>
            <a:r>
              <a:rPr lang="en-US" dirty="0" err="1" smtClean="0"/>
              <a:t>CtxDepI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2400" y="1752600"/>
            <a:ext cx="4068087" cy="1447800"/>
            <a:chOff x="275313" y="2667000"/>
            <a:chExt cx="6019541" cy="2280798"/>
          </a:xfrm>
        </p:grpSpPr>
        <p:sp>
          <p:nvSpPr>
            <p:cNvPr id="3" name="TextBox 2"/>
            <p:cNvSpPr txBox="1"/>
            <p:nvPr/>
          </p:nvSpPr>
          <p:spPr>
            <a:xfrm>
              <a:off x="2866114" y="4572000"/>
              <a:ext cx="439775" cy="37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NI</a:t>
              </a:r>
              <a:endParaRPr lang="en-US" sz="1200" dirty="0"/>
            </a:p>
          </p:txBody>
        </p:sp>
        <p:cxnSp>
          <p:nvCxnSpPr>
            <p:cNvPr id="4" name="Straight Arrow Connector 3"/>
            <p:cNvCxnSpPr>
              <a:stCxn id="3" idx="0"/>
              <a:endCxn id="8" idx="3"/>
            </p:cNvCxnSpPr>
            <p:nvPr/>
          </p:nvCxnSpPr>
          <p:spPr>
            <a:xfrm rot="16200000" flipV="1">
              <a:off x="2158056" y="3644055"/>
              <a:ext cx="574101" cy="12817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>
              <a:stCxn id="3" idx="0"/>
              <a:endCxn id="11" idx="1"/>
            </p:cNvCxnSpPr>
            <p:nvPr/>
          </p:nvCxnSpPr>
          <p:spPr>
            <a:xfrm rot="5400000" flipH="1" flipV="1">
              <a:off x="3518761" y="3577476"/>
              <a:ext cx="561766" cy="14272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3" idx="0"/>
            </p:cNvCxnSpPr>
            <p:nvPr/>
          </p:nvCxnSpPr>
          <p:spPr>
            <a:xfrm rot="16200000" flipV="1">
              <a:off x="2175960" y="3661958"/>
              <a:ext cx="1219199" cy="6008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3" idx="0"/>
            </p:cNvCxnSpPr>
            <p:nvPr/>
          </p:nvCxnSpPr>
          <p:spPr>
            <a:xfrm rot="5400000" flipH="1" flipV="1">
              <a:off x="2785559" y="3653246"/>
              <a:ext cx="1219197" cy="6183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75313" y="3810000"/>
              <a:ext cx="1528896" cy="37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Substitutability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37571" y="2667000"/>
              <a:ext cx="1781568" cy="626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Full </a:t>
              </a:r>
            </a:p>
            <a:p>
              <a:pPr algn="ctr"/>
              <a:r>
                <a:rPr lang="en-US" sz="1200" dirty="0" smtClean="0"/>
                <a:t>Interchangeability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42314" y="2667000"/>
              <a:ext cx="1864979" cy="62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Partial assignment </a:t>
              </a:r>
            </a:p>
            <a:p>
              <a:r>
                <a:rPr lang="en-US" sz="1200" dirty="0" smtClean="0"/>
                <a:t>Interchangeability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13285" y="3697069"/>
              <a:ext cx="1781569" cy="62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Subproblem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Interchangeability</a:t>
              </a:r>
              <a:endParaRPr lang="en-US" sz="1200" dirty="0"/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421" y="3276600"/>
            <a:ext cx="30747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962400"/>
            <a:ext cx="196561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334000"/>
            <a:ext cx="2286000" cy="106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971800"/>
            <a:ext cx="2057400" cy="153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1676400"/>
            <a:ext cx="2819400" cy="153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485346" y="60198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858000" y="4648200"/>
            <a:ext cx="521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</a:t>
            </a:r>
          </a:p>
          <a:p>
            <a:r>
              <a:rPr lang="en-US" dirty="0" smtClean="0"/>
              <a:t>k=3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6477000" y="44958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V="1">
            <a:off x="8382000" y="43434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6096000" y="37338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V="1">
            <a:off x="5105400" y="35052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67200" y="312420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334000" y="121920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FDynI</a:t>
            </a:r>
            <a:endParaRPr lang="en-US" dirty="0" smtClean="0"/>
          </a:p>
          <a:p>
            <a:r>
              <a:rPr lang="en-US" dirty="0" err="1" smtClean="0"/>
              <a:t>CtxDepI</a:t>
            </a:r>
            <a:endParaRPr lang="en-US" dirty="0"/>
          </a:p>
        </p:txBody>
      </p:sp>
      <p:cxnSp>
        <p:nvCxnSpPr>
          <p:cNvPr id="41" name="Straight Arrow Connector 40"/>
          <p:cNvCxnSpPr>
            <a:stCxn id="3076" idx="1"/>
          </p:cNvCxnSpPr>
          <p:nvPr/>
        </p:nvCxnSpPr>
        <p:spPr>
          <a:xfrm rot="10800000" flipH="1">
            <a:off x="5867400" y="2133601"/>
            <a:ext cx="381000" cy="3103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V="1">
            <a:off x="7886700" y="21717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705600" y="28956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4191000" y="5181600"/>
            <a:ext cx="2667000" cy="1447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1" name="Rectangle 50"/>
          <p:cNvSpPr/>
          <p:nvPr/>
        </p:nvSpPr>
        <p:spPr>
          <a:xfrm>
            <a:off x="6553200" y="3886200"/>
            <a:ext cx="2438400" cy="1828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2" name="Rectangle 51"/>
          <p:cNvSpPr/>
          <p:nvPr/>
        </p:nvSpPr>
        <p:spPr>
          <a:xfrm>
            <a:off x="4114800" y="2895600"/>
            <a:ext cx="2438400" cy="1828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3" name="Rectangle 52"/>
          <p:cNvSpPr/>
          <p:nvPr/>
        </p:nvSpPr>
        <p:spPr>
          <a:xfrm>
            <a:off x="5334000" y="1295400"/>
            <a:ext cx="3505200" cy="20574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6" name="Freeform 55"/>
          <p:cNvSpPr/>
          <p:nvPr/>
        </p:nvSpPr>
        <p:spPr>
          <a:xfrm>
            <a:off x="869039" y="4820558"/>
            <a:ext cx="752929" cy="1939470"/>
          </a:xfrm>
          <a:custGeom>
            <a:avLst/>
            <a:gdLst>
              <a:gd name="connsiteX0" fmla="*/ 264885 w 647700"/>
              <a:gd name="connsiteY0" fmla="*/ 1776185 h 1939470"/>
              <a:gd name="connsiteX1" fmla="*/ 297542 w 647700"/>
              <a:gd name="connsiteY1" fmla="*/ 1906813 h 1939470"/>
              <a:gd name="connsiteX2" fmla="*/ 537028 w 647700"/>
              <a:gd name="connsiteY2" fmla="*/ 1906813 h 1939470"/>
              <a:gd name="connsiteX3" fmla="*/ 635000 w 647700"/>
              <a:gd name="connsiteY3" fmla="*/ 1710871 h 1939470"/>
              <a:gd name="connsiteX4" fmla="*/ 482600 w 647700"/>
              <a:gd name="connsiteY4" fmla="*/ 1427842 h 1939470"/>
              <a:gd name="connsiteX5" fmla="*/ 439057 w 647700"/>
              <a:gd name="connsiteY5" fmla="*/ 731156 h 1939470"/>
              <a:gd name="connsiteX6" fmla="*/ 635000 w 647700"/>
              <a:gd name="connsiteY6" fmla="*/ 295728 h 1939470"/>
              <a:gd name="connsiteX7" fmla="*/ 515257 w 647700"/>
              <a:gd name="connsiteY7" fmla="*/ 78013 h 1939470"/>
              <a:gd name="connsiteX8" fmla="*/ 275771 w 647700"/>
              <a:gd name="connsiteY8" fmla="*/ 23585 h 1939470"/>
              <a:gd name="connsiteX9" fmla="*/ 58057 w 647700"/>
              <a:gd name="connsiteY9" fmla="*/ 67128 h 1939470"/>
              <a:gd name="connsiteX10" fmla="*/ 25400 w 647700"/>
              <a:gd name="connsiteY10" fmla="*/ 426356 h 1939470"/>
              <a:gd name="connsiteX11" fmla="*/ 210457 w 647700"/>
              <a:gd name="connsiteY11" fmla="*/ 1144813 h 1939470"/>
              <a:gd name="connsiteX12" fmla="*/ 264885 w 647700"/>
              <a:gd name="connsiteY12" fmla="*/ 1602013 h 1939470"/>
              <a:gd name="connsiteX13" fmla="*/ 264885 w 647700"/>
              <a:gd name="connsiteY13" fmla="*/ 1776185 h 193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7700" h="1939470">
                <a:moveTo>
                  <a:pt x="264885" y="1776185"/>
                </a:moveTo>
                <a:cubicBezTo>
                  <a:pt x="270328" y="1826985"/>
                  <a:pt x="252185" y="1885042"/>
                  <a:pt x="297542" y="1906813"/>
                </a:cubicBezTo>
                <a:cubicBezTo>
                  <a:pt x="342899" y="1928584"/>
                  <a:pt x="480785" y="1939470"/>
                  <a:pt x="537028" y="1906813"/>
                </a:cubicBezTo>
                <a:cubicBezTo>
                  <a:pt x="593271" y="1874156"/>
                  <a:pt x="644071" y="1790700"/>
                  <a:pt x="635000" y="1710871"/>
                </a:cubicBezTo>
                <a:cubicBezTo>
                  <a:pt x="625929" y="1631043"/>
                  <a:pt x="515257" y="1591128"/>
                  <a:pt x="482600" y="1427842"/>
                </a:cubicBezTo>
                <a:cubicBezTo>
                  <a:pt x="449943" y="1264556"/>
                  <a:pt x="413657" y="919842"/>
                  <a:pt x="439057" y="731156"/>
                </a:cubicBezTo>
                <a:cubicBezTo>
                  <a:pt x="464457" y="542470"/>
                  <a:pt x="622300" y="404585"/>
                  <a:pt x="635000" y="295728"/>
                </a:cubicBezTo>
                <a:cubicBezTo>
                  <a:pt x="647700" y="186871"/>
                  <a:pt x="575128" y="123370"/>
                  <a:pt x="515257" y="78013"/>
                </a:cubicBezTo>
                <a:cubicBezTo>
                  <a:pt x="455386" y="32656"/>
                  <a:pt x="351971" y="25399"/>
                  <a:pt x="275771" y="23585"/>
                </a:cubicBezTo>
                <a:cubicBezTo>
                  <a:pt x="199571" y="21771"/>
                  <a:pt x="99785" y="0"/>
                  <a:pt x="58057" y="67128"/>
                </a:cubicBezTo>
                <a:cubicBezTo>
                  <a:pt x="16329" y="134256"/>
                  <a:pt x="0" y="246742"/>
                  <a:pt x="25400" y="426356"/>
                </a:cubicBezTo>
                <a:cubicBezTo>
                  <a:pt x="50800" y="605970"/>
                  <a:pt x="170543" y="948870"/>
                  <a:pt x="210457" y="1144813"/>
                </a:cubicBezTo>
                <a:cubicBezTo>
                  <a:pt x="250371" y="1340756"/>
                  <a:pt x="257628" y="1493156"/>
                  <a:pt x="264885" y="1602013"/>
                </a:cubicBezTo>
                <a:cubicBezTo>
                  <a:pt x="272142" y="1710870"/>
                  <a:pt x="259442" y="1725385"/>
                  <a:pt x="264885" y="1776185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676400"/>
            <a:ext cx="1972192" cy="161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192115"/>
            <a:ext cx="2438400" cy="13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338379"/>
            <a:ext cx="2571750" cy="120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Substitutability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1752600"/>
            <a:ext cx="4068087" cy="1447800"/>
            <a:chOff x="275313" y="2667000"/>
            <a:chExt cx="6019541" cy="2280798"/>
          </a:xfrm>
        </p:grpSpPr>
        <p:sp>
          <p:nvSpPr>
            <p:cNvPr id="4" name="TextBox 3"/>
            <p:cNvSpPr txBox="1"/>
            <p:nvPr/>
          </p:nvSpPr>
          <p:spPr>
            <a:xfrm>
              <a:off x="2866114" y="4572000"/>
              <a:ext cx="439775" cy="37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NI</a:t>
              </a:r>
              <a:endParaRPr lang="en-US" sz="1200" dirty="0"/>
            </a:p>
          </p:txBody>
        </p:sp>
        <p:cxnSp>
          <p:nvCxnSpPr>
            <p:cNvPr id="5" name="Straight Arrow Connector 4"/>
            <p:cNvCxnSpPr>
              <a:stCxn id="4" idx="0"/>
              <a:endCxn id="9" idx="3"/>
            </p:cNvCxnSpPr>
            <p:nvPr/>
          </p:nvCxnSpPr>
          <p:spPr>
            <a:xfrm rot="16200000" flipV="1">
              <a:off x="2158056" y="3644055"/>
              <a:ext cx="574101" cy="128179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4" idx="0"/>
              <a:endCxn id="12" idx="1"/>
            </p:cNvCxnSpPr>
            <p:nvPr/>
          </p:nvCxnSpPr>
          <p:spPr>
            <a:xfrm rot="5400000" flipH="1" flipV="1">
              <a:off x="3518761" y="3577476"/>
              <a:ext cx="561766" cy="14272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0"/>
            </p:cNvCxnSpPr>
            <p:nvPr/>
          </p:nvCxnSpPr>
          <p:spPr>
            <a:xfrm rot="16200000" flipV="1">
              <a:off x="2175960" y="3661958"/>
              <a:ext cx="1219199" cy="6008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" idx="0"/>
            </p:cNvCxnSpPr>
            <p:nvPr/>
          </p:nvCxnSpPr>
          <p:spPr>
            <a:xfrm rot="5400000" flipH="1" flipV="1">
              <a:off x="2785559" y="3653246"/>
              <a:ext cx="1219197" cy="6183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75313" y="3810000"/>
              <a:ext cx="1528896" cy="3757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Substitutability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7571" y="2667000"/>
              <a:ext cx="1781569" cy="626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Full </a:t>
              </a:r>
            </a:p>
            <a:p>
              <a:pPr algn="ctr"/>
              <a:r>
                <a:rPr lang="en-US" sz="1200" dirty="0" smtClean="0"/>
                <a:t>Interchangeability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42314" y="2667000"/>
              <a:ext cx="1864979" cy="62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Partial assignment </a:t>
              </a:r>
            </a:p>
            <a:p>
              <a:r>
                <a:rPr lang="en-US" sz="1200" dirty="0" smtClean="0"/>
                <a:t>Interchangeability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13285" y="3697069"/>
              <a:ext cx="1781569" cy="62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Subproblem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Interchangeability</a:t>
              </a:r>
              <a:endParaRPr lang="en-US" sz="1200" dirty="0"/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421" y="3276600"/>
            <a:ext cx="30747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/>
          <p:nvPr/>
        </p:nvSpPr>
        <p:spPr>
          <a:xfrm>
            <a:off x="375557" y="4394201"/>
            <a:ext cx="1260928" cy="2405742"/>
          </a:xfrm>
          <a:custGeom>
            <a:avLst/>
            <a:gdLst>
              <a:gd name="connsiteX0" fmla="*/ 843643 w 1260928"/>
              <a:gd name="connsiteY0" fmla="*/ 2376713 h 2405742"/>
              <a:gd name="connsiteX1" fmla="*/ 1104900 w 1260928"/>
              <a:gd name="connsiteY1" fmla="*/ 2376713 h 2405742"/>
              <a:gd name="connsiteX2" fmla="*/ 1257300 w 1260928"/>
              <a:gd name="connsiteY2" fmla="*/ 2202542 h 2405742"/>
              <a:gd name="connsiteX3" fmla="*/ 1083129 w 1260928"/>
              <a:gd name="connsiteY3" fmla="*/ 2006599 h 2405742"/>
              <a:gd name="connsiteX4" fmla="*/ 789214 w 1260928"/>
              <a:gd name="connsiteY4" fmla="*/ 1875970 h 2405742"/>
              <a:gd name="connsiteX5" fmla="*/ 538843 w 1260928"/>
              <a:gd name="connsiteY5" fmla="*/ 1549399 h 2405742"/>
              <a:gd name="connsiteX6" fmla="*/ 538843 w 1260928"/>
              <a:gd name="connsiteY6" fmla="*/ 1048656 h 2405742"/>
              <a:gd name="connsiteX7" fmla="*/ 615043 w 1260928"/>
              <a:gd name="connsiteY7" fmla="*/ 449942 h 2405742"/>
              <a:gd name="connsiteX8" fmla="*/ 517072 w 1260928"/>
              <a:gd name="connsiteY8" fmla="*/ 68942 h 2405742"/>
              <a:gd name="connsiteX9" fmla="*/ 81643 w 1260928"/>
              <a:gd name="connsiteY9" fmla="*/ 79828 h 2405742"/>
              <a:gd name="connsiteX10" fmla="*/ 27214 w 1260928"/>
              <a:gd name="connsiteY10" fmla="*/ 547913 h 2405742"/>
              <a:gd name="connsiteX11" fmla="*/ 27214 w 1260928"/>
              <a:gd name="connsiteY11" fmla="*/ 1113970 h 2405742"/>
              <a:gd name="connsiteX12" fmla="*/ 103414 w 1260928"/>
              <a:gd name="connsiteY12" fmla="*/ 1756228 h 2405742"/>
              <a:gd name="connsiteX13" fmla="*/ 517072 w 1260928"/>
              <a:gd name="connsiteY13" fmla="*/ 2235199 h 2405742"/>
              <a:gd name="connsiteX14" fmla="*/ 843643 w 1260928"/>
              <a:gd name="connsiteY14" fmla="*/ 2376713 h 240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60928" h="2405742">
                <a:moveTo>
                  <a:pt x="843643" y="2376713"/>
                </a:moveTo>
                <a:cubicBezTo>
                  <a:pt x="941614" y="2400299"/>
                  <a:pt x="1035957" y="2405742"/>
                  <a:pt x="1104900" y="2376713"/>
                </a:cubicBezTo>
                <a:cubicBezTo>
                  <a:pt x="1173843" y="2347685"/>
                  <a:pt x="1260928" y="2264228"/>
                  <a:pt x="1257300" y="2202542"/>
                </a:cubicBezTo>
                <a:cubicBezTo>
                  <a:pt x="1253672" y="2140856"/>
                  <a:pt x="1161143" y="2061028"/>
                  <a:pt x="1083129" y="2006599"/>
                </a:cubicBezTo>
                <a:cubicBezTo>
                  <a:pt x="1005115" y="1952170"/>
                  <a:pt x="879928" y="1952170"/>
                  <a:pt x="789214" y="1875970"/>
                </a:cubicBezTo>
                <a:cubicBezTo>
                  <a:pt x="698500" y="1799770"/>
                  <a:pt x="580571" y="1687285"/>
                  <a:pt x="538843" y="1549399"/>
                </a:cubicBezTo>
                <a:cubicBezTo>
                  <a:pt x="497115" y="1411513"/>
                  <a:pt x="526143" y="1231899"/>
                  <a:pt x="538843" y="1048656"/>
                </a:cubicBezTo>
                <a:cubicBezTo>
                  <a:pt x="551543" y="865413"/>
                  <a:pt x="618672" y="613228"/>
                  <a:pt x="615043" y="449942"/>
                </a:cubicBezTo>
                <a:cubicBezTo>
                  <a:pt x="611414" y="286656"/>
                  <a:pt x="605972" y="130628"/>
                  <a:pt x="517072" y="68942"/>
                </a:cubicBezTo>
                <a:cubicBezTo>
                  <a:pt x="428172" y="7256"/>
                  <a:pt x="163286" y="0"/>
                  <a:pt x="81643" y="79828"/>
                </a:cubicBezTo>
                <a:cubicBezTo>
                  <a:pt x="0" y="159656"/>
                  <a:pt x="36286" y="375556"/>
                  <a:pt x="27214" y="547913"/>
                </a:cubicBezTo>
                <a:cubicBezTo>
                  <a:pt x="18143" y="720270"/>
                  <a:pt x="14514" y="912584"/>
                  <a:pt x="27214" y="1113970"/>
                </a:cubicBezTo>
                <a:cubicBezTo>
                  <a:pt x="39914" y="1315356"/>
                  <a:pt x="21771" y="1569357"/>
                  <a:pt x="103414" y="1756228"/>
                </a:cubicBezTo>
                <a:cubicBezTo>
                  <a:pt x="185057" y="1943099"/>
                  <a:pt x="388258" y="2131785"/>
                  <a:pt x="517072" y="2235199"/>
                </a:cubicBezTo>
                <a:cubicBezTo>
                  <a:pt x="645886" y="2338613"/>
                  <a:pt x="745672" y="2353127"/>
                  <a:pt x="843643" y="2376713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5410200"/>
            <a:ext cx="2286000" cy="106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409146" y="60960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114800" y="5257800"/>
            <a:ext cx="2667000" cy="1447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6400800" y="4267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8077200" y="4267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324600" y="3962400"/>
            <a:ext cx="2743200" cy="1828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4953000" y="3581401"/>
            <a:ext cx="533400" cy="1524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962400" y="3048000"/>
            <a:ext cx="2590800" cy="16764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57800" y="167640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FDynSub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7201694" y="1637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334000" y="1600200"/>
            <a:ext cx="3505200" cy="1752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886200" y="41910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305800" y="533400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NSub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5" grpId="0" animBg="1"/>
      <p:bldP spid="25" grpId="1" animBg="1"/>
      <p:bldP spid="29" grpId="0" animBg="1"/>
      <p:bldP spid="29" grpId="1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368" y="4073567"/>
            <a:ext cx="2054832" cy="148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Partial Assignment Interchangeability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52400" y="1752600"/>
            <a:ext cx="4068087" cy="1447800"/>
            <a:chOff x="275313" y="2667000"/>
            <a:chExt cx="6019541" cy="2280798"/>
          </a:xfrm>
        </p:grpSpPr>
        <p:sp>
          <p:nvSpPr>
            <p:cNvPr id="4" name="TextBox 3"/>
            <p:cNvSpPr txBox="1"/>
            <p:nvPr/>
          </p:nvSpPr>
          <p:spPr>
            <a:xfrm>
              <a:off x="2866114" y="4572000"/>
              <a:ext cx="439775" cy="37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NI</a:t>
              </a:r>
              <a:endParaRPr lang="en-US" sz="1200" dirty="0"/>
            </a:p>
          </p:txBody>
        </p:sp>
        <p:cxnSp>
          <p:nvCxnSpPr>
            <p:cNvPr id="5" name="Straight Arrow Connector 4"/>
            <p:cNvCxnSpPr>
              <a:stCxn id="4" idx="0"/>
              <a:endCxn id="9" idx="3"/>
            </p:cNvCxnSpPr>
            <p:nvPr/>
          </p:nvCxnSpPr>
          <p:spPr>
            <a:xfrm rot="16200000" flipV="1">
              <a:off x="2158056" y="3644055"/>
              <a:ext cx="574101" cy="12817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>
              <a:stCxn id="4" idx="0"/>
              <a:endCxn id="12" idx="1"/>
            </p:cNvCxnSpPr>
            <p:nvPr/>
          </p:nvCxnSpPr>
          <p:spPr>
            <a:xfrm rot="5400000" flipH="1" flipV="1">
              <a:off x="3518761" y="3577476"/>
              <a:ext cx="561766" cy="14272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4" idx="0"/>
            </p:cNvCxnSpPr>
            <p:nvPr/>
          </p:nvCxnSpPr>
          <p:spPr>
            <a:xfrm rot="16200000" flipV="1">
              <a:off x="2175960" y="3661958"/>
              <a:ext cx="1219199" cy="6008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" idx="0"/>
            </p:cNvCxnSpPr>
            <p:nvPr/>
          </p:nvCxnSpPr>
          <p:spPr>
            <a:xfrm rot="5400000" flipH="1" flipV="1">
              <a:off x="2785559" y="3653246"/>
              <a:ext cx="1219197" cy="61831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75313" y="3810000"/>
              <a:ext cx="1528896" cy="3757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Substitutability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37571" y="2667000"/>
              <a:ext cx="1781569" cy="626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Full </a:t>
              </a:r>
            </a:p>
            <a:p>
              <a:pPr algn="ctr"/>
              <a:r>
                <a:rPr lang="en-US" sz="1200" dirty="0" smtClean="0"/>
                <a:t>Interchangeability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42314" y="2667000"/>
              <a:ext cx="1864979" cy="626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Partial assignment </a:t>
              </a:r>
            </a:p>
            <a:p>
              <a:r>
                <a:rPr lang="en-US" sz="1200" dirty="0" smtClean="0"/>
                <a:t>Interchangeability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13285" y="3697069"/>
              <a:ext cx="1781569" cy="62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Subproblem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Interchangeability</a:t>
              </a:r>
              <a:endParaRPr lang="en-US" sz="1200" dirty="0"/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421" y="3276600"/>
            <a:ext cx="30747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114800" y="5257800"/>
            <a:ext cx="2667000" cy="1447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8077994" y="4037806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05600" y="3962400"/>
            <a:ext cx="2362200" cy="20574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 flipV="1">
            <a:off x="4986957" y="3547443"/>
            <a:ext cx="313085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962400" y="3048000"/>
            <a:ext cx="2209800" cy="1828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527475" y="1828800"/>
            <a:ext cx="875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TupSub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553200" y="1600200"/>
            <a:ext cx="2286000" cy="1752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886200" y="4191000"/>
            <a:ext cx="86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ForwNI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229600" y="5638800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DynNI</a:t>
            </a:r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>
            <a:off x="1173843" y="4562928"/>
            <a:ext cx="1226457" cy="2207987"/>
          </a:xfrm>
          <a:custGeom>
            <a:avLst/>
            <a:gdLst>
              <a:gd name="connsiteX0" fmla="*/ 45357 w 1226457"/>
              <a:gd name="connsiteY0" fmla="*/ 2153558 h 2207987"/>
              <a:gd name="connsiteX1" fmla="*/ 328386 w 1226457"/>
              <a:gd name="connsiteY1" fmla="*/ 2153558 h 2207987"/>
              <a:gd name="connsiteX2" fmla="*/ 502557 w 1226457"/>
              <a:gd name="connsiteY2" fmla="*/ 1826986 h 2207987"/>
              <a:gd name="connsiteX3" fmla="*/ 687614 w 1226457"/>
              <a:gd name="connsiteY3" fmla="*/ 1609272 h 2207987"/>
              <a:gd name="connsiteX4" fmla="*/ 1144814 w 1226457"/>
              <a:gd name="connsiteY4" fmla="*/ 683986 h 2207987"/>
              <a:gd name="connsiteX5" fmla="*/ 1177471 w 1226457"/>
              <a:gd name="connsiteY5" fmla="*/ 172358 h 2207987"/>
              <a:gd name="connsiteX6" fmla="*/ 850900 w 1226457"/>
              <a:gd name="connsiteY6" fmla="*/ 9072 h 2207987"/>
              <a:gd name="connsiteX7" fmla="*/ 600528 w 1226457"/>
              <a:gd name="connsiteY7" fmla="*/ 117929 h 2207987"/>
              <a:gd name="connsiteX8" fmla="*/ 600528 w 1226457"/>
              <a:gd name="connsiteY8" fmla="*/ 716643 h 2207987"/>
              <a:gd name="connsiteX9" fmla="*/ 186871 w 1226457"/>
              <a:gd name="connsiteY9" fmla="*/ 1663701 h 2207987"/>
              <a:gd name="connsiteX10" fmla="*/ 56243 w 1226457"/>
              <a:gd name="connsiteY10" fmla="*/ 2001158 h 2207987"/>
              <a:gd name="connsiteX11" fmla="*/ 45357 w 1226457"/>
              <a:gd name="connsiteY11" fmla="*/ 2153558 h 220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6457" h="2207987">
                <a:moveTo>
                  <a:pt x="45357" y="2153558"/>
                </a:moveTo>
                <a:cubicBezTo>
                  <a:pt x="90714" y="2178958"/>
                  <a:pt x="252186" y="2207987"/>
                  <a:pt x="328386" y="2153558"/>
                </a:cubicBezTo>
                <a:cubicBezTo>
                  <a:pt x="404586" y="2099129"/>
                  <a:pt x="442686" y="1917700"/>
                  <a:pt x="502557" y="1826986"/>
                </a:cubicBezTo>
                <a:cubicBezTo>
                  <a:pt x="562428" y="1736272"/>
                  <a:pt x="580571" y="1799772"/>
                  <a:pt x="687614" y="1609272"/>
                </a:cubicBezTo>
                <a:cubicBezTo>
                  <a:pt x="794657" y="1418772"/>
                  <a:pt x="1063171" y="923472"/>
                  <a:pt x="1144814" y="683986"/>
                </a:cubicBezTo>
                <a:cubicBezTo>
                  <a:pt x="1226457" y="444500"/>
                  <a:pt x="1226457" y="284844"/>
                  <a:pt x="1177471" y="172358"/>
                </a:cubicBezTo>
                <a:cubicBezTo>
                  <a:pt x="1128485" y="59872"/>
                  <a:pt x="947057" y="18143"/>
                  <a:pt x="850900" y="9072"/>
                </a:cubicBezTo>
                <a:cubicBezTo>
                  <a:pt x="754743" y="1"/>
                  <a:pt x="642257" y="0"/>
                  <a:pt x="600528" y="117929"/>
                </a:cubicBezTo>
                <a:cubicBezTo>
                  <a:pt x="558799" y="235858"/>
                  <a:pt x="669471" y="459014"/>
                  <a:pt x="600528" y="716643"/>
                </a:cubicBezTo>
                <a:cubicBezTo>
                  <a:pt x="531585" y="974272"/>
                  <a:pt x="277585" y="1449615"/>
                  <a:pt x="186871" y="1663701"/>
                </a:cubicBezTo>
                <a:cubicBezTo>
                  <a:pt x="96157" y="1877787"/>
                  <a:pt x="74386" y="1917701"/>
                  <a:pt x="56243" y="2001158"/>
                </a:cubicBezTo>
                <a:cubicBezTo>
                  <a:pt x="38100" y="2084615"/>
                  <a:pt x="0" y="2128158"/>
                  <a:pt x="45357" y="2153558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410200"/>
            <a:ext cx="2286000" cy="106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409146" y="60960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1875" y="1752600"/>
            <a:ext cx="1016325" cy="152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124200"/>
            <a:ext cx="1033397" cy="15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rot="5400000">
            <a:off x="7735094" y="16375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067302" y="3009900"/>
            <a:ext cx="38099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2058" y="4191000"/>
            <a:ext cx="234142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733800"/>
            <a:ext cx="2590800" cy="1217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1588" y="1752600"/>
            <a:ext cx="2412926" cy="151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676400"/>
            <a:ext cx="2486025" cy="136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5410200"/>
            <a:ext cx="2286000" cy="106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SubProblem</a:t>
            </a:r>
            <a:r>
              <a:rPr lang="en-US" dirty="0" smtClean="0"/>
              <a:t> Interchangeability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1752600"/>
            <a:ext cx="4068087" cy="1447800"/>
            <a:chOff x="275313" y="2667000"/>
            <a:chExt cx="6019541" cy="2280798"/>
          </a:xfrm>
        </p:grpSpPr>
        <p:sp>
          <p:nvSpPr>
            <p:cNvPr id="5" name="TextBox 4"/>
            <p:cNvSpPr txBox="1"/>
            <p:nvPr/>
          </p:nvSpPr>
          <p:spPr>
            <a:xfrm>
              <a:off x="2866114" y="4572000"/>
              <a:ext cx="439775" cy="37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NI</a:t>
              </a:r>
              <a:endParaRPr lang="en-US" sz="1200" dirty="0"/>
            </a:p>
          </p:txBody>
        </p:sp>
        <p:cxnSp>
          <p:nvCxnSpPr>
            <p:cNvPr id="6" name="Straight Arrow Connector 5"/>
            <p:cNvCxnSpPr>
              <a:stCxn id="5" idx="0"/>
              <a:endCxn id="10" idx="3"/>
            </p:cNvCxnSpPr>
            <p:nvPr/>
          </p:nvCxnSpPr>
          <p:spPr>
            <a:xfrm rot="16200000" flipV="1">
              <a:off x="2158056" y="3644055"/>
              <a:ext cx="574101" cy="12817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5" idx="0"/>
              <a:endCxn id="13" idx="1"/>
            </p:cNvCxnSpPr>
            <p:nvPr/>
          </p:nvCxnSpPr>
          <p:spPr>
            <a:xfrm rot="5400000" flipH="1" flipV="1">
              <a:off x="3518761" y="3577476"/>
              <a:ext cx="561766" cy="142728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5" idx="0"/>
            </p:cNvCxnSpPr>
            <p:nvPr/>
          </p:nvCxnSpPr>
          <p:spPr>
            <a:xfrm rot="16200000" flipV="1">
              <a:off x="2175960" y="3661958"/>
              <a:ext cx="1219199" cy="6008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0"/>
            </p:cNvCxnSpPr>
            <p:nvPr/>
          </p:nvCxnSpPr>
          <p:spPr>
            <a:xfrm rot="5400000" flipH="1" flipV="1">
              <a:off x="2785559" y="3653246"/>
              <a:ext cx="1219197" cy="61831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75313" y="3810000"/>
              <a:ext cx="1528896" cy="37579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Substitutability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37571" y="2667000"/>
              <a:ext cx="1781569" cy="626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Full </a:t>
              </a:r>
            </a:p>
            <a:p>
              <a:pPr algn="ctr"/>
              <a:r>
                <a:rPr lang="en-US" sz="1200" dirty="0" smtClean="0"/>
                <a:t>Interchangeability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42314" y="2667000"/>
              <a:ext cx="1864979" cy="62633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200" dirty="0" smtClean="0"/>
                <a:t>Partial assignment </a:t>
              </a:r>
            </a:p>
            <a:p>
              <a:r>
                <a:rPr lang="en-US" sz="1200" dirty="0" smtClean="0"/>
                <a:t>Interchangeability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13285" y="3697069"/>
              <a:ext cx="1781569" cy="626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 smtClean="0"/>
                <a:t>Subproblem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Interchangeability</a:t>
              </a:r>
              <a:endParaRPr lang="en-US" sz="1200" dirty="0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0421" y="3276600"/>
            <a:ext cx="30747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114800" y="5257800"/>
            <a:ext cx="2667000" cy="1447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8534400" y="50292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29400" y="3962400"/>
            <a:ext cx="2438400" cy="20574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3805860" y="1680544"/>
            <a:ext cx="313083" cy="1523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581400" y="1600200"/>
            <a:ext cx="2743200" cy="1828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00800" y="243840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SprI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400800" y="1600200"/>
            <a:ext cx="2590800" cy="18288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30309" y="2782669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NPI</a:t>
            </a:r>
          </a:p>
          <a:p>
            <a:r>
              <a:rPr lang="en-US" dirty="0" err="1" smtClean="0"/>
              <a:t>DirI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229600" y="563880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NTI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09146" y="609600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7963694" y="18661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4152901" y="1714499"/>
            <a:ext cx="380999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7848600" y="49530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657600" y="3505200"/>
            <a:ext cx="2819400" cy="16764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44" name="Straight Arrow Connector 43"/>
          <p:cNvCxnSpPr/>
          <p:nvPr/>
        </p:nvCxnSpPr>
        <p:spPr>
          <a:xfrm rot="16200000" flipH="1">
            <a:off x="4038600" y="38100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1177471" y="4450443"/>
            <a:ext cx="1977572" cy="2358571"/>
          </a:xfrm>
          <a:custGeom>
            <a:avLst/>
            <a:gdLst>
              <a:gd name="connsiteX0" fmla="*/ 41729 w 1977572"/>
              <a:gd name="connsiteY0" fmla="*/ 2309586 h 2358571"/>
              <a:gd name="connsiteX1" fmla="*/ 313872 w 1977572"/>
              <a:gd name="connsiteY1" fmla="*/ 2298700 h 2358571"/>
              <a:gd name="connsiteX2" fmla="*/ 836386 w 1977572"/>
              <a:gd name="connsiteY2" fmla="*/ 1950357 h 2358571"/>
              <a:gd name="connsiteX3" fmla="*/ 1195615 w 1977572"/>
              <a:gd name="connsiteY3" fmla="*/ 1721757 h 2358571"/>
              <a:gd name="connsiteX4" fmla="*/ 1598386 w 1977572"/>
              <a:gd name="connsiteY4" fmla="*/ 1493157 h 2358571"/>
              <a:gd name="connsiteX5" fmla="*/ 1805215 w 1977572"/>
              <a:gd name="connsiteY5" fmla="*/ 1286328 h 2358571"/>
              <a:gd name="connsiteX6" fmla="*/ 1892300 w 1977572"/>
              <a:gd name="connsiteY6" fmla="*/ 937986 h 2358571"/>
              <a:gd name="connsiteX7" fmla="*/ 1946729 w 1977572"/>
              <a:gd name="connsiteY7" fmla="*/ 622300 h 2358571"/>
              <a:gd name="connsiteX8" fmla="*/ 1707243 w 1977572"/>
              <a:gd name="connsiteY8" fmla="*/ 469900 h 2358571"/>
              <a:gd name="connsiteX9" fmla="*/ 1543958 w 1977572"/>
              <a:gd name="connsiteY9" fmla="*/ 600528 h 2358571"/>
              <a:gd name="connsiteX10" fmla="*/ 1554843 w 1977572"/>
              <a:gd name="connsiteY10" fmla="*/ 1003300 h 2358571"/>
              <a:gd name="connsiteX11" fmla="*/ 1173843 w 1977572"/>
              <a:gd name="connsiteY11" fmla="*/ 1351643 h 2358571"/>
              <a:gd name="connsiteX12" fmla="*/ 771072 w 1977572"/>
              <a:gd name="connsiteY12" fmla="*/ 970643 h 2358571"/>
              <a:gd name="connsiteX13" fmla="*/ 694872 w 1977572"/>
              <a:gd name="connsiteY13" fmla="*/ 589643 h 2358571"/>
              <a:gd name="connsiteX14" fmla="*/ 498929 w 1977572"/>
              <a:gd name="connsiteY14" fmla="*/ 88900 h 2358571"/>
              <a:gd name="connsiteX15" fmla="*/ 368300 w 1977572"/>
              <a:gd name="connsiteY15" fmla="*/ 219528 h 2358571"/>
              <a:gd name="connsiteX16" fmla="*/ 531586 w 1977572"/>
              <a:gd name="connsiteY16" fmla="*/ 1406071 h 2358571"/>
              <a:gd name="connsiteX17" fmla="*/ 662215 w 1977572"/>
              <a:gd name="connsiteY17" fmla="*/ 1602014 h 2358571"/>
              <a:gd name="connsiteX18" fmla="*/ 586015 w 1977572"/>
              <a:gd name="connsiteY18" fmla="*/ 1787071 h 2358571"/>
              <a:gd name="connsiteX19" fmla="*/ 324758 w 1977572"/>
              <a:gd name="connsiteY19" fmla="*/ 1885043 h 2358571"/>
              <a:gd name="connsiteX20" fmla="*/ 128815 w 1977572"/>
              <a:gd name="connsiteY20" fmla="*/ 2015671 h 2358571"/>
              <a:gd name="connsiteX21" fmla="*/ 63500 w 1977572"/>
              <a:gd name="connsiteY21" fmla="*/ 2146300 h 2358571"/>
              <a:gd name="connsiteX22" fmla="*/ 41729 w 1977572"/>
              <a:gd name="connsiteY22" fmla="*/ 2309586 h 235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7572" h="2358571">
                <a:moveTo>
                  <a:pt x="41729" y="2309586"/>
                </a:moveTo>
                <a:cubicBezTo>
                  <a:pt x="83458" y="2334986"/>
                  <a:pt x="181429" y="2358571"/>
                  <a:pt x="313872" y="2298700"/>
                </a:cubicBezTo>
                <a:cubicBezTo>
                  <a:pt x="446315" y="2238829"/>
                  <a:pt x="689429" y="2046514"/>
                  <a:pt x="836386" y="1950357"/>
                </a:cubicBezTo>
                <a:cubicBezTo>
                  <a:pt x="983343" y="1854200"/>
                  <a:pt x="1068615" y="1797957"/>
                  <a:pt x="1195615" y="1721757"/>
                </a:cubicBezTo>
                <a:cubicBezTo>
                  <a:pt x="1322615" y="1645557"/>
                  <a:pt x="1496786" y="1565729"/>
                  <a:pt x="1598386" y="1493157"/>
                </a:cubicBezTo>
                <a:cubicBezTo>
                  <a:pt x="1699986" y="1420586"/>
                  <a:pt x="1756229" y="1378857"/>
                  <a:pt x="1805215" y="1286328"/>
                </a:cubicBezTo>
                <a:cubicBezTo>
                  <a:pt x="1854201" y="1193800"/>
                  <a:pt x="1868714" y="1048657"/>
                  <a:pt x="1892300" y="937986"/>
                </a:cubicBezTo>
                <a:cubicBezTo>
                  <a:pt x="1915886" y="827315"/>
                  <a:pt x="1977572" y="700314"/>
                  <a:pt x="1946729" y="622300"/>
                </a:cubicBezTo>
                <a:cubicBezTo>
                  <a:pt x="1915886" y="544286"/>
                  <a:pt x="1774371" y="473529"/>
                  <a:pt x="1707243" y="469900"/>
                </a:cubicBezTo>
                <a:cubicBezTo>
                  <a:pt x="1640115" y="466271"/>
                  <a:pt x="1569358" y="511628"/>
                  <a:pt x="1543958" y="600528"/>
                </a:cubicBezTo>
                <a:cubicBezTo>
                  <a:pt x="1518558" y="689428"/>
                  <a:pt x="1616529" y="878114"/>
                  <a:pt x="1554843" y="1003300"/>
                </a:cubicBezTo>
                <a:cubicBezTo>
                  <a:pt x="1493157" y="1128486"/>
                  <a:pt x="1304472" y="1357086"/>
                  <a:pt x="1173843" y="1351643"/>
                </a:cubicBezTo>
                <a:cubicBezTo>
                  <a:pt x="1043214" y="1346200"/>
                  <a:pt x="850900" y="1097643"/>
                  <a:pt x="771072" y="970643"/>
                </a:cubicBezTo>
                <a:cubicBezTo>
                  <a:pt x="691244" y="843643"/>
                  <a:pt x="740229" y="736600"/>
                  <a:pt x="694872" y="589643"/>
                </a:cubicBezTo>
                <a:cubicBezTo>
                  <a:pt x="649515" y="442686"/>
                  <a:pt x="553358" y="150586"/>
                  <a:pt x="498929" y="88900"/>
                </a:cubicBezTo>
                <a:cubicBezTo>
                  <a:pt x="444500" y="27214"/>
                  <a:pt x="362857" y="0"/>
                  <a:pt x="368300" y="219528"/>
                </a:cubicBezTo>
                <a:cubicBezTo>
                  <a:pt x="373743" y="439056"/>
                  <a:pt x="482600" y="1175657"/>
                  <a:pt x="531586" y="1406071"/>
                </a:cubicBezTo>
                <a:cubicBezTo>
                  <a:pt x="580572" y="1636485"/>
                  <a:pt x="653144" y="1538514"/>
                  <a:pt x="662215" y="1602014"/>
                </a:cubicBezTo>
                <a:cubicBezTo>
                  <a:pt x="671286" y="1665514"/>
                  <a:pt x="642258" y="1739899"/>
                  <a:pt x="586015" y="1787071"/>
                </a:cubicBezTo>
                <a:cubicBezTo>
                  <a:pt x="529772" y="1834243"/>
                  <a:pt x="400958" y="1846943"/>
                  <a:pt x="324758" y="1885043"/>
                </a:cubicBezTo>
                <a:cubicBezTo>
                  <a:pt x="248558" y="1923143"/>
                  <a:pt x="172358" y="1972128"/>
                  <a:pt x="128815" y="2015671"/>
                </a:cubicBezTo>
                <a:cubicBezTo>
                  <a:pt x="85272" y="2059214"/>
                  <a:pt x="74386" y="2099129"/>
                  <a:pt x="63500" y="2146300"/>
                </a:cubicBezTo>
                <a:cubicBezTo>
                  <a:pt x="52614" y="2193471"/>
                  <a:pt x="0" y="2284186"/>
                  <a:pt x="41729" y="2309586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791200" y="464820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43" grpId="0" animBg="1"/>
      <p:bldP spid="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Search Space Compaction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Merging paths in the search yields a compact search space </a:t>
            </a:r>
          </a:p>
          <a:p>
            <a:r>
              <a:rPr lang="en-US" dirty="0" smtClean="0"/>
              <a:t>Partial solutions can be </a:t>
            </a:r>
          </a:p>
          <a:p>
            <a:pPr lvl="1"/>
            <a:r>
              <a:rPr lang="en-US" dirty="0" smtClean="0"/>
              <a:t>Bundled from the root up to a given level in the search tree</a:t>
            </a:r>
          </a:p>
          <a:p>
            <a:pPr lvl="1"/>
            <a:r>
              <a:rPr lang="en-US" dirty="0" smtClean="0"/>
              <a:t>Joined at a given level in the tree, yielding a solution graph</a:t>
            </a:r>
          </a:p>
          <a:p>
            <a:r>
              <a:rPr lang="en-US" dirty="0" smtClean="0"/>
              <a:t>Effectiveness</a:t>
            </a:r>
          </a:p>
          <a:p>
            <a:pPr lvl="1"/>
            <a:r>
              <a:rPr lang="en-US" dirty="0" smtClean="0"/>
              <a:t>If paths are compacted before being expanded, search effort is reduced</a:t>
            </a:r>
          </a:p>
          <a:p>
            <a:pPr lvl="1"/>
            <a:r>
              <a:rPr lang="en-US" dirty="0" smtClean="0"/>
              <a:t>Particularly effective when searching for all solutions to a problem</a:t>
            </a:r>
          </a:p>
          <a:p>
            <a:pPr lvl="1"/>
            <a:r>
              <a:rPr lang="en-US" dirty="0" err="1" smtClean="0"/>
              <a:t>Nogood</a:t>
            </a:r>
            <a:r>
              <a:rPr lang="en-US" dirty="0" smtClean="0"/>
              <a:t> bundling is extremely advantageous  </a:t>
            </a:r>
            <a:r>
              <a:rPr lang="en-US" sz="2000" dirty="0" smtClean="0">
                <a:solidFill>
                  <a:srgbClr val="3366FF"/>
                </a:solidFill>
              </a:rPr>
              <a:t>[</a:t>
            </a:r>
            <a:r>
              <a:rPr lang="en-US" sz="2000" dirty="0" err="1" smtClean="0">
                <a:solidFill>
                  <a:srgbClr val="3366FF"/>
                </a:solidFill>
              </a:rPr>
              <a:t>Choueiry</a:t>
            </a:r>
            <a:r>
              <a:rPr lang="en-US" sz="2000" dirty="0" smtClean="0">
                <a:solidFill>
                  <a:srgbClr val="3366FF"/>
                </a:solidFill>
              </a:rPr>
              <a:t> &amp; Davis 02]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971800"/>
            <a:ext cx="307477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Cross Product Representation (CPR)         </a:t>
            </a:r>
            <a:r>
              <a:rPr lang="en-US" sz="2323" dirty="0" smtClean="0">
                <a:solidFill>
                  <a:srgbClr val="3366FF"/>
                </a:solidFill>
              </a:rPr>
              <a:t>[</a:t>
            </a:r>
            <a:r>
              <a:rPr lang="en-US" sz="2323" dirty="0" err="1" smtClean="0">
                <a:solidFill>
                  <a:srgbClr val="3366FF"/>
                </a:solidFill>
              </a:rPr>
              <a:t>Hubbe</a:t>
            </a:r>
            <a:r>
              <a:rPr lang="en-US" sz="2323" dirty="0" smtClean="0">
                <a:solidFill>
                  <a:srgbClr val="3366FF"/>
                </a:solidFill>
              </a:rPr>
              <a:t> &amp; Freuder 92]</a:t>
            </a:r>
            <a:endParaRPr lang="en-US" sz="2323" dirty="0" smtClean="0"/>
          </a:p>
          <a:p>
            <a:pPr lvl="1"/>
            <a:r>
              <a:rPr lang="en-US" dirty="0" smtClean="0"/>
              <a:t>creates solution bundles by comparing future </a:t>
            </a:r>
            <a:r>
              <a:rPr lang="en-US" dirty="0" err="1" smtClean="0"/>
              <a:t>subproblems</a:t>
            </a:r>
            <a:endParaRPr lang="en-US" dirty="0" smtClean="0"/>
          </a:p>
          <a:p>
            <a:pPr lvl="1"/>
            <a:r>
              <a:rPr lang="en-US" dirty="0" smtClean="0"/>
              <a:t>is not based on interchangeability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 smtClean="0"/>
              <a:t>Can be static or dynamic </a:t>
            </a:r>
          </a:p>
          <a:p>
            <a:pPr lvl="1"/>
            <a:r>
              <a:rPr lang="en-US" dirty="0" smtClean="0"/>
              <a:t>NI             </a:t>
            </a:r>
            <a:r>
              <a:rPr lang="en-US" sz="2323" dirty="0" smtClean="0"/>
              <a:t> </a:t>
            </a:r>
            <a:r>
              <a:rPr lang="en-US" sz="2323" dirty="0" smtClean="0">
                <a:solidFill>
                  <a:srgbClr val="3366FF"/>
                </a:solidFill>
              </a:rPr>
              <a:t>[</a:t>
            </a:r>
            <a:r>
              <a:rPr lang="en-US" sz="2323" dirty="0" err="1" smtClean="0">
                <a:solidFill>
                  <a:srgbClr val="3366FF"/>
                </a:solidFill>
              </a:rPr>
              <a:t>Brenson</a:t>
            </a:r>
            <a:r>
              <a:rPr lang="en-US" sz="2323" dirty="0" smtClean="0">
                <a:solidFill>
                  <a:srgbClr val="3366FF"/>
                </a:solidFill>
              </a:rPr>
              <a:t> &amp; Freuder 92]</a:t>
            </a:r>
          </a:p>
          <a:p>
            <a:pPr lvl="1"/>
            <a:r>
              <a:rPr lang="en-US" dirty="0" smtClean="0"/>
              <a:t>NI</a:t>
            </a:r>
            <a:r>
              <a:rPr lang="en-US" baseline="-25000" dirty="0" smtClean="0"/>
              <a:t>C</a:t>
            </a:r>
            <a:r>
              <a:rPr lang="en-US" dirty="0" smtClean="0"/>
              <a:t>             </a:t>
            </a:r>
            <a:r>
              <a:rPr lang="en-US" sz="2323" dirty="0" smtClean="0">
                <a:solidFill>
                  <a:srgbClr val="3366FF"/>
                </a:solidFill>
              </a:rPr>
              <a:t>[</a:t>
            </a:r>
            <a:r>
              <a:rPr lang="en-US" sz="2323" dirty="0" err="1" smtClean="0">
                <a:solidFill>
                  <a:srgbClr val="3366FF"/>
                </a:solidFill>
              </a:rPr>
              <a:t>Haselbock</a:t>
            </a:r>
            <a:r>
              <a:rPr lang="en-US" sz="2323" dirty="0" smtClean="0">
                <a:solidFill>
                  <a:srgbClr val="3366FF"/>
                </a:solidFill>
              </a:rPr>
              <a:t> 93]</a:t>
            </a:r>
          </a:p>
          <a:p>
            <a:pPr lvl="1"/>
            <a:r>
              <a:rPr lang="en-US" dirty="0" err="1" smtClean="0"/>
              <a:t>CtxDepI</a:t>
            </a:r>
            <a:r>
              <a:rPr lang="en-US" dirty="0" smtClean="0"/>
              <a:t>    </a:t>
            </a:r>
            <a:r>
              <a:rPr lang="en-US" sz="2323" dirty="0" smtClean="0">
                <a:solidFill>
                  <a:srgbClr val="3366FF"/>
                </a:solidFill>
              </a:rPr>
              <a:t>[</a:t>
            </a:r>
            <a:r>
              <a:rPr lang="en-US" sz="2323" dirty="0" err="1" smtClean="0">
                <a:solidFill>
                  <a:srgbClr val="3366FF"/>
                </a:solidFill>
              </a:rPr>
              <a:t>Weigel</a:t>
            </a:r>
            <a:r>
              <a:rPr lang="en-US" sz="2323" dirty="0" smtClean="0">
                <a:solidFill>
                  <a:srgbClr val="3366FF"/>
                </a:solidFill>
              </a:rPr>
              <a:t>+ 96]</a:t>
            </a:r>
          </a:p>
          <a:p>
            <a:pPr lvl="1"/>
            <a:r>
              <a:rPr lang="en-US" dirty="0" err="1" smtClean="0"/>
              <a:t>DynNI</a:t>
            </a:r>
            <a:r>
              <a:rPr lang="en-US" dirty="0" smtClean="0"/>
              <a:t>      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sz="2323" dirty="0" smtClean="0">
                <a:solidFill>
                  <a:srgbClr val="3366FF"/>
                </a:solidFill>
              </a:rPr>
              <a:t>[</a:t>
            </a:r>
            <a:r>
              <a:rPr lang="en-US" sz="2323" dirty="0" err="1" smtClean="0">
                <a:solidFill>
                  <a:srgbClr val="3366FF"/>
                </a:solidFill>
              </a:rPr>
              <a:t>Choueiry</a:t>
            </a:r>
            <a:r>
              <a:rPr lang="en-US" sz="2323" dirty="0" smtClean="0">
                <a:solidFill>
                  <a:srgbClr val="3366FF"/>
                </a:solidFill>
              </a:rPr>
              <a:t> &amp; Davis 02, </a:t>
            </a:r>
            <a:r>
              <a:rPr lang="en-US" sz="2323" dirty="0" err="1" smtClean="0">
                <a:solidFill>
                  <a:srgbClr val="3366FF"/>
                </a:solidFill>
              </a:rPr>
              <a:t>Lal</a:t>
            </a:r>
            <a:r>
              <a:rPr lang="en-US" sz="2323" dirty="0" smtClean="0">
                <a:solidFill>
                  <a:srgbClr val="3366FF"/>
                </a:solidFill>
              </a:rPr>
              <a:t>+ 05]</a:t>
            </a:r>
          </a:p>
          <a:p>
            <a:pPr lvl="1"/>
            <a:r>
              <a:rPr lang="en-US" dirty="0" err="1" smtClean="0"/>
              <a:t>FDynSub</a:t>
            </a:r>
            <a:r>
              <a:rPr lang="en-US" dirty="0" smtClean="0"/>
              <a:t>  </a:t>
            </a:r>
            <a:r>
              <a:rPr lang="en-US" sz="2323" dirty="0" smtClean="0"/>
              <a:t> </a:t>
            </a:r>
            <a:r>
              <a:rPr lang="en-US" sz="2323" dirty="0" smtClean="0">
                <a:solidFill>
                  <a:srgbClr val="3366FF"/>
                </a:solidFill>
              </a:rPr>
              <a:t>[</a:t>
            </a:r>
            <a:r>
              <a:rPr lang="en-US" sz="2323" dirty="0" err="1" smtClean="0">
                <a:solidFill>
                  <a:srgbClr val="3366FF"/>
                </a:solidFill>
              </a:rPr>
              <a:t>Prestwich</a:t>
            </a:r>
            <a:r>
              <a:rPr lang="en-US" sz="2323" dirty="0" smtClean="0">
                <a:solidFill>
                  <a:srgbClr val="3366FF"/>
                </a:solidFill>
              </a:rPr>
              <a:t> 04]</a:t>
            </a:r>
          </a:p>
          <a:p>
            <a:pPr lvl="1"/>
            <a:r>
              <a:rPr lang="en-US" dirty="0" err="1" smtClean="0"/>
              <a:t>ForwNI</a:t>
            </a:r>
            <a:r>
              <a:rPr lang="en-US" dirty="0" smtClean="0"/>
              <a:t>    </a:t>
            </a:r>
            <a:r>
              <a:rPr lang="en-US" dirty="0" smtClean="0">
                <a:solidFill>
                  <a:srgbClr val="3366FF"/>
                </a:solidFill>
              </a:rPr>
              <a:t>  </a:t>
            </a:r>
            <a:r>
              <a:rPr lang="en-US" sz="2323" dirty="0" smtClean="0">
                <a:solidFill>
                  <a:srgbClr val="3366FF"/>
                </a:solidFill>
              </a:rPr>
              <a:t>[Wilson 05]</a:t>
            </a:r>
          </a:p>
          <a:p>
            <a:pPr lvl="1"/>
            <a:r>
              <a:rPr lang="en-US" sz="2753" dirty="0" err="1" smtClean="0"/>
              <a:t>DirI</a:t>
            </a:r>
            <a:r>
              <a:rPr lang="en-US" sz="2753" dirty="0" smtClean="0"/>
              <a:t>       </a:t>
            </a:r>
            <a:r>
              <a:rPr lang="en-US" dirty="0" smtClean="0"/>
              <a:t>      </a:t>
            </a:r>
            <a:r>
              <a:rPr lang="en-US" sz="2323" dirty="0" smtClean="0">
                <a:solidFill>
                  <a:srgbClr val="3366FF"/>
                </a:solidFill>
              </a:rPr>
              <a:t>[</a:t>
            </a:r>
            <a:r>
              <a:rPr lang="en-US" sz="2323" dirty="0" err="1" smtClean="0">
                <a:solidFill>
                  <a:srgbClr val="3366FF"/>
                </a:solidFill>
              </a:rPr>
              <a:t>Naanaa</a:t>
            </a:r>
            <a:r>
              <a:rPr lang="en-US" sz="2323" dirty="0" smtClean="0">
                <a:solidFill>
                  <a:srgbClr val="3366FF"/>
                </a:solidFill>
              </a:rPr>
              <a:t> 07]</a:t>
            </a:r>
          </a:p>
        </p:txBody>
      </p:sp>
      <p:sp>
        <p:nvSpPr>
          <p:cNvPr id="7" name="Oval 6"/>
          <p:cNvSpPr/>
          <p:nvPr/>
        </p:nvSpPr>
        <p:spPr>
          <a:xfrm>
            <a:off x="6934200" y="5638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933678" y="4612688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17888" y="5181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77000" y="4648200"/>
            <a:ext cx="609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894034" y="4235390"/>
            <a:ext cx="653990" cy="381000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01146" y="4572000"/>
            <a:ext cx="577790" cy="381000"/>
          </a:xfrm>
          <a:prstGeom prst="ellipse">
            <a:avLst/>
          </a:prstGeom>
          <a:noFill/>
          <a:ln w="381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817</Words>
  <Application>Microsoft Macintosh PowerPoint</Application>
  <PresentationFormat>On-screen Show (4:3)</PresentationFormat>
  <Paragraphs>179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Outline</vt:lpstr>
      <vt:lpstr>The Interchangeability Jungle</vt:lpstr>
      <vt:lpstr>Generalizing Neighborhood Interchangeability:   Local ⟶Global and Strong ⟶ Weak</vt:lpstr>
      <vt:lpstr>Global Forms: KI, FI, FDynI=CtxDepI</vt:lpstr>
      <vt:lpstr>Substitutability</vt:lpstr>
      <vt:lpstr>Partial Assignment Interchangeability</vt:lpstr>
      <vt:lpstr>SubProblem Interchangeability</vt:lpstr>
      <vt:lpstr>Search Space Compaction</vt:lpstr>
      <vt:lpstr>Bundling</vt:lpstr>
      <vt:lpstr>AND/OR trees</vt:lpstr>
      <vt:lpstr>OBDD &amp; AND/OR Graphs</vt:lpstr>
      <vt:lpstr>FDynSub, FowrNI &amp; AND/OR Graphs</vt:lpstr>
      <vt:lpstr>Search Graph Compactions</vt:lpstr>
      <vt:lpstr>Comparison Criteria</vt:lpstr>
      <vt:lpstr>Sensitivity to Variable Ordering</vt:lpstr>
      <vt:lpstr>Exploit Constraint-Variable Structure</vt:lpstr>
      <vt:lpstr>Exploit Support-Value Structure</vt:lpstr>
      <vt:lpstr>Label of Nodes that Can Be Combined</vt:lpstr>
      <vt:lpstr>Allow Dynamic Variable Ordering</vt:lpstr>
      <vt:lpstr>Bound on the Search Space Size</vt:lpstr>
      <vt:lpstr>Resilient to Telescopic Variables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Years of Interchangeability</dc:title>
  <dc:creator>Shant</dc:creator>
  <cp:lastModifiedBy>Computer Science and Engineering Department</cp:lastModifiedBy>
  <cp:revision>125</cp:revision>
  <dcterms:created xsi:type="dcterms:W3CDTF">2010-08-05T13:09:48Z</dcterms:created>
  <dcterms:modified xsi:type="dcterms:W3CDTF">2010-08-05T13:24:51Z</dcterms:modified>
</cp:coreProperties>
</file>