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png" ContentType="image/png"/>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slideLayouts/slideLayout7.xml" ContentType="application/vnd.openxmlformats-officedocument.presentationml.slideLayout+xml"/>
  <Override PartName="/ppt/slides/slide6.xml" ContentType="application/vnd.openxmlformats-officedocument.presentationml.slid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p:sldMasterIdLst>
    <p:sldMasterId id="2147483648" r:id="rId1"/>
  </p:sldMasterIdLst>
  <p:notesMasterIdLst>
    <p:notesMasterId r:id="rId18"/>
  </p:notesMasterIdLst>
  <p:sldIdLst>
    <p:sldId id="256" r:id="rId2"/>
    <p:sldId id="257" r:id="rId3"/>
    <p:sldId id="258" r:id="rId4"/>
    <p:sldId id="264" r:id="rId5"/>
    <p:sldId id="266" r:id="rId6"/>
    <p:sldId id="267" r:id="rId7"/>
    <p:sldId id="268" r:id="rId8"/>
    <p:sldId id="269" r:id="rId9"/>
    <p:sldId id="273" r:id="rId10"/>
    <p:sldId id="271" r:id="rId11"/>
    <p:sldId id="275" r:id="rId12"/>
    <p:sldId id="261" r:id="rId13"/>
    <p:sldId id="277" r:id="rId14"/>
    <p:sldId id="262" r:id="rId15"/>
    <p:sldId id="263" r:id="rId16"/>
    <p:sldId id="274"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81" d="100"/>
          <a:sy n="81" d="100"/>
        </p:scale>
        <p:origin x="-888" y="-12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B93C76C-BCEC-4813-BEC0-41B5D78C9B56}" type="datetimeFigureOut">
              <a:rPr lang="en-US" smtClean="0"/>
              <a:pPr/>
              <a:t>8/4/10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5EC8620-6734-41C9-ADA0-0E2B77A3776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Evaluate</a:t>
            </a:r>
            <a:r>
              <a:rPr lang="en-US" baseline="0" dirty="0" smtClean="0"/>
              <a:t> what has been done was </a:t>
            </a:r>
            <a:r>
              <a:rPr lang="en-US" dirty="0" smtClean="0"/>
              <a:t>not trivial; over 200 citations to the original paper</a:t>
            </a:r>
          </a:p>
        </p:txBody>
      </p:sp>
      <p:sp>
        <p:nvSpPr>
          <p:cNvPr id="4" name="Slide Number Placeholder 3"/>
          <p:cNvSpPr>
            <a:spLocks noGrp="1"/>
          </p:cNvSpPr>
          <p:nvPr>
            <p:ph type="sldNum" sz="quarter" idx="10"/>
          </p:nvPr>
        </p:nvSpPr>
        <p:spPr/>
        <p:txBody>
          <a:bodyPr/>
          <a:lstStyle/>
          <a:p>
            <a:fld id="{05EC8620-6734-41C9-ADA0-0E2B77A3776B}" type="slidenum">
              <a:rPr lang="en-US" smtClean="0"/>
              <a:pPr/>
              <a:t>11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Problem is,</a:t>
            </a:r>
            <a:r>
              <a:rPr lang="en-US" baseline="0" dirty="0" smtClean="0"/>
              <a:t> these two techniques do not scale well to large problems.  The compilation technique does not scale well because when a local problem becomes large and complex, finding all solutions to the local problem is no longer trivial.  The decomposition does not scale well because communication with other agents is usually more expensive than performing local computations.  So it becomes wasteful to simulate the communication between multiple virtual agents within a single real agent.</a:t>
            </a:r>
            <a:endParaRPr lang="en-US" dirty="0"/>
          </a:p>
        </p:txBody>
      </p:sp>
      <p:sp>
        <p:nvSpPr>
          <p:cNvPr id="4" name="Slide Number Placeholder 3"/>
          <p:cNvSpPr>
            <a:spLocks noGrp="1"/>
          </p:cNvSpPr>
          <p:nvPr>
            <p:ph type="sldNum" sz="quarter" idx="10"/>
          </p:nvPr>
        </p:nvSpPr>
        <p:spPr/>
        <p:txBody>
          <a:bodyPr/>
          <a:lstStyle/>
          <a:p>
            <a:fld id="{05EC8620-6734-41C9-ADA0-0E2B77A3776B}" type="slidenum">
              <a:rPr lang="en-US" smtClean="0"/>
              <a:pPr/>
              <a:t>15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2BF8DC1-3175-44F0-B6E9-9D49BFC5D182}" type="datetime1">
              <a:rPr lang="en-US" smtClean="0"/>
              <a:pPr/>
              <a:t>8/4/10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73BE08-CDBD-4605-BE41-F86E2523EAB2}" type="datetime1">
              <a:rPr lang="en-US" smtClean="0"/>
              <a:pPr/>
              <a:t>8/4/10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934DA3-9B40-44E5-ABCD-72802F2BD709}" type="datetime1">
              <a:rPr lang="en-US" smtClean="0"/>
              <a:pPr/>
              <a:t>8/4/10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920D415-CBEE-4B9C-8F66-B54EC9F76EDD}" type="datetime1">
              <a:rPr lang="en-US" smtClean="0"/>
              <a:pPr/>
              <a:t>8/4/10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1A2731A-F8C5-4DB1-9203-DF2BFE81AC13}" type="datetime1">
              <a:rPr lang="en-US" smtClean="0"/>
              <a:pPr/>
              <a:t>8/4/10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CCAAD4-8880-422E-AD77-38D9852293DB}" type="datetime1">
              <a:rPr lang="en-US" smtClean="0"/>
              <a:pPr/>
              <a:t>8/4/10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397100E-3A4F-4471-B45B-764606AA9FBD}" type="datetime1">
              <a:rPr lang="en-US" smtClean="0"/>
              <a:pPr/>
              <a:t>8/4/10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14366CF-46BB-488C-9E84-9A24177BD046}" type="datetime1">
              <a:rPr lang="en-US" smtClean="0"/>
              <a:pPr/>
              <a:t>8/4/10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680061-65F9-4285-83F2-06D344C85DE9}" type="datetime1">
              <a:rPr lang="en-US" smtClean="0"/>
              <a:pPr/>
              <a:t>8/4/10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2019F1-BAAC-47B4-9F20-35E804D29CDD}" type="datetime1">
              <a:rPr lang="en-US" smtClean="0"/>
              <a:pPr/>
              <a:t>8/4/10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B6A6D4-C326-42B8-B5A1-DDE497D8FBDD}" type="datetime1">
              <a:rPr lang="en-US" smtClean="0"/>
              <a:pPr/>
              <a:t>8/4/10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06DB6BD-A87E-4170-97E3-EA2016B016A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5951CC-A56F-411F-A52C-B459E3C96ACA}" type="datetime1">
              <a:rPr lang="en-US" smtClean="0"/>
              <a:pPr/>
              <a:t>8/4/10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DB6BD-A87E-4170-97E3-EA2016B016A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2130425"/>
            <a:ext cx="9144000" cy="1470025"/>
          </a:xfrm>
        </p:spPr>
        <p:txBody>
          <a:bodyPr>
            <a:normAutofit/>
          </a:bodyPr>
          <a:lstStyle/>
          <a:p>
            <a:r>
              <a:rPr lang="en-US" dirty="0"/>
              <a:t>Interchangeability </a:t>
            </a:r>
            <a:r>
              <a:rPr lang="en-US" dirty="0" smtClean="0"/>
              <a:t>in</a:t>
            </a:r>
            <a:br>
              <a:rPr lang="en-US" dirty="0" smtClean="0"/>
            </a:br>
            <a:r>
              <a:rPr lang="en-US" dirty="0" smtClean="0"/>
              <a:t>Constraint Programming</a:t>
            </a:r>
            <a:endParaRPr lang="en-US" dirty="0"/>
          </a:p>
        </p:txBody>
      </p:sp>
      <p:sp>
        <p:nvSpPr>
          <p:cNvPr id="3" name="Subtitle 2"/>
          <p:cNvSpPr>
            <a:spLocks noGrp="1"/>
          </p:cNvSpPr>
          <p:nvPr>
            <p:ph type="subTitle" idx="1"/>
          </p:nvPr>
        </p:nvSpPr>
        <p:spPr>
          <a:xfrm>
            <a:off x="0" y="3886200"/>
            <a:ext cx="9144000" cy="1752600"/>
          </a:xfrm>
        </p:spPr>
        <p:txBody>
          <a:bodyPr>
            <a:normAutofit/>
          </a:bodyPr>
          <a:lstStyle/>
          <a:p>
            <a:r>
              <a:rPr lang="en-US" sz="2800" dirty="0">
                <a:solidFill>
                  <a:srgbClr val="3366FF"/>
                </a:solidFill>
              </a:rPr>
              <a:t>Shant Karakashian</a:t>
            </a:r>
            <a:r>
              <a:rPr lang="en-US" sz="2800" dirty="0"/>
              <a:t>, </a:t>
            </a:r>
            <a:r>
              <a:rPr lang="en-US" sz="2800" dirty="0">
                <a:solidFill>
                  <a:srgbClr val="FF6600"/>
                </a:solidFill>
              </a:rPr>
              <a:t>Robert </a:t>
            </a:r>
            <a:r>
              <a:rPr lang="en-US" sz="2800" dirty="0" smtClean="0">
                <a:solidFill>
                  <a:srgbClr val="FF6600"/>
                </a:solidFill>
              </a:rPr>
              <a:t>J. Woodward</a:t>
            </a:r>
            <a:r>
              <a:rPr lang="en-US" sz="2800" dirty="0" smtClean="0"/>
              <a:t>, Berthe </a:t>
            </a:r>
            <a:r>
              <a:rPr lang="en-US" sz="2800" dirty="0"/>
              <a:t>Y. Choueiry,</a:t>
            </a:r>
          </a:p>
          <a:p>
            <a:r>
              <a:rPr lang="en-US" sz="2800" dirty="0">
                <a:solidFill>
                  <a:srgbClr val="008000"/>
                </a:solidFill>
              </a:rPr>
              <a:t>Steven D. Prestwich </a:t>
            </a:r>
            <a:r>
              <a:rPr lang="en-US" sz="2800" dirty="0"/>
              <a:t>and Eugene C. Freuder</a:t>
            </a:r>
          </a:p>
          <a:p>
            <a:endParaRPr lang="en-US" sz="2800" dirty="0"/>
          </a:p>
        </p:txBody>
      </p:sp>
      <p:sp>
        <p:nvSpPr>
          <p:cNvPr id="4" name="Slide Number Placeholder 3"/>
          <p:cNvSpPr>
            <a:spLocks noGrp="1"/>
          </p:cNvSpPr>
          <p:nvPr>
            <p:ph type="sldNum" sz="quarter" idx="12"/>
          </p:nvPr>
        </p:nvSpPr>
        <p:spPr/>
        <p:txBody>
          <a:bodyPr/>
          <a:lstStyle/>
          <a:p>
            <a:fld id="{906DB6BD-A87E-4170-97E3-EA2016B016A1}"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Subsequent </a:t>
            </a:r>
            <a:r>
              <a:rPr lang="en-US" dirty="0" smtClean="0"/>
              <a:t>Definitions (chronological)</a:t>
            </a:r>
            <a:endParaRPr lang="en-US" dirty="0"/>
          </a:p>
        </p:txBody>
      </p:sp>
      <p:sp>
        <p:nvSpPr>
          <p:cNvPr id="3" name="Content Placeholder 2"/>
          <p:cNvSpPr>
            <a:spLocks noGrp="1"/>
          </p:cNvSpPr>
          <p:nvPr>
            <p:ph idx="1"/>
          </p:nvPr>
        </p:nvSpPr>
        <p:spPr>
          <a:xfrm>
            <a:off x="0" y="1600200"/>
            <a:ext cx="9144000" cy="5029200"/>
          </a:xfrm>
        </p:spPr>
        <p:txBody>
          <a:bodyPr>
            <a:normAutofit fontScale="62500" lnSpcReduction="20000"/>
          </a:bodyPr>
          <a:lstStyle/>
          <a:p>
            <a:pPr marL="228600" indent="-228600">
              <a:tabLst>
                <a:tab pos="8912225" algn="r"/>
              </a:tabLst>
            </a:pPr>
            <a:r>
              <a:rPr lang="en-US" dirty="0" smtClean="0"/>
              <a:t>Neighborhood Partial Interchangeability (NPI)	</a:t>
            </a:r>
            <a:r>
              <a:rPr lang="en-US" sz="2900" dirty="0" smtClean="0"/>
              <a:t>[Choueiry and </a:t>
            </a:r>
            <a:r>
              <a:rPr lang="en-US" sz="2900" dirty="0" err="1" smtClean="0"/>
              <a:t>Noubir</a:t>
            </a:r>
            <a:r>
              <a:rPr lang="en-US" sz="2900" dirty="0" smtClean="0"/>
              <a:t>, 1998]</a:t>
            </a:r>
            <a:endParaRPr lang="en-US" dirty="0" smtClean="0"/>
          </a:p>
          <a:p>
            <a:pPr marL="228600" indent="-228600">
              <a:tabLst>
                <a:tab pos="8912225" algn="r"/>
              </a:tabLst>
            </a:pPr>
            <a:r>
              <a:rPr lang="en-US" dirty="0" smtClean="0"/>
              <a:t>Directional Interchangeability (</a:t>
            </a:r>
            <a:r>
              <a:rPr lang="en-US" dirty="0" err="1" smtClean="0"/>
              <a:t>DirI</a:t>
            </a:r>
            <a:r>
              <a:rPr lang="en-US" dirty="0" smtClean="0"/>
              <a:t>)	</a:t>
            </a:r>
            <a:r>
              <a:rPr lang="en-US" sz="2900" dirty="0" smtClean="0"/>
              <a:t>[</a:t>
            </a:r>
            <a:r>
              <a:rPr lang="en-US" sz="2900" dirty="0" err="1" smtClean="0"/>
              <a:t>Naanaa</a:t>
            </a:r>
            <a:r>
              <a:rPr lang="en-US" sz="2900" dirty="0" smtClean="0"/>
              <a:t>, 2007]</a:t>
            </a:r>
            <a:endParaRPr lang="en-US" dirty="0" smtClean="0"/>
          </a:p>
          <a:p>
            <a:pPr marL="228600" indent="-228600">
              <a:tabLst>
                <a:tab pos="8912225" algn="r"/>
              </a:tabLst>
            </a:pPr>
            <a:r>
              <a:rPr lang="en-US" dirty="0" smtClean="0"/>
              <a:t>Directional Substitutability (</a:t>
            </a:r>
            <a:r>
              <a:rPr lang="en-US" dirty="0" err="1" smtClean="0"/>
              <a:t>DirSub</a:t>
            </a:r>
            <a:r>
              <a:rPr lang="en-US" dirty="0" smtClean="0"/>
              <a:t>)	</a:t>
            </a:r>
            <a:r>
              <a:rPr lang="en-US" sz="2900" dirty="0" smtClean="0"/>
              <a:t>[</a:t>
            </a:r>
            <a:r>
              <a:rPr lang="en-US" sz="2900" dirty="0" err="1" smtClean="0"/>
              <a:t>Naanaa</a:t>
            </a:r>
            <a:r>
              <a:rPr lang="en-US" sz="2900" dirty="0" smtClean="0"/>
              <a:t>, 2007]</a:t>
            </a:r>
            <a:endParaRPr lang="en-US" dirty="0" smtClean="0"/>
          </a:p>
          <a:p>
            <a:pPr marL="228600" indent="-228600">
              <a:tabLst>
                <a:tab pos="8912225" algn="r"/>
              </a:tabLst>
            </a:pPr>
            <a:r>
              <a:rPr lang="en-US" dirty="0" smtClean="0"/>
              <a:t>Neighborhood Interchangeability Relative to a Constraint (NI</a:t>
            </a:r>
            <a:r>
              <a:rPr lang="en-US" baseline="-25000" dirty="0" smtClean="0"/>
              <a:t>C</a:t>
            </a:r>
            <a:r>
              <a:rPr lang="en-US" dirty="0" smtClean="0"/>
              <a:t>)	</a:t>
            </a:r>
            <a:r>
              <a:rPr lang="en-US" sz="2900" dirty="0" smtClean="0"/>
              <a:t>[</a:t>
            </a:r>
            <a:r>
              <a:rPr lang="en-US" sz="2900" dirty="0" err="1" smtClean="0"/>
              <a:t>Haselbock</a:t>
            </a:r>
            <a:r>
              <a:rPr lang="en-US" sz="2900" dirty="0" smtClean="0"/>
              <a:t>, 1993]</a:t>
            </a:r>
            <a:endParaRPr lang="en-US" dirty="0" smtClean="0"/>
          </a:p>
          <a:p>
            <a:pPr marL="228600" indent="-228600">
              <a:tabLst>
                <a:tab pos="8912225" algn="r"/>
              </a:tabLst>
            </a:pPr>
            <a:r>
              <a:rPr lang="en-US" dirty="0" smtClean="0"/>
              <a:t>Neighborhood Substitutability Relative to a Constraint (</a:t>
            </a:r>
            <a:r>
              <a:rPr lang="en-US" dirty="0" err="1" smtClean="0"/>
              <a:t>NSub</a:t>
            </a:r>
            <a:r>
              <a:rPr lang="en-US" baseline="-25000" dirty="0" err="1" smtClean="0"/>
              <a:t>C</a:t>
            </a:r>
            <a:r>
              <a:rPr lang="en-US" dirty="0" smtClean="0"/>
              <a:t>)	</a:t>
            </a:r>
            <a:r>
              <a:rPr lang="en-US" sz="2600" dirty="0" smtClean="0"/>
              <a:t>[</a:t>
            </a:r>
            <a:r>
              <a:rPr lang="en-US" sz="2600" dirty="0" err="1" smtClean="0"/>
              <a:t>Boussemart</a:t>
            </a:r>
            <a:r>
              <a:rPr lang="en-US" sz="2600" dirty="0" smtClean="0"/>
              <a:t> et al., 2004]</a:t>
            </a:r>
            <a:endParaRPr lang="en-US" dirty="0" smtClean="0"/>
          </a:p>
          <a:p>
            <a:pPr marL="228600" indent="-228600">
              <a:tabLst>
                <a:tab pos="8912225" algn="r"/>
              </a:tabLst>
            </a:pPr>
            <a:r>
              <a:rPr lang="en-US" dirty="0" smtClean="0"/>
              <a:t>Dynamic Neighborhood Interchangeability (</a:t>
            </a:r>
            <a:r>
              <a:rPr lang="en-US" dirty="0" err="1" smtClean="0"/>
              <a:t>DynNI</a:t>
            </a:r>
            <a:r>
              <a:rPr lang="en-US" dirty="0" smtClean="0"/>
              <a:t>)	</a:t>
            </a:r>
            <a:r>
              <a:rPr lang="en-US" sz="2900" dirty="0" smtClean="0"/>
              <a:t>[Beckwith and Choueiry, 2001]</a:t>
            </a:r>
            <a:endParaRPr lang="en-US" dirty="0" smtClean="0"/>
          </a:p>
          <a:p>
            <a:pPr marL="228600" indent="-228600">
              <a:tabLst>
                <a:tab pos="8912225" algn="r"/>
              </a:tabLst>
            </a:pPr>
            <a:r>
              <a:rPr lang="en-US" dirty="0" smtClean="0"/>
              <a:t>Full Dynamic Interchangeability (</a:t>
            </a:r>
            <a:r>
              <a:rPr lang="en-US" dirty="0" err="1" smtClean="0"/>
              <a:t>FDynI</a:t>
            </a:r>
            <a:r>
              <a:rPr lang="en-US" dirty="0" smtClean="0"/>
              <a:t>)	</a:t>
            </a:r>
            <a:r>
              <a:rPr lang="en-US" sz="2900" dirty="0" smtClean="0"/>
              <a:t>[Prestwich, 2004a]</a:t>
            </a:r>
            <a:endParaRPr lang="en-US" dirty="0" smtClean="0"/>
          </a:p>
          <a:p>
            <a:pPr marL="228600" indent="-228600">
              <a:tabLst>
                <a:tab pos="8912225" algn="r"/>
              </a:tabLst>
            </a:pPr>
            <a:r>
              <a:rPr lang="en-US" dirty="0" smtClean="0"/>
              <a:t>Conditional Interchangeability (</a:t>
            </a:r>
            <a:r>
              <a:rPr lang="en-US" dirty="0" err="1" smtClean="0"/>
              <a:t>ConI</a:t>
            </a:r>
            <a:r>
              <a:rPr lang="en-US" dirty="0" smtClean="0"/>
              <a:t>)	</a:t>
            </a:r>
            <a:r>
              <a:rPr lang="en-US" sz="2900" dirty="0" smtClean="0"/>
              <a:t>[Zhang and Freuder, 2004]</a:t>
            </a:r>
            <a:endParaRPr lang="en-US" dirty="0" smtClean="0"/>
          </a:p>
          <a:p>
            <a:pPr marL="228600" indent="-228600">
              <a:tabLst>
                <a:tab pos="8912225" algn="r"/>
              </a:tabLst>
            </a:pPr>
            <a:r>
              <a:rPr lang="en-US" dirty="0" smtClean="0"/>
              <a:t>Neighborhood </a:t>
            </a:r>
            <a:r>
              <a:rPr lang="en-US" dirty="0" err="1" smtClean="0"/>
              <a:t>Tuple</a:t>
            </a:r>
            <a:r>
              <a:rPr lang="en-US" dirty="0" smtClean="0"/>
              <a:t> Interchangeability (NTI)	</a:t>
            </a:r>
            <a:r>
              <a:rPr lang="en-US" sz="2900" dirty="0" smtClean="0"/>
              <a:t>[</a:t>
            </a:r>
            <a:r>
              <a:rPr lang="en-US" sz="2900" dirty="0" err="1" smtClean="0"/>
              <a:t>Neagu</a:t>
            </a:r>
            <a:r>
              <a:rPr lang="en-US" sz="2900" dirty="0" smtClean="0"/>
              <a:t> and </a:t>
            </a:r>
            <a:r>
              <a:rPr lang="en-US" sz="2900" dirty="0" err="1" smtClean="0"/>
              <a:t>Faltings</a:t>
            </a:r>
            <a:r>
              <a:rPr lang="en-US" sz="2900" dirty="0" smtClean="0"/>
              <a:t>, 1999]</a:t>
            </a:r>
            <a:endParaRPr lang="en-US" dirty="0" smtClean="0"/>
          </a:p>
          <a:p>
            <a:pPr marL="228600" indent="-228600">
              <a:tabLst>
                <a:tab pos="8912225" algn="r"/>
              </a:tabLst>
            </a:pPr>
            <a:r>
              <a:rPr lang="en-US" dirty="0" smtClean="0"/>
              <a:t>Forward Neighborhood Interchangeability (</a:t>
            </a:r>
            <a:r>
              <a:rPr lang="en-US" dirty="0" err="1" smtClean="0"/>
              <a:t>ForwNI</a:t>
            </a:r>
            <a:r>
              <a:rPr lang="en-US" dirty="0" smtClean="0"/>
              <a:t>)	</a:t>
            </a:r>
            <a:r>
              <a:rPr lang="en-US" sz="2900" dirty="0" smtClean="0"/>
              <a:t>[Wilson, 2005]</a:t>
            </a:r>
            <a:endParaRPr lang="en-US" dirty="0" smtClean="0"/>
          </a:p>
          <a:p>
            <a:pPr marL="228600" indent="-228600">
              <a:tabLst>
                <a:tab pos="8912225" algn="r"/>
              </a:tabLst>
            </a:pPr>
            <a:r>
              <a:rPr lang="en-US" dirty="0" err="1" smtClean="0"/>
              <a:t>Tuple</a:t>
            </a:r>
            <a:r>
              <a:rPr lang="en-US" dirty="0" smtClean="0"/>
              <a:t> Substitutability (</a:t>
            </a:r>
            <a:r>
              <a:rPr lang="en-US" dirty="0" err="1" smtClean="0"/>
              <a:t>TupSub</a:t>
            </a:r>
            <a:r>
              <a:rPr lang="en-US" dirty="0" smtClean="0"/>
              <a:t>)	</a:t>
            </a:r>
            <a:r>
              <a:rPr lang="en-US" sz="2900" dirty="0" smtClean="0"/>
              <a:t>[</a:t>
            </a:r>
            <a:r>
              <a:rPr lang="en-US" sz="2900" dirty="0" err="1" smtClean="0"/>
              <a:t>Jeavons</a:t>
            </a:r>
            <a:r>
              <a:rPr lang="en-US" sz="2900" dirty="0" smtClean="0"/>
              <a:t> et al., 1994]</a:t>
            </a:r>
            <a:endParaRPr lang="en-US" dirty="0" smtClean="0"/>
          </a:p>
          <a:p>
            <a:pPr marL="228600" indent="-228600">
              <a:tabLst>
                <a:tab pos="8912225" algn="r"/>
              </a:tabLst>
            </a:pPr>
            <a:r>
              <a:rPr lang="en-US" dirty="0" smtClean="0"/>
              <a:t>Full Dynamic Substitutability (</a:t>
            </a:r>
            <a:r>
              <a:rPr lang="en-US" dirty="0" err="1" smtClean="0"/>
              <a:t>FDynSub</a:t>
            </a:r>
            <a:r>
              <a:rPr lang="en-US" dirty="0" smtClean="0"/>
              <a:t>)	</a:t>
            </a:r>
            <a:r>
              <a:rPr lang="en-US" sz="2900" dirty="0" smtClean="0"/>
              <a:t>[Prestwich, 2004b]</a:t>
            </a:r>
            <a:endParaRPr lang="en-US" dirty="0" smtClean="0"/>
          </a:p>
          <a:p>
            <a:pPr marL="228600" indent="-228600">
              <a:tabLst>
                <a:tab pos="8912225" algn="r"/>
              </a:tabLst>
            </a:pPr>
            <a:r>
              <a:rPr lang="en-US" dirty="0" smtClean="0"/>
              <a:t>Context Dependent Interchangeability (</a:t>
            </a:r>
            <a:r>
              <a:rPr lang="en-US" dirty="0" err="1" smtClean="0"/>
              <a:t>CtxDepI</a:t>
            </a:r>
            <a:r>
              <a:rPr lang="en-US" dirty="0" smtClean="0"/>
              <a:t>)	</a:t>
            </a:r>
            <a:r>
              <a:rPr lang="en-US" sz="2900" dirty="0" smtClean="0"/>
              <a:t>[</a:t>
            </a:r>
            <a:r>
              <a:rPr lang="en-US" sz="2900" dirty="0" err="1" smtClean="0"/>
              <a:t>Weigel</a:t>
            </a:r>
            <a:r>
              <a:rPr lang="en-US" sz="2900" dirty="0" smtClean="0"/>
              <a:t> et al., 1996]</a:t>
            </a:r>
            <a:endParaRPr lang="en-US" dirty="0" smtClean="0"/>
          </a:p>
          <a:p>
            <a:pPr marL="228600" indent="-228600">
              <a:tabLst>
                <a:tab pos="8912225" algn="r"/>
              </a:tabLst>
            </a:pPr>
            <a:r>
              <a:rPr lang="en-US" dirty="0" smtClean="0"/>
              <a:t>Generalized Neighborhood Substitutability (</a:t>
            </a:r>
            <a:r>
              <a:rPr lang="en-US" dirty="0" err="1" smtClean="0"/>
              <a:t>GNSub</a:t>
            </a:r>
            <a:r>
              <a:rPr lang="en-US" dirty="0" smtClean="0"/>
              <a:t>)	</a:t>
            </a:r>
            <a:r>
              <a:rPr lang="en-US" sz="2900" dirty="0" smtClean="0"/>
              <a:t>[</a:t>
            </a:r>
            <a:r>
              <a:rPr lang="en-US" sz="2900" dirty="0" err="1" smtClean="0"/>
              <a:t>Chmeiss</a:t>
            </a:r>
            <a:r>
              <a:rPr lang="en-US" sz="2900" dirty="0" smtClean="0"/>
              <a:t> and Sais, 2003]</a:t>
            </a:r>
          </a:p>
        </p:txBody>
      </p:sp>
      <p:sp>
        <p:nvSpPr>
          <p:cNvPr id="4" name="Slide Number Placeholder 3"/>
          <p:cNvSpPr>
            <a:spLocks noGrp="1"/>
          </p:cNvSpPr>
          <p:nvPr>
            <p:ph type="sldNum" sz="quarter" idx="12"/>
          </p:nvPr>
        </p:nvSpPr>
        <p:spPr/>
        <p:txBody>
          <a:bodyPr/>
          <a:lstStyle/>
          <a:p>
            <a:fld id="{906DB6BD-A87E-4170-97E3-EA2016B016A1}"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Beyond </a:t>
            </a:r>
            <a:r>
              <a:rPr lang="en-US" dirty="0" smtClean="0"/>
              <a:t>Simple CSPs (order with presentation)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Quantified CSPs</a:t>
            </a:r>
          </a:p>
          <a:p>
            <a:r>
              <a:rPr lang="en-US" dirty="0" smtClean="0"/>
              <a:t>Soft CSPs</a:t>
            </a:r>
          </a:p>
          <a:p>
            <a:r>
              <a:rPr lang="en-US" dirty="0" smtClean="0"/>
              <a:t>Distributed CSPs</a:t>
            </a:r>
          </a:p>
          <a:p>
            <a:r>
              <a:rPr lang="en-US" dirty="0" smtClean="0"/>
              <a:t>Other </a:t>
            </a:r>
            <a:r>
              <a:rPr lang="en-US" dirty="0" smtClean="0"/>
              <a:t>forms of symmetry</a:t>
            </a:r>
          </a:p>
          <a:p>
            <a:r>
              <a:rPr lang="en-US" dirty="0" smtClean="0"/>
              <a:t>AND/OR trees</a:t>
            </a:r>
          </a:p>
          <a:p>
            <a:r>
              <a:rPr lang="en-US" dirty="0" smtClean="0"/>
              <a:t>Interchangeability in particular classes of problems</a:t>
            </a:r>
          </a:p>
          <a:p>
            <a:r>
              <a:rPr lang="en-US" dirty="0" smtClean="0"/>
              <a:t>Solution</a:t>
            </a:r>
            <a:r>
              <a:rPr lang="en-US" dirty="0" smtClean="0"/>
              <a:t> </a:t>
            </a:r>
            <a:r>
              <a:rPr lang="en-US" dirty="0" smtClean="0"/>
              <a:t>R</a:t>
            </a:r>
            <a:r>
              <a:rPr lang="en-US" dirty="0" smtClean="0"/>
              <a:t>obustness</a:t>
            </a:r>
          </a:p>
          <a:p>
            <a:r>
              <a:rPr lang="en-US" dirty="0" smtClean="0"/>
              <a:t>SAT</a:t>
            </a:r>
            <a:endParaRPr lang="en-US" dirty="0" smtClean="0"/>
          </a:p>
          <a:p>
            <a:r>
              <a:rPr lang="en-US" dirty="0" smtClean="0"/>
              <a:t>… The list goes on</a:t>
            </a:r>
            <a:endParaRPr lang="en-US" dirty="0"/>
          </a:p>
        </p:txBody>
      </p:sp>
      <p:sp>
        <p:nvSpPr>
          <p:cNvPr id="4" name="Slide Number Placeholder 3"/>
          <p:cNvSpPr>
            <a:spLocks noGrp="1"/>
          </p:cNvSpPr>
          <p:nvPr>
            <p:ph type="sldNum" sz="quarter" idx="12"/>
          </p:nvPr>
        </p:nvSpPr>
        <p:spPr/>
        <p:txBody>
          <a:bodyPr/>
          <a:lstStyle/>
          <a:p>
            <a:fld id="{906DB6BD-A87E-4170-97E3-EA2016B016A1}"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Quantified CSPs (QCSPs)</a:t>
            </a:r>
            <a:endParaRPr lang="en-US" dirty="0"/>
          </a:p>
        </p:txBody>
      </p:sp>
      <p:sp>
        <p:nvSpPr>
          <p:cNvPr id="3" name="Content Placeholder 2"/>
          <p:cNvSpPr>
            <a:spLocks noGrp="1"/>
          </p:cNvSpPr>
          <p:nvPr>
            <p:ph idx="1"/>
          </p:nvPr>
        </p:nvSpPr>
        <p:spPr/>
        <p:txBody>
          <a:bodyPr>
            <a:normAutofit lnSpcReduction="10000"/>
          </a:bodyPr>
          <a:lstStyle/>
          <a:p>
            <a:r>
              <a:rPr lang="en-US" dirty="0" smtClean="0"/>
              <a:t>Informally, it is a constraint satisfaction problem where variables can be either universally (∀) or existentially quantified (∃)</a:t>
            </a:r>
          </a:p>
          <a:p>
            <a:pPr lvl="1"/>
            <a:r>
              <a:rPr lang="en-US" dirty="0" smtClean="0"/>
              <a:t>For the problem to be </a:t>
            </a:r>
            <a:r>
              <a:rPr lang="en-US" dirty="0" err="1" smtClean="0"/>
              <a:t>satisfiable</a:t>
            </a:r>
            <a:r>
              <a:rPr lang="en-US" dirty="0" smtClean="0"/>
              <a:t>, every value in the domain of a universally quantified variable needs to have a support in the remaining existentially quantified variables</a:t>
            </a:r>
          </a:p>
          <a:p>
            <a:r>
              <a:rPr lang="en-US" dirty="0" smtClean="0"/>
              <a:t>One huge improvement to QCSP solvers is bundling NI values for universally quantified variables</a:t>
            </a:r>
            <a:endParaRPr lang="en-US" dirty="0"/>
          </a:p>
        </p:txBody>
      </p:sp>
      <p:sp>
        <p:nvSpPr>
          <p:cNvPr id="4" name="Slide Number Placeholder 3"/>
          <p:cNvSpPr>
            <a:spLocks noGrp="1"/>
          </p:cNvSpPr>
          <p:nvPr>
            <p:ph type="sldNum" sz="quarter" idx="12"/>
          </p:nvPr>
        </p:nvSpPr>
        <p:spPr/>
        <p:txBody>
          <a:bodyPr/>
          <a:lstStyle/>
          <a:p>
            <a:fld id="{906DB6BD-A87E-4170-97E3-EA2016B016A1}" type="slidenum">
              <a:rPr lang="en-US" smtClean="0"/>
              <a:pPr/>
              <a:t>12</a:t>
            </a:fld>
            <a:endParaRPr lang="en-US"/>
          </a:p>
        </p:txBody>
      </p:sp>
      <p:sp>
        <p:nvSpPr>
          <p:cNvPr id="5" name="TextBox 4"/>
          <p:cNvSpPr txBox="1"/>
          <p:nvPr/>
        </p:nvSpPr>
        <p:spPr>
          <a:xfrm>
            <a:off x="152400" y="6400800"/>
            <a:ext cx="5105400" cy="338554"/>
          </a:xfrm>
          <a:prstGeom prst="rect">
            <a:avLst/>
          </a:prstGeom>
          <a:noFill/>
        </p:spPr>
        <p:txBody>
          <a:bodyPr wrap="square" rtlCol="0">
            <a:spAutoFit/>
          </a:bodyPr>
          <a:lstStyle/>
          <a:p>
            <a:r>
              <a:rPr lang="en-US" sz="1600" dirty="0" smtClean="0"/>
              <a:t>[Gent et al., 2005; 2008]</a:t>
            </a:r>
            <a:endParaRPr lang="en-US" sz="16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Quantified CSPs (QCSPs)</a:t>
            </a:r>
            <a:endParaRPr lang="en-US" dirty="0"/>
          </a:p>
        </p:txBody>
      </p:sp>
      <p:sp>
        <p:nvSpPr>
          <p:cNvPr id="3" name="Content Placeholder 2"/>
          <p:cNvSpPr>
            <a:spLocks noGrp="1"/>
          </p:cNvSpPr>
          <p:nvPr>
            <p:ph idx="1"/>
          </p:nvPr>
        </p:nvSpPr>
        <p:spPr/>
        <p:txBody>
          <a:bodyPr>
            <a:normAutofit/>
          </a:bodyPr>
          <a:lstStyle/>
          <a:p>
            <a:r>
              <a:rPr lang="en-US" dirty="0" smtClean="0"/>
              <a:t>In </a:t>
            </a:r>
            <a:r>
              <a:rPr lang="en-US" dirty="0" err="1" smtClean="0"/>
              <a:t>QCSPs</a:t>
            </a:r>
            <a:r>
              <a:rPr lang="en-US" dirty="0" smtClean="0"/>
              <a:t>, </a:t>
            </a:r>
            <a:r>
              <a:rPr lang="en-US" dirty="0" smtClean="0"/>
              <a:t>variables are </a:t>
            </a:r>
            <a:r>
              <a:rPr lang="en-US" dirty="0" smtClean="0"/>
              <a:t>either universally (∀) or existentially quantified (∃)</a:t>
            </a:r>
            <a:endParaRPr lang="en-US" dirty="0" smtClean="0"/>
          </a:p>
          <a:p>
            <a:r>
              <a:rPr lang="en-US" dirty="0" smtClean="0"/>
              <a:t>One </a:t>
            </a:r>
            <a:r>
              <a:rPr lang="en-US" dirty="0" smtClean="0"/>
              <a:t>huge improvement to QCSP solvers is bundling NI values for universally quantified variables</a:t>
            </a:r>
            <a:endParaRPr lang="en-US" dirty="0"/>
          </a:p>
        </p:txBody>
      </p:sp>
      <p:sp>
        <p:nvSpPr>
          <p:cNvPr id="4" name="Slide Number Placeholder 3"/>
          <p:cNvSpPr>
            <a:spLocks noGrp="1"/>
          </p:cNvSpPr>
          <p:nvPr>
            <p:ph type="sldNum" sz="quarter" idx="12"/>
          </p:nvPr>
        </p:nvSpPr>
        <p:spPr/>
        <p:txBody>
          <a:bodyPr/>
          <a:lstStyle/>
          <a:p>
            <a:fld id="{906DB6BD-A87E-4170-97E3-EA2016B016A1}" type="slidenum">
              <a:rPr lang="en-US" smtClean="0"/>
              <a:pPr/>
              <a:t>13</a:t>
            </a:fld>
            <a:endParaRPr lang="en-US"/>
          </a:p>
        </p:txBody>
      </p:sp>
      <p:sp>
        <p:nvSpPr>
          <p:cNvPr id="5" name="TextBox 4"/>
          <p:cNvSpPr txBox="1"/>
          <p:nvPr/>
        </p:nvSpPr>
        <p:spPr>
          <a:xfrm>
            <a:off x="152400" y="6400800"/>
            <a:ext cx="5105400" cy="338554"/>
          </a:xfrm>
          <a:prstGeom prst="rect">
            <a:avLst/>
          </a:prstGeom>
          <a:noFill/>
        </p:spPr>
        <p:txBody>
          <a:bodyPr wrap="square" rtlCol="0">
            <a:spAutoFit/>
          </a:bodyPr>
          <a:lstStyle/>
          <a:p>
            <a:r>
              <a:rPr lang="en-US" sz="1600" dirty="0" smtClean="0"/>
              <a:t>[Gent et al., 2005; 2008]</a:t>
            </a:r>
            <a:endParaRPr lang="en-US" sz="16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Soft CSPs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Soft CSPs do not have </a:t>
            </a:r>
            <a:r>
              <a:rPr lang="en-US" dirty="0" smtClean="0"/>
              <a:t>a </a:t>
            </a:r>
            <a:r>
              <a:rPr lang="en-US" dirty="0" smtClean="0"/>
              <a:t>precise </a:t>
            </a:r>
            <a:r>
              <a:rPr lang="en-US" dirty="0" smtClean="0"/>
              <a:t>definition of </a:t>
            </a:r>
            <a:r>
              <a:rPr lang="en-US" dirty="0" smtClean="0"/>
              <a:t>consistency</a:t>
            </a:r>
          </a:p>
          <a:p>
            <a:r>
              <a:rPr lang="en-US" dirty="0" smtClean="0"/>
              <a:t>Defined for </a:t>
            </a:r>
          </a:p>
          <a:p>
            <a:pPr lvl="1"/>
            <a:r>
              <a:rPr lang="en-US" dirty="0" smtClean="0"/>
              <a:t>Interchangeability/substitutability, Global/local forms</a:t>
            </a:r>
            <a:endParaRPr lang="en-US" dirty="0" smtClean="0"/>
          </a:p>
          <a:p>
            <a:r>
              <a:rPr lang="en-US" dirty="0" smtClean="0"/>
              <a:t>Two types: </a:t>
            </a:r>
            <a:r>
              <a:rPr lang="en-US" dirty="0" err="1" smtClean="0"/>
              <a:t>δ</a:t>
            </a:r>
            <a:r>
              <a:rPr lang="en-US" dirty="0" smtClean="0"/>
              <a:t> and </a:t>
            </a:r>
            <a:r>
              <a:rPr lang="en-US" dirty="0" err="1" smtClean="0"/>
              <a:t>α</a:t>
            </a:r>
            <a:endParaRPr lang="en-US" dirty="0" smtClean="0"/>
          </a:p>
          <a:p>
            <a:pPr lvl="1"/>
            <a:r>
              <a:rPr lang="en-US" baseline="30000" dirty="0" err="1" smtClean="0"/>
              <a:t>δ</a:t>
            </a:r>
            <a:r>
              <a:rPr lang="en-US" dirty="0" err="1" smtClean="0"/>
              <a:t>Interchangeability</a:t>
            </a:r>
            <a:r>
              <a:rPr lang="en-US" dirty="0" smtClean="0"/>
              <a:t>: degradation</a:t>
            </a:r>
            <a:endParaRPr lang="en-US" dirty="0" smtClean="0"/>
          </a:p>
          <a:p>
            <a:pPr lvl="2"/>
            <a:r>
              <a:rPr lang="en-US" dirty="0" smtClean="0"/>
              <a:t>When assignments are interchangeable up to a degradation level </a:t>
            </a:r>
            <a:r>
              <a:rPr lang="en-US" dirty="0" err="1" smtClean="0"/>
              <a:t>δ</a:t>
            </a:r>
            <a:endParaRPr lang="en-US" dirty="0" smtClean="0"/>
          </a:p>
          <a:p>
            <a:pPr lvl="1"/>
            <a:r>
              <a:rPr lang="en-US" baseline="30000" dirty="0" err="1" smtClean="0"/>
              <a:t>α</a:t>
            </a:r>
            <a:r>
              <a:rPr lang="en-US" dirty="0" err="1" smtClean="0"/>
              <a:t>Interchangeability</a:t>
            </a:r>
            <a:r>
              <a:rPr lang="en-US" dirty="0" smtClean="0"/>
              <a:t>: </a:t>
            </a:r>
            <a:r>
              <a:rPr lang="en-US" dirty="0" smtClean="0"/>
              <a:t>threshold</a:t>
            </a:r>
          </a:p>
          <a:p>
            <a:pPr lvl="2"/>
            <a:r>
              <a:rPr lang="en-US" dirty="0" smtClean="0"/>
              <a:t>When assignments are interchangeable</a:t>
            </a:r>
            <a:r>
              <a:rPr lang="en-US" dirty="0" smtClean="0"/>
              <a:t> within a threshold </a:t>
            </a:r>
            <a:r>
              <a:rPr lang="en-US" dirty="0" err="1" smtClean="0"/>
              <a:t>α</a:t>
            </a:r>
            <a:endParaRPr lang="en-US" dirty="0" smtClean="0"/>
          </a:p>
        </p:txBody>
      </p:sp>
      <p:sp>
        <p:nvSpPr>
          <p:cNvPr id="4" name="Slide Number Placeholder 3"/>
          <p:cNvSpPr>
            <a:spLocks noGrp="1"/>
          </p:cNvSpPr>
          <p:nvPr>
            <p:ph type="sldNum" sz="quarter" idx="12"/>
          </p:nvPr>
        </p:nvSpPr>
        <p:spPr/>
        <p:txBody>
          <a:bodyPr/>
          <a:lstStyle/>
          <a:p>
            <a:fld id="{906DB6BD-A87E-4170-97E3-EA2016B016A1}" type="slidenum">
              <a:rPr lang="en-US" smtClean="0"/>
              <a:pPr/>
              <a:t>14</a:t>
            </a:fld>
            <a:endParaRPr lang="en-US"/>
          </a:p>
        </p:txBody>
      </p:sp>
      <p:sp>
        <p:nvSpPr>
          <p:cNvPr id="5" name="TextBox 4"/>
          <p:cNvSpPr txBox="1"/>
          <p:nvPr/>
        </p:nvSpPr>
        <p:spPr>
          <a:xfrm>
            <a:off x="152400" y="6400800"/>
            <a:ext cx="5105400" cy="338554"/>
          </a:xfrm>
          <a:prstGeom prst="rect">
            <a:avLst/>
          </a:prstGeom>
          <a:noFill/>
        </p:spPr>
        <p:txBody>
          <a:bodyPr wrap="square" rtlCol="0">
            <a:spAutoFit/>
          </a:bodyPr>
          <a:lstStyle/>
          <a:p>
            <a:r>
              <a:rPr lang="en-US" sz="1600" dirty="0" smtClean="0"/>
              <a:t>[</a:t>
            </a:r>
            <a:r>
              <a:rPr lang="en-US" sz="1600" dirty="0" err="1" smtClean="0"/>
              <a:t>Bistarelli</a:t>
            </a:r>
            <a:r>
              <a:rPr lang="en-US" sz="1600" dirty="0" smtClean="0"/>
              <a:t> et al., 2003]</a:t>
            </a:r>
            <a:endParaRPr lang="en-US" sz="16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Distributed CSPs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 CSP where variables, domains, and constraints are distributed over a set of autonomous agents</a:t>
            </a:r>
          </a:p>
          <a:p>
            <a:r>
              <a:rPr lang="en-US" dirty="0" smtClean="0"/>
              <a:t>Original assumption was that each agent was given one variable, if not, could:</a:t>
            </a:r>
          </a:p>
          <a:p>
            <a:pPr lvl="1"/>
            <a:r>
              <a:rPr lang="en-US" dirty="0" smtClean="0"/>
              <a:t>Compilation: new variable is defined whose domain is the set of solutions to the original local problem</a:t>
            </a:r>
          </a:p>
          <a:p>
            <a:pPr lvl="1"/>
            <a:r>
              <a:rPr lang="en-US" dirty="0" smtClean="0"/>
              <a:t>Decomposition: each agent creates virtual agents for each variable in its local problem and simulates the activities for the virtual agents</a:t>
            </a:r>
          </a:p>
          <a:p>
            <a:r>
              <a:rPr lang="en-US" dirty="0" smtClean="0"/>
              <a:t>Though these two techniques do not scale well</a:t>
            </a:r>
          </a:p>
          <a:p>
            <a:pPr lvl="1"/>
            <a:r>
              <a:rPr lang="en-US" dirty="0" smtClean="0"/>
              <a:t>Can combat compilation with interchangeability</a:t>
            </a:r>
          </a:p>
        </p:txBody>
      </p:sp>
      <p:sp>
        <p:nvSpPr>
          <p:cNvPr id="4" name="Slide Number Placeholder 3"/>
          <p:cNvSpPr>
            <a:spLocks noGrp="1"/>
          </p:cNvSpPr>
          <p:nvPr>
            <p:ph type="sldNum" sz="quarter" idx="12"/>
          </p:nvPr>
        </p:nvSpPr>
        <p:spPr/>
        <p:txBody>
          <a:bodyPr/>
          <a:lstStyle/>
          <a:p>
            <a:fld id="{906DB6BD-A87E-4170-97E3-EA2016B016A1}" type="slidenum">
              <a:rPr lang="en-US" smtClean="0"/>
              <a:pPr/>
              <a:t>15</a:t>
            </a:fld>
            <a:endParaRPr lang="en-US"/>
          </a:p>
        </p:txBody>
      </p:sp>
      <p:sp>
        <p:nvSpPr>
          <p:cNvPr id="5" name="TextBox 4"/>
          <p:cNvSpPr txBox="1"/>
          <p:nvPr/>
        </p:nvSpPr>
        <p:spPr>
          <a:xfrm>
            <a:off x="152400" y="6400800"/>
            <a:ext cx="5105400" cy="338554"/>
          </a:xfrm>
          <a:prstGeom prst="rect">
            <a:avLst/>
          </a:prstGeom>
          <a:noFill/>
        </p:spPr>
        <p:txBody>
          <a:bodyPr wrap="square" rtlCol="0">
            <a:spAutoFit/>
          </a:bodyPr>
          <a:lstStyle/>
          <a:p>
            <a:r>
              <a:rPr lang="en-US" sz="1600" dirty="0" smtClean="0"/>
              <a:t>[Burke and Brown, 2006]</a:t>
            </a:r>
            <a:endParaRPr lang="en-US" sz="1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chemeClr val="bg1">
                    <a:lumMod val="50000"/>
                  </a:schemeClr>
                </a:solidFill>
              </a:rPr>
              <a:t>Basics of Interchangeability</a:t>
            </a:r>
          </a:p>
          <a:p>
            <a:pPr lvl="1"/>
            <a:r>
              <a:rPr lang="en-US" dirty="0" smtClean="0">
                <a:solidFill>
                  <a:schemeClr val="bg1">
                    <a:lumMod val="50000"/>
                  </a:schemeClr>
                </a:solidFill>
              </a:rPr>
              <a:t>Full Interchangeability</a:t>
            </a:r>
          </a:p>
          <a:p>
            <a:pPr lvl="1"/>
            <a:r>
              <a:rPr lang="en-US" dirty="0" smtClean="0">
                <a:solidFill>
                  <a:schemeClr val="bg1">
                    <a:lumMod val="50000"/>
                  </a:schemeClr>
                </a:solidFill>
              </a:rPr>
              <a:t>Neighborhood Interchangeability</a:t>
            </a:r>
          </a:p>
          <a:p>
            <a:pPr lvl="1"/>
            <a:r>
              <a:rPr lang="en-US" dirty="0" err="1" smtClean="0">
                <a:solidFill>
                  <a:schemeClr val="bg1">
                    <a:lumMod val="50000"/>
                  </a:schemeClr>
                </a:solidFill>
              </a:rPr>
              <a:t>Subproblem</a:t>
            </a:r>
            <a:r>
              <a:rPr lang="en-US" dirty="0" smtClean="0">
                <a:solidFill>
                  <a:schemeClr val="bg1">
                    <a:lumMod val="50000"/>
                  </a:schemeClr>
                </a:solidFill>
              </a:rPr>
              <a:t> interchangeability</a:t>
            </a:r>
          </a:p>
          <a:p>
            <a:pPr lvl="1"/>
            <a:r>
              <a:rPr lang="en-US" dirty="0" smtClean="0">
                <a:solidFill>
                  <a:schemeClr val="bg1">
                    <a:lumMod val="50000"/>
                  </a:schemeClr>
                </a:solidFill>
              </a:rPr>
              <a:t>Partial Interchangeability</a:t>
            </a:r>
          </a:p>
          <a:p>
            <a:pPr lvl="1"/>
            <a:r>
              <a:rPr lang="en-US" dirty="0" smtClean="0">
                <a:solidFill>
                  <a:schemeClr val="bg1">
                    <a:lumMod val="50000"/>
                  </a:schemeClr>
                </a:solidFill>
              </a:rPr>
              <a:t>Substitutable</a:t>
            </a:r>
          </a:p>
          <a:p>
            <a:r>
              <a:rPr lang="en-US" dirty="0" smtClean="0">
                <a:solidFill>
                  <a:schemeClr val="bg1">
                    <a:lumMod val="50000"/>
                  </a:schemeClr>
                </a:solidFill>
              </a:rPr>
              <a:t>Summer Survey Project</a:t>
            </a:r>
          </a:p>
          <a:p>
            <a:pPr lvl="1"/>
            <a:r>
              <a:rPr lang="en-US" dirty="0" smtClean="0">
                <a:solidFill>
                  <a:schemeClr val="bg1">
                    <a:lumMod val="50000"/>
                  </a:schemeClr>
                </a:solidFill>
              </a:rPr>
              <a:t>Quantified CSPs</a:t>
            </a:r>
          </a:p>
          <a:p>
            <a:pPr lvl="1"/>
            <a:r>
              <a:rPr lang="en-US" dirty="0" smtClean="0">
                <a:solidFill>
                  <a:schemeClr val="bg1">
                    <a:lumMod val="50000"/>
                  </a:schemeClr>
                </a:solidFill>
              </a:rPr>
              <a:t>Soft CSPs</a:t>
            </a:r>
          </a:p>
          <a:p>
            <a:pPr lvl="1"/>
            <a:r>
              <a:rPr lang="en-US" dirty="0" smtClean="0">
                <a:solidFill>
                  <a:schemeClr val="bg1">
                    <a:lumMod val="50000"/>
                  </a:schemeClr>
                </a:solidFill>
              </a:rPr>
              <a:t>Distributed CSPs</a:t>
            </a:r>
          </a:p>
          <a:p>
            <a:r>
              <a:rPr lang="en-US" dirty="0" smtClean="0"/>
              <a:t>Relationships of Properties</a:t>
            </a:r>
          </a:p>
          <a:p>
            <a:r>
              <a:rPr lang="en-US" dirty="0" smtClean="0"/>
              <a:t>SAT</a:t>
            </a:r>
          </a:p>
        </p:txBody>
      </p:sp>
      <p:sp>
        <p:nvSpPr>
          <p:cNvPr id="4" name="Slide Number Placeholder 3"/>
          <p:cNvSpPr>
            <a:spLocks noGrp="1"/>
          </p:cNvSpPr>
          <p:nvPr>
            <p:ph type="sldNum" sz="quarter" idx="12"/>
          </p:nvPr>
        </p:nvSpPr>
        <p:spPr/>
        <p:txBody>
          <a:bodyPr/>
          <a:lstStyle/>
          <a:p>
            <a:fld id="{906DB6BD-A87E-4170-97E3-EA2016B016A1}" type="slidenum">
              <a:rPr lang="en-US" smtClean="0"/>
              <a:pPr/>
              <a:t>16</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solidFill>
                  <a:srgbClr val="FF6600"/>
                </a:solidFill>
              </a:rPr>
              <a:t>Interchangeability: Basics                               </a:t>
            </a:r>
            <a:r>
              <a:rPr lang="en-US" i="1" dirty="0" smtClean="0">
                <a:solidFill>
                  <a:srgbClr val="FF6600"/>
                </a:solidFill>
              </a:rPr>
              <a:t>Robert</a:t>
            </a:r>
          </a:p>
          <a:p>
            <a:pPr lvl="1"/>
            <a:r>
              <a:rPr lang="en-US" dirty="0" smtClean="0">
                <a:solidFill>
                  <a:srgbClr val="FF6600"/>
                </a:solidFill>
              </a:rPr>
              <a:t>Full</a:t>
            </a:r>
            <a:r>
              <a:rPr lang="en-US" dirty="0" smtClean="0">
                <a:solidFill>
                  <a:srgbClr val="FF6600"/>
                </a:solidFill>
              </a:rPr>
              <a:t>, </a:t>
            </a:r>
            <a:r>
              <a:rPr lang="en-US" dirty="0" smtClean="0">
                <a:solidFill>
                  <a:srgbClr val="FF6600"/>
                </a:solidFill>
              </a:rPr>
              <a:t>Neighborhood, Subproblem, Partial, Substitutability</a:t>
            </a:r>
          </a:p>
          <a:p>
            <a:pPr lvl="1"/>
            <a:r>
              <a:rPr lang="en-US" dirty="0" smtClean="0">
                <a:solidFill>
                  <a:srgbClr val="FF6600"/>
                </a:solidFill>
              </a:rPr>
              <a:t>Global versus Local, Strong versus Weak</a:t>
            </a:r>
            <a:endParaRPr lang="en-US" dirty="0" smtClean="0">
              <a:solidFill>
                <a:srgbClr val="FF6600"/>
              </a:solidFill>
            </a:endParaRPr>
          </a:p>
          <a:p>
            <a:r>
              <a:rPr lang="en-US" dirty="0" smtClean="0">
                <a:solidFill>
                  <a:srgbClr val="FF6600"/>
                </a:solidFill>
              </a:rPr>
              <a:t>Survey</a:t>
            </a:r>
          </a:p>
          <a:p>
            <a:pPr lvl="1"/>
            <a:r>
              <a:rPr lang="en-US" dirty="0" smtClean="0">
                <a:solidFill>
                  <a:srgbClr val="FF6600"/>
                </a:solidFill>
              </a:rPr>
              <a:t>Beyond [Freuder 91]: </a:t>
            </a:r>
            <a:r>
              <a:rPr lang="en-US" smtClean="0">
                <a:solidFill>
                  <a:srgbClr val="FF6600"/>
                </a:solidFill>
              </a:rPr>
              <a:t>Subsequent definitions</a:t>
            </a:r>
          </a:p>
          <a:p>
            <a:pPr lvl="1"/>
            <a:r>
              <a:rPr lang="en-US" dirty="0" smtClean="0">
                <a:solidFill>
                  <a:srgbClr val="FF6600"/>
                </a:solidFill>
              </a:rPr>
              <a:t>Beyond simple CSPs: </a:t>
            </a:r>
            <a:r>
              <a:rPr lang="en-US" dirty="0" smtClean="0">
                <a:solidFill>
                  <a:srgbClr val="FF6600"/>
                </a:solidFill>
              </a:rPr>
              <a:t>Quantified, Soft, Distributed </a:t>
            </a:r>
            <a:r>
              <a:rPr lang="en-US" dirty="0" smtClean="0">
                <a:solidFill>
                  <a:srgbClr val="FF6600"/>
                </a:solidFill>
              </a:rPr>
              <a:t>CSPs</a:t>
            </a:r>
            <a:endParaRPr lang="en-US" dirty="0" smtClean="0">
              <a:solidFill>
                <a:srgbClr val="FF6600"/>
              </a:solidFill>
            </a:endParaRPr>
          </a:p>
          <a:p>
            <a:r>
              <a:rPr lang="en-US" dirty="0" smtClean="0">
                <a:solidFill>
                  <a:srgbClr val="3366FF"/>
                </a:solidFill>
              </a:rPr>
              <a:t>Relationships </a:t>
            </a:r>
            <a:r>
              <a:rPr lang="en-US" dirty="0" smtClean="0">
                <a:solidFill>
                  <a:srgbClr val="3366FF"/>
                </a:solidFill>
              </a:rPr>
              <a:t>of </a:t>
            </a:r>
            <a:r>
              <a:rPr lang="en-US" dirty="0" smtClean="0">
                <a:solidFill>
                  <a:srgbClr val="3366FF"/>
                </a:solidFill>
              </a:rPr>
              <a:t>Properties                             </a:t>
            </a:r>
            <a:r>
              <a:rPr lang="en-US" i="1" dirty="0" err="1" smtClean="0">
                <a:solidFill>
                  <a:srgbClr val="3366FF"/>
                </a:solidFill>
              </a:rPr>
              <a:t>Shant</a:t>
            </a:r>
            <a:endParaRPr lang="en-US" i="1" dirty="0" smtClean="0">
              <a:solidFill>
                <a:srgbClr val="3366FF"/>
              </a:solidFill>
            </a:endParaRPr>
          </a:p>
          <a:p>
            <a:pPr lvl="1"/>
            <a:r>
              <a:rPr lang="en-US" dirty="0" smtClean="0">
                <a:solidFill>
                  <a:srgbClr val="3366FF"/>
                </a:solidFill>
              </a:rPr>
              <a:t>AND/OR graphs, SLDD, OBDD, </a:t>
            </a:r>
            <a:r>
              <a:rPr lang="en-US" dirty="0" err="1" smtClean="0">
                <a:solidFill>
                  <a:srgbClr val="3366FF"/>
                </a:solidFill>
              </a:rPr>
              <a:t>FDynSub</a:t>
            </a:r>
            <a:endParaRPr lang="en-US" dirty="0" smtClean="0">
              <a:solidFill>
                <a:srgbClr val="3366FF"/>
              </a:solidFill>
            </a:endParaRPr>
          </a:p>
          <a:p>
            <a:r>
              <a:rPr lang="en-US" dirty="0" smtClean="0">
                <a:solidFill>
                  <a:srgbClr val="008000"/>
                </a:solidFill>
              </a:rPr>
              <a:t>SAT                                                                        </a:t>
            </a:r>
            <a:r>
              <a:rPr lang="en-US" i="1" dirty="0" smtClean="0">
                <a:solidFill>
                  <a:srgbClr val="008000"/>
                </a:solidFill>
              </a:rPr>
              <a:t>Steve</a:t>
            </a:r>
          </a:p>
        </p:txBody>
      </p:sp>
      <p:sp>
        <p:nvSpPr>
          <p:cNvPr id="4" name="Slide Number Placeholder 3"/>
          <p:cNvSpPr>
            <a:spLocks noGrp="1"/>
          </p:cNvSpPr>
          <p:nvPr>
            <p:ph type="sldNum" sz="quarter" idx="12"/>
          </p:nvPr>
        </p:nvSpPr>
        <p:spPr/>
        <p:txBody>
          <a:bodyPr/>
          <a:lstStyle/>
          <a:p>
            <a:fld id="{906DB6BD-A87E-4170-97E3-EA2016B016A1}"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Basics </a:t>
            </a:r>
            <a:r>
              <a:rPr lang="en-US" smtClean="0"/>
              <a:t>of Interchangeability</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Interchangeability proposed by Freuder in 1991</a:t>
            </a:r>
          </a:p>
          <a:p>
            <a:pPr lvl="1"/>
            <a:r>
              <a:rPr lang="en-US" dirty="0" smtClean="0"/>
              <a:t>One of the first forms of symmetry detection for CSPs</a:t>
            </a:r>
            <a:endParaRPr lang="en-US" dirty="0" smtClean="0"/>
          </a:p>
          <a:p>
            <a:pPr lvl="1"/>
            <a:r>
              <a:rPr lang="en-US" dirty="0" smtClean="0"/>
              <a:t>Symmetry is not specified, but </a:t>
            </a:r>
            <a:r>
              <a:rPr lang="en-US" dirty="0" smtClean="0"/>
              <a:t>is detected</a:t>
            </a:r>
            <a:endParaRPr lang="en-US" dirty="0" smtClean="0"/>
          </a:p>
          <a:p>
            <a:pPr>
              <a:tabLst>
                <a:tab pos="8280400" algn="r"/>
              </a:tabLst>
            </a:pPr>
            <a:r>
              <a:rPr lang="en-US" dirty="0" smtClean="0"/>
              <a:t>F</a:t>
            </a:r>
            <a:r>
              <a:rPr lang="en-US" dirty="0" smtClean="0"/>
              <a:t>orms </a:t>
            </a:r>
            <a:r>
              <a:rPr lang="en-US" dirty="0" err="1" smtClean="0"/>
              <a:t>orginally</a:t>
            </a:r>
            <a:r>
              <a:rPr lang="en-US" dirty="0" smtClean="0"/>
              <a:t> defined</a:t>
            </a:r>
          </a:p>
          <a:p>
            <a:pPr lvl="1">
              <a:tabLst>
                <a:tab pos="8280400" algn="r"/>
              </a:tabLst>
            </a:pPr>
            <a:r>
              <a:rPr lang="en-US" dirty="0" smtClean="0"/>
              <a:t>Full </a:t>
            </a:r>
            <a:r>
              <a:rPr lang="en-US" dirty="0" smtClean="0"/>
              <a:t>Interchangeability (FI)</a:t>
            </a:r>
            <a:endParaRPr lang="en-US" dirty="0" smtClean="0"/>
          </a:p>
          <a:p>
            <a:pPr lvl="1">
              <a:tabLst>
                <a:tab pos="8280400" algn="r"/>
              </a:tabLst>
            </a:pPr>
            <a:r>
              <a:rPr lang="en-US" dirty="0" smtClean="0"/>
              <a:t>Local </a:t>
            </a:r>
          </a:p>
          <a:p>
            <a:pPr lvl="2">
              <a:tabLst>
                <a:tab pos="8280400" algn="r"/>
              </a:tabLst>
            </a:pPr>
            <a:r>
              <a:rPr lang="en-US" dirty="0" smtClean="0"/>
              <a:t>Neighborhood </a:t>
            </a:r>
            <a:r>
              <a:rPr lang="en-US" dirty="0" smtClean="0"/>
              <a:t>Interchangeability (NI)</a:t>
            </a:r>
          </a:p>
          <a:p>
            <a:pPr lvl="2">
              <a:tabLst>
                <a:tab pos="8280400" algn="r"/>
              </a:tabLst>
            </a:pPr>
            <a:r>
              <a:rPr lang="en-US" dirty="0" smtClean="0"/>
              <a:t>k-Interchangeability (KI)</a:t>
            </a:r>
            <a:endParaRPr lang="en-US" dirty="0" smtClean="0"/>
          </a:p>
          <a:p>
            <a:pPr lvl="1">
              <a:tabLst>
                <a:tab pos="8280400" algn="r"/>
              </a:tabLst>
            </a:pPr>
            <a:r>
              <a:rPr lang="en-US" dirty="0" smtClean="0"/>
              <a:t>Extended: Weak</a:t>
            </a:r>
          </a:p>
          <a:p>
            <a:pPr lvl="2">
              <a:tabLst>
                <a:tab pos="8280400" algn="r"/>
              </a:tabLst>
            </a:pPr>
            <a:r>
              <a:rPr lang="en-US" dirty="0" smtClean="0"/>
              <a:t>Subproblem </a:t>
            </a:r>
            <a:r>
              <a:rPr lang="en-US" dirty="0" smtClean="0"/>
              <a:t>Interchangeability (</a:t>
            </a:r>
            <a:r>
              <a:rPr lang="en-US" dirty="0" err="1" smtClean="0"/>
              <a:t>SPrI</a:t>
            </a:r>
            <a:r>
              <a:rPr lang="en-US" dirty="0" smtClean="0"/>
              <a:t>)</a:t>
            </a:r>
          </a:p>
          <a:p>
            <a:pPr lvl="2">
              <a:tabLst>
                <a:tab pos="8280400" algn="r"/>
              </a:tabLst>
            </a:pPr>
            <a:r>
              <a:rPr lang="en-US" dirty="0" smtClean="0"/>
              <a:t>Partial Interchangeability (PI)</a:t>
            </a:r>
          </a:p>
          <a:p>
            <a:pPr lvl="2">
              <a:tabLst>
                <a:tab pos="8280400" algn="r"/>
              </a:tabLst>
            </a:pPr>
            <a:r>
              <a:rPr lang="en-US" dirty="0" smtClean="0"/>
              <a:t>Substitutability (Sub)</a:t>
            </a:r>
            <a:endParaRPr lang="en-US" dirty="0" smtClean="0"/>
          </a:p>
          <a:p>
            <a:pPr lvl="1">
              <a:tabLst>
                <a:tab pos="8280400" algn="r"/>
              </a:tabLst>
            </a:pPr>
            <a:r>
              <a:rPr lang="en-US" dirty="0" smtClean="0"/>
              <a:t>Extended: Other</a:t>
            </a:r>
          </a:p>
          <a:p>
            <a:pPr lvl="2">
              <a:tabLst>
                <a:tab pos="8280400" algn="r"/>
              </a:tabLst>
            </a:pPr>
            <a:r>
              <a:rPr lang="en-US" dirty="0" smtClean="0"/>
              <a:t>Meta</a:t>
            </a:r>
            <a:r>
              <a:rPr lang="en-US" dirty="0" smtClean="0"/>
              <a:t>-interchangeability (MI)</a:t>
            </a:r>
          </a:p>
          <a:p>
            <a:pPr lvl="2">
              <a:tabLst>
                <a:tab pos="8280400" algn="r"/>
              </a:tabLst>
            </a:pPr>
            <a:r>
              <a:rPr lang="en-US" dirty="0" smtClean="0"/>
              <a:t>Functional interchangeability</a:t>
            </a:r>
          </a:p>
          <a:p>
            <a:pPr lvl="1"/>
            <a:endParaRPr lang="en-US" dirty="0"/>
          </a:p>
        </p:txBody>
      </p:sp>
      <p:sp>
        <p:nvSpPr>
          <p:cNvPr id="4" name="Slide Number Placeholder 3"/>
          <p:cNvSpPr>
            <a:spLocks noGrp="1"/>
          </p:cNvSpPr>
          <p:nvPr>
            <p:ph type="sldNum" sz="quarter" idx="12"/>
          </p:nvPr>
        </p:nvSpPr>
        <p:spPr/>
        <p:txBody>
          <a:bodyPr/>
          <a:lstStyle/>
          <a:p>
            <a:fld id="{906DB6BD-A87E-4170-97E3-EA2016B016A1}" type="slidenum">
              <a:rPr lang="en-US" smtClean="0"/>
              <a:pPr/>
              <a:t>3</a:t>
            </a:fld>
            <a:endParaRPr lang="en-US"/>
          </a:p>
        </p:txBody>
      </p:sp>
      <p:sp>
        <p:nvSpPr>
          <p:cNvPr id="5" name="Parallelogram 4"/>
          <p:cNvSpPr/>
          <p:nvPr/>
        </p:nvSpPr>
        <p:spPr>
          <a:xfrm>
            <a:off x="6172200" y="4343400"/>
            <a:ext cx="5029201" cy="1905000"/>
          </a:xfrm>
          <a:prstGeom prst="parallelogram">
            <a:avLst>
              <a:gd name="adj" fmla="val 69739"/>
            </a:avLst>
          </a:prstGeom>
          <a:solidFill>
            <a:schemeClr val="bg1">
              <a:lumMod val="85000"/>
              <a:alpha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tx1"/>
              </a:solidFill>
              <a:latin typeface="Arial Narrow"/>
              <a:cs typeface="Arial Narrow"/>
            </a:endParaRPr>
          </a:p>
        </p:txBody>
      </p:sp>
      <p:sp>
        <p:nvSpPr>
          <p:cNvPr id="6" name="Parallelogram 5"/>
          <p:cNvSpPr/>
          <p:nvPr/>
        </p:nvSpPr>
        <p:spPr>
          <a:xfrm>
            <a:off x="6172200" y="1371600"/>
            <a:ext cx="5105401" cy="1981200"/>
          </a:xfrm>
          <a:prstGeom prst="parallelogram">
            <a:avLst>
              <a:gd name="adj" fmla="val 67413"/>
            </a:avLst>
          </a:prstGeom>
          <a:solidFill>
            <a:schemeClr val="bg1">
              <a:lumMod val="85000"/>
              <a:alpha val="50000"/>
            </a:schemeClr>
          </a:solidFill>
          <a:ln w="1905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dirty="0" smtClean="0">
              <a:solidFill>
                <a:schemeClr val="tx1"/>
              </a:solidFill>
              <a:latin typeface="Arial Narrow"/>
              <a:cs typeface="Arial Narrow"/>
            </a:endParaRPr>
          </a:p>
        </p:txBody>
      </p:sp>
      <p:cxnSp>
        <p:nvCxnSpPr>
          <p:cNvPr id="7" name="Straight Arrow Connector 6"/>
          <p:cNvCxnSpPr>
            <a:stCxn id="22" idx="3"/>
          </p:cNvCxnSpPr>
          <p:nvPr/>
        </p:nvCxnSpPr>
        <p:spPr>
          <a:xfrm>
            <a:off x="7924801" y="1937004"/>
            <a:ext cx="1252012" cy="604491"/>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8" name="Straight Arrow Connector 7"/>
          <p:cNvCxnSpPr>
            <a:stCxn id="24" idx="2"/>
          </p:cNvCxnSpPr>
          <p:nvPr/>
        </p:nvCxnSpPr>
        <p:spPr>
          <a:xfrm rot="16200000" flipH="1">
            <a:off x="8125207" y="4557522"/>
            <a:ext cx="467868" cy="1478280"/>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9" name="Straight Arrow Connector 8"/>
          <p:cNvCxnSpPr>
            <a:endCxn id="23" idx="2"/>
          </p:cNvCxnSpPr>
          <p:nvPr/>
        </p:nvCxnSpPr>
        <p:spPr>
          <a:xfrm rot="16200000" flipV="1">
            <a:off x="7141466" y="4245863"/>
            <a:ext cx="957072" cy="2"/>
          </a:xfrm>
          <a:prstGeom prst="straightConnector1">
            <a:avLst/>
          </a:prstGeom>
          <a:ln w="19050" cmpd="sng">
            <a:solidFill>
              <a:schemeClr val="tx1"/>
            </a:solidFill>
            <a:prstDash val="sysDot"/>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0" name="Straight Arrow Connector 9"/>
          <p:cNvCxnSpPr>
            <a:stCxn id="23" idx="0"/>
          </p:cNvCxnSpPr>
          <p:nvPr/>
        </p:nvCxnSpPr>
        <p:spPr>
          <a:xfrm rot="5400000" flipH="1" flipV="1">
            <a:off x="6972301" y="2781300"/>
            <a:ext cx="1295400" cy="1588"/>
          </a:xfrm>
          <a:prstGeom prst="straightConnector1">
            <a:avLst/>
          </a:prstGeom>
          <a:ln w="19050" cmpd="sng">
            <a:solidFill>
              <a:schemeClr val="tx1"/>
            </a:solidFill>
            <a:prstDash val="sysDot"/>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1" name="Straight Arrow Connector 10"/>
          <p:cNvCxnSpPr>
            <a:stCxn id="24" idx="3"/>
          </p:cNvCxnSpPr>
          <p:nvPr/>
        </p:nvCxnSpPr>
        <p:spPr>
          <a:xfrm flipV="1">
            <a:off x="7848601" y="4875276"/>
            <a:ext cx="716280" cy="18288"/>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2" name="Straight Arrow Connector 11"/>
          <p:cNvCxnSpPr>
            <a:stCxn id="22" idx="3"/>
          </p:cNvCxnSpPr>
          <p:nvPr/>
        </p:nvCxnSpPr>
        <p:spPr>
          <a:xfrm>
            <a:off x="7924801" y="1937004"/>
            <a:ext cx="762000" cy="1588"/>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3" name="Straight Arrow Connector 12"/>
          <p:cNvCxnSpPr>
            <a:stCxn id="24" idx="0"/>
          </p:cNvCxnSpPr>
          <p:nvPr/>
        </p:nvCxnSpPr>
        <p:spPr>
          <a:xfrm rot="5400000" flipH="1" flipV="1">
            <a:off x="7924802" y="4190999"/>
            <a:ext cx="228600" cy="838202"/>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4" name="Straight Arrow Connector 13"/>
          <p:cNvCxnSpPr>
            <a:stCxn id="22" idx="0"/>
          </p:cNvCxnSpPr>
          <p:nvPr/>
        </p:nvCxnSpPr>
        <p:spPr>
          <a:xfrm rot="5400000" flipH="1" flipV="1">
            <a:off x="7879081" y="1417320"/>
            <a:ext cx="167640" cy="533400"/>
          </a:xfrm>
          <a:prstGeom prst="straightConnector1">
            <a:avLst/>
          </a:prstGeom>
          <a:ln w="12700" cmpd="sng">
            <a:solidFill>
              <a:schemeClr val="tx1"/>
            </a:solidFill>
            <a:tailEnd type="triangle" w="sm" len="lg"/>
          </a:ln>
          <a:effectLst/>
        </p:spPr>
        <p:style>
          <a:lnRef idx="2">
            <a:schemeClr val="accent1"/>
          </a:lnRef>
          <a:fillRef idx="0">
            <a:schemeClr val="accent1"/>
          </a:fillRef>
          <a:effectRef idx="1">
            <a:schemeClr val="accent1"/>
          </a:effectRef>
          <a:fontRef idx="minor">
            <a:schemeClr val="tx1"/>
          </a:fontRef>
        </p:style>
      </p:cxnSp>
      <p:sp>
        <p:nvSpPr>
          <p:cNvPr id="15" name="Rounded Rectangle 14"/>
          <p:cNvSpPr/>
          <p:nvPr/>
        </p:nvSpPr>
        <p:spPr>
          <a:xfrm>
            <a:off x="6324601" y="2971800"/>
            <a:ext cx="731520" cy="338328"/>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global</a:t>
            </a:r>
            <a:endParaRPr lang="en-US" i="1" dirty="0">
              <a:solidFill>
                <a:schemeClr val="tx1"/>
              </a:solidFill>
              <a:latin typeface="Arial Narrow"/>
              <a:cs typeface="Arial Narrow"/>
            </a:endParaRPr>
          </a:p>
        </p:txBody>
      </p:sp>
      <p:sp>
        <p:nvSpPr>
          <p:cNvPr id="16" name="Rounded Rectangle 15"/>
          <p:cNvSpPr/>
          <p:nvPr/>
        </p:nvSpPr>
        <p:spPr>
          <a:xfrm>
            <a:off x="6202681" y="5910072"/>
            <a:ext cx="731520" cy="338328"/>
          </a:xfrm>
          <a:prstGeom prst="roundRect">
            <a:avLst>
              <a:gd name="adj" fmla="val 0"/>
            </a:avLst>
          </a:prstGeom>
          <a:noFill/>
          <a:ln w="3175" cap="flat" cmpd="sng">
            <a:noFill/>
            <a:prstDash val="dash"/>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i="1" dirty="0" smtClean="0">
                <a:solidFill>
                  <a:schemeClr val="tx1"/>
                </a:solidFill>
                <a:latin typeface="Arial Narrow"/>
                <a:cs typeface="Arial Narrow"/>
              </a:rPr>
              <a:t>local</a:t>
            </a:r>
          </a:p>
        </p:txBody>
      </p:sp>
      <p:cxnSp>
        <p:nvCxnSpPr>
          <p:cNvPr id="17" name="Straight Arrow Connector 16"/>
          <p:cNvCxnSpPr/>
          <p:nvPr/>
        </p:nvCxnSpPr>
        <p:spPr>
          <a:xfrm rot="5400000" flipH="1" flipV="1">
            <a:off x="4714876" y="4800602"/>
            <a:ext cx="2905127" cy="9526"/>
          </a:xfrm>
          <a:prstGeom prst="straightConnector1">
            <a:avLst/>
          </a:prstGeom>
          <a:ln w="19050" cmpd="sng">
            <a:solidFill>
              <a:schemeClr val="tx1"/>
            </a:solidFill>
            <a:prstDash val="sysDot"/>
            <a:tailEnd type="triangle" w="sm" len="lg"/>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a:off x="5795181" y="1451780"/>
            <a:ext cx="2286000" cy="1516040"/>
          </a:xfrm>
          <a:prstGeom prst="line">
            <a:avLst/>
          </a:prstGeom>
          <a:ln w="19050" cmpd="sng">
            <a:prstDash val="sysDot"/>
          </a:ln>
        </p:spPr>
        <p:style>
          <a:lnRef idx="1">
            <a:schemeClr val="dk1"/>
          </a:lnRef>
          <a:fillRef idx="0">
            <a:schemeClr val="dk1"/>
          </a:fillRef>
          <a:effectRef idx="0">
            <a:schemeClr val="dk1"/>
          </a:effectRef>
          <a:fontRef idx="minor">
            <a:schemeClr val="tx1"/>
          </a:fontRef>
        </p:style>
      </p:cxnSp>
      <p:cxnSp>
        <p:nvCxnSpPr>
          <p:cNvPr id="19" name="Straight Connector 18"/>
          <p:cNvCxnSpPr/>
          <p:nvPr/>
        </p:nvCxnSpPr>
        <p:spPr>
          <a:xfrm rot="10800000" flipV="1">
            <a:off x="6172201" y="3339151"/>
            <a:ext cx="4343400" cy="13648"/>
          </a:xfrm>
          <a:prstGeom prst="line">
            <a:avLst/>
          </a:prstGeom>
          <a:ln w="19050" cmpd="sng">
            <a:prstDash val="sysDot"/>
          </a:ln>
        </p:spPr>
        <p:style>
          <a:lnRef idx="1">
            <a:schemeClr val="dk1"/>
          </a:lnRef>
          <a:fillRef idx="0">
            <a:schemeClr val="dk1"/>
          </a:fillRef>
          <a:effectRef idx="0">
            <a:schemeClr val="dk1"/>
          </a:effectRef>
          <a:fontRef idx="minor">
            <a:schemeClr val="tx1"/>
          </a:fontRef>
        </p:style>
      </p:cxnSp>
      <p:cxnSp>
        <p:nvCxnSpPr>
          <p:cNvPr id="20" name="Straight Connector 19"/>
          <p:cNvCxnSpPr/>
          <p:nvPr/>
        </p:nvCxnSpPr>
        <p:spPr>
          <a:xfrm rot="5400000">
            <a:off x="5821905" y="4309279"/>
            <a:ext cx="2286000" cy="1592240"/>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10800000" flipV="1">
            <a:off x="6169071" y="6248399"/>
            <a:ext cx="3432130" cy="13647"/>
          </a:xfrm>
          <a:prstGeom prst="line">
            <a:avLst/>
          </a:prstGeom>
        </p:spPr>
        <p:style>
          <a:lnRef idx="1">
            <a:schemeClr val="dk1"/>
          </a:lnRef>
          <a:fillRef idx="0">
            <a:schemeClr val="dk1"/>
          </a:fillRef>
          <a:effectRef idx="0">
            <a:schemeClr val="dk1"/>
          </a:effectRef>
          <a:fontRef idx="minor">
            <a:schemeClr val="tx1"/>
          </a:fontRef>
        </p:style>
      </p:cxnSp>
      <p:sp>
        <p:nvSpPr>
          <p:cNvPr id="22" name="Rounded Rectangle 21"/>
          <p:cNvSpPr/>
          <p:nvPr/>
        </p:nvSpPr>
        <p:spPr>
          <a:xfrm>
            <a:off x="7467601" y="1767840"/>
            <a:ext cx="457200" cy="338328"/>
          </a:xfrm>
          <a:prstGeom prst="roundRect">
            <a:avLst/>
          </a:prstGeom>
          <a:noFill/>
          <a:ln w="19050" cap="flat" cmpd="sng">
            <a:solidFill>
              <a:schemeClr val="tx1"/>
            </a:solidFill>
            <a:prstDash val="sysDot"/>
            <a:roun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F</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23" name="Rounded Rectangle 22"/>
          <p:cNvSpPr/>
          <p:nvPr/>
        </p:nvSpPr>
        <p:spPr>
          <a:xfrm>
            <a:off x="7391401" y="3429000"/>
            <a:ext cx="457200" cy="338328"/>
          </a:xfrm>
          <a:prstGeom prst="roundRect">
            <a:avLst/>
          </a:prstGeom>
          <a:noFill/>
          <a:ln w="19050" cmpd="sng">
            <a:solidFill>
              <a:schemeClr val="tx1"/>
            </a:solidFill>
            <a:prstDash val="dash"/>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a:solidFill>
                  <a:schemeClr val="tx1"/>
                </a:solidFill>
                <a:latin typeface="Arial Narrow"/>
                <a:cs typeface="Arial Narrow"/>
              </a:rPr>
              <a:t>K</a:t>
            </a:r>
            <a:r>
              <a:rPr lang="en-US" dirty="0" smtClean="0">
                <a:solidFill>
                  <a:schemeClr val="tx1"/>
                </a:solidFill>
                <a:latin typeface="Arial Narrow"/>
                <a:cs typeface="Arial Narrow"/>
              </a:rPr>
              <a:t>I</a:t>
            </a:r>
            <a:endParaRPr lang="en-US" dirty="0">
              <a:solidFill>
                <a:schemeClr val="tx1"/>
              </a:solidFill>
              <a:latin typeface="Arial Narrow"/>
              <a:cs typeface="Arial Narrow"/>
            </a:endParaRPr>
          </a:p>
        </p:txBody>
      </p:sp>
      <p:sp>
        <p:nvSpPr>
          <p:cNvPr id="24" name="Rounded Rectangle 23"/>
          <p:cNvSpPr/>
          <p:nvPr/>
        </p:nvSpPr>
        <p:spPr>
          <a:xfrm>
            <a:off x="7391401" y="4724400"/>
            <a:ext cx="457200" cy="338328"/>
          </a:xfrm>
          <a:prstGeom prst="roundRect">
            <a:avLst/>
          </a:prstGeom>
          <a:noFill/>
          <a:ln w="19050" cmpd="sng">
            <a:solidFill>
              <a:schemeClr val="tx1"/>
            </a:solidFill>
            <a:prstDash val="solid"/>
          </a:ln>
          <a:effectLst/>
        </p:spPr>
        <p:style>
          <a:lnRef idx="1">
            <a:schemeClr val="accent1"/>
          </a:lnRef>
          <a:fillRef idx="3">
            <a:schemeClr val="accent1"/>
          </a:fillRef>
          <a:effectRef idx="2">
            <a:schemeClr val="accent1"/>
          </a:effectRef>
          <a:fontRef idx="minor">
            <a:schemeClr val="lt1"/>
          </a:fontRef>
        </p:style>
        <p:txBody>
          <a:bodyPr rtlCol="0" anchor="ctr" anchorCtr="1"/>
          <a:lstStyle/>
          <a:p>
            <a:pPr algn="just"/>
            <a:r>
              <a:rPr lang="en-US" dirty="0" smtClean="0">
                <a:solidFill>
                  <a:schemeClr val="tx1"/>
                </a:solidFill>
                <a:latin typeface="Arial Narrow"/>
                <a:cs typeface="Arial Narrow"/>
              </a:rPr>
              <a:t>NI</a:t>
            </a:r>
            <a:endParaRPr lang="en-US" dirty="0">
              <a:solidFill>
                <a:schemeClr val="tx1"/>
              </a:solidFill>
              <a:latin typeface="Arial Narrow"/>
              <a:cs typeface="Arial Narrow"/>
            </a:endParaRPr>
          </a:p>
        </p:txBody>
      </p:sp>
      <p:sp>
        <p:nvSpPr>
          <p:cNvPr id="25" name="TextBox 24"/>
          <p:cNvSpPr txBox="1"/>
          <p:nvPr/>
        </p:nvSpPr>
        <p:spPr>
          <a:xfrm>
            <a:off x="8534401" y="2667000"/>
            <a:ext cx="2514600" cy="369332"/>
          </a:xfrm>
          <a:prstGeom prst="rect">
            <a:avLst/>
          </a:prstGeom>
          <a:noFill/>
        </p:spPr>
        <p:txBody>
          <a:bodyPr wrap="square" rtlCol="0">
            <a:spAutoFit/>
          </a:bodyPr>
          <a:lstStyle/>
          <a:p>
            <a:r>
              <a:rPr lang="en-US" dirty="0" smtClean="0"/>
              <a:t>Subproblem</a:t>
            </a:r>
            <a:endParaRPr lang="en-US" dirty="0"/>
          </a:p>
        </p:txBody>
      </p:sp>
      <p:sp>
        <p:nvSpPr>
          <p:cNvPr id="26" name="TextBox 25"/>
          <p:cNvSpPr txBox="1"/>
          <p:nvPr/>
        </p:nvSpPr>
        <p:spPr>
          <a:xfrm>
            <a:off x="7924801" y="5867400"/>
            <a:ext cx="2514600" cy="369332"/>
          </a:xfrm>
          <a:prstGeom prst="rect">
            <a:avLst/>
          </a:prstGeom>
          <a:noFill/>
        </p:spPr>
        <p:txBody>
          <a:bodyPr wrap="square" rtlCol="0">
            <a:spAutoFit/>
          </a:bodyPr>
          <a:lstStyle/>
          <a:p>
            <a:r>
              <a:rPr lang="en-US" dirty="0" smtClean="0"/>
              <a:t>Subproblem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Full </a:t>
            </a:r>
            <a:r>
              <a:rPr lang="en-US" dirty="0" smtClean="0"/>
              <a:t>Interchangeability (FI)</a:t>
            </a:r>
            <a:endParaRPr lang="en-US"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609600" y="2539651"/>
            <a:ext cx="5195542" cy="3866262"/>
          </a:xfrm>
          <a:prstGeom prst="rect">
            <a:avLst/>
          </a:prstGeom>
          <a:noFill/>
          <a:ln w="9525">
            <a:noFill/>
            <a:miter lim="800000"/>
            <a:headEnd/>
            <a:tailEnd/>
          </a:ln>
        </p:spPr>
      </p:pic>
      <p:sp>
        <p:nvSpPr>
          <p:cNvPr id="6" name="TextBox 5"/>
          <p:cNvSpPr txBox="1"/>
          <p:nvPr/>
        </p:nvSpPr>
        <p:spPr>
          <a:xfrm>
            <a:off x="457200" y="1219200"/>
            <a:ext cx="8229600" cy="1200329"/>
          </a:xfrm>
          <a:prstGeom prst="rect">
            <a:avLst/>
          </a:prstGeom>
          <a:noFill/>
        </p:spPr>
        <p:txBody>
          <a:bodyPr wrap="square" rtlCol="0">
            <a:spAutoFit/>
          </a:bodyPr>
          <a:lstStyle/>
          <a:p>
            <a:r>
              <a:rPr lang="en-US" sz="2400" dirty="0" smtClean="0"/>
              <a:t>A value </a:t>
            </a:r>
            <a:r>
              <a:rPr lang="en-US" sz="2400" i="1" dirty="0" smtClean="0">
                <a:latin typeface="Consolas" pitchFamily="49" charset="0"/>
                <a:cs typeface="Consolas" pitchFamily="49" charset="0"/>
              </a:rPr>
              <a:t>a</a:t>
            </a:r>
            <a:r>
              <a:rPr lang="en-US" sz="2400" dirty="0" smtClean="0"/>
              <a:t> for variable </a:t>
            </a:r>
            <a:r>
              <a:rPr lang="en-US" sz="2400" i="1" dirty="0" smtClean="0">
                <a:latin typeface="Consolas" pitchFamily="49" charset="0"/>
                <a:cs typeface="Consolas" pitchFamily="49" charset="0"/>
              </a:rPr>
              <a:t>v</a:t>
            </a:r>
            <a:r>
              <a:rPr lang="en-US" sz="2400" dirty="0" smtClean="0"/>
              <a:t> is fully interchangeable with value </a:t>
            </a:r>
            <a:r>
              <a:rPr lang="en-US" sz="2400" i="1" dirty="0" smtClean="0">
                <a:latin typeface="Consolas" pitchFamily="49" charset="0"/>
                <a:cs typeface="Consolas" pitchFamily="49" charset="0"/>
              </a:rPr>
              <a:t>b</a:t>
            </a:r>
            <a:r>
              <a:rPr lang="en-US" sz="2400" dirty="0" smtClean="0"/>
              <a:t> </a:t>
            </a:r>
            <a:r>
              <a:rPr lang="en-US" sz="2400" dirty="0" err="1" smtClean="0"/>
              <a:t>iff</a:t>
            </a:r>
            <a:r>
              <a:rPr lang="en-US" sz="2400" dirty="0" smtClean="0"/>
              <a:t> every solution in which </a:t>
            </a:r>
            <a:r>
              <a:rPr lang="en-US" sz="2400" i="1" dirty="0" smtClean="0">
                <a:latin typeface="Consolas" pitchFamily="49" charset="0"/>
                <a:cs typeface="Consolas" pitchFamily="49" charset="0"/>
              </a:rPr>
              <a:t>v=a</a:t>
            </a:r>
            <a:r>
              <a:rPr lang="en-US" sz="2400" dirty="0" smtClean="0"/>
              <a:t> remains a solution when </a:t>
            </a:r>
            <a:r>
              <a:rPr lang="en-US" sz="2400" i="1" dirty="0" smtClean="0">
                <a:latin typeface="Consolas" pitchFamily="49" charset="0"/>
                <a:cs typeface="Consolas" pitchFamily="49" charset="0"/>
              </a:rPr>
              <a:t>b</a:t>
            </a:r>
            <a:r>
              <a:rPr lang="en-US" sz="2400" dirty="0" smtClean="0"/>
              <a:t> is substituted for </a:t>
            </a:r>
            <a:r>
              <a:rPr lang="en-US" sz="2400" i="1" dirty="0" smtClean="0">
                <a:latin typeface="Consolas" pitchFamily="49" charset="0"/>
                <a:cs typeface="Consolas" pitchFamily="49" charset="0"/>
              </a:rPr>
              <a:t>a</a:t>
            </a:r>
            <a:r>
              <a:rPr lang="en-US" sz="2400" dirty="0" smtClean="0"/>
              <a:t> and vice-versa. </a:t>
            </a:r>
            <a:endParaRPr lang="en-US" sz="2400" dirty="0"/>
          </a:p>
        </p:txBody>
      </p:sp>
      <p:sp>
        <p:nvSpPr>
          <p:cNvPr id="7" name="Slide Number Placeholder 6"/>
          <p:cNvSpPr>
            <a:spLocks noGrp="1"/>
          </p:cNvSpPr>
          <p:nvPr>
            <p:ph type="sldNum" sz="quarter" idx="12"/>
          </p:nvPr>
        </p:nvSpPr>
        <p:spPr/>
        <p:txBody>
          <a:bodyPr/>
          <a:lstStyle/>
          <a:p>
            <a:fld id="{906DB6BD-A87E-4170-97E3-EA2016B016A1}" type="slidenum">
              <a:rPr lang="en-US" smtClean="0"/>
              <a:pPr/>
              <a:t>4</a:t>
            </a:fld>
            <a:endParaRPr lang="en-US"/>
          </a:p>
        </p:txBody>
      </p:sp>
      <p:sp>
        <p:nvSpPr>
          <p:cNvPr id="10" name="TextBox 9"/>
          <p:cNvSpPr txBox="1"/>
          <p:nvPr/>
        </p:nvSpPr>
        <p:spPr>
          <a:xfrm>
            <a:off x="990600" y="4114800"/>
            <a:ext cx="228600" cy="461665"/>
          </a:xfrm>
          <a:prstGeom prst="rect">
            <a:avLst/>
          </a:prstGeom>
          <a:noFill/>
        </p:spPr>
        <p:txBody>
          <a:bodyPr wrap="square" rtlCol="0">
            <a:spAutoFit/>
          </a:bodyPr>
          <a:lstStyle/>
          <a:p>
            <a:r>
              <a:rPr lang="en-US" sz="2400" dirty="0" smtClean="0"/>
              <a:t>c</a:t>
            </a:r>
            <a:endParaRPr lang="en-US" sz="2400" dirty="0"/>
          </a:p>
        </p:txBody>
      </p:sp>
      <p:sp>
        <p:nvSpPr>
          <p:cNvPr id="11" name="TextBox 10"/>
          <p:cNvSpPr txBox="1"/>
          <p:nvPr/>
        </p:nvSpPr>
        <p:spPr>
          <a:xfrm>
            <a:off x="1219200" y="4114800"/>
            <a:ext cx="228600" cy="461665"/>
          </a:xfrm>
          <a:prstGeom prst="rect">
            <a:avLst/>
          </a:prstGeom>
          <a:noFill/>
        </p:spPr>
        <p:txBody>
          <a:bodyPr wrap="square" rtlCol="0">
            <a:spAutoFit/>
          </a:bodyPr>
          <a:lstStyle/>
          <a:p>
            <a:r>
              <a:rPr lang="en-US" sz="2400" dirty="0" smtClean="0"/>
              <a:t>d</a:t>
            </a:r>
            <a:endParaRPr lang="en-US" sz="2400" dirty="0"/>
          </a:p>
        </p:txBody>
      </p:sp>
      <p:sp>
        <p:nvSpPr>
          <p:cNvPr id="12" name="TextBox 11"/>
          <p:cNvSpPr txBox="1"/>
          <p:nvPr/>
        </p:nvSpPr>
        <p:spPr>
          <a:xfrm>
            <a:off x="1905000" y="4114800"/>
            <a:ext cx="228600" cy="461665"/>
          </a:xfrm>
          <a:prstGeom prst="rect">
            <a:avLst/>
          </a:prstGeom>
          <a:noFill/>
        </p:spPr>
        <p:txBody>
          <a:bodyPr wrap="square" rtlCol="0">
            <a:spAutoFit/>
          </a:bodyPr>
          <a:lstStyle/>
          <a:p>
            <a:r>
              <a:rPr lang="en-US" sz="2400" dirty="0" smtClean="0"/>
              <a:t>e</a:t>
            </a:r>
            <a:endParaRPr lang="en-US" sz="2400" dirty="0"/>
          </a:p>
        </p:txBody>
      </p:sp>
      <p:sp>
        <p:nvSpPr>
          <p:cNvPr id="13" name="TextBox 12"/>
          <p:cNvSpPr txBox="1"/>
          <p:nvPr/>
        </p:nvSpPr>
        <p:spPr>
          <a:xfrm>
            <a:off x="4495800" y="4114800"/>
            <a:ext cx="228600" cy="461665"/>
          </a:xfrm>
          <a:prstGeom prst="rect">
            <a:avLst/>
          </a:prstGeom>
          <a:noFill/>
        </p:spPr>
        <p:txBody>
          <a:bodyPr wrap="square" rtlCol="0">
            <a:spAutoFit/>
          </a:bodyPr>
          <a:lstStyle/>
          <a:p>
            <a:r>
              <a:rPr lang="en-US" sz="2400" dirty="0" smtClean="0"/>
              <a:t>h</a:t>
            </a:r>
            <a:endParaRPr lang="en-US" sz="2400" dirty="0"/>
          </a:p>
        </p:txBody>
      </p:sp>
      <p:sp>
        <p:nvSpPr>
          <p:cNvPr id="14" name="TextBox 13"/>
          <p:cNvSpPr txBox="1"/>
          <p:nvPr/>
        </p:nvSpPr>
        <p:spPr>
          <a:xfrm>
            <a:off x="5181600" y="4114800"/>
            <a:ext cx="228600" cy="461665"/>
          </a:xfrm>
          <a:prstGeom prst="rect">
            <a:avLst/>
          </a:prstGeom>
          <a:noFill/>
        </p:spPr>
        <p:txBody>
          <a:bodyPr wrap="square" rtlCol="0">
            <a:spAutoFit/>
          </a:bodyPr>
          <a:lstStyle/>
          <a:p>
            <a:r>
              <a:rPr lang="en-US" sz="2400" dirty="0" smtClean="0"/>
              <a:t>i</a:t>
            </a:r>
            <a:endParaRPr lang="en-US" sz="2400" dirty="0"/>
          </a:p>
        </p:txBody>
      </p:sp>
      <p:sp>
        <p:nvSpPr>
          <p:cNvPr id="15" name="TextBox 14"/>
          <p:cNvSpPr txBox="1"/>
          <p:nvPr/>
        </p:nvSpPr>
        <p:spPr>
          <a:xfrm>
            <a:off x="2438400" y="2667000"/>
            <a:ext cx="228600" cy="461665"/>
          </a:xfrm>
          <a:prstGeom prst="rect">
            <a:avLst/>
          </a:prstGeom>
          <a:noFill/>
        </p:spPr>
        <p:txBody>
          <a:bodyPr wrap="square" rtlCol="0">
            <a:spAutoFit/>
          </a:bodyPr>
          <a:lstStyle/>
          <a:p>
            <a:r>
              <a:rPr lang="en-US" sz="2400" dirty="0" smtClean="0"/>
              <a:t>f</a:t>
            </a:r>
            <a:endParaRPr lang="en-US" sz="2400" dirty="0"/>
          </a:p>
        </p:txBody>
      </p:sp>
      <p:sp>
        <p:nvSpPr>
          <p:cNvPr id="16" name="TextBox 15"/>
          <p:cNvSpPr txBox="1"/>
          <p:nvPr/>
        </p:nvSpPr>
        <p:spPr>
          <a:xfrm>
            <a:off x="3124200" y="2667000"/>
            <a:ext cx="228600" cy="461665"/>
          </a:xfrm>
          <a:prstGeom prst="rect">
            <a:avLst/>
          </a:prstGeom>
          <a:noFill/>
        </p:spPr>
        <p:txBody>
          <a:bodyPr wrap="square" rtlCol="0">
            <a:spAutoFit/>
          </a:bodyPr>
          <a:lstStyle/>
          <a:p>
            <a:r>
              <a:rPr lang="en-US" sz="2400" dirty="0" smtClean="0"/>
              <a:t>g</a:t>
            </a:r>
            <a:endParaRPr lang="en-US" sz="2400" dirty="0"/>
          </a:p>
        </p:txBody>
      </p:sp>
      <p:graphicFrame>
        <p:nvGraphicFramePr>
          <p:cNvPr id="17" name="Table 16"/>
          <p:cNvGraphicFramePr>
            <a:graphicFrameLocks noGrp="1"/>
          </p:cNvGraphicFramePr>
          <p:nvPr/>
        </p:nvGraphicFramePr>
        <p:xfrm>
          <a:off x="5867400" y="3810000"/>
          <a:ext cx="3124200" cy="1097280"/>
        </p:xfrm>
        <a:graphic>
          <a:graphicData uri="http://schemas.openxmlformats.org/drawingml/2006/table">
            <a:tbl>
              <a:tblPr firstRow="1" bandRow="1">
                <a:tableStyleId>{9D7B26C5-4107-4FEC-AEDC-1716B250A1EF}</a:tableStyleId>
              </a:tblPr>
              <a:tblGrid>
                <a:gridCol w="781050"/>
                <a:gridCol w="781050"/>
                <a:gridCol w="781050"/>
                <a:gridCol w="781050"/>
              </a:tblGrid>
              <a:tr h="364490">
                <a:tc>
                  <a:txBody>
                    <a:bodyPr/>
                    <a:lstStyle/>
                    <a:p>
                      <a:pPr algn="ctr"/>
                      <a:r>
                        <a:rPr lang="en-US" i="1" dirty="0" smtClean="0"/>
                        <a:t>v</a:t>
                      </a:r>
                      <a:endParaRPr lang="en-US" i="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V2</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V3</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V4</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449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d</a:t>
                      </a:r>
                      <a:endParaRPr lang="en-US" dirty="0"/>
                    </a:p>
                  </a:txBody>
                  <a:tcPr/>
                </a:tc>
                <a:tc>
                  <a:txBody>
                    <a:bodyPr/>
                    <a:lstStyle/>
                    <a:p>
                      <a:pPr algn="ctr"/>
                      <a:r>
                        <a:rPr lang="en-US" dirty="0" smtClean="0"/>
                        <a:t>g</a:t>
                      </a:r>
                      <a:endParaRPr lang="en-US" dirty="0"/>
                    </a:p>
                  </a:txBody>
                  <a:tcPr/>
                </a:tc>
                <a:tc>
                  <a:txBody>
                    <a:bodyPr/>
                    <a:lstStyle/>
                    <a:p>
                      <a:pPr algn="ctr"/>
                      <a:r>
                        <a:rPr lang="en-US" dirty="0" smtClean="0"/>
                        <a:t>h</a:t>
                      </a:r>
                      <a:endParaRPr lang="en-US" dirty="0"/>
                    </a:p>
                  </a:txBody>
                  <a:tcPr>
                    <a:lnR w="12700" cap="flat" cmpd="sng" algn="ctr">
                      <a:solidFill>
                        <a:schemeClr val="tx1"/>
                      </a:solidFill>
                      <a:prstDash val="solid"/>
                      <a:round/>
                      <a:headEnd type="none" w="med" len="med"/>
                      <a:tailEnd type="none" w="med" len="med"/>
                    </a:lnR>
                  </a:tcPr>
                </a:tc>
              </a:tr>
              <a:tr h="364490">
                <a:tc>
                  <a:txBody>
                    <a:bodyPr/>
                    <a:lstStyle/>
                    <a:p>
                      <a:pPr algn="ctr"/>
                      <a:r>
                        <a:rPr lang="en-US" dirty="0" smtClean="0"/>
                        <a:t>b</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dirty="0" smtClean="0"/>
                        <a:t>d</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g</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h</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8" name="TextBox 17"/>
          <p:cNvSpPr txBox="1"/>
          <p:nvPr/>
        </p:nvSpPr>
        <p:spPr>
          <a:xfrm>
            <a:off x="1828800" y="5638800"/>
            <a:ext cx="457200" cy="369332"/>
          </a:xfrm>
          <a:prstGeom prst="rect">
            <a:avLst/>
          </a:prstGeom>
          <a:noFill/>
        </p:spPr>
        <p:txBody>
          <a:bodyPr wrap="square" rtlCol="0">
            <a:spAutoFit/>
          </a:bodyPr>
          <a:lstStyle/>
          <a:p>
            <a:r>
              <a:rPr lang="en-US" i="1" dirty="0" smtClean="0"/>
              <a:t>v</a:t>
            </a:r>
            <a:endParaRPr lang="en-US" i="1" dirty="0"/>
          </a:p>
        </p:txBody>
      </p:sp>
      <p:sp>
        <p:nvSpPr>
          <p:cNvPr id="19" name="TextBox 18"/>
          <p:cNvSpPr txBox="1"/>
          <p:nvPr/>
        </p:nvSpPr>
        <p:spPr>
          <a:xfrm>
            <a:off x="533400" y="3810000"/>
            <a:ext cx="457200" cy="369332"/>
          </a:xfrm>
          <a:prstGeom prst="rect">
            <a:avLst/>
          </a:prstGeom>
          <a:noFill/>
        </p:spPr>
        <p:txBody>
          <a:bodyPr wrap="square" rtlCol="0">
            <a:spAutoFit/>
          </a:bodyPr>
          <a:lstStyle/>
          <a:p>
            <a:r>
              <a:rPr lang="en-US" dirty="0" smtClean="0"/>
              <a:t>V2</a:t>
            </a:r>
            <a:endParaRPr lang="en-US" dirty="0"/>
          </a:p>
        </p:txBody>
      </p:sp>
      <p:sp>
        <p:nvSpPr>
          <p:cNvPr id="20" name="TextBox 19"/>
          <p:cNvSpPr txBox="1"/>
          <p:nvPr/>
        </p:nvSpPr>
        <p:spPr>
          <a:xfrm>
            <a:off x="3505200" y="3886200"/>
            <a:ext cx="457200" cy="369332"/>
          </a:xfrm>
          <a:prstGeom prst="rect">
            <a:avLst/>
          </a:prstGeom>
          <a:noFill/>
        </p:spPr>
        <p:txBody>
          <a:bodyPr wrap="square" rtlCol="0">
            <a:spAutoFit/>
          </a:bodyPr>
          <a:lstStyle/>
          <a:p>
            <a:r>
              <a:rPr lang="en-US" dirty="0" smtClean="0"/>
              <a:t>V4</a:t>
            </a:r>
            <a:endParaRPr lang="en-US" dirty="0"/>
          </a:p>
        </p:txBody>
      </p:sp>
      <p:sp>
        <p:nvSpPr>
          <p:cNvPr id="21" name="TextBox 20"/>
          <p:cNvSpPr txBox="1"/>
          <p:nvPr/>
        </p:nvSpPr>
        <p:spPr>
          <a:xfrm>
            <a:off x="1905000" y="2438400"/>
            <a:ext cx="457200" cy="369332"/>
          </a:xfrm>
          <a:prstGeom prst="rect">
            <a:avLst/>
          </a:prstGeom>
          <a:noFill/>
        </p:spPr>
        <p:txBody>
          <a:bodyPr wrap="square" rtlCol="0">
            <a:spAutoFit/>
          </a:bodyPr>
          <a:lstStyle/>
          <a:p>
            <a:r>
              <a:rPr lang="en-US" dirty="0" smtClean="0"/>
              <a:t>V3</a:t>
            </a:r>
            <a:endParaRPr lang="en-US" dirty="0"/>
          </a:p>
        </p:txBody>
      </p:sp>
      <p:sp>
        <p:nvSpPr>
          <p:cNvPr id="23" name="TextBox 22"/>
          <p:cNvSpPr txBox="1"/>
          <p:nvPr/>
        </p:nvSpPr>
        <p:spPr>
          <a:xfrm>
            <a:off x="5867400" y="3352800"/>
            <a:ext cx="3124200" cy="461665"/>
          </a:xfrm>
          <a:prstGeom prst="rect">
            <a:avLst/>
          </a:prstGeom>
          <a:noFill/>
          <a:ln>
            <a:noFill/>
          </a:ln>
        </p:spPr>
        <p:txBody>
          <a:bodyPr wrap="square" rtlCol="0">
            <a:spAutoFit/>
          </a:bodyPr>
          <a:lstStyle/>
          <a:p>
            <a:pPr algn="ctr"/>
            <a:r>
              <a:rPr lang="en-US" sz="2400" dirty="0" smtClean="0"/>
              <a:t>Solutions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Neighborhood Interchangeability (NI)</a:t>
            </a:r>
            <a:endParaRPr lang="en-US"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914400" y="3200400"/>
            <a:ext cx="6073775" cy="2841757"/>
          </a:xfrm>
          <a:prstGeom prst="rect">
            <a:avLst/>
          </a:prstGeom>
          <a:noFill/>
          <a:ln w="9525">
            <a:noFill/>
            <a:miter lim="800000"/>
            <a:headEnd/>
            <a:tailEnd/>
          </a:ln>
        </p:spPr>
      </p:pic>
      <p:sp>
        <p:nvSpPr>
          <p:cNvPr id="5" name="TextBox 4"/>
          <p:cNvSpPr txBox="1"/>
          <p:nvPr/>
        </p:nvSpPr>
        <p:spPr>
          <a:xfrm>
            <a:off x="381000" y="1219200"/>
            <a:ext cx="8305800" cy="1200329"/>
          </a:xfrm>
          <a:prstGeom prst="rect">
            <a:avLst/>
          </a:prstGeom>
          <a:noFill/>
        </p:spPr>
        <p:txBody>
          <a:bodyPr wrap="square" rtlCol="0">
            <a:spAutoFit/>
          </a:bodyPr>
          <a:lstStyle/>
          <a:p>
            <a:r>
              <a:rPr lang="en-US" sz="2400" dirty="0" smtClean="0"/>
              <a:t>A value </a:t>
            </a:r>
            <a:r>
              <a:rPr lang="en-US" sz="2400" i="1" dirty="0" smtClean="0">
                <a:latin typeface="Consolas" pitchFamily="49" charset="0"/>
                <a:cs typeface="Consolas" pitchFamily="49" charset="0"/>
              </a:rPr>
              <a:t>a</a:t>
            </a:r>
            <a:r>
              <a:rPr lang="en-US" sz="2400" dirty="0" smtClean="0"/>
              <a:t> for variable </a:t>
            </a:r>
            <a:r>
              <a:rPr lang="en-US" sz="2400" i="1" dirty="0" smtClean="0">
                <a:latin typeface="Consolas" pitchFamily="49" charset="0"/>
                <a:cs typeface="Consolas" pitchFamily="49" charset="0"/>
              </a:rPr>
              <a:t>v</a:t>
            </a:r>
            <a:r>
              <a:rPr lang="en-US" sz="2400" dirty="0" smtClean="0"/>
              <a:t> is neighborhood interchangeable with value </a:t>
            </a:r>
            <a:r>
              <a:rPr lang="en-US" sz="2400" i="1" dirty="0" smtClean="0">
                <a:latin typeface="Consolas" pitchFamily="49" charset="0"/>
                <a:cs typeface="Consolas" pitchFamily="49" charset="0"/>
              </a:rPr>
              <a:t>b</a:t>
            </a:r>
            <a:r>
              <a:rPr lang="en-US" sz="2400" dirty="0" smtClean="0"/>
              <a:t> </a:t>
            </a:r>
            <a:r>
              <a:rPr lang="en-US" sz="2400" dirty="0" err="1" smtClean="0"/>
              <a:t>iff</a:t>
            </a:r>
            <a:r>
              <a:rPr lang="en-US" sz="2400" dirty="0" smtClean="0"/>
              <a:t> for every constraint on </a:t>
            </a:r>
            <a:r>
              <a:rPr lang="en-US" sz="2400" i="1" dirty="0" smtClean="0">
                <a:latin typeface="Consolas" pitchFamily="49" charset="0"/>
                <a:cs typeface="Consolas" pitchFamily="49" charset="0"/>
              </a:rPr>
              <a:t>v</a:t>
            </a:r>
            <a:r>
              <a:rPr lang="en-US" sz="2400" dirty="0" smtClean="0"/>
              <a:t>, the values compatible with </a:t>
            </a:r>
            <a:r>
              <a:rPr lang="en-US" sz="2400" i="1" dirty="0" smtClean="0">
                <a:latin typeface="Consolas" pitchFamily="49" charset="0"/>
                <a:cs typeface="Consolas" pitchFamily="49" charset="0"/>
              </a:rPr>
              <a:t>v=a</a:t>
            </a:r>
            <a:r>
              <a:rPr lang="en-US" sz="2400" dirty="0" smtClean="0"/>
              <a:t> are exactly those compatible with </a:t>
            </a:r>
            <a:r>
              <a:rPr lang="en-US" sz="2400" i="1" dirty="0" smtClean="0">
                <a:latin typeface="Consolas" pitchFamily="49" charset="0"/>
                <a:cs typeface="Consolas" pitchFamily="49" charset="0"/>
              </a:rPr>
              <a:t>v=b</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906DB6BD-A87E-4170-97E3-EA2016B016A1}" type="slidenum">
              <a:rPr lang="en-US" smtClean="0"/>
              <a:pPr/>
              <a:t>5</a:t>
            </a:fld>
            <a:endParaRPr lang="en-US"/>
          </a:p>
        </p:txBody>
      </p:sp>
      <p:sp>
        <p:nvSpPr>
          <p:cNvPr id="7" name="TextBox 6"/>
          <p:cNvSpPr txBox="1"/>
          <p:nvPr/>
        </p:nvSpPr>
        <p:spPr>
          <a:xfrm>
            <a:off x="1436687" y="3352800"/>
            <a:ext cx="228600" cy="461665"/>
          </a:xfrm>
          <a:prstGeom prst="rect">
            <a:avLst/>
          </a:prstGeom>
          <a:noFill/>
        </p:spPr>
        <p:txBody>
          <a:bodyPr wrap="square" rtlCol="0">
            <a:spAutoFit/>
          </a:bodyPr>
          <a:lstStyle/>
          <a:p>
            <a:r>
              <a:rPr lang="en-US" sz="2400" dirty="0" smtClean="0"/>
              <a:t>c</a:t>
            </a:r>
            <a:endParaRPr lang="en-US" sz="2400" dirty="0"/>
          </a:p>
        </p:txBody>
      </p:sp>
      <p:sp>
        <p:nvSpPr>
          <p:cNvPr id="8" name="TextBox 7"/>
          <p:cNvSpPr txBox="1"/>
          <p:nvPr/>
        </p:nvSpPr>
        <p:spPr>
          <a:xfrm>
            <a:off x="2198687" y="3352800"/>
            <a:ext cx="228600" cy="461665"/>
          </a:xfrm>
          <a:prstGeom prst="rect">
            <a:avLst/>
          </a:prstGeom>
          <a:noFill/>
        </p:spPr>
        <p:txBody>
          <a:bodyPr wrap="square" rtlCol="0">
            <a:spAutoFit/>
          </a:bodyPr>
          <a:lstStyle/>
          <a:p>
            <a:r>
              <a:rPr lang="en-US" sz="2400" dirty="0" smtClean="0"/>
              <a:t>d</a:t>
            </a:r>
            <a:endParaRPr lang="en-US" sz="2400" dirty="0"/>
          </a:p>
        </p:txBody>
      </p:sp>
      <p:sp>
        <p:nvSpPr>
          <p:cNvPr id="9" name="TextBox 8"/>
          <p:cNvSpPr txBox="1"/>
          <p:nvPr/>
        </p:nvSpPr>
        <p:spPr>
          <a:xfrm>
            <a:off x="2503487" y="3352800"/>
            <a:ext cx="228600" cy="461665"/>
          </a:xfrm>
          <a:prstGeom prst="rect">
            <a:avLst/>
          </a:prstGeom>
          <a:noFill/>
        </p:spPr>
        <p:txBody>
          <a:bodyPr wrap="square" rtlCol="0">
            <a:spAutoFit/>
          </a:bodyPr>
          <a:lstStyle/>
          <a:p>
            <a:r>
              <a:rPr lang="en-US" sz="2400" dirty="0" smtClean="0"/>
              <a:t>e</a:t>
            </a:r>
            <a:endParaRPr lang="en-US" sz="2400" dirty="0"/>
          </a:p>
        </p:txBody>
      </p:sp>
      <p:sp>
        <p:nvSpPr>
          <p:cNvPr id="10" name="TextBox 9"/>
          <p:cNvSpPr txBox="1"/>
          <p:nvPr/>
        </p:nvSpPr>
        <p:spPr>
          <a:xfrm>
            <a:off x="4941887" y="3352800"/>
            <a:ext cx="228600" cy="461665"/>
          </a:xfrm>
          <a:prstGeom prst="rect">
            <a:avLst/>
          </a:prstGeom>
          <a:noFill/>
        </p:spPr>
        <p:txBody>
          <a:bodyPr wrap="square" rtlCol="0">
            <a:spAutoFit/>
          </a:bodyPr>
          <a:lstStyle/>
          <a:p>
            <a:r>
              <a:rPr lang="en-US" sz="2400" dirty="0" smtClean="0"/>
              <a:t>f</a:t>
            </a:r>
            <a:endParaRPr lang="en-US" sz="2400" dirty="0"/>
          </a:p>
        </p:txBody>
      </p:sp>
      <p:sp>
        <p:nvSpPr>
          <p:cNvPr id="11" name="TextBox 10"/>
          <p:cNvSpPr txBox="1"/>
          <p:nvPr/>
        </p:nvSpPr>
        <p:spPr>
          <a:xfrm>
            <a:off x="5703887" y="3352800"/>
            <a:ext cx="228600" cy="461665"/>
          </a:xfrm>
          <a:prstGeom prst="rect">
            <a:avLst/>
          </a:prstGeom>
          <a:noFill/>
        </p:spPr>
        <p:txBody>
          <a:bodyPr wrap="square" rtlCol="0">
            <a:spAutoFit/>
          </a:bodyPr>
          <a:lstStyle/>
          <a:p>
            <a:r>
              <a:rPr lang="en-US" sz="2400" dirty="0" smtClean="0"/>
              <a:t>g</a:t>
            </a:r>
            <a:endParaRPr lang="en-US" sz="2400" dirty="0"/>
          </a:p>
        </p:txBody>
      </p:sp>
      <p:sp>
        <p:nvSpPr>
          <p:cNvPr id="12" name="TextBox 11"/>
          <p:cNvSpPr txBox="1"/>
          <p:nvPr/>
        </p:nvSpPr>
        <p:spPr>
          <a:xfrm>
            <a:off x="5257800" y="5105400"/>
            <a:ext cx="3733800" cy="830997"/>
          </a:xfrm>
          <a:prstGeom prst="rect">
            <a:avLst/>
          </a:prstGeom>
          <a:noFill/>
        </p:spPr>
        <p:txBody>
          <a:bodyPr wrap="square" rtlCol="0">
            <a:spAutoFit/>
          </a:bodyPr>
          <a:lstStyle/>
          <a:p>
            <a:r>
              <a:rPr lang="en-US" sz="2400" dirty="0" smtClean="0"/>
              <a:t>a is compatible with: c, e, f</a:t>
            </a:r>
          </a:p>
          <a:p>
            <a:r>
              <a:rPr lang="en-US" sz="2400" dirty="0" smtClean="0"/>
              <a:t>b is compatible with: c, e, f</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Subproblem </a:t>
            </a:r>
            <a:r>
              <a:rPr lang="en-US" dirty="0" smtClean="0"/>
              <a:t>Interchangeability (</a:t>
            </a:r>
            <a:r>
              <a:rPr lang="en-US" dirty="0" err="1" smtClean="0"/>
              <a:t>SPrI</a:t>
            </a:r>
            <a:r>
              <a:rPr lang="en-US" dirty="0" smtClean="0"/>
              <a:t>)</a:t>
            </a:r>
            <a:endParaRPr lang="en-US" dirty="0"/>
          </a:p>
        </p:txBody>
      </p:sp>
      <p:pic>
        <p:nvPicPr>
          <p:cNvPr id="3074" name="Picture 2"/>
          <p:cNvPicPr>
            <a:picLocks noGrp="1" noChangeAspect="1" noChangeArrowheads="1"/>
          </p:cNvPicPr>
          <p:nvPr>
            <p:ph idx="1"/>
          </p:nvPr>
        </p:nvPicPr>
        <p:blipFill>
          <a:blip r:embed="rId2" cstate="print"/>
          <a:srcRect/>
          <a:stretch>
            <a:fillRect/>
          </a:stretch>
        </p:blipFill>
        <p:spPr bwMode="auto">
          <a:xfrm>
            <a:off x="152400" y="2743200"/>
            <a:ext cx="6073775" cy="3813635"/>
          </a:xfrm>
          <a:prstGeom prst="rect">
            <a:avLst/>
          </a:prstGeom>
          <a:noFill/>
          <a:ln w="9525">
            <a:noFill/>
            <a:miter lim="800000"/>
            <a:headEnd/>
            <a:tailEnd/>
          </a:ln>
        </p:spPr>
      </p:pic>
      <p:sp>
        <p:nvSpPr>
          <p:cNvPr id="5" name="TextBox 4"/>
          <p:cNvSpPr txBox="1"/>
          <p:nvPr/>
        </p:nvSpPr>
        <p:spPr>
          <a:xfrm>
            <a:off x="457200" y="1295400"/>
            <a:ext cx="8534400" cy="1200329"/>
          </a:xfrm>
          <a:prstGeom prst="rect">
            <a:avLst/>
          </a:prstGeom>
          <a:noFill/>
        </p:spPr>
        <p:txBody>
          <a:bodyPr wrap="square" rtlCol="0">
            <a:spAutoFit/>
          </a:bodyPr>
          <a:lstStyle/>
          <a:p>
            <a:r>
              <a:rPr lang="en-US" sz="2400" dirty="0" smtClean="0"/>
              <a:t>Two values are </a:t>
            </a:r>
            <a:r>
              <a:rPr lang="en-US" sz="2400" dirty="0" err="1" smtClean="0"/>
              <a:t>subproblem</a:t>
            </a:r>
            <a:r>
              <a:rPr lang="en-US" sz="2400" dirty="0" smtClean="0"/>
              <a:t> interchangeable, with respect to a subset of variables </a:t>
            </a:r>
            <a:r>
              <a:rPr lang="en-US" sz="2400" i="1" dirty="0" smtClean="0">
                <a:latin typeface="Consolas" pitchFamily="49" charset="0"/>
                <a:cs typeface="Consolas" pitchFamily="49" charset="0"/>
              </a:rPr>
              <a:t>S</a:t>
            </a:r>
            <a:r>
              <a:rPr lang="en-US" sz="2400" dirty="0" smtClean="0"/>
              <a:t>, </a:t>
            </a:r>
            <a:r>
              <a:rPr lang="en-US" sz="2400" dirty="0" err="1" smtClean="0"/>
              <a:t>iff</a:t>
            </a:r>
            <a:r>
              <a:rPr lang="en-US" sz="2400" dirty="0" smtClean="0"/>
              <a:t> they are fully interchangeable with regards to the solutions of the </a:t>
            </a:r>
            <a:r>
              <a:rPr lang="en-US" sz="2400" dirty="0" err="1" smtClean="0"/>
              <a:t>subproblem</a:t>
            </a:r>
            <a:r>
              <a:rPr lang="en-US" sz="2400" dirty="0" smtClean="0"/>
              <a:t> of the CSP induced by </a:t>
            </a:r>
            <a:r>
              <a:rPr lang="en-US" sz="2400" i="1" dirty="0" smtClean="0">
                <a:latin typeface="Consolas" pitchFamily="49" charset="0"/>
                <a:cs typeface="Consolas" pitchFamily="49" charset="0"/>
              </a:rPr>
              <a:t>S</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906DB6BD-A87E-4170-97E3-EA2016B016A1}" type="slidenum">
              <a:rPr lang="en-US" smtClean="0"/>
              <a:pPr/>
              <a:t>6</a:t>
            </a:fld>
            <a:endParaRPr lang="en-US"/>
          </a:p>
        </p:txBody>
      </p:sp>
      <p:sp>
        <p:nvSpPr>
          <p:cNvPr id="7" name="TextBox 6"/>
          <p:cNvSpPr txBox="1"/>
          <p:nvPr/>
        </p:nvSpPr>
        <p:spPr>
          <a:xfrm>
            <a:off x="609600" y="3429000"/>
            <a:ext cx="228600" cy="461665"/>
          </a:xfrm>
          <a:prstGeom prst="rect">
            <a:avLst/>
          </a:prstGeom>
          <a:noFill/>
        </p:spPr>
        <p:txBody>
          <a:bodyPr wrap="square" rtlCol="0">
            <a:spAutoFit/>
          </a:bodyPr>
          <a:lstStyle/>
          <a:p>
            <a:r>
              <a:rPr lang="en-US" sz="2400" dirty="0" smtClean="0"/>
              <a:t>c</a:t>
            </a:r>
            <a:endParaRPr lang="en-US" sz="2400" dirty="0"/>
          </a:p>
        </p:txBody>
      </p:sp>
      <p:sp>
        <p:nvSpPr>
          <p:cNvPr id="8" name="TextBox 7"/>
          <p:cNvSpPr txBox="1"/>
          <p:nvPr/>
        </p:nvSpPr>
        <p:spPr>
          <a:xfrm>
            <a:off x="1676400" y="5867400"/>
            <a:ext cx="609600" cy="461665"/>
          </a:xfrm>
          <a:prstGeom prst="rect">
            <a:avLst/>
          </a:prstGeom>
          <a:noFill/>
        </p:spPr>
        <p:txBody>
          <a:bodyPr wrap="square" rtlCol="0">
            <a:spAutoFit/>
          </a:bodyPr>
          <a:lstStyle/>
          <a:p>
            <a:r>
              <a:rPr lang="en-US" sz="2400" dirty="0" smtClean="0"/>
              <a:t>V1</a:t>
            </a:r>
            <a:endParaRPr lang="en-US" sz="2400" dirty="0"/>
          </a:p>
        </p:txBody>
      </p:sp>
      <p:sp>
        <p:nvSpPr>
          <p:cNvPr id="9" name="TextBox 8"/>
          <p:cNvSpPr txBox="1"/>
          <p:nvPr/>
        </p:nvSpPr>
        <p:spPr>
          <a:xfrm>
            <a:off x="1371600" y="3424535"/>
            <a:ext cx="228600" cy="461665"/>
          </a:xfrm>
          <a:prstGeom prst="rect">
            <a:avLst/>
          </a:prstGeom>
          <a:noFill/>
        </p:spPr>
        <p:txBody>
          <a:bodyPr wrap="square" rtlCol="0">
            <a:spAutoFit/>
          </a:bodyPr>
          <a:lstStyle/>
          <a:p>
            <a:r>
              <a:rPr lang="en-US" sz="2400" dirty="0" smtClean="0"/>
              <a:t>d</a:t>
            </a:r>
            <a:endParaRPr lang="en-US" sz="2400" dirty="0"/>
          </a:p>
        </p:txBody>
      </p:sp>
      <p:sp>
        <p:nvSpPr>
          <p:cNvPr id="10" name="TextBox 9"/>
          <p:cNvSpPr txBox="1"/>
          <p:nvPr/>
        </p:nvSpPr>
        <p:spPr>
          <a:xfrm>
            <a:off x="4419600" y="3429000"/>
            <a:ext cx="228600" cy="461665"/>
          </a:xfrm>
          <a:prstGeom prst="rect">
            <a:avLst/>
          </a:prstGeom>
          <a:noFill/>
        </p:spPr>
        <p:txBody>
          <a:bodyPr wrap="square" rtlCol="0">
            <a:spAutoFit/>
          </a:bodyPr>
          <a:lstStyle/>
          <a:p>
            <a:r>
              <a:rPr lang="en-US" sz="2400" dirty="0" smtClean="0"/>
              <a:t>e</a:t>
            </a:r>
            <a:endParaRPr lang="en-US" sz="2400" dirty="0"/>
          </a:p>
        </p:txBody>
      </p:sp>
      <p:sp>
        <p:nvSpPr>
          <p:cNvPr id="11" name="TextBox 10"/>
          <p:cNvSpPr txBox="1"/>
          <p:nvPr/>
        </p:nvSpPr>
        <p:spPr>
          <a:xfrm>
            <a:off x="5257800" y="3429000"/>
            <a:ext cx="228600" cy="461665"/>
          </a:xfrm>
          <a:prstGeom prst="rect">
            <a:avLst/>
          </a:prstGeom>
          <a:noFill/>
        </p:spPr>
        <p:txBody>
          <a:bodyPr wrap="square" rtlCol="0">
            <a:spAutoFit/>
          </a:bodyPr>
          <a:lstStyle/>
          <a:p>
            <a:r>
              <a:rPr lang="en-US" sz="2400" dirty="0" smtClean="0"/>
              <a:t>f</a:t>
            </a:r>
            <a:endParaRPr lang="en-US" sz="2400" dirty="0"/>
          </a:p>
        </p:txBody>
      </p:sp>
      <p:sp>
        <p:nvSpPr>
          <p:cNvPr id="12" name="TextBox 11"/>
          <p:cNvSpPr txBox="1"/>
          <p:nvPr/>
        </p:nvSpPr>
        <p:spPr>
          <a:xfrm>
            <a:off x="152400" y="2971800"/>
            <a:ext cx="533400" cy="461665"/>
          </a:xfrm>
          <a:prstGeom prst="rect">
            <a:avLst/>
          </a:prstGeom>
          <a:noFill/>
        </p:spPr>
        <p:txBody>
          <a:bodyPr wrap="square" rtlCol="0">
            <a:spAutoFit/>
          </a:bodyPr>
          <a:lstStyle/>
          <a:p>
            <a:r>
              <a:rPr lang="en-US" sz="2400" dirty="0" smtClean="0"/>
              <a:t>V2</a:t>
            </a:r>
            <a:endParaRPr lang="en-US" sz="2400" dirty="0"/>
          </a:p>
        </p:txBody>
      </p:sp>
      <p:sp>
        <p:nvSpPr>
          <p:cNvPr id="13" name="TextBox 12"/>
          <p:cNvSpPr txBox="1"/>
          <p:nvPr/>
        </p:nvSpPr>
        <p:spPr>
          <a:xfrm>
            <a:off x="5486400" y="2971800"/>
            <a:ext cx="533400" cy="461665"/>
          </a:xfrm>
          <a:prstGeom prst="rect">
            <a:avLst/>
          </a:prstGeom>
          <a:noFill/>
        </p:spPr>
        <p:txBody>
          <a:bodyPr wrap="square" rtlCol="0">
            <a:spAutoFit/>
          </a:bodyPr>
          <a:lstStyle/>
          <a:p>
            <a:r>
              <a:rPr lang="en-US" sz="2400" dirty="0" smtClean="0"/>
              <a:t>V3</a:t>
            </a:r>
            <a:endParaRPr lang="en-US" sz="2400" dirty="0"/>
          </a:p>
        </p:txBody>
      </p:sp>
      <p:graphicFrame>
        <p:nvGraphicFramePr>
          <p:cNvPr id="14" name="Table 13"/>
          <p:cNvGraphicFramePr>
            <a:graphicFrameLocks noGrp="1"/>
          </p:cNvGraphicFramePr>
          <p:nvPr/>
        </p:nvGraphicFramePr>
        <p:xfrm>
          <a:off x="7086600" y="3962400"/>
          <a:ext cx="1562100" cy="1097280"/>
        </p:xfrm>
        <a:graphic>
          <a:graphicData uri="http://schemas.openxmlformats.org/drawingml/2006/table">
            <a:tbl>
              <a:tblPr firstRow="1" bandRow="1">
                <a:tableStyleId>{9D7B26C5-4107-4FEC-AEDC-1716B250A1EF}</a:tableStyleId>
              </a:tblPr>
              <a:tblGrid>
                <a:gridCol w="781050"/>
                <a:gridCol w="781050"/>
              </a:tblGrid>
              <a:tr h="364490">
                <a:tc>
                  <a:txBody>
                    <a:bodyPr/>
                    <a:lstStyle/>
                    <a:p>
                      <a:pPr algn="ctr"/>
                      <a:r>
                        <a:rPr lang="en-US" i="0" dirty="0" smtClean="0"/>
                        <a:t>V1</a:t>
                      </a:r>
                      <a:endParaRPr lang="en-US" i="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V3</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449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e</a:t>
                      </a:r>
                      <a:endParaRPr lang="en-US" dirty="0"/>
                    </a:p>
                  </a:txBody>
                  <a:tcPr>
                    <a:lnR w="12700" cap="flat" cmpd="sng" algn="ctr">
                      <a:solidFill>
                        <a:schemeClr val="tx1"/>
                      </a:solidFill>
                      <a:prstDash val="solid"/>
                      <a:round/>
                      <a:headEnd type="none" w="med" len="med"/>
                      <a:tailEnd type="none" w="med" len="med"/>
                    </a:lnR>
                  </a:tcPr>
                </a:tc>
              </a:tr>
              <a:tr h="364490">
                <a:tc>
                  <a:txBody>
                    <a:bodyPr/>
                    <a:lstStyle/>
                    <a:p>
                      <a:pPr algn="ctr"/>
                      <a:r>
                        <a:rPr lang="en-US" dirty="0" smtClean="0"/>
                        <a:t>b</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dirty="0" smtClean="0"/>
                        <a:t>e</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15" name="TextBox 14"/>
          <p:cNvSpPr txBox="1"/>
          <p:nvPr/>
        </p:nvSpPr>
        <p:spPr>
          <a:xfrm>
            <a:off x="6858000" y="3505200"/>
            <a:ext cx="2057400" cy="461665"/>
          </a:xfrm>
          <a:prstGeom prst="rect">
            <a:avLst/>
          </a:prstGeom>
          <a:noFill/>
          <a:ln>
            <a:noFill/>
          </a:ln>
        </p:spPr>
        <p:txBody>
          <a:bodyPr wrap="square" rtlCol="0">
            <a:spAutoFit/>
          </a:bodyPr>
          <a:lstStyle/>
          <a:p>
            <a:pPr algn="ctr"/>
            <a:r>
              <a:rPr lang="en-US" sz="2400" dirty="0" smtClean="0"/>
              <a:t>Solutions to S</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Partial </a:t>
            </a:r>
            <a:r>
              <a:rPr lang="en-US" dirty="0" smtClean="0"/>
              <a:t>Interchangeability (PI)</a:t>
            </a:r>
            <a:endParaRPr lang="en-US" dirty="0"/>
          </a:p>
        </p:txBody>
      </p:sp>
      <p:pic>
        <p:nvPicPr>
          <p:cNvPr id="4098" name="Picture 2"/>
          <p:cNvPicPr>
            <a:picLocks noGrp="1" noChangeAspect="1" noChangeArrowheads="1"/>
          </p:cNvPicPr>
          <p:nvPr>
            <p:ph idx="1"/>
          </p:nvPr>
        </p:nvPicPr>
        <p:blipFill>
          <a:blip r:embed="rId2" cstate="print"/>
          <a:srcRect/>
          <a:stretch>
            <a:fillRect/>
          </a:stretch>
        </p:blipFill>
        <p:spPr bwMode="auto">
          <a:xfrm>
            <a:off x="381000" y="2743200"/>
            <a:ext cx="5181600" cy="3777002"/>
          </a:xfrm>
          <a:prstGeom prst="rect">
            <a:avLst/>
          </a:prstGeom>
          <a:noFill/>
          <a:ln w="9525">
            <a:noFill/>
            <a:miter lim="800000"/>
            <a:headEnd/>
            <a:tailEnd/>
          </a:ln>
        </p:spPr>
      </p:pic>
      <p:sp>
        <p:nvSpPr>
          <p:cNvPr id="5" name="TextBox 4"/>
          <p:cNvSpPr txBox="1"/>
          <p:nvPr/>
        </p:nvSpPr>
        <p:spPr>
          <a:xfrm>
            <a:off x="457200" y="1219200"/>
            <a:ext cx="8458200" cy="1200329"/>
          </a:xfrm>
          <a:prstGeom prst="rect">
            <a:avLst/>
          </a:prstGeom>
          <a:noFill/>
        </p:spPr>
        <p:txBody>
          <a:bodyPr wrap="square" rtlCol="0">
            <a:spAutoFit/>
          </a:bodyPr>
          <a:lstStyle/>
          <a:p>
            <a:r>
              <a:rPr lang="en-US" sz="2400" dirty="0" smtClean="0"/>
              <a:t>Two values are partially interchangeable with respect to a subset </a:t>
            </a:r>
            <a:r>
              <a:rPr lang="en-US" sz="2400" i="1" dirty="0" smtClean="0">
                <a:latin typeface="Consolas" pitchFamily="49" charset="0"/>
                <a:cs typeface="Consolas" pitchFamily="49" charset="0"/>
              </a:rPr>
              <a:t>S</a:t>
            </a:r>
            <a:r>
              <a:rPr lang="en-US" sz="2400" dirty="0" smtClean="0"/>
              <a:t> of variables, </a:t>
            </a:r>
            <a:r>
              <a:rPr lang="en-US" sz="2400" dirty="0" err="1" smtClean="0"/>
              <a:t>iff</a:t>
            </a:r>
            <a:r>
              <a:rPr lang="en-US" sz="2400" dirty="0" smtClean="0"/>
              <a:t> any solution involving one implies a solution involving the other with possibly different values for variables in </a:t>
            </a:r>
            <a:r>
              <a:rPr lang="en-US" sz="2400" i="1" dirty="0" smtClean="0">
                <a:latin typeface="Consolas" pitchFamily="49" charset="0"/>
                <a:cs typeface="Consolas" pitchFamily="49" charset="0"/>
              </a:rPr>
              <a:t>S</a:t>
            </a:r>
            <a:r>
              <a:rPr lang="en-US" sz="2400" dirty="0" smtClean="0"/>
              <a:t>.</a:t>
            </a:r>
            <a:endParaRPr lang="en-US" sz="2400" dirty="0"/>
          </a:p>
        </p:txBody>
      </p:sp>
      <p:sp>
        <p:nvSpPr>
          <p:cNvPr id="6" name="Slide Number Placeholder 5"/>
          <p:cNvSpPr>
            <a:spLocks noGrp="1"/>
          </p:cNvSpPr>
          <p:nvPr>
            <p:ph type="sldNum" sz="quarter" idx="12"/>
          </p:nvPr>
        </p:nvSpPr>
        <p:spPr/>
        <p:txBody>
          <a:bodyPr/>
          <a:lstStyle/>
          <a:p>
            <a:fld id="{906DB6BD-A87E-4170-97E3-EA2016B016A1}" type="slidenum">
              <a:rPr lang="en-US" smtClean="0"/>
              <a:pPr/>
              <a:t>7</a:t>
            </a:fld>
            <a:endParaRPr lang="en-US"/>
          </a:p>
        </p:txBody>
      </p:sp>
      <p:graphicFrame>
        <p:nvGraphicFramePr>
          <p:cNvPr id="7" name="Table 6"/>
          <p:cNvGraphicFramePr>
            <a:graphicFrameLocks noGrp="1"/>
          </p:cNvGraphicFramePr>
          <p:nvPr/>
        </p:nvGraphicFramePr>
        <p:xfrm>
          <a:off x="5867400" y="3810000"/>
          <a:ext cx="3124200" cy="1097280"/>
        </p:xfrm>
        <a:graphic>
          <a:graphicData uri="http://schemas.openxmlformats.org/drawingml/2006/table">
            <a:tbl>
              <a:tblPr firstRow="1" bandRow="1">
                <a:tableStyleId>{9D7B26C5-4107-4FEC-AEDC-1716B250A1EF}</a:tableStyleId>
              </a:tblPr>
              <a:tblGrid>
                <a:gridCol w="781050"/>
                <a:gridCol w="781050"/>
                <a:gridCol w="781050"/>
                <a:gridCol w="781050"/>
              </a:tblGrid>
              <a:tr h="364490">
                <a:tc>
                  <a:txBody>
                    <a:bodyPr/>
                    <a:lstStyle/>
                    <a:p>
                      <a:pPr algn="ctr"/>
                      <a:r>
                        <a:rPr lang="en-US" i="0" dirty="0" smtClean="0"/>
                        <a:t>V1</a:t>
                      </a:r>
                      <a:endParaRPr lang="en-US" i="0"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V2</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V3</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V4</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449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c</a:t>
                      </a:r>
                      <a:endParaRPr lang="en-US" dirty="0"/>
                    </a:p>
                  </a:txBody>
                  <a:tcPr/>
                </a:tc>
                <a:tc>
                  <a:txBody>
                    <a:bodyPr/>
                    <a:lstStyle/>
                    <a:p>
                      <a:pPr algn="ctr"/>
                      <a:r>
                        <a:rPr lang="en-US" dirty="0" smtClean="0"/>
                        <a:t>e</a:t>
                      </a:r>
                      <a:endParaRPr lang="en-US" dirty="0"/>
                    </a:p>
                  </a:txBody>
                  <a:tcPr/>
                </a:tc>
                <a:tc>
                  <a:txBody>
                    <a:bodyPr/>
                    <a:lstStyle/>
                    <a:p>
                      <a:pPr algn="ctr"/>
                      <a:r>
                        <a:rPr lang="en-US" dirty="0" smtClean="0"/>
                        <a:t>g</a:t>
                      </a:r>
                      <a:endParaRPr lang="en-US" dirty="0"/>
                    </a:p>
                  </a:txBody>
                  <a:tcPr>
                    <a:lnR w="12700" cap="flat" cmpd="sng" algn="ctr">
                      <a:solidFill>
                        <a:schemeClr val="tx1"/>
                      </a:solidFill>
                      <a:prstDash val="solid"/>
                      <a:round/>
                      <a:headEnd type="none" w="med" len="med"/>
                      <a:tailEnd type="none" w="med" len="med"/>
                    </a:lnR>
                  </a:tcPr>
                </a:tc>
              </a:tr>
              <a:tr h="364490">
                <a:tc>
                  <a:txBody>
                    <a:bodyPr/>
                    <a:lstStyle/>
                    <a:p>
                      <a:pPr algn="ctr"/>
                      <a:r>
                        <a:rPr lang="en-US" dirty="0" smtClean="0"/>
                        <a:t>b</a:t>
                      </a:r>
                      <a:endParaRPr lang="en-US" dirty="0"/>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lang="en-US" dirty="0" smtClean="0"/>
                        <a:t>d</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e</a:t>
                      </a:r>
                      <a:endParaRPr lang="en-US" dirty="0"/>
                    </a:p>
                  </a:txBody>
                  <a:tcPr>
                    <a:lnB w="12700" cap="flat" cmpd="sng" algn="ctr">
                      <a:solidFill>
                        <a:schemeClr val="tx1"/>
                      </a:solidFill>
                      <a:prstDash val="solid"/>
                      <a:round/>
                      <a:headEnd type="none" w="med" len="med"/>
                      <a:tailEnd type="none" w="med" len="med"/>
                    </a:lnB>
                  </a:tcPr>
                </a:tc>
                <a:tc>
                  <a:txBody>
                    <a:bodyPr/>
                    <a:lstStyle/>
                    <a:p>
                      <a:pPr algn="ctr"/>
                      <a:r>
                        <a:rPr lang="en-US" dirty="0" smtClean="0"/>
                        <a:t>g</a:t>
                      </a:r>
                      <a:endParaRPr 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r>
            </a:tbl>
          </a:graphicData>
        </a:graphic>
      </p:graphicFrame>
      <p:sp>
        <p:nvSpPr>
          <p:cNvPr id="8" name="TextBox 7"/>
          <p:cNvSpPr txBox="1"/>
          <p:nvPr/>
        </p:nvSpPr>
        <p:spPr>
          <a:xfrm>
            <a:off x="5867400" y="3352800"/>
            <a:ext cx="3124200" cy="461665"/>
          </a:xfrm>
          <a:prstGeom prst="rect">
            <a:avLst/>
          </a:prstGeom>
          <a:noFill/>
          <a:ln>
            <a:noFill/>
          </a:ln>
        </p:spPr>
        <p:txBody>
          <a:bodyPr wrap="square" rtlCol="0">
            <a:spAutoFit/>
          </a:bodyPr>
          <a:lstStyle/>
          <a:p>
            <a:pPr algn="ctr"/>
            <a:r>
              <a:rPr lang="en-US" sz="2400" dirty="0" smtClean="0"/>
              <a:t>Solutions</a:t>
            </a:r>
            <a:endParaRPr lang="en-US" sz="2400" dirty="0"/>
          </a:p>
        </p:txBody>
      </p:sp>
      <p:sp>
        <p:nvSpPr>
          <p:cNvPr id="9" name="TextBox 8"/>
          <p:cNvSpPr txBox="1"/>
          <p:nvPr/>
        </p:nvSpPr>
        <p:spPr>
          <a:xfrm>
            <a:off x="990600" y="4415135"/>
            <a:ext cx="228600" cy="461665"/>
          </a:xfrm>
          <a:prstGeom prst="rect">
            <a:avLst/>
          </a:prstGeom>
          <a:noFill/>
        </p:spPr>
        <p:txBody>
          <a:bodyPr wrap="square" rtlCol="0">
            <a:spAutoFit/>
          </a:bodyPr>
          <a:lstStyle/>
          <a:p>
            <a:r>
              <a:rPr lang="en-US" sz="2400" dirty="0" smtClean="0"/>
              <a:t>c</a:t>
            </a:r>
            <a:endParaRPr lang="en-US" sz="2400" dirty="0"/>
          </a:p>
        </p:txBody>
      </p:sp>
      <p:sp>
        <p:nvSpPr>
          <p:cNvPr id="10" name="TextBox 9"/>
          <p:cNvSpPr txBox="1"/>
          <p:nvPr/>
        </p:nvSpPr>
        <p:spPr>
          <a:xfrm>
            <a:off x="1143000" y="3810000"/>
            <a:ext cx="533400" cy="461665"/>
          </a:xfrm>
          <a:prstGeom prst="rect">
            <a:avLst/>
          </a:prstGeom>
          <a:noFill/>
        </p:spPr>
        <p:txBody>
          <a:bodyPr wrap="square" rtlCol="0">
            <a:spAutoFit/>
          </a:bodyPr>
          <a:lstStyle/>
          <a:p>
            <a:r>
              <a:rPr lang="en-US" sz="2400" dirty="0" smtClean="0"/>
              <a:t>V2</a:t>
            </a:r>
            <a:endParaRPr lang="en-US" sz="2400" dirty="0"/>
          </a:p>
        </p:txBody>
      </p:sp>
      <p:sp>
        <p:nvSpPr>
          <p:cNvPr id="11" name="TextBox 10"/>
          <p:cNvSpPr txBox="1"/>
          <p:nvPr/>
        </p:nvSpPr>
        <p:spPr>
          <a:xfrm>
            <a:off x="1600200" y="4419600"/>
            <a:ext cx="228600" cy="461665"/>
          </a:xfrm>
          <a:prstGeom prst="rect">
            <a:avLst/>
          </a:prstGeom>
          <a:noFill/>
        </p:spPr>
        <p:txBody>
          <a:bodyPr wrap="square" rtlCol="0">
            <a:spAutoFit/>
          </a:bodyPr>
          <a:lstStyle/>
          <a:p>
            <a:r>
              <a:rPr lang="en-US" sz="2400" dirty="0" smtClean="0"/>
              <a:t>d</a:t>
            </a:r>
            <a:endParaRPr lang="en-US" sz="2400" dirty="0"/>
          </a:p>
        </p:txBody>
      </p:sp>
      <p:sp>
        <p:nvSpPr>
          <p:cNvPr id="12" name="TextBox 11"/>
          <p:cNvSpPr txBox="1"/>
          <p:nvPr/>
        </p:nvSpPr>
        <p:spPr>
          <a:xfrm>
            <a:off x="4343400" y="4419600"/>
            <a:ext cx="228600" cy="461665"/>
          </a:xfrm>
          <a:prstGeom prst="rect">
            <a:avLst/>
          </a:prstGeom>
          <a:noFill/>
        </p:spPr>
        <p:txBody>
          <a:bodyPr wrap="square" rtlCol="0">
            <a:spAutoFit/>
          </a:bodyPr>
          <a:lstStyle/>
          <a:p>
            <a:r>
              <a:rPr lang="en-US" sz="2400" dirty="0" smtClean="0"/>
              <a:t>g</a:t>
            </a:r>
            <a:endParaRPr lang="en-US" sz="2400" dirty="0"/>
          </a:p>
        </p:txBody>
      </p:sp>
      <p:sp>
        <p:nvSpPr>
          <p:cNvPr id="13" name="TextBox 12"/>
          <p:cNvSpPr txBox="1"/>
          <p:nvPr/>
        </p:nvSpPr>
        <p:spPr>
          <a:xfrm>
            <a:off x="4953000" y="4419600"/>
            <a:ext cx="228600" cy="461665"/>
          </a:xfrm>
          <a:prstGeom prst="rect">
            <a:avLst/>
          </a:prstGeom>
          <a:noFill/>
        </p:spPr>
        <p:txBody>
          <a:bodyPr wrap="square" rtlCol="0">
            <a:spAutoFit/>
          </a:bodyPr>
          <a:lstStyle/>
          <a:p>
            <a:r>
              <a:rPr lang="en-US" sz="2400" dirty="0" smtClean="0"/>
              <a:t>h</a:t>
            </a:r>
            <a:endParaRPr lang="en-US" sz="2400" dirty="0"/>
          </a:p>
        </p:txBody>
      </p:sp>
      <p:sp>
        <p:nvSpPr>
          <p:cNvPr id="14" name="TextBox 13"/>
          <p:cNvSpPr txBox="1"/>
          <p:nvPr/>
        </p:nvSpPr>
        <p:spPr>
          <a:xfrm>
            <a:off x="2438400" y="2814935"/>
            <a:ext cx="228600" cy="461665"/>
          </a:xfrm>
          <a:prstGeom prst="rect">
            <a:avLst/>
          </a:prstGeom>
          <a:noFill/>
        </p:spPr>
        <p:txBody>
          <a:bodyPr wrap="square" rtlCol="0">
            <a:spAutoFit/>
          </a:bodyPr>
          <a:lstStyle/>
          <a:p>
            <a:r>
              <a:rPr lang="en-US" sz="2400" dirty="0" smtClean="0"/>
              <a:t>e</a:t>
            </a:r>
            <a:endParaRPr lang="en-US" sz="2400" dirty="0"/>
          </a:p>
        </p:txBody>
      </p:sp>
      <p:sp>
        <p:nvSpPr>
          <p:cNvPr id="15" name="TextBox 14"/>
          <p:cNvSpPr txBox="1"/>
          <p:nvPr/>
        </p:nvSpPr>
        <p:spPr>
          <a:xfrm>
            <a:off x="3048000" y="2819400"/>
            <a:ext cx="228600" cy="461665"/>
          </a:xfrm>
          <a:prstGeom prst="rect">
            <a:avLst/>
          </a:prstGeom>
          <a:noFill/>
        </p:spPr>
        <p:txBody>
          <a:bodyPr wrap="square" rtlCol="0">
            <a:spAutoFit/>
          </a:bodyPr>
          <a:lstStyle/>
          <a:p>
            <a:r>
              <a:rPr lang="en-US" sz="2400" dirty="0" smtClean="0"/>
              <a:t>f</a:t>
            </a:r>
            <a:endParaRPr lang="en-US" sz="2400" dirty="0"/>
          </a:p>
        </p:txBody>
      </p:sp>
      <p:sp>
        <p:nvSpPr>
          <p:cNvPr id="16" name="TextBox 15"/>
          <p:cNvSpPr txBox="1"/>
          <p:nvPr/>
        </p:nvSpPr>
        <p:spPr>
          <a:xfrm>
            <a:off x="2057400" y="2514600"/>
            <a:ext cx="533400" cy="461665"/>
          </a:xfrm>
          <a:prstGeom prst="rect">
            <a:avLst/>
          </a:prstGeom>
          <a:noFill/>
        </p:spPr>
        <p:txBody>
          <a:bodyPr wrap="square" rtlCol="0">
            <a:spAutoFit/>
          </a:bodyPr>
          <a:lstStyle/>
          <a:p>
            <a:r>
              <a:rPr lang="en-US" sz="2400" dirty="0" smtClean="0"/>
              <a:t>V3</a:t>
            </a:r>
            <a:endParaRPr lang="en-US" sz="2400" dirty="0"/>
          </a:p>
        </p:txBody>
      </p:sp>
      <p:sp>
        <p:nvSpPr>
          <p:cNvPr id="17" name="TextBox 16"/>
          <p:cNvSpPr txBox="1"/>
          <p:nvPr/>
        </p:nvSpPr>
        <p:spPr>
          <a:xfrm>
            <a:off x="4953000" y="3962400"/>
            <a:ext cx="533400" cy="461665"/>
          </a:xfrm>
          <a:prstGeom prst="rect">
            <a:avLst/>
          </a:prstGeom>
          <a:noFill/>
        </p:spPr>
        <p:txBody>
          <a:bodyPr wrap="square" rtlCol="0">
            <a:spAutoFit/>
          </a:bodyPr>
          <a:lstStyle/>
          <a:p>
            <a:r>
              <a:rPr lang="en-US" sz="2400" dirty="0" smtClean="0"/>
              <a:t>V4</a:t>
            </a:r>
            <a:endParaRPr lang="en-US" sz="2400" dirty="0"/>
          </a:p>
        </p:txBody>
      </p:sp>
      <p:sp>
        <p:nvSpPr>
          <p:cNvPr id="18" name="TextBox 17"/>
          <p:cNvSpPr txBox="1"/>
          <p:nvPr/>
        </p:nvSpPr>
        <p:spPr>
          <a:xfrm>
            <a:off x="1981200" y="6248400"/>
            <a:ext cx="533400" cy="461665"/>
          </a:xfrm>
          <a:prstGeom prst="rect">
            <a:avLst/>
          </a:prstGeom>
          <a:noFill/>
        </p:spPr>
        <p:txBody>
          <a:bodyPr wrap="square" rtlCol="0">
            <a:spAutoFit/>
          </a:bodyPr>
          <a:lstStyle/>
          <a:p>
            <a:r>
              <a:rPr lang="en-US" sz="2400" dirty="0" smtClean="0"/>
              <a:t>V1</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Substitutable (Sub)</a:t>
            </a:r>
            <a:endParaRPr lang="en-US" dirty="0"/>
          </a:p>
        </p:txBody>
      </p:sp>
      <p:pic>
        <p:nvPicPr>
          <p:cNvPr id="5122" name="Picture 2"/>
          <p:cNvPicPr>
            <a:picLocks noGrp="1" noChangeAspect="1" noChangeArrowheads="1"/>
          </p:cNvPicPr>
          <p:nvPr>
            <p:ph idx="1"/>
          </p:nvPr>
        </p:nvPicPr>
        <p:blipFill>
          <a:blip r:embed="rId2" cstate="print"/>
          <a:srcRect/>
          <a:stretch>
            <a:fillRect/>
          </a:stretch>
        </p:blipFill>
        <p:spPr bwMode="auto">
          <a:xfrm>
            <a:off x="152400" y="2819400"/>
            <a:ext cx="6073775" cy="3432785"/>
          </a:xfrm>
          <a:prstGeom prst="rect">
            <a:avLst/>
          </a:prstGeom>
          <a:noFill/>
          <a:ln w="9525">
            <a:noFill/>
            <a:miter lim="800000"/>
            <a:headEnd/>
            <a:tailEnd/>
          </a:ln>
        </p:spPr>
      </p:pic>
      <p:sp>
        <p:nvSpPr>
          <p:cNvPr id="5" name="TextBox 4"/>
          <p:cNvSpPr txBox="1"/>
          <p:nvPr/>
        </p:nvSpPr>
        <p:spPr>
          <a:xfrm>
            <a:off x="533400" y="1219200"/>
            <a:ext cx="8153400" cy="1200329"/>
          </a:xfrm>
          <a:prstGeom prst="rect">
            <a:avLst/>
          </a:prstGeom>
          <a:noFill/>
        </p:spPr>
        <p:txBody>
          <a:bodyPr wrap="square" rtlCol="0">
            <a:spAutoFit/>
          </a:bodyPr>
          <a:lstStyle/>
          <a:p>
            <a:r>
              <a:rPr lang="en-US" sz="2400" dirty="0" smtClean="0"/>
              <a:t>For two values </a:t>
            </a:r>
            <a:r>
              <a:rPr lang="en-US" sz="2400" i="1" dirty="0" smtClean="0">
                <a:latin typeface="Consolas" pitchFamily="49" charset="0"/>
                <a:cs typeface="Consolas" pitchFamily="49" charset="0"/>
              </a:rPr>
              <a:t>a</a:t>
            </a:r>
            <a:r>
              <a:rPr lang="en-US" sz="2400" dirty="0" smtClean="0"/>
              <a:t> and </a:t>
            </a:r>
            <a:r>
              <a:rPr lang="en-US" sz="2400" i="1" dirty="0" smtClean="0">
                <a:latin typeface="Consolas" pitchFamily="49" charset="0"/>
                <a:cs typeface="Consolas" pitchFamily="49" charset="0"/>
              </a:rPr>
              <a:t>b</a:t>
            </a:r>
            <a:r>
              <a:rPr lang="en-US" sz="2400" dirty="0" smtClean="0"/>
              <a:t> for variable </a:t>
            </a:r>
            <a:r>
              <a:rPr lang="en-US" sz="2400" i="1" dirty="0" smtClean="0">
                <a:latin typeface="Consolas" pitchFamily="49" charset="0"/>
                <a:cs typeface="Consolas" pitchFamily="49" charset="0"/>
              </a:rPr>
              <a:t>v</a:t>
            </a:r>
            <a:r>
              <a:rPr lang="en-US" sz="2400" dirty="0" smtClean="0"/>
              <a:t>, </a:t>
            </a:r>
            <a:r>
              <a:rPr lang="en-US" sz="2400" i="1" dirty="0" smtClean="0">
                <a:latin typeface="Consolas" pitchFamily="49" charset="0"/>
                <a:cs typeface="Consolas" pitchFamily="49" charset="0"/>
              </a:rPr>
              <a:t>a</a:t>
            </a:r>
            <a:r>
              <a:rPr lang="en-US" sz="2400" dirty="0" smtClean="0"/>
              <a:t> is substitutable for </a:t>
            </a:r>
            <a:r>
              <a:rPr lang="en-US" sz="2400" i="1" dirty="0" smtClean="0">
                <a:latin typeface="Consolas" pitchFamily="49" charset="0"/>
                <a:cs typeface="Consolas" pitchFamily="49" charset="0"/>
              </a:rPr>
              <a:t>b</a:t>
            </a:r>
            <a:r>
              <a:rPr lang="en-US" sz="2400" dirty="0" smtClean="0"/>
              <a:t> </a:t>
            </a:r>
            <a:r>
              <a:rPr lang="en-US" sz="2400" dirty="0" err="1" smtClean="0"/>
              <a:t>iff</a:t>
            </a:r>
            <a:r>
              <a:rPr lang="en-US" sz="2400" dirty="0" smtClean="0"/>
              <a:t> every solution in which </a:t>
            </a:r>
            <a:r>
              <a:rPr lang="en-US" sz="2400" i="1" dirty="0" smtClean="0">
                <a:latin typeface="Consolas" pitchFamily="49" charset="0"/>
                <a:cs typeface="Consolas" pitchFamily="49" charset="0"/>
              </a:rPr>
              <a:t>v=b</a:t>
            </a:r>
            <a:r>
              <a:rPr lang="en-US" sz="2400" dirty="0" smtClean="0"/>
              <a:t> remains a solution when </a:t>
            </a:r>
            <a:r>
              <a:rPr lang="en-US" sz="2400" i="1" dirty="0" smtClean="0">
                <a:latin typeface="Consolas" pitchFamily="49" charset="0"/>
                <a:cs typeface="Consolas" pitchFamily="49" charset="0"/>
              </a:rPr>
              <a:t>b</a:t>
            </a:r>
            <a:r>
              <a:rPr lang="en-US" sz="2400" dirty="0" smtClean="0"/>
              <a:t> is replaced by </a:t>
            </a:r>
            <a:r>
              <a:rPr lang="en-US" sz="2400" i="1" dirty="0" smtClean="0">
                <a:latin typeface="Consolas" pitchFamily="49" charset="0"/>
                <a:cs typeface="Consolas" pitchFamily="49" charset="0"/>
              </a:rPr>
              <a:t>a</a:t>
            </a:r>
            <a:r>
              <a:rPr lang="en-US" sz="2400" dirty="0" smtClean="0"/>
              <a:t> but not necessarily vice-versa</a:t>
            </a:r>
            <a:endParaRPr lang="en-US" sz="2400" dirty="0"/>
          </a:p>
        </p:txBody>
      </p:sp>
      <p:sp>
        <p:nvSpPr>
          <p:cNvPr id="6" name="Slide Number Placeholder 5"/>
          <p:cNvSpPr>
            <a:spLocks noGrp="1"/>
          </p:cNvSpPr>
          <p:nvPr>
            <p:ph type="sldNum" sz="quarter" idx="12"/>
          </p:nvPr>
        </p:nvSpPr>
        <p:spPr/>
        <p:txBody>
          <a:bodyPr/>
          <a:lstStyle/>
          <a:p>
            <a:fld id="{906DB6BD-A87E-4170-97E3-EA2016B016A1}" type="slidenum">
              <a:rPr lang="en-US" smtClean="0"/>
              <a:pPr/>
              <a:t>8</a:t>
            </a:fld>
            <a:endParaRPr lang="en-US"/>
          </a:p>
        </p:txBody>
      </p:sp>
      <p:graphicFrame>
        <p:nvGraphicFramePr>
          <p:cNvPr id="7" name="Table 6"/>
          <p:cNvGraphicFramePr>
            <a:graphicFrameLocks noGrp="1"/>
          </p:cNvGraphicFramePr>
          <p:nvPr/>
        </p:nvGraphicFramePr>
        <p:xfrm>
          <a:off x="6553200" y="3810000"/>
          <a:ext cx="2343150" cy="1463040"/>
        </p:xfrm>
        <a:graphic>
          <a:graphicData uri="http://schemas.openxmlformats.org/drawingml/2006/table">
            <a:tbl>
              <a:tblPr firstRow="1" bandRow="1">
                <a:tableStyleId>{9D7B26C5-4107-4FEC-AEDC-1716B250A1EF}</a:tableStyleId>
              </a:tblPr>
              <a:tblGrid>
                <a:gridCol w="781050"/>
                <a:gridCol w="781050"/>
                <a:gridCol w="781050"/>
              </a:tblGrid>
              <a:tr h="364490">
                <a:tc>
                  <a:txBody>
                    <a:bodyPr/>
                    <a:lstStyle/>
                    <a:p>
                      <a:pPr algn="ctr"/>
                      <a:r>
                        <a:rPr lang="en-US" i="1" dirty="0" smtClean="0"/>
                        <a:t>v</a:t>
                      </a:r>
                      <a:endParaRPr lang="en-US" i="1"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lang="en-US" dirty="0" smtClean="0"/>
                        <a:t>V2</a:t>
                      </a:r>
                      <a:endParaRPr lang="en-US" dirty="0"/>
                    </a:p>
                  </a:txBody>
                  <a:tcPr>
                    <a:lnT w="12700" cap="flat" cmpd="sng" algn="ctr">
                      <a:solidFill>
                        <a:schemeClr val="tx1"/>
                      </a:solidFill>
                      <a:prstDash val="solid"/>
                      <a:round/>
                      <a:headEnd type="none" w="med" len="med"/>
                      <a:tailEnd type="none" w="med" len="med"/>
                    </a:lnT>
                  </a:tcPr>
                </a:tc>
                <a:tc>
                  <a:txBody>
                    <a:bodyPr/>
                    <a:lstStyle/>
                    <a:p>
                      <a:pPr algn="ctr"/>
                      <a:r>
                        <a:rPr lang="en-US" dirty="0" smtClean="0"/>
                        <a:t>V3</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r>
              <a:tr h="36449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c</a:t>
                      </a:r>
                      <a:endParaRPr lang="en-US" dirty="0"/>
                    </a:p>
                  </a:txBody>
                  <a:tcPr/>
                </a:tc>
                <a:tc>
                  <a:txBody>
                    <a:bodyPr/>
                    <a:lstStyle/>
                    <a:p>
                      <a:pPr algn="ctr"/>
                      <a:r>
                        <a:rPr lang="en-US" dirty="0" smtClean="0"/>
                        <a:t>g</a:t>
                      </a:r>
                      <a:endParaRPr lang="en-US" dirty="0"/>
                    </a:p>
                  </a:txBody>
                  <a:tcPr>
                    <a:lnR w="12700" cap="flat" cmpd="sng" algn="ctr">
                      <a:solidFill>
                        <a:schemeClr val="tx1"/>
                      </a:solidFill>
                      <a:prstDash val="solid"/>
                      <a:round/>
                      <a:headEnd type="none" w="med" len="med"/>
                      <a:tailEnd type="none" w="med" len="med"/>
                    </a:lnR>
                  </a:tcPr>
                </a:tc>
              </a:tr>
              <a:tr h="364490">
                <a:tc>
                  <a:txBody>
                    <a:bodyPr/>
                    <a:lstStyle/>
                    <a:p>
                      <a:pPr algn="ctr"/>
                      <a:r>
                        <a:rPr lang="en-US" dirty="0" smtClean="0"/>
                        <a:t>a</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d</a:t>
                      </a:r>
                      <a:endParaRPr lang="en-US" dirty="0"/>
                    </a:p>
                  </a:txBody>
                  <a:tcPr/>
                </a:tc>
                <a:tc>
                  <a:txBody>
                    <a:bodyPr/>
                    <a:lstStyle/>
                    <a:p>
                      <a:pPr algn="ctr"/>
                      <a:r>
                        <a:rPr lang="en-US" dirty="0" smtClean="0"/>
                        <a:t>f</a:t>
                      </a:r>
                      <a:endParaRPr lang="en-US" dirty="0"/>
                    </a:p>
                  </a:txBody>
                  <a:tcPr>
                    <a:lnR w="12700" cap="flat" cmpd="sng" algn="ctr">
                      <a:solidFill>
                        <a:schemeClr val="tx1"/>
                      </a:solidFill>
                      <a:prstDash val="solid"/>
                      <a:round/>
                      <a:headEnd type="none" w="med" len="med"/>
                      <a:tailEnd type="none" w="med" len="med"/>
                    </a:lnR>
                  </a:tcPr>
                </a:tc>
              </a:tr>
              <a:tr h="364490">
                <a:tc>
                  <a:txBody>
                    <a:bodyPr/>
                    <a:lstStyle/>
                    <a:p>
                      <a:pPr algn="ctr"/>
                      <a:r>
                        <a:rPr lang="en-US" dirty="0" smtClean="0"/>
                        <a:t>b</a:t>
                      </a:r>
                      <a:endParaRPr lang="en-US" dirty="0"/>
                    </a:p>
                  </a:txBody>
                  <a:tcPr>
                    <a:lnL w="12700" cap="flat" cmpd="sng" algn="ctr">
                      <a:solidFill>
                        <a:schemeClr val="tx1"/>
                      </a:solidFill>
                      <a:prstDash val="solid"/>
                      <a:round/>
                      <a:headEnd type="none" w="med" len="med"/>
                      <a:tailEnd type="none" w="med" len="med"/>
                    </a:lnL>
                  </a:tcPr>
                </a:tc>
                <a:tc>
                  <a:txBody>
                    <a:bodyPr/>
                    <a:lstStyle/>
                    <a:p>
                      <a:pPr algn="ctr"/>
                      <a:r>
                        <a:rPr lang="en-US" dirty="0" smtClean="0"/>
                        <a:t>d</a:t>
                      </a:r>
                      <a:endParaRPr lang="en-US" dirty="0"/>
                    </a:p>
                  </a:txBody>
                  <a:tcPr/>
                </a:tc>
                <a:tc>
                  <a:txBody>
                    <a:bodyPr/>
                    <a:lstStyle/>
                    <a:p>
                      <a:pPr algn="ctr"/>
                      <a:r>
                        <a:rPr lang="en-US" dirty="0" smtClean="0"/>
                        <a:t>f</a:t>
                      </a:r>
                      <a:endParaRPr lang="en-US" dirty="0"/>
                    </a:p>
                  </a:txBody>
                  <a:tcPr>
                    <a:lnR w="12700" cap="flat" cmpd="sng" algn="ctr">
                      <a:solidFill>
                        <a:schemeClr val="tx1"/>
                      </a:solidFill>
                      <a:prstDash val="solid"/>
                      <a:round/>
                      <a:headEnd type="none" w="med" len="med"/>
                      <a:tailEnd type="none" w="med" len="med"/>
                    </a:lnR>
                  </a:tcPr>
                </a:tc>
              </a:tr>
            </a:tbl>
          </a:graphicData>
        </a:graphic>
      </p:graphicFrame>
      <p:sp>
        <p:nvSpPr>
          <p:cNvPr id="8" name="TextBox 7"/>
          <p:cNvSpPr txBox="1"/>
          <p:nvPr/>
        </p:nvSpPr>
        <p:spPr>
          <a:xfrm>
            <a:off x="6553200" y="3352800"/>
            <a:ext cx="2362200" cy="461665"/>
          </a:xfrm>
          <a:prstGeom prst="rect">
            <a:avLst/>
          </a:prstGeom>
          <a:noFill/>
          <a:ln>
            <a:noFill/>
          </a:ln>
        </p:spPr>
        <p:txBody>
          <a:bodyPr wrap="square" rtlCol="0">
            <a:spAutoFit/>
          </a:bodyPr>
          <a:lstStyle/>
          <a:p>
            <a:pPr algn="ctr"/>
            <a:r>
              <a:rPr lang="en-US" sz="2400" dirty="0" smtClean="0"/>
              <a:t>Solutions</a:t>
            </a:r>
            <a:endParaRPr lang="en-US" sz="2400" dirty="0"/>
          </a:p>
        </p:txBody>
      </p:sp>
      <p:sp>
        <p:nvSpPr>
          <p:cNvPr id="9" name="TextBox 8"/>
          <p:cNvSpPr txBox="1"/>
          <p:nvPr/>
        </p:nvSpPr>
        <p:spPr>
          <a:xfrm>
            <a:off x="685800" y="3653135"/>
            <a:ext cx="228600" cy="461665"/>
          </a:xfrm>
          <a:prstGeom prst="rect">
            <a:avLst/>
          </a:prstGeom>
          <a:noFill/>
        </p:spPr>
        <p:txBody>
          <a:bodyPr wrap="square" rtlCol="0">
            <a:spAutoFit/>
          </a:bodyPr>
          <a:lstStyle/>
          <a:p>
            <a:r>
              <a:rPr lang="en-US" sz="2400" dirty="0" smtClean="0"/>
              <a:t>c</a:t>
            </a:r>
            <a:endParaRPr lang="en-US" sz="2400" dirty="0"/>
          </a:p>
        </p:txBody>
      </p:sp>
      <p:sp>
        <p:nvSpPr>
          <p:cNvPr id="10" name="TextBox 9"/>
          <p:cNvSpPr txBox="1"/>
          <p:nvPr/>
        </p:nvSpPr>
        <p:spPr>
          <a:xfrm>
            <a:off x="304800" y="3124200"/>
            <a:ext cx="533400" cy="461665"/>
          </a:xfrm>
          <a:prstGeom prst="rect">
            <a:avLst/>
          </a:prstGeom>
          <a:noFill/>
        </p:spPr>
        <p:txBody>
          <a:bodyPr wrap="square" rtlCol="0">
            <a:spAutoFit/>
          </a:bodyPr>
          <a:lstStyle/>
          <a:p>
            <a:r>
              <a:rPr lang="en-US" sz="2400" dirty="0" smtClean="0"/>
              <a:t>V2</a:t>
            </a:r>
            <a:endParaRPr lang="en-US" sz="2400" dirty="0"/>
          </a:p>
        </p:txBody>
      </p:sp>
      <p:sp>
        <p:nvSpPr>
          <p:cNvPr id="11" name="TextBox 10"/>
          <p:cNvSpPr txBox="1"/>
          <p:nvPr/>
        </p:nvSpPr>
        <p:spPr>
          <a:xfrm>
            <a:off x="914400" y="3657600"/>
            <a:ext cx="228600" cy="461665"/>
          </a:xfrm>
          <a:prstGeom prst="rect">
            <a:avLst/>
          </a:prstGeom>
          <a:noFill/>
        </p:spPr>
        <p:txBody>
          <a:bodyPr wrap="square" rtlCol="0">
            <a:spAutoFit/>
          </a:bodyPr>
          <a:lstStyle/>
          <a:p>
            <a:r>
              <a:rPr lang="en-US" sz="2400" dirty="0" smtClean="0"/>
              <a:t>d</a:t>
            </a:r>
            <a:endParaRPr lang="en-US" sz="2400" dirty="0"/>
          </a:p>
        </p:txBody>
      </p:sp>
      <p:sp>
        <p:nvSpPr>
          <p:cNvPr id="12" name="TextBox 11"/>
          <p:cNvSpPr txBox="1"/>
          <p:nvPr/>
        </p:nvSpPr>
        <p:spPr>
          <a:xfrm>
            <a:off x="1676400" y="3657600"/>
            <a:ext cx="228600" cy="461665"/>
          </a:xfrm>
          <a:prstGeom prst="rect">
            <a:avLst/>
          </a:prstGeom>
          <a:noFill/>
        </p:spPr>
        <p:txBody>
          <a:bodyPr wrap="square" rtlCol="0">
            <a:spAutoFit/>
          </a:bodyPr>
          <a:lstStyle/>
          <a:p>
            <a:r>
              <a:rPr lang="en-US" sz="2400" dirty="0" smtClean="0"/>
              <a:t>e</a:t>
            </a:r>
            <a:endParaRPr lang="en-US" sz="2400" dirty="0"/>
          </a:p>
        </p:txBody>
      </p:sp>
      <p:sp>
        <p:nvSpPr>
          <p:cNvPr id="13" name="TextBox 12"/>
          <p:cNvSpPr txBox="1"/>
          <p:nvPr/>
        </p:nvSpPr>
        <p:spPr>
          <a:xfrm>
            <a:off x="4648200" y="3657600"/>
            <a:ext cx="228600" cy="461665"/>
          </a:xfrm>
          <a:prstGeom prst="rect">
            <a:avLst/>
          </a:prstGeom>
          <a:noFill/>
        </p:spPr>
        <p:txBody>
          <a:bodyPr wrap="square" rtlCol="0">
            <a:spAutoFit/>
          </a:bodyPr>
          <a:lstStyle/>
          <a:p>
            <a:r>
              <a:rPr lang="en-US" sz="2400" dirty="0" smtClean="0"/>
              <a:t>f</a:t>
            </a:r>
            <a:endParaRPr lang="en-US" sz="2400" dirty="0"/>
          </a:p>
        </p:txBody>
      </p:sp>
      <p:sp>
        <p:nvSpPr>
          <p:cNvPr id="14" name="TextBox 13"/>
          <p:cNvSpPr txBox="1"/>
          <p:nvPr/>
        </p:nvSpPr>
        <p:spPr>
          <a:xfrm>
            <a:off x="5486400" y="3657600"/>
            <a:ext cx="228600" cy="461665"/>
          </a:xfrm>
          <a:prstGeom prst="rect">
            <a:avLst/>
          </a:prstGeom>
          <a:noFill/>
        </p:spPr>
        <p:txBody>
          <a:bodyPr wrap="square" rtlCol="0">
            <a:spAutoFit/>
          </a:bodyPr>
          <a:lstStyle/>
          <a:p>
            <a:r>
              <a:rPr lang="en-US" sz="2400" dirty="0" smtClean="0"/>
              <a:t>g</a:t>
            </a:r>
            <a:endParaRPr lang="en-US" sz="2400" dirty="0"/>
          </a:p>
        </p:txBody>
      </p:sp>
      <p:sp>
        <p:nvSpPr>
          <p:cNvPr id="16" name="TextBox 15"/>
          <p:cNvSpPr txBox="1"/>
          <p:nvPr/>
        </p:nvSpPr>
        <p:spPr>
          <a:xfrm>
            <a:off x="5486400" y="3124200"/>
            <a:ext cx="533400" cy="461665"/>
          </a:xfrm>
          <a:prstGeom prst="rect">
            <a:avLst/>
          </a:prstGeom>
          <a:noFill/>
        </p:spPr>
        <p:txBody>
          <a:bodyPr wrap="square" rtlCol="0">
            <a:spAutoFit/>
          </a:bodyPr>
          <a:lstStyle/>
          <a:p>
            <a:r>
              <a:rPr lang="en-US" sz="2400" dirty="0" smtClean="0"/>
              <a:t>V3</a:t>
            </a:r>
            <a:endParaRPr lang="en-US" sz="2400" dirty="0"/>
          </a:p>
        </p:txBody>
      </p:sp>
      <p:sp>
        <p:nvSpPr>
          <p:cNvPr id="17" name="TextBox 16"/>
          <p:cNvSpPr txBox="1"/>
          <p:nvPr/>
        </p:nvSpPr>
        <p:spPr>
          <a:xfrm>
            <a:off x="1981200" y="6019800"/>
            <a:ext cx="457200" cy="461665"/>
          </a:xfrm>
          <a:prstGeom prst="rect">
            <a:avLst/>
          </a:prstGeom>
          <a:noFill/>
        </p:spPr>
        <p:txBody>
          <a:bodyPr wrap="square" rtlCol="0">
            <a:spAutoFit/>
          </a:bodyPr>
          <a:lstStyle/>
          <a:p>
            <a:r>
              <a:rPr lang="en-US" sz="2400" i="1" dirty="0" smtClean="0"/>
              <a:t>v</a:t>
            </a:r>
            <a:endParaRPr lang="en-US" sz="24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solidFill>
                  <a:schemeClr val="bg1">
                    <a:lumMod val="50000"/>
                  </a:schemeClr>
                </a:solidFill>
              </a:rPr>
              <a:t>Basics of Interchangeability</a:t>
            </a:r>
          </a:p>
          <a:p>
            <a:pPr lvl="1"/>
            <a:r>
              <a:rPr lang="en-US" dirty="0" smtClean="0">
                <a:solidFill>
                  <a:schemeClr val="bg1">
                    <a:lumMod val="50000"/>
                  </a:schemeClr>
                </a:solidFill>
              </a:rPr>
              <a:t>Full Interchangeability</a:t>
            </a:r>
          </a:p>
          <a:p>
            <a:pPr lvl="1"/>
            <a:r>
              <a:rPr lang="en-US" dirty="0" smtClean="0">
                <a:solidFill>
                  <a:schemeClr val="bg1">
                    <a:lumMod val="50000"/>
                  </a:schemeClr>
                </a:solidFill>
              </a:rPr>
              <a:t>Neighborhood Interchangeability</a:t>
            </a:r>
          </a:p>
          <a:p>
            <a:pPr lvl="1"/>
            <a:r>
              <a:rPr lang="en-US" dirty="0" err="1" smtClean="0">
                <a:solidFill>
                  <a:schemeClr val="bg1">
                    <a:lumMod val="50000"/>
                  </a:schemeClr>
                </a:solidFill>
              </a:rPr>
              <a:t>Subproblem</a:t>
            </a:r>
            <a:r>
              <a:rPr lang="en-US" dirty="0" smtClean="0">
                <a:solidFill>
                  <a:schemeClr val="bg1">
                    <a:lumMod val="50000"/>
                  </a:schemeClr>
                </a:solidFill>
              </a:rPr>
              <a:t> interchangeability</a:t>
            </a:r>
          </a:p>
          <a:p>
            <a:pPr lvl="1"/>
            <a:r>
              <a:rPr lang="en-US" dirty="0" smtClean="0">
                <a:solidFill>
                  <a:schemeClr val="bg1">
                    <a:lumMod val="50000"/>
                  </a:schemeClr>
                </a:solidFill>
              </a:rPr>
              <a:t>Partial Interchangeability</a:t>
            </a:r>
          </a:p>
          <a:p>
            <a:pPr lvl="1"/>
            <a:r>
              <a:rPr lang="en-US" dirty="0" smtClean="0">
                <a:solidFill>
                  <a:schemeClr val="bg1">
                    <a:lumMod val="50000"/>
                  </a:schemeClr>
                </a:solidFill>
              </a:rPr>
              <a:t>Substitutable</a:t>
            </a:r>
          </a:p>
          <a:p>
            <a:r>
              <a:rPr lang="en-US" dirty="0" smtClean="0"/>
              <a:t>Summer Survey Project</a:t>
            </a:r>
          </a:p>
          <a:p>
            <a:pPr lvl="1"/>
            <a:r>
              <a:rPr lang="en-US" dirty="0" smtClean="0"/>
              <a:t>Quantified CSPs</a:t>
            </a:r>
          </a:p>
          <a:p>
            <a:pPr lvl="1"/>
            <a:r>
              <a:rPr lang="en-US" dirty="0" smtClean="0"/>
              <a:t>Soft CSPs</a:t>
            </a:r>
          </a:p>
          <a:p>
            <a:pPr lvl="1"/>
            <a:r>
              <a:rPr lang="en-US" dirty="0" smtClean="0"/>
              <a:t>Distributed CSPs</a:t>
            </a:r>
          </a:p>
          <a:p>
            <a:r>
              <a:rPr lang="en-US" dirty="0" smtClean="0"/>
              <a:t>Relationships of Properties</a:t>
            </a:r>
          </a:p>
          <a:p>
            <a:r>
              <a:rPr lang="en-US" dirty="0" smtClean="0"/>
              <a:t>SAT</a:t>
            </a:r>
          </a:p>
        </p:txBody>
      </p:sp>
      <p:sp>
        <p:nvSpPr>
          <p:cNvPr id="4" name="Slide Number Placeholder 3"/>
          <p:cNvSpPr>
            <a:spLocks noGrp="1"/>
          </p:cNvSpPr>
          <p:nvPr>
            <p:ph type="sldNum" sz="quarter" idx="12"/>
          </p:nvPr>
        </p:nvSpPr>
        <p:spPr/>
        <p:txBody>
          <a:bodyPr/>
          <a:lstStyle/>
          <a:p>
            <a:fld id="{906DB6BD-A87E-4170-97E3-EA2016B016A1}"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349</TotalTime>
  <Words>1151</Words>
  <Application>Microsoft Macintosh PowerPoint</Application>
  <PresentationFormat>On-screen Show (4:3)</PresentationFormat>
  <Paragraphs>233</Paragraphs>
  <Slides>16</Slides>
  <Notes>2</Notes>
  <HiddenSlides>0</HiddenSlides>
  <MMClips>0</MMClips>
  <ScaleCrop>false</ScaleCrop>
  <HeadingPairs>
    <vt:vector size="4" baseType="variant">
      <vt:variant>
        <vt:lpstr>Design Template</vt:lpstr>
      </vt:variant>
      <vt:variant>
        <vt:i4>1</vt:i4>
      </vt:variant>
      <vt:variant>
        <vt:lpstr>Slide Titles</vt:lpstr>
      </vt:variant>
      <vt:variant>
        <vt:i4>16</vt:i4>
      </vt:variant>
    </vt:vector>
  </HeadingPairs>
  <TitlesOfParts>
    <vt:vector size="17" baseType="lpstr">
      <vt:lpstr>Office Theme</vt:lpstr>
      <vt:lpstr>Interchangeability in Constraint Programming</vt:lpstr>
      <vt:lpstr>Outline</vt:lpstr>
      <vt:lpstr>Basics of Interchangeability</vt:lpstr>
      <vt:lpstr>Full Interchangeability (FI)</vt:lpstr>
      <vt:lpstr>Neighborhood Interchangeability (NI)</vt:lpstr>
      <vt:lpstr>Subproblem Interchangeability (SPrI)</vt:lpstr>
      <vt:lpstr>Partial Interchangeability (PI)</vt:lpstr>
      <vt:lpstr>Substitutable (Sub)</vt:lpstr>
      <vt:lpstr>Overview</vt:lpstr>
      <vt:lpstr>Subsequent Definitions (chronological)</vt:lpstr>
      <vt:lpstr>Beyond Simple CSPs (order with presentation)</vt:lpstr>
      <vt:lpstr>Quantified CSPs (QCSPs)</vt:lpstr>
      <vt:lpstr>Quantified CSPs (QCSPs)</vt:lpstr>
      <vt:lpstr>Soft CSPs</vt:lpstr>
      <vt:lpstr>Distributed CSPs</vt:lpstr>
      <vt:lpstr>Overview</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Interchangeability in Constraint Programming</dc:title>
  <dc:creator>Robert</dc:creator>
  <cp:lastModifiedBy>Computer Science and Engineering Department</cp:lastModifiedBy>
  <cp:revision>80</cp:revision>
  <dcterms:created xsi:type="dcterms:W3CDTF">2010-08-04T16:40:03Z</dcterms:created>
  <dcterms:modified xsi:type="dcterms:W3CDTF">2010-08-04T17:18:29Z</dcterms:modified>
</cp:coreProperties>
</file>