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56" r:id="rId5"/>
  </p:sldIdLst>
  <p:sldSz cx="35661600" cy="26517600"/>
  <p:notesSz cx="6858000" cy="9144000"/>
  <p:defaultTextStyle>
    <a:defPPr>
      <a:defRPr lang="en-US"/>
    </a:defPPr>
    <a:lvl1pPr marL="0" algn="l" defTabSz="2984602" rtl="0" eaLnBrk="1" latinLnBrk="0" hangingPunct="1">
      <a:defRPr sz="5875" kern="1200">
        <a:solidFill>
          <a:schemeClr val="tx1"/>
        </a:solidFill>
        <a:latin typeface="+mn-lt"/>
        <a:ea typeface="+mn-ea"/>
        <a:cs typeface="+mn-cs"/>
      </a:defRPr>
    </a:lvl1pPr>
    <a:lvl2pPr marL="1492301" algn="l" defTabSz="2984602" rtl="0" eaLnBrk="1" latinLnBrk="0" hangingPunct="1">
      <a:defRPr sz="5875" kern="1200">
        <a:solidFill>
          <a:schemeClr val="tx1"/>
        </a:solidFill>
        <a:latin typeface="+mn-lt"/>
        <a:ea typeface="+mn-ea"/>
        <a:cs typeface="+mn-cs"/>
      </a:defRPr>
    </a:lvl2pPr>
    <a:lvl3pPr marL="2984602" algn="l" defTabSz="2984602" rtl="0" eaLnBrk="1" latinLnBrk="0" hangingPunct="1">
      <a:defRPr sz="5875" kern="1200">
        <a:solidFill>
          <a:schemeClr val="tx1"/>
        </a:solidFill>
        <a:latin typeface="+mn-lt"/>
        <a:ea typeface="+mn-ea"/>
        <a:cs typeface="+mn-cs"/>
      </a:defRPr>
    </a:lvl3pPr>
    <a:lvl4pPr marL="4476902" algn="l" defTabSz="2984602" rtl="0" eaLnBrk="1" latinLnBrk="0" hangingPunct="1">
      <a:defRPr sz="5875" kern="1200">
        <a:solidFill>
          <a:schemeClr val="tx1"/>
        </a:solidFill>
        <a:latin typeface="+mn-lt"/>
        <a:ea typeface="+mn-ea"/>
        <a:cs typeface="+mn-cs"/>
      </a:defRPr>
    </a:lvl4pPr>
    <a:lvl5pPr marL="5969203" algn="l" defTabSz="2984602" rtl="0" eaLnBrk="1" latinLnBrk="0" hangingPunct="1">
      <a:defRPr sz="5875" kern="1200">
        <a:solidFill>
          <a:schemeClr val="tx1"/>
        </a:solidFill>
        <a:latin typeface="+mn-lt"/>
        <a:ea typeface="+mn-ea"/>
        <a:cs typeface="+mn-cs"/>
      </a:defRPr>
    </a:lvl5pPr>
    <a:lvl6pPr marL="7461504" algn="l" defTabSz="2984602" rtl="0" eaLnBrk="1" latinLnBrk="0" hangingPunct="1">
      <a:defRPr sz="5875" kern="1200">
        <a:solidFill>
          <a:schemeClr val="tx1"/>
        </a:solidFill>
        <a:latin typeface="+mn-lt"/>
        <a:ea typeface="+mn-ea"/>
        <a:cs typeface="+mn-cs"/>
      </a:defRPr>
    </a:lvl6pPr>
    <a:lvl7pPr marL="8953805" algn="l" defTabSz="2984602" rtl="0" eaLnBrk="1" latinLnBrk="0" hangingPunct="1">
      <a:defRPr sz="5875" kern="1200">
        <a:solidFill>
          <a:schemeClr val="tx1"/>
        </a:solidFill>
        <a:latin typeface="+mn-lt"/>
        <a:ea typeface="+mn-ea"/>
        <a:cs typeface="+mn-cs"/>
      </a:defRPr>
    </a:lvl7pPr>
    <a:lvl8pPr marL="10446106" algn="l" defTabSz="2984602" rtl="0" eaLnBrk="1" latinLnBrk="0" hangingPunct="1">
      <a:defRPr sz="5875" kern="1200">
        <a:solidFill>
          <a:schemeClr val="tx1"/>
        </a:solidFill>
        <a:latin typeface="+mn-lt"/>
        <a:ea typeface="+mn-ea"/>
        <a:cs typeface="+mn-cs"/>
      </a:defRPr>
    </a:lvl8pPr>
    <a:lvl9pPr marL="11938406" algn="l" defTabSz="2984602" rtl="0" eaLnBrk="1" latinLnBrk="0" hangingPunct="1">
      <a:defRPr sz="587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352" userDrawn="1">
          <p15:clr>
            <a:srgbClr val="A4A3A4"/>
          </p15:clr>
        </p15:guide>
        <p15:guide id="2" pos="111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837"/>
    <p:restoredTop sz="94665"/>
  </p:normalViewPr>
  <p:slideViewPr>
    <p:cSldViewPr snapToGrid="0" snapToObjects="1" showGuides="1">
      <p:cViewPr>
        <p:scale>
          <a:sx n="68" d="100"/>
          <a:sy n="68" d="100"/>
        </p:scale>
        <p:origin x="-4144" y="-1360"/>
      </p:cViewPr>
      <p:guideLst>
        <p:guide orient="horz" pos="8352"/>
        <p:guide pos="111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4" Type="http://schemas.openxmlformats.org/officeDocument/2006/relationships/slideMaster" Target="slideMasters/slideMaster1.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74620" y="4339804"/>
            <a:ext cx="30312360" cy="9232053"/>
          </a:xfrm>
          <a:prstGeom prst="rect">
            <a:avLst/>
          </a:prstGeom>
        </p:spPr>
        <p:txBody>
          <a:bodyPr anchor="b"/>
          <a:lstStyle>
            <a:lvl1pPr algn="ctr">
              <a:defRPr sz="23200"/>
            </a:lvl1pPr>
          </a:lstStyle>
          <a:p>
            <a:r>
              <a:rPr lang="en-US"/>
              <a:t>Click to edit Master title style</a:t>
            </a:r>
            <a:endParaRPr lang="en-US" dirty="0"/>
          </a:p>
        </p:txBody>
      </p:sp>
      <p:sp>
        <p:nvSpPr>
          <p:cNvPr id="3" name="Subtitle 2"/>
          <p:cNvSpPr>
            <a:spLocks noGrp="1"/>
          </p:cNvSpPr>
          <p:nvPr>
            <p:ph type="subTitle" idx="1"/>
          </p:nvPr>
        </p:nvSpPr>
        <p:spPr>
          <a:xfrm>
            <a:off x="4457700" y="13927880"/>
            <a:ext cx="26746200" cy="6402280"/>
          </a:xfrm>
          <a:prstGeom prst="rect">
            <a:avLst/>
          </a:prstGeom>
        </p:spPr>
        <p:txBody>
          <a:bodyPr/>
          <a:lstStyle>
            <a:lvl1pPr marL="0" indent="0" algn="ctr">
              <a:buNone/>
              <a:defRPr sz="9280"/>
            </a:lvl1pPr>
            <a:lvl2pPr marL="1767855" indent="0" algn="ctr">
              <a:buNone/>
              <a:defRPr sz="7733"/>
            </a:lvl2pPr>
            <a:lvl3pPr marL="3535710" indent="0" algn="ctr">
              <a:buNone/>
              <a:defRPr sz="6960"/>
            </a:lvl3pPr>
            <a:lvl4pPr marL="5303566" indent="0" algn="ctr">
              <a:buNone/>
              <a:defRPr sz="6187"/>
            </a:lvl4pPr>
            <a:lvl5pPr marL="7071421" indent="0" algn="ctr">
              <a:buNone/>
              <a:defRPr sz="6187"/>
            </a:lvl5pPr>
            <a:lvl6pPr marL="8839276" indent="0" algn="ctr">
              <a:buNone/>
              <a:defRPr sz="6187"/>
            </a:lvl6pPr>
            <a:lvl7pPr marL="10607131" indent="0" algn="ctr">
              <a:buNone/>
              <a:defRPr sz="6187"/>
            </a:lvl7pPr>
            <a:lvl8pPr marL="12374987" indent="0" algn="ctr">
              <a:buNone/>
              <a:defRPr sz="6187"/>
            </a:lvl8pPr>
            <a:lvl9pPr marL="14142842" indent="0" algn="ctr">
              <a:buNone/>
              <a:defRPr sz="6187"/>
            </a:lvl9pPr>
          </a:lstStyle>
          <a:p>
            <a:r>
              <a:rPr lang="en-US"/>
              <a:t>Click to edit Master subtitle style</a:t>
            </a:r>
            <a:endParaRPr lang="en-US" dirty="0"/>
          </a:p>
        </p:txBody>
      </p:sp>
      <p:sp>
        <p:nvSpPr>
          <p:cNvPr id="4" name="Date Placeholder 3"/>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4/5/22</a:t>
            </a:fld>
            <a:endParaRPr lang="en-US"/>
          </a:p>
        </p:txBody>
      </p:sp>
      <p:sp>
        <p:nvSpPr>
          <p:cNvPr id="5" name="Footer Placeholder 4"/>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6" name="Slide Number Placeholder 5"/>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51735" y="1411823"/>
            <a:ext cx="30758130" cy="512551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451735" y="7059083"/>
            <a:ext cx="30758130" cy="168251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4/5/22</a:t>
            </a:fld>
            <a:endParaRPr lang="en-US"/>
          </a:p>
        </p:txBody>
      </p:sp>
      <p:sp>
        <p:nvSpPr>
          <p:cNvPr id="5" name="Footer Placeholder 4"/>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6" name="Slide Number Placeholder 5"/>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5520334" y="1411817"/>
            <a:ext cx="7689533" cy="2247244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451737" y="1411817"/>
            <a:ext cx="22622828" cy="2247244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4/5/22</a:t>
            </a:fld>
            <a:endParaRPr lang="en-US"/>
          </a:p>
        </p:txBody>
      </p:sp>
      <p:sp>
        <p:nvSpPr>
          <p:cNvPr id="5" name="Footer Placeholder 4"/>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6" name="Slide Number Placeholder 5"/>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51735" y="1411823"/>
            <a:ext cx="30758130" cy="512551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2451735" y="7059083"/>
            <a:ext cx="30758130" cy="168251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4/5/22</a:t>
            </a:fld>
            <a:endParaRPr lang="en-US"/>
          </a:p>
        </p:txBody>
      </p:sp>
      <p:sp>
        <p:nvSpPr>
          <p:cNvPr id="5" name="Footer Placeholder 4"/>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6" name="Slide Number Placeholder 5"/>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33163" y="6610993"/>
            <a:ext cx="30758130" cy="11030583"/>
          </a:xfrm>
          <a:prstGeom prst="rect">
            <a:avLst/>
          </a:prstGeom>
        </p:spPr>
        <p:txBody>
          <a:bodyPr anchor="b"/>
          <a:lstStyle>
            <a:lvl1pPr>
              <a:defRPr sz="23200"/>
            </a:lvl1pPr>
          </a:lstStyle>
          <a:p>
            <a:r>
              <a:rPr lang="en-US"/>
              <a:t>Click to edit Master title style</a:t>
            </a:r>
            <a:endParaRPr lang="en-US" dirty="0"/>
          </a:p>
        </p:txBody>
      </p:sp>
      <p:sp>
        <p:nvSpPr>
          <p:cNvPr id="3" name="Text Placeholder 2"/>
          <p:cNvSpPr>
            <a:spLocks noGrp="1"/>
          </p:cNvSpPr>
          <p:nvPr>
            <p:ph type="body" idx="1"/>
          </p:nvPr>
        </p:nvSpPr>
        <p:spPr>
          <a:xfrm>
            <a:off x="2433163" y="17745929"/>
            <a:ext cx="30758130" cy="5800723"/>
          </a:xfrm>
          <a:prstGeom prst="rect">
            <a:avLst/>
          </a:prstGeom>
        </p:spPr>
        <p:txBody>
          <a:bodyPr/>
          <a:lstStyle>
            <a:lvl1pPr marL="0" indent="0">
              <a:buNone/>
              <a:defRPr sz="9280">
                <a:solidFill>
                  <a:schemeClr val="tx1"/>
                </a:solidFill>
              </a:defRPr>
            </a:lvl1pPr>
            <a:lvl2pPr marL="1767855" indent="0">
              <a:buNone/>
              <a:defRPr sz="7733">
                <a:solidFill>
                  <a:schemeClr val="tx1">
                    <a:tint val="75000"/>
                  </a:schemeClr>
                </a:solidFill>
              </a:defRPr>
            </a:lvl2pPr>
            <a:lvl3pPr marL="3535710" indent="0">
              <a:buNone/>
              <a:defRPr sz="6960">
                <a:solidFill>
                  <a:schemeClr val="tx1">
                    <a:tint val="75000"/>
                  </a:schemeClr>
                </a:solidFill>
              </a:defRPr>
            </a:lvl3pPr>
            <a:lvl4pPr marL="5303566" indent="0">
              <a:buNone/>
              <a:defRPr sz="6187">
                <a:solidFill>
                  <a:schemeClr val="tx1">
                    <a:tint val="75000"/>
                  </a:schemeClr>
                </a:solidFill>
              </a:defRPr>
            </a:lvl4pPr>
            <a:lvl5pPr marL="7071421" indent="0">
              <a:buNone/>
              <a:defRPr sz="6187">
                <a:solidFill>
                  <a:schemeClr val="tx1">
                    <a:tint val="75000"/>
                  </a:schemeClr>
                </a:solidFill>
              </a:defRPr>
            </a:lvl5pPr>
            <a:lvl6pPr marL="8839276" indent="0">
              <a:buNone/>
              <a:defRPr sz="6187">
                <a:solidFill>
                  <a:schemeClr val="tx1">
                    <a:tint val="75000"/>
                  </a:schemeClr>
                </a:solidFill>
              </a:defRPr>
            </a:lvl6pPr>
            <a:lvl7pPr marL="10607131" indent="0">
              <a:buNone/>
              <a:defRPr sz="6187">
                <a:solidFill>
                  <a:schemeClr val="tx1">
                    <a:tint val="75000"/>
                  </a:schemeClr>
                </a:solidFill>
              </a:defRPr>
            </a:lvl7pPr>
            <a:lvl8pPr marL="12374987" indent="0">
              <a:buNone/>
              <a:defRPr sz="6187">
                <a:solidFill>
                  <a:schemeClr val="tx1">
                    <a:tint val="75000"/>
                  </a:schemeClr>
                </a:solidFill>
              </a:defRPr>
            </a:lvl8pPr>
            <a:lvl9pPr marL="14142842" indent="0">
              <a:buNone/>
              <a:defRPr sz="61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4/5/22</a:t>
            </a:fld>
            <a:endParaRPr lang="en-US"/>
          </a:p>
        </p:txBody>
      </p:sp>
      <p:sp>
        <p:nvSpPr>
          <p:cNvPr id="5" name="Footer Placeholder 4"/>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6" name="Slide Number Placeholder 5"/>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51735" y="1411823"/>
            <a:ext cx="30758130" cy="512551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2451735" y="7059083"/>
            <a:ext cx="15156180" cy="168251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053685" y="7059083"/>
            <a:ext cx="15156180" cy="168251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4/5/22</a:t>
            </a:fld>
            <a:endParaRPr lang="en-US"/>
          </a:p>
        </p:txBody>
      </p:sp>
      <p:sp>
        <p:nvSpPr>
          <p:cNvPr id="6" name="Footer Placeholder 5"/>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7" name="Slide Number Placeholder 6"/>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56380" y="1411823"/>
            <a:ext cx="30758130" cy="512551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2456384" y="6500497"/>
            <a:ext cx="15086526" cy="3185793"/>
          </a:xfrm>
          <a:prstGeom prst="rect">
            <a:avLst/>
          </a:prstGeom>
        </p:spPr>
        <p:txBody>
          <a:bodyPr anchor="b"/>
          <a:lstStyle>
            <a:lvl1pPr marL="0" indent="0">
              <a:buNone/>
              <a:defRPr sz="9280" b="1"/>
            </a:lvl1pPr>
            <a:lvl2pPr marL="1767855" indent="0">
              <a:buNone/>
              <a:defRPr sz="7733" b="1"/>
            </a:lvl2pPr>
            <a:lvl3pPr marL="3535710" indent="0">
              <a:buNone/>
              <a:defRPr sz="6960" b="1"/>
            </a:lvl3pPr>
            <a:lvl4pPr marL="5303566" indent="0">
              <a:buNone/>
              <a:defRPr sz="6187" b="1"/>
            </a:lvl4pPr>
            <a:lvl5pPr marL="7071421" indent="0">
              <a:buNone/>
              <a:defRPr sz="6187" b="1"/>
            </a:lvl5pPr>
            <a:lvl6pPr marL="8839276" indent="0">
              <a:buNone/>
              <a:defRPr sz="6187" b="1"/>
            </a:lvl6pPr>
            <a:lvl7pPr marL="10607131" indent="0">
              <a:buNone/>
              <a:defRPr sz="6187" b="1"/>
            </a:lvl7pPr>
            <a:lvl8pPr marL="12374987" indent="0">
              <a:buNone/>
              <a:defRPr sz="6187" b="1"/>
            </a:lvl8pPr>
            <a:lvl9pPr marL="14142842" indent="0">
              <a:buNone/>
              <a:defRPr sz="6187" b="1"/>
            </a:lvl9pPr>
          </a:lstStyle>
          <a:p>
            <a:pPr lvl="0"/>
            <a:r>
              <a:rPr lang="en-US"/>
              <a:t>Click to edit Master text styles</a:t>
            </a:r>
          </a:p>
        </p:txBody>
      </p:sp>
      <p:sp>
        <p:nvSpPr>
          <p:cNvPr id="4" name="Content Placeholder 3"/>
          <p:cNvSpPr>
            <a:spLocks noGrp="1"/>
          </p:cNvSpPr>
          <p:nvPr>
            <p:ph sz="half" idx="2"/>
          </p:nvPr>
        </p:nvSpPr>
        <p:spPr>
          <a:xfrm>
            <a:off x="2456384" y="9686290"/>
            <a:ext cx="15086526" cy="142470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053687" y="6500497"/>
            <a:ext cx="15160825" cy="3185793"/>
          </a:xfrm>
          <a:prstGeom prst="rect">
            <a:avLst/>
          </a:prstGeom>
        </p:spPr>
        <p:txBody>
          <a:bodyPr anchor="b"/>
          <a:lstStyle>
            <a:lvl1pPr marL="0" indent="0">
              <a:buNone/>
              <a:defRPr sz="9280" b="1"/>
            </a:lvl1pPr>
            <a:lvl2pPr marL="1767855" indent="0">
              <a:buNone/>
              <a:defRPr sz="7733" b="1"/>
            </a:lvl2pPr>
            <a:lvl3pPr marL="3535710" indent="0">
              <a:buNone/>
              <a:defRPr sz="6960" b="1"/>
            </a:lvl3pPr>
            <a:lvl4pPr marL="5303566" indent="0">
              <a:buNone/>
              <a:defRPr sz="6187" b="1"/>
            </a:lvl4pPr>
            <a:lvl5pPr marL="7071421" indent="0">
              <a:buNone/>
              <a:defRPr sz="6187" b="1"/>
            </a:lvl5pPr>
            <a:lvl6pPr marL="8839276" indent="0">
              <a:buNone/>
              <a:defRPr sz="6187" b="1"/>
            </a:lvl6pPr>
            <a:lvl7pPr marL="10607131" indent="0">
              <a:buNone/>
              <a:defRPr sz="6187" b="1"/>
            </a:lvl7pPr>
            <a:lvl8pPr marL="12374987" indent="0">
              <a:buNone/>
              <a:defRPr sz="6187" b="1"/>
            </a:lvl8pPr>
            <a:lvl9pPr marL="14142842" indent="0">
              <a:buNone/>
              <a:defRPr sz="6187" b="1"/>
            </a:lvl9pPr>
          </a:lstStyle>
          <a:p>
            <a:pPr lvl="0"/>
            <a:r>
              <a:rPr lang="en-US"/>
              <a:t>Click to edit Master text styles</a:t>
            </a:r>
          </a:p>
        </p:txBody>
      </p:sp>
      <p:sp>
        <p:nvSpPr>
          <p:cNvPr id="6" name="Content Placeholder 5"/>
          <p:cNvSpPr>
            <a:spLocks noGrp="1"/>
          </p:cNvSpPr>
          <p:nvPr>
            <p:ph sz="quarter" idx="4"/>
          </p:nvPr>
        </p:nvSpPr>
        <p:spPr>
          <a:xfrm>
            <a:off x="18053687" y="9686290"/>
            <a:ext cx="15160825" cy="142470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4/5/22</a:t>
            </a:fld>
            <a:endParaRPr lang="en-US"/>
          </a:p>
        </p:txBody>
      </p:sp>
      <p:sp>
        <p:nvSpPr>
          <p:cNvPr id="8" name="Footer Placeholder 7"/>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9" name="Slide Number Placeholder 8"/>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51735" y="1411823"/>
            <a:ext cx="30758130" cy="512551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4/5/22</a:t>
            </a:fld>
            <a:endParaRPr lang="en-US"/>
          </a:p>
        </p:txBody>
      </p:sp>
      <p:sp>
        <p:nvSpPr>
          <p:cNvPr id="4" name="Footer Placeholder 3"/>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5" name="Slide Number Placeholder 4"/>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4/5/22</a:t>
            </a:fld>
            <a:endParaRPr lang="en-US"/>
          </a:p>
        </p:txBody>
      </p:sp>
      <p:sp>
        <p:nvSpPr>
          <p:cNvPr id="3" name="Footer Placeholder 2"/>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4" name="Slide Number Placeholder 3"/>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6380" y="1767840"/>
            <a:ext cx="11501794" cy="6187440"/>
          </a:xfrm>
          <a:prstGeom prst="rect">
            <a:avLst/>
          </a:prstGeom>
        </p:spPr>
        <p:txBody>
          <a:bodyPr anchor="b"/>
          <a:lstStyle>
            <a:lvl1pPr>
              <a:defRPr sz="12373"/>
            </a:lvl1pPr>
          </a:lstStyle>
          <a:p>
            <a:r>
              <a:rPr lang="en-US"/>
              <a:t>Click to edit Master title style</a:t>
            </a:r>
            <a:endParaRPr lang="en-US" dirty="0"/>
          </a:p>
        </p:txBody>
      </p:sp>
      <p:sp>
        <p:nvSpPr>
          <p:cNvPr id="3" name="Content Placeholder 2"/>
          <p:cNvSpPr>
            <a:spLocks noGrp="1"/>
          </p:cNvSpPr>
          <p:nvPr>
            <p:ph idx="1"/>
          </p:nvPr>
        </p:nvSpPr>
        <p:spPr>
          <a:xfrm>
            <a:off x="15160825" y="3818049"/>
            <a:ext cx="18053685" cy="18844683"/>
          </a:xfrm>
          <a:prstGeom prst="rect">
            <a:avLst/>
          </a:prstGeom>
        </p:spPr>
        <p:txBody>
          <a:bodyPr/>
          <a:lstStyle>
            <a:lvl1pPr>
              <a:defRPr sz="12373"/>
            </a:lvl1pPr>
            <a:lvl2pPr>
              <a:defRPr sz="10827"/>
            </a:lvl2pPr>
            <a:lvl3pPr>
              <a:defRPr sz="9280"/>
            </a:lvl3pPr>
            <a:lvl4pPr>
              <a:defRPr sz="7733"/>
            </a:lvl4pPr>
            <a:lvl5pPr>
              <a:defRPr sz="7733"/>
            </a:lvl5pPr>
            <a:lvl6pPr>
              <a:defRPr sz="7733"/>
            </a:lvl6pPr>
            <a:lvl7pPr>
              <a:defRPr sz="7733"/>
            </a:lvl7pPr>
            <a:lvl8pPr>
              <a:defRPr sz="7733"/>
            </a:lvl8pPr>
            <a:lvl9pPr>
              <a:defRPr sz="7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456380" y="7955280"/>
            <a:ext cx="11501794" cy="14738140"/>
          </a:xfrm>
          <a:prstGeom prst="rect">
            <a:avLst/>
          </a:prstGeom>
        </p:spPr>
        <p:txBody>
          <a:bodyPr/>
          <a:lstStyle>
            <a:lvl1pPr marL="0" indent="0">
              <a:buNone/>
              <a:defRPr sz="6187"/>
            </a:lvl1pPr>
            <a:lvl2pPr marL="1767855" indent="0">
              <a:buNone/>
              <a:defRPr sz="5413"/>
            </a:lvl2pPr>
            <a:lvl3pPr marL="3535710" indent="0">
              <a:buNone/>
              <a:defRPr sz="4640"/>
            </a:lvl3pPr>
            <a:lvl4pPr marL="5303566" indent="0">
              <a:buNone/>
              <a:defRPr sz="3867"/>
            </a:lvl4pPr>
            <a:lvl5pPr marL="7071421" indent="0">
              <a:buNone/>
              <a:defRPr sz="3867"/>
            </a:lvl5pPr>
            <a:lvl6pPr marL="8839276" indent="0">
              <a:buNone/>
              <a:defRPr sz="3867"/>
            </a:lvl6pPr>
            <a:lvl7pPr marL="10607131" indent="0">
              <a:buNone/>
              <a:defRPr sz="3867"/>
            </a:lvl7pPr>
            <a:lvl8pPr marL="12374987" indent="0">
              <a:buNone/>
              <a:defRPr sz="3867"/>
            </a:lvl8pPr>
            <a:lvl9pPr marL="14142842" indent="0">
              <a:buNone/>
              <a:defRPr sz="3867"/>
            </a:lvl9pPr>
          </a:lstStyle>
          <a:p>
            <a:pPr lvl="0"/>
            <a:r>
              <a:rPr lang="en-US"/>
              <a:t>Click to edit Master text styles</a:t>
            </a:r>
          </a:p>
        </p:txBody>
      </p:sp>
      <p:sp>
        <p:nvSpPr>
          <p:cNvPr id="5" name="Date Placeholder 4"/>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4/5/22</a:t>
            </a:fld>
            <a:endParaRPr lang="en-US"/>
          </a:p>
        </p:txBody>
      </p:sp>
      <p:sp>
        <p:nvSpPr>
          <p:cNvPr id="6" name="Footer Placeholder 5"/>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7" name="Slide Number Placeholder 6"/>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6380" y="1767840"/>
            <a:ext cx="11501794" cy="6187440"/>
          </a:xfrm>
          <a:prstGeom prst="rect">
            <a:avLst/>
          </a:prstGeom>
        </p:spPr>
        <p:txBody>
          <a:bodyPr anchor="b"/>
          <a:lstStyle>
            <a:lvl1pPr>
              <a:defRPr sz="12373"/>
            </a:lvl1pPr>
          </a:lstStyle>
          <a:p>
            <a:r>
              <a:rPr lang="en-US"/>
              <a:t>Click to edit Master title style</a:t>
            </a:r>
            <a:endParaRPr lang="en-US" dirty="0"/>
          </a:p>
        </p:txBody>
      </p:sp>
      <p:sp>
        <p:nvSpPr>
          <p:cNvPr id="3" name="Picture Placeholder 2"/>
          <p:cNvSpPr>
            <a:spLocks noGrp="1" noChangeAspect="1"/>
          </p:cNvSpPr>
          <p:nvPr>
            <p:ph type="pic" idx="1"/>
          </p:nvPr>
        </p:nvSpPr>
        <p:spPr>
          <a:xfrm>
            <a:off x="15160825" y="3818049"/>
            <a:ext cx="18053685" cy="18844683"/>
          </a:xfrm>
          <a:prstGeom prst="rect">
            <a:avLst/>
          </a:prstGeom>
        </p:spPr>
        <p:txBody>
          <a:bodyPr anchor="t"/>
          <a:lstStyle>
            <a:lvl1pPr marL="0" indent="0">
              <a:buNone/>
              <a:defRPr sz="12373"/>
            </a:lvl1pPr>
            <a:lvl2pPr marL="1767855" indent="0">
              <a:buNone/>
              <a:defRPr sz="10827"/>
            </a:lvl2pPr>
            <a:lvl3pPr marL="3535710" indent="0">
              <a:buNone/>
              <a:defRPr sz="9280"/>
            </a:lvl3pPr>
            <a:lvl4pPr marL="5303566" indent="0">
              <a:buNone/>
              <a:defRPr sz="7733"/>
            </a:lvl4pPr>
            <a:lvl5pPr marL="7071421" indent="0">
              <a:buNone/>
              <a:defRPr sz="7733"/>
            </a:lvl5pPr>
            <a:lvl6pPr marL="8839276" indent="0">
              <a:buNone/>
              <a:defRPr sz="7733"/>
            </a:lvl6pPr>
            <a:lvl7pPr marL="10607131" indent="0">
              <a:buNone/>
              <a:defRPr sz="7733"/>
            </a:lvl7pPr>
            <a:lvl8pPr marL="12374987" indent="0">
              <a:buNone/>
              <a:defRPr sz="7733"/>
            </a:lvl8pPr>
            <a:lvl9pPr marL="14142842" indent="0">
              <a:buNone/>
              <a:defRPr sz="7733"/>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456380" y="7955280"/>
            <a:ext cx="11501794" cy="14738140"/>
          </a:xfrm>
          <a:prstGeom prst="rect">
            <a:avLst/>
          </a:prstGeom>
        </p:spPr>
        <p:txBody>
          <a:bodyPr/>
          <a:lstStyle>
            <a:lvl1pPr marL="0" indent="0">
              <a:buNone/>
              <a:defRPr sz="6187"/>
            </a:lvl1pPr>
            <a:lvl2pPr marL="1767855" indent="0">
              <a:buNone/>
              <a:defRPr sz="5413"/>
            </a:lvl2pPr>
            <a:lvl3pPr marL="3535710" indent="0">
              <a:buNone/>
              <a:defRPr sz="4640"/>
            </a:lvl3pPr>
            <a:lvl4pPr marL="5303566" indent="0">
              <a:buNone/>
              <a:defRPr sz="3867"/>
            </a:lvl4pPr>
            <a:lvl5pPr marL="7071421" indent="0">
              <a:buNone/>
              <a:defRPr sz="3867"/>
            </a:lvl5pPr>
            <a:lvl6pPr marL="8839276" indent="0">
              <a:buNone/>
              <a:defRPr sz="3867"/>
            </a:lvl6pPr>
            <a:lvl7pPr marL="10607131" indent="0">
              <a:buNone/>
              <a:defRPr sz="3867"/>
            </a:lvl7pPr>
            <a:lvl8pPr marL="12374987" indent="0">
              <a:buNone/>
              <a:defRPr sz="3867"/>
            </a:lvl8pPr>
            <a:lvl9pPr marL="14142842" indent="0">
              <a:buNone/>
              <a:defRPr sz="3867"/>
            </a:lvl9pPr>
          </a:lstStyle>
          <a:p>
            <a:pPr lvl="0"/>
            <a:r>
              <a:rPr lang="en-US"/>
              <a:t>Click to edit Master text styles</a:t>
            </a:r>
          </a:p>
        </p:txBody>
      </p:sp>
      <p:sp>
        <p:nvSpPr>
          <p:cNvPr id="5" name="Date Placeholder 4"/>
          <p:cNvSpPr>
            <a:spLocks noGrp="1"/>
          </p:cNvSpPr>
          <p:nvPr>
            <p:ph type="dt" sz="half" idx="10"/>
          </p:nvPr>
        </p:nvSpPr>
        <p:spPr>
          <a:xfrm>
            <a:off x="2451735" y="24577892"/>
            <a:ext cx="8023860" cy="1411817"/>
          </a:xfrm>
          <a:prstGeom prst="rect">
            <a:avLst/>
          </a:prstGeom>
        </p:spPr>
        <p:txBody>
          <a:bodyPr/>
          <a:lstStyle/>
          <a:p>
            <a:fld id="{04E26C13-267E-8746-A12F-EF437A33FC1C}" type="datetimeFigureOut">
              <a:rPr lang="en-US" smtClean="0"/>
              <a:t>4/5/22</a:t>
            </a:fld>
            <a:endParaRPr lang="en-US"/>
          </a:p>
        </p:txBody>
      </p:sp>
      <p:sp>
        <p:nvSpPr>
          <p:cNvPr id="6" name="Footer Placeholder 5"/>
          <p:cNvSpPr>
            <a:spLocks noGrp="1"/>
          </p:cNvSpPr>
          <p:nvPr>
            <p:ph type="ftr" sz="quarter" idx="11"/>
          </p:nvPr>
        </p:nvSpPr>
        <p:spPr>
          <a:xfrm>
            <a:off x="11812905" y="24577892"/>
            <a:ext cx="12035790" cy="1411817"/>
          </a:xfrm>
          <a:prstGeom prst="rect">
            <a:avLst/>
          </a:prstGeom>
        </p:spPr>
        <p:txBody>
          <a:bodyPr/>
          <a:lstStyle/>
          <a:p>
            <a:endParaRPr lang="en-US"/>
          </a:p>
        </p:txBody>
      </p:sp>
      <p:sp>
        <p:nvSpPr>
          <p:cNvPr id="7" name="Slide Number Placeholder 6"/>
          <p:cNvSpPr>
            <a:spLocks noGrp="1"/>
          </p:cNvSpPr>
          <p:nvPr>
            <p:ph type="sldNum" sz="quarter" idx="12"/>
          </p:nvPr>
        </p:nvSpPr>
        <p:spPr>
          <a:xfrm>
            <a:off x="25186005" y="24577892"/>
            <a:ext cx="8023860" cy="1411817"/>
          </a:xfrm>
          <a:prstGeom prst="rect">
            <a:avLst/>
          </a:prstGeom>
        </p:spPr>
        <p:txBody>
          <a:bodyPr/>
          <a:lstStyle/>
          <a:p>
            <a:fld id="{95096593-D3DF-7546-BA71-297002310EB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35661600" cy="26517600"/>
          </a:xfrm>
          <a:prstGeom prst="rect">
            <a:avLst/>
          </a:prstGeom>
        </p:spPr>
      </p:pic>
    </p:spTree>
    <p:extLst>
      <p:ext uri="{BB962C8B-B14F-4D97-AF65-F5344CB8AC3E}">
        <p14:creationId xmlns:p14="http://schemas.microsoft.com/office/powerpoint/2010/main" val="1760851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535710" rtl="0" eaLnBrk="1" latinLnBrk="0" hangingPunct="1">
        <a:lnSpc>
          <a:spcPct val="90000"/>
        </a:lnSpc>
        <a:spcBef>
          <a:spcPct val="0"/>
        </a:spcBef>
        <a:buNone/>
        <a:defRPr sz="17013" kern="1200">
          <a:solidFill>
            <a:schemeClr val="tx1"/>
          </a:solidFill>
          <a:latin typeface="+mj-lt"/>
          <a:ea typeface="+mj-ea"/>
          <a:cs typeface="+mj-cs"/>
        </a:defRPr>
      </a:lvl1pPr>
    </p:titleStyle>
    <p:bodyStyle>
      <a:lvl1pPr marL="883928" indent="-883928" algn="l" defTabSz="3535710" rtl="0" eaLnBrk="1" latinLnBrk="0" hangingPunct="1">
        <a:lnSpc>
          <a:spcPct val="90000"/>
        </a:lnSpc>
        <a:spcBef>
          <a:spcPts val="3867"/>
        </a:spcBef>
        <a:buFont typeface="Arial" panose="020B0604020202020204" pitchFamily="34" charset="0"/>
        <a:buChar char="•"/>
        <a:defRPr sz="10827" kern="1200">
          <a:solidFill>
            <a:schemeClr val="tx1"/>
          </a:solidFill>
          <a:latin typeface="+mn-lt"/>
          <a:ea typeface="+mn-ea"/>
          <a:cs typeface="+mn-cs"/>
        </a:defRPr>
      </a:lvl1pPr>
      <a:lvl2pPr marL="2651783" indent="-883928" algn="l" defTabSz="3535710" rtl="0" eaLnBrk="1" latinLnBrk="0" hangingPunct="1">
        <a:lnSpc>
          <a:spcPct val="90000"/>
        </a:lnSpc>
        <a:spcBef>
          <a:spcPts val="1933"/>
        </a:spcBef>
        <a:buFont typeface="Arial" panose="020B0604020202020204" pitchFamily="34" charset="0"/>
        <a:buChar char="•"/>
        <a:defRPr sz="9280" kern="1200">
          <a:solidFill>
            <a:schemeClr val="tx1"/>
          </a:solidFill>
          <a:latin typeface="+mn-lt"/>
          <a:ea typeface="+mn-ea"/>
          <a:cs typeface="+mn-cs"/>
        </a:defRPr>
      </a:lvl2pPr>
      <a:lvl3pPr marL="4419638" indent="-883928" algn="l" defTabSz="3535710" rtl="0" eaLnBrk="1" latinLnBrk="0" hangingPunct="1">
        <a:lnSpc>
          <a:spcPct val="90000"/>
        </a:lnSpc>
        <a:spcBef>
          <a:spcPts val="1933"/>
        </a:spcBef>
        <a:buFont typeface="Arial" panose="020B0604020202020204" pitchFamily="34" charset="0"/>
        <a:buChar char="•"/>
        <a:defRPr sz="7733" kern="1200">
          <a:solidFill>
            <a:schemeClr val="tx1"/>
          </a:solidFill>
          <a:latin typeface="+mn-lt"/>
          <a:ea typeface="+mn-ea"/>
          <a:cs typeface="+mn-cs"/>
        </a:defRPr>
      </a:lvl3pPr>
      <a:lvl4pPr marL="6187493"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4pPr>
      <a:lvl5pPr marL="7955349"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5pPr>
      <a:lvl6pPr marL="9723204"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6pPr>
      <a:lvl7pPr marL="11491059"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7pPr>
      <a:lvl8pPr marL="13258914"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8pPr>
      <a:lvl9pPr marL="15026770"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9pPr>
    </p:bodyStyle>
    <p:otherStyle>
      <a:defPPr>
        <a:defRPr lang="en-US"/>
      </a:defPPr>
      <a:lvl1pPr marL="0" algn="l" defTabSz="3535710" rtl="0" eaLnBrk="1" latinLnBrk="0" hangingPunct="1">
        <a:defRPr sz="6960" kern="1200">
          <a:solidFill>
            <a:schemeClr val="tx1"/>
          </a:solidFill>
          <a:latin typeface="+mn-lt"/>
          <a:ea typeface="+mn-ea"/>
          <a:cs typeface="+mn-cs"/>
        </a:defRPr>
      </a:lvl1pPr>
      <a:lvl2pPr marL="1767855" algn="l" defTabSz="3535710" rtl="0" eaLnBrk="1" latinLnBrk="0" hangingPunct="1">
        <a:defRPr sz="6960" kern="1200">
          <a:solidFill>
            <a:schemeClr val="tx1"/>
          </a:solidFill>
          <a:latin typeface="+mn-lt"/>
          <a:ea typeface="+mn-ea"/>
          <a:cs typeface="+mn-cs"/>
        </a:defRPr>
      </a:lvl2pPr>
      <a:lvl3pPr marL="3535710" algn="l" defTabSz="3535710" rtl="0" eaLnBrk="1" latinLnBrk="0" hangingPunct="1">
        <a:defRPr sz="6960" kern="1200">
          <a:solidFill>
            <a:schemeClr val="tx1"/>
          </a:solidFill>
          <a:latin typeface="+mn-lt"/>
          <a:ea typeface="+mn-ea"/>
          <a:cs typeface="+mn-cs"/>
        </a:defRPr>
      </a:lvl3pPr>
      <a:lvl4pPr marL="5303566" algn="l" defTabSz="3535710" rtl="0" eaLnBrk="1" latinLnBrk="0" hangingPunct="1">
        <a:defRPr sz="6960" kern="1200">
          <a:solidFill>
            <a:schemeClr val="tx1"/>
          </a:solidFill>
          <a:latin typeface="+mn-lt"/>
          <a:ea typeface="+mn-ea"/>
          <a:cs typeface="+mn-cs"/>
        </a:defRPr>
      </a:lvl4pPr>
      <a:lvl5pPr marL="7071421" algn="l" defTabSz="3535710" rtl="0" eaLnBrk="1" latinLnBrk="0" hangingPunct="1">
        <a:defRPr sz="6960" kern="1200">
          <a:solidFill>
            <a:schemeClr val="tx1"/>
          </a:solidFill>
          <a:latin typeface="+mn-lt"/>
          <a:ea typeface="+mn-ea"/>
          <a:cs typeface="+mn-cs"/>
        </a:defRPr>
      </a:lvl5pPr>
      <a:lvl6pPr marL="8839276" algn="l" defTabSz="3535710" rtl="0" eaLnBrk="1" latinLnBrk="0" hangingPunct="1">
        <a:defRPr sz="6960" kern="1200">
          <a:solidFill>
            <a:schemeClr val="tx1"/>
          </a:solidFill>
          <a:latin typeface="+mn-lt"/>
          <a:ea typeface="+mn-ea"/>
          <a:cs typeface="+mn-cs"/>
        </a:defRPr>
      </a:lvl6pPr>
      <a:lvl7pPr marL="10607131" algn="l" defTabSz="3535710" rtl="0" eaLnBrk="1" latinLnBrk="0" hangingPunct="1">
        <a:defRPr sz="6960" kern="1200">
          <a:solidFill>
            <a:schemeClr val="tx1"/>
          </a:solidFill>
          <a:latin typeface="+mn-lt"/>
          <a:ea typeface="+mn-ea"/>
          <a:cs typeface="+mn-cs"/>
        </a:defRPr>
      </a:lvl7pPr>
      <a:lvl8pPr marL="12374987" algn="l" defTabSz="3535710" rtl="0" eaLnBrk="1" latinLnBrk="0" hangingPunct="1">
        <a:defRPr sz="6960" kern="1200">
          <a:solidFill>
            <a:schemeClr val="tx1"/>
          </a:solidFill>
          <a:latin typeface="+mn-lt"/>
          <a:ea typeface="+mn-ea"/>
          <a:cs typeface="+mn-cs"/>
        </a:defRPr>
      </a:lvl8pPr>
      <a:lvl9pPr marL="14142842" algn="l" defTabSz="3535710" rtl="0" eaLnBrk="1" latinLnBrk="0" hangingPunct="1">
        <a:defRPr sz="6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36831935"/>
              </p:ext>
            </p:extLst>
          </p:nvPr>
        </p:nvGraphicFramePr>
        <p:xfrm>
          <a:off x="690306" y="4847271"/>
          <a:ext cx="8563628" cy="8240284"/>
        </p:xfrm>
        <a:graphic>
          <a:graphicData uri="http://schemas.openxmlformats.org/drawingml/2006/table">
            <a:tbl>
              <a:tblPr firstRow="1" bandRow="1">
                <a:effectLst>
                  <a:outerShdw blurRad="63500" dist="38100" dir="5400000" algn="t" rotWithShape="0">
                    <a:prstClr val="black">
                      <a:alpha val="50000"/>
                    </a:prstClr>
                  </a:outerShdw>
                </a:effectLst>
                <a:tableStyleId>{2D5ABB26-0587-4C30-8999-92F81FD0307C}</a:tableStyleId>
              </a:tblPr>
              <a:tblGrid>
                <a:gridCol w="8563628">
                  <a:extLst>
                    <a:ext uri="{9D8B030D-6E8A-4147-A177-3AD203B41FA5}">
                      <a16:colId xmlns:a16="http://schemas.microsoft.com/office/drawing/2014/main" val="20000"/>
                    </a:ext>
                  </a:extLst>
                </a:gridCol>
              </a:tblGrid>
              <a:tr h="938325">
                <a:tc>
                  <a:txBody>
                    <a:bodyPr/>
                    <a:lstStyle/>
                    <a:p>
                      <a:pPr marL="0" marR="0" indent="0" algn="ctr" defTabSz="3535710" rtl="0" eaLnBrk="1" fontAlgn="auto" latinLnBrk="0" hangingPunct="1">
                        <a:lnSpc>
                          <a:spcPct val="100000"/>
                        </a:lnSpc>
                        <a:spcBef>
                          <a:spcPts val="0"/>
                        </a:spcBef>
                        <a:spcAft>
                          <a:spcPts val="1800"/>
                        </a:spcAft>
                        <a:buClrTx/>
                        <a:buSzTx/>
                        <a:buFontTx/>
                        <a:buNone/>
                        <a:tabLst/>
                        <a:defRPr/>
                      </a:pPr>
                      <a:r>
                        <a:rPr lang="en-US" sz="4800" b="1" spc="300" dirty="0">
                          <a:solidFill>
                            <a:schemeClr val="bg1"/>
                          </a:solidFill>
                          <a:latin typeface="Arial" charset="0"/>
                          <a:ea typeface="Arial" charset="0"/>
                          <a:cs typeface="Arial" charset="0"/>
                        </a:rPr>
                        <a:t>Motivation</a:t>
                      </a:r>
                    </a:p>
                  </a:txBody>
                  <a:tcPr marL="0" marR="0" marT="182880" marB="182880" anchor="ctr">
                    <a:solidFill>
                      <a:srgbClr val="CB2133"/>
                    </a:solidFill>
                  </a:tcPr>
                </a:tc>
                <a:extLst>
                  <a:ext uri="{0D108BD9-81ED-4DB2-BD59-A6C34878D82A}">
                    <a16:rowId xmlns:a16="http://schemas.microsoft.com/office/drawing/2014/main" val="10000"/>
                  </a:ext>
                </a:extLst>
              </a:tr>
              <a:tr h="7143004">
                <a:tc>
                  <a:txBody>
                    <a:bodyPr/>
                    <a:lstStyle/>
                    <a:p>
                      <a:pPr>
                        <a:spcAft>
                          <a:spcPts val="1800"/>
                        </a:spcAft>
                      </a:pPr>
                      <a:r>
                        <a:rPr lang="en-US" sz="2600" dirty="0">
                          <a:latin typeface="Times New Roman" charset="0"/>
                          <a:ea typeface="Times New Roman" charset="0"/>
                          <a:cs typeface="Times New Roman" charset="0"/>
                        </a:rPr>
                        <a:t>Math-Day is annually organized by UNL’s CSMCE and brings over 1,500 high school students from across Nebraska to compete in math for scholarships to UNL.</a:t>
                      </a:r>
                    </a:p>
                    <a:p>
                      <a:pPr>
                        <a:spcAft>
                          <a:spcPts val="1800"/>
                        </a:spcAft>
                      </a:pPr>
                      <a:r>
                        <a:rPr lang="en-US" sz="2600" dirty="0">
                          <a:latin typeface="Times New Roman" charset="0"/>
                          <a:ea typeface="Times New Roman" charset="0"/>
                          <a:cs typeface="Times New Roman" charset="0"/>
                        </a:rPr>
                        <a:t>In a traditional year, the Math-Day manager recruits over 350 volunteers to help run the event. These volunteers are assigned to 42 different types of tasks for the event to run smoothly. Each task has a load (the number of volunteers required for the task) and a backup load (the number of stand-by volunteers). </a:t>
                      </a:r>
                    </a:p>
                    <a:p>
                      <a:pPr>
                        <a:spcAft>
                          <a:spcPts val="1800"/>
                        </a:spcAft>
                      </a:pPr>
                      <a:r>
                        <a:rPr lang="en-US" sz="2600" dirty="0">
                          <a:latin typeface="Times New Roman" charset="0"/>
                          <a:ea typeface="Times New Roman" charset="0"/>
                          <a:cs typeface="Times New Roman" charset="0"/>
                        </a:rPr>
                        <a:t>Currently, the manager manually makes and manages these assignments using an Excel sheet. The goal of this project is to support her in this task by providing an interactive interface and, ultimately, a mixed-initiative framework in which automated solvers cooperate amongst each other, and with the human user to generate assignments.</a:t>
                      </a:r>
                      <a:endParaRPr lang="en-US" sz="2000" dirty="0">
                        <a:latin typeface="Times New Roman" charset="0"/>
                        <a:ea typeface="Times New Roman" charset="0"/>
                        <a:cs typeface="Times New Roman" charset="0"/>
                      </a:endParaRPr>
                    </a:p>
                  </a:txBody>
                  <a:tcPr marL="365760" marR="365760" marT="274320"/>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69988266"/>
              </p:ext>
            </p:extLst>
          </p:nvPr>
        </p:nvGraphicFramePr>
        <p:xfrm>
          <a:off x="690306" y="13165116"/>
          <a:ext cx="8563628" cy="6400800"/>
        </p:xfrm>
        <a:graphic>
          <a:graphicData uri="http://schemas.openxmlformats.org/drawingml/2006/table">
            <a:tbl>
              <a:tblPr firstRow="1" bandRow="1">
                <a:effectLst>
                  <a:outerShdw blurRad="63500" dist="38100" dir="5400000" algn="t" rotWithShape="0">
                    <a:prstClr val="black">
                      <a:alpha val="50000"/>
                    </a:prstClr>
                  </a:outerShdw>
                </a:effectLst>
                <a:tableStyleId>{2D5ABB26-0587-4C30-8999-92F81FD0307C}</a:tableStyleId>
              </a:tblPr>
              <a:tblGrid>
                <a:gridCol w="8563628">
                  <a:extLst>
                    <a:ext uri="{9D8B030D-6E8A-4147-A177-3AD203B41FA5}">
                      <a16:colId xmlns:a16="http://schemas.microsoft.com/office/drawing/2014/main" val="20000"/>
                    </a:ext>
                  </a:extLst>
                </a:gridCol>
              </a:tblGrid>
              <a:tr h="648789">
                <a:tc>
                  <a:txBody>
                    <a:bodyPr/>
                    <a:lstStyle/>
                    <a:p>
                      <a:pPr marL="0" marR="0" indent="0" algn="ctr" defTabSz="3535710" rtl="0" eaLnBrk="1" fontAlgn="auto" latinLnBrk="0" hangingPunct="1">
                        <a:lnSpc>
                          <a:spcPct val="100000"/>
                        </a:lnSpc>
                        <a:spcBef>
                          <a:spcPts val="0"/>
                        </a:spcBef>
                        <a:spcAft>
                          <a:spcPts val="1800"/>
                        </a:spcAft>
                        <a:buClrTx/>
                        <a:buSzTx/>
                        <a:buFontTx/>
                        <a:buNone/>
                        <a:tabLst/>
                        <a:defRPr/>
                      </a:pPr>
                      <a:r>
                        <a:rPr lang="en-US" sz="4800" b="1" spc="300" dirty="0">
                          <a:solidFill>
                            <a:schemeClr val="bg1"/>
                          </a:solidFill>
                          <a:latin typeface="Arial" charset="0"/>
                          <a:ea typeface="Arial" charset="0"/>
                          <a:cs typeface="Arial" charset="0"/>
                        </a:rPr>
                        <a:t>Math Day Website</a:t>
                      </a:r>
                    </a:p>
                  </a:txBody>
                  <a:tcPr marL="0" marR="0" marT="182880" marB="182880" anchor="ctr">
                    <a:solidFill>
                      <a:srgbClr val="CB2133"/>
                    </a:solidFill>
                  </a:tcPr>
                </a:tc>
                <a:extLst>
                  <a:ext uri="{0D108BD9-81ED-4DB2-BD59-A6C34878D82A}">
                    <a16:rowId xmlns:a16="http://schemas.microsoft.com/office/drawing/2014/main" val="10000"/>
                  </a:ext>
                </a:extLst>
              </a:tr>
              <a:tr h="801621">
                <a:tc>
                  <a:txBody>
                    <a:bodyPr/>
                    <a:lstStyle/>
                    <a:p>
                      <a:pPr marL="0" indent="0">
                        <a:spcAft>
                          <a:spcPts val="1800"/>
                        </a:spcAft>
                        <a:buFont typeface="Arial" charset="0"/>
                        <a:buNone/>
                      </a:pPr>
                      <a:r>
                        <a:rPr lang="en-US" sz="2600" dirty="0">
                          <a:latin typeface="Times New Roman" charset="0"/>
                          <a:ea typeface="Times New Roman" charset="0"/>
                          <a:cs typeface="Times New Roman" charset="0"/>
                        </a:rPr>
                        <a:t>The first online system was deployed in September 2017. New functionalities have been added over the years.  The current system allows various categories of people to apply, specify their time availability, and express their preferences for the tasks open to their categories (e.g., </a:t>
                      </a:r>
                      <a:r>
                        <a:rPr lang="en-US" sz="2600" dirty="0" err="1">
                          <a:latin typeface="Times New Roman" charset="0"/>
                          <a:ea typeface="Times New Roman" charset="0"/>
                          <a:cs typeface="Times New Roman" charset="0"/>
                        </a:rPr>
                        <a:t>ugrad</a:t>
                      </a:r>
                      <a:r>
                        <a:rPr lang="en-US" sz="2600" dirty="0">
                          <a:latin typeface="Times New Roman" charset="0"/>
                          <a:ea typeface="Times New Roman" charset="0"/>
                          <a:cs typeface="Times New Roman" charset="0"/>
                        </a:rPr>
                        <a:t>, grad, faculty).  The manager uses the website to access historical assignments, define the tasks for the current year, monitor applications, and communicate with groups of volunteers.</a:t>
                      </a:r>
                    </a:p>
                    <a:p>
                      <a:pPr marL="0" indent="0">
                        <a:spcAft>
                          <a:spcPts val="1800"/>
                        </a:spcAft>
                        <a:buFont typeface="Arial" charset="0"/>
                        <a:buNone/>
                      </a:pPr>
                      <a:r>
                        <a:rPr lang="en-US" sz="2600" dirty="0">
                          <a:latin typeface="Times New Roman" charset="0"/>
                          <a:ea typeface="Times New Roman" charset="0"/>
                          <a:cs typeface="Times New Roman" charset="0"/>
                        </a:rPr>
                        <a:t>The first interactive system, based on a Gantt chart that mimics the manager’s spreadsheet layout, had the same pitfalls.  It did not fit well on the screen and was cluttered. </a:t>
                      </a:r>
                    </a:p>
                  </a:txBody>
                  <a:tcPr marL="365760" marR="365760" marT="274320"/>
                </a:tc>
                <a:extLst>
                  <a:ext uri="{0D108BD9-81ED-4DB2-BD59-A6C34878D82A}">
                    <a16:rowId xmlns:a16="http://schemas.microsoft.com/office/drawing/2014/main" val="10001"/>
                  </a:ext>
                </a:extLst>
              </a:tr>
            </a:tbl>
          </a:graphicData>
        </a:graphic>
      </p:graphicFrame>
      <p:sp>
        <p:nvSpPr>
          <p:cNvPr id="9" name="TextBox 8"/>
          <p:cNvSpPr txBox="1"/>
          <p:nvPr/>
        </p:nvSpPr>
        <p:spPr>
          <a:xfrm>
            <a:off x="4963886" y="574744"/>
            <a:ext cx="30066362" cy="1323439"/>
          </a:xfrm>
          <a:prstGeom prst="rect">
            <a:avLst/>
          </a:prstGeom>
          <a:noFill/>
        </p:spPr>
        <p:txBody>
          <a:bodyPr wrap="square" rtlCol="0">
            <a:spAutoFit/>
          </a:bodyPr>
          <a:lstStyle/>
          <a:p>
            <a:pPr algn="ctr">
              <a:lnSpc>
                <a:spcPct val="80000"/>
              </a:lnSpc>
            </a:pPr>
            <a:r>
              <a:rPr lang="en-US" sz="10000" b="1" dirty="0">
                <a:solidFill>
                  <a:srgbClr val="DA1F31"/>
                </a:solidFill>
                <a:latin typeface="Arial"/>
                <a:cs typeface="Arial"/>
              </a:rPr>
              <a:t>An Interactive Solver for the Math-Day Event</a:t>
            </a:r>
          </a:p>
        </p:txBody>
      </p:sp>
      <p:sp>
        <p:nvSpPr>
          <p:cNvPr id="10" name="TextBox 9"/>
          <p:cNvSpPr txBox="1"/>
          <p:nvPr/>
        </p:nvSpPr>
        <p:spPr>
          <a:xfrm>
            <a:off x="5910943" y="1791208"/>
            <a:ext cx="25733828" cy="1421928"/>
          </a:xfrm>
          <a:prstGeom prst="rect">
            <a:avLst/>
          </a:prstGeom>
          <a:noFill/>
        </p:spPr>
        <p:txBody>
          <a:bodyPr wrap="square" rtlCol="0">
            <a:spAutoFit/>
          </a:bodyPr>
          <a:lstStyle>
            <a:defPPr>
              <a:defRPr lang="en-US"/>
            </a:defPPr>
            <a:lvl1pPr algn="ctr">
              <a:lnSpc>
                <a:spcPct val="80000"/>
              </a:lnSpc>
              <a:defRPr sz="6000">
                <a:solidFill>
                  <a:srgbClr val="DA1F31"/>
                </a:solidFill>
                <a:latin typeface="Times New Roman" charset="0"/>
                <a:ea typeface="Times New Roman" charset="0"/>
                <a:cs typeface="Times New Roman" charset="0"/>
              </a:defRPr>
            </a:lvl1pPr>
          </a:lstStyle>
          <a:p>
            <a:r>
              <a:rPr lang="en-US" sz="5400" dirty="0">
                <a:latin typeface="Times New Roman" panose="02020603050405020304" pitchFamily="18" charset="0"/>
                <a:cs typeface="Times New Roman" panose="02020603050405020304" pitchFamily="18" charset="0"/>
              </a:rPr>
              <a:t>Caleb Koranda, Chase Resio, and Berthe Y. </a:t>
            </a:r>
            <a:r>
              <a:rPr lang="en-US" sz="5400" dirty="0" err="1">
                <a:latin typeface="Times New Roman" panose="02020603050405020304" pitchFamily="18" charset="0"/>
                <a:cs typeface="Times New Roman" panose="02020603050405020304" pitchFamily="18" charset="0"/>
              </a:rPr>
              <a:t>Choueiry</a:t>
            </a:r>
            <a:endParaRPr lang="en-US" sz="5400" dirty="0">
              <a:latin typeface="Times New Roman" panose="02020603050405020304" pitchFamily="18" charset="0"/>
              <a:cs typeface="Times New Roman" panose="02020603050405020304" pitchFamily="18" charset="0"/>
            </a:endParaRPr>
          </a:p>
          <a:p>
            <a:r>
              <a:rPr lang="en-US" sz="5400" dirty="0">
                <a:solidFill>
                  <a:srgbClr val="C92235"/>
                </a:solidFill>
                <a:latin typeface="Times New Roman" panose="02020603050405020304" pitchFamily="18" charset="0"/>
                <a:cs typeface="Times New Roman" panose="02020603050405020304" pitchFamily="18" charset="0"/>
              </a:rPr>
              <a:t>Constraint Systems Laboratory • School of Computing</a:t>
            </a:r>
          </a:p>
        </p:txBody>
      </p:sp>
      <p:pic>
        <p:nvPicPr>
          <p:cNvPr id="13" name="Picture 12" descr="Table&#10;&#10;Description automatically generated">
            <a:extLst>
              <a:ext uri="{FF2B5EF4-FFF2-40B4-BE49-F238E27FC236}">
                <a16:creationId xmlns:a16="http://schemas.microsoft.com/office/drawing/2014/main" id="{80E14874-E9AA-4F53-AD6A-89A936CC8924}"/>
              </a:ext>
            </a:extLst>
          </p:cNvPr>
          <p:cNvPicPr>
            <a:picLocks noChangeAspect="1"/>
          </p:cNvPicPr>
          <p:nvPr/>
        </p:nvPicPr>
        <p:blipFill>
          <a:blip r:embed="rId2"/>
          <a:stretch>
            <a:fillRect/>
          </a:stretch>
        </p:blipFill>
        <p:spPr>
          <a:xfrm>
            <a:off x="655772" y="19748141"/>
            <a:ext cx="8598161" cy="4836465"/>
          </a:xfrm>
          <a:prstGeom prst="rect">
            <a:avLst/>
          </a:prstGeom>
        </p:spPr>
      </p:pic>
      <p:graphicFrame>
        <p:nvGraphicFramePr>
          <p:cNvPr id="33" name="Table 32">
            <a:extLst>
              <a:ext uri="{FF2B5EF4-FFF2-40B4-BE49-F238E27FC236}">
                <a16:creationId xmlns:a16="http://schemas.microsoft.com/office/drawing/2014/main" id="{DDA9418F-8445-4E82-B5FE-453B00FD54D4}"/>
              </a:ext>
            </a:extLst>
          </p:cNvPr>
          <p:cNvGraphicFramePr>
            <a:graphicFrameLocks noGrp="1"/>
          </p:cNvGraphicFramePr>
          <p:nvPr>
            <p:extLst>
              <p:ext uri="{D42A27DB-BD31-4B8C-83A1-F6EECF244321}">
                <p14:modId xmlns:p14="http://schemas.microsoft.com/office/powerpoint/2010/main" val="2708141464"/>
              </p:ext>
            </p:extLst>
          </p:nvPr>
        </p:nvGraphicFramePr>
        <p:xfrm>
          <a:off x="9754738" y="4847753"/>
          <a:ext cx="12390120" cy="5437417"/>
        </p:xfrm>
        <a:graphic>
          <a:graphicData uri="http://schemas.openxmlformats.org/drawingml/2006/table">
            <a:tbl>
              <a:tblPr firstRow="1" bandRow="1">
                <a:effectLst>
                  <a:outerShdw blurRad="63500" dist="38100" dir="5400000" algn="t" rotWithShape="0">
                    <a:prstClr val="black">
                      <a:alpha val="50000"/>
                    </a:prstClr>
                  </a:outerShdw>
                </a:effectLst>
                <a:tableStyleId>{2D5ABB26-0587-4C30-8999-92F81FD0307C}</a:tableStyleId>
              </a:tblPr>
              <a:tblGrid>
                <a:gridCol w="12390120">
                  <a:extLst>
                    <a:ext uri="{9D8B030D-6E8A-4147-A177-3AD203B41FA5}">
                      <a16:colId xmlns:a16="http://schemas.microsoft.com/office/drawing/2014/main" val="20000"/>
                    </a:ext>
                  </a:extLst>
                </a:gridCol>
              </a:tblGrid>
              <a:tr h="648789">
                <a:tc>
                  <a:txBody>
                    <a:bodyPr/>
                    <a:lstStyle/>
                    <a:p>
                      <a:pPr marL="0" marR="0" indent="0" algn="ctr" defTabSz="3535710" rtl="0" eaLnBrk="1" fontAlgn="auto" latinLnBrk="0" hangingPunct="1">
                        <a:lnSpc>
                          <a:spcPct val="100000"/>
                        </a:lnSpc>
                        <a:spcBef>
                          <a:spcPts val="0"/>
                        </a:spcBef>
                        <a:spcAft>
                          <a:spcPts val="1800"/>
                        </a:spcAft>
                        <a:buClrTx/>
                        <a:buSzTx/>
                        <a:buFontTx/>
                        <a:buNone/>
                        <a:tabLst/>
                        <a:defRPr/>
                      </a:pPr>
                      <a:r>
                        <a:rPr lang="en-US" sz="4800" b="1" spc="300" dirty="0">
                          <a:solidFill>
                            <a:schemeClr val="bg1"/>
                          </a:solidFill>
                          <a:latin typeface="Arial" charset="0"/>
                          <a:ea typeface="Arial" charset="0"/>
                          <a:cs typeface="Arial" charset="0"/>
                        </a:rPr>
                        <a:t>New Design: Two Tables</a:t>
                      </a:r>
                    </a:p>
                  </a:txBody>
                  <a:tcPr marL="0" marR="0" marT="182880" marB="182880" anchor="ctr">
                    <a:solidFill>
                      <a:srgbClr val="CB2133"/>
                    </a:solidFill>
                  </a:tcPr>
                </a:tc>
                <a:extLst>
                  <a:ext uri="{0D108BD9-81ED-4DB2-BD59-A6C34878D82A}">
                    <a16:rowId xmlns:a16="http://schemas.microsoft.com/office/drawing/2014/main" val="10000"/>
                  </a:ext>
                </a:extLst>
              </a:tr>
              <a:tr h="4340137">
                <a:tc>
                  <a:txBody>
                    <a:bodyPr/>
                    <a:lstStyle/>
                    <a:p>
                      <a:pPr marL="0" indent="0">
                        <a:spcAft>
                          <a:spcPts val="1800"/>
                        </a:spcAft>
                        <a:buFont typeface="Arial" charset="0"/>
                        <a:buNone/>
                      </a:pPr>
                      <a:r>
                        <a:rPr lang="en-US" sz="2600" dirty="0">
                          <a:latin typeface="Times New Roman" charset="0"/>
                          <a:ea typeface="Times New Roman" charset="0"/>
                          <a:cs typeface="Times New Roman" charset="0"/>
                        </a:rPr>
                        <a:t>Our new design organizes the interactive assignment in two tables: the tasks (left) and the volunteers (right).  The system maintains the consistency of the two views.</a:t>
                      </a:r>
                    </a:p>
                  </a:txBody>
                  <a:tcPr marL="365760" marR="365760" marT="274320"/>
                </a:tc>
                <a:extLst>
                  <a:ext uri="{0D108BD9-81ED-4DB2-BD59-A6C34878D82A}">
                    <a16:rowId xmlns:a16="http://schemas.microsoft.com/office/drawing/2014/main" val="10001"/>
                  </a:ext>
                </a:extLst>
              </a:tr>
            </a:tbl>
          </a:graphicData>
        </a:graphic>
      </p:graphicFrame>
      <p:graphicFrame>
        <p:nvGraphicFramePr>
          <p:cNvPr id="35" name="Table 34">
            <a:extLst>
              <a:ext uri="{FF2B5EF4-FFF2-40B4-BE49-F238E27FC236}">
                <a16:creationId xmlns:a16="http://schemas.microsoft.com/office/drawing/2014/main" id="{7BBA4CBE-AAE8-490E-B6A8-1D71FE23E054}"/>
              </a:ext>
            </a:extLst>
          </p:cNvPr>
          <p:cNvGraphicFramePr>
            <a:graphicFrameLocks noGrp="1"/>
          </p:cNvGraphicFramePr>
          <p:nvPr>
            <p:extLst>
              <p:ext uri="{D42A27DB-BD31-4B8C-83A1-F6EECF244321}">
                <p14:modId xmlns:p14="http://schemas.microsoft.com/office/powerpoint/2010/main" val="3562077372"/>
              </p:ext>
            </p:extLst>
          </p:nvPr>
        </p:nvGraphicFramePr>
        <p:xfrm>
          <a:off x="9754738" y="13163755"/>
          <a:ext cx="12390120" cy="5437417"/>
        </p:xfrm>
        <a:graphic>
          <a:graphicData uri="http://schemas.openxmlformats.org/drawingml/2006/table">
            <a:tbl>
              <a:tblPr firstRow="1" bandRow="1">
                <a:effectLst>
                  <a:outerShdw blurRad="63500" dist="38100" dir="5400000" algn="t" rotWithShape="0">
                    <a:prstClr val="black">
                      <a:alpha val="50000"/>
                    </a:prstClr>
                  </a:outerShdw>
                </a:effectLst>
                <a:tableStyleId>{2D5ABB26-0587-4C30-8999-92F81FD0307C}</a:tableStyleId>
              </a:tblPr>
              <a:tblGrid>
                <a:gridCol w="12390120">
                  <a:extLst>
                    <a:ext uri="{9D8B030D-6E8A-4147-A177-3AD203B41FA5}">
                      <a16:colId xmlns:a16="http://schemas.microsoft.com/office/drawing/2014/main" val="20000"/>
                    </a:ext>
                  </a:extLst>
                </a:gridCol>
              </a:tblGrid>
              <a:tr h="648789">
                <a:tc>
                  <a:txBody>
                    <a:bodyPr/>
                    <a:lstStyle/>
                    <a:p>
                      <a:pPr marL="0" marR="0" indent="0" algn="ctr" defTabSz="3535710" rtl="0" eaLnBrk="1" fontAlgn="auto" latinLnBrk="0" hangingPunct="1">
                        <a:lnSpc>
                          <a:spcPct val="100000"/>
                        </a:lnSpc>
                        <a:spcBef>
                          <a:spcPts val="0"/>
                        </a:spcBef>
                        <a:spcAft>
                          <a:spcPts val="1800"/>
                        </a:spcAft>
                        <a:buClrTx/>
                        <a:buSzTx/>
                        <a:buFontTx/>
                        <a:buNone/>
                        <a:tabLst/>
                        <a:defRPr/>
                      </a:pPr>
                      <a:r>
                        <a:rPr lang="en-US" sz="4800" b="1" spc="300" dirty="0">
                          <a:solidFill>
                            <a:schemeClr val="bg1"/>
                          </a:solidFill>
                          <a:latin typeface="Arial" charset="0"/>
                          <a:ea typeface="Arial" charset="0"/>
                          <a:cs typeface="Arial" charset="0"/>
                        </a:rPr>
                        <a:t>Assign Task to a Volunteer</a:t>
                      </a:r>
                    </a:p>
                  </a:txBody>
                  <a:tcPr marL="0" marR="0" marT="182880" marB="182880" anchor="ctr">
                    <a:solidFill>
                      <a:srgbClr val="CB2133"/>
                    </a:solidFill>
                  </a:tcPr>
                </a:tc>
                <a:extLst>
                  <a:ext uri="{0D108BD9-81ED-4DB2-BD59-A6C34878D82A}">
                    <a16:rowId xmlns:a16="http://schemas.microsoft.com/office/drawing/2014/main" val="10000"/>
                  </a:ext>
                </a:extLst>
              </a:tr>
              <a:tr h="4340137">
                <a:tc>
                  <a:txBody>
                    <a:bodyPr/>
                    <a:lstStyle/>
                    <a:p>
                      <a:pPr marL="0" indent="0">
                        <a:spcAft>
                          <a:spcPts val="1800"/>
                        </a:spcAft>
                        <a:buFont typeface="Arial" charset="0"/>
                        <a:buNone/>
                      </a:pPr>
                      <a:r>
                        <a:rPr lang="en-US" sz="2600" dirty="0">
                          <a:latin typeface="Times New Roman" charset="0"/>
                          <a:ea typeface="Times New Roman" charset="0"/>
                          <a:cs typeface="Times New Roman" charset="0"/>
                        </a:rPr>
                        <a:t>An assignment can be made from either view according to the same workflow. Here, is an example of assigning a volunteer to a task. (The data is sanitized for privacy.) You start by clicking the ‘+’ icon in the volunteer table.</a:t>
                      </a:r>
                    </a:p>
                  </a:txBody>
                  <a:tcPr marL="365760" marR="365760" marT="274320"/>
                </a:tc>
                <a:extLst>
                  <a:ext uri="{0D108BD9-81ED-4DB2-BD59-A6C34878D82A}">
                    <a16:rowId xmlns:a16="http://schemas.microsoft.com/office/drawing/2014/main" val="10001"/>
                  </a:ext>
                </a:extLst>
              </a:tr>
            </a:tbl>
          </a:graphicData>
        </a:graphic>
      </p:graphicFrame>
      <p:graphicFrame>
        <p:nvGraphicFramePr>
          <p:cNvPr id="36" name="Table 35">
            <a:extLst>
              <a:ext uri="{FF2B5EF4-FFF2-40B4-BE49-F238E27FC236}">
                <a16:creationId xmlns:a16="http://schemas.microsoft.com/office/drawing/2014/main" id="{B5A28E8F-9EEA-4609-B44D-9B518790FBB2}"/>
              </a:ext>
            </a:extLst>
          </p:cNvPr>
          <p:cNvGraphicFramePr>
            <a:graphicFrameLocks noGrp="1"/>
          </p:cNvGraphicFramePr>
          <p:nvPr>
            <p:extLst>
              <p:ext uri="{D42A27DB-BD31-4B8C-83A1-F6EECF244321}">
                <p14:modId xmlns:p14="http://schemas.microsoft.com/office/powerpoint/2010/main" val="418641409"/>
              </p:ext>
            </p:extLst>
          </p:nvPr>
        </p:nvGraphicFramePr>
        <p:xfrm>
          <a:off x="22640128" y="4885756"/>
          <a:ext cx="12390120" cy="5437417"/>
        </p:xfrm>
        <a:graphic>
          <a:graphicData uri="http://schemas.openxmlformats.org/drawingml/2006/table">
            <a:tbl>
              <a:tblPr firstRow="1" bandRow="1">
                <a:effectLst>
                  <a:outerShdw blurRad="63500" dist="38100" dir="5400000" algn="t" rotWithShape="0">
                    <a:prstClr val="black">
                      <a:alpha val="50000"/>
                    </a:prstClr>
                  </a:outerShdw>
                </a:effectLst>
                <a:tableStyleId>{2D5ABB26-0587-4C30-8999-92F81FD0307C}</a:tableStyleId>
              </a:tblPr>
              <a:tblGrid>
                <a:gridCol w="12390120">
                  <a:extLst>
                    <a:ext uri="{9D8B030D-6E8A-4147-A177-3AD203B41FA5}">
                      <a16:colId xmlns:a16="http://schemas.microsoft.com/office/drawing/2014/main" val="20000"/>
                    </a:ext>
                  </a:extLst>
                </a:gridCol>
              </a:tblGrid>
              <a:tr h="648789">
                <a:tc>
                  <a:txBody>
                    <a:bodyPr/>
                    <a:lstStyle/>
                    <a:p>
                      <a:pPr marL="0" marR="0" indent="0" algn="ctr" defTabSz="3535710" rtl="0" eaLnBrk="1" fontAlgn="auto" latinLnBrk="0" hangingPunct="1">
                        <a:lnSpc>
                          <a:spcPct val="100000"/>
                        </a:lnSpc>
                        <a:spcBef>
                          <a:spcPts val="0"/>
                        </a:spcBef>
                        <a:spcAft>
                          <a:spcPts val="1800"/>
                        </a:spcAft>
                        <a:buClrTx/>
                        <a:buSzTx/>
                        <a:buFontTx/>
                        <a:buNone/>
                        <a:tabLst/>
                        <a:defRPr/>
                      </a:pPr>
                      <a:r>
                        <a:rPr lang="en-US" sz="4800" b="1" spc="300" dirty="0">
                          <a:solidFill>
                            <a:schemeClr val="bg1"/>
                          </a:solidFill>
                          <a:latin typeface="Arial" charset="0"/>
                          <a:ea typeface="Arial" charset="0"/>
                          <a:cs typeface="Arial" charset="0"/>
                        </a:rPr>
                        <a:t>Selecting Tasks to Assign</a:t>
                      </a:r>
                    </a:p>
                  </a:txBody>
                  <a:tcPr marL="0" marR="0" marT="182880" marB="182880" anchor="ctr">
                    <a:solidFill>
                      <a:srgbClr val="CB2133"/>
                    </a:solidFill>
                  </a:tcPr>
                </a:tc>
                <a:extLst>
                  <a:ext uri="{0D108BD9-81ED-4DB2-BD59-A6C34878D82A}">
                    <a16:rowId xmlns:a16="http://schemas.microsoft.com/office/drawing/2014/main" val="10000"/>
                  </a:ext>
                </a:extLst>
              </a:tr>
              <a:tr h="4340137">
                <a:tc>
                  <a:txBody>
                    <a:bodyPr/>
                    <a:lstStyle/>
                    <a:p>
                      <a:pPr marL="0" indent="0">
                        <a:spcAft>
                          <a:spcPts val="1800"/>
                        </a:spcAft>
                        <a:buFont typeface="Arial" charset="0"/>
                        <a:buNone/>
                      </a:pPr>
                      <a:r>
                        <a:rPr lang="en-US" sz="2600" dirty="0">
                          <a:latin typeface="Times New Roman" charset="0"/>
                          <a:ea typeface="Times New Roman" charset="0"/>
                          <a:cs typeface="Times New Roman" charset="0"/>
                        </a:rPr>
                        <a:t>A table pop-up appears with the volunteer’s information in the heading and the list of tasks in the body. To help the manager, the tasks are sorted by best fit.  Further, the manager can view the tasks the volunteer </a:t>
                      </a:r>
                      <a:r>
                        <a:rPr lang="en-US" sz="2600">
                          <a:latin typeface="Times New Roman" charset="0"/>
                          <a:ea typeface="Times New Roman" charset="0"/>
                          <a:cs typeface="Times New Roman" charset="0"/>
                        </a:rPr>
                        <a:t>fulfilled during </a:t>
                      </a:r>
                      <a:r>
                        <a:rPr lang="en-US" sz="2600" dirty="0">
                          <a:latin typeface="Times New Roman" charset="0"/>
                          <a:ea typeface="Times New Roman" charset="0"/>
                          <a:cs typeface="Times New Roman" charset="0"/>
                        </a:rPr>
                        <a:t>previous Math-Day events.</a:t>
                      </a:r>
                    </a:p>
                  </a:txBody>
                  <a:tcPr marL="365760" marR="365760" marT="274320"/>
                </a:tc>
                <a:extLst>
                  <a:ext uri="{0D108BD9-81ED-4DB2-BD59-A6C34878D82A}">
                    <a16:rowId xmlns:a16="http://schemas.microsoft.com/office/drawing/2014/main" val="10001"/>
                  </a:ext>
                </a:extLst>
              </a:tr>
            </a:tbl>
          </a:graphicData>
        </a:graphic>
      </p:graphicFrame>
      <p:graphicFrame>
        <p:nvGraphicFramePr>
          <p:cNvPr id="37" name="Table 36">
            <a:extLst>
              <a:ext uri="{FF2B5EF4-FFF2-40B4-BE49-F238E27FC236}">
                <a16:creationId xmlns:a16="http://schemas.microsoft.com/office/drawing/2014/main" id="{291C8311-D7B3-4C9B-9927-2A0E700C6A98}"/>
              </a:ext>
            </a:extLst>
          </p:cNvPr>
          <p:cNvGraphicFramePr>
            <a:graphicFrameLocks noGrp="1"/>
          </p:cNvGraphicFramePr>
          <p:nvPr>
            <p:extLst>
              <p:ext uri="{D42A27DB-BD31-4B8C-83A1-F6EECF244321}">
                <p14:modId xmlns:p14="http://schemas.microsoft.com/office/powerpoint/2010/main" val="3400690353"/>
              </p:ext>
            </p:extLst>
          </p:nvPr>
        </p:nvGraphicFramePr>
        <p:xfrm>
          <a:off x="22640128" y="13163758"/>
          <a:ext cx="12390120" cy="11815419"/>
        </p:xfrm>
        <a:graphic>
          <a:graphicData uri="http://schemas.openxmlformats.org/drawingml/2006/table">
            <a:tbl>
              <a:tblPr firstRow="1" bandRow="1">
                <a:effectLst>
                  <a:outerShdw blurRad="63500" dist="38100" dir="5400000" algn="t" rotWithShape="0">
                    <a:prstClr val="black">
                      <a:alpha val="50000"/>
                    </a:prstClr>
                  </a:outerShdw>
                </a:effectLst>
                <a:tableStyleId>{2D5ABB26-0587-4C30-8999-92F81FD0307C}</a:tableStyleId>
              </a:tblPr>
              <a:tblGrid>
                <a:gridCol w="12390120">
                  <a:extLst>
                    <a:ext uri="{9D8B030D-6E8A-4147-A177-3AD203B41FA5}">
                      <a16:colId xmlns:a16="http://schemas.microsoft.com/office/drawing/2014/main" val="20000"/>
                    </a:ext>
                  </a:extLst>
                </a:gridCol>
              </a:tblGrid>
              <a:tr h="956958">
                <a:tc>
                  <a:txBody>
                    <a:bodyPr/>
                    <a:lstStyle/>
                    <a:p>
                      <a:pPr marL="0" marR="0" indent="0" algn="ctr" defTabSz="3535710" rtl="0" eaLnBrk="1" fontAlgn="auto" latinLnBrk="0" hangingPunct="1">
                        <a:lnSpc>
                          <a:spcPct val="100000"/>
                        </a:lnSpc>
                        <a:spcBef>
                          <a:spcPts val="0"/>
                        </a:spcBef>
                        <a:spcAft>
                          <a:spcPts val="1800"/>
                        </a:spcAft>
                        <a:buClrTx/>
                        <a:buSzTx/>
                        <a:buFontTx/>
                        <a:buNone/>
                        <a:tabLst/>
                        <a:defRPr/>
                      </a:pPr>
                      <a:r>
                        <a:rPr lang="en-US" sz="4800" b="1" spc="300" dirty="0">
                          <a:solidFill>
                            <a:schemeClr val="bg1"/>
                          </a:solidFill>
                          <a:latin typeface="Arial" charset="0"/>
                          <a:ea typeface="Arial" charset="0"/>
                          <a:cs typeface="Arial" charset="0"/>
                        </a:rPr>
                        <a:t>Towards a Mixed-Initiative Solver</a:t>
                      </a:r>
                    </a:p>
                  </a:txBody>
                  <a:tcPr marL="0" marR="0" marT="182880" marB="182880" anchor="ctr">
                    <a:solidFill>
                      <a:srgbClr val="CB2133"/>
                    </a:solidFill>
                  </a:tcPr>
                </a:tc>
                <a:extLst>
                  <a:ext uri="{0D108BD9-81ED-4DB2-BD59-A6C34878D82A}">
                    <a16:rowId xmlns:a16="http://schemas.microsoft.com/office/drawing/2014/main" val="10000"/>
                  </a:ext>
                </a:extLst>
              </a:tr>
              <a:tr h="8147433">
                <a:tc>
                  <a:txBody>
                    <a:bodyPr/>
                    <a:lstStyle/>
                    <a:p>
                      <a:pPr>
                        <a:spcAft>
                          <a:spcPts val="1800"/>
                        </a:spcAft>
                      </a:pPr>
                      <a:r>
                        <a:rPr lang="en-US" sz="2600" dirty="0">
                          <a:latin typeface="Times New Roman" charset="0"/>
                          <a:ea typeface="Times New Roman" charset="0"/>
                          <a:cs typeface="Times New Roman" charset="0"/>
                        </a:rPr>
                        <a:t>We are developing a preliminary automated solver based on a highly decentralized, multi-agent architecture.  Hui and </a:t>
                      </a:r>
                      <a:r>
                        <a:rPr lang="en-US" sz="2600" dirty="0" err="1">
                          <a:latin typeface="Times New Roman" charset="0"/>
                          <a:ea typeface="Times New Roman" charset="0"/>
                          <a:cs typeface="Times New Roman" charset="0"/>
                        </a:rPr>
                        <a:t>Choueiry</a:t>
                      </a:r>
                      <a:r>
                        <a:rPr lang="en-US" sz="2600" dirty="0">
                          <a:latin typeface="Times New Roman" charset="0"/>
                          <a:ea typeface="Times New Roman" charset="0"/>
                          <a:cs typeface="Times New Roman" charset="0"/>
                        </a:rPr>
                        <a:t> [2003] have shown that this technique, initially proposed by J. Liu et al. [AIJ 2002], is particularly robust to overcoming local minima and solving tight problem instances.</a:t>
                      </a:r>
                    </a:p>
                    <a:p>
                      <a:pPr>
                        <a:spcAft>
                          <a:spcPts val="1800"/>
                        </a:spcAft>
                      </a:pPr>
                      <a:endParaRPr lang="en-US" sz="2600" dirty="0">
                        <a:latin typeface="Times New Roman" charset="0"/>
                        <a:ea typeface="Times New Roman" charset="0"/>
                        <a:cs typeface="Times New Roman" charset="0"/>
                      </a:endParaRPr>
                    </a:p>
                    <a:p>
                      <a:pPr>
                        <a:spcAft>
                          <a:spcPts val="1800"/>
                        </a:spcAft>
                      </a:pPr>
                      <a:endParaRPr lang="en-US" sz="2600" dirty="0">
                        <a:latin typeface="Times New Roman" charset="0"/>
                        <a:ea typeface="Times New Roman" charset="0"/>
                        <a:cs typeface="Times New Roman" charset="0"/>
                      </a:endParaRPr>
                    </a:p>
                    <a:p>
                      <a:pPr>
                        <a:spcAft>
                          <a:spcPts val="1800"/>
                        </a:spcAft>
                      </a:pPr>
                      <a:endParaRPr lang="en-US" sz="2600" dirty="0">
                        <a:latin typeface="Times New Roman" charset="0"/>
                        <a:ea typeface="Times New Roman" charset="0"/>
                        <a:cs typeface="Times New Roman" charset="0"/>
                      </a:endParaRPr>
                    </a:p>
                    <a:p>
                      <a:pPr>
                        <a:spcAft>
                          <a:spcPts val="1800"/>
                        </a:spcAft>
                      </a:pPr>
                      <a:endParaRPr lang="en-US" sz="2600" dirty="0">
                        <a:latin typeface="Times New Roman" charset="0"/>
                        <a:ea typeface="Times New Roman" charset="0"/>
                        <a:cs typeface="Times New Roman" charset="0"/>
                      </a:endParaRPr>
                    </a:p>
                    <a:p>
                      <a:pPr>
                        <a:spcAft>
                          <a:spcPts val="1800"/>
                        </a:spcAft>
                      </a:pPr>
                      <a:r>
                        <a:rPr lang="en-US" sz="2600" dirty="0">
                          <a:latin typeface="Times New Roman" charset="0"/>
                          <a:ea typeface="Times New Roman" charset="0"/>
                          <a:cs typeface="Times New Roman" charset="0"/>
                        </a:rPr>
                        <a:t>We are also designing an automated solver based on systematic search, symmetry breaking constraints, branch and bound, and random restarts.</a:t>
                      </a:r>
                    </a:p>
                    <a:p>
                      <a:pPr>
                        <a:spcAft>
                          <a:spcPts val="1800"/>
                        </a:spcAft>
                      </a:pPr>
                      <a:endParaRPr lang="en-US" sz="2600" dirty="0">
                        <a:latin typeface="Times New Roman" charset="0"/>
                        <a:ea typeface="Times New Roman" charset="0"/>
                        <a:cs typeface="Times New Roman" charset="0"/>
                      </a:endParaRPr>
                    </a:p>
                    <a:p>
                      <a:pPr>
                        <a:spcAft>
                          <a:spcPts val="1800"/>
                        </a:spcAft>
                      </a:pPr>
                      <a:endParaRPr lang="en-US" sz="2600" dirty="0">
                        <a:latin typeface="Times New Roman" charset="0"/>
                        <a:ea typeface="Times New Roman" charset="0"/>
                        <a:cs typeface="Times New Roman" charset="0"/>
                      </a:endParaRPr>
                    </a:p>
                    <a:p>
                      <a:pPr>
                        <a:spcAft>
                          <a:spcPts val="1800"/>
                        </a:spcAft>
                      </a:pPr>
                      <a:endParaRPr lang="en-US" sz="2600" dirty="0">
                        <a:latin typeface="Times New Roman" charset="0"/>
                        <a:ea typeface="Times New Roman" charset="0"/>
                        <a:cs typeface="Times New Roman" charset="0"/>
                      </a:endParaRPr>
                    </a:p>
                    <a:p>
                      <a:pPr>
                        <a:spcAft>
                          <a:spcPts val="1800"/>
                        </a:spcAft>
                      </a:pPr>
                      <a:endParaRPr lang="en-US" sz="3200" dirty="0">
                        <a:latin typeface="Times New Roman" charset="0"/>
                        <a:ea typeface="Times New Roman" charset="0"/>
                        <a:cs typeface="Times New Roman" charset="0"/>
                      </a:endParaRPr>
                    </a:p>
                    <a:p>
                      <a:pPr>
                        <a:spcAft>
                          <a:spcPts val="1800"/>
                        </a:spcAft>
                      </a:pPr>
                      <a:r>
                        <a:rPr lang="en-US" sz="2600" dirty="0">
                          <a:latin typeface="Times New Roman" charset="0"/>
                          <a:ea typeface="Times New Roman" charset="0"/>
                          <a:cs typeface="Times New Roman" charset="0"/>
                        </a:rPr>
                        <a:t>Our goal is to characterize and compare the performance of the two approaches. Then, we will develop new mixed-initiative strategies for cooperation between them and for including the human manager in the decision loop.</a:t>
                      </a:r>
                    </a:p>
                  </a:txBody>
                  <a:tcPr marL="365760" marR="365760" marT="274320"/>
                </a:tc>
                <a:extLst>
                  <a:ext uri="{0D108BD9-81ED-4DB2-BD59-A6C34878D82A}">
                    <a16:rowId xmlns:a16="http://schemas.microsoft.com/office/drawing/2014/main" val="10001"/>
                  </a:ext>
                </a:extLst>
              </a:tr>
              <a:tr h="1284579">
                <a:tc>
                  <a:txBody>
                    <a:bodyPr/>
                    <a:lstStyle/>
                    <a:p>
                      <a:pPr>
                        <a:spcAft>
                          <a:spcPts val="1800"/>
                        </a:spcAft>
                      </a:pPr>
                      <a:endParaRPr lang="en-US" sz="2600" dirty="0">
                        <a:latin typeface="Times New Roman" charset="0"/>
                        <a:ea typeface="Times New Roman" charset="0"/>
                        <a:cs typeface="Times New Roman" charset="0"/>
                      </a:endParaRPr>
                    </a:p>
                  </a:txBody>
                  <a:tcPr marL="365760" marR="365760" marT="274320"/>
                </a:tc>
                <a:extLst>
                  <a:ext uri="{0D108BD9-81ED-4DB2-BD59-A6C34878D82A}">
                    <a16:rowId xmlns:a16="http://schemas.microsoft.com/office/drawing/2014/main" val="2069864694"/>
                  </a:ext>
                </a:extLst>
              </a:tr>
            </a:tbl>
          </a:graphicData>
        </a:graphic>
      </p:graphicFrame>
      <p:pic>
        <p:nvPicPr>
          <p:cNvPr id="3" name="Picture 2" descr="Graphical user interface, application&#10;&#10;Description automatically generated">
            <a:extLst>
              <a:ext uri="{FF2B5EF4-FFF2-40B4-BE49-F238E27FC236}">
                <a16:creationId xmlns:a16="http://schemas.microsoft.com/office/drawing/2014/main" id="{D7307376-9621-C04B-ABE9-EAF9B2EC45F6}"/>
              </a:ext>
            </a:extLst>
          </p:cNvPr>
          <p:cNvPicPr>
            <a:picLocks noChangeAspect="1"/>
          </p:cNvPicPr>
          <p:nvPr/>
        </p:nvPicPr>
        <p:blipFill>
          <a:blip r:embed="rId3"/>
          <a:stretch>
            <a:fillRect/>
          </a:stretch>
        </p:blipFill>
        <p:spPr>
          <a:xfrm>
            <a:off x="9749204" y="7167340"/>
            <a:ext cx="12390120" cy="5736857"/>
          </a:xfrm>
          <a:prstGeom prst="rect">
            <a:avLst/>
          </a:prstGeom>
        </p:spPr>
      </p:pic>
      <p:pic>
        <p:nvPicPr>
          <p:cNvPr id="5" name="Picture 4" descr="Graphical user interface, table&#10;&#10;Description automatically generated">
            <a:extLst>
              <a:ext uri="{FF2B5EF4-FFF2-40B4-BE49-F238E27FC236}">
                <a16:creationId xmlns:a16="http://schemas.microsoft.com/office/drawing/2014/main" id="{0F16DDD0-0CAE-427F-8574-86FD952D922A}"/>
              </a:ext>
            </a:extLst>
          </p:cNvPr>
          <p:cNvPicPr>
            <a:picLocks noChangeAspect="1"/>
          </p:cNvPicPr>
          <p:nvPr/>
        </p:nvPicPr>
        <p:blipFill>
          <a:blip r:embed="rId4"/>
          <a:stretch>
            <a:fillRect/>
          </a:stretch>
        </p:blipFill>
        <p:spPr>
          <a:xfrm>
            <a:off x="22858564" y="7933574"/>
            <a:ext cx="5863216" cy="4440165"/>
          </a:xfrm>
          <a:prstGeom prst="rect">
            <a:avLst/>
          </a:prstGeom>
        </p:spPr>
      </p:pic>
      <p:pic>
        <p:nvPicPr>
          <p:cNvPr id="15" name="Picture 14" descr="Graphical user interface, table&#10;&#10;Description automatically generated">
            <a:extLst>
              <a:ext uri="{FF2B5EF4-FFF2-40B4-BE49-F238E27FC236}">
                <a16:creationId xmlns:a16="http://schemas.microsoft.com/office/drawing/2014/main" id="{A8B82CBE-01A4-4CD4-A51E-EE1C03ED00BA}"/>
              </a:ext>
            </a:extLst>
          </p:cNvPr>
          <p:cNvPicPr>
            <a:picLocks noChangeAspect="1"/>
          </p:cNvPicPr>
          <p:nvPr/>
        </p:nvPicPr>
        <p:blipFill>
          <a:blip r:embed="rId5"/>
          <a:stretch>
            <a:fillRect/>
          </a:stretch>
        </p:blipFill>
        <p:spPr>
          <a:xfrm>
            <a:off x="29161989" y="7919074"/>
            <a:ext cx="5868259" cy="4443984"/>
          </a:xfrm>
          <a:prstGeom prst="rect">
            <a:avLst/>
          </a:prstGeom>
        </p:spPr>
      </p:pic>
      <p:pic>
        <p:nvPicPr>
          <p:cNvPr id="44" name="Picture 43" descr="Table&#10;&#10;Description automatically generated">
            <a:extLst>
              <a:ext uri="{FF2B5EF4-FFF2-40B4-BE49-F238E27FC236}">
                <a16:creationId xmlns:a16="http://schemas.microsoft.com/office/drawing/2014/main" id="{3E22A0F0-3BCC-441A-B44D-10368B4C4CE8}"/>
              </a:ext>
            </a:extLst>
          </p:cNvPr>
          <p:cNvPicPr>
            <a:picLocks noChangeAspect="1"/>
          </p:cNvPicPr>
          <p:nvPr/>
        </p:nvPicPr>
        <p:blipFill>
          <a:blip r:embed="rId6"/>
          <a:stretch>
            <a:fillRect/>
          </a:stretch>
        </p:blipFill>
        <p:spPr>
          <a:xfrm>
            <a:off x="10691983" y="15956494"/>
            <a:ext cx="10504561" cy="8600749"/>
          </a:xfrm>
          <a:prstGeom prst="rect">
            <a:avLst/>
          </a:prstGeom>
        </p:spPr>
      </p:pic>
      <p:pic>
        <p:nvPicPr>
          <p:cNvPr id="46" name="Picture 45">
            <a:extLst>
              <a:ext uri="{FF2B5EF4-FFF2-40B4-BE49-F238E27FC236}">
                <a16:creationId xmlns:a16="http://schemas.microsoft.com/office/drawing/2014/main" id="{AA5B7DA1-BA5F-4213-A9F6-A2E3F6E58F1B}"/>
              </a:ext>
            </a:extLst>
          </p:cNvPr>
          <p:cNvPicPr>
            <a:picLocks noChangeAspect="1"/>
          </p:cNvPicPr>
          <p:nvPr/>
        </p:nvPicPr>
        <p:blipFill>
          <a:blip r:embed="rId7"/>
          <a:stretch>
            <a:fillRect/>
          </a:stretch>
        </p:blipFill>
        <p:spPr>
          <a:xfrm>
            <a:off x="25381635" y="16150454"/>
            <a:ext cx="6680289" cy="2470245"/>
          </a:xfrm>
          <a:prstGeom prst="rect">
            <a:avLst/>
          </a:prstGeom>
        </p:spPr>
      </p:pic>
      <p:pic>
        <p:nvPicPr>
          <p:cNvPr id="48" name="Picture 47" descr="Diagram&#10;&#10;Description automatically generated">
            <a:extLst>
              <a:ext uri="{FF2B5EF4-FFF2-40B4-BE49-F238E27FC236}">
                <a16:creationId xmlns:a16="http://schemas.microsoft.com/office/drawing/2014/main" id="{C152E139-D974-4DA5-BD55-A4C5FBADE4E3}"/>
              </a:ext>
            </a:extLst>
          </p:cNvPr>
          <p:cNvPicPr>
            <a:picLocks noChangeAspect="1"/>
          </p:cNvPicPr>
          <p:nvPr/>
        </p:nvPicPr>
        <p:blipFill rotWithShape="1">
          <a:blip r:embed="rId8"/>
          <a:srcRect l="27208" t="10487"/>
          <a:stretch/>
        </p:blipFill>
        <p:spPr>
          <a:xfrm>
            <a:off x="27050895" y="19706564"/>
            <a:ext cx="3341768" cy="2739605"/>
          </a:xfrm>
          <a:prstGeom prst="rect">
            <a:avLst/>
          </a:prstGeom>
        </p:spPr>
      </p:pic>
      <p:pic>
        <p:nvPicPr>
          <p:cNvPr id="50" name="Picture 49" descr="A picture containing background pattern&#10;&#10;Description automatically generated">
            <a:extLst>
              <a:ext uri="{FF2B5EF4-FFF2-40B4-BE49-F238E27FC236}">
                <a16:creationId xmlns:a16="http://schemas.microsoft.com/office/drawing/2014/main" id="{E6B040E7-6713-49AD-A794-1524D5CDB469}"/>
              </a:ext>
            </a:extLst>
          </p:cNvPr>
          <p:cNvPicPr>
            <a:picLocks noChangeAspect="1"/>
          </p:cNvPicPr>
          <p:nvPr/>
        </p:nvPicPr>
        <p:blipFill>
          <a:blip r:embed="rId9"/>
          <a:stretch>
            <a:fillRect/>
          </a:stretch>
        </p:blipFill>
        <p:spPr>
          <a:xfrm>
            <a:off x="603403" y="25299672"/>
            <a:ext cx="2636934" cy="1025108"/>
          </a:xfrm>
          <a:prstGeom prst="rect">
            <a:avLst/>
          </a:prstGeom>
        </p:spPr>
      </p:pic>
      <p:pic>
        <p:nvPicPr>
          <p:cNvPr id="52" name="Picture 51" descr="Text, logo&#10;&#10;Description automatically generated">
            <a:extLst>
              <a:ext uri="{FF2B5EF4-FFF2-40B4-BE49-F238E27FC236}">
                <a16:creationId xmlns:a16="http://schemas.microsoft.com/office/drawing/2014/main" id="{351D68CA-5BBE-4AF6-875C-2A019A6BC984}"/>
              </a:ext>
            </a:extLst>
          </p:cNvPr>
          <p:cNvPicPr>
            <a:picLocks noChangeAspect="1"/>
          </p:cNvPicPr>
          <p:nvPr/>
        </p:nvPicPr>
        <p:blipFill>
          <a:blip r:embed="rId10"/>
          <a:stretch>
            <a:fillRect/>
          </a:stretch>
        </p:blipFill>
        <p:spPr>
          <a:xfrm>
            <a:off x="3459015" y="25218217"/>
            <a:ext cx="1204664" cy="1188019"/>
          </a:xfrm>
          <a:prstGeom prst="rect">
            <a:avLst/>
          </a:prstGeom>
        </p:spPr>
      </p:pic>
      <p:sp>
        <p:nvSpPr>
          <p:cNvPr id="55" name="TextBox 54">
            <a:extLst>
              <a:ext uri="{FF2B5EF4-FFF2-40B4-BE49-F238E27FC236}">
                <a16:creationId xmlns:a16="http://schemas.microsoft.com/office/drawing/2014/main" id="{2898687D-052F-44FB-A264-4F5A3BE44BE6}"/>
              </a:ext>
            </a:extLst>
          </p:cNvPr>
          <p:cNvSpPr txBox="1"/>
          <p:nvPr/>
        </p:nvSpPr>
        <p:spPr>
          <a:xfrm>
            <a:off x="22595197" y="23975010"/>
            <a:ext cx="12448729" cy="892552"/>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Acknowledgements</a:t>
            </a:r>
            <a:r>
              <a:rPr lang="en-US" sz="2600" dirty="0">
                <a:latin typeface="Times New Roman" panose="02020603050405020304" pitchFamily="18" charset="0"/>
                <a:cs typeface="Times New Roman" panose="02020603050405020304" pitchFamily="18" charset="0"/>
              </a:rPr>
              <a:t>: Stephanie </a:t>
            </a:r>
            <a:r>
              <a:rPr lang="en-US" sz="2600" dirty="0" err="1">
                <a:latin typeface="Times New Roman" panose="02020603050405020304" pitchFamily="18" charset="0"/>
                <a:cs typeface="Times New Roman" panose="02020603050405020304" pitchFamily="18" charset="0"/>
              </a:rPr>
              <a:t>Vendetti</a:t>
            </a:r>
            <a:r>
              <a:rPr lang="en-US" sz="2600" dirty="0">
                <a:latin typeface="Times New Roman" panose="02020603050405020304" pitchFamily="18" charset="0"/>
                <a:cs typeface="Times New Roman" panose="02020603050405020304" pitchFamily="18" charset="0"/>
              </a:rPr>
              <a:t>, Charles Daniel, Denis </a:t>
            </a:r>
            <a:r>
              <a:rPr lang="en-US" sz="2600" dirty="0" err="1">
                <a:latin typeface="Times New Roman" panose="02020603050405020304" pitchFamily="18" charset="0"/>
                <a:cs typeface="Times New Roman" panose="02020603050405020304" pitchFamily="18" charset="0"/>
              </a:rPr>
              <a:t>Komissarov</a:t>
            </a:r>
            <a:r>
              <a:rPr lang="en-US" sz="2600" dirty="0">
                <a:latin typeface="Times New Roman" panose="02020603050405020304" pitchFamily="18" charset="0"/>
                <a:cs typeface="Times New Roman" panose="02020603050405020304" pitchFamily="18" charset="0"/>
              </a:rPr>
              <a:t>, Zach Madsen</a:t>
            </a:r>
          </a:p>
          <a:p>
            <a:pPr>
              <a:tabLst>
                <a:tab pos="11939588" algn="r"/>
              </a:tabLst>
            </a:pPr>
            <a:r>
              <a:rPr lang="en-US" sz="2600" b="1" dirty="0">
                <a:latin typeface="Times New Roman" panose="02020603050405020304" pitchFamily="18" charset="0"/>
                <a:cs typeface="Times New Roman" panose="02020603050405020304" pitchFamily="18" charset="0"/>
              </a:rPr>
              <a:t>Supported</a:t>
            </a:r>
            <a:r>
              <a:rPr lang="en-US" sz="2600" dirty="0">
                <a:latin typeface="Times New Roman" panose="02020603050405020304" pitchFamily="18" charset="0"/>
                <a:cs typeface="Times New Roman" panose="02020603050405020304" pitchFamily="18" charset="0"/>
              </a:rPr>
              <a:t> by UCARE (UNL)	April 5, 2022</a:t>
            </a:r>
          </a:p>
        </p:txBody>
      </p:sp>
    </p:spTree>
    <p:extLst>
      <p:ext uri="{BB962C8B-B14F-4D97-AF65-F5344CB8AC3E}">
        <p14:creationId xmlns:p14="http://schemas.microsoft.com/office/powerpoint/2010/main" val="21013750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9C15549A68504EA1C068718A5D5B9E" ma:contentTypeVersion="0" ma:contentTypeDescription="Create a new document." ma:contentTypeScope="" ma:versionID="fbd289291e929dfc51cb5170b2deb15d">
  <xsd:schema xmlns:xsd="http://www.w3.org/2001/XMLSchema" xmlns:xs="http://www.w3.org/2001/XMLSchema" xmlns:p="http://schemas.microsoft.com/office/2006/metadata/properties" targetNamespace="http://schemas.microsoft.com/office/2006/metadata/properties" ma:root="true" ma:fieldsID="48fa5790344feae5945f5ff83ad8b74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E6DB73-BF95-44D3-8739-65A234FB0B66}">
  <ds:schemaRefs>
    <ds:schemaRef ds:uri="http://schemas.microsoft.com/sharepoint/v3/contenttype/forms"/>
  </ds:schemaRefs>
</ds:datastoreItem>
</file>

<file path=customXml/itemProps2.xml><?xml version="1.0" encoding="utf-8"?>
<ds:datastoreItem xmlns:ds="http://schemas.openxmlformats.org/officeDocument/2006/customXml" ds:itemID="{B5D9F30C-FB95-4A42-AA0C-E4A3332456AC}">
  <ds:schemaRefs>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elements/1.1/"/>
    <ds:schemaRef ds:uri="http://www.w3.org/XML/1998/namespac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CED3A199-444A-42CB-9AD0-4953F24224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1868</TotalTime>
  <Words>577</Words>
  <Application>Microsoft Macintosh PowerPoint</Application>
  <PresentationFormat>Custom</PresentationFormat>
  <Paragraphs>30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Slattery</dc:creator>
  <cp:lastModifiedBy>Berthe Choueiry</cp:lastModifiedBy>
  <cp:revision>32</cp:revision>
  <dcterms:created xsi:type="dcterms:W3CDTF">2017-05-17T16:18:50Z</dcterms:created>
  <dcterms:modified xsi:type="dcterms:W3CDTF">2022-04-05T20:05:41Z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0x010100509C15549A68504EA1C068718A5D5B9E</vt:lpwstr>
  </property>
</Properties>
</file>