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365716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584" algn="l" defTabSz="365716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168" algn="l" defTabSz="365716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5753" algn="l" defTabSz="365716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4337" algn="l" defTabSz="365716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2921" algn="l" defTabSz="365716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1505" algn="l" defTabSz="365716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0090" algn="l" defTabSz="365716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28674" algn="l" defTabSz="365716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>
      <p:cViewPr varScale="1">
        <p:scale>
          <a:sx n="29" d="100"/>
          <a:sy n="29" d="100"/>
        </p:scale>
        <p:origin x="-1806" y="-102"/>
      </p:cViewPr>
      <p:guideLst>
        <p:guide orient="horz" pos="8640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3"/>
            <a:ext cx="3108960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5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2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1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0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0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0" y="4686302"/>
            <a:ext cx="32918400" cy="998664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0" y="4686302"/>
            <a:ext cx="98145600" cy="998664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9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7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7627602"/>
            <a:ext cx="31089600" cy="54483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1626854"/>
            <a:ext cx="31089600" cy="600074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58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16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5753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31433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14292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097150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80009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62867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0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27311352"/>
            <a:ext cx="65532000" cy="7724140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56800" y="27311352"/>
            <a:ext cx="65532000" cy="7724140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3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8553"/>
            <a:ext cx="3291840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4"/>
            <a:ext cx="16160752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584" indent="0">
              <a:buNone/>
              <a:defRPr sz="8000" b="1"/>
            </a:lvl2pPr>
            <a:lvl3pPr marL="3657168" indent="0">
              <a:buNone/>
              <a:defRPr sz="7200" b="1"/>
            </a:lvl3pPr>
            <a:lvl4pPr marL="5485753" indent="0">
              <a:buNone/>
              <a:defRPr sz="6400" b="1"/>
            </a:lvl4pPr>
            <a:lvl5pPr marL="7314337" indent="0">
              <a:buNone/>
              <a:defRPr sz="6400" b="1"/>
            </a:lvl5pPr>
            <a:lvl6pPr marL="9142921" indent="0">
              <a:buNone/>
              <a:defRPr sz="6400" b="1"/>
            </a:lvl6pPr>
            <a:lvl7pPr marL="10971505" indent="0">
              <a:buNone/>
              <a:defRPr sz="6400" b="1"/>
            </a:lvl7pPr>
            <a:lvl8pPr marL="12800090" indent="0">
              <a:buNone/>
              <a:defRPr sz="6400" b="1"/>
            </a:lvl8pPr>
            <a:lvl9pPr marL="14628674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1"/>
            <a:ext cx="16160752" cy="15805153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6140454"/>
            <a:ext cx="16167100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584" indent="0">
              <a:buNone/>
              <a:defRPr sz="8000" b="1"/>
            </a:lvl2pPr>
            <a:lvl3pPr marL="3657168" indent="0">
              <a:buNone/>
              <a:defRPr sz="7200" b="1"/>
            </a:lvl3pPr>
            <a:lvl4pPr marL="5485753" indent="0">
              <a:buNone/>
              <a:defRPr sz="6400" b="1"/>
            </a:lvl4pPr>
            <a:lvl5pPr marL="7314337" indent="0">
              <a:buNone/>
              <a:defRPr sz="6400" b="1"/>
            </a:lvl5pPr>
            <a:lvl6pPr marL="9142921" indent="0">
              <a:buNone/>
              <a:defRPr sz="6400" b="1"/>
            </a:lvl6pPr>
            <a:lvl7pPr marL="10971505" indent="0">
              <a:buNone/>
              <a:defRPr sz="6400" b="1"/>
            </a:lvl7pPr>
            <a:lvl8pPr marL="12800090" indent="0">
              <a:buNone/>
              <a:defRPr sz="6400" b="1"/>
            </a:lvl8pPr>
            <a:lvl9pPr marL="14628674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699501"/>
            <a:ext cx="16167100" cy="15805153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8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92200"/>
            <a:ext cx="12033252" cy="46482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2"/>
            <a:ext cx="20447000" cy="23412452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740402"/>
            <a:ext cx="12033252" cy="18764252"/>
          </a:xfrm>
        </p:spPr>
        <p:txBody>
          <a:bodyPr/>
          <a:lstStyle>
            <a:lvl1pPr marL="0" indent="0">
              <a:buNone/>
              <a:defRPr sz="5700"/>
            </a:lvl1pPr>
            <a:lvl2pPr marL="1828584" indent="0">
              <a:buNone/>
              <a:defRPr sz="4700"/>
            </a:lvl2pPr>
            <a:lvl3pPr marL="3657168" indent="0">
              <a:buNone/>
              <a:defRPr sz="4000"/>
            </a:lvl3pPr>
            <a:lvl4pPr marL="5485753" indent="0">
              <a:buNone/>
              <a:defRPr sz="3600"/>
            </a:lvl4pPr>
            <a:lvl5pPr marL="7314337" indent="0">
              <a:buNone/>
              <a:defRPr sz="3600"/>
            </a:lvl5pPr>
            <a:lvl6pPr marL="9142921" indent="0">
              <a:buNone/>
              <a:defRPr sz="3600"/>
            </a:lvl6pPr>
            <a:lvl7pPr marL="10971505" indent="0">
              <a:buNone/>
              <a:defRPr sz="3600"/>
            </a:lvl7pPr>
            <a:lvl8pPr marL="12800090" indent="0">
              <a:buNone/>
              <a:defRPr sz="3600"/>
            </a:lvl8pPr>
            <a:lvl9pPr marL="14628674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5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9202400"/>
            <a:ext cx="21945600" cy="22669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451100"/>
            <a:ext cx="21945600" cy="16459200"/>
          </a:xfrm>
        </p:spPr>
        <p:txBody>
          <a:bodyPr/>
          <a:lstStyle>
            <a:lvl1pPr marL="0" indent="0">
              <a:buNone/>
              <a:defRPr sz="12800"/>
            </a:lvl1pPr>
            <a:lvl2pPr marL="1828584" indent="0">
              <a:buNone/>
              <a:defRPr sz="11200"/>
            </a:lvl2pPr>
            <a:lvl3pPr marL="3657168" indent="0">
              <a:buNone/>
              <a:defRPr sz="9600"/>
            </a:lvl3pPr>
            <a:lvl4pPr marL="5485753" indent="0">
              <a:buNone/>
              <a:defRPr sz="8000"/>
            </a:lvl4pPr>
            <a:lvl5pPr marL="7314337" indent="0">
              <a:buNone/>
              <a:defRPr sz="8000"/>
            </a:lvl5pPr>
            <a:lvl6pPr marL="9142921" indent="0">
              <a:buNone/>
              <a:defRPr sz="8000"/>
            </a:lvl6pPr>
            <a:lvl7pPr marL="10971505" indent="0">
              <a:buNone/>
              <a:defRPr sz="8000"/>
            </a:lvl7pPr>
            <a:lvl8pPr marL="12800090" indent="0">
              <a:buNone/>
              <a:defRPr sz="8000"/>
            </a:lvl8pPr>
            <a:lvl9pPr marL="14628674" indent="0">
              <a:buNone/>
              <a:defRPr sz="8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1469352"/>
            <a:ext cx="21945600" cy="3219448"/>
          </a:xfrm>
        </p:spPr>
        <p:txBody>
          <a:bodyPr/>
          <a:lstStyle>
            <a:lvl1pPr marL="0" indent="0">
              <a:buNone/>
              <a:defRPr sz="5700"/>
            </a:lvl1pPr>
            <a:lvl2pPr marL="1828584" indent="0">
              <a:buNone/>
              <a:defRPr sz="4700"/>
            </a:lvl2pPr>
            <a:lvl3pPr marL="3657168" indent="0">
              <a:buNone/>
              <a:defRPr sz="4000"/>
            </a:lvl3pPr>
            <a:lvl4pPr marL="5485753" indent="0">
              <a:buNone/>
              <a:defRPr sz="3600"/>
            </a:lvl4pPr>
            <a:lvl5pPr marL="7314337" indent="0">
              <a:buNone/>
              <a:defRPr sz="3600"/>
            </a:lvl5pPr>
            <a:lvl6pPr marL="9142921" indent="0">
              <a:buNone/>
              <a:defRPr sz="3600"/>
            </a:lvl6pPr>
            <a:lvl7pPr marL="10971505" indent="0">
              <a:buNone/>
              <a:defRPr sz="3600"/>
            </a:lvl7pPr>
            <a:lvl8pPr marL="12800090" indent="0">
              <a:buNone/>
              <a:defRPr sz="3600"/>
            </a:lvl8pPr>
            <a:lvl9pPr marL="14628674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6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3"/>
            <a:ext cx="32918400" cy="4572000"/>
          </a:xfrm>
          <a:prstGeom prst="rect">
            <a:avLst/>
          </a:prstGeom>
        </p:spPr>
        <p:txBody>
          <a:bodyPr vert="horz" lIns="365716" tIns="182859" rIns="365716" bIns="1828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400802"/>
            <a:ext cx="32918400" cy="18103852"/>
          </a:xfrm>
          <a:prstGeom prst="rect">
            <a:avLst/>
          </a:prstGeom>
        </p:spPr>
        <p:txBody>
          <a:bodyPr vert="horz" lIns="365716" tIns="182859" rIns="365716" bIns="1828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425403"/>
            <a:ext cx="8534400" cy="1460500"/>
          </a:xfrm>
          <a:prstGeom prst="rect">
            <a:avLst/>
          </a:prstGeom>
        </p:spPr>
        <p:txBody>
          <a:bodyPr vert="horz" lIns="365716" tIns="182859" rIns="365716" bIns="182859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1303-BE1C-4DC7-8C8D-B28BEA1D3DC5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03"/>
            <a:ext cx="11582400" cy="1460500"/>
          </a:xfrm>
          <a:prstGeom prst="rect">
            <a:avLst/>
          </a:prstGeom>
        </p:spPr>
        <p:txBody>
          <a:bodyPr vert="horz" lIns="365716" tIns="182859" rIns="365716" bIns="182859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03"/>
            <a:ext cx="8534400" cy="1460500"/>
          </a:xfrm>
          <a:prstGeom prst="rect">
            <a:avLst/>
          </a:prstGeom>
        </p:spPr>
        <p:txBody>
          <a:bodyPr vert="horz" lIns="365716" tIns="182859" rIns="365716" bIns="182859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7168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438" indent="-1371438" algn="l" defTabSz="3657168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449" indent="-1142865" algn="l" defTabSz="365716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461" indent="-914292" algn="l" defTabSz="365716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045" indent="-914292" algn="l" defTabSz="365716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8629" indent="-914292" algn="l" defTabSz="365716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213" indent="-914292" algn="l" defTabSz="365716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5798" indent="-914292" algn="l" defTabSz="365716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4382" indent="-914292" algn="l" defTabSz="365716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2966" indent="-914292" algn="l" defTabSz="365716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16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584" algn="l" defTabSz="365716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168" algn="l" defTabSz="365716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753" algn="l" defTabSz="365716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4337" algn="l" defTabSz="365716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2921" algn="l" defTabSz="365716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1505" algn="l" defTabSz="365716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0090" algn="l" defTabSz="365716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28674" algn="l" defTabSz="365716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tif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4765000" y="2286000"/>
            <a:ext cx="11430000" cy="2438400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573000" y="2286000"/>
            <a:ext cx="11430000" cy="2438400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2286000"/>
            <a:ext cx="11430000" cy="2438400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0" y="762000"/>
            <a:ext cx="32004000" cy="2667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pPr algn="ctr"/>
            <a:r>
              <a:rPr lang="en-US" sz="6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alibri"/>
                <a:ea typeface="Calibri"/>
                <a:cs typeface="Times New Roman"/>
              </a:rPr>
              <a:t>Configuring Random CSP Generators to Favor a Particular Consistency Algorithm </a:t>
            </a:r>
            <a:endParaRPr lang="en-US" sz="6400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Calibri"/>
              <a:ea typeface="Calibri"/>
              <a:cs typeface="Times New Roman"/>
            </a:endParaRPr>
          </a:p>
          <a:p>
            <a:pPr algn="ctr"/>
            <a:r>
              <a:rPr lang="en-US" sz="1300" dirty="0">
                <a:latin typeface="Calibri"/>
                <a:ea typeface="Calibri"/>
                <a:cs typeface="Times New Roman"/>
              </a:rPr>
              <a:t> </a:t>
            </a:r>
            <a:endParaRPr lang="en-US" sz="3900" dirty="0">
              <a:latin typeface="Calibri"/>
              <a:ea typeface="Calibri"/>
              <a:cs typeface="Times New Roman"/>
            </a:endParaRPr>
          </a:p>
          <a:p>
            <a:pPr algn="ctr"/>
            <a:r>
              <a:rPr lang="en-US" sz="4700" dirty="0">
                <a:latin typeface="Calibri"/>
                <a:ea typeface="Calibri"/>
                <a:cs typeface="Times New Roman"/>
              </a:rPr>
              <a:t>Daniel J. Geschwender, Robert J. Woodward,</a:t>
            </a:r>
            <a:r>
              <a:rPr lang="en-US" sz="39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4700" dirty="0">
                <a:latin typeface="Calibri"/>
                <a:ea typeface="Calibri"/>
                <a:cs typeface="Times New Roman"/>
              </a:rPr>
              <a:t>Berthe Y. Choueiry</a:t>
            </a:r>
            <a:endParaRPr lang="en-US" sz="3900" dirty="0">
              <a:latin typeface="Calibri"/>
              <a:ea typeface="Calibri"/>
              <a:cs typeface="Times New Roman"/>
            </a:endParaRPr>
          </a:p>
          <a:p>
            <a:pPr algn="ctr"/>
            <a:r>
              <a:rPr lang="en-US" sz="4200" dirty="0">
                <a:latin typeface="Calibri"/>
                <a:ea typeface="Calibri"/>
                <a:cs typeface="Times New Roman"/>
              </a:rPr>
              <a:t>Department of Computer Science &amp; Engineering • University of Nebraska-Lincoln</a:t>
            </a:r>
            <a:endParaRPr lang="en-US" sz="39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762000" y="3619500"/>
            <a:ext cx="5785437" cy="353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Constraint Satisfaction Problem:</a:t>
            </a:r>
          </a:p>
          <a:p>
            <a:pPr marL="333342" indent="-333342">
              <a:lnSpc>
                <a:spcPct val="115000"/>
              </a:lnSpc>
              <a:buFont typeface="Symbol"/>
              <a:buChar char=""/>
            </a:pPr>
            <a:r>
              <a:rPr lang="en-US" sz="2300" dirty="0">
                <a:latin typeface="Tahoma" pitchFamily="34" charset="0"/>
                <a:ea typeface="Tahoma" pitchFamily="34" charset="0"/>
                <a:cs typeface="Tahoma" pitchFamily="34" charset="0"/>
              </a:rPr>
              <a:t>Used to model constrained combinatorial problems</a:t>
            </a:r>
          </a:p>
          <a:p>
            <a:pPr marL="333342" indent="-333342">
              <a:lnSpc>
                <a:spcPct val="115000"/>
              </a:lnSpc>
              <a:spcAft>
                <a:spcPts val="972"/>
              </a:spcAft>
              <a:buFont typeface="Symbol"/>
              <a:buChar char=""/>
            </a:pPr>
            <a:r>
              <a:rPr lang="en-US" sz="2300" dirty="0">
                <a:latin typeface="Tahoma" pitchFamily="34" charset="0"/>
                <a:ea typeface="Tahoma" pitchFamily="34" charset="0"/>
                <a:cs typeface="Tahoma" pitchFamily="34" charset="0"/>
              </a:rPr>
              <a:t>Important real-world applications: hardware &amp; software verification, scheduling, resource allocation, etc.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61999" y="7302500"/>
            <a:ext cx="10668000" cy="406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-US" sz="3000" u="sng" dirty="0">
                <a:latin typeface="Tahoma"/>
                <a:ea typeface="Calibri"/>
              </a:rPr>
              <a:t>A CSP is defined as follows:</a:t>
            </a:r>
          </a:p>
          <a:p>
            <a:pPr>
              <a:tabLst>
                <a:tab pos="7196379" algn="r"/>
              </a:tabLst>
            </a:pPr>
            <a:r>
              <a:rPr lang="en-US" sz="2300" b="1" dirty="0">
                <a:latin typeface="Tahoma"/>
                <a:ea typeface="Calibri"/>
              </a:rPr>
              <a:t>Given</a:t>
            </a:r>
          </a:p>
          <a:p>
            <a:pPr marL="285739" indent="-285739">
              <a:buFont typeface="Symbol"/>
              <a:buChar char=""/>
              <a:tabLst>
                <a:tab pos="7196379" algn="r"/>
              </a:tabLst>
            </a:pPr>
            <a:r>
              <a:rPr lang="en-US" sz="2300" dirty="0">
                <a:latin typeface="Tahoma"/>
                <a:ea typeface="Calibri"/>
              </a:rPr>
              <a:t>A set of variables                                                                         {A,B,C}</a:t>
            </a:r>
          </a:p>
          <a:p>
            <a:pPr marL="285739" indent="-285739">
              <a:buFont typeface="Symbol"/>
              <a:buChar char=""/>
              <a:tabLst>
                <a:tab pos="7196379" algn="r"/>
              </a:tabLst>
            </a:pPr>
            <a:r>
              <a:rPr lang="en-US" sz="2300" dirty="0">
                <a:latin typeface="Tahoma"/>
                <a:ea typeface="Calibri"/>
              </a:rPr>
              <a:t>Their domains                                    D</a:t>
            </a:r>
            <a:r>
              <a:rPr lang="en-US" sz="2300" baseline="-25000" dirty="0">
                <a:latin typeface="Tahoma"/>
                <a:ea typeface="Calibri"/>
              </a:rPr>
              <a:t>A</a:t>
            </a:r>
            <a:r>
              <a:rPr lang="en-US" sz="2300" dirty="0">
                <a:latin typeface="Tahoma"/>
                <a:ea typeface="Calibri"/>
              </a:rPr>
              <a:t>={1,2,3}, D</a:t>
            </a:r>
            <a:r>
              <a:rPr lang="en-US" sz="2300" baseline="-25000" dirty="0">
                <a:latin typeface="Tahoma"/>
                <a:ea typeface="Calibri"/>
              </a:rPr>
              <a:t>B</a:t>
            </a:r>
            <a:r>
              <a:rPr lang="en-US" sz="2300" dirty="0">
                <a:latin typeface="Tahoma"/>
                <a:ea typeface="Calibri"/>
              </a:rPr>
              <a:t>={1,2,3,4}, D</a:t>
            </a:r>
            <a:r>
              <a:rPr lang="en-US" sz="2300" baseline="-25000" dirty="0">
                <a:latin typeface="Tahoma"/>
                <a:ea typeface="Calibri"/>
              </a:rPr>
              <a:t>C</a:t>
            </a:r>
            <a:r>
              <a:rPr lang="en-US" sz="2300" dirty="0">
                <a:latin typeface="Tahoma"/>
                <a:ea typeface="Calibri"/>
              </a:rPr>
              <a:t>={0,1}</a:t>
            </a:r>
          </a:p>
          <a:p>
            <a:pPr marL="285739" indent="-285739">
              <a:buFont typeface="Symbol"/>
              <a:buChar char=""/>
              <a:tabLst>
                <a:tab pos="7196379" algn="r"/>
              </a:tabLst>
            </a:pPr>
            <a:r>
              <a:rPr lang="en-US" sz="2300" dirty="0">
                <a:latin typeface="Tahoma"/>
                <a:ea typeface="Calibri"/>
              </a:rPr>
              <a:t>A set of constraints:                                                     {A≥B,B≠2,A+C&lt;3}</a:t>
            </a:r>
          </a:p>
          <a:p>
            <a:pPr>
              <a:tabLst>
                <a:tab pos="7196379" algn="r"/>
              </a:tabLst>
            </a:pPr>
            <a:r>
              <a:rPr lang="en-US" sz="2300" b="1" dirty="0">
                <a:latin typeface="Tahoma"/>
                <a:ea typeface="Calibri"/>
              </a:rPr>
              <a:t>Question</a:t>
            </a:r>
          </a:p>
          <a:p>
            <a:pPr marL="285739" indent="-285739">
              <a:buFont typeface="Symbol"/>
              <a:buChar char=""/>
              <a:tabLst>
                <a:tab pos="7196379" algn="r"/>
              </a:tabLst>
            </a:pPr>
            <a:r>
              <a:rPr lang="en-US" sz="2300" dirty="0">
                <a:latin typeface="Tahoma"/>
                <a:ea typeface="Calibri"/>
              </a:rPr>
              <a:t>Find a solution                                                                     NP-complete</a:t>
            </a:r>
          </a:p>
          <a:p>
            <a:pPr marL="285739" indent="-285739">
              <a:buFont typeface="Symbol"/>
              <a:buChar char=""/>
              <a:tabLst>
                <a:tab pos="7196379" algn="r"/>
              </a:tabLst>
            </a:pPr>
            <a:r>
              <a:rPr lang="en-US" sz="2300" dirty="0">
                <a:latin typeface="Tahoma"/>
                <a:ea typeface="Calibri"/>
              </a:rPr>
              <a:t>Count number of solutions                                                                   #P</a:t>
            </a:r>
          </a:p>
          <a:p>
            <a:pPr marL="285739" indent="-285739">
              <a:buFont typeface="Symbol"/>
              <a:buChar char=""/>
              <a:tabLst>
                <a:tab pos="7196379" algn="r"/>
              </a:tabLst>
            </a:pPr>
            <a:r>
              <a:rPr lang="en-US" sz="2300" dirty="0">
                <a:latin typeface="Tahoma"/>
                <a:ea typeface="Calibri"/>
              </a:rPr>
              <a:t>Find minimal network                                                            NP-complete</a:t>
            </a:r>
          </a:p>
          <a:p>
            <a:pPr marL="285739" indent="-285739">
              <a:buFont typeface="Symbol"/>
              <a:buChar char=""/>
              <a:tabLst>
                <a:tab pos="7196379" algn="r"/>
              </a:tabLst>
            </a:pPr>
            <a:r>
              <a:rPr lang="en-US" sz="2300" dirty="0">
                <a:latin typeface="Tahoma"/>
                <a:ea typeface="Calibri"/>
              </a:rPr>
              <a:t>Minimize number of broken constraints                                          NP-hard</a:t>
            </a:r>
          </a:p>
          <a:p>
            <a:pPr marL="285739" indent="-285739">
              <a:buFont typeface="Arial"/>
              <a:buChar char="•"/>
              <a:tabLst>
                <a:tab pos="7196379" algn="r"/>
              </a:tabLst>
            </a:pPr>
            <a:endParaRPr lang="en-US" sz="2300" dirty="0">
              <a:latin typeface="Tahoma"/>
              <a:ea typeface="Calibri"/>
            </a:endParaRPr>
          </a:p>
          <a:p>
            <a:pPr>
              <a:tabLst>
                <a:tab pos="2906332" algn="l"/>
              </a:tabLst>
            </a:pPr>
            <a:endParaRPr lang="en-US" sz="1300" dirty="0">
              <a:latin typeface="Tahoma"/>
              <a:ea typeface="Calibri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762000" y="11493500"/>
            <a:ext cx="10667998" cy="1068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-US" sz="3000" u="sng" dirty="0">
                <a:latin typeface="Tahoma"/>
                <a:ea typeface="Calibri"/>
              </a:rPr>
              <a:t>Minimal Network:</a:t>
            </a:r>
          </a:p>
          <a:p>
            <a:pPr marL="285739" indent="-285739">
              <a:buFont typeface="Symbol"/>
              <a:buChar char=""/>
            </a:pPr>
            <a:r>
              <a:rPr lang="en-US" sz="2300" dirty="0">
                <a:latin typeface="Tahoma"/>
                <a:ea typeface="Calibri"/>
              </a:rPr>
              <a:t>Is a consistency property</a:t>
            </a:r>
          </a:p>
          <a:p>
            <a:pPr marL="285739" indent="-285739">
              <a:buFont typeface="Symbol"/>
              <a:buChar char=""/>
            </a:pPr>
            <a:r>
              <a:rPr lang="en-US" sz="2300" dirty="0">
                <a:latin typeface="Tahoma"/>
                <a:ea typeface="Calibri"/>
              </a:rPr>
              <a:t>Guarantees that every tuple allowed by a constraint must participate in some solution to the CSP (i.e., the constraints are as minimal as possible)</a:t>
            </a:r>
          </a:p>
          <a:p>
            <a:pPr marL="285739" indent="-285739">
              <a:buFont typeface="Symbol"/>
              <a:buChar char=""/>
            </a:pPr>
            <a:endParaRPr lang="en-US" sz="2300" dirty="0">
              <a:latin typeface="Tahoma"/>
              <a:ea typeface="Calibri"/>
            </a:endParaRPr>
          </a:p>
          <a:p>
            <a:endParaRPr lang="en-US" sz="1500" dirty="0">
              <a:latin typeface="Tahoma"/>
              <a:ea typeface="Calibri"/>
            </a:endParaRPr>
          </a:p>
          <a:p>
            <a:pPr>
              <a:spcAft>
                <a:spcPts val="1000"/>
              </a:spcAft>
            </a:pPr>
            <a:endParaRPr lang="en-US" sz="3000" u="sng" dirty="0">
              <a:latin typeface="Tahoma"/>
              <a:ea typeface="Calibri"/>
            </a:endParaRPr>
          </a:p>
          <a:p>
            <a:pPr>
              <a:spcAft>
                <a:spcPts val="1000"/>
              </a:spcAft>
            </a:pPr>
            <a:endParaRPr lang="en-US" sz="3000" u="sng" dirty="0">
              <a:latin typeface="Tahoma"/>
              <a:ea typeface="Calibri"/>
            </a:endParaRPr>
          </a:p>
          <a:p>
            <a:pPr>
              <a:spcAft>
                <a:spcPts val="1000"/>
              </a:spcAft>
            </a:pPr>
            <a:endParaRPr lang="en-US" sz="3000" u="sng" dirty="0">
              <a:latin typeface="Tahoma"/>
              <a:ea typeface="Calibri"/>
            </a:endParaRPr>
          </a:p>
          <a:p>
            <a:pPr>
              <a:spcAft>
                <a:spcPts val="1000"/>
              </a:spcAft>
            </a:pPr>
            <a:endParaRPr lang="en-US" sz="3000" u="sng" dirty="0">
              <a:latin typeface="Tahoma"/>
              <a:ea typeface="Calibri"/>
            </a:endParaRPr>
          </a:p>
          <a:p>
            <a:pPr>
              <a:spcAft>
                <a:spcPts val="1000"/>
              </a:spcAft>
            </a:pPr>
            <a:endParaRPr lang="en-US" sz="3000" u="sng" dirty="0" smtClean="0">
              <a:latin typeface="Tahoma"/>
              <a:ea typeface="Calibri"/>
            </a:endParaRPr>
          </a:p>
          <a:p>
            <a:pPr>
              <a:spcAft>
                <a:spcPts val="1000"/>
              </a:spcAft>
            </a:pPr>
            <a:endParaRPr lang="en-US" sz="3000" u="sng" dirty="0">
              <a:latin typeface="Tahoma"/>
              <a:ea typeface="Calibri"/>
            </a:endParaRPr>
          </a:p>
          <a:p>
            <a:pPr>
              <a:spcAft>
                <a:spcPts val="1000"/>
              </a:spcAft>
            </a:pPr>
            <a:endParaRPr lang="en-US" sz="3000" u="sng" dirty="0" smtClean="0">
              <a:latin typeface="Tahoma"/>
              <a:ea typeface="Calibri"/>
            </a:endParaRPr>
          </a:p>
          <a:p>
            <a:pPr>
              <a:spcAft>
                <a:spcPts val="1000"/>
              </a:spcAft>
            </a:pPr>
            <a:endParaRPr lang="en-US" sz="3000" u="sng" dirty="0">
              <a:latin typeface="Tahoma"/>
              <a:ea typeface="Calibri"/>
            </a:endParaRPr>
          </a:p>
          <a:p>
            <a:pPr>
              <a:spcAft>
                <a:spcPts val="1000"/>
              </a:spcAft>
            </a:pPr>
            <a:endParaRPr lang="en-US" sz="3000" u="sng" dirty="0">
              <a:latin typeface="Tahoma"/>
              <a:ea typeface="Calibri"/>
            </a:endParaRPr>
          </a:p>
          <a:p>
            <a:pPr>
              <a:spcAft>
                <a:spcPts val="1000"/>
              </a:spcAft>
            </a:pPr>
            <a:r>
              <a:rPr lang="en-US" sz="3000" u="sng" dirty="0">
                <a:latin typeface="Tahoma"/>
                <a:ea typeface="Calibri"/>
              </a:rPr>
              <a:t>Two Algorithms for Enforcing Minimality:</a:t>
            </a:r>
            <a:endParaRPr lang="en-US" sz="3000" cap="small" dirty="0">
              <a:latin typeface="Tahoma"/>
              <a:ea typeface="Calibri"/>
            </a:endParaRPr>
          </a:p>
          <a:p>
            <a:pPr marL="285739" indent="-285739">
              <a:buFont typeface="Symbol"/>
              <a:buChar char=""/>
            </a:pPr>
            <a:r>
              <a:rPr lang="en-US" sz="2300" cap="small" dirty="0">
                <a:latin typeface="Tahoma"/>
                <a:ea typeface="Calibri"/>
              </a:rPr>
              <a:t>AllSol</a:t>
            </a:r>
            <a:r>
              <a:rPr lang="en-US" sz="2300" dirty="0">
                <a:latin typeface="Tahoma"/>
                <a:ea typeface="Calibri"/>
              </a:rPr>
              <a:t>: better when there are many ‘almost’ solutions</a:t>
            </a:r>
          </a:p>
          <a:p>
            <a:pPr marL="619100" lvl="1" indent="-238115">
              <a:buFont typeface="Courier New"/>
              <a:buChar char="o"/>
            </a:pPr>
            <a:r>
              <a:rPr lang="en-US" sz="2300" dirty="0">
                <a:latin typeface="Tahoma"/>
                <a:ea typeface="Calibri"/>
              </a:rPr>
              <a:t>Finds all solutions without storing them, keeps tuples that appear in at least one solution</a:t>
            </a:r>
          </a:p>
          <a:p>
            <a:pPr marL="619100" lvl="1" indent="-238115">
              <a:buFont typeface="Courier New"/>
              <a:buChar char="o"/>
            </a:pPr>
            <a:r>
              <a:rPr lang="en-US" sz="2300" dirty="0">
                <a:latin typeface="Tahoma"/>
                <a:ea typeface="Calibri"/>
              </a:rPr>
              <a:t>One search explores the entire search space</a:t>
            </a:r>
          </a:p>
          <a:p>
            <a:pPr marL="285739" indent="-285739">
              <a:buFont typeface="Symbol"/>
              <a:buChar char=""/>
            </a:pPr>
            <a:r>
              <a:rPr lang="en-US" sz="2300" cap="small" dirty="0">
                <a:latin typeface="Tahoma"/>
                <a:ea typeface="Calibri"/>
              </a:rPr>
              <a:t>PerTuple</a:t>
            </a:r>
            <a:r>
              <a:rPr lang="en-US" sz="2300" dirty="0">
                <a:latin typeface="Tahoma"/>
                <a:ea typeface="Calibri"/>
              </a:rPr>
              <a:t>: better when many solutions are available</a:t>
            </a:r>
          </a:p>
          <a:p>
            <a:pPr marL="619100" lvl="1" indent="-238115">
              <a:buFont typeface="Courier New"/>
              <a:buChar char="o"/>
            </a:pPr>
            <a:r>
              <a:rPr lang="en-US" sz="2300" dirty="0">
                <a:latin typeface="Tahoma"/>
                <a:ea typeface="Calibri"/>
              </a:rPr>
              <a:t>For each tuple, finds one solution where it appears</a:t>
            </a:r>
          </a:p>
          <a:p>
            <a:pPr marL="619100" lvl="1" indent="-238115">
              <a:buFont typeface="Courier New"/>
              <a:buChar char="o"/>
            </a:pPr>
            <a:r>
              <a:rPr lang="en-US" sz="2300" dirty="0">
                <a:latin typeface="Tahoma"/>
                <a:ea typeface="Calibri"/>
              </a:rPr>
              <a:t>Many searches that stop after the first solution</a:t>
            </a:r>
          </a:p>
          <a:p>
            <a:pPr marL="722242" lvl="1" indent="-277786">
              <a:buFont typeface="Courier New"/>
              <a:buChar char="o"/>
            </a:pPr>
            <a:endParaRPr lang="en-US" sz="2300" dirty="0">
              <a:latin typeface="Tahoma"/>
              <a:ea typeface="Calibri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2954000" y="3619501"/>
            <a:ext cx="10668000" cy="119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-US" sz="3000" u="sng" dirty="0" smtClean="0">
                <a:latin typeface="Tahoma"/>
                <a:ea typeface="Calibri"/>
              </a:rPr>
              <a:t>RBGenerator:</a:t>
            </a:r>
            <a:r>
              <a:rPr lang="en-US" sz="3000" dirty="0" smtClean="0">
                <a:latin typeface="Tahoma"/>
                <a:ea typeface="Calibri"/>
              </a:rPr>
              <a:t>		           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Calibri"/>
              </a:rPr>
              <a:t>[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Calibri"/>
              </a:rPr>
              <a:t>Xu+ AIJ 2007]</a:t>
            </a:r>
            <a:endParaRPr lang="en-US" sz="2000" u="sng" dirty="0">
              <a:latin typeface="Tahoma"/>
              <a:ea typeface="Calibri"/>
            </a:endParaRPr>
          </a:p>
          <a:p>
            <a:pPr marL="333342" indent="-333342">
              <a:buFont typeface="Symbol"/>
              <a:buChar char=""/>
            </a:pPr>
            <a:r>
              <a:rPr lang="en-US" sz="2300" dirty="0" smtClean="0">
                <a:latin typeface="Tahoma"/>
                <a:ea typeface="Calibri"/>
              </a:rPr>
              <a:t>Generates hard satisfiable CSP instances at the phase transition</a:t>
            </a:r>
          </a:p>
          <a:p>
            <a:pPr marL="333342" indent="-333342">
              <a:buFont typeface="Symbol"/>
              <a:buChar char=""/>
            </a:pPr>
            <a:endParaRPr lang="en-US" sz="2300" dirty="0">
              <a:latin typeface="Tahoma"/>
              <a:ea typeface="Calibri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5146000" y="22733000"/>
            <a:ext cx="1066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-US" sz="3000" u="sng" dirty="0">
                <a:latin typeface="Tahoma"/>
                <a:ea typeface="Calibri"/>
              </a:rPr>
              <a:t>Future Work:</a:t>
            </a:r>
          </a:p>
          <a:p>
            <a:pPr marL="333342" indent="-333342">
              <a:buFont typeface="Symbol"/>
              <a:buChar char=""/>
            </a:pPr>
            <a:r>
              <a:rPr lang="en-US" sz="2300" dirty="0" smtClean="0">
                <a:latin typeface="Tahoma"/>
                <a:ea typeface="Calibri"/>
              </a:rPr>
              <a:t>Compare other consistency algorithms</a:t>
            </a:r>
            <a:endParaRPr lang="en-US" sz="2300" dirty="0">
              <a:latin typeface="Tahoma"/>
              <a:ea typeface="Calibri"/>
            </a:endParaRPr>
          </a:p>
          <a:p>
            <a:pPr marL="333342" indent="-333342">
              <a:buFont typeface="Symbol"/>
              <a:buChar char=""/>
            </a:pPr>
            <a:r>
              <a:rPr lang="en-US" sz="2300" dirty="0" smtClean="0">
                <a:latin typeface="Tahoma"/>
                <a:ea typeface="Calibri"/>
              </a:rPr>
              <a:t>Use more parameterized CSP generator</a:t>
            </a:r>
            <a:endParaRPr lang="en-US" sz="2300" dirty="0">
              <a:latin typeface="Tahoma"/>
              <a:ea typeface="Calibri"/>
            </a:endParaRPr>
          </a:p>
          <a:p>
            <a:pPr marL="333342" indent="-333342">
              <a:buFont typeface="Symbol"/>
              <a:buChar char=""/>
            </a:pPr>
            <a:r>
              <a:rPr lang="en-US" sz="2300" dirty="0" smtClean="0">
                <a:latin typeface="Tahoma"/>
                <a:ea typeface="Calibri"/>
              </a:rPr>
              <a:t>Apply results found to algorithm selection</a:t>
            </a:r>
            <a:endParaRPr lang="en-US" sz="2300" dirty="0">
              <a:latin typeface="Tahoma"/>
              <a:ea typeface="Calibri"/>
            </a:endParaRPr>
          </a:p>
        </p:txBody>
      </p:sp>
      <p:pic>
        <p:nvPicPr>
          <p:cNvPr id="42" name="Picture 41" descr="C:\Documents and Settings\Joel\Desktop\poster\UNL-Color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0" y="25273000"/>
            <a:ext cx="2951972" cy="1143000"/>
          </a:xfrm>
          <a:prstGeom prst="rect">
            <a:avLst/>
          </a:prstGeom>
          <a:noFill/>
          <a:extLst/>
        </p:spPr>
      </p:pic>
      <p:pic>
        <p:nvPicPr>
          <p:cNvPr id="44" name="Picture 43" descr="NoBG-constraint_horizontal.png"/>
          <p:cNvPicPr>
            <a:picLocks noChangeAspect="1"/>
          </p:cNvPicPr>
          <p:nvPr/>
        </p:nvPicPr>
        <p:blipFill rotWithShape="1">
          <a:blip r:embed="rId3"/>
          <a:srcRect t="11176" b="15064"/>
          <a:stretch/>
        </p:blipFill>
        <p:spPr>
          <a:xfrm>
            <a:off x="28078667" y="25285700"/>
            <a:ext cx="2479387" cy="1143000"/>
          </a:xfrm>
          <a:prstGeom prst="rect">
            <a:avLst/>
          </a:prstGeom>
        </p:spPr>
      </p:pic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31852775" y="25305409"/>
            <a:ext cx="4308758" cy="136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33"/>
              </a:spcAft>
            </a:pPr>
            <a:r>
              <a:rPr lang="en-US" sz="1300" dirty="0">
                <a:ea typeface="Calibri"/>
                <a:cs typeface="Times New Roman"/>
              </a:rPr>
              <a:t>Supported by NSF Grant No. </a:t>
            </a:r>
            <a:r>
              <a:rPr lang="en-US" sz="1300" dirty="0" smtClean="0">
                <a:ea typeface="Calibri"/>
                <a:cs typeface="Times New Roman"/>
              </a:rPr>
              <a:t>RI-111795, Barry M. Goldwater scholarship, and </a:t>
            </a:r>
            <a:r>
              <a:rPr lang="en-US" sz="1300" dirty="0" smtClean="0">
                <a:solidFill>
                  <a:srgbClr val="000000"/>
                </a:solidFill>
              </a:rPr>
              <a:t>Undergraduate </a:t>
            </a:r>
            <a:r>
              <a:rPr lang="en-US" sz="1300" dirty="0">
                <a:solidFill>
                  <a:srgbClr val="000000"/>
                </a:solidFill>
              </a:rPr>
              <a:t>Creative Activities and Research Experiences Program (UCARE) of the University of Nebraska-Lincoln</a:t>
            </a:r>
            <a:r>
              <a:rPr lang="en-US" sz="1300" dirty="0">
                <a:ea typeface="Calibri"/>
                <a:cs typeface="Times New Roman"/>
              </a:rPr>
              <a:t>.  Experiments conducted at UNL’s Holland Computing Center.</a:t>
            </a:r>
            <a:endParaRPr lang="en-US" sz="1700" dirty="0"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2954000" y="13944600"/>
            <a:ext cx="10668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-US" sz="3000" u="sng" dirty="0">
                <a:latin typeface="Tahoma"/>
                <a:ea typeface="Calibri"/>
              </a:rPr>
              <a:t>Experiments:</a:t>
            </a:r>
          </a:p>
          <a:p>
            <a:pPr marL="333342" indent="-333342">
              <a:buFont typeface="Symbol"/>
              <a:buChar char=""/>
            </a:pP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tests run, testing two factors:</a:t>
            </a:r>
          </a:p>
          <a:p>
            <a:pPr marL="619100" lvl="1" indent="-238115">
              <a:buFont typeface="Courier New"/>
              <a:buChar char="o"/>
            </a:pPr>
            <a:r>
              <a:rPr lang="en-US" sz="2300" dirty="0" smtClean="0">
                <a:latin typeface="Tahoma"/>
                <a:ea typeface="Calibri"/>
              </a:rPr>
              <a:t>Configuring to favor PerTuple and AllSol</a:t>
            </a:r>
          </a:p>
          <a:p>
            <a:pPr marL="619100" lvl="1" indent="-238115">
              <a:buFont typeface="Courier New"/>
              <a:buChar char="o"/>
            </a:pPr>
            <a:r>
              <a:rPr lang="en-US" sz="2300" dirty="0" smtClean="0">
                <a:latin typeface="Tahoma"/>
                <a:ea typeface="Calibri"/>
              </a:rPr>
              <a:t>With adjustable and fixed problem size parameters</a:t>
            </a:r>
          </a:p>
          <a:p>
            <a:pPr marL="333342" indent="-333342">
              <a:buFont typeface="Symbol"/>
              <a:buChar char=""/>
            </a:pP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test run over 10 configuration seeds</a:t>
            </a:r>
          </a:p>
          <a:p>
            <a:pPr marL="333342" indent="-333342">
              <a:buFont typeface="Symbol"/>
              <a:buChar char=""/>
            </a:pP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Configuration run for 4 days</a:t>
            </a:r>
          </a:p>
          <a:p>
            <a:pPr marL="333342" indent="-333342">
              <a:buFont typeface="Symbol"/>
              <a:buChar char=""/>
            </a:pP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Algorithm time limit of 20 minutes</a:t>
            </a:r>
            <a:endParaRPr lang="en-US" sz="2300" dirty="0">
              <a:latin typeface="Tahoma"/>
              <a:ea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641258" y="25273000"/>
            <a:ext cx="1211517" cy="1143000"/>
            <a:chOff x="38557200" y="31727140"/>
            <a:chExt cx="1453820" cy="1371600"/>
          </a:xfrm>
        </p:grpSpPr>
        <p:sp>
          <p:nvSpPr>
            <p:cNvPr id="9" name="Oval 8"/>
            <p:cNvSpPr/>
            <p:nvPr/>
          </p:nvSpPr>
          <p:spPr>
            <a:xfrm>
              <a:off x="38826910" y="3195574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 descr="nsf1.t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57200" y="31727140"/>
              <a:ext cx="1453820" cy="1371600"/>
            </a:xfrm>
            <a:prstGeom prst="rect">
              <a:avLst/>
            </a:prstGeom>
          </p:spPr>
        </p:pic>
      </p:grp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5146000" y="20104101"/>
            <a:ext cx="10668000" cy="237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-US" sz="3000" u="sng" dirty="0" smtClean="0">
                <a:latin typeface="Tahoma"/>
                <a:ea typeface="Calibri"/>
              </a:rPr>
              <a:t>Conclusion</a:t>
            </a:r>
            <a:r>
              <a:rPr lang="en-US" sz="3000" u="sng" dirty="0" smtClean="0">
                <a:latin typeface="Tahoma"/>
                <a:ea typeface="Calibri"/>
              </a:rPr>
              <a:t>:</a:t>
            </a:r>
            <a:endParaRPr lang="en-US" sz="3300" dirty="0">
              <a:latin typeface="Tahoma"/>
              <a:ea typeface="Calibri"/>
            </a:endParaRPr>
          </a:p>
          <a:p>
            <a:pPr marL="333342" indent="-333342">
              <a:buFont typeface="Symbol"/>
              <a:buChar char=""/>
            </a:pPr>
            <a:r>
              <a:rPr lang="en-US" sz="2300" dirty="0">
                <a:latin typeface="Tahoma"/>
                <a:ea typeface="Calibri"/>
              </a:rPr>
              <a:t>Configured PerTuple 1000x faster, AllSol 100x faster</a:t>
            </a:r>
          </a:p>
          <a:p>
            <a:pPr marL="333342" indent="-333342">
              <a:buFont typeface="Symbol"/>
              <a:buChar char=""/>
            </a:pPr>
            <a:r>
              <a:rPr lang="en-US" sz="2300" dirty="0">
                <a:latin typeface="Tahoma"/>
                <a:ea typeface="Calibri"/>
              </a:rPr>
              <a:t>PerTuple </a:t>
            </a:r>
            <a:r>
              <a:rPr lang="en-US" sz="2300" dirty="0" smtClean="0">
                <a:latin typeface="Tahoma"/>
                <a:ea typeface="Calibri"/>
              </a:rPr>
              <a:t>configuration: less </a:t>
            </a:r>
            <a:r>
              <a:rPr lang="en-US" sz="2300" dirty="0">
                <a:latin typeface="Tahoma"/>
                <a:ea typeface="Calibri"/>
              </a:rPr>
              <a:t>constraints, lower constraint tightness</a:t>
            </a:r>
          </a:p>
          <a:p>
            <a:pPr marL="333342" indent="-333342">
              <a:buFont typeface="Symbol"/>
              <a:buChar char=""/>
            </a:pPr>
            <a:r>
              <a:rPr lang="en-US" sz="2300" dirty="0">
                <a:latin typeface="Tahoma"/>
                <a:ea typeface="Calibri"/>
              </a:rPr>
              <a:t>AllSol </a:t>
            </a:r>
            <a:r>
              <a:rPr lang="en-US" sz="2300" dirty="0" smtClean="0">
                <a:latin typeface="Tahoma"/>
                <a:ea typeface="Calibri"/>
              </a:rPr>
              <a:t>configuration: </a:t>
            </a:r>
            <a:r>
              <a:rPr lang="en-US" sz="2300" dirty="0">
                <a:latin typeface="Tahoma"/>
                <a:ea typeface="Calibri"/>
              </a:rPr>
              <a:t>more constraints, higher constraint </a:t>
            </a:r>
            <a:r>
              <a:rPr lang="en-US" sz="2300" dirty="0" smtClean="0">
                <a:latin typeface="Tahoma"/>
                <a:ea typeface="Calibri"/>
              </a:rPr>
              <a:t>tightness</a:t>
            </a:r>
          </a:p>
          <a:p>
            <a:pPr marL="333342" indent="-333342">
              <a:buFont typeface="Symbol"/>
              <a:buChar char=""/>
            </a:pPr>
            <a:r>
              <a:rPr lang="en-US" sz="2300" dirty="0" smtClean="0">
                <a:latin typeface="Tahoma"/>
                <a:ea typeface="Calibri"/>
              </a:rPr>
              <a:t>Adjustable problem size only offers marginally better configuration</a:t>
            </a:r>
            <a:endParaRPr lang="en-US" sz="2300" dirty="0">
              <a:latin typeface="Tahoma"/>
              <a:ea typeface="Calibri"/>
            </a:endParaRPr>
          </a:p>
          <a:p>
            <a:pPr marL="285739" indent="-285739">
              <a:buFont typeface="Arial"/>
              <a:buChar char="•"/>
              <a:tabLst>
                <a:tab pos="7196379" algn="r"/>
              </a:tabLst>
            </a:pPr>
            <a:endParaRPr lang="en-US" sz="2300" dirty="0">
              <a:latin typeface="Tahoma"/>
              <a:ea typeface="Calibri"/>
            </a:endParaRPr>
          </a:p>
          <a:p>
            <a:pPr>
              <a:tabLst>
                <a:tab pos="2906332" algn="l"/>
              </a:tabLst>
            </a:pPr>
            <a:endParaRPr lang="en-US" sz="1300" dirty="0">
              <a:latin typeface="Tahoma"/>
              <a:ea typeface="Calibri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5146000" y="3619501"/>
            <a:ext cx="106680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-US" sz="3000" u="sng" dirty="0">
                <a:latin typeface="Tahoma"/>
                <a:ea typeface="Calibri"/>
              </a:rPr>
              <a:t>Experiment Results:</a:t>
            </a:r>
            <a:endParaRPr lang="en-US" sz="2300" dirty="0">
              <a:latin typeface="Tahoma"/>
              <a:ea typeface="Calibri"/>
            </a:endParaRPr>
          </a:p>
          <a:p>
            <a:pPr marL="285739" indent="-285739">
              <a:buFont typeface="Arial"/>
              <a:buChar char="•"/>
              <a:tabLst>
                <a:tab pos="7196379" algn="r"/>
              </a:tabLst>
            </a:pPr>
            <a:endParaRPr lang="en-US" sz="2300" dirty="0">
              <a:latin typeface="Tahoma"/>
              <a:ea typeface="Calibri"/>
            </a:endParaRPr>
          </a:p>
          <a:p>
            <a:pPr>
              <a:tabLst>
                <a:tab pos="2906332" algn="l"/>
              </a:tabLst>
            </a:pPr>
            <a:endParaRPr lang="en-US" sz="1300" dirty="0">
              <a:latin typeface="Tahoma"/>
              <a:ea typeface="Calibri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12954000" y="11272938"/>
            <a:ext cx="10668000" cy="22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noAutofit/>
          </a:bodyPr>
          <a:lstStyle/>
          <a:p>
            <a:pPr lvl="0">
              <a:spcAft>
                <a:spcPts val="1000"/>
              </a:spcAft>
            </a:pPr>
            <a:r>
              <a:rPr lang="en-US" sz="3000" u="sng" dirty="0" smtClean="0">
                <a:latin typeface="Tahoma"/>
                <a:ea typeface="Calibri"/>
              </a:rPr>
              <a:t>Sequential Model-based Algorithm Configuration</a:t>
            </a:r>
            <a:r>
              <a:rPr lang="en-US" sz="3000" dirty="0" smtClean="0">
                <a:latin typeface="Tahoma"/>
                <a:ea typeface="Calibri"/>
              </a:rPr>
              <a:t>: 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Calibri"/>
              </a:rPr>
              <a:t>[Hutter+ LION-5]</a:t>
            </a:r>
          </a:p>
          <a:p>
            <a:pPr marL="333342" indent="-333342">
              <a:buFont typeface="Symbol"/>
              <a:buChar char=""/>
            </a:pP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SMAC tunes the parameter configuration of RBGenerator</a:t>
            </a:r>
          </a:p>
          <a:p>
            <a:pPr marL="333342" indent="-333342">
              <a:buFont typeface="Symbol"/>
              <a:buChar char=""/>
            </a:pP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RBGenerator creates CSP to run on PerTuple and AllSol</a:t>
            </a:r>
          </a:p>
          <a:p>
            <a:pPr marL="333342" indent="-333342">
              <a:buFont typeface="Symbol"/>
              <a:buChar char=""/>
            </a:pP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 runtimes and update SMAC response model</a:t>
            </a:r>
          </a:p>
          <a:p>
            <a:pPr marL="333342" indent="-333342">
              <a:buFont typeface="Symbol"/>
              <a:buChar char=""/>
            </a:pP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 toward parameters which favor one algorithm over the other</a:t>
            </a:r>
            <a:endParaRPr lang="en-US" sz="2300" dirty="0">
              <a:latin typeface="Tahoma"/>
              <a:ea typeface="Calibri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381000" y="26860500"/>
            <a:ext cx="4889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6197" tIns="38098" rIns="76197" bIns="38098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33"/>
              </a:spcAft>
            </a:pPr>
            <a:r>
              <a:rPr lang="en-US" sz="2000" i="1" dirty="0">
                <a:ea typeface="Calibri"/>
                <a:cs typeface="Times New Roman"/>
              </a:rPr>
              <a:t>Date </a:t>
            </a:r>
            <a:r>
              <a:rPr lang="en-US" sz="2000" i="1" dirty="0" smtClean="0">
                <a:ea typeface="Calibri"/>
                <a:cs typeface="Times New Roman"/>
              </a:rPr>
              <a:t>April 13, 2014</a:t>
            </a:r>
            <a:endParaRPr lang="en-US" sz="2700" i="1" dirty="0">
              <a:ea typeface="Calibri"/>
              <a:cs typeface="Times New Roman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1600200" y="16687800"/>
            <a:ext cx="4991389" cy="2034102"/>
            <a:chOff x="2590800" y="1557028"/>
            <a:chExt cx="4800600" cy="1956350"/>
          </a:xfrm>
        </p:grpSpPr>
        <p:sp>
          <p:nvSpPr>
            <p:cNvPr id="124" name="Oval 123"/>
            <p:cNvSpPr/>
            <p:nvPr/>
          </p:nvSpPr>
          <p:spPr>
            <a:xfrm>
              <a:off x="2590800" y="1929053"/>
              <a:ext cx="1143000" cy="1143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dirty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6019800" y="1929053"/>
              <a:ext cx="1143000" cy="1143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dirty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628900" y="3084161"/>
              <a:ext cx="1066800" cy="42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/>
                <a:t>{1,2,3}</a:t>
              </a:r>
              <a:endParaRPr lang="en-US" sz="7300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019800" y="3072053"/>
              <a:ext cx="1371600" cy="42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{</a:t>
              </a:r>
              <a:r>
                <a:rPr lang="en-US" sz="2300" b="1" dirty="0"/>
                <a:t>1,2,3,4</a:t>
              </a:r>
              <a:r>
                <a:rPr lang="en-US" sz="2000" b="1" dirty="0"/>
                <a:t>}</a:t>
              </a:r>
              <a:endParaRPr lang="en-US" b="1" dirty="0"/>
            </a:p>
          </p:txBody>
        </p:sp>
        <p:cxnSp>
          <p:nvCxnSpPr>
            <p:cNvPr id="128" name="Straight Connector 127"/>
            <p:cNvCxnSpPr>
              <a:stCxn id="124" idx="6"/>
              <a:endCxn id="125" idx="2"/>
            </p:cNvCxnSpPr>
            <p:nvPr/>
          </p:nvCxnSpPr>
          <p:spPr>
            <a:xfrm>
              <a:off x="3733800" y="2500553"/>
              <a:ext cx="228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4720389" y="2348153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567989" y="2702060"/>
              <a:ext cx="685800" cy="42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/>
                <a:t>A≥B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798633" y="1557028"/>
              <a:ext cx="2223539" cy="680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(1,1)    (2,1)    (2,2)</a:t>
              </a:r>
            </a:p>
            <a:p>
              <a:r>
                <a:rPr lang="en-US" sz="2000" dirty="0"/>
                <a:t>(3,1)    (3,2)    (3,3)</a:t>
              </a:r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4610100" y="1752600"/>
              <a:ext cx="457200" cy="76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948864" y="1752600"/>
              <a:ext cx="457200" cy="76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948864" y="2057400"/>
              <a:ext cx="457200" cy="76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610100" y="2019300"/>
              <a:ext cx="457200" cy="76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5253789" y="2028825"/>
              <a:ext cx="457200" cy="76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7683500" y="3771623"/>
            <a:ext cx="3114120" cy="3391614"/>
            <a:chOff x="2209800" y="745776"/>
            <a:chExt cx="4993105" cy="5438033"/>
          </a:xfrm>
        </p:grpSpPr>
        <p:sp>
          <p:nvSpPr>
            <p:cNvPr id="138" name="Oval 137"/>
            <p:cNvSpPr/>
            <p:nvPr/>
          </p:nvSpPr>
          <p:spPr>
            <a:xfrm>
              <a:off x="2209800" y="2133600"/>
              <a:ext cx="1143000" cy="1143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dirty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5867400" y="1219200"/>
              <a:ext cx="1143000" cy="1143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dirty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5410200" y="4572000"/>
              <a:ext cx="1143000" cy="1143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dirty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322096" y="3276599"/>
              <a:ext cx="1066800" cy="46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/>
                <a:t>{1,2,3}</a:t>
              </a:r>
              <a:endParaRPr lang="en-US" sz="5500" b="1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831305" y="2354179"/>
              <a:ext cx="1371600" cy="46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/>
                <a:t>{1,2,3,4}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582652" y="5715001"/>
              <a:ext cx="923714" cy="46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/>
                <a:t>{0,1}</a:t>
              </a:r>
              <a:endParaRPr lang="en-US" sz="5000" b="1" dirty="0"/>
            </a:p>
          </p:txBody>
        </p:sp>
        <p:cxnSp>
          <p:nvCxnSpPr>
            <p:cNvPr id="144" name="Straight Connector 143"/>
            <p:cNvCxnSpPr>
              <a:stCxn id="138" idx="5"/>
              <a:endCxn id="140" idx="1"/>
            </p:cNvCxnSpPr>
            <p:nvPr/>
          </p:nvCxnSpPr>
          <p:spPr>
            <a:xfrm>
              <a:off x="3185412" y="3109212"/>
              <a:ext cx="2392176" cy="1630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38" idx="7"/>
              <a:endCxn id="139" idx="2"/>
            </p:cNvCxnSpPr>
            <p:nvPr/>
          </p:nvCxnSpPr>
          <p:spPr>
            <a:xfrm flipV="1">
              <a:off x="3185412" y="1790700"/>
              <a:ext cx="2681988" cy="5102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 145"/>
            <p:cNvSpPr/>
            <p:nvPr/>
          </p:nvSpPr>
          <p:spPr>
            <a:xfrm>
              <a:off x="5105400" y="778042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7" name="Straight Connector 146"/>
            <p:cNvCxnSpPr>
              <a:stCxn id="146" idx="2"/>
              <a:endCxn id="139" idx="1"/>
            </p:cNvCxnSpPr>
            <p:nvPr/>
          </p:nvCxnSpPr>
          <p:spPr>
            <a:xfrm>
              <a:off x="5257800" y="1082842"/>
              <a:ext cx="776988" cy="3037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4429355" y="745776"/>
              <a:ext cx="788774" cy="46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/>
                <a:t>B≠1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415589" y="1893444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225090" y="2186031"/>
              <a:ext cx="880311" cy="46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/>
                <a:t>A≥B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221606" y="3692165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788562" y="3996966"/>
              <a:ext cx="1151022" cy="46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/>
                <a:t>A+C&lt;3</a:t>
              </a:r>
            </a:p>
          </p:txBody>
        </p:sp>
      </p:grpSp>
      <p:pic>
        <p:nvPicPr>
          <p:cNvPr id="6" name="Picture 5" descr="DataTabl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0" y="3937000"/>
            <a:ext cx="10902462" cy="15748000"/>
          </a:xfrm>
          <a:prstGeom prst="rect">
            <a:avLst/>
          </a:prstGeom>
        </p:spPr>
      </p:pic>
      <p:pic>
        <p:nvPicPr>
          <p:cNvPr id="8" name="Picture 7" descr="block3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7304196"/>
            <a:ext cx="10883900" cy="3211404"/>
          </a:xfrm>
          <a:prstGeom prst="rect">
            <a:avLst/>
          </a:prstGeom>
        </p:spPr>
      </p:pic>
      <p:pic>
        <p:nvPicPr>
          <p:cNvPr id="15" name="Picture 14" descr="minimal-problem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335000"/>
            <a:ext cx="6324600" cy="272158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790700" y="22440900"/>
            <a:ext cx="3276600" cy="3276600"/>
            <a:chOff x="6934200" y="22479000"/>
            <a:chExt cx="3276600" cy="3276600"/>
          </a:xfrm>
        </p:grpSpPr>
        <p:sp>
          <p:nvSpPr>
            <p:cNvPr id="16" name="Rounded Rectangle 15"/>
            <p:cNvSpPr/>
            <p:nvPr/>
          </p:nvSpPr>
          <p:spPr>
            <a:xfrm>
              <a:off x="6934200" y="22479000"/>
              <a:ext cx="3276600" cy="3276600"/>
            </a:xfrm>
            <a:prstGeom prst="roundRect">
              <a:avLst/>
            </a:prstGeom>
            <a:gradFill flip="none" rotWithShape="1">
              <a:gsLst>
                <a:gs pos="80000">
                  <a:schemeClr val="tx2">
                    <a:lumMod val="60000"/>
                    <a:lumOff val="40000"/>
                    <a:alpha val="20000"/>
                  </a:schemeClr>
                </a:gs>
                <a:gs pos="100000">
                  <a:srgbClr val="FFFFFF">
                    <a:alpha val="2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allsolutions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100" y="22631400"/>
              <a:ext cx="2590800" cy="2971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124700" y="22440900"/>
            <a:ext cx="3276600" cy="3276600"/>
            <a:chOff x="1485900" y="22517100"/>
            <a:chExt cx="3276600" cy="3276600"/>
          </a:xfrm>
        </p:grpSpPr>
        <p:sp>
          <p:nvSpPr>
            <p:cNvPr id="154" name="Rounded Rectangle 153"/>
            <p:cNvSpPr/>
            <p:nvPr/>
          </p:nvSpPr>
          <p:spPr>
            <a:xfrm>
              <a:off x="1485900" y="22517100"/>
              <a:ext cx="3276600" cy="3276600"/>
            </a:xfrm>
            <a:prstGeom prst="roundRect">
              <a:avLst/>
            </a:prstGeom>
            <a:gradFill flip="none" rotWithShape="1">
              <a:gsLst>
                <a:gs pos="80000">
                  <a:schemeClr val="tx2">
                    <a:lumMod val="60000"/>
                    <a:lumOff val="40000"/>
                    <a:alpha val="20000"/>
                  </a:schemeClr>
                </a:gs>
                <a:gs pos="100000">
                  <a:srgbClr val="FFFFFF">
                    <a:alpha val="2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pertuple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2755225"/>
              <a:ext cx="3200400" cy="280035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828800" y="25603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latin typeface="Tahoma"/>
                <a:ea typeface="Calibri"/>
              </a:rPr>
              <a:t>AllSol</a:t>
            </a:r>
            <a:endParaRPr lang="en-US" sz="4000" dirty="0"/>
          </a:p>
        </p:txBody>
      </p:sp>
      <p:sp>
        <p:nvSpPr>
          <p:cNvPr id="155" name="TextBox 154"/>
          <p:cNvSpPr txBox="1"/>
          <p:nvPr/>
        </p:nvSpPr>
        <p:spPr>
          <a:xfrm>
            <a:off x="7162800" y="25603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latin typeface="Tahoma"/>
                <a:ea typeface="Calibri"/>
              </a:rPr>
              <a:t>PerTuple</a:t>
            </a:r>
            <a:endParaRPr lang="en-US" sz="4000" dirty="0"/>
          </a:p>
        </p:txBody>
      </p:sp>
      <p:pic>
        <p:nvPicPr>
          <p:cNvPr id="21" name="Picture 20" descr="improvement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880" y="17754600"/>
            <a:ext cx="11064240" cy="3813099"/>
          </a:xfrm>
          <a:prstGeom prst="rect">
            <a:avLst/>
          </a:prstGeom>
        </p:spPr>
      </p:pic>
      <p:pic>
        <p:nvPicPr>
          <p:cNvPr id="25" name="Picture 24" descr="improvement2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880" y="22399700"/>
            <a:ext cx="11064240" cy="3813100"/>
          </a:xfrm>
          <a:prstGeom prst="rect">
            <a:avLst/>
          </a:prstGeom>
        </p:spPr>
      </p:pic>
      <p:sp>
        <p:nvSpPr>
          <p:cNvPr id="156" name="Text Box 2"/>
          <p:cNvSpPr txBox="1">
            <a:spLocks noChangeArrowheads="1"/>
          </p:cNvSpPr>
          <p:nvPr/>
        </p:nvSpPr>
        <p:spPr bwMode="auto">
          <a:xfrm>
            <a:off x="12954000" y="17221200"/>
            <a:ext cx="10668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-US" sz="3000" u="sng" dirty="0" smtClean="0">
                <a:latin typeface="Tahoma"/>
                <a:ea typeface="Calibri"/>
              </a:rPr>
              <a:t>Adjustable Problem Size:</a:t>
            </a:r>
            <a:endParaRPr lang="en-US" sz="2300" dirty="0">
              <a:latin typeface="Tahoma"/>
              <a:ea typeface="Calibri"/>
            </a:endParaRPr>
          </a:p>
          <a:p>
            <a:pPr marL="555571" indent="-555571">
              <a:buFont typeface="Arial" pitchFamily="34" charset="0"/>
              <a:buChar char="•"/>
            </a:pPr>
            <a:endParaRPr lang="en-US" sz="2300" dirty="0">
              <a:latin typeface="Tahoma"/>
              <a:ea typeface="Calibri"/>
            </a:endParaRPr>
          </a:p>
        </p:txBody>
      </p:sp>
      <p:sp>
        <p:nvSpPr>
          <p:cNvPr id="157" name="Text Box 2"/>
          <p:cNvSpPr txBox="1">
            <a:spLocks noChangeArrowheads="1"/>
          </p:cNvSpPr>
          <p:nvPr/>
        </p:nvSpPr>
        <p:spPr bwMode="auto">
          <a:xfrm>
            <a:off x="12954000" y="21869400"/>
            <a:ext cx="10668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-US" sz="3000" u="sng" dirty="0" smtClean="0">
                <a:latin typeface="Tahoma"/>
                <a:ea typeface="Calibri"/>
              </a:rPr>
              <a:t>Fixed Problem Size:</a:t>
            </a:r>
            <a:endParaRPr lang="en-US" sz="2300" dirty="0">
              <a:latin typeface="Tahoma"/>
              <a:ea typeface="Calibri"/>
            </a:endParaRPr>
          </a:p>
          <a:p>
            <a:pPr marL="555571" indent="-555571">
              <a:buFont typeface="Arial" pitchFamily="34" charset="0"/>
              <a:buChar char="•"/>
            </a:pPr>
            <a:endParaRPr lang="en-US" sz="2300" dirty="0">
              <a:latin typeface="Tahoma"/>
              <a:ea typeface="Calibri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12954000" y="4915586"/>
            <a:ext cx="10668000" cy="159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8891" tIns="44446" rIns="88891" bIns="44446" numCol="2" anchor="t" anchorCtr="0">
            <a:noAutofit/>
          </a:bodyPr>
          <a:lstStyle/>
          <a:p>
            <a:pPr marL="333342" indent="-333342">
              <a:buFont typeface="Symbol"/>
              <a:buChar char=""/>
            </a:pPr>
            <a:r>
              <a:rPr lang="en-US" sz="23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arity of the constraints</a:t>
            </a:r>
          </a:p>
          <a:p>
            <a:pPr marL="333342" indent="-333342">
              <a:buFont typeface="Symbol"/>
              <a:buChar char=""/>
            </a:pPr>
            <a:r>
              <a:rPr lang="en-US" sz="23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number of variables</a:t>
            </a:r>
          </a:p>
          <a:p>
            <a:pPr marL="333342" indent="-333342">
              <a:buFont typeface="Symbol"/>
              <a:buChar char=""/>
            </a:pPr>
            <a:r>
              <a:rPr lang="el-GR" sz="2300" b="1" i="1" dirty="0">
                <a:latin typeface="Tahoma"/>
                <a:ea typeface="Calibri"/>
              </a:rPr>
              <a:t>α</a:t>
            </a:r>
            <a:r>
              <a:rPr lang="en-US" sz="2300" dirty="0">
                <a:latin typeface="Tahoma"/>
                <a:ea typeface="Calibri"/>
              </a:rPr>
              <a:t> : domain size d=n</a:t>
            </a:r>
            <a:r>
              <a:rPr lang="el-GR" sz="2300" baseline="30000" dirty="0">
                <a:latin typeface="Tahoma"/>
                <a:ea typeface="Calibri"/>
              </a:rPr>
              <a:t>α</a:t>
            </a:r>
            <a:endParaRPr lang="en-US" sz="2300" dirty="0">
              <a:latin typeface="Tahoma"/>
              <a:ea typeface="Calibri"/>
            </a:endParaRPr>
          </a:p>
          <a:p>
            <a:pPr marL="333342" indent="-333342">
              <a:buFont typeface="Symbol"/>
              <a:buChar char=""/>
            </a:pPr>
            <a:r>
              <a:rPr lang="en-US" sz="2300" b="1" i="1" dirty="0">
                <a:latin typeface="Tahoma"/>
                <a:ea typeface="Calibri"/>
              </a:rPr>
              <a:t>r </a:t>
            </a:r>
            <a:r>
              <a:rPr lang="en-US" sz="2300" dirty="0">
                <a:latin typeface="Tahoma"/>
                <a:ea typeface="Calibri"/>
              </a:rPr>
              <a:t>: # constraints m=rn</a:t>
            </a:r>
            <a:r>
              <a:rPr lang="en-US" sz="2300" i="1" dirty="0">
                <a:latin typeface="Tahoma"/>
                <a:ea typeface="Calibri"/>
              </a:rPr>
              <a:t>ln</a:t>
            </a:r>
            <a:r>
              <a:rPr lang="en-US" sz="2300" dirty="0">
                <a:latin typeface="Tahoma"/>
                <a:ea typeface="Calibri"/>
              </a:rPr>
              <a:t>(n</a:t>
            </a:r>
            <a:r>
              <a:rPr lang="en-US" sz="2300" dirty="0" smtClean="0">
                <a:latin typeface="Tahoma"/>
                <a:ea typeface="Calibri"/>
              </a:rPr>
              <a:t>)</a:t>
            </a:r>
          </a:p>
          <a:p>
            <a:pPr marL="333342" indent="-333342">
              <a:buFont typeface="Symbol"/>
              <a:buChar char=""/>
            </a:pPr>
            <a:r>
              <a:rPr lang="en-US" sz="2300" b="1" i="1" dirty="0" smtClean="0">
                <a:latin typeface="Tahoma"/>
                <a:ea typeface="Calibri"/>
              </a:rPr>
              <a:t>δ</a:t>
            </a:r>
            <a:r>
              <a:rPr lang="en-US" sz="2300" dirty="0" smtClean="0">
                <a:latin typeface="Tahoma"/>
                <a:ea typeface="Calibri"/>
              </a:rPr>
              <a:t> : distance from phase transition, p</a:t>
            </a:r>
            <a:r>
              <a:rPr lang="en-US" sz="2300" baseline="-25000" dirty="0" smtClean="0">
                <a:latin typeface="Tahoma"/>
                <a:ea typeface="Calibri"/>
              </a:rPr>
              <a:t>cr</a:t>
            </a:r>
            <a:r>
              <a:rPr lang="en-US" sz="2300" dirty="0" smtClean="0">
                <a:latin typeface="Tahoma"/>
                <a:ea typeface="Calibri"/>
              </a:rPr>
              <a:t>+</a:t>
            </a:r>
            <a:r>
              <a:rPr lang="en-US" sz="2300" b="1" i="1" dirty="0">
                <a:latin typeface="Tahoma"/>
                <a:ea typeface="Calibri"/>
              </a:rPr>
              <a:t> </a:t>
            </a:r>
            <a:r>
              <a:rPr lang="en-US" sz="2300" dirty="0" smtClean="0">
                <a:latin typeface="Tahoma"/>
                <a:ea typeface="Calibri"/>
              </a:rPr>
              <a:t>δ/1000</a:t>
            </a:r>
          </a:p>
          <a:p>
            <a:pPr marL="333342" indent="-333342">
              <a:buFont typeface="Symbol"/>
              <a:buChar char=""/>
            </a:pPr>
            <a:r>
              <a:rPr lang="en-US" sz="2300" b="1" i="1" dirty="0" smtClean="0">
                <a:latin typeface="Tahoma"/>
                <a:ea typeface="Calibri"/>
              </a:rPr>
              <a:t>forced</a:t>
            </a:r>
            <a:r>
              <a:rPr lang="en-US" sz="2300" dirty="0" smtClean="0">
                <a:latin typeface="Tahoma"/>
                <a:ea typeface="Calibri"/>
              </a:rPr>
              <a:t> : forced satisfiable?</a:t>
            </a:r>
            <a:endParaRPr lang="en-US" sz="2300" baseline="30000" dirty="0">
              <a:latin typeface="Tahoma"/>
              <a:ea typeface="Calibri"/>
            </a:endParaRPr>
          </a:p>
          <a:p>
            <a:pPr marL="333342" indent="-333342">
              <a:buFont typeface="Symbol"/>
              <a:buChar char=""/>
            </a:pPr>
            <a:r>
              <a:rPr lang="en-US" sz="2300" b="1" i="1" dirty="0" smtClean="0">
                <a:latin typeface="Tahoma"/>
                <a:ea typeface="Calibri"/>
              </a:rPr>
              <a:t>merged</a:t>
            </a:r>
            <a:r>
              <a:rPr lang="en-US" sz="2300" dirty="0" smtClean="0">
                <a:latin typeface="Tahoma"/>
                <a:ea typeface="Calibri"/>
              </a:rPr>
              <a:t> : merge similar scopes?</a:t>
            </a:r>
            <a:endParaRPr lang="en-US" sz="2300" b="1" i="1" dirty="0">
              <a:latin typeface="Tahoma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7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6261</TotalTime>
  <Words>487</Words>
  <Application>Microsoft Office PowerPoint</Application>
  <PresentationFormat>Custom</PresentationFormat>
  <Paragraphs>91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Daniel</cp:lastModifiedBy>
  <cp:revision>86</cp:revision>
  <dcterms:created xsi:type="dcterms:W3CDTF">2013-06-23T02:51:14Z</dcterms:created>
  <dcterms:modified xsi:type="dcterms:W3CDTF">2014-04-15T14:00:28Z</dcterms:modified>
</cp:coreProperties>
</file>