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4F"/>
    <a:srgbClr val="F68A1E"/>
    <a:srgbClr val="808285"/>
    <a:srgbClr val="A4228D"/>
    <a:srgbClr val="21586B"/>
    <a:srgbClr val="7D790F"/>
    <a:srgbClr val="D00000"/>
    <a:srgbClr val="F58A1F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6" autoAdjust="0"/>
    <p:restoredTop sz="94616"/>
  </p:normalViewPr>
  <p:slideViewPr>
    <p:cSldViewPr>
      <p:cViewPr varScale="1">
        <p:scale>
          <a:sx n="82" d="100"/>
          <a:sy n="82" d="100"/>
        </p:scale>
        <p:origin x="176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7A60F-8456-438C-B361-491920104B7E}" type="datetimeFigureOut">
              <a:rPr lang="en-US" smtClean="0"/>
              <a:t>4/3/21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3130D-4641-459E-B4C9-5918D914C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934BDA5-8BDB-034A-812E-28DFDC4AA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" y="0"/>
            <a:ext cx="16243300" cy="7620000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7192" y="8077200"/>
            <a:ext cx="795988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64921BF-FF99-BC44-9F2F-FC64D631838A}"/>
              </a:ext>
            </a:extLst>
          </p:cNvPr>
          <p:cNvSpPr/>
          <p:nvPr userDrawn="1"/>
        </p:nvSpPr>
        <p:spPr>
          <a:xfrm>
            <a:off x="10718800" y="163830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71CF9C78-E331-774C-9C66-930EC4B7B3D2}"/>
              </a:ext>
            </a:extLst>
          </p:cNvPr>
          <p:cNvSpPr/>
          <p:nvPr userDrawn="1"/>
        </p:nvSpPr>
        <p:spPr>
          <a:xfrm>
            <a:off x="0" y="8343900"/>
            <a:ext cx="1525270" cy="203200"/>
          </a:xfrm>
          <a:custGeom>
            <a:avLst/>
            <a:gdLst/>
            <a:ahLst/>
            <a:cxnLst/>
            <a:rect l="l" t="t" r="r" b="b"/>
            <a:pathLst>
              <a:path w="1525270" h="203200">
                <a:moveTo>
                  <a:pt x="0" y="203200"/>
                </a:moveTo>
                <a:lnTo>
                  <a:pt x="1525015" y="203200"/>
                </a:lnTo>
                <a:lnTo>
                  <a:pt x="1525015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48ED6E-F499-E742-91E1-099FE0C2FF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55400" y="2160541"/>
            <a:ext cx="3911600" cy="3416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0575" y="1560367"/>
            <a:ext cx="8890000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5000" b="1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35654-4BF2-3749-B5BE-A2DF39E12C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8247879"/>
            <a:ext cx="4724400" cy="393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Gr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41ADE-3D9B-9A45-9BF8-A358CB07A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6600" cy="9144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4400" y="609600"/>
            <a:ext cx="119634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599"/>
            <a:ext cx="11836400" cy="624454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7BE951C-3295-CA4F-B6F5-BB04961B11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1" y="4019113"/>
            <a:ext cx="1271539" cy="1110769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AD4D9A2A-33C0-6245-ADC5-02C6D5B1D4FA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6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Glo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ED1EF5-66F1-244A-B20F-F8BF4CA95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" y="0"/>
            <a:ext cx="15430500" cy="9144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7BE951C-3295-CA4F-B6F5-BB04961B11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1" y="4019113"/>
            <a:ext cx="1271539" cy="1110770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6EC2DA8-1199-9745-A1F2-769683C88F3F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Red Gr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28A3B-03DC-3E41-A085-9E86B6F9B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87" y="0"/>
            <a:ext cx="14249400" cy="9144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382F4C-D42D-3E40-B287-E0BE1FA023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1" y="4019113"/>
            <a:ext cx="1271539" cy="1110769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1D413CF6-ED99-9F42-BCF6-9786CB97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0" y="568961"/>
            <a:ext cx="61722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bg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D8F191FF-9478-5941-B04B-88C08C936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1804669"/>
            <a:ext cx="11836400" cy="657733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3D4B7669-FE11-C34B-AA73-1780BFEFD19E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White Glo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28A3B-03DC-3E41-A085-9E86B6F9B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87" y="0"/>
            <a:ext cx="14249400" cy="9144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382F4C-D42D-3E40-B287-E0BE1FA023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1" y="4019113"/>
            <a:ext cx="1271539" cy="1110769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1D413CF6-ED99-9F42-BCF6-9786CB97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0" y="568961"/>
            <a:ext cx="61722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rgbClr val="D00000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D8F191FF-9478-5941-B04B-88C08C936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1741167"/>
            <a:ext cx="11836400" cy="66408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E2C473B-FBD4-744C-8721-BD11A8CAE3DC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65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6D2750-218D-7944-9273-FB9708C65A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48D41-B992-1349-8476-28FF2B68E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3581400"/>
            <a:ext cx="2123090" cy="1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4" r:id="rId4"/>
    <p:sldLayoutId id="2147483667" r:id="rId5"/>
    <p:sldLayoutId id="2147483665" r:id="rId6"/>
    <p:sldLayoutId id="2147483668" r:id="rId7"/>
  </p:sldLayoutIdLst>
  <p:hf sldNum="0" hd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4361814-6C76-944D-94BA-E049AD06397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651000" y="8077200"/>
            <a:ext cx="9220200" cy="677108"/>
          </a:xfrm>
        </p:spPr>
        <p:txBody>
          <a:bodyPr/>
          <a:lstStyle/>
          <a:p>
            <a:r>
              <a:rPr lang="en-US" dirty="0"/>
              <a:t>By Chase </a:t>
            </a:r>
            <a:r>
              <a:rPr lang="en-US" dirty="0" err="1"/>
              <a:t>Resio</a:t>
            </a:r>
            <a:r>
              <a:rPr lang="en-US" dirty="0"/>
              <a:t> and Berthe Y. Choueiry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36D58-0733-9A4D-8354-1256CFA00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800" y="2819400"/>
            <a:ext cx="8890000" cy="2215991"/>
          </a:xfrm>
        </p:spPr>
        <p:txBody>
          <a:bodyPr/>
          <a:lstStyle/>
          <a:p>
            <a:pPr algn="ctr"/>
            <a:r>
              <a:rPr lang="en-US" sz="4800" dirty="0"/>
              <a:t>Visualization of Problem Solving</a:t>
            </a:r>
            <a:br>
              <a:rPr lang="en-US" sz="4800" dirty="0"/>
            </a:br>
            <a:r>
              <a:rPr lang="en-US" sz="4800" dirty="0"/>
              <a:t>with Constraint Processing:</a:t>
            </a:r>
            <a:br>
              <a:rPr lang="en-US" sz="4800" dirty="0"/>
            </a:br>
            <a:r>
              <a:rPr lang="en-US" sz="4800" dirty="0"/>
              <a:t>Case Study of the Minesweeper</a:t>
            </a:r>
          </a:p>
        </p:txBody>
      </p:sp>
    </p:spTree>
    <p:extLst>
      <p:ext uri="{BB962C8B-B14F-4D97-AF65-F5344CB8AC3E}">
        <p14:creationId xmlns:p14="http://schemas.microsoft.com/office/powerpoint/2010/main" val="167077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DEB7-F442-C14C-A341-4C227584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Minesweeper and NP-Completeness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4AD3D-19A0-BB41-9378-B21CEF155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7800" y="1449729"/>
            <a:ext cx="7315200" cy="6244542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Minesweeper is a popular computer game from the 1990’s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Click on cells to reveal a mine or a number indicating how many adjacent cells contain mines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/>
              <a:t>Deciding whether an instance of Minesweeper consistent is NP-Complete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53B2F-1C1E-489B-B706-D19C1180E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9400" y="1295400"/>
            <a:ext cx="4029637" cy="4534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DCD8EC-0796-4FA6-B202-30327DD21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999" y="3995693"/>
            <a:ext cx="4029637" cy="4515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3A51CD-6A9D-48A2-946E-193053DE7338}"/>
              </a:ext>
            </a:extLst>
          </p:cNvPr>
          <p:cNvSpPr txBox="1"/>
          <p:nvPr/>
        </p:nvSpPr>
        <p:spPr>
          <a:xfrm>
            <a:off x="15214600" y="8610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C13AB40-CBB1-4A19-804A-92ED4907502A}"/>
              </a:ext>
            </a:extLst>
          </p:cNvPr>
          <p:cNvSpPr txBox="1">
            <a:spLocks/>
          </p:cNvSpPr>
          <p:nvPr/>
        </p:nvSpPr>
        <p:spPr>
          <a:xfrm>
            <a:off x="508000" y="86148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B8CD0F-B5C6-43A7-BE3B-9EFD884C4948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4/3/21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8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0878-EE34-024A-B4A7-C8FDD209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Purpose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4DD8F-81F2-5340-B46A-7714B2237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Use Constraint Processing to model and solve Minesweeper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Study Constraint Processing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Learn and use React framework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Solve an NP-Complete 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81A9D-E7D4-432C-ABD5-4AC5D2D3119A}"/>
              </a:ext>
            </a:extLst>
          </p:cNvPr>
          <p:cNvSpPr txBox="1"/>
          <p:nvPr/>
        </p:nvSpPr>
        <p:spPr>
          <a:xfrm>
            <a:off x="15214600" y="8610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F971F0E-5BBE-426B-8FAC-CAFF6C5C70F9}"/>
              </a:ext>
            </a:extLst>
          </p:cNvPr>
          <p:cNvSpPr txBox="1">
            <a:spLocks/>
          </p:cNvSpPr>
          <p:nvPr/>
        </p:nvSpPr>
        <p:spPr>
          <a:xfrm>
            <a:off x="508000" y="86148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B8CD0F-B5C6-43A7-BE3B-9EFD884C4948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4/3/21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9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DEB7-F442-C14C-A341-4C227584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4AD3D-19A0-BB41-9378-B21CEF155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7800" y="1449729"/>
            <a:ext cx="6477000" cy="6244542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400" dirty="0"/>
              <a:t>Minesweeper is a logic-based game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400" dirty="0"/>
              <a:t>Model it as a Constraint Satisfaction Problem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400" dirty="0"/>
              <a:t>Every cell is either safe or a mine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400" dirty="0"/>
              <a:t>Safe cells contain a number that constrains neighboring cells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400" dirty="0"/>
              <a:t>Use constraint satisfaction approaches to decide if a cell is safe</a:t>
            </a:r>
          </a:p>
        </p:txBody>
      </p:sp>
      <p:pic>
        <p:nvPicPr>
          <p:cNvPr id="7" name="Picture 6" descr="A picture containing text, electronics, calculator&#10;&#10;Description automatically generated">
            <a:extLst>
              <a:ext uri="{FF2B5EF4-FFF2-40B4-BE49-F238E27FC236}">
                <a16:creationId xmlns:a16="http://schemas.microsoft.com/office/drawing/2014/main" id="{B8D5B200-3880-4B75-A3C0-059122DE7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2057400"/>
            <a:ext cx="5867400" cy="29802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E8A18C-753F-4043-A886-16881D138C81}"/>
              </a:ext>
            </a:extLst>
          </p:cNvPr>
          <p:cNvSpPr txBox="1"/>
          <p:nvPr/>
        </p:nvSpPr>
        <p:spPr>
          <a:xfrm>
            <a:off x="9652000" y="52578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00000"/>
                </a:solidFill>
              </a:rPr>
              <a:t>The 1 places a constraint on cells A,B,C,G,H,K,L,M that one of them must contain a mine and the rest are safe.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00000"/>
                </a:solidFill>
              </a:rPr>
              <a:t>The 3 places a constraint on cells D,E,F,I,J,N,O,P that three of them must contain a mine and the other five are safe.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76070-3263-4734-98AE-E466D0E026C5}"/>
              </a:ext>
            </a:extLst>
          </p:cNvPr>
          <p:cNvSpPr txBox="1"/>
          <p:nvPr/>
        </p:nvSpPr>
        <p:spPr>
          <a:xfrm>
            <a:off x="15214600" y="8610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239B498-CC46-49E9-A393-19504E3CDA21}"/>
              </a:ext>
            </a:extLst>
          </p:cNvPr>
          <p:cNvSpPr txBox="1">
            <a:spLocks/>
          </p:cNvSpPr>
          <p:nvPr/>
        </p:nvSpPr>
        <p:spPr>
          <a:xfrm>
            <a:off x="508000" y="86148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B8CD0F-B5C6-43A7-BE3B-9EFD884C4948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4/3/21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0878-EE34-024A-B4A7-C8FDD209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C63C0-619D-4496-8521-263348E4C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1371600"/>
            <a:ext cx="10316366" cy="7013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85BC2A-5512-4A83-A397-CF6C31A30085}"/>
              </a:ext>
            </a:extLst>
          </p:cNvPr>
          <p:cNvSpPr txBox="1"/>
          <p:nvPr/>
        </p:nvSpPr>
        <p:spPr>
          <a:xfrm>
            <a:off x="15214600" y="8610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1B7F42-8CF6-4A8F-8503-E8A95DAC2D28}"/>
              </a:ext>
            </a:extLst>
          </p:cNvPr>
          <p:cNvSpPr txBox="1">
            <a:spLocks/>
          </p:cNvSpPr>
          <p:nvPr/>
        </p:nvSpPr>
        <p:spPr>
          <a:xfrm>
            <a:off x="508000" y="86148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B8CD0F-B5C6-43A7-BE3B-9EFD884C4948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4/3/21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7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DEB7-F442-C14C-A341-4C227584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and Constraint Propagation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4AD3D-19A0-BB41-9378-B21CEF155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8800" y="1371601"/>
            <a:ext cx="6629400" cy="6244542"/>
          </a:xfrm>
          <a:ln>
            <a:solidFill>
              <a:srgbClr val="FFD74F"/>
            </a:solidFill>
          </a:ln>
        </p:spPr>
        <p:txBody>
          <a:bodyPr/>
          <a:lstStyle/>
          <a:p>
            <a:pPr algn="l"/>
            <a:r>
              <a:rPr lang="en-US" sz="3300" dirty="0"/>
              <a:t>Six levels of consistency implemented</a:t>
            </a:r>
          </a:p>
          <a:p>
            <a:endParaRPr lang="en-US" sz="1800" dirty="0"/>
          </a:p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FFD74F"/>
                </a:highlight>
              </a:rPr>
              <a:t> Unary </a:t>
            </a:r>
            <a:r>
              <a:rPr lang="en-US" sz="3300" dirty="0"/>
              <a:t> ensures the consistency of each single constraint</a:t>
            </a:r>
          </a:p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F68A1E"/>
                </a:highlight>
              </a:rPr>
              <a:t> GAC </a:t>
            </a:r>
            <a:r>
              <a:rPr lang="en-US" sz="3300" dirty="0"/>
              <a:t> ensures the consistency of each constraint and propagates to other constraints via the shared variables</a:t>
            </a:r>
            <a:endParaRPr lang="en-US" sz="3600" dirty="0"/>
          </a:p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7D790F"/>
                </a:highlight>
              </a:rPr>
              <a:t> 2wC </a:t>
            </a:r>
            <a:r>
              <a:rPr lang="en-US" sz="3300" dirty="0"/>
              <a:t> ensures the consistency of every combination of two constraints with shared cells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A1F62-EBC7-4A0D-A652-FAE75002D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200" y="1602814"/>
            <a:ext cx="5334000" cy="6013329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5E59075A-4D90-46EE-9FC5-BCDC0E6621A4}"/>
              </a:ext>
            </a:extLst>
          </p:cNvPr>
          <p:cNvGrpSpPr/>
          <p:nvPr/>
        </p:nvGrpSpPr>
        <p:grpSpPr>
          <a:xfrm>
            <a:off x="10718800" y="5105400"/>
            <a:ext cx="457200" cy="448958"/>
            <a:chOff x="12014200" y="4191000"/>
            <a:chExt cx="457200" cy="4489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A7D7A1-A0DB-4229-AF9F-D37EC3B72F33}"/>
                </a:ext>
              </a:extLst>
            </p:cNvPr>
            <p:cNvSpPr/>
            <p:nvPr/>
          </p:nvSpPr>
          <p:spPr>
            <a:xfrm>
              <a:off x="12166600" y="4335158"/>
              <a:ext cx="304800" cy="304800"/>
            </a:xfrm>
            <a:prstGeom prst="rect">
              <a:avLst/>
            </a:prstGeom>
            <a:solidFill>
              <a:srgbClr val="FFFF00">
                <a:alpha val="27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EA807F3-8FB0-4AFF-B9B2-F812F59698BF}"/>
                </a:ext>
              </a:extLst>
            </p:cNvPr>
            <p:cNvCxnSpPr>
              <a:cxnSpLocks/>
            </p:cNvCxnSpPr>
            <p:nvPr/>
          </p:nvCxnSpPr>
          <p:spPr>
            <a:xfrm>
              <a:off x="12014200" y="4191000"/>
              <a:ext cx="152400" cy="156520"/>
            </a:xfrm>
            <a:prstGeom prst="line">
              <a:avLst/>
            </a:prstGeom>
            <a:ln w="38100">
              <a:solidFill>
                <a:srgbClr val="FFFF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362B603-A190-4F9F-BA0A-517797B55B76}"/>
              </a:ext>
            </a:extLst>
          </p:cNvPr>
          <p:cNvGrpSpPr/>
          <p:nvPr/>
        </p:nvGrpSpPr>
        <p:grpSpPr>
          <a:xfrm>
            <a:off x="10718800" y="5105400"/>
            <a:ext cx="457200" cy="448958"/>
            <a:chOff x="12014200" y="4191000"/>
            <a:chExt cx="457200" cy="448958"/>
          </a:xfrm>
          <a:solidFill>
            <a:srgbClr val="FFC000">
              <a:alpha val="47000"/>
            </a:srgbClr>
          </a:solidFill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EA2B95A-DC12-4E03-B6FB-1503613CACE9}"/>
                </a:ext>
              </a:extLst>
            </p:cNvPr>
            <p:cNvSpPr/>
            <p:nvPr/>
          </p:nvSpPr>
          <p:spPr>
            <a:xfrm>
              <a:off x="12166600" y="4335158"/>
              <a:ext cx="304800" cy="304800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426F20C-4843-490E-AA6F-AF3E8402162F}"/>
                </a:ext>
              </a:extLst>
            </p:cNvPr>
            <p:cNvCxnSpPr>
              <a:cxnSpLocks/>
            </p:cNvCxnSpPr>
            <p:nvPr/>
          </p:nvCxnSpPr>
          <p:spPr>
            <a:xfrm>
              <a:off x="12014200" y="4191000"/>
              <a:ext cx="152400" cy="156520"/>
            </a:xfrm>
            <a:prstGeom prst="line">
              <a:avLst/>
            </a:prstGeom>
            <a:grpFill/>
            <a:ln w="38100">
              <a:solidFill>
                <a:srgbClr val="FFC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7682C54-19EE-4EED-8F4D-F97484BDF0FA}"/>
              </a:ext>
            </a:extLst>
          </p:cNvPr>
          <p:cNvGrpSpPr/>
          <p:nvPr/>
        </p:nvGrpSpPr>
        <p:grpSpPr>
          <a:xfrm>
            <a:off x="10414000" y="5099219"/>
            <a:ext cx="457200" cy="455139"/>
            <a:chOff x="10414000" y="5099219"/>
            <a:chExt cx="457200" cy="45513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7196B49-107B-4F79-87CB-D11F2DF67766}"/>
                </a:ext>
              </a:extLst>
            </p:cNvPr>
            <p:cNvGrpSpPr/>
            <p:nvPr/>
          </p:nvGrpSpPr>
          <p:grpSpPr>
            <a:xfrm>
              <a:off x="10414000" y="5105400"/>
              <a:ext cx="457200" cy="448958"/>
              <a:chOff x="12014200" y="4191000"/>
              <a:chExt cx="457200" cy="448958"/>
            </a:xfrm>
            <a:solidFill>
              <a:srgbClr val="FFC000">
                <a:alpha val="47000"/>
              </a:srgbClr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77BB3E5-BA74-477F-A0DF-F72696A81F33}"/>
                  </a:ext>
                </a:extLst>
              </p:cNvPr>
              <p:cNvSpPr/>
              <p:nvPr/>
            </p:nvSpPr>
            <p:spPr>
              <a:xfrm>
                <a:off x="12166600" y="4335158"/>
                <a:ext cx="304800" cy="304800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FD4ADC9-7585-4F71-9AA0-DA1D38C90F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14200" y="4191000"/>
                <a:ext cx="152400" cy="156520"/>
              </a:xfrm>
              <a:prstGeom prst="line">
                <a:avLst/>
              </a:prstGeom>
              <a:grpFill/>
              <a:ln w="38100">
                <a:solidFill>
                  <a:srgbClr val="FFC00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4A58AB3-2F99-42A1-BF88-68438DF8DE34}"/>
                </a:ext>
              </a:extLst>
            </p:cNvPr>
            <p:cNvCxnSpPr>
              <a:cxnSpLocks/>
            </p:cNvCxnSpPr>
            <p:nvPr/>
          </p:nvCxnSpPr>
          <p:spPr>
            <a:xfrm>
              <a:off x="10718800" y="5099219"/>
              <a:ext cx="0" cy="162701"/>
            </a:xfrm>
            <a:prstGeom prst="line">
              <a:avLst/>
            </a:prstGeom>
            <a:solidFill>
              <a:srgbClr val="FFC000">
                <a:alpha val="47000"/>
              </a:srgbClr>
            </a:solidFill>
            <a:ln w="38100">
              <a:solidFill>
                <a:srgbClr val="FFC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CAB5B8-70ED-437E-8F7F-B1A6F2003007}"/>
              </a:ext>
            </a:extLst>
          </p:cNvPr>
          <p:cNvGrpSpPr/>
          <p:nvPr/>
        </p:nvGrpSpPr>
        <p:grpSpPr>
          <a:xfrm>
            <a:off x="12014200" y="3242930"/>
            <a:ext cx="617361" cy="606356"/>
            <a:chOff x="12003899" y="3203645"/>
            <a:chExt cx="617361" cy="606356"/>
          </a:xfrm>
          <a:solidFill>
            <a:srgbClr val="00B050">
              <a:alpha val="40000"/>
            </a:srgbClr>
          </a:solidFill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7D51ABD-6DF0-448E-B98E-3EBA9CA78CC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2085250" y="3421789"/>
              <a:ext cx="0" cy="162701"/>
            </a:xfrm>
            <a:prstGeom prst="line">
              <a:avLst/>
            </a:prstGeom>
            <a:grpFill/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795FDDC-99E4-464A-BE1F-6F8BD6B08A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14200" y="3655539"/>
              <a:ext cx="152400" cy="154462"/>
            </a:xfrm>
            <a:prstGeom prst="line">
              <a:avLst/>
            </a:prstGeom>
            <a:grpFill/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D24F11B-9219-423C-A873-1943C34092FB}"/>
                </a:ext>
              </a:extLst>
            </p:cNvPr>
            <p:cNvGrpSpPr/>
            <p:nvPr/>
          </p:nvGrpSpPr>
          <p:grpSpPr>
            <a:xfrm>
              <a:off x="12011660" y="3203645"/>
              <a:ext cx="457200" cy="455139"/>
              <a:chOff x="10414000" y="5099219"/>
              <a:chExt cx="457200" cy="455139"/>
            </a:xfrm>
            <a:grpFill/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7A7DB738-CD7A-4A27-B7C3-FC065E7CE0DD}"/>
                  </a:ext>
                </a:extLst>
              </p:cNvPr>
              <p:cNvGrpSpPr/>
              <p:nvPr/>
            </p:nvGrpSpPr>
            <p:grpSpPr>
              <a:xfrm>
                <a:off x="10414000" y="5105400"/>
                <a:ext cx="457200" cy="448958"/>
                <a:chOff x="12014200" y="4191000"/>
                <a:chExt cx="457200" cy="448958"/>
              </a:xfrm>
              <a:grpFill/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839F56D0-BAD0-4CD6-8CB3-DF4F47422A03}"/>
                    </a:ext>
                  </a:extLst>
                </p:cNvPr>
                <p:cNvSpPr/>
                <p:nvPr/>
              </p:nvSpPr>
              <p:spPr>
                <a:xfrm>
                  <a:off x="12166600" y="4335158"/>
                  <a:ext cx="304800" cy="304800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CA050E7E-1FD3-4D5D-AC6C-4AA01E176A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14200" y="4191000"/>
                  <a:ext cx="152400" cy="156520"/>
                </a:xfrm>
                <a:prstGeom prst="line">
                  <a:avLst/>
                </a:prstGeom>
                <a:grpFill/>
                <a:ln w="38100">
                  <a:solidFill>
                    <a:srgbClr val="00B050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59EF9C6-7134-47C9-9695-B8961B46FD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18800" y="5099219"/>
                <a:ext cx="0" cy="162701"/>
              </a:xfrm>
              <a:prstGeom prst="line">
                <a:avLst/>
              </a:prstGeom>
              <a:grpFill/>
              <a:ln w="38100">
                <a:solidFill>
                  <a:srgbClr val="00B05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1FF38C9-9CDA-4801-A4FF-5D2B68B623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468860" y="3203645"/>
              <a:ext cx="152400" cy="162701"/>
            </a:xfrm>
            <a:prstGeom prst="line">
              <a:avLst/>
            </a:prstGeom>
            <a:grpFill/>
            <a:ln w="38100">
              <a:solidFill>
                <a:srgbClr val="00B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91FBDAF-355C-4CA9-9C59-CC6BBDC3E407}"/>
              </a:ext>
            </a:extLst>
          </p:cNvPr>
          <p:cNvGrpSpPr/>
          <p:nvPr/>
        </p:nvGrpSpPr>
        <p:grpSpPr>
          <a:xfrm>
            <a:off x="12014200" y="3549789"/>
            <a:ext cx="464961" cy="606356"/>
            <a:chOff x="12014200" y="3549789"/>
            <a:chExt cx="464961" cy="606356"/>
          </a:xfrm>
          <a:solidFill>
            <a:srgbClr val="92D050">
              <a:alpha val="40000"/>
            </a:srgbClr>
          </a:solidFill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E910674-4D20-4DC3-9C3D-1F15DEF0B3A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2095551" y="3767936"/>
              <a:ext cx="0" cy="162701"/>
            </a:xfrm>
            <a:prstGeom prst="line">
              <a:avLst/>
            </a:prstGeom>
            <a:grpFill/>
            <a:ln w="38100">
              <a:solidFill>
                <a:srgbClr val="92D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B988162-DAA4-4D19-845B-62E0EE0B2E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24501" y="4001683"/>
              <a:ext cx="152400" cy="154462"/>
            </a:xfrm>
            <a:prstGeom prst="line">
              <a:avLst/>
            </a:prstGeom>
            <a:grpFill/>
            <a:ln w="38100">
              <a:solidFill>
                <a:srgbClr val="92D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2D514A2-502B-4830-8127-F0BC0E6C4BD9}"/>
                </a:ext>
              </a:extLst>
            </p:cNvPr>
            <p:cNvGrpSpPr/>
            <p:nvPr/>
          </p:nvGrpSpPr>
          <p:grpSpPr>
            <a:xfrm>
              <a:off x="12021961" y="3555970"/>
              <a:ext cx="457200" cy="448958"/>
              <a:chOff x="12014200" y="4191000"/>
              <a:chExt cx="457200" cy="448958"/>
            </a:xfrm>
            <a:grpFill/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75BED38-4B1D-42BE-99A6-E7B513D36043}"/>
                  </a:ext>
                </a:extLst>
              </p:cNvPr>
              <p:cNvSpPr/>
              <p:nvPr/>
            </p:nvSpPr>
            <p:spPr>
              <a:xfrm>
                <a:off x="12166600" y="4335158"/>
                <a:ext cx="304800" cy="304800"/>
              </a:xfrm>
              <a:prstGeom prst="rect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027FBF2-035D-4BD9-955F-65424D801A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14200" y="4191000"/>
                <a:ext cx="152400" cy="156520"/>
              </a:xfrm>
              <a:prstGeom prst="line">
                <a:avLst/>
              </a:prstGeom>
              <a:grpFill/>
              <a:ln w="38100">
                <a:solidFill>
                  <a:srgbClr val="92D05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344B98D-9BE4-49DB-8887-1914DB11A0D8}"/>
                </a:ext>
              </a:extLst>
            </p:cNvPr>
            <p:cNvCxnSpPr>
              <a:cxnSpLocks/>
            </p:cNvCxnSpPr>
            <p:nvPr/>
          </p:nvCxnSpPr>
          <p:spPr>
            <a:xfrm>
              <a:off x="12326761" y="3549789"/>
              <a:ext cx="0" cy="162701"/>
            </a:xfrm>
            <a:prstGeom prst="line">
              <a:avLst/>
            </a:prstGeom>
            <a:grpFill/>
            <a:ln w="38100">
              <a:solidFill>
                <a:srgbClr val="92D05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F6769A1-3FEE-4158-A0D5-BF2109F2DB99}"/>
              </a:ext>
            </a:extLst>
          </p:cNvPr>
          <p:cNvSpPr txBox="1"/>
          <p:nvPr/>
        </p:nvSpPr>
        <p:spPr>
          <a:xfrm>
            <a:off x="15214600" y="8610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EB9D5548-9C49-4ABC-BFAC-D10BBEE7D0A0}"/>
              </a:ext>
            </a:extLst>
          </p:cNvPr>
          <p:cNvSpPr txBox="1">
            <a:spLocks/>
          </p:cNvSpPr>
          <p:nvPr/>
        </p:nvSpPr>
        <p:spPr>
          <a:xfrm>
            <a:off x="508000" y="86148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B8CD0F-B5C6-43A7-BE3B-9EFD884C4948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4/3/21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0878-EE34-024A-B4A7-C8FDD209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and Constraint Propagation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4DD8F-81F2-5340-B46A-7714B2237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9800" y="1752600"/>
            <a:ext cx="6324600" cy="6244543"/>
          </a:xfrm>
          <a:ln>
            <a:solidFill>
              <a:srgbClr val="808285"/>
            </a:solidFill>
          </a:ln>
        </p:spPr>
        <p:txBody>
          <a:bodyPr/>
          <a:lstStyle/>
          <a:p>
            <a:pPr marL="457200" indent="-457200">
              <a:buClr>
                <a:srgbClr val="FF0000"/>
              </a:buClr>
              <a:buFont typeface="Calibri" panose="020F0502020204030204" pitchFamily="34" charset="0"/>
              <a:buChar char="•"/>
            </a:pPr>
            <a:r>
              <a:rPr lang="en-US" sz="33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21586B"/>
                </a:highlight>
              </a:rPr>
              <a:t> 3wC </a:t>
            </a:r>
            <a:r>
              <a:rPr lang="en-US" sz="3300" dirty="0"/>
              <a:t> ensures the consistency of every combination of three constraints that share cells</a:t>
            </a:r>
          </a:p>
          <a:p>
            <a:pPr marL="457200" indent="-457200">
              <a:buClr>
                <a:srgbClr val="FF0000"/>
              </a:buClr>
              <a:buFont typeface="Calibri" panose="020F0502020204030204" pitchFamily="34" charset="0"/>
              <a:buChar char="•"/>
            </a:pPr>
            <a:endParaRPr lang="en-US" sz="2000" dirty="0"/>
          </a:p>
          <a:p>
            <a:pPr marL="457200" indent="-457200">
              <a:buClr>
                <a:srgbClr val="FF0000"/>
              </a:buClr>
              <a:buFont typeface="Calibri" panose="020F0502020204030204" pitchFamily="34" charset="0"/>
              <a:buChar char="•"/>
            </a:pPr>
            <a:r>
              <a:rPr lang="en-US" sz="33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A4228D"/>
                </a:highlight>
              </a:rPr>
              <a:t> 4wC </a:t>
            </a:r>
            <a:r>
              <a:rPr lang="en-US" sz="3300" dirty="0"/>
              <a:t> ensures the consistency of every combination of four constraints that share cells</a:t>
            </a:r>
          </a:p>
          <a:p>
            <a:pPr marL="457200" indent="-457200">
              <a:buClr>
                <a:srgbClr val="FF0000"/>
              </a:buClr>
              <a:buFont typeface="Calibri" panose="020F0502020204030204" pitchFamily="34" charset="0"/>
              <a:buChar char="•"/>
            </a:pPr>
            <a:endParaRPr lang="en-US" sz="2000" dirty="0"/>
          </a:p>
          <a:p>
            <a:pPr marL="457200" indent="-457200">
              <a:buClr>
                <a:srgbClr val="FF0000"/>
              </a:buClr>
              <a:buFont typeface="Calibri" panose="020F0502020204030204" pitchFamily="34" charset="0"/>
              <a:buChar char="•"/>
            </a:pPr>
            <a:r>
              <a:rPr lang="en-US" sz="3300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808285"/>
                </a:highlight>
              </a:rPr>
              <a:t> Backbone </a:t>
            </a:r>
            <a:r>
              <a:rPr lang="en-US" sz="3300" dirty="0"/>
              <a:t> ensures the consistency by finding the cell that has the same value in all solutions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79AED-919C-47C9-B268-AFE77CA10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200" y="2479051"/>
            <a:ext cx="4563112" cy="4029637"/>
          </a:xfrm>
          <a:prstGeom prst="rect">
            <a:avLst/>
          </a:prstGeom>
          <a:ln>
            <a:solidFill>
              <a:srgbClr val="A4228D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6592E-9129-49E6-B94D-8288B9408F52}"/>
              </a:ext>
            </a:extLst>
          </p:cNvPr>
          <p:cNvSpPr txBox="1"/>
          <p:nvPr/>
        </p:nvSpPr>
        <p:spPr>
          <a:xfrm>
            <a:off x="15214600" y="8610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B6313A-811A-410F-BBFA-C6A3B90BF72E}"/>
              </a:ext>
            </a:extLst>
          </p:cNvPr>
          <p:cNvSpPr txBox="1">
            <a:spLocks/>
          </p:cNvSpPr>
          <p:nvPr/>
        </p:nvSpPr>
        <p:spPr>
          <a:xfrm>
            <a:off x="508000" y="86148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B8CD0F-B5C6-43A7-BE3B-9EFD884C4948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4/3/21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6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DEB7-F442-C14C-A341-4C227584A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4AD3D-19A0-BB41-9378-B21CEF155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dirty="0"/>
              <a:t>There is currently no way to </a:t>
            </a:r>
            <a:r>
              <a:rPr lang="en-US" u="sng" dirty="0"/>
              <a:t>efficiently</a:t>
            </a:r>
            <a:r>
              <a:rPr lang="en-US" dirty="0"/>
              <a:t> solve all instances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dirty="0"/>
              <a:t>Finding one would have profound impact on computing</a:t>
            </a:r>
          </a:p>
          <a:p>
            <a:pPr algn="l"/>
            <a:r>
              <a:rPr lang="en-US" dirty="0"/>
              <a:t>Future improvements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dirty="0"/>
              <a:t>Better mobile view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dirty="0"/>
              <a:t>Use number of mines to solve cells once at steady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2521F-C92E-4397-B0D3-A5D3CC25A9EC}"/>
              </a:ext>
            </a:extLst>
          </p:cNvPr>
          <p:cNvSpPr txBox="1"/>
          <p:nvPr/>
        </p:nvSpPr>
        <p:spPr>
          <a:xfrm>
            <a:off x="15214600" y="8610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C81D1E2-137D-4370-B4B6-6BC7E80D6E1F}"/>
              </a:ext>
            </a:extLst>
          </p:cNvPr>
          <p:cNvSpPr txBox="1">
            <a:spLocks/>
          </p:cNvSpPr>
          <p:nvPr/>
        </p:nvSpPr>
        <p:spPr>
          <a:xfrm>
            <a:off x="508000" y="86148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B8CD0F-B5C6-43A7-BE3B-9EFD884C4948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4/3/21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1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7D9C3-5DEC-824C-BA28-755FC2B9E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2DD97-E31B-0844-8F15-0424B3727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/>
              <a:t>Developers: </a:t>
            </a:r>
            <a:r>
              <a:rPr lang="en-US" sz="4400" b="0" dirty="0"/>
              <a:t>Kenneth Bayer, </a:t>
            </a:r>
            <a:r>
              <a:rPr lang="en-US" sz="4400" b="0" dirty="0" err="1"/>
              <a:t>Tomo</a:t>
            </a:r>
            <a:r>
              <a:rPr lang="en-US" sz="4400" b="0" dirty="0"/>
              <a:t> </a:t>
            </a:r>
            <a:r>
              <a:rPr lang="en-US" sz="4400" b="0" dirty="0" err="1"/>
              <a:t>Bessho</a:t>
            </a:r>
            <a:r>
              <a:rPr lang="en-US" sz="4400" b="0" dirty="0"/>
              <a:t>, Taylor DeMint, Joshua Snyder, and Robert Woodward</a:t>
            </a:r>
          </a:p>
          <a:p>
            <a:endParaRPr lang="en-US" sz="3200" dirty="0"/>
          </a:p>
          <a:p>
            <a:r>
              <a:rPr lang="en-US" sz="4400" dirty="0"/>
              <a:t>UNL UCARE</a:t>
            </a:r>
          </a:p>
          <a:p>
            <a:endParaRPr lang="en-US" sz="3600" dirty="0"/>
          </a:p>
          <a:p>
            <a:r>
              <a:rPr lang="fr-FR" sz="4400" dirty="0"/>
              <a:t>NSF REU </a:t>
            </a:r>
            <a:r>
              <a:rPr lang="fr-FR" sz="4400" dirty="0" err="1"/>
              <a:t>supplements</a:t>
            </a:r>
            <a:r>
              <a:rPr lang="fr-FR" sz="4400" dirty="0"/>
              <a:t> </a:t>
            </a:r>
            <a:r>
              <a:rPr lang="fr-FR" sz="4400" dirty="0" err="1"/>
              <a:t>grant</a:t>
            </a:r>
            <a:r>
              <a:rPr lang="fr-FR" sz="4400" dirty="0"/>
              <a:t> RI-1619344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2B0A8-321E-2E4A-9DBF-DA5A224EC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6096000"/>
            <a:ext cx="4013200" cy="198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91E17F-33EE-8145-941C-A9ECE9082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127750"/>
            <a:ext cx="1866900" cy="1917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DF3A7D-7EB0-CB46-AFE9-24623AC27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6343650"/>
            <a:ext cx="3517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00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itGlory-PPT-template" id="{25FF1998-5BA4-3346-9F04-C45D263CFD75}" vid="{CA984101-C6EB-4A46-A17E-53FE57953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GritGlory-PPT-template-2</Template>
  <TotalTime>1999</TotalTime>
  <Words>375</Words>
  <Application>Microsoft Macintosh PowerPoint</Application>
  <PresentationFormat>Custom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Visualization of Problem Solving with Constraint Processing: Case Study of the Minesweeper</vt:lpstr>
      <vt:lpstr>Minesweeper and NP-Completeness</vt:lpstr>
      <vt:lpstr>Goals and Purpose</vt:lpstr>
      <vt:lpstr>Approach</vt:lpstr>
      <vt:lpstr>Web Application</vt:lpstr>
      <vt:lpstr>Consistency and Constraint Propagation</vt:lpstr>
      <vt:lpstr>Consistency and Constraint Propagation (Cont.)</vt:lpstr>
      <vt:lpstr>Conclusion</vt:lpstr>
      <vt:lpstr>Acknowledgments</vt:lpstr>
    </vt:vector>
  </TitlesOfParts>
  <Company>University of Nebraska-Lincoln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Fiddelke</dc:creator>
  <cp:lastModifiedBy>Microsoft Office User</cp:lastModifiedBy>
  <cp:revision>38</cp:revision>
  <dcterms:created xsi:type="dcterms:W3CDTF">2018-09-25T20:37:23Z</dcterms:created>
  <dcterms:modified xsi:type="dcterms:W3CDTF">2021-04-03T20:01:34Z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2018-08-28T00:00:00Z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2018-08-28T00:00:00Z</vt:filetime>
  </property>
</Properties>
</file>