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67275" cy="42794238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094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0188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5282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0377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54715" algn="l" defTabSz="901886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05659" algn="l" defTabSz="901886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156602" algn="l" defTabSz="901886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07546" algn="l" defTabSz="901886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536">
          <p15:clr>
            <a:srgbClr val="A4A3A4"/>
          </p15:clr>
        </p15:guide>
        <p15:guide id="2" pos="9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044E7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4" autoAdjust="0"/>
    <p:restoredTop sz="94660"/>
  </p:normalViewPr>
  <p:slideViewPr>
    <p:cSldViewPr>
      <p:cViewPr>
        <p:scale>
          <a:sx n="68" d="100"/>
          <a:sy n="68" d="100"/>
        </p:scale>
        <p:origin x="-2832" y="7296"/>
      </p:cViewPr>
      <p:guideLst>
        <p:guide orient="horz" pos="13479"/>
        <p:guide pos="9533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18F5A5E2-B066-4E4A-8A39-E5D497914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0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58269E-B438-4AFE-9D46-84DEB32FC712}" type="datetime1">
              <a:rPr lang="en-US"/>
              <a:pPr/>
              <a:t>9/2/14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696913"/>
            <a:ext cx="246380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155B05-0CA6-4D74-A8FA-B0D3AC221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0943"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01886"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52829"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03772"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54715" algn="l" defTabSz="450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5659" algn="l" defTabSz="450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6602" algn="l" defTabSz="450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7546" algn="l" defTabSz="450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66950" y="696913"/>
            <a:ext cx="2463800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C7DDFDF-3096-455F-A08D-F86EEC3A53AD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33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17120"/>
            <a:ext cx="25727184" cy="14898734"/>
          </a:xfrm>
        </p:spPr>
        <p:txBody>
          <a:bodyPr anchor="b"/>
          <a:lstStyle>
            <a:lvl1pPr algn="ctr">
              <a:defRPr sz="20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33207" indent="0" algn="ctr">
              <a:buNone/>
              <a:defRPr sz="9400"/>
            </a:lvl2pPr>
            <a:lvl3pPr marL="3066413" indent="0" algn="ctr">
              <a:buNone/>
              <a:defRPr sz="8000"/>
            </a:lvl3pPr>
            <a:lvl4pPr marL="4599620" indent="0" algn="ctr">
              <a:buNone/>
              <a:defRPr sz="6700"/>
            </a:lvl4pPr>
            <a:lvl5pPr marL="6132827" indent="0" algn="ctr">
              <a:buNone/>
              <a:defRPr sz="6700"/>
            </a:lvl5pPr>
            <a:lvl6pPr marL="7666033" indent="0" algn="ctr">
              <a:buNone/>
              <a:defRPr sz="6700"/>
            </a:lvl6pPr>
            <a:lvl7pPr marL="9199239" indent="0" algn="ctr">
              <a:buNone/>
              <a:defRPr sz="6700"/>
            </a:lvl7pPr>
            <a:lvl8pPr marL="10732447" indent="0" algn="ctr">
              <a:buNone/>
              <a:defRPr sz="6700"/>
            </a:lvl8pPr>
            <a:lvl9pPr marL="12265654" indent="0" algn="ctr">
              <a:buNone/>
              <a:defRPr sz="67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0049-CB2C-4569-9D24-AB3B74418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046" y="11411810"/>
            <a:ext cx="25727187" cy="27152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CBC2-8A67-4CD5-832C-D5BB29F33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2" y="2248678"/>
            <a:ext cx="6337211" cy="3626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044" y="2248690"/>
            <a:ext cx="19011635" cy="362661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D2DD3-9F65-4E89-AAAD-D58C9FB3B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47A8D-0BE6-434D-89EE-43AFE5E522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046" y="10685599"/>
            <a:ext cx="25727184" cy="17791670"/>
          </a:xfrm>
        </p:spPr>
        <p:txBody>
          <a:bodyPr anchor="b"/>
          <a:lstStyle>
            <a:lvl1pPr>
              <a:defRPr sz="20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046" y="28408650"/>
            <a:ext cx="25727184" cy="9361237"/>
          </a:xfrm>
        </p:spPr>
        <p:txBody>
          <a:bodyPr/>
          <a:lstStyle>
            <a:lvl1pPr marL="0" indent="0"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33207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306641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59962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3282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66603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19923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3244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265654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889AD-B4C3-4725-89D5-2C4B5144F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043" y="11411807"/>
            <a:ext cx="12691620" cy="271525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411807"/>
            <a:ext cx="12674421" cy="271525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4DADF-473F-40F1-BEE1-14B70E4137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3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044" y="10494831"/>
            <a:ext cx="12628563" cy="51524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0" b="1"/>
            </a:lvl1pPr>
            <a:lvl2pPr marL="1533207" indent="0">
              <a:buNone/>
              <a:defRPr sz="6700" b="1"/>
            </a:lvl2pPr>
            <a:lvl3pPr marL="3066413" indent="0">
              <a:buNone/>
              <a:defRPr sz="6000" b="1"/>
            </a:lvl3pPr>
            <a:lvl4pPr marL="4599620" indent="0">
              <a:buNone/>
              <a:defRPr sz="5400" b="1"/>
            </a:lvl4pPr>
            <a:lvl5pPr marL="6132827" indent="0">
              <a:buNone/>
              <a:defRPr sz="5400" b="1"/>
            </a:lvl5pPr>
            <a:lvl6pPr marL="7666033" indent="0">
              <a:buNone/>
              <a:defRPr sz="5400" b="1"/>
            </a:lvl6pPr>
            <a:lvl7pPr marL="9199239" indent="0">
              <a:buNone/>
              <a:defRPr sz="5400" b="1"/>
            </a:lvl7pPr>
            <a:lvl8pPr marL="10732447" indent="0">
              <a:buNone/>
              <a:defRPr sz="5400" b="1"/>
            </a:lvl8pPr>
            <a:lvl9pPr marL="12265654" indent="0">
              <a:buNone/>
              <a:defRPr sz="5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0044" y="15647240"/>
            <a:ext cx="12628563" cy="22966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1" y="10494828"/>
            <a:ext cx="12674421" cy="515239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0" b="1"/>
            </a:lvl1pPr>
            <a:lvl2pPr marL="1533207" indent="0">
              <a:buNone/>
              <a:defRPr sz="6700" b="1"/>
            </a:lvl2pPr>
            <a:lvl3pPr marL="3066413" indent="0">
              <a:buNone/>
              <a:defRPr sz="6000" b="1"/>
            </a:lvl3pPr>
            <a:lvl4pPr marL="4599620" indent="0">
              <a:buNone/>
              <a:defRPr sz="5400" b="1"/>
            </a:lvl4pPr>
            <a:lvl5pPr marL="6132827" indent="0">
              <a:buNone/>
              <a:defRPr sz="5400" b="1"/>
            </a:lvl5pPr>
            <a:lvl6pPr marL="7666033" indent="0">
              <a:buNone/>
              <a:defRPr sz="5400" b="1"/>
            </a:lvl6pPr>
            <a:lvl7pPr marL="9199239" indent="0">
              <a:buNone/>
              <a:defRPr sz="5400" b="1"/>
            </a:lvl7pPr>
            <a:lvl8pPr marL="10732447" indent="0">
              <a:buNone/>
              <a:defRPr sz="5400" b="1"/>
            </a:lvl8pPr>
            <a:lvl9pPr marL="12265654" indent="0">
              <a:buNone/>
              <a:defRPr sz="5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1" y="15647240"/>
            <a:ext cx="12674421" cy="22966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FB240-74E1-4E14-B18B-88D0481FBA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3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AF61B-07A2-4555-BEC3-2F1680FE6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3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7F219-C4B3-4021-AD6E-13DB78F46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442" y="2852960"/>
            <a:ext cx="9761196" cy="9985303"/>
          </a:xfrm>
        </p:spPr>
        <p:txBody>
          <a:bodyPr anchor="b"/>
          <a:lstStyle>
            <a:lvl1pPr>
              <a:defRPr sz="10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3592" y="6181390"/>
            <a:ext cx="15322808" cy="30431458"/>
          </a:xfrm>
        </p:spPr>
        <p:txBody>
          <a:bodyPr/>
          <a:lstStyle>
            <a:lvl1pPr>
              <a:defRPr sz="10700"/>
            </a:lvl1pPr>
            <a:lvl2pPr>
              <a:defRPr sz="9400"/>
            </a:lvl2pPr>
            <a:lvl3pPr>
              <a:defRPr sz="80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442" y="12838268"/>
            <a:ext cx="9761196" cy="2377458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5400"/>
            </a:lvl1pPr>
            <a:lvl2pPr marL="1533207" indent="0">
              <a:buNone/>
              <a:defRPr sz="4000"/>
            </a:lvl2pPr>
            <a:lvl3pPr marL="3066413" indent="0">
              <a:buNone/>
              <a:defRPr sz="3400"/>
            </a:lvl3pPr>
            <a:lvl4pPr marL="4599620" indent="0">
              <a:buNone/>
              <a:defRPr sz="3000"/>
            </a:lvl4pPr>
            <a:lvl5pPr marL="6132827" indent="0">
              <a:buNone/>
              <a:defRPr sz="3000"/>
            </a:lvl5pPr>
            <a:lvl6pPr marL="7666033" indent="0">
              <a:buNone/>
              <a:defRPr sz="3000"/>
            </a:lvl6pPr>
            <a:lvl7pPr marL="9199239" indent="0">
              <a:buNone/>
              <a:defRPr sz="3000"/>
            </a:lvl7pPr>
            <a:lvl8pPr marL="10732447" indent="0">
              <a:buNone/>
              <a:defRPr sz="3000"/>
            </a:lvl8pPr>
            <a:lvl9pPr marL="12265654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4EFC3-1C3C-4630-91F0-7694D1113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442" y="2852949"/>
            <a:ext cx="9761196" cy="9985322"/>
          </a:xfrm>
        </p:spPr>
        <p:txBody>
          <a:bodyPr anchor="b"/>
          <a:lstStyle>
            <a:lvl1pPr>
              <a:defRPr sz="10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3592" y="6181390"/>
            <a:ext cx="15322808" cy="30431458"/>
          </a:xfrm>
        </p:spPr>
        <p:txBody>
          <a:bodyPr rtlCol="0">
            <a:normAutofit/>
          </a:bodyPr>
          <a:lstStyle>
            <a:lvl1pPr marL="0" indent="0">
              <a:buNone/>
              <a:defRPr sz="10700"/>
            </a:lvl1pPr>
            <a:lvl2pPr marL="1533207" indent="0">
              <a:buNone/>
              <a:defRPr sz="9400"/>
            </a:lvl2pPr>
            <a:lvl3pPr marL="3066413" indent="0">
              <a:buNone/>
              <a:defRPr sz="8000"/>
            </a:lvl3pPr>
            <a:lvl4pPr marL="4599620" indent="0">
              <a:buNone/>
              <a:defRPr sz="6700"/>
            </a:lvl4pPr>
            <a:lvl5pPr marL="6132827" indent="0">
              <a:buNone/>
              <a:defRPr sz="6700"/>
            </a:lvl5pPr>
            <a:lvl6pPr marL="7666033" indent="0">
              <a:buNone/>
              <a:defRPr sz="6700"/>
            </a:lvl6pPr>
            <a:lvl7pPr marL="9199239" indent="0">
              <a:buNone/>
              <a:defRPr sz="6700"/>
            </a:lvl7pPr>
            <a:lvl8pPr marL="10732447" indent="0">
              <a:buNone/>
              <a:defRPr sz="6700"/>
            </a:lvl8pPr>
            <a:lvl9pPr marL="12265654" indent="0">
              <a:buNone/>
              <a:defRPr sz="67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442" y="12838271"/>
            <a:ext cx="9761196" cy="23774577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5400"/>
            </a:lvl1pPr>
            <a:lvl2pPr marL="1533207" indent="0">
              <a:buNone/>
              <a:defRPr sz="4000"/>
            </a:lvl2pPr>
            <a:lvl3pPr marL="3066413" indent="0">
              <a:buNone/>
              <a:defRPr sz="3400"/>
            </a:lvl3pPr>
            <a:lvl4pPr marL="4599620" indent="0">
              <a:buNone/>
              <a:defRPr sz="3000"/>
            </a:lvl4pPr>
            <a:lvl5pPr marL="6132827" indent="0">
              <a:buNone/>
              <a:defRPr sz="3000"/>
            </a:lvl5pPr>
            <a:lvl6pPr marL="7666033" indent="0">
              <a:buNone/>
              <a:defRPr sz="3000"/>
            </a:lvl6pPr>
            <a:lvl7pPr marL="9199239" indent="0">
              <a:buNone/>
              <a:defRPr sz="3000"/>
            </a:lvl7pPr>
            <a:lvl8pPr marL="10732447" indent="0">
              <a:buNone/>
              <a:defRPr sz="3000"/>
            </a:lvl8pPr>
            <a:lvl9pPr marL="12265654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8A471-F869-434E-991F-CA61809EA3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4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70355" y="2282612"/>
            <a:ext cx="25726566" cy="827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89" tIns="45094" rIns="90189" bIns="450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70355" y="11411482"/>
            <a:ext cx="25726566" cy="2715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89" tIns="45094" rIns="90189" bIns="45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0357" y="39664340"/>
            <a:ext cx="6809519" cy="2277871"/>
          </a:xfrm>
          <a:prstGeom prst="rect">
            <a:avLst/>
          </a:prstGeom>
        </p:spPr>
        <p:txBody>
          <a:bodyPr vert="horz" lIns="90189" tIns="45094" rIns="90189" bIns="45094" rtlCol="0" anchor="ctr"/>
          <a:lstStyle>
            <a:lvl1pPr algn="l" eaLnBrk="1" hangingPunct="1">
              <a:defRPr sz="37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5001" y="39664340"/>
            <a:ext cx="10214278" cy="2277871"/>
          </a:xfrm>
          <a:prstGeom prst="rect">
            <a:avLst/>
          </a:prstGeom>
        </p:spPr>
        <p:txBody>
          <a:bodyPr vert="horz" lIns="90189" tIns="45094" rIns="90189" bIns="45094" rtlCol="0" anchor="ctr"/>
          <a:lstStyle>
            <a:lvl1pPr algn="ctr" eaLnBrk="1" hangingPunct="1">
              <a:defRPr sz="37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87403" y="39664340"/>
            <a:ext cx="6809519" cy="2277871"/>
          </a:xfrm>
          <a:prstGeom prst="rect">
            <a:avLst/>
          </a:prstGeom>
        </p:spPr>
        <p:txBody>
          <a:bodyPr vert="horz" wrap="square" lIns="90189" tIns="45094" rIns="90189" bIns="4509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898989"/>
                </a:solidFill>
              </a:defRPr>
            </a:lvl1pPr>
          </a:lstStyle>
          <a:p>
            <a:fld id="{68A5E017-7298-412C-B749-8F959BFC9D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2pPr>
      <a:lvl3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3pPr>
      <a:lvl4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4pPr>
      <a:lvl5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5pPr>
      <a:lvl6pPr marL="450943" algn="l" defTabSz="3065787" rtl="0" fontAlgn="base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</a:defRPr>
      </a:lvl6pPr>
      <a:lvl7pPr marL="901886" algn="l" defTabSz="3065787" rtl="0" fontAlgn="base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</a:defRPr>
      </a:lvl7pPr>
      <a:lvl8pPr marL="1352829" algn="l" defTabSz="3065787" rtl="0" fontAlgn="base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</a:defRPr>
      </a:lvl8pPr>
      <a:lvl9pPr marL="1803772" algn="l" defTabSz="3065787" rtl="0" fontAlgn="base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</a:defRPr>
      </a:lvl9pPr>
    </p:titleStyle>
    <p:bodyStyle>
      <a:lvl1pPr marL="765664" indent="-765664" algn="l" defTabSz="3065787" rtl="0" eaLnBrk="0" fontAlgn="base" hangingPunct="0">
        <a:lnSpc>
          <a:spcPct val="90000"/>
        </a:lnSpc>
        <a:spcBef>
          <a:spcPts val="3354"/>
        </a:spcBef>
        <a:spcAft>
          <a:spcPct val="0"/>
        </a:spcAft>
        <a:buFont typeface="Wingdings 2" panose="05020102010507070707" pitchFamily="18" charset="2"/>
        <a:buChar char=""/>
        <a:defRPr sz="9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2298558" indent="-765664" algn="l" defTabSz="3065787" rtl="0" eaLnBrk="0" fontAlgn="base" hangingPunct="0">
        <a:lnSpc>
          <a:spcPct val="90000"/>
        </a:lnSpc>
        <a:spcBef>
          <a:spcPts val="1677"/>
        </a:spcBef>
        <a:spcAft>
          <a:spcPct val="0"/>
        </a:spcAft>
        <a:buFont typeface="Wingdings 2" panose="05020102010507070707" pitchFamily="18" charset="2"/>
        <a:buChar char=""/>
        <a:defRPr sz="8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833017" indent="-765664" algn="l" defTabSz="3065787" rtl="0" eaLnBrk="0" fontAlgn="base" hangingPunct="0">
        <a:lnSpc>
          <a:spcPct val="90000"/>
        </a:lnSpc>
        <a:spcBef>
          <a:spcPts val="1677"/>
        </a:spcBef>
        <a:spcAft>
          <a:spcPct val="0"/>
        </a:spcAft>
        <a:buFont typeface="Wingdings 2" panose="05020102010507070707" pitchFamily="18" charset="2"/>
        <a:buChar char=""/>
        <a:defRPr sz="67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365910" indent="-765664" algn="l" defTabSz="3065787" rtl="0" eaLnBrk="0" fontAlgn="base" hangingPunct="0">
        <a:lnSpc>
          <a:spcPct val="90000"/>
        </a:lnSpc>
        <a:spcBef>
          <a:spcPts val="1677"/>
        </a:spcBef>
        <a:spcAft>
          <a:spcPct val="0"/>
        </a:spcAft>
        <a:buFont typeface="Wingdings 2" panose="05020102010507070707" pitchFamily="18" charset="2"/>
        <a:buChar char=""/>
        <a:defRPr sz="6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898804" indent="-765664" algn="l" defTabSz="3065787" rtl="0" eaLnBrk="0" fontAlgn="base" hangingPunct="0">
        <a:lnSpc>
          <a:spcPct val="90000"/>
        </a:lnSpc>
        <a:spcBef>
          <a:spcPts val="1677"/>
        </a:spcBef>
        <a:spcAft>
          <a:spcPct val="0"/>
        </a:spcAft>
        <a:buFont typeface="Wingdings 2" panose="05020102010507070707" pitchFamily="18" charset="2"/>
        <a:buChar char=""/>
        <a:defRPr sz="6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432637" indent="-766603" algn="l" defTabSz="3066413" rtl="0" eaLnBrk="1" latinLnBrk="0" hangingPunct="1">
        <a:spcBef>
          <a:spcPct val="20000"/>
        </a:spcBef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965844" indent="-766603" algn="l" defTabSz="3066413" rtl="0" eaLnBrk="1" latinLnBrk="0" hangingPunct="1">
        <a:spcBef>
          <a:spcPct val="20000"/>
        </a:spcBef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1499051" indent="-766603" algn="l" defTabSz="3066413" rtl="0" eaLnBrk="1" latinLnBrk="0" hangingPunct="1">
        <a:spcBef>
          <a:spcPct val="20000"/>
        </a:spcBef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3032257" indent="-766603" algn="l" defTabSz="3066413" rtl="0" eaLnBrk="1" latinLnBrk="0" hangingPunct="1">
        <a:spcBef>
          <a:spcPct val="20000"/>
        </a:spcBef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533207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3066413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599620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32827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666033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199239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732447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265654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tiff"/><Relationship Id="rId7" Type="http://schemas.openxmlformats.org/officeDocument/2006/relationships/image" Target="../media/image5.png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0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619624" y="8214519"/>
            <a:ext cx="13839613" cy="7848600"/>
            <a:chOff x="9976763" y="6766719"/>
            <a:chExt cx="14377074" cy="8153400"/>
          </a:xfrm>
        </p:grpSpPr>
        <p:pic>
          <p:nvPicPr>
            <p:cNvPr id="7" name="Picture 6" descr="Screen Shot 2014-09-02 at 10.45.59 AM 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763" y="10373519"/>
              <a:ext cx="14274800" cy="4546600"/>
            </a:xfrm>
            <a:prstGeom prst="rect">
              <a:avLst/>
            </a:prstGeom>
          </p:spPr>
        </p:pic>
        <p:pic>
          <p:nvPicPr>
            <p:cNvPr id="6" name="Picture 5" descr="Screen Shot 2014-09-02 at 10.45.59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763" y="6766719"/>
              <a:ext cx="14274800" cy="36703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363237" y="9738519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then</a:t>
              </a:r>
              <a:endParaRPr lang="en-US" sz="2800" b="1" dirty="0"/>
            </a:p>
          </p:txBody>
        </p:sp>
      </p:grpSp>
      <p:sp>
        <p:nvSpPr>
          <p:cNvPr id="476" name="Rectangle 2"/>
          <p:cNvSpPr>
            <a:spLocks noChangeArrowheads="1"/>
          </p:cNvSpPr>
          <p:nvPr/>
        </p:nvSpPr>
        <p:spPr bwMode="auto">
          <a:xfrm>
            <a:off x="1" y="-23710"/>
            <a:ext cx="30267275" cy="5307869"/>
          </a:xfrm>
          <a:prstGeom prst="rect">
            <a:avLst/>
          </a:prstGeom>
          <a:solidFill>
            <a:srgbClr val="1144E7"/>
          </a:solidFill>
          <a:ln>
            <a:noFill/>
          </a:ln>
          <a:effectLst/>
          <a:extLst/>
        </p:spPr>
        <p:txBody>
          <a:bodyPr lIns="90177" tIns="45088" rIns="90177" bIns="4508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8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Adaptive Parameterized </a:t>
            </a:r>
            <a:r>
              <a:rPr lang="en-US" sz="8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Consistency</a:t>
            </a:r>
            <a:endParaRPr lang="en-US" sz="87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en-US" sz="8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for </a:t>
            </a:r>
            <a:r>
              <a:rPr lang="en-US" sz="8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Non-Binary </a:t>
            </a:r>
            <a:r>
              <a:rPr lang="en-US" sz="8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CSPs by </a:t>
            </a:r>
            <a:r>
              <a:rPr lang="en-US" sz="8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Counting </a:t>
            </a:r>
            <a:r>
              <a:rPr lang="en-US" sz="8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Supports</a:t>
            </a:r>
          </a:p>
          <a:p>
            <a:pPr algn="ctr"/>
            <a:r>
              <a:rPr lang="en-US" sz="5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R.J.Woodward</a:t>
            </a:r>
            <a:r>
              <a:rPr lang="en-US" sz="59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1,2</a:t>
            </a:r>
            <a:r>
              <a:rPr lang="en-US" sz="5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A.Schneider</a:t>
            </a:r>
            <a:r>
              <a:rPr lang="en-US" sz="59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5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5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B.Y.Choueiry</a:t>
            </a:r>
            <a:r>
              <a:rPr lang="en-US" sz="59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5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and C.Bessiere</a:t>
            </a:r>
            <a:r>
              <a:rPr lang="en-US" sz="59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</a:p>
          <a:p>
            <a:pPr algn="ctr"/>
            <a:r>
              <a:rPr lang="en-US" sz="53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5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Constraint Systems Laboratory • University of Nebraska-Lincoln •  USA</a:t>
            </a:r>
          </a:p>
          <a:p>
            <a:pPr algn="ctr"/>
            <a:r>
              <a:rPr lang="en-US" sz="53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5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LIRMM-CNRS •  University of Montpellier •  France</a:t>
            </a:r>
          </a:p>
        </p:txBody>
      </p:sp>
      <p:sp>
        <p:nvSpPr>
          <p:cNvPr id="15364" name="Rectangle 160"/>
          <p:cNvSpPr>
            <a:spLocks noChangeArrowheads="1"/>
          </p:cNvSpPr>
          <p:nvPr/>
        </p:nvSpPr>
        <p:spPr bwMode="auto">
          <a:xfrm>
            <a:off x="593476" y="5699919"/>
            <a:ext cx="14243424" cy="22860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5365" name="Rectangle 161"/>
          <p:cNvSpPr>
            <a:spLocks noChangeArrowheads="1"/>
          </p:cNvSpPr>
          <p:nvPr/>
        </p:nvSpPr>
        <p:spPr bwMode="auto">
          <a:xfrm>
            <a:off x="741845" y="6208925"/>
            <a:ext cx="14020870" cy="175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5" tIns="45092" rIns="90185" bIns="45092">
            <a:spAutoFit/>
          </a:bodyPr>
          <a:lstStyle>
            <a:lvl1pPr marL="514350" indent="-5143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3600" dirty="0" smtClean="0">
                <a:latin typeface="Arial" panose="020B0604020202020204" pitchFamily="34" charset="0"/>
              </a:rPr>
              <a:t>Extend p-stability for AC to GAC (to operate on non-binary CSPs)</a:t>
            </a:r>
          </a:p>
          <a:p>
            <a:pPr>
              <a:buFontTx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ea typeface="宋体" panose="02010600030101010101" pitchFamily="2" charset="-122"/>
              </a:rPr>
              <a:t>Provide a more precise mechanism for computing it</a:t>
            </a:r>
          </a:p>
          <a:p>
            <a:pPr>
              <a:buFontTx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ea typeface="宋体" panose="02010600030101010101" pitchFamily="2" charset="-122"/>
              </a:rPr>
              <a:t>Algorithm for enforcing </a:t>
            </a:r>
            <a:r>
              <a:rPr lang="en-US" sz="3600" i="1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apc</a:t>
            </a:r>
            <a:r>
              <a:rPr lang="en-US" sz="3600" dirty="0" smtClean="0">
                <a:latin typeface="Arial" panose="020B0604020202020204" pitchFamily="34" charset="0"/>
                <a:ea typeface="宋体" panose="02010600030101010101" pitchFamily="2" charset="-122"/>
              </a:rPr>
              <a:t>-LC</a:t>
            </a:r>
            <a:endParaRPr 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Rectangle 155"/>
          <p:cNvSpPr>
            <a:spLocks noChangeArrowheads="1"/>
          </p:cNvSpPr>
          <p:nvPr/>
        </p:nvSpPr>
        <p:spPr bwMode="auto">
          <a:xfrm>
            <a:off x="1038583" y="5388512"/>
            <a:ext cx="13353210" cy="766666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300" b="1" dirty="0">
                <a:solidFill>
                  <a:schemeClr val="bg1"/>
                </a:solidFill>
                <a:latin typeface="Arial" panose="020B0604020202020204" pitchFamily="34" charset="0"/>
              </a:rPr>
              <a:t>1. Contributions</a:t>
            </a:r>
          </a:p>
        </p:txBody>
      </p:sp>
      <p:sp>
        <p:nvSpPr>
          <p:cNvPr id="15367" name="Rectangle 164"/>
          <p:cNvSpPr>
            <a:spLocks noChangeArrowheads="1"/>
          </p:cNvSpPr>
          <p:nvPr/>
        </p:nvSpPr>
        <p:spPr bwMode="auto">
          <a:xfrm>
            <a:off x="667660" y="8602814"/>
            <a:ext cx="14243424" cy="9212906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5368" name="Rectangle 173"/>
          <p:cNvSpPr>
            <a:spLocks noChangeArrowheads="1"/>
          </p:cNvSpPr>
          <p:nvPr/>
        </p:nvSpPr>
        <p:spPr bwMode="auto">
          <a:xfrm>
            <a:off x="15430375" y="5699919"/>
            <a:ext cx="14243424" cy="34893906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5369" name="Rectangle 284"/>
          <p:cNvSpPr>
            <a:spLocks noChangeArrowheads="1"/>
          </p:cNvSpPr>
          <p:nvPr/>
        </p:nvSpPr>
        <p:spPr bwMode="auto">
          <a:xfrm>
            <a:off x="667660" y="18577719"/>
            <a:ext cx="14243424" cy="2199767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5370" name="Rectangle 279"/>
          <p:cNvSpPr>
            <a:spLocks noChangeArrowheads="1"/>
          </p:cNvSpPr>
          <p:nvPr/>
        </p:nvSpPr>
        <p:spPr bwMode="auto">
          <a:xfrm>
            <a:off x="1112767" y="18196719"/>
            <a:ext cx="13353210" cy="765086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3. Parameterized Adaptive Consistency</a:t>
            </a:r>
            <a:endParaRPr lang="en-US" sz="4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72" name="Rectangle 831"/>
          <p:cNvSpPr>
            <a:spLocks noChangeArrowheads="1"/>
          </p:cNvSpPr>
          <p:nvPr/>
        </p:nvSpPr>
        <p:spPr bwMode="auto">
          <a:xfrm>
            <a:off x="1142132" y="8251250"/>
            <a:ext cx="13353210" cy="766666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300" b="1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en-US" sz="4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Local Consistency</a:t>
            </a:r>
            <a:endParaRPr lang="en-US" sz="4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73" name="Text Box 875"/>
          <p:cNvSpPr txBox="1">
            <a:spLocks noChangeArrowheads="1"/>
          </p:cNvSpPr>
          <p:nvPr/>
        </p:nvSpPr>
        <p:spPr bwMode="auto">
          <a:xfrm>
            <a:off x="10602338" y="40894585"/>
            <a:ext cx="1969509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>
                <a:latin typeface="Arial" panose="020B0604020202020204" pitchFamily="34" charset="0"/>
              </a:rPr>
              <a:t>Experiments were conducted on the equipment of the Holland Computing Center at the University of Nebraska-Lincoln.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</a:rPr>
              <a:t>R.J. Woodward </a:t>
            </a:r>
            <a:r>
              <a:rPr lang="en-US" sz="2800" dirty="0">
                <a:latin typeface="Arial" panose="020B0604020202020204" pitchFamily="34" charset="0"/>
              </a:rPr>
              <a:t>was </a:t>
            </a:r>
            <a:r>
              <a:rPr lang="en-US" sz="2800" dirty="0" smtClean="0">
                <a:latin typeface="Arial" panose="020B0604020202020204" pitchFamily="34" charset="0"/>
              </a:rPr>
              <a:t>supported </a:t>
            </a:r>
            <a:r>
              <a:rPr lang="en-US" sz="2800" dirty="0">
                <a:latin typeface="Arial" panose="020B0604020202020204" pitchFamily="34" charset="0"/>
              </a:rPr>
              <a:t>by a National Science Foundation (NSF) Graduate Research Fellowship </a:t>
            </a:r>
            <a:r>
              <a:rPr lang="en-US" sz="2800" dirty="0" smtClean="0">
                <a:latin typeface="Arial" panose="020B0604020202020204" pitchFamily="34" charset="0"/>
              </a:rPr>
              <a:t>Grant No.1041000 and Chateaubriand Fellowship. This </a:t>
            </a:r>
            <a:r>
              <a:rPr lang="en-US" sz="2800" dirty="0">
                <a:latin typeface="Arial" panose="020B0604020202020204" pitchFamily="34" charset="0"/>
              </a:rPr>
              <a:t>research is supported by NSF Grant No. RI-111795 and EU project ICON (FP7-284715</a:t>
            </a:r>
            <a:r>
              <a:rPr lang="en-US" sz="2800" dirty="0" smtClean="0">
                <a:latin typeface="Arial" panose="020B0604020202020204" pitchFamily="34" charset="0"/>
              </a:rPr>
              <a:t>).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15374" name="Picture 876" descr="UNL-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19" y="41001819"/>
            <a:ext cx="3523080" cy="14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1047"/>
          <p:cNvSpPr>
            <a:spLocks noChangeArrowheads="1"/>
          </p:cNvSpPr>
          <p:nvPr/>
        </p:nvSpPr>
        <p:spPr bwMode="auto">
          <a:xfrm>
            <a:off x="15838390" y="5395119"/>
            <a:ext cx="13353210" cy="766666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300" b="1" dirty="0">
                <a:solidFill>
                  <a:schemeClr val="bg1"/>
                </a:solidFill>
                <a:latin typeface="Arial" panose="020B0604020202020204" pitchFamily="34" charset="0"/>
              </a:rPr>
              <a:t>4. </a:t>
            </a:r>
            <a:r>
              <a:rPr lang="en-US" sz="4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Algorithm &amp; Empirical Evaluations</a:t>
            </a:r>
            <a:endParaRPr lang="en-US" sz="4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838" name="Text Box 369"/>
          <p:cNvSpPr txBox="1">
            <a:spLocks noChangeArrowheads="1"/>
          </p:cNvSpPr>
          <p:nvPr/>
        </p:nvSpPr>
        <p:spPr bwMode="auto">
          <a:xfrm>
            <a:off x="2893195" y="27493119"/>
            <a:ext cx="9792354" cy="691233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900" b="1" i="1" dirty="0" smtClean="0">
                <a:latin typeface="Cambria Math"/>
                <a:cs typeface="Cambria Math"/>
              </a:rPr>
              <a:t>p</a:t>
            </a:r>
            <a:r>
              <a:rPr lang="en-US" sz="3900" b="1" dirty="0" smtClean="0">
                <a:latin typeface="Arial" panose="020B0604020202020204" pitchFamily="34" charset="0"/>
              </a:rPr>
              <a:t>-stability for GAC</a:t>
            </a:r>
            <a:endParaRPr lang="en-US" sz="3900" dirty="0">
              <a:latin typeface="Arial" panose="020B0604020202020204" pitchFamily="34" charset="0"/>
            </a:endParaRPr>
          </a:p>
        </p:txBody>
      </p:sp>
      <p:pic>
        <p:nvPicPr>
          <p:cNvPr id="673" name="Picture 672" descr="nsf1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05" y="40712833"/>
            <a:ext cx="1862461" cy="1915946"/>
          </a:xfrm>
          <a:prstGeom prst="rect">
            <a:avLst/>
          </a:prstGeom>
        </p:spPr>
      </p:pic>
      <p:pic>
        <p:nvPicPr>
          <p:cNvPr id="674" name="Picture 673" descr="constraint_horizontal.png"/>
          <p:cNvPicPr>
            <a:picLocks noChangeAspect="1"/>
          </p:cNvPicPr>
          <p:nvPr/>
        </p:nvPicPr>
        <p:blipFill>
          <a:blip r:embed="rId7"/>
          <a:srcRect t="10669" b="17184"/>
          <a:stretch>
            <a:fillRect/>
          </a:stretch>
        </p:blipFill>
        <p:spPr>
          <a:xfrm>
            <a:off x="2596457" y="40653292"/>
            <a:ext cx="4018438" cy="1976870"/>
          </a:xfrm>
          <a:prstGeom prst="rect">
            <a:avLst/>
          </a:prstGeom>
        </p:spPr>
      </p:pic>
      <p:sp>
        <p:nvSpPr>
          <p:cNvPr id="675" name="TextBox 674"/>
          <p:cNvSpPr txBox="1"/>
          <p:nvPr/>
        </p:nvSpPr>
        <p:spPr>
          <a:xfrm>
            <a:off x="23972837" y="42272718"/>
            <a:ext cx="6263713" cy="460401"/>
          </a:xfrm>
          <a:prstGeom prst="rect">
            <a:avLst/>
          </a:prstGeom>
          <a:noFill/>
        </p:spPr>
        <p:txBody>
          <a:bodyPr wrap="square" lIns="90189" tIns="45094" rIns="90189" bIns="45094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Paper: CP 2014.  September 2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8" name="Text Box 369"/>
          <p:cNvSpPr txBox="1">
            <a:spLocks noChangeArrowheads="1"/>
          </p:cNvSpPr>
          <p:nvPr/>
        </p:nvSpPr>
        <p:spPr bwMode="auto">
          <a:xfrm>
            <a:off x="17848328" y="16063119"/>
            <a:ext cx="9407521" cy="70487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900" b="1" dirty="0">
                <a:latin typeface="Arial" panose="020B0604020202020204" pitchFamily="34" charset="0"/>
              </a:rPr>
              <a:t>Experimental Results</a:t>
            </a:r>
            <a:endParaRPr lang="en-US" sz="3900" dirty="0">
              <a:latin typeface="Arial" panose="020B0604020202020204" pitchFamily="34" charset="0"/>
            </a:endParaRPr>
          </a:p>
        </p:txBody>
      </p:sp>
      <p:sp>
        <p:nvSpPr>
          <p:cNvPr id="19" name="Text Box 369"/>
          <p:cNvSpPr txBox="1">
            <a:spLocks noChangeArrowheads="1"/>
          </p:cNvSpPr>
          <p:nvPr/>
        </p:nvSpPr>
        <p:spPr bwMode="auto">
          <a:xfrm>
            <a:off x="2893195" y="19111119"/>
            <a:ext cx="9792354" cy="706622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900" b="1" i="1" dirty="0" smtClean="0">
                <a:latin typeface="Times New Roman"/>
                <a:cs typeface="Times New Roman"/>
              </a:rPr>
              <a:t>p</a:t>
            </a:r>
            <a:r>
              <a:rPr lang="en-US" sz="3900" b="1" dirty="0" smtClean="0">
                <a:latin typeface="Arial" panose="020B0604020202020204" pitchFamily="34" charset="0"/>
              </a:rPr>
              <a:t>-stability for </a:t>
            </a:r>
            <a:r>
              <a:rPr lang="en-US" sz="3900" b="1" dirty="0">
                <a:latin typeface="Arial" panose="020B0604020202020204" pitchFamily="34" charset="0"/>
              </a:rPr>
              <a:t>AC </a:t>
            </a:r>
            <a:r>
              <a:rPr lang="en-US" sz="3900" b="1" dirty="0" smtClean="0">
                <a:latin typeface="Arial" panose="020B0604020202020204" pitchFamily="34" charset="0"/>
              </a:rPr>
              <a:t>   </a:t>
            </a:r>
            <a:r>
              <a:rPr lang="en-US" sz="3200" b="1" dirty="0" smtClean="0">
                <a:solidFill>
                  <a:srgbClr val="1044E7"/>
                </a:solidFill>
                <a:latin typeface="Arial" panose="020B0604020202020204" pitchFamily="34" charset="0"/>
              </a:rPr>
              <a:t>[</a:t>
            </a:r>
            <a:r>
              <a:rPr lang="en-US" sz="3200" b="1" dirty="0" err="1">
                <a:solidFill>
                  <a:srgbClr val="1044E7"/>
                </a:solidFill>
                <a:latin typeface="Arial" panose="020B0604020202020204" pitchFamily="34" charset="0"/>
              </a:rPr>
              <a:t>Balafrej</a:t>
            </a:r>
            <a:r>
              <a:rPr lang="en-US" sz="3200" b="1" dirty="0" smtClean="0">
                <a:solidFill>
                  <a:srgbClr val="1044E7"/>
                </a:solidFill>
                <a:latin typeface="Arial" panose="020B0604020202020204" pitchFamily="34" charset="0"/>
              </a:rPr>
              <a:t>+ CP2013]</a:t>
            </a:r>
            <a:endParaRPr lang="en-US" sz="3200" dirty="0">
              <a:solidFill>
                <a:srgbClr val="1044E7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8037" y="19873119"/>
            <a:ext cx="679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Relative position of </a:t>
            </a:r>
            <a:r>
              <a:rPr lang="en-US" sz="3600" i="1" dirty="0" smtClean="0">
                <a:latin typeface="Times New Roman"/>
                <a:cs typeface="Times New Roman"/>
              </a:rPr>
              <a:t>v</a:t>
            </a:r>
            <a:r>
              <a:rPr lang="en-US" sz="36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3600" dirty="0" smtClean="0">
                <a:latin typeface="Arial"/>
                <a:cs typeface="Arial"/>
              </a:rPr>
              <a:t> in </a:t>
            </a:r>
            <a:r>
              <a:rPr lang="en-US" sz="3600" i="1" dirty="0" smtClean="0">
                <a:latin typeface="Times New Roman"/>
                <a:cs typeface="Times New Roman"/>
              </a:rPr>
              <a:t>dom</a:t>
            </a:r>
            <a:r>
              <a:rPr lang="en-US" sz="3600" i="1" baseline="30000" dirty="0" smtClean="0">
                <a:latin typeface="Times New Roman"/>
                <a:cs typeface="Times New Roman"/>
              </a:rPr>
              <a:t>o</a:t>
            </a:r>
            <a:r>
              <a:rPr lang="en-US" sz="3600" dirty="0" smtClean="0">
                <a:latin typeface="Times New Roman"/>
                <a:cs typeface="Times New Roman"/>
              </a:rPr>
              <a:t>(</a:t>
            </a:r>
            <a:r>
              <a:rPr lang="en-US" sz="3600" i="1" dirty="0" smtClean="0">
                <a:latin typeface="Times New Roman"/>
                <a:cs typeface="Times New Roman"/>
              </a:rPr>
              <a:t>x</a:t>
            </a:r>
            <a:r>
              <a:rPr lang="en-US" sz="36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3600" dirty="0" smtClean="0">
                <a:latin typeface="Times New Roman"/>
                <a:cs typeface="Times New Roman"/>
              </a:rPr>
              <a:t>)</a:t>
            </a:r>
            <a:r>
              <a:rPr lang="en-US" sz="3600" dirty="0" smtClean="0">
                <a:latin typeface="Arial"/>
                <a:cs typeface="Arial"/>
              </a:rPr>
              <a:t>: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21" name="Picture 3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7" y="20558919"/>
            <a:ext cx="8686800" cy="108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3" name="Group 682"/>
          <p:cNvGrpSpPr/>
          <p:nvPr/>
        </p:nvGrpSpPr>
        <p:grpSpPr>
          <a:xfrm>
            <a:off x="6065836" y="22997319"/>
            <a:ext cx="8001001" cy="3429000"/>
            <a:chOff x="3551236" y="25130919"/>
            <a:chExt cx="8001001" cy="3429000"/>
          </a:xfrm>
        </p:grpSpPr>
        <p:sp>
          <p:nvSpPr>
            <p:cNvPr id="23" name="Oval 22"/>
            <p:cNvSpPr/>
            <p:nvPr/>
          </p:nvSpPr>
          <p:spPr bwMode="auto">
            <a:xfrm>
              <a:off x="3551236" y="25742135"/>
              <a:ext cx="699811" cy="28177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latin typeface="Times New Roman"/>
                <a:cs typeface="Times New Roman"/>
              </a:endParaRPr>
            </a:p>
          </p:txBody>
        </p:sp>
        <p:sp>
          <p:nvSpPr>
            <p:cNvPr id="24" name="TextBox 7"/>
            <p:cNvSpPr txBox="1">
              <a:spLocks noChangeArrowheads="1"/>
            </p:cNvSpPr>
            <p:nvPr/>
          </p:nvSpPr>
          <p:spPr bwMode="auto">
            <a:xfrm>
              <a:off x="3663679" y="25130919"/>
              <a:ext cx="47474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 i="1">
                  <a:latin typeface="Times New Roman"/>
                  <a:cs typeface="Times New Roman"/>
                </a:rPr>
                <a:t>x</a:t>
              </a:r>
              <a:r>
                <a:rPr lang="en-US" sz="3600" i="1" baseline="-2500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3785635" y="25919923"/>
              <a:ext cx="230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Times New Roman"/>
                  <a:cs typeface="Times New Roman"/>
                </a:rPr>
                <a:t>1</a:t>
              </a:r>
              <a:endParaRPr lang="en-US" sz="3600" baseline="-25000">
                <a:latin typeface="Times New Roman"/>
                <a:cs typeface="Times New Roman"/>
              </a:endParaRPr>
            </a:p>
          </p:txBody>
        </p:sp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3785635" y="26556527"/>
              <a:ext cx="230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Times New Roman"/>
                  <a:cs typeface="Times New Roman"/>
                </a:rPr>
                <a:t>2</a:t>
              </a:r>
              <a:endParaRPr lang="en-US" sz="3600" baseline="-25000">
                <a:latin typeface="Times New Roman"/>
                <a:cs typeface="Times New Roman"/>
              </a:endParaRPr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3785635" y="27193131"/>
              <a:ext cx="230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Times New Roman"/>
                  <a:cs typeface="Times New Roman"/>
                </a:rPr>
                <a:t>3</a:t>
              </a:r>
              <a:endParaRPr lang="en-US" sz="3600" baseline="-25000">
                <a:latin typeface="Times New Roman"/>
                <a:cs typeface="Times New Roman"/>
              </a:endParaRPr>
            </a:p>
          </p:txBody>
        </p: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>
              <a:off x="3785638" y="27829733"/>
              <a:ext cx="230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Times New Roman"/>
                  <a:cs typeface="Times New Roman"/>
                </a:rPr>
                <a:t>4</a:t>
              </a:r>
              <a:endParaRPr lang="en-US" sz="3600" baseline="-25000">
                <a:latin typeface="Times New Roman"/>
                <a:cs typeface="Times New Roman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825681" y="25742135"/>
              <a:ext cx="699811" cy="28177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latin typeface="Times New Roman"/>
                <a:cs typeface="Times New Roman"/>
              </a:endParaRPr>
            </a:p>
          </p:txBody>
        </p:sp>
        <p:sp>
          <p:nvSpPr>
            <p:cNvPr id="30" name="TextBox 13"/>
            <p:cNvSpPr txBox="1">
              <a:spLocks noChangeArrowheads="1"/>
            </p:cNvSpPr>
            <p:nvPr/>
          </p:nvSpPr>
          <p:spPr bwMode="auto">
            <a:xfrm>
              <a:off x="6938299" y="25130919"/>
              <a:ext cx="47474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 i="1" dirty="0">
                  <a:latin typeface="Times New Roman"/>
                  <a:cs typeface="Times New Roman"/>
                </a:rPr>
                <a:t>x</a:t>
              </a:r>
              <a:r>
                <a:rPr lang="en-US" sz="3600" i="1" baseline="-25000" dirty="0"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31" name="TextBox 14"/>
            <p:cNvSpPr txBox="1">
              <a:spLocks noChangeArrowheads="1"/>
            </p:cNvSpPr>
            <p:nvPr/>
          </p:nvSpPr>
          <p:spPr bwMode="auto">
            <a:xfrm>
              <a:off x="7060257" y="25919923"/>
              <a:ext cx="230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Times New Roman"/>
                  <a:cs typeface="Times New Roman"/>
                </a:rPr>
                <a:t>1</a:t>
              </a:r>
              <a:endParaRPr lang="en-US" sz="3600" baseline="-25000">
                <a:latin typeface="Times New Roman"/>
                <a:cs typeface="Times New Roman"/>
              </a:endParaRPr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7060257" y="26556527"/>
              <a:ext cx="230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Times New Roman"/>
                  <a:cs typeface="Times New Roman"/>
                </a:rPr>
                <a:t>2</a:t>
              </a:r>
              <a:endParaRPr lang="en-US" sz="3600" baseline="-25000">
                <a:latin typeface="Times New Roman"/>
                <a:cs typeface="Times New Roman"/>
              </a:endParaRPr>
            </a:p>
          </p:txBody>
        </p:sp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7060257" y="27193131"/>
              <a:ext cx="230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Times New Roman"/>
                  <a:cs typeface="Times New Roman"/>
                </a:rPr>
                <a:t>3</a:t>
              </a:r>
              <a:endParaRPr lang="en-US" sz="3600" baseline="-25000">
                <a:latin typeface="Times New Roman"/>
                <a:cs typeface="Times New Roman"/>
              </a:endParaRPr>
            </a:p>
          </p:txBody>
        </p:sp>
        <p:sp>
          <p:nvSpPr>
            <p:cNvPr id="34" name="TextBox 17"/>
            <p:cNvSpPr txBox="1">
              <a:spLocks noChangeArrowheads="1"/>
            </p:cNvSpPr>
            <p:nvPr/>
          </p:nvSpPr>
          <p:spPr bwMode="auto">
            <a:xfrm>
              <a:off x="7060257" y="27829733"/>
              <a:ext cx="230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Times New Roman"/>
                  <a:cs typeface="Times New Roman"/>
                </a:rPr>
                <a:t>4</a:t>
              </a:r>
              <a:endParaRPr lang="en-US" sz="3600" baseline="-25000">
                <a:latin typeface="Times New Roman"/>
                <a:cs typeface="Times New Roman"/>
              </a:endParaRPr>
            </a:p>
          </p:txBody>
        </p:sp>
        <p:cxnSp>
          <p:nvCxnSpPr>
            <p:cNvPr id="35" name="Straight Connector 34"/>
            <p:cNvCxnSpPr>
              <a:stCxn id="25" idx="3"/>
              <a:endCxn id="31" idx="1"/>
            </p:cNvCxnSpPr>
            <p:nvPr/>
          </p:nvCxnSpPr>
          <p:spPr bwMode="auto">
            <a:xfrm>
              <a:off x="4016466" y="26196922"/>
              <a:ext cx="3043791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3"/>
              <a:endCxn id="32" idx="1"/>
            </p:cNvCxnSpPr>
            <p:nvPr/>
          </p:nvCxnSpPr>
          <p:spPr bwMode="auto">
            <a:xfrm>
              <a:off x="4016466" y="26833526"/>
              <a:ext cx="3043791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3"/>
              <a:endCxn id="33" idx="1"/>
            </p:cNvCxnSpPr>
            <p:nvPr/>
          </p:nvCxnSpPr>
          <p:spPr bwMode="auto">
            <a:xfrm>
              <a:off x="4016466" y="27470130"/>
              <a:ext cx="3043791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3"/>
              <a:endCxn id="34" idx="1"/>
            </p:cNvCxnSpPr>
            <p:nvPr/>
          </p:nvCxnSpPr>
          <p:spPr bwMode="auto">
            <a:xfrm>
              <a:off x="4016469" y="28106732"/>
              <a:ext cx="3043788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7" idx="3"/>
              <a:endCxn id="34" idx="1"/>
            </p:cNvCxnSpPr>
            <p:nvPr/>
          </p:nvCxnSpPr>
          <p:spPr bwMode="auto">
            <a:xfrm>
              <a:off x="4016466" y="27470130"/>
              <a:ext cx="3043791" cy="63660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6" idx="3"/>
              <a:endCxn id="33" idx="1"/>
            </p:cNvCxnSpPr>
            <p:nvPr/>
          </p:nvCxnSpPr>
          <p:spPr bwMode="auto">
            <a:xfrm>
              <a:off x="4016466" y="26833526"/>
              <a:ext cx="3043791" cy="63660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5" idx="3"/>
              <a:endCxn id="32" idx="1"/>
            </p:cNvCxnSpPr>
            <p:nvPr/>
          </p:nvCxnSpPr>
          <p:spPr bwMode="auto">
            <a:xfrm>
              <a:off x="4016466" y="26196922"/>
              <a:ext cx="3043791" cy="63660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5" idx="3"/>
              <a:endCxn id="33" idx="1"/>
            </p:cNvCxnSpPr>
            <p:nvPr/>
          </p:nvCxnSpPr>
          <p:spPr bwMode="auto">
            <a:xfrm>
              <a:off x="4016466" y="26196922"/>
              <a:ext cx="3043791" cy="127320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3"/>
              <a:endCxn id="34" idx="1"/>
            </p:cNvCxnSpPr>
            <p:nvPr/>
          </p:nvCxnSpPr>
          <p:spPr bwMode="auto">
            <a:xfrm>
              <a:off x="4016466" y="26196922"/>
              <a:ext cx="3043791" cy="190981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6" idx="3"/>
              <a:endCxn id="34" idx="1"/>
            </p:cNvCxnSpPr>
            <p:nvPr/>
          </p:nvCxnSpPr>
          <p:spPr bwMode="auto">
            <a:xfrm>
              <a:off x="4016466" y="26833526"/>
              <a:ext cx="3043791" cy="127320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7516401" y="25920564"/>
              <a:ext cx="2581084" cy="55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 dirty="0">
                  <a:latin typeface="Times New Roman"/>
                  <a:cs typeface="Times New Roman"/>
                </a:rPr>
                <a:t>(4-1)/4 = 0.75</a:t>
              </a:r>
              <a:endParaRPr lang="en-US" sz="36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>
              <a:off x="7516401" y="26557810"/>
              <a:ext cx="2581084" cy="55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Times New Roman"/>
                  <a:cs typeface="Times New Roman"/>
                </a:rPr>
                <a:t>(4-2)/4 = 0.50</a:t>
              </a:r>
              <a:endParaRPr lang="en-US" sz="3600" baseline="-25000">
                <a:latin typeface="Times New Roman"/>
                <a:cs typeface="Times New Roman"/>
              </a:endParaRPr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7522193" y="27169565"/>
              <a:ext cx="2581084" cy="55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Times New Roman"/>
                  <a:cs typeface="Times New Roman"/>
                </a:rPr>
                <a:t>(4-3)/4 = 0.25</a:t>
              </a:r>
              <a:endParaRPr lang="en-US" sz="3600" baseline="-25000">
                <a:latin typeface="Times New Roman"/>
                <a:cs typeface="Times New Roman"/>
              </a:endParaRPr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7523352" y="27829983"/>
              <a:ext cx="2581084" cy="55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 dirty="0">
                  <a:latin typeface="Times New Roman"/>
                  <a:cs typeface="Times New Roman"/>
                </a:rPr>
                <a:t>(4-4)/4 = 0.00</a:t>
              </a:r>
              <a:endParaRPr lang="en-US" sz="36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7944012" y="25283319"/>
              <a:ext cx="136898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 dirty="0" err="1" smtClean="0">
                  <a:latin typeface="Times New Roman"/>
                  <a:cs typeface="Times New Roman"/>
                </a:rPr>
                <a:t>Δ</a:t>
              </a:r>
              <a:r>
                <a:rPr lang="en-US" sz="3600" dirty="0" smtClean="0">
                  <a:latin typeface="Times New Roman"/>
                  <a:cs typeface="Times New Roman"/>
                </a:rPr>
                <a:t>(</a:t>
              </a:r>
              <a:r>
                <a:rPr lang="en-US" sz="3600" i="1" dirty="0">
                  <a:latin typeface="Times New Roman"/>
                  <a:cs typeface="Times New Roman"/>
                </a:rPr>
                <a:t>x</a:t>
              </a:r>
              <a:r>
                <a:rPr lang="en-US" sz="3600" baseline="-25000" dirty="0">
                  <a:latin typeface="Times New Roman"/>
                  <a:cs typeface="Times New Roman"/>
                </a:rPr>
                <a:t>2</a:t>
              </a:r>
              <a:r>
                <a:rPr lang="en-US" sz="3600" i="1" dirty="0">
                  <a:latin typeface="Times New Roman"/>
                  <a:cs typeface="Times New Roman"/>
                </a:rPr>
                <a:t>,</a:t>
              </a:r>
              <a:r>
                <a:rPr lang="en-US" sz="3600" i="1" dirty="0" smtClean="0">
                  <a:latin typeface="Times New Roman"/>
                  <a:cs typeface="Times New Roman"/>
                </a:rPr>
                <a:t>v</a:t>
              </a:r>
              <a:r>
                <a:rPr lang="en-US" sz="3600" i="1" baseline="-25000" dirty="0" smtClean="0">
                  <a:latin typeface="Times New Roman"/>
                  <a:cs typeface="Times New Roman"/>
                </a:rPr>
                <a:t>i</a:t>
              </a:r>
              <a:r>
                <a:rPr lang="en-US" sz="3600" dirty="0" smtClean="0">
                  <a:latin typeface="Times New Roman"/>
                  <a:cs typeface="Times New Roman"/>
                </a:rPr>
                <a:t>)</a:t>
              </a:r>
              <a:endParaRPr lang="en-US" sz="3600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6834950" y="27776686"/>
              <a:ext cx="3345688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10201832" y="27496298"/>
              <a:ext cx="1350405" cy="55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3600" i="1" dirty="0">
                  <a:latin typeface="Times New Roman"/>
                  <a:cs typeface="Times New Roman"/>
                </a:rPr>
                <a:t>p</a:t>
              </a:r>
              <a:r>
                <a:rPr lang="en-US" sz="3600" dirty="0">
                  <a:latin typeface="Times New Roman"/>
                  <a:cs typeface="Times New Roman"/>
                </a:rPr>
                <a:t>=0.25</a:t>
              </a:r>
              <a:endParaRPr lang="en-US" sz="3600" baseline="-250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54" name="Picture 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7" y="28946352"/>
            <a:ext cx="3898329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74339"/>
              </p:ext>
            </p:extLst>
          </p:nvPr>
        </p:nvGraphicFramePr>
        <p:xfrm>
          <a:off x="13381037" y="28031952"/>
          <a:ext cx="1220260" cy="607853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8600"/>
                <a:gridCol w="495830"/>
                <a:gridCol w="495830"/>
              </a:tblGrid>
              <a:tr h="317789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600" i="1" baseline="-25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i="1" baseline="-25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43498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3600" i="1" baseline="-25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600" i="1" baseline="-25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43498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8" name="TextBox 8"/>
          <p:cNvSpPr txBox="1">
            <a:spLocks noChangeArrowheads="1"/>
          </p:cNvSpPr>
          <p:nvPr/>
        </p:nvSpPr>
        <p:spPr bwMode="auto">
          <a:xfrm>
            <a:off x="884237" y="32271619"/>
            <a:ext cx="6705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3000" i="1" dirty="0" err="1">
                <a:latin typeface="Times New Roman" charset="0"/>
                <a:cs typeface="Times New Roman" charset="0"/>
              </a:rPr>
              <a:t>gacSupports</a:t>
            </a:r>
            <a:r>
              <a:rPr lang="en-US" sz="3000" dirty="0">
                <a:latin typeface="Times New Roman" charset="0"/>
                <a:cs typeface="Times New Roman" charset="0"/>
              </a:rPr>
              <a:t>[</a:t>
            </a:r>
            <a:r>
              <a:rPr lang="en-US" sz="3000" i="1" dirty="0" err="1">
                <a:latin typeface="Times New Roman" charset="0"/>
                <a:cs typeface="Times New Roman" charset="0"/>
              </a:rPr>
              <a:t>R</a:t>
            </a:r>
            <a:r>
              <a:rPr lang="en-US" sz="3000" i="1" baseline="-25000" dirty="0" err="1">
                <a:latin typeface="Times New Roman" charset="0"/>
                <a:cs typeface="Times New Roman" charset="0"/>
              </a:rPr>
              <a:t>j</a:t>
            </a:r>
            <a:r>
              <a:rPr lang="en-US" sz="3000" dirty="0">
                <a:latin typeface="Times New Roman" charset="0"/>
                <a:cs typeface="Times New Roman" charset="0"/>
              </a:rPr>
              <a:t>](</a:t>
            </a:r>
            <a:r>
              <a:rPr lang="en-US" sz="3000" dirty="0">
                <a:latin typeface="Cambria Math" charset="0"/>
                <a:cs typeface="Cambria Math" charset="0"/>
              </a:rPr>
              <a:t>〈</a:t>
            </a:r>
            <a:r>
              <a:rPr lang="en-US" sz="3000" i="1" dirty="0">
                <a:latin typeface="Times New Roman"/>
                <a:cs typeface="Times New Roman"/>
              </a:rPr>
              <a:t>x</a:t>
            </a:r>
            <a:r>
              <a:rPr lang="en-US" sz="3000" i="1" baseline="-25000" dirty="0">
                <a:latin typeface="Times New Roman"/>
                <a:cs typeface="Times New Roman"/>
              </a:rPr>
              <a:t>1</a:t>
            </a:r>
            <a:r>
              <a:rPr lang="en-US" sz="3000" dirty="0">
                <a:latin typeface="Times New Roman"/>
                <a:cs typeface="Times New Roman"/>
              </a:rPr>
              <a:t>,1</a:t>
            </a:r>
            <a:r>
              <a:rPr lang="en-US" sz="3000" dirty="0">
                <a:latin typeface="Cambria Math" charset="0"/>
                <a:cs typeface="Cambria Math" charset="0"/>
              </a:rPr>
              <a:t>〉</a:t>
            </a:r>
            <a:r>
              <a:rPr lang="en-US" sz="3000" dirty="0">
                <a:latin typeface="Times New Roman" charset="0"/>
                <a:cs typeface="Times New Roman" charset="0"/>
              </a:rPr>
              <a:t>)</a:t>
            </a:r>
            <a:r>
              <a:rPr lang="en-US" sz="3000" dirty="0" smtClean="0">
                <a:latin typeface="Times New Roman" charset="0"/>
                <a:cs typeface="Times New Roman" charset="0"/>
              </a:rPr>
              <a:t>=</a:t>
            </a:r>
            <a:r>
              <a:rPr lang="en-US" sz="3000" dirty="0">
                <a:latin typeface="Times New Roman" charset="0"/>
                <a:cs typeface="Times New Roman" charset="0"/>
              </a:rPr>
              <a:t>{0,1,2,3</a:t>
            </a:r>
            <a:r>
              <a:rPr lang="en-US" sz="3000" dirty="0" smtClean="0">
                <a:latin typeface="Times New Roman" charset="0"/>
                <a:cs typeface="Times New Roman" charset="0"/>
              </a:rPr>
              <a:t>}</a:t>
            </a:r>
            <a:endParaRPr lang="en-US" sz="3000" i="1" dirty="0" smtClean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3000" i="1" dirty="0" err="1" smtClean="0">
                <a:latin typeface="Times New Roman" charset="0"/>
                <a:cs typeface="Times New Roman" charset="0"/>
              </a:rPr>
              <a:t>gacSupports</a:t>
            </a:r>
            <a:r>
              <a:rPr lang="en-US" sz="3000" dirty="0">
                <a:latin typeface="Times New Roman" charset="0"/>
                <a:cs typeface="Times New Roman" charset="0"/>
              </a:rPr>
              <a:t>[</a:t>
            </a:r>
            <a:r>
              <a:rPr lang="en-US" sz="3000" i="1" dirty="0" err="1">
                <a:latin typeface="Times New Roman" charset="0"/>
                <a:cs typeface="Times New Roman" charset="0"/>
              </a:rPr>
              <a:t>R</a:t>
            </a:r>
            <a:r>
              <a:rPr lang="en-US" sz="3000" i="1" baseline="-25000" dirty="0" err="1">
                <a:latin typeface="Times New Roman" charset="0"/>
                <a:cs typeface="Times New Roman" charset="0"/>
              </a:rPr>
              <a:t>j</a:t>
            </a:r>
            <a:r>
              <a:rPr lang="en-US" sz="3000" dirty="0">
                <a:latin typeface="Times New Roman" charset="0"/>
                <a:cs typeface="Times New Roman" charset="0"/>
              </a:rPr>
              <a:t>](</a:t>
            </a:r>
            <a:r>
              <a:rPr lang="en-US" sz="3000" dirty="0">
                <a:latin typeface="Cambria Math" charset="0"/>
                <a:cs typeface="Cambria Math" charset="0"/>
              </a:rPr>
              <a:t>〈</a:t>
            </a:r>
            <a:r>
              <a:rPr lang="en-US" sz="3000" i="1" dirty="0">
                <a:latin typeface="Times New Roman"/>
                <a:cs typeface="Times New Roman"/>
              </a:rPr>
              <a:t>x</a:t>
            </a:r>
            <a:r>
              <a:rPr lang="en-US" sz="3000" i="1" baseline="-25000" dirty="0">
                <a:latin typeface="Times New Roman"/>
                <a:cs typeface="Times New Roman"/>
              </a:rPr>
              <a:t>1</a:t>
            </a:r>
            <a:r>
              <a:rPr lang="en-US" sz="3000" dirty="0">
                <a:latin typeface="Times New Roman"/>
                <a:cs typeface="Times New Roman"/>
              </a:rPr>
              <a:t>,2</a:t>
            </a:r>
            <a:r>
              <a:rPr lang="en-US" sz="3000" dirty="0">
                <a:latin typeface="Cambria Math" charset="0"/>
                <a:cs typeface="Cambria Math" charset="0"/>
              </a:rPr>
              <a:t>〉</a:t>
            </a:r>
            <a:r>
              <a:rPr lang="en-US" sz="3000" dirty="0">
                <a:latin typeface="Times New Roman" charset="0"/>
                <a:cs typeface="Times New Roman" charset="0"/>
              </a:rPr>
              <a:t>)={4,5,6}</a:t>
            </a:r>
          </a:p>
          <a:p>
            <a:pPr eaLnBrk="1" hangingPunct="1"/>
            <a:r>
              <a:rPr lang="en-US" sz="3000" i="1" dirty="0" err="1">
                <a:latin typeface="Times New Roman" charset="0"/>
                <a:cs typeface="Times New Roman" charset="0"/>
              </a:rPr>
              <a:t>gacSupports</a:t>
            </a:r>
            <a:r>
              <a:rPr lang="en-US" sz="3000" dirty="0">
                <a:latin typeface="Times New Roman" charset="0"/>
                <a:cs typeface="Times New Roman" charset="0"/>
              </a:rPr>
              <a:t>[</a:t>
            </a:r>
            <a:r>
              <a:rPr lang="en-US" sz="3000" i="1" dirty="0" err="1">
                <a:latin typeface="Times New Roman" charset="0"/>
                <a:cs typeface="Times New Roman" charset="0"/>
              </a:rPr>
              <a:t>R</a:t>
            </a:r>
            <a:r>
              <a:rPr lang="en-US" sz="3000" i="1" baseline="-25000" dirty="0" err="1">
                <a:latin typeface="Times New Roman" charset="0"/>
                <a:cs typeface="Times New Roman" charset="0"/>
              </a:rPr>
              <a:t>j</a:t>
            </a:r>
            <a:r>
              <a:rPr lang="en-US" sz="3000" dirty="0">
                <a:latin typeface="Times New Roman" charset="0"/>
                <a:cs typeface="Times New Roman" charset="0"/>
              </a:rPr>
              <a:t>](</a:t>
            </a:r>
            <a:r>
              <a:rPr lang="en-US" sz="3000" dirty="0">
                <a:latin typeface="Cambria Math" charset="0"/>
                <a:cs typeface="Cambria Math" charset="0"/>
              </a:rPr>
              <a:t>〈</a:t>
            </a:r>
            <a:r>
              <a:rPr lang="en-US" sz="3000" i="1" dirty="0">
                <a:latin typeface="Times New Roman"/>
                <a:cs typeface="Times New Roman"/>
              </a:rPr>
              <a:t>x</a:t>
            </a:r>
            <a:r>
              <a:rPr lang="en-US" sz="3000" i="1" baseline="-25000" dirty="0">
                <a:latin typeface="Times New Roman"/>
                <a:cs typeface="Times New Roman"/>
              </a:rPr>
              <a:t>1</a:t>
            </a:r>
            <a:r>
              <a:rPr lang="en-US" sz="3000" dirty="0">
                <a:latin typeface="Times New Roman"/>
                <a:cs typeface="Times New Roman"/>
              </a:rPr>
              <a:t>,3</a:t>
            </a:r>
            <a:r>
              <a:rPr lang="en-US" sz="3000" dirty="0">
                <a:latin typeface="Cambria Math" charset="0"/>
                <a:cs typeface="Cambria Math" charset="0"/>
              </a:rPr>
              <a:t>〉</a:t>
            </a:r>
            <a:r>
              <a:rPr lang="en-US" sz="3000" dirty="0">
                <a:latin typeface="Times New Roman" charset="0"/>
                <a:cs typeface="Times New Roman" charset="0"/>
              </a:rPr>
              <a:t>)={7,8}</a:t>
            </a:r>
          </a:p>
          <a:p>
            <a:pPr eaLnBrk="1" hangingPunct="1"/>
            <a:r>
              <a:rPr lang="en-US" sz="3000" i="1" dirty="0" err="1">
                <a:latin typeface="Times New Roman" charset="0"/>
                <a:cs typeface="Times New Roman" charset="0"/>
              </a:rPr>
              <a:t>gacSupports</a:t>
            </a:r>
            <a:r>
              <a:rPr lang="en-US" sz="3000" dirty="0">
                <a:latin typeface="Times New Roman" charset="0"/>
                <a:cs typeface="Times New Roman" charset="0"/>
              </a:rPr>
              <a:t>[</a:t>
            </a:r>
            <a:r>
              <a:rPr lang="en-US" sz="3000" i="1" dirty="0" err="1">
                <a:latin typeface="Times New Roman" charset="0"/>
                <a:cs typeface="Times New Roman" charset="0"/>
              </a:rPr>
              <a:t>R</a:t>
            </a:r>
            <a:r>
              <a:rPr lang="en-US" sz="3000" i="1" baseline="-25000" dirty="0" err="1">
                <a:latin typeface="Times New Roman" charset="0"/>
                <a:cs typeface="Times New Roman" charset="0"/>
              </a:rPr>
              <a:t>j</a:t>
            </a:r>
            <a:r>
              <a:rPr lang="en-US" sz="3000" dirty="0">
                <a:latin typeface="Times New Roman" charset="0"/>
                <a:cs typeface="Times New Roman" charset="0"/>
              </a:rPr>
              <a:t>](</a:t>
            </a:r>
            <a:r>
              <a:rPr lang="en-US" sz="3000" dirty="0">
                <a:latin typeface="Cambria Math" charset="0"/>
                <a:cs typeface="Cambria Math" charset="0"/>
              </a:rPr>
              <a:t>〈</a:t>
            </a:r>
            <a:r>
              <a:rPr lang="en-US" sz="3000" i="1" dirty="0">
                <a:latin typeface="Times New Roman"/>
                <a:cs typeface="Times New Roman"/>
              </a:rPr>
              <a:t>x</a:t>
            </a:r>
            <a:r>
              <a:rPr lang="en-US" sz="3000" i="1" baseline="-25000" dirty="0">
                <a:latin typeface="Times New Roman"/>
                <a:cs typeface="Times New Roman"/>
              </a:rPr>
              <a:t>1</a:t>
            </a:r>
            <a:r>
              <a:rPr lang="en-US" sz="3000" dirty="0">
                <a:latin typeface="Times New Roman"/>
                <a:cs typeface="Times New Roman"/>
              </a:rPr>
              <a:t>,4</a:t>
            </a:r>
            <a:r>
              <a:rPr lang="en-US" sz="3000" dirty="0">
                <a:latin typeface="Cambria Math" charset="0"/>
                <a:cs typeface="Cambria Math" charset="0"/>
              </a:rPr>
              <a:t>〉</a:t>
            </a:r>
            <a:r>
              <a:rPr lang="en-US" sz="3000" dirty="0">
                <a:latin typeface="Times New Roman" charset="0"/>
                <a:cs typeface="Times New Roman" charset="0"/>
              </a:rPr>
              <a:t>)={9}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8037" y="9122653"/>
            <a:ext cx="952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Generalized Arc Consistency (GAC)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ensures </a:t>
            </a:r>
            <a:r>
              <a:rPr lang="en-US" sz="3600" dirty="0" smtClean="0">
                <a:latin typeface="Arial"/>
                <a:cs typeface="Arial"/>
              </a:rPr>
              <a:t>any </a:t>
            </a:r>
            <a:r>
              <a:rPr lang="en-US" sz="3600" dirty="0">
                <a:latin typeface="Arial"/>
                <a:cs typeface="Arial"/>
              </a:rPr>
              <a:t>value in the domain of any variable in the </a:t>
            </a:r>
            <a:r>
              <a:rPr lang="en-US" sz="3600" dirty="0" smtClean="0">
                <a:latin typeface="Arial"/>
                <a:cs typeface="Arial"/>
              </a:rPr>
              <a:t>scope of every relation </a:t>
            </a:r>
            <a:r>
              <a:rPr lang="en-US" sz="3600" dirty="0">
                <a:latin typeface="Arial"/>
                <a:cs typeface="Arial"/>
              </a:rPr>
              <a:t>can be extended to a tuple satisfying the relation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r>
              <a:rPr lang="en-US" sz="3600" dirty="0" smtClean="0">
                <a:latin typeface="Arial"/>
                <a:cs typeface="Arial"/>
              </a:rPr>
              <a:t>E.g., filters </a:t>
            </a:r>
            <a:r>
              <a:rPr lang="en-US" sz="3600" dirty="0">
                <a:latin typeface="Arial"/>
                <a:cs typeface="Arial"/>
              </a:rPr>
              <a:t>value </a:t>
            </a:r>
            <a:r>
              <a:rPr lang="en-US" sz="3600" dirty="0">
                <a:latin typeface="Times New Roman"/>
                <a:cs typeface="Times New Roman"/>
              </a:rPr>
              <a:t>2</a:t>
            </a:r>
            <a:r>
              <a:rPr lang="en-US" sz="3600" dirty="0">
                <a:latin typeface="Arial"/>
                <a:cs typeface="Arial"/>
              </a:rPr>
              <a:t> from </a:t>
            </a:r>
            <a:r>
              <a:rPr lang="en-US" sz="3600" i="1" dirty="0">
                <a:latin typeface="Times New Roman"/>
                <a:cs typeface="Times New Roman"/>
              </a:rPr>
              <a:t>V</a:t>
            </a:r>
            <a:r>
              <a:rPr lang="en-US" sz="3600" baseline="-25000" dirty="0">
                <a:latin typeface="Times New Roman"/>
                <a:cs typeface="Times New Roman"/>
              </a:rPr>
              <a:t>3</a:t>
            </a:r>
            <a:r>
              <a:rPr lang="en-US" sz="3600" dirty="0" smtClean="0">
                <a:latin typeface="Arial"/>
                <a:cs typeface="Arial"/>
              </a:rPr>
              <a:t>.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8037" y="12320339"/>
            <a:ext cx="9525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b="1" dirty="0" smtClean="0">
                <a:latin typeface="Arial"/>
                <a:cs typeface="Arial"/>
              </a:rPr>
              <a:t>STR</a:t>
            </a:r>
            <a:r>
              <a:rPr lang="en-US" sz="3600" dirty="0" smtClean="0">
                <a:latin typeface="Arial"/>
                <a:cs typeface="Arial"/>
              </a:rPr>
              <a:t> ensures GAC, filtering both domains and relations.</a:t>
            </a:r>
          </a:p>
          <a:p>
            <a:pPr marL="0" lvl="1"/>
            <a:r>
              <a:rPr lang="en-US" sz="3600" dirty="0" smtClean="0">
                <a:latin typeface="Arial"/>
                <a:cs typeface="Arial"/>
              </a:rPr>
              <a:t>E.g., </a:t>
            </a:r>
            <a:r>
              <a:rPr lang="en-US" sz="3600" dirty="0">
                <a:latin typeface="Arial"/>
                <a:cs typeface="Arial"/>
              </a:rPr>
              <a:t>f</a:t>
            </a:r>
            <a:r>
              <a:rPr lang="en-US" sz="3600" dirty="0" smtClean="0">
                <a:latin typeface="Arial"/>
                <a:cs typeface="Arial"/>
              </a:rPr>
              <a:t>ilters </a:t>
            </a:r>
            <a:r>
              <a:rPr lang="en-US" sz="3600" dirty="0">
                <a:latin typeface="Arial"/>
                <a:cs typeface="Arial"/>
              </a:rPr>
              <a:t>value </a:t>
            </a:r>
            <a:r>
              <a:rPr lang="en-US" sz="3600" dirty="0">
                <a:latin typeface="Times New Roman"/>
                <a:cs typeface="Times New Roman"/>
              </a:rPr>
              <a:t>2</a:t>
            </a:r>
            <a:r>
              <a:rPr lang="en-US" sz="3600" dirty="0">
                <a:latin typeface="Arial"/>
                <a:cs typeface="Arial"/>
              </a:rPr>
              <a:t> from </a:t>
            </a:r>
            <a:r>
              <a:rPr lang="en-US" sz="3600" i="1" dirty="0" smtClean="0">
                <a:latin typeface="Times New Roman"/>
                <a:cs typeface="Times New Roman"/>
              </a:rPr>
              <a:t>V</a:t>
            </a:r>
            <a:r>
              <a:rPr lang="en-US" sz="3600" baseline="-25000" dirty="0" smtClean="0">
                <a:latin typeface="Times New Roman"/>
                <a:cs typeface="Times New Roman"/>
              </a:rPr>
              <a:t>3</a:t>
            </a:r>
            <a:r>
              <a:rPr lang="en-US" sz="3600" dirty="0" smtClean="0">
                <a:latin typeface="Arial"/>
                <a:cs typeface="Arial"/>
              </a:rPr>
              <a:t>,tuple </a:t>
            </a:r>
            <a:r>
              <a:rPr lang="en-US" sz="3600" dirty="0">
                <a:latin typeface="Cambria Math"/>
                <a:cs typeface="Cambria Math"/>
              </a:rPr>
              <a:t>〈</a:t>
            </a:r>
            <a:r>
              <a:rPr lang="en-US" sz="3600" dirty="0">
                <a:latin typeface="Times New Roman"/>
                <a:cs typeface="Times New Roman"/>
              </a:rPr>
              <a:t>2,1</a:t>
            </a:r>
            <a:r>
              <a:rPr lang="en-US" sz="3600" dirty="0">
                <a:latin typeface="Cambria Math"/>
                <a:cs typeface="Cambria Math"/>
              </a:rPr>
              <a:t>〉</a:t>
            </a:r>
            <a:r>
              <a:rPr lang="en-US" sz="3600" dirty="0">
                <a:latin typeface="Arial"/>
                <a:cs typeface="Arial"/>
              </a:rPr>
              <a:t> from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baseline="-25000" dirty="0" smtClean="0">
                <a:latin typeface="Times New Roman"/>
                <a:cs typeface="Times New Roman"/>
              </a:rPr>
              <a:t>2</a:t>
            </a:r>
            <a:r>
              <a:rPr lang="en-US" sz="3600" dirty="0" smtClean="0">
                <a:latin typeface="Arial"/>
                <a:cs typeface="Arial"/>
              </a:rPr>
              <a:t>.</a:t>
            </a:r>
            <a:endParaRPr lang="en-US" sz="3600" baseline="-25000" dirty="0"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8037" y="14410030"/>
            <a:ext cx="1402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Arial"/>
                <a:cs typeface="Arial"/>
              </a:rPr>
              <a:t>m</a:t>
            </a:r>
            <a:r>
              <a:rPr lang="en-US" sz="3600" b="1" dirty="0" smtClean="0">
                <a:latin typeface="Arial"/>
                <a:cs typeface="Arial"/>
              </a:rPr>
              <a:t>-wise Consistency, R(*,</a:t>
            </a:r>
            <a:r>
              <a:rPr lang="en-US" sz="3600" b="1" i="1" dirty="0" smtClean="0">
                <a:latin typeface="Times New Roman"/>
                <a:cs typeface="Times New Roman"/>
              </a:rPr>
              <a:t>m</a:t>
            </a:r>
            <a:r>
              <a:rPr lang="en-US" sz="3600" b="1" dirty="0" smtClean="0">
                <a:latin typeface="Arial"/>
                <a:cs typeface="Arial"/>
              </a:rPr>
              <a:t>)C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ensures </a:t>
            </a:r>
            <a:r>
              <a:rPr lang="en-US" sz="3600" dirty="0" smtClean="0">
                <a:latin typeface="Arial"/>
                <a:cs typeface="Arial"/>
              </a:rPr>
              <a:t>every </a:t>
            </a:r>
            <a:r>
              <a:rPr lang="en-US" sz="3600" dirty="0">
                <a:latin typeface="Arial"/>
                <a:cs typeface="Arial"/>
              </a:rPr>
              <a:t>tuple in </a:t>
            </a:r>
            <a:r>
              <a:rPr lang="en-US" sz="3600" dirty="0" smtClean="0">
                <a:latin typeface="Arial"/>
                <a:cs typeface="Arial"/>
              </a:rPr>
              <a:t>every </a:t>
            </a:r>
            <a:r>
              <a:rPr lang="en-US" sz="3600" dirty="0">
                <a:latin typeface="Arial"/>
                <a:cs typeface="Arial"/>
              </a:rPr>
              <a:t>relation can be </a:t>
            </a:r>
            <a:r>
              <a:rPr lang="en-US" sz="3600" dirty="0" smtClean="0">
                <a:latin typeface="Arial"/>
                <a:cs typeface="Arial"/>
              </a:rPr>
              <a:t>extended </a:t>
            </a:r>
            <a:r>
              <a:rPr lang="en-US" sz="3600" dirty="0">
                <a:latin typeface="Arial"/>
                <a:cs typeface="Arial"/>
              </a:rPr>
              <a:t>to every combination of </a:t>
            </a:r>
            <a:r>
              <a:rPr lang="en-US" sz="3600" i="1" dirty="0">
                <a:latin typeface="Times New Roman"/>
                <a:cs typeface="Times New Roman"/>
              </a:rPr>
              <a:t>m</a:t>
            </a:r>
            <a:r>
              <a:rPr lang="en-US" sz="3600" dirty="0">
                <a:latin typeface="Arial"/>
                <a:cs typeface="Arial"/>
              </a:rPr>
              <a:t>−1 other </a:t>
            </a:r>
            <a:r>
              <a:rPr lang="en-US" sz="3600" dirty="0" smtClean="0">
                <a:latin typeface="Arial"/>
                <a:cs typeface="Arial"/>
              </a:rPr>
              <a:t>relations.</a:t>
            </a:r>
          </a:p>
          <a:p>
            <a:r>
              <a:rPr lang="en-US" sz="3600" dirty="0">
                <a:latin typeface="Arial"/>
                <a:cs typeface="Arial"/>
              </a:rPr>
              <a:t>R(*,3)</a:t>
            </a:r>
            <a:r>
              <a:rPr lang="en-US" sz="3600" dirty="0" smtClean="0">
                <a:latin typeface="Arial"/>
                <a:cs typeface="Arial"/>
              </a:rPr>
              <a:t>C filters tuple </a:t>
            </a:r>
            <a:r>
              <a:rPr lang="en-US" sz="3600" dirty="0">
                <a:latin typeface="Cambria Math"/>
                <a:cs typeface="Cambria Math"/>
              </a:rPr>
              <a:t>〈</a:t>
            </a:r>
            <a:r>
              <a:rPr lang="en-US" sz="3600" dirty="0">
                <a:latin typeface="Arial"/>
                <a:cs typeface="Arial"/>
              </a:rPr>
              <a:t>2,2</a:t>
            </a:r>
            <a:r>
              <a:rPr lang="en-US" sz="3600" dirty="0">
                <a:latin typeface="Cambria Math"/>
                <a:cs typeface="Cambria Math"/>
              </a:rPr>
              <a:t>〉</a:t>
            </a:r>
            <a:r>
              <a:rPr lang="en-US" sz="3600" dirty="0">
                <a:latin typeface="Arial"/>
                <a:cs typeface="Arial"/>
              </a:rPr>
              <a:t> from </a:t>
            </a:r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-25000" dirty="0">
                <a:latin typeface="Times New Roman"/>
                <a:cs typeface="Times New Roman"/>
              </a:rPr>
              <a:t>1</a:t>
            </a:r>
            <a:r>
              <a:rPr lang="en-US" sz="3600" dirty="0">
                <a:latin typeface="Arial"/>
                <a:cs typeface="Arial"/>
              </a:rPr>
              <a:t>, </a:t>
            </a:r>
            <a:r>
              <a:rPr lang="en-US" sz="3600" dirty="0">
                <a:latin typeface="Cambria Math"/>
                <a:cs typeface="Cambria Math"/>
              </a:rPr>
              <a:t>〈</a:t>
            </a:r>
            <a:r>
              <a:rPr lang="en-US" sz="3600" dirty="0">
                <a:latin typeface="Arial"/>
                <a:cs typeface="Arial"/>
              </a:rPr>
              <a:t>2,1</a:t>
            </a:r>
            <a:r>
              <a:rPr lang="en-US" sz="3600" dirty="0">
                <a:latin typeface="Cambria Math"/>
                <a:cs typeface="Cambria Math"/>
              </a:rPr>
              <a:t>〉</a:t>
            </a:r>
            <a:r>
              <a:rPr lang="en-US" sz="3600" dirty="0">
                <a:latin typeface="Arial"/>
                <a:cs typeface="Arial"/>
              </a:rPr>
              <a:t> from </a:t>
            </a:r>
            <a:r>
              <a:rPr lang="en-US" sz="3600" i="1" dirty="0">
                <a:latin typeface="Times New Roman"/>
                <a:cs typeface="Times New Roman"/>
              </a:rPr>
              <a:t>R</a:t>
            </a:r>
            <a:r>
              <a:rPr lang="en-US" sz="3600" baseline="-25000" dirty="0">
                <a:latin typeface="Times New Roman"/>
                <a:cs typeface="Times New Roman"/>
              </a:rPr>
              <a:t>2</a:t>
            </a:r>
            <a:r>
              <a:rPr lang="en-US" sz="3600" dirty="0">
                <a:latin typeface="Arial"/>
                <a:cs typeface="Arial"/>
              </a:rPr>
              <a:t> and </a:t>
            </a:r>
            <a:r>
              <a:rPr lang="en-US" sz="3600" dirty="0">
                <a:latin typeface="Cambria Math"/>
                <a:cs typeface="Cambria Math"/>
              </a:rPr>
              <a:t>〈</a:t>
            </a:r>
            <a:r>
              <a:rPr lang="en-US" sz="3600" dirty="0">
                <a:latin typeface="Arial"/>
                <a:cs typeface="Arial"/>
              </a:rPr>
              <a:t>2,2,2</a:t>
            </a:r>
            <a:r>
              <a:rPr lang="en-US" sz="3600" dirty="0">
                <a:latin typeface="Cambria Math"/>
                <a:cs typeface="Cambria Math"/>
              </a:rPr>
              <a:t>〉</a:t>
            </a:r>
            <a:r>
              <a:rPr lang="en-US" sz="3600" dirty="0">
                <a:latin typeface="Arial"/>
                <a:cs typeface="Arial"/>
              </a:rPr>
              <a:t> from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baseline="-25000" dirty="0" smtClean="0">
                <a:latin typeface="Times New Roman"/>
                <a:cs typeface="Times New Roman"/>
              </a:rPr>
              <a:t>3</a:t>
            </a:r>
            <a:r>
              <a:rPr lang="en-US" sz="3600" dirty="0" smtClean="0">
                <a:latin typeface="Arial"/>
                <a:cs typeface="Arial"/>
              </a:rPr>
              <a:t>. Projecting relations onto domains filters 2 from every variable.</a:t>
            </a:r>
            <a:endParaRPr lang="en-US" sz="3600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80636" y="8855574"/>
            <a:ext cx="4839718" cy="5607345"/>
            <a:chOff x="11244569" y="9604826"/>
            <a:chExt cx="3791540" cy="4392915"/>
          </a:xfrm>
        </p:grpSpPr>
        <p:sp>
          <p:nvSpPr>
            <p:cNvPr id="90" name="TextBox 34"/>
            <p:cNvSpPr txBox="1">
              <a:spLocks noChangeArrowheads="1"/>
            </p:cNvSpPr>
            <p:nvPr/>
          </p:nvSpPr>
          <p:spPr bwMode="auto">
            <a:xfrm>
              <a:off x="11821011" y="10315358"/>
              <a:ext cx="365696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91" name="TextBox 98"/>
            <p:cNvSpPr txBox="1">
              <a:spLocks noChangeArrowheads="1"/>
            </p:cNvSpPr>
            <p:nvPr/>
          </p:nvSpPr>
          <p:spPr bwMode="auto">
            <a:xfrm>
              <a:off x="12140843" y="10315358"/>
              <a:ext cx="365696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dirty="0"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92" name="TextBox 100"/>
            <p:cNvSpPr txBox="1">
              <a:spLocks noChangeArrowheads="1"/>
            </p:cNvSpPr>
            <p:nvPr/>
          </p:nvSpPr>
          <p:spPr bwMode="auto">
            <a:xfrm>
              <a:off x="11821011" y="11280680"/>
              <a:ext cx="365696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93" name="TextBox 101"/>
            <p:cNvSpPr txBox="1">
              <a:spLocks noChangeArrowheads="1"/>
            </p:cNvSpPr>
            <p:nvPr/>
          </p:nvSpPr>
          <p:spPr bwMode="auto">
            <a:xfrm>
              <a:off x="12140843" y="11280680"/>
              <a:ext cx="365696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94" name="TextBox 103"/>
            <p:cNvSpPr txBox="1">
              <a:spLocks noChangeArrowheads="1"/>
            </p:cNvSpPr>
            <p:nvPr/>
          </p:nvSpPr>
          <p:spPr bwMode="auto">
            <a:xfrm>
              <a:off x="11821011" y="12240172"/>
              <a:ext cx="365696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95" name="TextBox 104"/>
            <p:cNvSpPr txBox="1">
              <a:spLocks noChangeArrowheads="1"/>
            </p:cNvSpPr>
            <p:nvPr/>
          </p:nvSpPr>
          <p:spPr bwMode="auto">
            <a:xfrm>
              <a:off x="12140843" y="12240172"/>
              <a:ext cx="365696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dirty="0"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96" name="TextBox 106"/>
            <p:cNvSpPr txBox="1">
              <a:spLocks noChangeArrowheads="1"/>
            </p:cNvSpPr>
            <p:nvPr/>
          </p:nvSpPr>
          <p:spPr bwMode="auto">
            <a:xfrm>
              <a:off x="11821011" y="13199663"/>
              <a:ext cx="365696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97" name="TextBox 107"/>
            <p:cNvSpPr txBox="1">
              <a:spLocks noChangeArrowheads="1"/>
            </p:cNvSpPr>
            <p:nvPr/>
          </p:nvSpPr>
          <p:spPr bwMode="auto">
            <a:xfrm>
              <a:off x="12140843" y="13199663"/>
              <a:ext cx="365696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dirty="0"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99" name="TextBox 110"/>
            <p:cNvSpPr txBox="1">
              <a:spLocks noChangeArrowheads="1"/>
            </p:cNvSpPr>
            <p:nvPr/>
          </p:nvSpPr>
          <p:spPr bwMode="auto">
            <a:xfrm>
              <a:off x="13377249" y="13058985"/>
              <a:ext cx="1340221" cy="9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4400" dirty="0">
                  <a:solidFill>
                    <a:srgbClr val="A50021"/>
                  </a:solidFill>
                  <a:latin typeface="Times New Roman"/>
                  <a:cs typeface="Times New Roman"/>
                </a:rPr>
                <a:t>1 1 1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4400" dirty="0">
                  <a:solidFill>
                    <a:srgbClr val="A50021"/>
                  </a:solidFill>
                  <a:latin typeface="Times New Roman"/>
                  <a:cs typeface="Times New Roman"/>
                </a:rPr>
                <a:t>2 2 2</a:t>
              </a:r>
            </a:p>
          </p:txBody>
        </p:sp>
        <p:sp>
          <p:nvSpPr>
            <p:cNvPr id="65" name="TextBox 40"/>
            <p:cNvSpPr txBox="1">
              <a:spLocks noChangeArrowheads="1"/>
            </p:cNvSpPr>
            <p:nvPr/>
          </p:nvSpPr>
          <p:spPr bwMode="auto">
            <a:xfrm>
              <a:off x="13377249" y="10161603"/>
              <a:ext cx="799616" cy="9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4400" dirty="0">
                  <a:solidFill>
                    <a:srgbClr val="3A65BC"/>
                  </a:solidFill>
                  <a:latin typeface="Times New Roman"/>
                  <a:cs typeface="Times New Roman"/>
                </a:rPr>
                <a:t>1 1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4400" dirty="0">
                  <a:solidFill>
                    <a:srgbClr val="3A65BC"/>
                  </a:solidFill>
                  <a:latin typeface="Times New Roman"/>
                  <a:cs typeface="Times New Roman"/>
                </a:rPr>
                <a:t>2 2</a:t>
              </a:r>
            </a:p>
          </p:txBody>
        </p:sp>
        <p:sp>
          <p:nvSpPr>
            <p:cNvPr id="98" name="TextBox 109"/>
            <p:cNvSpPr txBox="1">
              <a:spLocks noChangeArrowheads="1"/>
            </p:cNvSpPr>
            <p:nvPr/>
          </p:nvSpPr>
          <p:spPr bwMode="auto">
            <a:xfrm>
              <a:off x="13377249" y="11609403"/>
              <a:ext cx="799616" cy="9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44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1 1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44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2 1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11762769" y="10330354"/>
              <a:ext cx="852882" cy="5330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>
                <a:latin typeface="Times New Roman"/>
                <a:cs typeface="Times New Roman"/>
              </a:endParaRPr>
            </a:p>
          </p:txBody>
        </p:sp>
        <p:sp>
          <p:nvSpPr>
            <p:cNvPr id="67" name="TextBox 7"/>
            <p:cNvSpPr txBox="1">
              <a:spLocks noChangeArrowheads="1"/>
            </p:cNvSpPr>
            <p:nvPr/>
          </p:nvSpPr>
          <p:spPr bwMode="auto">
            <a:xfrm>
              <a:off x="11271939" y="10255661"/>
              <a:ext cx="619845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i="1" dirty="0">
                  <a:latin typeface="Times New Roman"/>
                  <a:cs typeface="Times New Roman"/>
                </a:rPr>
                <a:t>V</a:t>
              </a:r>
              <a:r>
                <a:rPr lang="en-US" sz="4400" baseline="-250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11762769" y="11321483"/>
              <a:ext cx="852882" cy="5330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>
                <a:latin typeface="Times New Roman"/>
                <a:cs typeface="Times New Roman"/>
              </a:endParaRPr>
            </a:p>
          </p:txBody>
        </p:sp>
        <p:sp>
          <p:nvSpPr>
            <p:cNvPr id="69" name="TextBox 9"/>
            <p:cNvSpPr txBox="1">
              <a:spLocks noChangeArrowheads="1"/>
            </p:cNvSpPr>
            <p:nvPr/>
          </p:nvSpPr>
          <p:spPr bwMode="auto">
            <a:xfrm>
              <a:off x="11244569" y="11231063"/>
              <a:ext cx="619845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i="1" dirty="0">
                  <a:latin typeface="Times New Roman"/>
                  <a:cs typeface="Times New Roman"/>
                </a:rPr>
                <a:t>V</a:t>
              </a:r>
              <a:r>
                <a:rPr lang="en-US" sz="4400" baseline="-25000" dirty="0"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11762769" y="12280975"/>
              <a:ext cx="852882" cy="5330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>
                <a:latin typeface="Times New Roman"/>
                <a:cs typeface="Times New Roman"/>
              </a:endParaRPr>
            </a:p>
          </p:txBody>
        </p:sp>
        <p:sp>
          <p:nvSpPr>
            <p:cNvPr id="71" name="TextBox 13"/>
            <p:cNvSpPr txBox="1">
              <a:spLocks noChangeArrowheads="1"/>
            </p:cNvSpPr>
            <p:nvPr/>
          </p:nvSpPr>
          <p:spPr bwMode="auto">
            <a:xfrm>
              <a:off x="11244569" y="12190555"/>
              <a:ext cx="619845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i="1" dirty="0">
                  <a:latin typeface="Times New Roman"/>
                  <a:cs typeface="Times New Roman"/>
                </a:rPr>
                <a:t>V</a:t>
              </a:r>
              <a:r>
                <a:rPr lang="en-US" sz="4400" baseline="-25000" dirty="0"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11762769" y="13240466"/>
              <a:ext cx="852882" cy="5330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>
                <a:latin typeface="Times New Roman"/>
                <a:cs typeface="Times New Roman"/>
              </a:endParaRPr>
            </a:p>
          </p:txBody>
        </p:sp>
        <p:sp>
          <p:nvSpPr>
            <p:cNvPr id="73" name="TextBox 15"/>
            <p:cNvSpPr txBox="1">
              <a:spLocks noChangeArrowheads="1"/>
            </p:cNvSpPr>
            <p:nvPr/>
          </p:nvSpPr>
          <p:spPr bwMode="auto">
            <a:xfrm>
              <a:off x="11244569" y="13150047"/>
              <a:ext cx="621886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i="1" dirty="0">
                  <a:latin typeface="Times New Roman"/>
                  <a:cs typeface="Times New Roman"/>
                </a:rPr>
                <a:t>V</a:t>
              </a:r>
              <a:r>
                <a:rPr lang="en-US" sz="4400" baseline="-25000" dirty="0"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3410053" y="10195718"/>
              <a:ext cx="683557" cy="802324"/>
            </a:xfrm>
            <a:prstGeom prst="rect">
              <a:avLst/>
            </a:prstGeom>
            <a:noFill/>
            <a:ln>
              <a:solidFill>
                <a:srgbClr val="3A65B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>
                <a:latin typeface="Times New Roman"/>
                <a:cs typeface="Times New Roman"/>
              </a:endParaRPr>
            </a:p>
          </p:txBody>
        </p:sp>
        <p:cxnSp>
          <p:nvCxnSpPr>
            <p:cNvPr id="75" name="Straight Connector 74"/>
            <p:cNvCxnSpPr>
              <a:stCxn id="74" idx="1"/>
              <a:endCxn id="66" idx="6"/>
            </p:cNvCxnSpPr>
            <p:nvPr/>
          </p:nvCxnSpPr>
          <p:spPr>
            <a:xfrm flipH="1">
              <a:off x="12615651" y="10596880"/>
              <a:ext cx="794402" cy="0"/>
            </a:xfrm>
            <a:prstGeom prst="line">
              <a:avLst/>
            </a:prstGeom>
            <a:ln w="9525" cmpd="sng">
              <a:solidFill>
                <a:srgbClr val="3A65B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4" idx="1"/>
              <a:endCxn id="68" idx="6"/>
            </p:cNvCxnSpPr>
            <p:nvPr/>
          </p:nvCxnSpPr>
          <p:spPr>
            <a:xfrm flipH="1">
              <a:off x="12615651" y="10596880"/>
              <a:ext cx="794402" cy="991129"/>
            </a:xfrm>
            <a:prstGeom prst="line">
              <a:avLst/>
            </a:prstGeom>
            <a:ln w="9525" cmpd="sng">
              <a:solidFill>
                <a:srgbClr val="3A65B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31"/>
            <p:cNvSpPr txBox="1">
              <a:spLocks noChangeArrowheads="1"/>
            </p:cNvSpPr>
            <p:nvPr/>
          </p:nvSpPr>
          <p:spPr bwMode="auto">
            <a:xfrm>
              <a:off x="14050315" y="10316844"/>
              <a:ext cx="627616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i="1" dirty="0">
                  <a:solidFill>
                    <a:srgbClr val="3A65BC"/>
                  </a:solidFill>
                  <a:latin typeface="Times New Roman"/>
                  <a:cs typeface="Times New Roman"/>
                </a:rPr>
                <a:t>R</a:t>
              </a:r>
              <a:r>
                <a:rPr lang="en-US" sz="4400" baseline="-25000" dirty="0">
                  <a:solidFill>
                    <a:srgbClr val="3A65BC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78" name="TextBox 32"/>
            <p:cNvSpPr txBox="1">
              <a:spLocks noChangeArrowheads="1"/>
            </p:cNvSpPr>
            <p:nvPr/>
          </p:nvSpPr>
          <p:spPr bwMode="auto">
            <a:xfrm>
              <a:off x="13180664" y="9604826"/>
              <a:ext cx="1147155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i="1" dirty="0" smtClean="0">
                  <a:latin typeface="Times New Roman"/>
                  <a:cs typeface="Times New Roman"/>
                </a:rPr>
                <a:t>V</a:t>
              </a:r>
              <a:r>
                <a:rPr lang="en-US" sz="4400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sz="4400" i="1" dirty="0" smtClean="0">
                  <a:latin typeface="Times New Roman"/>
                  <a:cs typeface="Times New Roman"/>
                </a:rPr>
                <a:t> V</a:t>
              </a:r>
              <a:r>
                <a:rPr lang="en-US" sz="4400" baseline="-25000" dirty="0" smtClean="0">
                  <a:latin typeface="Times New Roman"/>
                  <a:cs typeface="Times New Roman"/>
                </a:rPr>
                <a:t>2</a:t>
              </a:r>
              <a:endParaRPr lang="en-US" sz="44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3410053" y="11651899"/>
              <a:ext cx="683557" cy="80232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>
                <a:latin typeface="Times New Roman"/>
                <a:cs typeface="Times New Roman"/>
              </a:endParaRPr>
            </a:p>
          </p:txBody>
        </p:sp>
        <p:sp>
          <p:nvSpPr>
            <p:cNvPr id="80" name="TextBox 40"/>
            <p:cNvSpPr txBox="1">
              <a:spLocks noChangeArrowheads="1"/>
            </p:cNvSpPr>
            <p:nvPr/>
          </p:nvSpPr>
          <p:spPr bwMode="auto">
            <a:xfrm>
              <a:off x="14050315" y="11764114"/>
              <a:ext cx="627616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i="1" dirty="0">
                  <a:solidFill>
                    <a:srgbClr val="008000"/>
                  </a:solidFill>
                  <a:latin typeface="Times New Roman"/>
                  <a:cs typeface="Times New Roman"/>
                </a:rPr>
                <a:t>R</a:t>
              </a:r>
              <a:r>
                <a:rPr lang="en-US" sz="4400" baseline="-250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81" name="TextBox 41"/>
            <p:cNvSpPr txBox="1">
              <a:spLocks noChangeArrowheads="1"/>
            </p:cNvSpPr>
            <p:nvPr/>
          </p:nvSpPr>
          <p:spPr bwMode="auto">
            <a:xfrm>
              <a:off x="13180664" y="11056780"/>
              <a:ext cx="1114705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i="1" dirty="0" smtClean="0">
                  <a:latin typeface="Times New Roman"/>
                  <a:cs typeface="Times New Roman"/>
                </a:rPr>
                <a:t>V</a:t>
              </a:r>
              <a:r>
                <a:rPr lang="en-US" sz="44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4400" i="1" dirty="0" smtClean="0">
                  <a:latin typeface="Times New Roman"/>
                  <a:cs typeface="Times New Roman"/>
                </a:rPr>
                <a:t>V</a:t>
              </a:r>
              <a:r>
                <a:rPr lang="en-US" sz="4400" baseline="-25000" dirty="0" smtClean="0">
                  <a:latin typeface="Times New Roman"/>
                  <a:cs typeface="Times New Roman"/>
                </a:rPr>
                <a:t>3</a:t>
              </a:r>
              <a:endParaRPr lang="en-US" sz="44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3410053" y="13097479"/>
              <a:ext cx="1041738" cy="805511"/>
            </a:xfrm>
            <a:prstGeom prst="rect">
              <a:avLst/>
            </a:prstGeom>
            <a:noFill/>
            <a:ln>
              <a:solidFill>
                <a:srgbClr val="A50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 dirty="0">
                <a:latin typeface="Times New Roman"/>
                <a:cs typeface="Times New Roman"/>
              </a:endParaRPr>
            </a:p>
          </p:txBody>
        </p:sp>
        <p:sp>
          <p:nvSpPr>
            <p:cNvPr id="83" name="TextBox 47"/>
            <p:cNvSpPr txBox="1">
              <a:spLocks noChangeArrowheads="1"/>
            </p:cNvSpPr>
            <p:nvPr/>
          </p:nvSpPr>
          <p:spPr bwMode="auto">
            <a:xfrm>
              <a:off x="14408493" y="13256658"/>
              <a:ext cx="627616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i="1" dirty="0">
                  <a:solidFill>
                    <a:srgbClr val="A50021"/>
                  </a:solidFill>
                  <a:latin typeface="Times New Roman"/>
                  <a:cs typeface="Times New Roman"/>
                </a:rPr>
                <a:t>R</a:t>
              </a:r>
              <a:r>
                <a:rPr lang="en-US" sz="4400" baseline="-25000" dirty="0">
                  <a:solidFill>
                    <a:srgbClr val="A50021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84" name="TextBox 48"/>
            <p:cNvSpPr txBox="1">
              <a:spLocks noChangeArrowheads="1"/>
            </p:cNvSpPr>
            <p:nvPr/>
          </p:nvSpPr>
          <p:spPr bwMode="auto">
            <a:xfrm>
              <a:off x="13138463" y="12500427"/>
              <a:ext cx="1609567" cy="6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4400" i="1" dirty="0" smtClean="0">
                  <a:latin typeface="Times New Roman"/>
                  <a:cs typeface="Times New Roman"/>
                </a:rPr>
                <a:t>V</a:t>
              </a:r>
              <a:r>
                <a:rPr lang="en-US" sz="4400" baseline="-25000" dirty="0" smtClean="0">
                  <a:latin typeface="Times New Roman"/>
                  <a:cs typeface="Times New Roman"/>
                </a:rPr>
                <a:t>2</a:t>
              </a:r>
              <a:r>
                <a:rPr lang="en-US" sz="4400" i="1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4400" i="1" dirty="0" smtClean="0">
                  <a:latin typeface="Times New Roman"/>
                  <a:cs typeface="Times New Roman"/>
                </a:rPr>
                <a:t>V</a:t>
              </a:r>
              <a:r>
                <a:rPr lang="en-US" sz="4400" baseline="-25000" dirty="0" smtClean="0">
                  <a:latin typeface="Times New Roman"/>
                  <a:cs typeface="Times New Roman"/>
                </a:rPr>
                <a:t>3</a:t>
              </a:r>
              <a:r>
                <a:rPr lang="en-US" sz="4400" i="1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4400" i="1" dirty="0" smtClean="0">
                  <a:latin typeface="Times New Roman"/>
                  <a:cs typeface="Times New Roman"/>
                </a:rPr>
                <a:t>V</a:t>
              </a:r>
              <a:r>
                <a:rPr lang="en-US" sz="4400" baseline="-25000" dirty="0" smtClean="0">
                  <a:latin typeface="Times New Roman"/>
                  <a:cs typeface="Times New Roman"/>
                </a:rPr>
                <a:t>4</a:t>
              </a:r>
              <a:endParaRPr lang="en-US" sz="4400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85" name="Straight Connector 84"/>
            <p:cNvCxnSpPr>
              <a:stCxn id="79" idx="1"/>
              <a:endCxn id="66" idx="6"/>
            </p:cNvCxnSpPr>
            <p:nvPr/>
          </p:nvCxnSpPr>
          <p:spPr>
            <a:xfrm flipH="1" flipV="1">
              <a:off x="12615651" y="10596880"/>
              <a:ext cx="794402" cy="1456181"/>
            </a:xfrm>
            <a:prstGeom prst="line">
              <a:avLst/>
            </a:prstGeom>
            <a:ln w="9525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9" idx="1"/>
              <a:endCxn id="70" idx="6"/>
            </p:cNvCxnSpPr>
            <p:nvPr/>
          </p:nvCxnSpPr>
          <p:spPr>
            <a:xfrm flipH="1">
              <a:off x="12615651" y="12053061"/>
              <a:ext cx="794402" cy="494440"/>
            </a:xfrm>
            <a:prstGeom prst="line">
              <a:avLst/>
            </a:prstGeom>
            <a:ln w="9525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2" idx="1"/>
              <a:endCxn id="68" idx="6"/>
            </p:cNvCxnSpPr>
            <p:nvPr/>
          </p:nvCxnSpPr>
          <p:spPr>
            <a:xfrm flipH="1" flipV="1">
              <a:off x="12615651" y="11588008"/>
              <a:ext cx="794402" cy="1912226"/>
            </a:xfrm>
            <a:prstGeom prst="line">
              <a:avLst/>
            </a:prstGeom>
            <a:ln w="9525" cmpd="sng">
              <a:solidFill>
                <a:srgbClr val="A50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2" idx="1"/>
              <a:endCxn id="70" idx="6"/>
            </p:cNvCxnSpPr>
            <p:nvPr/>
          </p:nvCxnSpPr>
          <p:spPr>
            <a:xfrm flipH="1" flipV="1">
              <a:off x="12615651" y="12547501"/>
              <a:ext cx="794402" cy="952734"/>
            </a:xfrm>
            <a:prstGeom prst="line">
              <a:avLst/>
            </a:prstGeom>
            <a:ln w="9525" cmpd="sng">
              <a:solidFill>
                <a:srgbClr val="A50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2" idx="1"/>
              <a:endCxn id="72" idx="6"/>
            </p:cNvCxnSpPr>
            <p:nvPr/>
          </p:nvCxnSpPr>
          <p:spPr>
            <a:xfrm flipH="1">
              <a:off x="12615651" y="13500235"/>
              <a:ext cx="794402" cy="6757"/>
            </a:xfrm>
            <a:prstGeom prst="line">
              <a:avLst/>
            </a:prstGeom>
            <a:ln w="9525" cmpd="sng">
              <a:solidFill>
                <a:srgbClr val="A50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808037" y="1705371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Pairwise Consistency </a:t>
            </a:r>
            <a:r>
              <a:rPr lang="en-US" sz="3600" dirty="0" smtClean="0">
                <a:latin typeface="Arial"/>
                <a:cs typeface="Arial"/>
              </a:rPr>
              <a:t>≡ R(*,2)C.</a:t>
            </a:r>
            <a:endParaRPr lang="en-US" sz="3600" dirty="0">
              <a:latin typeface="Arial"/>
              <a:cs typeface="Arial"/>
            </a:endParaRPr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41318"/>
              </p:ext>
            </p:extLst>
          </p:nvPr>
        </p:nvGraphicFramePr>
        <p:xfrm>
          <a:off x="16886237" y="21362574"/>
          <a:ext cx="11441525" cy="11464545"/>
        </p:xfrm>
        <a:graphic>
          <a:graphicData uri="http://schemas.openxmlformats.org/drawingml/2006/table">
            <a:tbl>
              <a:tblPr/>
              <a:tblGrid>
                <a:gridCol w="2292679"/>
                <a:gridCol w="413634"/>
                <a:gridCol w="413634"/>
                <a:gridCol w="413634"/>
                <a:gridCol w="413634"/>
                <a:gridCol w="413634"/>
                <a:gridCol w="1261994"/>
                <a:gridCol w="1261934"/>
                <a:gridCol w="1261934"/>
                <a:gridCol w="1261934"/>
                <a:gridCol w="1012186"/>
                <a:gridCol w="1020694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Completed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Average CPU Time (sec)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Median CPU Time (sec)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86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benchmark</a:t>
                      </a:r>
                    </a:p>
                  </a:txBody>
                  <a:tcPr marL="8697" marR="8697" marT="8697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Instances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STR</a:t>
                      </a:r>
                    </a:p>
                  </a:txBody>
                  <a:tcPr marL="8697" marR="8697" marT="8697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</a:t>
                      </a:r>
                    </a:p>
                  </a:txBody>
                  <a:tcPr marL="8697" marR="8697" marT="8697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apc</a:t>
                      </a:r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</a:t>
                      </a:r>
                    </a:p>
                  </a:txBody>
                  <a:tcPr marL="8697" marR="8697" marT="8697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All</a:t>
                      </a:r>
                    </a:p>
                  </a:txBody>
                  <a:tcPr marL="8697" marR="8697" marT="8697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STR </a:t>
                      </a:r>
                    </a:p>
                  </a:txBody>
                  <a:tcPr marL="8697" marR="8697" marT="8697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R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 </a:t>
                      </a:r>
                    </a:p>
                  </a:txBody>
                  <a:tcPr marL="8697" marR="8697" marT="8697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hu-H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apc</a:t>
                      </a:r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 </a:t>
                      </a:r>
                    </a:p>
                  </a:txBody>
                  <a:tcPr marL="8697" marR="8697" marT="8697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STR </a:t>
                      </a:r>
                    </a:p>
                  </a:txBody>
                  <a:tcPr marL="8697" marR="8697" marT="8697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R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 </a:t>
                      </a:r>
                    </a:p>
                  </a:txBody>
                  <a:tcPr marL="8697" marR="8697" marT="8697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hu-H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apc</a:t>
                      </a:r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 </a:t>
                      </a:r>
                    </a:p>
                  </a:txBody>
                  <a:tcPr marL="8697" marR="8697" marT="8697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7850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a) </a:t>
                      </a:r>
                      <a:r>
                        <a:rPr lang="en-US" sz="2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apc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 is the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best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15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aim-50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0.07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0.02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0.04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0.03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allIntervalSeries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7.09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141.85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6.00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0.13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0.31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0.12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jnhSat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13.07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357.66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11.74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8.15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142.24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7.21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modifiedRenault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6.39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11.17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6.29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7.24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8.79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6.98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15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rand-3-20-20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1,666.10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939.88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932.77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1,211.50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822.54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811.74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7850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b) </a:t>
                      </a:r>
                      <a:r>
                        <a:rPr lang="en-US" sz="2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apc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 is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competitive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15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aim-100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0.38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0.26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0.41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0.18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0.25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0.16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aim-200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414.48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6.52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286.27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2.39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1.37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2.60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jnhUnsat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13.61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294.77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13.95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10.74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153.50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9.78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lexVg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69.81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341.87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338.74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0.50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1.38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0.89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pret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117.89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347.03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136.04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115.81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354.82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145.70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rand-3-20-20-fcd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928.06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546.84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615.23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501.30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422.24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464.00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rand-8-20-5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2,564.94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355.57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372.76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1,987.35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314.26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261.68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rand-10-20-10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6.72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1.67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2.76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6.40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1.66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2.75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ssa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64.60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100.64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69.59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1.51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1.60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1.58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TSP-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232.38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1,072.72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743.33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69.00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211.41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131.69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ukVg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166.82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796.90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421.35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36.29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54.65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30.39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varDimacs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89.23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587.55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319.20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1.56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6.43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2.94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93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wordsVg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119.76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532.05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400.22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0.39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0.95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0.59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15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c) </a:t>
                      </a:r>
                      <a:r>
                        <a:rPr lang="en-US" sz="2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apc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 is the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worst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15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dubois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1,000.54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451.91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1,456.01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552.13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255.25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779.57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15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TSP-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101.20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318.37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335.13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23.32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61.55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46.34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7850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Not solved by STR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15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dag-rand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-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123.70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149.64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-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124.47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151.33 </a:t>
                      </a:r>
                    </a:p>
                  </a:txBody>
                  <a:tcPr marL="8697" marR="8697" marT="8697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88394"/>
              </p:ext>
            </p:extLst>
          </p:nvPr>
        </p:nvGraphicFramePr>
        <p:xfrm>
          <a:off x="16505237" y="34732119"/>
          <a:ext cx="12399937" cy="5676915"/>
        </p:xfrm>
        <a:graphic>
          <a:graphicData uri="http://schemas.openxmlformats.org/drawingml/2006/table">
            <a:tbl>
              <a:tblPr/>
              <a:tblGrid>
                <a:gridCol w="2260220"/>
                <a:gridCol w="1946144"/>
                <a:gridCol w="1946144"/>
                <a:gridCol w="54453"/>
                <a:gridCol w="2300688"/>
                <a:gridCol w="1946144"/>
                <a:gridCol w="1946144"/>
              </a:tblGrid>
              <a:tr h="195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benchmark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STR Calls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 Calls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benchmark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STR Calls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 Calls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a) </a:t>
                      </a:r>
                      <a:r>
                        <a:rPr lang="en-US" sz="2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apc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 is the best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b) </a:t>
                      </a:r>
                      <a:r>
                        <a:rPr lang="en-US" sz="2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apc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 is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competitive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2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aim-50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456,823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39,491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aim-100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7,731,585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894,353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allIntervalSeries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38,281,694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aim-200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1,160,334,482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163,177,907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jnhSat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22,119,135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599,080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jnhUnsat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51,688,166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1,918,781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modifiedRenault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4,618,778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601,641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lexVg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564,010,457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2,180,503,026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2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rand-3-20-20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489,441,126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3,480,216,943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pret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422,987,946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13,973,748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922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rand-3-20-20-fcd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455,664,100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2,956,467,994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92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c) </a:t>
                      </a:r>
                      <a:r>
                        <a:rPr lang="en-US" sz="2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apc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 is the worst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rand-8-20-5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77,470,561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184,764,543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2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dubois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3,343,830,604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4,668,288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rand-10-20-10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72,608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3,972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2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TSP-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622,949,698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991,590,957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ssa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156,631,370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11,689,961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21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TSP-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2,903,953,315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3,947,391,769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21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ukVg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341,565,892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1,002,334,753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92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d) Not solved by STR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varDimacs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720,843,958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84,123,204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2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dag-rand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359,248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21,870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wordsVg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514,840,737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2,052,367,934</a:t>
                      </a:r>
                    </a:p>
                  </a:txBody>
                  <a:tcPr marL="12702" marR="12702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6866"/>
              </p:ext>
            </p:extLst>
          </p:nvPr>
        </p:nvGraphicFramePr>
        <p:xfrm>
          <a:off x="17495837" y="17302687"/>
          <a:ext cx="10132796" cy="3027632"/>
        </p:xfrm>
        <a:graphic>
          <a:graphicData uri="http://schemas.openxmlformats.org/drawingml/2006/table">
            <a:tbl>
              <a:tblPr/>
              <a:tblGrid>
                <a:gridCol w="6515098"/>
                <a:gridCol w="945542"/>
                <a:gridCol w="1049634"/>
                <a:gridCol w="1622522"/>
              </a:tblGrid>
              <a:tr h="2030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number of instance: 623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699" marR="12699" marT="12694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STR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(*,2)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apc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-R(*,2)C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09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of instances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solved by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504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550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552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0309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 instances solved only by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09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 instances solved by STR, but missed by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57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 instances solved by R(*,2)C, but missed by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09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# instances solved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by </a:t>
                      </a:r>
                      <a:r>
                        <a:rPr lang="en-US" sz="24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apc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-R(*,2)C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, but missed by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09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Average CPU time (sec.) over 458 instances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328.41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378.12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313.31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9557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Median CPU time (sec.) over 458 instances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7.23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17.35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7.21</a:t>
                      </a:r>
                    </a:p>
                  </a:txBody>
                  <a:tcPr marL="12699" marR="12699" marT="1269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7" name="TextBox 7"/>
          <p:cNvSpPr txBox="1">
            <a:spLocks noChangeArrowheads="1"/>
          </p:cNvSpPr>
          <p:nvPr/>
        </p:nvSpPr>
        <p:spPr bwMode="auto">
          <a:xfrm>
            <a:off x="1341436" y="25740519"/>
            <a:ext cx="4876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A50021"/>
                </a:solidFill>
                <a:latin typeface="Cambria Math" charset="0"/>
                <a:cs typeface="Cambria Math" charset="0"/>
              </a:rPr>
              <a:t>〈</a:t>
            </a:r>
            <a:r>
              <a:rPr lang="en-US" sz="3000" i="1" dirty="0">
                <a:solidFill>
                  <a:srgbClr val="A50021"/>
                </a:solidFill>
                <a:latin typeface="Times New Roman"/>
                <a:cs typeface="Times New Roman"/>
              </a:rPr>
              <a:t>x</a:t>
            </a:r>
            <a:r>
              <a:rPr lang="en-US" sz="3000" baseline="-25000" dirty="0">
                <a:solidFill>
                  <a:srgbClr val="A50021"/>
                </a:solidFill>
                <a:latin typeface="Times New Roman"/>
                <a:cs typeface="Times New Roman"/>
              </a:rPr>
              <a:t>1</a:t>
            </a:r>
            <a:r>
              <a:rPr lang="en-US" sz="3000" i="1" dirty="0">
                <a:solidFill>
                  <a:srgbClr val="A50021"/>
                </a:solidFill>
                <a:latin typeface="Times New Roman"/>
                <a:cs typeface="Times New Roman"/>
              </a:rPr>
              <a:t>,</a:t>
            </a:r>
            <a:r>
              <a:rPr lang="en-US" sz="3000" dirty="0">
                <a:solidFill>
                  <a:srgbClr val="A50021"/>
                </a:solidFill>
                <a:latin typeface="Times New Roman"/>
                <a:cs typeface="Times New Roman"/>
              </a:rPr>
              <a:t>4</a:t>
            </a:r>
            <a:r>
              <a:rPr lang="en-US" sz="3000" dirty="0">
                <a:solidFill>
                  <a:srgbClr val="A50021"/>
                </a:solidFill>
                <a:latin typeface="Cambria Math" charset="0"/>
                <a:cs typeface="Cambria Math" charset="0"/>
              </a:rPr>
              <a:t>〉</a:t>
            </a:r>
            <a:r>
              <a:rPr lang="en-US" sz="3000" dirty="0">
                <a:solidFill>
                  <a:srgbClr val="A50021"/>
                </a:solidFill>
              </a:rPr>
              <a:t> not </a:t>
            </a:r>
            <a:r>
              <a:rPr lang="en-US" sz="3000" dirty="0">
                <a:solidFill>
                  <a:srgbClr val="A50021"/>
                </a:solidFill>
                <a:latin typeface="Times New Roman"/>
                <a:cs typeface="Times New Roman"/>
              </a:rPr>
              <a:t>0.25</a:t>
            </a:r>
            <a:r>
              <a:rPr lang="en-US" sz="3000" dirty="0">
                <a:solidFill>
                  <a:srgbClr val="A50021"/>
                </a:solidFill>
              </a:rPr>
              <a:t>-stable for AC</a:t>
            </a:r>
          </a:p>
        </p:txBody>
      </p:sp>
      <p:sp>
        <p:nvSpPr>
          <p:cNvPr id="131" name="TextBox 7"/>
          <p:cNvSpPr txBox="1">
            <a:spLocks noChangeArrowheads="1"/>
          </p:cNvSpPr>
          <p:nvPr/>
        </p:nvSpPr>
        <p:spPr bwMode="auto">
          <a:xfrm>
            <a:off x="1341436" y="25130919"/>
            <a:ext cx="4876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8000"/>
                </a:solidFill>
                <a:latin typeface="Cambria Math" charset="0"/>
                <a:cs typeface="Cambria Math" charset="0"/>
              </a:rPr>
              <a:t>〈</a:t>
            </a:r>
            <a:r>
              <a:rPr lang="en-US" sz="3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x</a:t>
            </a:r>
            <a:r>
              <a:rPr lang="en-US" sz="30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</a:t>
            </a:r>
            <a:r>
              <a:rPr lang="en-US" sz="3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,</a:t>
            </a:r>
            <a:r>
              <a:rPr lang="en-US" sz="3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3</a:t>
            </a:r>
            <a:r>
              <a:rPr lang="en-US" sz="3000" dirty="0" smtClean="0">
                <a:solidFill>
                  <a:srgbClr val="008000"/>
                </a:solidFill>
                <a:latin typeface="Cambria Math" charset="0"/>
                <a:cs typeface="Cambria Math" charset="0"/>
              </a:rPr>
              <a:t>〉</a:t>
            </a:r>
            <a:r>
              <a:rPr lang="en-US" sz="3000" dirty="0" smtClean="0">
                <a:solidFill>
                  <a:srgbClr val="008000"/>
                </a:solidFill>
              </a:rPr>
              <a:t> is </a:t>
            </a:r>
            <a:r>
              <a:rPr lang="en-US" sz="3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0.25</a:t>
            </a:r>
            <a:r>
              <a:rPr lang="en-US" sz="3000" dirty="0">
                <a:solidFill>
                  <a:srgbClr val="008000"/>
                </a:solidFill>
              </a:rPr>
              <a:t>-stable for AC</a:t>
            </a:r>
          </a:p>
        </p:txBody>
      </p:sp>
      <p:sp>
        <p:nvSpPr>
          <p:cNvPr id="132" name="TextBox 7"/>
          <p:cNvSpPr txBox="1">
            <a:spLocks noChangeArrowheads="1"/>
          </p:cNvSpPr>
          <p:nvPr/>
        </p:nvSpPr>
        <p:spPr bwMode="auto">
          <a:xfrm>
            <a:off x="1341436" y="24521319"/>
            <a:ext cx="4876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8000"/>
                </a:solidFill>
                <a:latin typeface="Cambria Math" charset="0"/>
                <a:cs typeface="Cambria Math" charset="0"/>
              </a:rPr>
              <a:t>〈</a:t>
            </a:r>
            <a:r>
              <a:rPr lang="en-US" sz="3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x</a:t>
            </a:r>
            <a:r>
              <a:rPr lang="en-US" sz="30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</a:t>
            </a:r>
            <a:r>
              <a:rPr lang="en-US" sz="3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,</a:t>
            </a:r>
            <a:r>
              <a:rPr lang="en-US" sz="3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  <a:r>
              <a:rPr lang="en-US" sz="3000" dirty="0" smtClean="0">
                <a:solidFill>
                  <a:srgbClr val="008000"/>
                </a:solidFill>
                <a:latin typeface="Cambria Math" charset="0"/>
                <a:cs typeface="Cambria Math" charset="0"/>
              </a:rPr>
              <a:t>〉</a:t>
            </a:r>
            <a:r>
              <a:rPr lang="en-US" sz="3000" dirty="0" smtClean="0">
                <a:solidFill>
                  <a:srgbClr val="008000"/>
                </a:solidFill>
              </a:rPr>
              <a:t> is </a:t>
            </a:r>
            <a:r>
              <a:rPr lang="en-US" sz="3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0.25</a:t>
            </a:r>
            <a:r>
              <a:rPr lang="en-US" sz="3000" dirty="0">
                <a:solidFill>
                  <a:srgbClr val="008000"/>
                </a:solidFill>
              </a:rPr>
              <a:t>-stable for AC</a:t>
            </a:r>
          </a:p>
        </p:txBody>
      </p:sp>
      <p:sp>
        <p:nvSpPr>
          <p:cNvPr id="133" name="TextBox 7"/>
          <p:cNvSpPr txBox="1">
            <a:spLocks noChangeArrowheads="1"/>
          </p:cNvSpPr>
          <p:nvPr/>
        </p:nvSpPr>
        <p:spPr bwMode="auto">
          <a:xfrm>
            <a:off x="1341436" y="23911719"/>
            <a:ext cx="4876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8000"/>
                </a:solidFill>
                <a:latin typeface="Cambria Math" charset="0"/>
                <a:cs typeface="Cambria Math" charset="0"/>
              </a:rPr>
              <a:t>〈</a:t>
            </a:r>
            <a:r>
              <a:rPr lang="en-US" sz="3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x</a:t>
            </a:r>
            <a:r>
              <a:rPr lang="en-US" sz="3000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</a:t>
            </a:r>
            <a:r>
              <a:rPr lang="en-US" sz="3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,</a:t>
            </a:r>
            <a:r>
              <a:rPr lang="en-US" sz="3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</a:t>
            </a:r>
            <a:r>
              <a:rPr lang="en-US" sz="3000" dirty="0" smtClean="0">
                <a:solidFill>
                  <a:srgbClr val="008000"/>
                </a:solidFill>
                <a:latin typeface="Cambria Math" charset="0"/>
                <a:cs typeface="Cambria Math" charset="0"/>
              </a:rPr>
              <a:t>〉</a:t>
            </a:r>
            <a:r>
              <a:rPr lang="en-US" sz="3000" dirty="0" smtClean="0">
                <a:solidFill>
                  <a:srgbClr val="008000"/>
                </a:solidFill>
              </a:rPr>
              <a:t> is </a:t>
            </a:r>
            <a:r>
              <a:rPr lang="en-US" sz="3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0.25</a:t>
            </a:r>
            <a:r>
              <a:rPr lang="en-US" sz="3000" dirty="0">
                <a:solidFill>
                  <a:srgbClr val="008000"/>
                </a:solidFill>
              </a:rPr>
              <a:t>-stable for AC</a:t>
            </a:r>
          </a:p>
        </p:txBody>
      </p:sp>
      <p:sp>
        <p:nvSpPr>
          <p:cNvPr id="684" name="TextBox 683"/>
          <p:cNvSpPr txBox="1"/>
          <p:nvPr/>
        </p:nvSpPr>
        <p:spPr>
          <a:xfrm>
            <a:off x="960437" y="35417919"/>
            <a:ext cx="1363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LC: A local consistency stronger than (G)AC</a:t>
            </a:r>
            <a:endParaRPr lang="en-US" sz="3600" dirty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3600" i="1" dirty="0">
                <a:latin typeface="Times New Roman"/>
                <a:cs typeface="Times New Roman"/>
              </a:rPr>
              <a:t>pc</a:t>
            </a:r>
            <a:r>
              <a:rPr lang="en-US" sz="3600" dirty="0">
                <a:latin typeface="Arial"/>
                <a:cs typeface="Arial"/>
              </a:rPr>
              <a:t>-LC: </a:t>
            </a:r>
            <a:r>
              <a:rPr lang="en-US" sz="3600" dirty="0">
                <a:latin typeface="Cambria Math"/>
                <a:cs typeface="Cambria Math"/>
              </a:rPr>
              <a:t>∀</a:t>
            </a:r>
            <a:r>
              <a:rPr lang="en-US" sz="3600" dirty="0" smtClean="0">
                <a:latin typeface="Cambria Math"/>
                <a:cs typeface="Cambria Math"/>
              </a:rPr>
              <a:t>〈</a:t>
            </a:r>
            <a:r>
              <a:rPr lang="en-US" sz="3600" i="1" dirty="0" err="1" smtClean="0">
                <a:latin typeface="Times New Roman"/>
                <a:cs typeface="Times New Roman"/>
              </a:rPr>
              <a:t>x</a:t>
            </a:r>
            <a:r>
              <a:rPr lang="en-US" sz="3600" i="1" baseline="-25000" dirty="0" err="1">
                <a:latin typeface="Times New Roman"/>
                <a:cs typeface="Times New Roman"/>
              </a:rPr>
              <a:t>i</a:t>
            </a:r>
            <a:r>
              <a:rPr lang="en-US" sz="3600" i="1" dirty="0" err="1" smtClean="0">
                <a:latin typeface="Times New Roman"/>
                <a:cs typeface="Times New Roman"/>
              </a:rPr>
              <a:t>,v</a:t>
            </a:r>
            <a:r>
              <a:rPr lang="en-US" sz="3600" i="1" baseline="-25000" dirty="0" err="1">
                <a:latin typeface="Times New Roman"/>
                <a:cs typeface="Times New Roman"/>
              </a:rPr>
              <a:t>i</a:t>
            </a:r>
            <a:r>
              <a:rPr lang="en-US" sz="3600" dirty="0" smtClean="0">
                <a:latin typeface="Cambria Math"/>
                <a:cs typeface="Cambria Math"/>
              </a:rPr>
              <a:t>〉 and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i="1" dirty="0" err="1" smtClean="0">
                <a:latin typeface="Times New Roman"/>
                <a:cs typeface="Times New Roman"/>
              </a:rPr>
              <a:t>c</a:t>
            </a:r>
            <a:r>
              <a:rPr lang="en-US" sz="36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3600" dirty="0" smtClean="0">
                <a:latin typeface="Cambria Math"/>
                <a:cs typeface="Cambria Math"/>
              </a:rPr>
              <a:t> on </a:t>
            </a:r>
            <a:r>
              <a:rPr lang="en-US" sz="3600" i="1" dirty="0" smtClean="0">
                <a:latin typeface="Times New Roman"/>
                <a:cs typeface="Times New Roman"/>
              </a:rPr>
              <a:t>x</a:t>
            </a:r>
            <a:r>
              <a:rPr lang="en-US" sz="36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3600" dirty="0" smtClean="0">
                <a:latin typeface="Times New Roman"/>
                <a:cs typeface="Times New Roman"/>
              </a:rPr>
              <a:t>,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Cambria Math"/>
                <a:cs typeface="Cambria Math"/>
              </a:rPr>
              <a:t>〈</a:t>
            </a:r>
            <a:r>
              <a:rPr lang="en-US" sz="3600" i="1" dirty="0" err="1" smtClean="0">
                <a:latin typeface="Times New Roman"/>
                <a:cs typeface="Times New Roman"/>
              </a:rPr>
              <a:t>x</a:t>
            </a:r>
            <a:r>
              <a:rPr lang="en-US" sz="36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3600" i="1" dirty="0" err="1" smtClean="0">
                <a:latin typeface="Times New Roman"/>
                <a:cs typeface="Times New Roman"/>
              </a:rPr>
              <a:t>,v</a:t>
            </a:r>
            <a:r>
              <a:rPr lang="en-US" sz="3600" i="1" baseline="-25000" dirty="0" err="1" smtClean="0">
                <a:latin typeface="Arial"/>
                <a:cs typeface="Arial"/>
              </a:rPr>
              <a:t>i</a:t>
            </a:r>
            <a:r>
              <a:rPr lang="en-US" sz="3600" dirty="0" smtClean="0">
                <a:latin typeface="Cambria Math"/>
                <a:cs typeface="Cambria Math"/>
              </a:rPr>
              <a:t>〉</a:t>
            </a:r>
            <a:r>
              <a:rPr lang="en-US" sz="3600" dirty="0" smtClean="0">
                <a:latin typeface="Arial"/>
                <a:cs typeface="Arial"/>
              </a:rPr>
              <a:t> is</a:t>
            </a:r>
          </a:p>
          <a:p>
            <a:pPr marL="1022443" lvl="1" indent="-571500">
              <a:buFont typeface="Lucida Grande"/>
              <a:buChar char="-"/>
            </a:pPr>
            <a:r>
              <a:rPr lang="en-US" sz="3600" i="1" dirty="0" smtClean="0">
                <a:latin typeface="Arial"/>
                <a:cs typeface="Arial"/>
              </a:rPr>
              <a:t>p</a:t>
            </a:r>
            <a:r>
              <a:rPr lang="en-US" sz="3600" dirty="0">
                <a:latin typeface="Arial"/>
                <a:cs typeface="Arial"/>
              </a:rPr>
              <a:t>-</a:t>
            </a:r>
            <a:r>
              <a:rPr lang="en-US" sz="3600" dirty="0" smtClean="0">
                <a:latin typeface="Arial"/>
                <a:cs typeface="Arial"/>
              </a:rPr>
              <a:t>stable for (G)AC on </a:t>
            </a:r>
            <a:r>
              <a:rPr lang="en-US" sz="3600" i="1" dirty="0" err="1">
                <a:latin typeface="Times New Roman"/>
                <a:cs typeface="Times New Roman"/>
              </a:rPr>
              <a:t>c</a:t>
            </a:r>
            <a:r>
              <a:rPr lang="en-US" sz="3600" i="1" baseline="-25000" dirty="0" err="1">
                <a:latin typeface="Times New Roman"/>
                <a:cs typeface="Times New Roman"/>
              </a:rPr>
              <a:t>j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or</a:t>
            </a:r>
          </a:p>
          <a:p>
            <a:pPr marL="1022443" lvl="1" indent="-571500">
              <a:buFont typeface="Lucida Grande"/>
              <a:buChar char="-"/>
            </a:pPr>
            <a:r>
              <a:rPr lang="en-US" sz="3600" dirty="0" smtClean="0">
                <a:latin typeface="Arial"/>
                <a:cs typeface="Arial"/>
              </a:rPr>
              <a:t>LC </a:t>
            </a:r>
            <a:r>
              <a:rPr lang="en-US" sz="3600" dirty="0">
                <a:latin typeface="Arial"/>
                <a:cs typeface="Arial"/>
              </a:rPr>
              <a:t>on </a:t>
            </a:r>
            <a:r>
              <a:rPr lang="en-US" sz="3600" i="1" dirty="0" err="1">
                <a:latin typeface="Times New Roman"/>
                <a:cs typeface="Times New Roman"/>
              </a:rPr>
              <a:t>c</a:t>
            </a:r>
            <a:r>
              <a:rPr lang="en-US" sz="3600" i="1" baseline="-25000" dirty="0" err="1">
                <a:latin typeface="Times New Roman"/>
                <a:cs typeface="Times New Roman"/>
              </a:rPr>
              <a:t>j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err="1">
                <a:latin typeface="Times New Roman"/>
                <a:cs typeface="Times New Roman"/>
              </a:rPr>
              <a:t>apc</a:t>
            </a:r>
            <a:r>
              <a:rPr lang="en-US" sz="3600" dirty="0">
                <a:latin typeface="Arial"/>
                <a:cs typeface="Arial"/>
              </a:rPr>
              <a:t>-LC: adaptive </a:t>
            </a:r>
            <a:r>
              <a:rPr lang="en-US" sz="3600" dirty="0" smtClean="0">
                <a:latin typeface="Arial"/>
                <a:cs typeface="Arial"/>
              </a:rPr>
              <a:t>version of </a:t>
            </a:r>
            <a:r>
              <a:rPr lang="en-US" sz="3600" i="1" dirty="0" smtClean="0">
                <a:latin typeface="Times New Roman"/>
                <a:cs typeface="Times New Roman"/>
              </a:rPr>
              <a:t>pc</a:t>
            </a:r>
            <a:r>
              <a:rPr lang="en-US" sz="3600" dirty="0" smtClean="0">
                <a:latin typeface="Arial"/>
                <a:cs typeface="Arial"/>
              </a:rPr>
              <a:t>-LC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that uses the weight of a constraint, </a:t>
            </a:r>
            <a:r>
              <a:rPr lang="en-US" sz="3600" i="1" dirty="0" smtClean="0">
                <a:latin typeface="Times New Roman"/>
                <a:cs typeface="Times New Roman"/>
              </a:rPr>
              <a:t>w</a:t>
            </a:r>
            <a:r>
              <a:rPr lang="en-US" sz="3600" dirty="0" smtClean="0">
                <a:latin typeface="Arial"/>
                <a:cs typeface="Arial"/>
              </a:rPr>
              <a:t>(</a:t>
            </a:r>
            <a:r>
              <a:rPr lang="en-US" sz="3600" i="1" dirty="0" err="1" smtClean="0">
                <a:latin typeface="Times New Roman"/>
                <a:cs typeface="Times New Roman"/>
              </a:rPr>
              <a:t>c</a:t>
            </a:r>
            <a:r>
              <a:rPr lang="en-US" sz="36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3600" dirty="0" smtClean="0">
                <a:latin typeface="Arial"/>
                <a:cs typeface="Arial"/>
              </a:rPr>
              <a:t>), like</a:t>
            </a:r>
            <a:r>
              <a:rPr lang="en-US" sz="3600" i="1" dirty="0" smtClean="0">
                <a:latin typeface="Arial"/>
                <a:cs typeface="Arial"/>
              </a:rPr>
              <a:t> </a:t>
            </a:r>
            <a:r>
              <a:rPr lang="en-US" sz="3600" i="1" dirty="0" err="1" smtClean="0">
                <a:latin typeface="Arial"/>
                <a:cs typeface="Arial"/>
              </a:rPr>
              <a:t>dom</a:t>
            </a:r>
            <a:r>
              <a:rPr lang="en-US" sz="3600" i="1" dirty="0" smtClean="0">
                <a:latin typeface="Arial"/>
                <a:cs typeface="Arial"/>
              </a:rPr>
              <a:t>/</a:t>
            </a:r>
            <a:r>
              <a:rPr lang="en-US" sz="3600" i="1" dirty="0" err="1" smtClean="0">
                <a:latin typeface="Arial"/>
                <a:cs typeface="Arial"/>
              </a:rPr>
              <a:t>wdeg</a:t>
            </a:r>
            <a:endParaRPr lang="en-US" sz="3600" i="1" dirty="0">
              <a:latin typeface="Arial"/>
              <a:cs typeface="Arial"/>
            </a:endParaRPr>
          </a:p>
        </p:txBody>
      </p:sp>
      <p:pic>
        <p:nvPicPr>
          <p:cNvPr id="134" name="Picture 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04" y="39040594"/>
            <a:ext cx="802953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5" name="TextBox 684"/>
          <p:cNvSpPr txBox="1"/>
          <p:nvPr/>
        </p:nvSpPr>
        <p:spPr>
          <a:xfrm>
            <a:off x="808037" y="30317952"/>
            <a:ext cx="1249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dirty="0" smtClean="0">
                <a:latin typeface="Arial"/>
                <a:ea typeface="ＭＳ Ｐゴシック" charset="0"/>
                <a:cs typeface="Arial"/>
              </a:rPr>
              <a:t>Where </a:t>
            </a:r>
            <a:r>
              <a:rPr lang="en-US" sz="3600" i="1" dirty="0" err="1" smtClean="0">
                <a:latin typeface="Times New Roman"/>
                <a:ea typeface="ＭＳ Ｐゴシック" charset="0"/>
                <a:cs typeface="Times New Roman"/>
              </a:rPr>
              <a:t>R</a:t>
            </a:r>
            <a:r>
              <a:rPr lang="en-US" sz="3600" i="1" baseline="-25000" dirty="0" err="1" smtClean="0">
                <a:latin typeface="Times New Roman"/>
                <a:ea typeface="ＭＳ Ｐゴシック" charset="0"/>
                <a:cs typeface="Times New Roman"/>
              </a:rPr>
              <a:t>j</a:t>
            </a:r>
            <a:r>
              <a:rPr lang="en-US" sz="3600" i="1" baseline="30000" dirty="0" err="1" smtClean="0">
                <a:latin typeface="Times New Roman"/>
                <a:ea typeface="ＭＳ Ｐゴシック" charset="0"/>
                <a:cs typeface="Times New Roman"/>
              </a:rPr>
              <a:t>o</a:t>
            </a:r>
            <a:r>
              <a:rPr lang="en-US" sz="3600" dirty="0" smtClean="0">
                <a:latin typeface="Arial"/>
                <a:ea typeface="ＭＳ Ｐゴシック" charset="0"/>
                <a:cs typeface="Arial"/>
              </a:rPr>
              <a:t> is the original, unfiltered relation.</a:t>
            </a:r>
            <a:endParaRPr lang="en-US" sz="36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87" name="TextBox 686"/>
          <p:cNvSpPr txBox="1"/>
          <p:nvPr/>
        </p:nvSpPr>
        <p:spPr>
          <a:xfrm>
            <a:off x="808037" y="21796990"/>
            <a:ext cx="138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/>
                <a:cs typeface="Arial"/>
              </a:rPr>
              <a:t>For parameter </a:t>
            </a:r>
            <a:r>
              <a:rPr lang="en-US" sz="3600" i="1" dirty="0" smtClean="0">
                <a:latin typeface="Times New Roman"/>
                <a:cs typeface="Times New Roman"/>
              </a:rPr>
              <a:t>p</a:t>
            </a:r>
            <a:r>
              <a:rPr lang="en-US" sz="3600" dirty="0" smtClean="0">
                <a:latin typeface="Arial"/>
                <a:cs typeface="Arial"/>
              </a:rPr>
              <a:t>, </a:t>
            </a:r>
            <a:r>
              <a:rPr lang="en-US" sz="3600" dirty="0" smtClean="0">
                <a:latin typeface="Cambria Math"/>
                <a:cs typeface="Cambria Math"/>
              </a:rPr>
              <a:t>〈</a:t>
            </a:r>
            <a:r>
              <a:rPr lang="en-US" sz="3600" i="1" dirty="0" err="1" smtClean="0">
                <a:latin typeface="Times New Roman"/>
                <a:cs typeface="Times New Roman"/>
              </a:rPr>
              <a:t>x</a:t>
            </a:r>
            <a:r>
              <a:rPr lang="en-US" sz="3600" i="1" baseline="-25000" dirty="0" err="1">
                <a:latin typeface="Times New Roman"/>
                <a:cs typeface="Times New Roman"/>
              </a:rPr>
              <a:t>i</a:t>
            </a:r>
            <a:r>
              <a:rPr lang="en-US" sz="3600" i="1" dirty="0" err="1" smtClean="0">
                <a:latin typeface="Times New Roman"/>
                <a:cs typeface="Times New Roman"/>
              </a:rPr>
              <a:t>,v</a:t>
            </a:r>
            <a:r>
              <a:rPr lang="en-US" sz="36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3600" dirty="0" smtClean="0">
                <a:latin typeface="Cambria Math"/>
                <a:cs typeface="Cambria Math"/>
              </a:rPr>
              <a:t>〉</a:t>
            </a:r>
            <a:r>
              <a:rPr lang="en-US" sz="3600" dirty="0" smtClean="0">
                <a:latin typeface="Arial"/>
                <a:cs typeface="Arial"/>
              </a:rPr>
              <a:t> is</a:t>
            </a:r>
            <a:r>
              <a:rPr lang="en-US" sz="3600" dirty="0" smtClean="0">
                <a:latin typeface="Cambria Math"/>
                <a:cs typeface="Cambria Math"/>
              </a:rPr>
              <a:t> </a:t>
            </a:r>
            <a:r>
              <a:rPr lang="en-US" sz="3600" b="1" i="1" dirty="0" smtClean="0">
                <a:latin typeface="Times New Roman"/>
                <a:cs typeface="Times New Roman"/>
              </a:rPr>
              <a:t>p</a:t>
            </a:r>
            <a:r>
              <a:rPr lang="en-US" sz="3600" b="1" dirty="0">
                <a:latin typeface="Arial"/>
                <a:cs typeface="Arial"/>
              </a:rPr>
              <a:t>-stable for AC </a:t>
            </a:r>
            <a:r>
              <a:rPr lang="en-US" sz="3600" dirty="0">
                <a:latin typeface="Arial"/>
                <a:cs typeface="Arial"/>
              </a:rPr>
              <a:t>for </a:t>
            </a:r>
            <a:r>
              <a:rPr lang="en-US" sz="3600" i="1" dirty="0" err="1">
                <a:latin typeface="Times New Roman"/>
                <a:cs typeface="Times New Roman"/>
              </a:rPr>
              <a:t>c</a:t>
            </a:r>
            <a:r>
              <a:rPr lang="en-US" sz="3600" i="1" baseline="-25000" dirty="0" err="1">
                <a:latin typeface="Times New Roman"/>
                <a:cs typeface="Times New Roman"/>
              </a:rPr>
              <a:t>ij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on </a:t>
            </a:r>
            <a:r>
              <a:rPr lang="en-US" sz="3600" i="1" dirty="0" err="1" smtClean="0">
                <a:latin typeface="Times New Roman"/>
                <a:cs typeface="Times New Roman"/>
              </a:rPr>
              <a:t>x</a:t>
            </a:r>
            <a:r>
              <a:rPr lang="en-US" sz="36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3600" i="1" dirty="0" err="1">
                <a:latin typeface="Times New Roman"/>
                <a:cs typeface="Times New Roman"/>
              </a:rPr>
              <a:t>,</a:t>
            </a:r>
            <a:r>
              <a:rPr lang="en-US" sz="3600" i="1" dirty="0" err="1" smtClean="0">
                <a:latin typeface="Times New Roman"/>
                <a:cs typeface="Times New Roman"/>
              </a:rPr>
              <a:t>x</a:t>
            </a:r>
            <a:r>
              <a:rPr lang="en-US" sz="36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3600" i="1" baseline="-25000" dirty="0" smtClean="0">
                <a:latin typeface="Times New Roman"/>
                <a:cs typeface="Times New Roman"/>
              </a:rPr>
              <a:t>  </a:t>
            </a:r>
            <a:r>
              <a:rPr lang="en-US" sz="3600" dirty="0" smtClean="0">
                <a:latin typeface="Arial"/>
                <a:cs typeface="Arial"/>
              </a:rPr>
              <a:t>if it has AC</a:t>
            </a:r>
            <a:r>
              <a:rPr lang="en-US" sz="3600" dirty="0">
                <a:latin typeface="Arial"/>
                <a:cs typeface="Arial"/>
              </a:rPr>
              <a:t>-support </a:t>
            </a:r>
            <a:r>
              <a:rPr lang="en-US" sz="3600" dirty="0">
                <a:latin typeface="Cambria Math"/>
                <a:cs typeface="Cambria Math"/>
              </a:rPr>
              <a:t>〈</a:t>
            </a:r>
            <a:r>
              <a:rPr lang="en-US" sz="3600" i="1" dirty="0" err="1">
                <a:latin typeface="Times New Roman"/>
                <a:cs typeface="Times New Roman"/>
              </a:rPr>
              <a:t>x</a:t>
            </a:r>
            <a:r>
              <a:rPr lang="en-US" sz="3600" i="1" baseline="-25000" dirty="0" err="1">
                <a:latin typeface="Times New Roman"/>
                <a:cs typeface="Times New Roman"/>
              </a:rPr>
              <a:t>j</a:t>
            </a:r>
            <a:r>
              <a:rPr lang="en-US" sz="3600" i="1" dirty="0" err="1">
                <a:latin typeface="Times New Roman"/>
                <a:cs typeface="Times New Roman"/>
              </a:rPr>
              <a:t>,v</a:t>
            </a:r>
            <a:r>
              <a:rPr lang="en-US" sz="3600" i="1" baseline="-25000" dirty="0" err="1">
                <a:latin typeface="Times New Roman"/>
                <a:cs typeface="Times New Roman"/>
              </a:rPr>
              <a:t>j</a:t>
            </a:r>
            <a:r>
              <a:rPr lang="en-US" sz="3600" dirty="0">
                <a:latin typeface="Cambria Math"/>
                <a:cs typeface="Cambria Math"/>
              </a:rPr>
              <a:t>〉</a:t>
            </a:r>
            <a:r>
              <a:rPr lang="en-US" sz="3600" dirty="0">
                <a:latin typeface="Arial"/>
                <a:cs typeface="Arial"/>
              </a:rPr>
              <a:t> with </a:t>
            </a:r>
            <a:r>
              <a:rPr lang="en-US" sz="3600" dirty="0" err="1">
                <a:latin typeface="Times New Roman"/>
                <a:cs typeface="Times New Roman"/>
              </a:rPr>
              <a:t>Δ</a:t>
            </a:r>
            <a:r>
              <a:rPr lang="en-US" sz="3600" dirty="0">
                <a:latin typeface="Times New Roman"/>
                <a:cs typeface="Times New Roman"/>
              </a:rPr>
              <a:t>(</a:t>
            </a:r>
            <a:r>
              <a:rPr lang="en-US" sz="3600" i="1" dirty="0" err="1">
                <a:latin typeface="Times New Roman"/>
                <a:cs typeface="Times New Roman"/>
              </a:rPr>
              <a:t>x</a:t>
            </a:r>
            <a:r>
              <a:rPr lang="en-US" sz="3600" i="1" baseline="-25000" dirty="0" err="1">
                <a:latin typeface="Times New Roman"/>
                <a:cs typeface="Times New Roman"/>
              </a:rPr>
              <a:t>j</a:t>
            </a:r>
            <a:r>
              <a:rPr lang="en-US" sz="3600" i="1" dirty="0" err="1">
                <a:latin typeface="Times New Roman"/>
                <a:cs typeface="Times New Roman"/>
              </a:rPr>
              <a:t>,v</a:t>
            </a:r>
            <a:r>
              <a:rPr lang="en-US" sz="3600" i="1" baseline="-25000" dirty="0" err="1">
                <a:latin typeface="Times New Roman"/>
                <a:cs typeface="Times New Roman"/>
              </a:rPr>
              <a:t>j</a:t>
            </a:r>
            <a:r>
              <a:rPr lang="en-US" sz="3600" dirty="0" smtClean="0">
                <a:latin typeface="Times New Roman"/>
                <a:cs typeface="Times New Roman"/>
              </a:rPr>
              <a:t>) ≥ </a:t>
            </a:r>
            <a:r>
              <a:rPr lang="en-US" sz="3600" i="1" dirty="0" smtClean="0">
                <a:latin typeface="Times New Roman"/>
                <a:cs typeface="Times New Roman"/>
              </a:rPr>
              <a:t>p</a:t>
            </a:r>
            <a:r>
              <a:rPr lang="en-US" sz="3600" dirty="0" smtClean="0">
                <a:latin typeface="Arial"/>
                <a:cs typeface="Arial"/>
              </a:rPr>
              <a:t>.</a:t>
            </a:r>
            <a:endParaRPr lang="en-US" sz="3600" i="1" baseline="-25000" dirty="0">
              <a:latin typeface="Cambria Math"/>
              <a:cs typeface="Cambria Math"/>
            </a:endParaRPr>
          </a:p>
        </p:txBody>
      </p:sp>
      <p:sp>
        <p:nvSpPr>
          <p:cNvPr id="143" name="Text Box 369"/>
          <p:cNvSpPr txBox="1">
            <a:spLocks noChangeArrowheads="1"/>
          </p:cNvSpPr>
          <p:nvPr/>
        </p:nvSpPr>
        <p:spPr bwMode="auto">
          <a:xfrm>
            <a:off x="2893195" y="34503519"/>
            <a:ext cx="9792354" cy="691233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900" b="1" dirty="0" smtClean="0">
                <a:latin typeface="Arial"/>
                <a:cs typeface="Arial"/>
              </a:rPr>
              <a:t>Parameterized Adaptive Consistency</a:t>
            </a:r>
            <a:endParaRPr lang="en-US" sz="3900" dirty="0">
              <a:latin typeface="Arial"/>
              <a:cs typeface="Arial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08037" y="28260552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Cambria Math"/>
                <a:cs typeface="Cambria Math"/>
              </a:rPr>
              <a:t>〈</a:t>
            </a:r>
            <a:r>
              <a:rPr lang="en-US" sz="3600" i="1" dirty="0" err="1" smtClean="0">
                <a:latin typeface="Times New Roman"/>
                <a:cs typeface="Times New Roman"/>
              </a:rPr>
              <a:t>x</a:t>
            </a:r>
            <a:r>
              <a:rPr lang="en-US" sz="3600" i="1" baseline="-25000" dirty="0" err="1">
                <a:latin typeface="Times New Roman"/>
                <a:cs typeface="Times New Roman"/>
              </a:rPr>
              <a:t>i</a:t>
            </a:r>
            <a:r>
              <a:rPr lang="en-US" sz="3600" i="1" dirty="0" err="1" smtClean="0">
                <a:latin typeface="Times New Roman"/>
                <a:cs typeface="Times New Roman"/>
              </a:rPr>
              <a:t>,v</a:t>
            </a:r>
            <a:r>
              <a:rPr lang="en-US" sz="36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3600" dirty="0" smtClean="0">
                <a:latin typeface="Cambria Math"/>
                <a:cs typeface="Cambria Math"/>
              </a:rPr>
              <a:t>〉</a:t>
            </a:r>
            <a:r>
              <a:rPr lang="en-US" sz="3600" dirty="0" smtClean="0">
                <a:latin typeface="Arial"/>
                <a:cs typeface="Arial"/>
              </a:rPr>
              <a:t> is</a:t>
            </a:r>
            <a:r>
              <a:rPr lang="en-US" sz="3600" dirty="0" smtClean="0">
                <a:latin typeface="Cambria Math"/>
                <a:cs typeface="Cambria Math"/>
              </a:rPr>
              <a:t> </a:t>
            </a:r>
            <a:r>
              <a:rPr lang="en-US" sz="3600" b="1" i="1" dirty="0" smtClean="0">
                <a:latin typeface="Arial"/>
                <a:cs typeface="Arial"/>
              </a:rPr>
              <a:t>p</a:t>
            </a:r>
            <a:r>
              <a:rPr lang="en-US" sz="3600" b="1" dirty="0">
                <a:latin typeface="Arial"/>
                <a:cs typeface="Arial"/>
              </a:rPr>
              <a:t>-stable for </a:t>
            </a:r>
            <a:r>
              <a:rPr lang="en-US" sz="3600" b="1" dirty="0" smtClean="0">
                <a:latin typeface="Arial"/>
                <a:cs typeface="Arial"/>
              </a:rPr>
              <a:t>GAC </a:t>
            </a:r>
            <a:r>
              <a:rPr lang="en-US" sz="3600" dirty="0" smtClean="0">
                <a:latin typeface="Arial"/>
                <a:cs typeface="Arial"/>
              </a:rPr>
              <a:t>if for every constraint </a:t>
            </a:r>
            <a:r>
              <a:rPr lang="en-US" sz="3600" i="1" dirty="0" err="1" smtClean="0">
                <a:latin typeface="Times New Roman"/>
                <a:cs typeface="Times New Roman"/>
              </a:rPr>
              <a:t>c</a:t>
            </a:r>
            <a:r>
              <a:rPr lang="en-US" sz="36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3600" dirty="0" smtClean="0">
                <a:latin typeface="Cambria Math"/>
                <a:cs typeface="Cambria Math"/>
              </a:rPr>
              <a:t> on </a:t>
            </a:r>
            <a:r>
              <a:rPr lang="en-US" sz="3600" i="1" dirty="0" smtClean="0">
                <a:latin typeface="Times New Roman"/>
                <a:cs typeface="Times New Roman"/>
              </a:rPr>
              <a:t>x</a:t>
            </a:r>
            <a:r>
              <a:rPr lang="en-US" sz="3600" i="1" baseline="-25000" dirty="0" smtClean="0">
                <a:latin typeface="Times New Roman"/>
                <a:cs typeface="Times New Roman"/>
              </a:rPr>
              <a:t>i</a:t>
            </a:r>
            <a:endParaRPr lang="en-US" sz="3600" i="1" baseline="-25000" dirty="0">
              <a:latin typeface="Cambria Math"/>
              <a:cs typeface="Cambria Math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08037" y="31460952"/>
            <a:ext cx="1249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i="1" dirty="0" err="1" smtClean="0">
                <a:latin typeface="Times New Roman" charset="0"/>
                <a:cs typeface="Times New Roman" charset="0"/>
              </a:rPr>
              <a:t>gacSupports</a:t>
            </a:r>
            <a:r>
              <a:rPr lang="en-US" sz="3600" dirty="0">
                <a:latin typeface="Times New Roman" charset="0"/>
                <a:cs typeface="Times New Roman" charset="0"/>
              </a:rPr>
              <a:t>[</a:t>
            </a:r>
            <a:r>
              <a:rPr lang="en-US" sz="3600" i="1" dirty="0" err="1">
                <a:latin typeface="Times New Roman" charset="0"/>
                <a:cs typeface="Times New Roman" charset="0"/>
              </a:rPr>
              <a:t>R</a:t>
            </a:r>
            <a:r>
              <a:rPr lang="en-US" sz="3600" i="1" baseline="-25000" dirty="0" err="1">
                <a:latin typeface="Times New Roman" charset="0"/>
                <a:cs typeface="Times New Roman" charset="0"/>
              </a:rPr>
              <a:t>j</a:t>
            </a:r>
            <a:r>
              <a:rPr lang="en-US" sz="3600" dirty="0">
                <a:latin typeface="Times New Roman" charset="0"/>
                <a:cs typeface="Times New Roman" charset="0"/>
              </a:rPr>
              <a:t>](</a:t>
            </a:r>
            <a:r>
              <a:rPr lang="en-US" sz="3600" dirty="0">
                <a:latin typeface="Cambria Math" charset="0"/>
                <a:cs typeface="Cambria Math" charset="0"/>
              </a:rPr>
              <a:t>〈</a:t>
            </a:r>
            <a:r>
              <a:rPr lang="en-US" sz="3600" i="1" dirty="0" err="1" smtClean="0">
                <a:latin typeface="Times New Roman" charset="0"/>
                <a:cs typeface="Times New Roman" charset="0"/>
              </a:rPr>
              <a:t>x</a:t>
            </a:r>
            <a:r>
              <a:rPr lang="en-US" sz="3600" i="1" baseline="-25000" dirty="0" err="1" smtClean="0">
                <a:latin typeface="Times New Roman" charset="0"/>
                <a:cs typeface="Times New Roman" charset="0"/>
              </a:rPr>
              <a:t>i</a:t>
            </a:r>
            <a:r>
              <a:rPr lang="en-US" sz="3600" dirty="0" err="1" smtClean="0">
                <a:latin typeface="Times New Roman" charset="0"/>
                <a:cs typeface="Times New Roman" charset="0"/>
              </a:rPr>
              <a:t>,</a:t>
            </a:r>
            <a:r>
              <a:rPr lang="en-US" sz="3600" i="1" dirty="0" err="1" smtClean="0">
                <a:latin typeface="Times New Roman" charset="0"/>
                <a:cs typeface="Times New Roman" charset="0"/>
              </a:rPr>
              <a:t>v</a:t>
            </a:r>
            <a:r>
              <a:rPr lang="en-US" sz="3600" baseline="-25000" dirty="0" err="1" smtClean="0">
                <a:latin typeface="Times New Roman" charset="0"/>
                <a:cs typeface="Times New Roman" charset="0"/>
              </a:rPr>
              <a:t>i</a:t>
            </a:r>
            <a:r>
              <a:rPr lang="en-US" sz="3600" dirty="0" smtClean="0">
                <a:latin typeface="Cambria Math" charset="0"/>
                <a:cs typeface="Cambria Math" charset="0"/>
              </a:rPr>
              <a:t>〉</a:t>
            </a:r>
            <a:r>
              <a:rPr lang="en-US" sz="3600" dirty="0" smtClean="0">
                <a:latin typeface="Times New Roman" charset="0"/>
                <a:cs typeface="Times New Roman" charset="0"/>
              </a:rPr>
              <a:t>): data</a:t>
            </a:r>
            <a:r>
              <a:rPr lang="en-US" sz="3600" dirty="0">
                <a:latin typeface="Times New Roman" charset="0"/>
                <a:cs typeface="Times New Roman" charset="0"/>
              </a:rPr>
              <a:t> </a:t>
            </a:r>
            <a:r>
              <a:rPr lang="en-US" sz="3600" dirty="0" smtClean="0">
                <a:latin typeface="Times New Roman" charset="0"/>
                <a:cs typeface="Times New Roman" charset="0"/>
              </a:rPr>
              <a:t>structure to store </a:t>
            </a:r>
            <a:r>
              <a:rPr lang="en-US" sz="3600" i="1" dirty="0" err="1">
                <a:latin typeface="Times New Roman"/>
                <a:ea typeface="ＭＳ Ｐゴシック" charset="0"/>
                <a:cs typeface="Times New Roman"/>
              </a:rPr>
              <a:t>σ</a:t>
            </a:r>
            <a:r>
              <a:rPr lang="en-US" sz="3600" i="1" baseline="-25000" dirty="0" err="1">
                <a:latin typeface="Times New Roman"/>
                <a:ea typeface="ＭＳ Ｐゴシック" charset="0"/>
                <a:cs typeface="Times New Roman"/>
              </a:rPr>
              <a:t>xi</a:t>
            </a:r>
            <a:r>
              <a:rPr lang="en-US" sz="3600" i="1" baseline="-25000" dirty="0">
                <a:latin typeface="Times New Roman"/>
                <a:ea typeface="ＭＳ Ｐゴシック" charset="0"/>
                <a:cs typeface="Times New Roman"/>
              </a:rPr>
              <a:t>=vi</a:t>
            </a: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sz="3600" i="1" dirty="0" err="1">
                <a:latin typeface="Times New Roman"/>
                <a:ea typeface="ＭＳ Ｐゴシック" charset="0"/>
                <a:cs typeface="Times New Roman"/>
              </a:rPr>
              <a:t>R</a:t>
            </a:r>
            <a:r>
              <a:rPr lang="en-US" sz="3600" i="1" baseline="-25000" dirty="0" err="1">
                <a:latin typeface="Times New Roman"/>
                <a:ea typeface="ＭＳ Ｐゴシック" charset="0"/>
                <a:cs typeface="Times New Roman"/>
              </a:rPr>
              <a:t>j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)</a:t>
            </a:r>
            <a:r>
              <a:rPr lang="en-US" sz="3600" i="1" dirty="0" smtClean="0">
                <a:latin typeface="Cambria Math" charset="0"/>
                <a:ea typeface="ＭＳ Ｐゴシック" charset="0"/>
                <a:cs typeface="Cambria Math" charset="0"/>
              </a:rPr>
              <a:t>.</a:t>
            </a:r>
            <a:endParaRPr lang="en-US" sz="3600" dirty="0"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6065837" y="32271619"/>
            <a:ext cx="6934200" cy="2003300"/>
            <a:chOff x="5837237" y="34557395"/>
            <a:chExt cx="6934200" cy="2003300"/>
          </a:xfrm>
        </p:grpSpPr>
        <p:sp>
          <p:nvSpPr>
            <p:cNvPr id="139" name="TextBox 7"/>
            <p:cNvSpPr txBox="1">
              <a:spLocks noChangeArrowheads="1"/>
            </p:cNvSpPr>
            <p:nvPr/>
          </p:nvSpPr>
          <p:spPr bwMode="auto">
            <a:xfrm>
              <a:off x="5837237" y="34557395"/>
              <a:ext cx="693420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3000" dirty="0" smtClean="0">
                  <a:solidFill>
                    <a:srgbClr val="008000"/>
                  </a:solidFill>
                  <a:latin typeface="Cambria Math" charset="0"/>
                  <a:cs typeface="Cambria Math" charset="0"/>
                </a:rPr>
                <a:t>〈</a:t>
              </a:r>
              <a:r>
                <a:rPr lang="en-US" sz="3000" i="1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3000" baseline="-250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3000" i="1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30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3000" dirty="0" smtClean="0">
                  <a:solidFill>
                    <a:srgbClr val="008000"/>
                  </a:solidFill>
                  <a:latin typeface="Cambria Math" charset="0"/>
                  <a:cs typeface="Cambria Math" charset="0"/>
                </a:rPr>
                <a:t>〉</a:t>
              </a:r>
              <a:r>
                <a:rPr lang="en-US" sz="3000" dirty="0" smtClean="0">
                  <a:solidFill>
                    <a:srgbClr val="008000"/>
                  </a:solidFill>
                </a:rPr>
                <a:t> is </a:t>
              </a:r>
              <a:r>
                <a:rPr lang="en-US" sz="30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0.25</a:t>
              </a:r>
              <a:r>
                <a:rPr lang="en-US" sz="3000" dirty="0" smtClean="0">
                  <a:solidFill>
                    <a:srgbClr val="008000"/>
                  </a:solidFill>
                </a:rPr>
                <a:t>-stable for GAC (</a:t>
              </a:r>
              <a:r>
                <a:rPr lang="en-US" sz="3000" dirty="0" smtClean="0">
                  <a:solidFill>
                    <a:srgbClr val="008000"/>
                  </a:solidFill>
                  <a:latin typeface="Arial"/>
                  <a:ea typeface="Lucida Grande"/>
                  <a:cs typeface="Arial"/>
                </a:rPr>
                <a:t> </a:t>
              </a:r>
              <a:r>
                <a:rPr lang="en-US" sz="3000" dirty="0" smtClean="0">
                  <a:solidFill>
                    <a:srgbClr val="008000"/>
                  </a:solidFill>
                  <a:latin typeface="Times New Roman"/>
                  <a:ea typeface="Lucida Grande"/>
                  <a:cs typeface="Times New Roman"/>
                </a:rPr>
                <a:t>  </a:t>
              </a:r>
              <a:r>
                <a:rPr lang="en-US" sz="3000" dirty="0" smtClean="0">
                  <a:solidFill>
                    <a:srgbClr val="008000"/>
                  </a:solidFill>
                  <a:latin typeface="Times New Roman"/>
                  <a:ea typeface="Lucida Grande"/>
                  <a:cs typeface="Times New Roman"/>
                </a:rPr>
                <a:t> </a:t>
              </a:r>
              <a:r>
                <a:rPr lang="en-US" sz="30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≥ </a:t>
              </a:r>
              <a:r>
                <a:rPr lang="en-US" sz="3000" dirty="0" smtClean="0">
                  <a:solidFill>
                    <a:srgbClr val="008000"/>
                  </a:solidFill>
                  <a:effectLst/>
                  <a:latin typeface="Times New Roman"/>
                  <a:cs typeface="Times New Roman"/>
                </a:rPr>
                <a:t>0.25</a:t>
              </a:r>
              <a:r>
                <a:rPr lang="en-US" sz="3000" dirty="0" smtClean="0">
                  <a:solidFill>
                    <a:srgbClr val="008000"/>
                  </a:solidFill>
                  <a:effectLst/>
                </a:rPr>
                <a:t>)</a:t>
              </a:r>
            </a:p>
            <a:p>
              <a:pPr eaLnBrk="1" hangingPunct="1"/>
              <a:r>
                <a:rPr lang="en-US" sz="3000" dirty="0" smtClean="0">
                  <a:solidFill>
                    <a:srgbClr val="008000"/>
                  </a:solidFill>
                  <a:latin typeface="Cambria Math" charset="0"/>
                  <a:cs typeface="Cambria Math" charset="0"/>
                </a:rPr>
                <a:t>〈</a:t>
              </a:r>
              <a:r>
                <a:rPr lang="en-US" sz="3000" i="1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3000" baseline="-250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3000" i="1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30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3000" dirty="0" smtClean="0">
                  <a:solidFill>
                    <a:srgbClr val="008000"/>
                  </a:solidFill>
                  <a:latin typeface="Cambria Math" charset="0"/>
                  <a:cs typeface="Cambria Math" charset="0"/>
                </a:rPr>
                <a:t>〉</a:t>
              </a:r>
              <a:r>
                <a:rPr lang="en-US" sz="3000" dirty="0" smtClean="0">
                  <a:solidFill>
                    <a:srgbClr val="008000"/>
                  </a:solidFill>
                </a:rPr>
                <a:t> is </a:t>
              </a:r>
              <a:r>
                <a:rPr lang="en-US" sz="30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0.25</a:t>
              </a:r>
              <a:r>
                <a:rPr lang="en-US" sz="3000" dirty="0" smtClean="0">
                  <a:solidFill>
                    <a:srgbClr val="008000"/>
                  </a:solidFill>
                </a:rPr>
                <a:t>-stable for GAC (  </a:t>
              </a:r>
              <a:r>
                <a:rPr lang="en-US" sz="30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0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 ≥ </a:t>
              </a:r>
              <a:r>
                <a:rPr lang="en-US" sz="30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0.25</a:t>
              </a:r>
              <a:r>
                <a:rPr lang="en-US" sz="3000" dirty="0" smtClean="0">
                  <a:solidFill>
                    <a:srgbClr val="008000"/>
                  </a:solidFill>
                </a:rPr>
                <a:t>) </a:t>
              </a:r>
            </a:p>
            <a:p>
              <a:pPr eaLnBrk="1" hangingPunct="1"/>
              <a:r>
                <a:rPr lang="en-US" sz="3000" dirty="0" smtClean="0">
                  <a:solidFill>
                    <a:srgbClr val="800000"/>
                  </a:solidFill>
                  <a:latin typeface="Cambria Math" charset="0"/>
                  <a:cs typeface="Cambria Math" charset="0"/>
                </a:rPr>
                <a:t>〈</a:t>
              </a:r>
              <a:r>
                <a:rPr lang="en-US" sz="3000" i="1" dirty="0">
                  <a:solidFill>
                    <a:srgbClr val="80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3000" baseline="-25000" dirty="0">
                  <a:solidFill>
                    <a:srgbClr val="800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3000" i="1" dirty="0">
                  <a:solidFill>
                    <a:srgbClr val="80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3000" dirty="0">
                  <a:solidFill>
                    <a:srgbClr val="800000"/>
                  </a:solidFill>
                  <a:latin typeface="Times New Roman"/>
                  <a:cs typeface="Times New Roman"/>
                </a:rPr>
                <a:t>3</a:t>
              </a:r>
              <a:r>
                <a:rPr lang="en-US" sz="3000" dirty="0">
                  <a:solidFill>
                    <a:srgbClr val="800000"/>
                  </a:solidFill>
                  <a:latin typeface="Cambria Math" charset="0"/>
                  <a:cs typeface="Cambria Math" charset="0"/>
                </a:rPr>
                <a:t>〉</a:t>
              </a:r>
              <a:r>
                <a:rPr lang="en-US" sz="3000" dirty="0">
                  <a:solidFill>
                    <a:srgbClr val="800000"/>
                  </a:solidFill>
                </a:rPr>
                <a:t> not </a:t>
              </a:r>
              <a:r>
                <a:rPr lang="en-US" sz="3000" dirty="0">
                  <a:solidFill>
                    <a:srgbClr val="800000"/>
                  </a:solidFill>
                  <a:latin typeface="Times New Roman"/>
                  <a:cs typeface="Times New Roman"/>
                </a:rPr>
                <a:t>0.25</a:t>
              </a:r>
              <a:r>
                <a:rPr lang="en-US" sz="3000" dirty="0">
                  <a:solidFill>
                    <a:srgbClr val="800000"/>
                  </a:solidFill>
                </a:rPr>
                <a:t>-stable for GAC </a:t>
              </a:r>
              <a:r>
                <a:rPr lang="en-US" sz="3000" dirty="0" smtClean="0">
                  <a:solidFill>
                    <a:srgbClr val="800000"/>
                  </a:solidFill>
                </a:rPr>
                <a:t>(</a:t>
              </a:r>
              <a:r>
                <a:rPr lang="en-US" sz="3000" dirty="0">
                  <a:solidFill>
                    <a:srgbClr val="800000"/>
                  </a:solidFill>
                </a:rPr>
                <a:t> </a:t>
              </a:r>
              <a:r>
                <a:rPr lang="en-US" sz="3000" dirty="0" smtClean="0">
                  <a:solidFill>
                    <a:srgbClr val="800000"/>
                  </a:solidFill>
                </a:rPr>
                <a:t> </a:t>
              </a:r>
              <a:r>
                <a:rPr lang="en-US" sz="30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  </a:t>
              </a:r>
              <a:r>
                <a:rPr lang="en-US" sz="30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&lt; </a:t>
              </a:r>
              <a:r>
                <a:rPr lang="en-US" sz="30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0.25</a:t>
              </a:r>
              <a:r>
                <a:rPr lang="en-US" sz="3000" dirty="0">
                  <a:solidFill>
                    <a:srgbClr val="800000"/>
                  </a:solidFill>
                </a:rPr>
                <a:t>)</a:t>
              </a:r>
            </a:p>
            <a:p>
              <a:pPr eaLnBrk="1" hangingPunct="1"/>
              <a:r>
                <a:rPr lang="en-US" sz="3000" dirty="0">
                  <a:solidFill>
                    <a:srgbClr val="800000"/>
                  </a:solidFill>
                  <a:latin typeface="Cambria Math" charset="0"/>
                  <a:cs typeface="Cambria Math" charset="0"/>
                </a:rPr>
                <a:t>〈</a:t>
              </a:r>
              <a:r>
                <a:rPr lang="en-US" sz="3000" i="1" dirty="0">
                  <a:solidFill>
                    <a:srgbClr val="80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3000" baseline="-25000" dirty="0">
                  <a:solidFill>
                    <a:srgbClr val="800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3000" i="1" dirty="0">
                  <a:solidFill>
                    <a:srgbClr val="80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3000" dirty="0">
                  <a:solidFill>
                    <a:srgbClr val="80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3000" dirty="0">
                  <a:solidFill>
                    <a:srgbClr val="800000"/>
                  </a:solidFill>
                  <a:latin typeface="Cambria Math" charset="0"/>
                  <a:cs typeface="Cambria Math" charset="0"/>
                </a:rPr>
                <a:t>〉</a:t>
              </a:r>
              <a:r>
                <a:rPr lang="en-US" sz="3000" dirty="0">
                  <a:solidFill>
                    <a:srgbClr val="800000"/>
                  </a:solidFill>
                </a:rPr>
                <a:t> not </a:t>
              </a:r>
              <a:r>
                <a:rPr lang="en-US" sz="3000" dirty="0">
                  <a:solidFill>
                    <a:srgbClr val="800000"/>
                  </a:solidFill>
                  <a:latin typeface="Times New Roman"/>
                  <a:cs typeface="Times New Roman"/>
                </a:rPr>
                <a:t>0.25</a:t>
              </a:r>
              <a:r>
                <a:rPr lang="en-US" sz="3000" dirty="0">
                  <a:solidFill>
                    <a:srgbClr val="800000"/>
                  </a:solidFill>
                </a:rPr>
                <a:t>-stable for GAC </a:t>
              </a:r>
              <a:r>
                <a:rPr lang="en-US" sz="3000" dirty="0" smtClean="0">
                  <a:solidFill>
                    <a:srgbClr val="800000"/>
                  </a:solidFill>
                </a:rPr>
                <a:t>(  </a:t>
              </a:r>
              <a:r>
                <a:rPr lang="en-US" sz="30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0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 &lt; </a:t>
              </a:r>
              <a:r>
                <a:rPr lang="en-US" sz="30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0.25</a:t>
              </a:r>
              <a:r>
                <a:rPr lang="en-US" sz="3000" dirty="0" smtClean="0">
                  <a:solidFill>
                    <a:srgbClr val="800000"/>
                  </a:solidFill>
                </a:rPr>
                <a:t>)</a:t>
              </a:r>
              <a:endParaRPr lang="en-US" sz="3000" dirty="0">
                <a:solidFill>
                  <a:srgbClr val="800000"/>
                </a:solidFill>
              </a:endParaRPr>
            </a:p>
          </p:txBody>
        </p:sp>
        <p:grpSp>
          <p:nvGrpSpPr>
            <p:cNvPr id="693" name="Group 692"/>
            <p:cNvGrpSpPr/>
            <p:nvPr/>
          </p:nvGrpSpPr>
          <p:grpSpPr>
            <a:xfrm>
              <a:off x="10714037" y="34588851"/>
              <a:ext cx="441146" cy="595035"/>
              <a:chOff x="12695237" y="34517860"/>
              <a:chExt cx="441146" cy="595035"/>
            </a:xfrm>
          </p:grpSpPr>
          <p:sp>
            <p:nvSpPr>
              <p:cNvPr id="688" name="TextBox 687"/>
              <p:cNvSpPr txBox="1"/>
              <p:nvPr/>
            </p:nvSpPr>
            <p:spPr>
              <a:xfrm>
                <a:off x="12695237" y="34517860"/>
                <a:ext cx="441146" cy="595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 smtClean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4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dirty="0" smtClean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10</a:t>
                </a:r>
                <a:endParaRPr lang="en-US" sz="2000" dirty="0">
                  <a:solidFill>
                    <a:srgbClr val="008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690" name="Straight Connector 689"/>
              <p:cNvCxnSpPr/>
              <p:nvPr/>
            </p:nvCxnSpPr>
            <p:spPr>
              <a:xfrm>
                <a:off x="12780006" y="34813528"/>
                <a:ext cx="274023" cy="0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/>
            <p:cNvGrpSpPr/>
            <p:nvPr/>
          </p:nvGrpSpPr>
          <p:grpSpPr>
            <a:xfrm>
              <a:off x="10714037" y="35046051"/>
              <a:ext cx="441146" cy="595035"/>
              <a:chOff x="12695237" y="34517860"/>
              <a:chExt cx="441146" cy="595035"/>
            </a:xfrm>
          </p:grpSpPr>
          <p:sp>
            <p:nvSpPr>
              <p:cNvPr id="163" name="TextBox 162"/>
              <p:cNvSpPr txBox="1"/>
              <p:nvPr/>
            </p:nvSpPr>
            <p:spPr>
              <a:xfrm>
                <a:off x="12695237" y="34517860"/>
                <a:ext cx="441146" cy="595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2000" dirty="0" smtClean="0">
                  <a:solidFill>
                    <a:srgbClr val="008000"/>
                  </a:solidFill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2000" dirty="0" smtClean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10</a:t>
                </a:r>
                <a:endParaRPr lang="en-US" sz="2000" dirty="0">
                  <a:solidFill>
                    <a:srgbClr val="008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12780006" y="34813528"/>
                <a:ext cx="274023" cy="0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10977559" y="35503251"/>
              <a:ext cx="441146" cy="595035"/>
              <a:chOff x="12695237" y="34517860"/>
              <a:chExt cx="441146" cy="595035"/>
            </a:xfrm>
          </p:grpSpPr>
          <p:sp>
            <p:nvSpPr>
              <p:cNvPr id="166" name="TextBox 165"/>
              <p:cNvSpPr txBox="1"/>
              <p:nvPr/>
            </p:nvSpPr>
            <p:spPr>
              <a:xfrm>
                <a:off x="12695237" y="34517860"/>
                <a:ext cx="441146" cy="595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 smtClean="0">
                    <a:solidFill>
                      <a:srgbClr val="800000"/>
                    </a:solidFill>
                    <a:latin typeface="Times New Roman"/>
                    <a:cs typeface="Times New Roman"/>
                  </a:rPr>
                  <a:t>2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dirty="0" smtClean="0">
                    <a:solidFill>
                      <a:srgbClr val="800000"/>
                    </a:solidFill>
                    <a:latin typeface="Times New Roman"/>
                    <a:cs typeface="Times New Roman"/>
                  </a:rPr>
                  <a:t>10</a:t>
                </a:r>
                <a:endParaRPr lang="en-US" sz="2000" dirty="0">
                  <a:solidFill>
                    <a:srgbClr val="800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12780006" y="34813528"/>
                <a:ext cx="274023" cy="0"/>
              </a:xfrm>
              <a:prstGeom prst="line">
                <a:avLst/>
              </a:prstGeom>
              <a:ln w="12700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10977559" y="35965660"/>
              <a:ext cx="441146" cy="595035"/>
              <a:chOff x="12695237" y="34517860"/>
              <a:chExt cx="441146" cy="595035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12695237" y="34517860"/>
                <a:ext cx="441146" cy="595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solidFill>
                      <a:srgbClr val="800000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2000" dirty="0" smtClean="0">
                  <a:solidFill>
                    <a:srgbClr val="800000"/>
                  </a:solidFill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2000" dirty="0" smtClean="0">
                    <a:solidFill>
                      <a:srgbClr val="800000"/>
                    </a:solidFill>
                    <a:latin typeface="Times New Roman"/>
                    <a:cs typeface="Times New Roman"/>
                  </a:rPr>
                  <a:t>10</a:t>
                </a:r>
                <a:endParaRPr lang="en-US" sz="2000" dirty="0">
                  <a:solidFill>
                    <a:srgbClr val="800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>
                <a:off x="12780006" y="34813528"/>
                <a:ext cx="274023" cy="0"/>
              </a:xfrm>
              <a:prstGeom prst="line">
                <a:avLst/>
              </a:prstGeom>
              <a:ln w="12700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7" name="TextBox 696"/>
          <p:cNvSpPr txBox="1"/>
          <p:nvPr/>
        </p:nvSpPr>
        <p:spPr>
          <a:xfrm>
            <a:off x="15743237" y="6004719"/>
            <a:ext cx="1363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Generate the</a:t>
            </a:r>
            <a:r>
              <a:rPr lang="en-US" sz="3600" dirty="0" smtClean="0"/>
              <a:t> </a:t>
            </a:r>
            <a:r>
              <a:rPr lang="en-US" sz="3600" i="1" dirty="0" err="1" smtClean="0">
                <a:latin typeface="Times New Roman" charset="0"/>
                <a:cs typeface="Times New Roman" charset="0"/>
              </a:rPr>
              <a:t>gacSupports</a:t>
            </a:r>
            <a:r>
              <a:rPr lang="en-US" sz="3600" i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at pre-processing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∀</a:t>
            </a:r>
            <a:r>
              <a:rPr lang="en-US" sz="3600" i="1" dirty="0" err="1" smtClean="0"/>
              <a:t>c</a:t>
            </a:r>
            <a:r>
              <a:rPr lang="en-US" sz="3600" i="1" baseline="-25000" dirty="0" err="1" smtClean="0"/>
              <a:t>j</a:t>
            </a:r>
            <a:r>
              <a:rPr lang="en-US" sz="3600" dirty="0" smtClean="0"/>
              <a:t>, ∀</a:t>
            </a:r>
            <a:r>
              <a:rPr lang="en-US" sz="3600" i="1" dirty="0" smtClean="0"/>
              <a:t>x</a:t>
            </a:r>
            <a:r>
              <a:rPr lang="en-US" sz="3600" i="1" baseline="-25000" dirty="0" smtClean="0"/>
              <a:t>i</a:t>
            </a:r>
            <a:r>
              <a:rPr lang="en-US" sz="3600" dirty="0" smtClean="0"/>
              <a:t> in </a:t>
            </a:r>
            <a:r>
              <a:rPr lang="en-US" sz="3600" i="1" dirty="0" err="1" smtClean="0"/>
              <a:t>c</a:t>
            </a:r>
            <a:r>
              <a:rPr lang="en-US" sz="3600" i="1" baseline="-25000" dirty="0" err="1" smtClean="0"/>
              <a:t>j</a:t>
            </a:r>
            <a:r>
              <a:rPr lang="en-US" sz="3600" dirty="0" smtClean="0"/>
              <a:t>, ∀</a:t>
            </a:r>
            <a:r>
              <a:rPr lang="en-US" sz="3600" i="1" dirty="0" smtClean="0"/>
              <a:t>v</a:t>
            </a:r>
            <a:r>
              <a:rPr lang="en-US" sz="3600" i="1" baseline="-25000" dirty="0" smtClean="0"/>
              <a:t>i</a:t>
            </a:r>
            <a:r>
              <a:rPr lang="en-US" sz="3600" dirty="0" smtClean="0"/>
              <a:t> in </a:t>
            </a:r>
            <a:r>
              <a:rPr lang="en-US" sz="3600" dirty="0" err="1" smtClean="0"/>
              <a:t>dom</a:t>
            </a:r>
            <a:r>
              <a:rPr lang="en-US" sz="3600" dirty="0" smtClean="0"/>
              <a:t>(</a:t>
            </a:r>
            <a:r>
              <a:rPr lang="en-US" sz="3600" i="1" dirty="0" smtClean="0"/>
              <a:t>x</a:t>
            </a:r>
            <a:r>
              <a:rPr lang="en-US" sz="3600" i="1" baseline="-25000" dirty="0" smtClean="0"/>
              <a:t>i</a:t>
            </a:r>
            <a:r>
              <a:rPr lang="en-US" sz="3600" dirty="0" smtClean="0"/>
              <a:t>)</a:t>
            </a:r>
          </a:p>
          <a:p>
            <a:pPr marL="1022443" lvl="1" indent="-571500">
              <a:buFont typeface="Lucida Grande"/>
              <a:buChar char="-"/>
            </a:pPr>
            <a:r>
              <a:rPr lang="en-US" sz="3600" dirty="0">
                <a:solidFill>
                  <a:schemeClr val="accent6"/>
                </a:solidFill>
              </a:rPr>
              <a:t>Enforce LC when </a:t>
            </a:r>
            <a:r>
              <a:rPr lang="en-US" sz="3600" dirty="0">
                <a:solidFill>
                  <a:schemeClr val="accent6"/>
                </a:solidFill>
                <a:latin typeface="Cambria Math"/>
                <a:cs typeface="Cambria Math"/>
              </a:rPr>
              <a:t>〈</a:t>
            </a:r>
            <a:r>
              <a:rPr lang="en-US" sz="3600" i="1" dirty="0" err="1" smtClean="0">
                <a:solidFill>
                  <a:schemeClr val="accent6"/>
                </a:solidFill>
              </a:rPr>
              <a:t>x</a:t>
            </a:r>
            <a:r>
              <a:rPr lang="en-US" sz="3600" i="1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3600" i="1" dirty="0" err="1" smtClean="0">
                <a:solidFill>
                  <a:schemeClr val="accent6"/>
                </a:solidFill>
              </a:rPr>
              <a:t>,v</a:t>
            </a:r>
            <a:r>
              <a:rPr lang="en-US" sz="3600" i="1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3600" dirty="0">
                <a:solidFill>
                  <a:schemeClr val="accent6"/>
                </a:solidFill>
                <a:latin typeface="Cambria Math"/>
                <a:cs typeface="Cambria Math"/>
              </a:rPr>
              <a:t>〉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smtClean="0">
                <a:solidFill>
                  <a:schemeClr val="accent6"/>
                </a:solidFill>
              </a:rPr>
              <a:t>is not </a:t>
            </a:r>
            <a:r>
              <a:rPr lang="en-US" sz="3600" i="1" dirty="0" smtClean="0">
                <a:solidFill>
                  <a:schemeClr val="accent6"/>
                </a:solidFill>
              </a:rPr>
              <a:t>p</a:t>
            </a:r>
            <a:r>
              <a:rPr lang="en-US" sz="3600" dirty="0">
                <a:solidFill>
                  <a:schemeClr val="accent6"/>
                </a:solidFill>
              </a:rPr>
              <a:t>-stable for GAC</a:t>
            </a:r>
          </a:p>
          <a:p>
            <a:pPr marL="1022443" lvl="1" indent="-571500">
              <a:buFont typeface="Lucida Grande"/>
              <a:buChar char="-"/>
            </a:pPr>
            <a:r>
              <a:rPr lang="en-US" sz="3600" dirty="0" smtClean="0">
                <a:solidFill>
                  <a:srgbClr val="1044E7"/>
                </a:solidFill>
              </a:rPr>
              <a:t>Enforce STR when </a:t>
            </a:r>
            <a:r>
              <a:rPr lang="en-US" sz="3600" dirty="0">
                <a:solidFill>
                  <a:srgbClr val="1044E7"/>
                </a:solidFill>
                <a:latin typeface="Cambria Math"/>
                <a:cs typeface="Cambria Math"/>
              </a:rPr>
              <a:t>〈</a:t>
            </a:r>
            <a:r>
              <a:rPr lang="en-US" sz="3600" i="1" dirty="0" err="1" smtClean="0">
                <a:solidFill>
                  <a:srgbClr val="1044E7"/>
                </a:solidFill>
              </a:rPr>
              <a:t>x</a:t>
            </a:r>
            <a:r>
              <a:rPr lang="en-US" sz="3600" i="1" baseline="-25000" dirty="0" err="1" smtClean="0">
                <a:solidFill>
                  <a:srgbClr val="1044E7"/>
                </a:solidFill>
              </a:rPr>
              <a:t>i</a:t>
            </a:r>
            <a:r>
              <a:rPr lang="en-US" sz="3600" i="1" dirty="0" err="1">
                <a:solidFill>
                  <a:srgbClr val="1044E7"/>
                </a:solidFill>
              </a:rPr>
              <a:t>,</a:t>
            </a:r>
            <a:r>
              <a:rPr lang="en-US" sz="3600" i="1" dirty="0" err="1" smtClean="0">
                <a:solidFill>
                  <a:srgbClr val="1044E7"/>
                </a:solidFill>
              </a:rPr>
              <a:t>v</a:t>
            </a:r>
            <a:r>
              <a:rPr lang="en-US" sz="3600" i="1" baseline="-25000" dirty="0" err="1" smtClean="0">
                <a:solidFill>
                  <a:srgbClr val="1044E7"/>
                </a:solidFill>
              </a:rPr>
              <a:t>i</a:t>
            </a:r>
            <a:r>
              <a:rPr lang="en-US" sz="3600" dirty="0">
                <a:solidFill>
                  <a:srgbClr val="1044E7"/>
                </a:solidFill>
                <a:latin typeface="Cambria Math"/>
                <a:cs typeface="Cambria Math"/>
              </a:rPr>
              <a:t>〉</a:t>
            </a:r>
            <a:r>
              <a:rPr lang="en-US" sz="3600" dirty="0">
                <a:solidFill>
                  <a:srgbClr val="1044E7"/>
                </a:solidFill>
              </a:rPr>
              <a:t> has no </a:t>
            </a:r>
            <a:r>
              <a:rPr lang="en-US" sz="3600" dirty="0" smtClean="0">
                <a:solidFill>
                  <a:srgbClr val="1044E7"/>
                </a:solidFill>
              </a:rPr>
              <a:t>support</a:t>
            </a:r>
            <a:endParaRPr lang="en-US" sz="3600" dirty="0">
              <a:solidFill>
                <a:srgbClr val="1044E7"/>
              </a:solidFill>
            </a:endParaRPr>
          </a:p>
        </p:txBody>
      </p:sp>
      <p:sp>
        <p:nvSpPr>
          <p:cNvPr id="698" name="Rectangle 697"/>
          <p:cNvSpPr/>
          <p:nvPr/>
        </p:nvSpPr>
        <p:spPr>
          <a:xfrm>
            <a:off x="17495837" y="12253119"/>
            <a:ext cx="9535681" cy="2863553"/>
          </a:xfrm>
          <a:prstGeom prst="rect">
            <a:avLst/>
          </a:prstGeom>
          <a:solidFill>
            <a:srgbClr val="1044E7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17495837" y="11110120"/>
            <a:ext cx="11736230" cy="1143000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8037" y="26654919"/>
            <a:ext cx="1348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A50021"/>
                </a:solidFill>
                <a:latin typeface="Arial"/>
                <a:cs typeface="Arial"/>
              </a:rPr>
              <a:t>Issue</a:t>
            </a:r>
            <a:r>
              <a:rPr lang="en-US" sz="3600" dirty="0" smtClean="0">
                <a:solidFill>
                  <a:srgbClr val="A50021"/>
                </a:solidFill>
                <a:latin typeface="Arial"/>
                <a:cs typeface="Arial"/>
              </a:rPr>
              <a:t>: </a:t>
            </a:r>
            <a:r>
              <a:rPr lang="en-US" sz="3600" dirty="0" smtClean="0">
                <a:latin typeface="Arial"/>
                <a:cs typeface="Arial"/>
              </a:rPr>
              <a:t>Position is not a precise measure of support.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0837" y="32916237"/>
            <a:ext cx="1447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Average number of calls to STR and R(*,2)C in </a:t>
            </a:r>
            <a:r>
              <a:rPr lang="en-US" sz="2800" i="1" dirty="0" err="1" smtClean="0">
                <a:latin typeface="Times New Roman"/>
                <a:cs typeface="Times New Roman"/>
              </a:rPr>
              <a:t>apc</a:t>
            </a:r>
            <a:r>
              <a:rPr lang="en-US" sz="2800" dirty="0" smtClean="0">
                <a:latin typeface="Arial"/>
                <a:cs typeface="Arial"/>
              </a:rPr>
              <a:t>-R(*,2)C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On </a:t>
            </a:r>
            <a:r>
              <a:rPr lang="en-US" sz="2800" dirty="0" err="1" smtClean="0">
                <a:solidFill>
                  <a:schemeClr val="accent1"/>
                </a:solidFill>
                <a:latin typeface="Arial"/>
                <a:cs typeface="Arial"/>
              </a:rPr>
              <a:t>allInternvalSeries</a:t>
            </a:r>
            <a:r>
              <a:rPr lang="en-US" sz="2800" dirty="0" smtClean="0">
                <a:latin typeface="Arial"/>
                <a:cs typeface="Arial"/>
              </a:rPr>
              <a:t>, no R(*,2)C calls because solved at pre-processing </a:t>
            </a:r>
            <a:r>
              <a:rPr lang="en-US" sz="2800" dirty="0" smtClean="0">
                <a:latin typeface="Arial"/>
                <a:cs typeface="Arial"/>
              </a:rPr>
              <a:t>(</a:t>
            </a:r>
            <a:r>
              <a:rPr lang="en-US" dirty="0" smtClean="0">
                <a:latin typeface="Arial"/>
                <a:cs typeface="Arial"/>
              </a:rPr>
              <a:t>no weight set</a:t>
            </a:r>
            <a:r>
              <a:rPr lang="en-US" sz="2800" dirty="0" smtClean="0">
                <a:latin typeface="Arial"/>
                <a:cs typeface="Arial"/>
              </a:rPr>
              <a:t>).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Sometimes, there are </a:t>
            </a:r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more STR calls</a:t>
            </a:r>
            <a:r>
              <a:rPr lang="en-US" sz="2800" dirty="0" smtClean="0">
                <a:latin typeface="Arial"/>
                <a:cs typeface="Arial"/>
              </a:rPr>
              <a:t>, others, </a:t>
            </a:r>
            <a:r>
              <a:rPr lang="en-US" sz="2800" dirty="0" smtClean="0">
                <a:solidFill>
                  <a:schemeClr val="accent6"/>
                </a:solidFill>
                <a:latin typeface="Arial"/>
                <a:cs typeface="Arial"/>
              </a:rPr>
              <a:t>more R(*,2)C calls</a:t>
            </a:r>
            <a:r>
              <a:rPr lang="en-US" sz="2800" dirty="0" smtClean="0">
                <a:latin typeface="Arial"/>
                <a:cs typeface="Arial"/>
              </a:rPr>
              <a:t>. Thus, </a:t>
            </a:r>
            <a:r>
              <a:rPr lang="en-US" sz="2800" i="1" dirty="0" err="1" smtClean="0">
                <a:latin typeface="Times New Roman"/>
                <a:cs typeface="Times New Roman"/>
              </a:rPr>
              <a:t>apc</a:t>
            </a:r>
            <a:r>
              <a:rPr lang="en-US" sz="2800" dirty="0" smtClean="0">
                <a:latin typeface="Arial"/>
                <a:cs typeface="Arial"/>
              </a:rPr>
              <a:t>-R(*,2)C finds a good mix between STR and R(*,2)C for each instance.  Success!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90837" y="16769287"/>
            <a:ext cx="12663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Times New Roman"/>
                <a:cs typeface="Times New Roman"/>
              </a:rPr>
              <a:t>apc</a:t>
            </a:r>
            <a:r>
              <a:rPr lang="en-US" sz="2800" dirty="0" smtClean="0">
                <a:latin typeface="Arial"/>
                <a:cs typeface="Arial"/>
              </a:rPr>
              <a:t>-R(*,2)C can solve </a:t>
            </a:r>
            <a:r>
              <a:rPr lang="en-US" sz="2800" dirty="0" smtClean="0">
                <a:solidFill>
                  <a:srgbClr val="5B9BD5"/>
                </a:solidFill>
                <a:latin typeface="Arial"/>
                <a:cs typeface="Arial"/>
              </a:rPr>
              <a:t>more instances</a:t>
            </a:r>
            <a:r>
              <a:rPr lang="en-US" sz="2800" dirty="0" smtClean="0">
                <a:latin typeface="Arial"/>
                <a:cs typeface="Arial"/>
              </a:rPr>
              <a:t> and </a:t>
            </a:r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quicker </a:t>
            </a:r>
            <a:r>
              <a:rPr lang="en-US" sz="2800" dirty="0" smtClean="0">
                <a:latin typeface="Arial"/>
                <a:cs typeface="Arial"/>
              </a:rPr>
              <a:t>than both STR and R(*,2)C.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590837" y="20443012"/>
            <a:ext cx="14253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Benchmark results where </a:t>
            </a:r>
            <a:r>
              <a:rPr lang="en-US" sz="2800" i="1" dirty="0" err="1" smtClean="0">
                <a:latin typeface="Times New Roman"/>
                <a:cs typeface="Times New Roman"/>
              </a:rPr>
              <a:t>apc</a:t>
            </a:r>
            <a:r>
              <a:rPr lang="en-US" sz="2800" dirty="0" smtClean="0">
                <a:latin typeface="Arial"/>
                <a:cs typeface="Arial"/>
              </a:rPr>
              <a:t>-R(*,2)C performs the best, is competitive, and is the worst.</a:t>
            </a:r>
          </a:p>
          <a:p>
            <a:r>
              <a:rPr lang="en-US" sz="2800" dirty="0" smtClean="0">
                <a:latin typeface="Arial"/>
                <a:cs typeface="Arial"/>
              </a:rPr>
              <a:t>Also included, a benchmark that could not be solved by STR.</a:t>
            </a:r>
            <a:endParaRPr lang="en-US"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2000</TotalTime>
  <Words>1821</Words>
  <Application>Microsoft Macintosh PowerPoint</Application>
  <PresentationFormat>Custom</PresentationFormat>
  <Paragraphs>518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UNL-CSE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Anagh</dc:creator>
  <cp:lastModifiedBy>Robert Woodward</cp:lastModifiedBy>
  <cp:revision>456</cp:revision>
  <cp:lastPrinted>2014-09-02T20:30:31Z</cp:lastPrinted>
  <dcterms:created xsi:type="dcterms:W3CDTF">2012-10-02T16:37:08Z</dcterms:created>
  <dcterms:modified xsi:type="dcterms:W3CDTF">2014-09-02T20:36:01Z</dcterms:modified>
</cp:coreProperties>
</file>