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972800" cy="21031200"/>
  <p:notesSz cx="6858000" cy="9144000"/>
  <p:defaultTextStyle>
    <a:defPPr>
      <a:defRPr lang="en-US"/>
    </a:defPPr>
    <a:lvl1pPr marL="0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2764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85528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78292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71056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63820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56584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49349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42113" algn="l" defTabSz="99276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30" d="100"/>
          <a:sy n="30" d="100"/>
        </p:scale>
        <p:origin x="-2094" y="-228"/>
      </p:cViewPr>
      <p:guideLst>
        <p:guide orient="horz" pos="662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533306"/>
            <a:ext cx="9326880" cy="4508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11917680"/>
            <a:ext cx="7680960" cy="5374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78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7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6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5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4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42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501236" y="1796427"/>
            <a:ext cx="5431154" cy="382845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7770" y="1796427"/>
            <a:ext cx="16110586" cy="382845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13514502"/>
            <a:ext cx="9326880" cy="4177031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8913927"/>
            <a:ext cx="9326880" cy="4600570"/>
          </a:xfrm>
        </p:spPr>
        <p:txBody>
          <a:bodyPr anchor="b"/>
          <a:lstStyle>
            <a:lvl1pPr marL="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1pPr>
            <a:lvl2pPr marL="992764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85528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7829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397105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496382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59565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694934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7942113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7771" y="10466928"/>
            <a:ext cx="10770870" cy="29614074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61521" y="10466928"/>
            <a:ext cx="10770870" cy="29614074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3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2223"/>
            <a:ext cx="9875520" cy="350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4707677"/>
            <a:ext cx="4848226" cy="1961937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2764" indent="0">
              <a:buNone/>
              <a:defRPr sz="4300" b="1"/>
            </a:lvl2pPr>
            <a:lvl3pPr marL="1985528" indent="0">
              <a:buNone/>
              <a:defRPr sz="3900" b="1"/>
            </a:lvl3pPr>
            <a:lvl4pPr marL="2978292" indent="0">
              <a:buNone/>
              <a:defRPr sz="3500" b="1"/>
            </a:lvl4pPr>
            <a:lvl5pPr marL="3971056" indent="0">
              <a:buNone/>
              <a:defRPr sz="3500" b="1"/>
            </a:lvl5pPr>
            <a:lvl6pPr marL="4963820" indent="0">
              <a:buNone/>
              <a:defRPr sz="3500" b="1"/>
            </a:lvl6pPr>
            <a:lvl7pPr marL="5956584" indent="0">
              <a:buNone/>
              <a:defRPr sz="3500" b="1"/>
            </a:lvl7pPr>
            <a:lvl8pPr marL="6949349" indent="0">
              <a:buNone/>
              <a:defRPr sz="3500" b="1"/>
            </a:lvl8pPr>
            <a:lvl9pPr marL="7942113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6669614"/>
            <a:ext cx="4848226" cy="12117283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4707677"/>
            <a:ext cx="4850130" cy="1961937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2764" indent="0">
              <a:buNone/>
              <a:defRPr sz="4300" b="1"/>
            </a:lvl2pPr>
            <a:lvl3pPr marL="1985528" indent="0">
              <a:buNone/>
              <a:defRPr sz="3900" b="1"/>
            </a:lvl3pPr>
            <a:lvl4pPr marL="2978292" indent="0">
              <a:buNone/>
              <a:defRPr sz="3500" b="1"/>
            </a:lvl4pPr>
            <a:lvl5pPr marL="3971056" indent="0">
              <a:buNone/>
              <a:defRPr sz="3500" b="1"/>
            </a:lvl5pPr>
            <a:lvl6pPr marL="4963820" indent="0">
              <a:buNone/>
              <a:defRPr sz="3500" b="1"/>
            </a:lvl6pPr>
            <a:lvl7pPr marL="5956584" indent="0">
              <a:buNone/>
              <a:defRPr sz="3500" b="1"/>
            </a:lvl7pPr>
            <a:lvl8pPr marL="6949349" indent="0">
              <a:buNone/>
              <a:defRPr sz="3500" b="1"/>
            </a:lvl8pPr>
            <a:lvl9pPr marL="7942113" indent="0">
              <a:buNone/>
              <a:defRPr sz="3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6669614"/>
            <a:ext cx="4850130" cy="12117283"/>
          </a:xfrm>
        </p:spPr>
        <p:txBody>
          <a:bodyPr/>
          <a:lstStyle>
            <a:lvl1pPr>
              <a:defRPr sz="5200"/>
            </a:lvl1pPr>
            <a:lvl2pPr>
              <a:defRPr sz="43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837356"/>
            <a:ext cx="3609976" cy="356362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837357"/>
            <a:ext cx="6134100" cy="17949550"/>
          </a:xfrm>
        </p:spPr>
        <p:txBody>
          <a:bodyPr/>
          <a:lstStyle>
            <a:lvl1pPr>
              <a:defRPr sz="6900"/>
            </a:lvl1pPr>
            <a:lvl2pPr>
              <a:defRPr sz="6100"/>
            </a:lvl2pPr>
            <a:lvl3pPr>
              <a:defRPr sz="52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4400977"/>
            <a:ext cx="3609976" cy="14385930"/>
          </a:xfrm>
        </p:spPr>
        <p:txBody>
          <a:bodyPr/>
          <a:lstStyle>
            <a:lvl1pPr marL="0" indent="0">
              <a:buNone/>
              <a:defRPr sz="3000"/>
            </a:lvl1pPr>
            <a:lvl2pPr marL="992764" indent="0">
              <a:buNone/>
              <a:defRPr sz="2600"/>
            </a:lvl2pPr>
            <a:lvl3pPr marL="1985528" indent="0">
              <a:buNone/>
              <a:defRPr sz="2200"/>
            </a:lvl3pPr>
            <a:lvl4pPr marL="2978292" indent="0">
              <a:buNone/>
              <a:defRPr sz="2000"/>
            </a:lvl4pPr>
            <a:lvl5pPr marL="3971056" indent="0">
              <a:buNone/>
              <a:defRPr sz="2000"/>
            </a:lvl5pPr>
            <a:lvl6pPr marL="4963820" indent="0">
              <a:buNone/>
              <a:defRPr sz="2000"/>
            </a:lvl6pPr>
            <a:lvl7pPr marL="5956584" indent="0">
              <a:buNone/>
              <a:defRPr sz="2000"/>
            </a:lvl7pPr>
            <a:lvl8pPr marL="6949349" indent="0">
              <a:buNone/>
              <a:defRPr sz="2000"/>
            </a:lvl8pPr>
            <a:lvl9pPr marL="79421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14721847"/>
            <a:ext cx="6583680" cy="1738000"/>
          </a:xfrm>
        </p:spPr>
        <p:txBody>
          <a:bodyPr anchor="b"/>
          <a:lstStyle>
            <a:lvl1pPr algn="l">
              <a:defRPr sz="4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1879174"/>
            <a:ext cx="6583680" cy="12618720"/>
          </a:xfrm>
        </p:spPr>
        <p:txBody>
          <a:bodyPr/>
          <a:lstStyle>
            <a:lvl1pPr marL="0" indent="0">
              <a:buNone/>
              <a:defRPr sz="6900"/>
            </a:lvl1pPr>
            <a:lvl2pPr marL="992764" indent="0">
              <a:buNone/>
              <a:defRPr sz="6100"/>
            </a:lvl2pPr>
            <a:lvl3pPr marL="1985528" indent="0">
              <a:buNone/>
              <a:defRPr sz="5200"/>
            </a:lvl3pPr>
            <a:lvl4pPr marL="2978292" indent="0">
              <a:buNone/>
              <a:defRPr sz="4300"/>
            </a:lvl4pPr>
            <a:lvl5pPr marL="3971056" indent="0">
              <a:buNone/>
              <a:defRPr sz="4300"/>
            </a:lvl5pPr>
            <a:lvl6pPr marL="4963820" indent="0">
              <a:buNone/>
              <a:defRPr sz="4300"/>
            </a:lvl6pPr>
            <a:lvl7pPr marL="5956584" indent="0">
              <a:buNone/>
              <a:defRPr sz="4300"/>
            </a:lvl7pPr>
            <a:lvl8pPr marL="6949349" indent="0">
              <a:buNone/>
              <a:defRPr sz="4300"/>
            </a:lvl8pPr>
            <a:lvl9pPr marL="7942113" indent="0">
              <a:buNone/>
              <a:defRPr sz="4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16459847"/>
            <a:ext cx="6583680" cy="2468240"/>
          </a:xfrm>
        </p:spPr>
        <p:txBody>
          <a:bodyPr/>
          <a:lstStyle>
            <a:lvl1pPr marL="0" indent="0">
              <a:buNone/>
              <a:defRPr sz="3000"/>
            </a:lvl1pPr>
            <a:lvl2pPr marL="992764" indent="0">
              <a:buNone/>
              <a:defRPr sz="2600"/>
            </a:lvl2pPr>
            <a:lvl3pPr marL="1985528" indent="0">
              <a:buNone/>
              <a:defRPr sz="2200"/>
            </a:lvl3pPr>
            <a:lvl4pPr marL="2978292" indent="0">
              <a:buNone/>
              <a:defRPr sz="2000"/>
            </a:lvl4pPr>
            <a:lvl5pPr marL="3971056" indent="0">
              <a:buNone/>
              <a:defRPr sz="2000"/>
            </a:lvl5pPr>
            <a:lvl6pPr marL="4963820" indent="0">
              <a:buNone/>
              <a:defRPr sz="2000"/>
            </a:lvl6pPr>
            <a:lvl7pPr marL="5956584" indent="0">
              <a:buNone/>
              <a:defRPr sz="2000"/>
            </a:lvl7pPr>
            <a:lvl8pPr marL="6949349" indent="0">
              <a:buNone/>
              <a:defRPr sz="2000"/>
            </a:lvl8pPr>
            <a:lvl9pPr marL="7942113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842223"/>
            <a:ext cx="9875520" cy="3505200"/>
          </a:xfrm>
          <a:prstGeom prst="rect">
            <a:avLst/>
          </a:prstGeom>
        </p:spPr>
        <p:txBody>
          <a:bodyPr vert="horz" lIns="198553" tIns="99276" rIns="198553" bIns="992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4907280"/>
            <a:ext cx="9875520" cy="13879617"/>
          </a:xfrm>
          <a:prstGeom prst="rect">
            <a:avLst/>
          </a:prstGeom>
        </p:spPr>
        <p:txBody>
          <a:bodyPr vert="horz" lIns="198553" tIns="99276" rIns="198553" bIns="99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19492813"/>
            <a:ext cx="2560320" cy="1119714"/>
          </a:xfrm>
          <a:prstGeom prst="rect">
            <a:avLst/>
          </a:prstGeom>
        </p:spPr>
        <p:txBody>
          <a:bodyPr vert="horz" lIns="198553" tIns="99276" rIns="198553" bIns="99276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A0C7-7E23-0E4C-9517-5BF3100F5A2C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19492813"/>
            <a:ext cx="3474720" cy="1119714"/>
          </a:xfrm>
          <a:prstGeom prst="rect">
            <a:avLst/>
          </a:prstGeom>
        </p:spPr>
        <p:txBody>
          <a:bodyPr vert="horz" lIns="198553" tIns="99276" rIns="198553" bIns="99276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19492813"/>
            <a:ext cx="2560320" cy="1119714"/>
          </a:xfrm>
          <a:prstGeom prst="rect">
            <a:avLst/>
          </a:prstGeom>
        </p:spPr>
        <p:txBody>
          <a:bodyPr vert="horz" lIns="198553" tIns="99276" rIns="198553" bIns="99276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472-60BC-8F42-8D62-AEA3CED6F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2764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4573" indent="-744573" algn="l" defTabSz="992764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613242" indent="-620478" algn="l" defTabSz="992764" rtl="0" eaLnBrk="1" latinLnBrk="0" hangingPunct="1">
        <a:spcBef>
          <a:spcPct val="20000"/>
        </a:spcBef>
        <a:buFont typeface="Arial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81910" indent="-496382" algn="l" defTabSz="9927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74674" indent="-496382" algn="l" defTabSz="992764" rtl="0" eaLnBrk="1" latinLnBrk="0" hangingPunct="1">
        <a:spcBef>
          <a:spcPct val="20000"/>
        </a:spcBef>
        <a:buFont typeface="Arial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467438" indent="-496382" algn="l" defTabSz="992764" rtl="0" eaLnBrk="1" latinLnBrk="0" hangingPunct="1">
        <a:spcBef>
          <a:spcPct val="20000"/>
        </a:spcBef>
        <a:buFont typeface="Arial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60202" indent="-496382" algn="l" defTabSz="99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52967" indent="-496382" algn="l" defTabSz="99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445731" indent="-496382" algn="l" defTabSz="99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438495" indent="-496382" algn="l" defTabSz="99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2764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85528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78292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71056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63820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56584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49349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42113" algn="l" defTabSz="99276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823"/>
          <p:cNvSpPr txBox="1">
            <a:spLocks noChangeArrowheads="1"/>
          </p:cNvSpPr>
          <p:nvPr/>
        </p:nvSpPr>
        <p:spPr bwMode="auto">
          <a:xfrm>
            <a:off x="431121" y="1037869"/>
            <a:ext cx="10110559" cy="133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marL="576263" indent="-576263" algn="l" eaLnBrk="1" hangingPunct="1"/>
            <a:r>
              <a:rPr lang="en-US" sz="3200" dirty="0">
                <a:latin typeface="Arial" charset="0"/>
              </a:rPr>
              <a:t>[1] Freuder, </a:t>
            </a:r>
            <a:r>
              <a:rPr lang="en-US" sz="3200" dirty="0" smtClean="0">
                <a:latin typeface="Arial" charset="0"/>
              </a:rPr>
              <a:t>E. C</a:t>
            </a:r>
            <a:r>
              <a:rPr lang="en-US" sz="3200" dirty="0">
                <a:latin typeface="Arial" charset="0"/>
              </a:rPr>
              <a:t>., and </a:t>
            </a:r>
            <a:r>
              <a:rPr lang="en-US" sz="3200" dirty="0" err="1">
                <a:latin typeface="Arial" charset="0"/>
              </a:rPr>
              <a:t>Elfe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smtClean="0">
                <a:latin typeface="Arial" charset="0"/>
              </a:rPr>
              <a:t>C. D. 1996</a:t>
            </a:r>
            <a:r>
              <a:rPr lang="en-US" sz="3200" dirty="0">
                <a:latin typeface="Arial" charset="0"/>
              </a:rPr>
              <a:t>. Neighborhood Inverse </a:t>
            </a:r>
            <a:r>
              <a:rPr lang="en-US" sz="3200" dirty="0" smtClean="0">
                <a:latin typeface="Arial" charset="0"/>
              </a:rPr>
              <a:t>Consistency Preprocessing</a:t>
            </a:r>
            <a:r>
              <a:rPr lang="en-US" sz="3200" dirty="0">
                <a:latin typeface="Arial" charset="0"/>
              </a:rPr>
              <a:t>.</a:t>
            </a:r>
            <a:r>
              <a:rPr lang="en-US" sz="3200" dirty="0" smtClean="0">
                <a:latin typeface="Arial" charset="0"/>
              </a:rPr>
              <a:t> In </a:t>
            </a:r>
            <a:r>
              <a:rPr lang="en-US" sz="3200" i="1" dirty="0" smtClean="0">
                <a:latin typeface="Arial" charset="0"/>
              </a:rPr>
              <a:t>Proc</a:t>
            </a:r>
            <a:r>
              <a:rPr lang="en-US" sz="3200" i="1" dirty="0">
                <a:latin typeface="Arial" charset="0"/>
              </a:rPr>
              <a:t>. of </a:t>
            </a:r>
            <a:r>
              <a:rPr lang="en-US" sz="3200" i="1" dirty="0" smtClean="0">
                <a:latin typeface="Arial" charset="0"/>
              </a:rPr>
              <a:t>AAAI 1996</a:t>
            </a:r>
            <a:r>
              <a:rPr lang="en-US" sz="3200" dirty="0">
                <a:latin typeface="Arial" charset="0"/>
              </a:rPr>
              <a:t>, </a:t>
            </a:r>
            <a:r>
              <a:rPr lang="en-US" sz="3200" dirty="0" smtClean="0">
                <a:latin typeface="Arial" charset="0"/>
              </a:rPr>
              <a:t>202—208.</a:t>
            </a:r>
            <a:endParaRPr lang="en-US" sz="3200" dirty="0">
              <a:latin typeface="Arial" charset="0"/>
            </a:endParaRPr>
          </a:p>
          <a:p>
            <a:pPr marL="576263" indent="-576263" algn="l" eaLnBrk="1" hangingPunct="1"/>
            <a:r>
              <a:rPr lang="en-US" sz="3200" dirty="0">
                <a:latin typeface="Arial" charset="0"/>
              </a:rPr>
              <a:t>[2] Janssen, P.; </a:t>
            </a:r>
            <a:r>
              <a:rPr lang="en-US" sz="3200" dirty="0" err="1" smtClean="0">
                <a:latin typeface="Arial" charset="0"/>
              </a:rPr>
              <a:t>Jégou</a:t>
            </a:r>
            <a:r>
              <a:rPr lang="en-US" sz="3200" dirty="0">
                <a:latin typeface="Arial" charset="0"/>
              </a:rPr>
              <a:t>, P.; </a:t>
            </a:r>
            <a:r>
              <a:rPr lang="en-US" sz="3200" dirty="0" err="1">
                <a:latin typeface="Arial" charset="0"/>
              </a:rPr>
              <a:t>Nougier</a:t>
            </a:r>
            <a:r>
              <a:rPr lang="en-US" sz="3200" dirty="0">
                <a:latin typeface="Arial" charset="0"/>
              </a:rPr>
              <a:t>, B.; and </a:t>
            </a:r>
            <a:r>
              <a:rPr lang="en-US" sz="3200" dirty="0" err="1">
                <a:latin typeface="Arial" charset="0"/>
              </a:rPr>
              <a:t>Vilarem</a:t>
            </a:r>
            <a:r>
              <a:rPr lang="en-US" sz="3200" dirty="0">
                <a:latin typeface="Arial" charset="0"/>
              </a:rPr>
              <a:t>, M. 1989. A Filtering Process for General Constraint-Satisfaction Problems: Achieving </a:t>
            </a:r>
            <a:r>
              <a:rPr lang="en-US" sz="3200" dirty="0" err="1">
                <a:latin typeface="Arial" charset="0"/>
              </a:rPr>
              <a:t>Pairwise</a:t>
            </a:r>
            <a:r>
              <a:rPr lang="en-US" sz="3200" dirty="0">
                <a:latin typeface="Arial" charset="0"/>
              </a:rPr>
              <a:t>-Consistency Using an Associated Binary Representation</a:t>
            </a:r>
            <a:r>
              <a:rPr lang="en-US" sz="3200" dirty="0" smtClean="0">
                <a:latin typeface="Arial" charset="0"/>
              </a:rPr>
              <a:t>.  In </a:t>
            </a:r>
            <a:r>
              <a:rPr lang="en-US" sz="3200" i="1" dirty="0" smtClean="0">
                <a:latin typeface="Arial" charset="0"/>
              </a:rPr>
              <a:t>Proc. IEEE </a:t>
            </a:r>
            <a:r>
              <a:rPr lang="en-US" sz="3200" i="1" dirty="0">
                <a:latin typeface="Arial" charset="0"/>
              </a:rPr>
              <a:t>Workshop on Tools for AI</a:t>
            </a:r>
            <a:r>
              <a:rPr lang="en-US" sz="3200" dirty="0">
                <a:latin typeface="Arial" charset="0"/>
              </a:rPr>
              <a:t>, 420–427.</a:t>
            </a:r>
          </a:p>
          <a:p>
            <a:pPr marL="576263" indent="-576263" algn="l" eaLnBrk="1" hangingPunct="1"/>
            <a:r>
              <a:rPr lang="en-US" sz="3200" dirty="0">
                <a:latin typeface="Arial" charset="0"/>
              </a:rPr>
              <a:t>[3] </a:t>
            </a:r>
            <a:r>
              <a:rPr lang="en-US" sz="3200" dirty="0" err="1">
                <a:latin typeface="Arial" charset="0"/>
              </a:rPr>
              <a:t>Karakashian</a:t>
            </a:r>
            <a:r>
              <a:rPr lang="en-US" sz="3200" dirty="0">
                <a:latin typeface="Arial" charset="0"/>
              </a:rPr>
              <a:t>, S.; Woodward, R.; </a:t>
            </a:r>
            <a:r>
              <a:rPr lang="en-US" sz="3200" dirty="0" err="1">
                <a:latin typeface="Arial" charset="0"/>
              </a:rPr>
              <a:t>Reeson</a:t>
            </a:r>
            <a:r>
              <a:rPr lang="en-US" sz="3200" dirty="0">
                <a:latin typeface="Arial" charset="0"/>
              </a:rPr>
              <a:t>, C.; </a:t>
            </a:r>
            <a:r>
              <a:rPr lang="en-US" sz="3200" dirty="0" err="1">
                <a:latin typeface="Arial" charset="0"/>
              </a:rPr>
              <a:t>Choueiry</a:t>
            </a:r>
            <a:r>
              <a:rPr lang="en-US" sz="3200" dirty="0">
                <a:latin typeface="Arial" charset="0"/>
              </a:rPr>
              <a:t>, B. Y.; and </a:t>
            </a:r>
            <a:r>
              <a:rPr lang="en-US" sz="3200" dirty="0" err="1">
                <a:latin typeface="Arial" charset="0"/>
              </a:rPr>
              <a:t>Bessiere</a:t>
            </a:r>
            <a:r>
              <a:rPr lang="en-US" sz="3200" dirty="0">
                <a:latin typeface="Arial" charset="0"/>
              </a:rPr>
              <a:t>, C. 2010. A First Practical Algorithm for High Levels of Relational Consistency. </a:t>
            </a:r>
            <a:r>
              <a:rPr lang="en-US" sz="3200" i="1" dirty="0" smtClean="0">
                <a:latin typeface="Arial" charset="0"/>
              </a:rPr>
              <a:t>In Proc. of </a:t>
            </a:r>
            <a:r>
              <a:rPr lang="en-US" sz="3200" i="1" dirty="0">
                <a:latin typeface="Arial" charset="0"/>
              </a:rPr>
              <a:t>AAAI</a:t>
            </a:r>
            <a:r>
              <a:rPr lang="en-US" sz="3200" i="1" dirty="0" smtClean="0">
                <a:latin typeface="Arial" charset="0"/>
              </a:rPr>
              <a:t> 2010</a:t>
            </a:r>
            <a:r>
              <a:rPr lang="en-US" sz="3200" dirty="0">
                <a:latin typeface="Arial" charset="0"/>
              </a:rPr>
              <a:t>, 101–107.</a:t>
            </a:r>
          </a:p>
          <a:p>
            <a:pPr marL="576263" indent="-576263" algn="l" eaLnBrk="1" hangingPunct="1"/>
            <a:r>
              <a:rPr lang="en-US" sz="3200" dirty="0">
                <a:latin typeface="Arial" charset="0"/>
              </a:rPr>
              <a:t>[4] Woodward, R.; </a:t>
            </a:r>
            <a:r>
              <a:rPr lang="en-US" sz="3200" dirty="0" err="1">
                <a:latin typeface="Arial" charset="0"/>
              </a:rPr>
              <a:t>Karakashian</a:t>
            </a:r>
            <a:r>
              <a:rPr lang="en-US" sz="3200" dirty="0">
                <a:latin typeface="Arial" charset="0"/>
              </a:rPr>
              <a:t>, S.; </a:t>
            </a:r>
            <a:r>
              <a:rPr lang="en-US" sz="3200" dirty="0" err="1">
                <a:latin typeface="Arial" charset="0"/>
              </a:rPr>
              <a:t>Choueiry</a:t>
            </a:r>
            <a:r>
              <a:rPr lang="en-US" sz="3200" dirty="0">
                <a:latin typeface="Arial" charset="0"/>
              </a:rPr>
              <a:t>, B. Y.; and </a:t>
            </a:r>
            <a:r>
              <a:rPr lang="en-US" sz="3200" dirty="0" err="1">
                <a:latin typeface="Arial" charset="0"/>
              </a:rPr>
              <a:t>Bessiere</a:t>
            </a:r>
            <a:r>
              <a:rPr lang="en-US" sz="3200" dirty="0">
                <a:latin typeface="Arial" charset="0"/>
              </a:rPr>
              <a:t>, C. 2011. Solving Difficult CSPs with Relational Neighborhood Inverse Consistency. In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i="1" dirty="0" smtClean="0">
                <a:latin typeface="Arial" charset="0"/>
              </a:rPr>
              <a:t>Proc. of AAAI 2011</a:t>
            </a:r>
            <a:r>
              <a:rPr lang="en-US" sz="3200" dirty="0">
                <a:latin typeface="Arial" charset="0"/>
              </a:rPr>
              <a:t>, 1–8</a:t>
            </a:r>
            <a:r>
              <a:rPr lang="en-US" sz="3200" dirty="0" smtClean="0">
                <a:latin typeface="Arial" charset="0"/>
              </a:rPr>
              <a:t>.</a:t>
            </a:r>
          </a:p>
          <a:p>
            <a:pPr marL="576263" indent="-576263" eaLnBrk="1" hangingPunct="1"/>
            <a:r>
              <a:rPr lang="en-US" sz="3200" dirty="0" smtClean="0">
                <a:latin typeface="Arial" charset="0"/>
              </a:rPr>
              <a:t>[5] Woodward, R.; </a:t>
            </a:r>
            <a:r>
              <a:rPr lang="en-US" sz="3200" dirty="0" err="1" smtClean="0">
                <a:latin typeface="Arial" charset="0"/>
              </a:rPr>
              <a:t>Karakashian</a:t>
            </a:r>
            <a:r>
              <a:rPr lang="en-US" sz="3200" dirty="0" smtClean="0">
                <a:latin typeface="Arial" charset="0"/>
              </a:rPr>
              <a:t>, S.; </a:t>
            </a:r>
            <a:r>
              <a:rPr lang="en-US" sz="3200" dirty="0" err="1" smtClean="0">
                <a:latin typeface="Arial" charset="0"/>
              </a:rPr>
              <a:t>Choueiry</a:t>
            </a:r>
            <a:r>
              <a:rPr lang="en-US" sz="3200" dirty="0" smtClean="0">
                <a:latin typeface="Arial" charset="0"/>
              </a:rPr>
              <a:t>, B. Y.; and </a:t>
            </a:r>
            <a:r>
              <a:rPr lang="en-US" sz="3200" dirty="0" err="1" smtClean="0">
                <a:latin typeface="Arial" charset="0"/>
              </a:rPr>
              <a:t>Bessiere</a:t>
            </a:r>
            <a:r>
              <a:rPr lang="en-US" sz="3200" dirty="0" smtClean="0">
                <a:latin typeface="Arial" charset="0"/>
              </a:rPr>
              <a:t>, C. 2011. Reformulating the Dual Graphs of CSPs to Improve the Performance of Relational Neighborhood Inverse Consistency.  In </a:t>
            </a:r>
            <a:r>
              <a:rPr lang="en-US" sz="3200" i="1" dirty="0" smtClean="0">
                <a:latin typeface="Arial" charset="0"/>
              </a:rPr>
              <a:t>Proc. of SARA 2011</a:t>
            </a:r>
            <a:r>
              <a:rPr lang="en-US" sz="3200" dirty="0" smtClean="0">
                <a:latin typeface="Arial" charset="0"/>
              </a:rPr>
              <a:t>, 1–8</a:t>
            </a:r>
            <a:r>
              <a:rPr lang="en-US" sz="3200" dirty="0" smtClean="0">
                <a:latin typeface="Arial" charset="0"/>
              </a:rPr>
              <a:t>.</a:t>
            </a:r>
          </a:p>
          <a:p>
            <a:pPr marL="576263" indent="-576263" eaLnBrk="1" hangingPunct="1"/>
            <a:r>
              <a:rPr lang="en-US" sz="3200" dirty="0" smtClean="0">
                <a:latin typeface="Arial" charset="0"/>
              </a:rPr>
              <a:t>[6] </a:t>
            </a:r>
            <a:r>
              <a:rPr lang="en-US" sz="3200" dirty="0">
                <a:latin typeface="Arial" charset="0"/>
              </a:rPr>
              <a:t>Woodward, R.; </a:t>
            </a:r>
            <a:r>
              <a:rPr lang="en-US" sz="3200" dirty="0" err="1">
                <a:latin typeface="Arial" charset="0"/>
              </a:rPr>
              <a:t>Karakashian</a:t>
            </a:r>
            <a:r>
              <a:rPr lang="en-US" sz="3200" dirty="0">
                <a:latin typeface="Arial" charset="0"/>
              </a:rPr>
              <a:t>, S.; </a:t>
            </a:r>
            <a:r>
              <a:rPr lang="en-US" sz="3200" dirty="0" err="1">
                <a:latin typeface="Arial" charset="0"/>
              </a:rPr>
              <a:t>Choueiry</a:t>
            </a:r>
            <a:r>
              <a:rPr lang="en-US" sz="3200" dirty="0">
                <a:latin typeface="Arial" charset="0"/>
              </a:rPr>
              <a:t>, B. Y.; and </a:t>
            </a:r>
            <a:r>
              <a:rPr lang="en-US" sz="3200" dirty="0" err="1">
                <a:latin typeface="Arial" charset="0"/>
              </a:rPr>
              <a:t>Bessiere</a:t>
            </a:r>
            <a:r>
              <a:rPr lang="en-US" sz="3200" dirty="0">
                <a:latin typeface="Arial" charset="0"/>
              </a:rPr>
              <a:t>, C. 2011. </a:t>
            </a:r>
            <a:r>
              <a:rPr lang="en-US" sz="3200" dirty="0" smtClean="0">
                <a:latin typeface="Arial" charset="0"/>
              </a:rPr>
              <a:t>Relational </a:t>
            </a:r>
            <a:r>
              <a:rPr lang="en-US" sz="3200" dirty="0">
                <a:latin typeface="Arial" charset="0"/>
              </a:rPr>
              <a:t>Neighborhood Inverse </a:t>
            </a:r>
            <a:r>
              <a:rPr lang="en-US" sz="3200" dirty="0" smtClean="0">
                <a:latin typeface="Arial" charset="0"/>
              </a:rPr>
              <a:t>Consistency for Constraint Satisfaction.  Technical Report: TR-UNL-CSE-2011-0007, Lincoln, NE.</a:t>
            </a:r>
            <a:endParaRPr lang="en-US" sz="3200" dirty="0">
              <a:latin typeface="Arial" charset="0"/>
            </a:endParaRPr>
          </a:p>
        </p:txBody>
      </p:sp>
      <p:pic>
        <p:nvPicPr>
          <p:cNvPr id="33" name="Picture 876" descr="UNL-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54" y="18551608"/>
            <a:ext cx="3153998" cy="13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1220"/>
          <p:cNvSpPr>
            <a:spLocks noChangeArrowheads="1"/>
          </p:cNvSpPr>
          <p:nvPr/>
        </p:nvSpPr>
        <p:spPr bwMode="auto">
          <a:xfrm>
            <a:off x="457200" y="464580"/>
            <a:ext cx="10058400" cy="13786760"/>
          </a:xfrm>
          <a:prstGeom prst="rect">
            <a:avLst/>
          </a:prstGeom>
          <a:noFill/>
          <a:ln w="19050">
            <a:solidFill>
              <a:srgbClr val="1144E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" name="Rectangle 1221"/>
          <p:cNvSpPr>
            <a:spLocks noChangeArrowheads="1"/>
          </p:cNvSpPr>
          <p:nvPr/>
        </p:nvSpPr>
        <p:spPr bwMode="auto">
          <a:xfrm>
            <a:off x="914400" y="83580"/>
            <a:ext cx="9144000" cy="923318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1427" tIns="45714" rIns="91427" bIns="45714">
            <a:spAutoFit/>
          </a:bodyPr>
          <a:lstStyle/>
          <a:p>
            <a:pPr marL="114300" lvl="1" algn="ctr" eaLnBrk="0" hangingPunct="0"/>
            <a:r>
              <a:rPr lang="en-US" sz="5400" b="1" dirty="0">
                <a:solidFill>
                  <a:schemeClr val="bg1"/>
                </a:solidFill>
                <a:latin typeface="Arial" charset="0"/>
              </a:rPr>
              <a:t>References</a:t>
            </a:r>
          </a:p>
        </p:txBody>
      </p:sp>
      <p:sp>
        <p:nvSpPr>
          <p:cNvPr id="36" name="Text Box 875"/>
          <p:cNvSpPr txBox="1">
            <a:spLocks noChangeArrowheads="1"/>
          </p:cNvSpPr>
          <p:nvPr/>
        </p:nvSpPr>
        <p:spPr bwMode="auto">
          <a:xfrm>
            <a:off x="524041" y="15426914"/>
            <a:ext cx="992471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l" eaLnBrk="1" hangingPunct="1"/>
            <a:r>
              <a:rPr lang="en-US" sz="3200" dirty="0">
                <a:latin typeface="Arial" charset="0"/>
              </a:rPr>
              <a:t>Robert Woodward was supported by a</a:t>
            </a:r>
            <a:r>
              <a:rPr lang="en-US" sz="3200" dirty="0" smtClean="0">
                <a:latin typeface="Arial" charset="0"/>
              </a:rPr>
              <a:t> Goldwater </a:t>
            </a:r>
            <a:r>
              <a:rPr lang="en-US" sz="3200" dirty="0">
                <a:latin typeface="Arial" charset="0"/>
              </a:rPr>
              <a:t>Scholarship</a:t>
            </a:r>
            <a:r>
              <a:rPr lang="en-US" sz="3200" dirty="0" smtClean="0">
                <a:latin typeface="Arial" charset="0"/>
              </a:rPr>
              <a:t> &amp; an NSF </a:t>
            </a:r>
            <a:r>
              <a:rPr lang="en-US" sz="3200" dirty="0">
                <a:latin typeface="Arial" charset="0"/>
              </a:rPr>
              <a:t>Graduate Research </a:t>
            </a:r>
            <a:r>
              <a:rPr lang="en-US" sz="3200" dirty="0" smtClean="0">
                <a:latin typeface="Arial" charset="0"/>
              </a:rPr>
              <a:t>Fellowship. </a:t>
            </a:r>
          </a:p>
          <a:p>
            <a:pPr algn="l" eaLnBrk="1" hangingPunct="1"/>
            <a:r>
              <a:rPr lang="en-US" sz="3200" dirty="0" smtClean="0">
                <a:latin typeface="Arial" charset="0"/>
              </a:rPr>
              <a:t>This </a:t>
            </a:r>
            <a:r>
              <a:rPr lang="en-US" sz="3200" dirty="0">
                <a:latin typeface="Arial" charset="0"/>
              </a:rPr>
              <a:t>research is also supported by NSF Grant No. RI-111795.</a:t>
            </a:r>
            <a:r>
              <a:rPr lang="en-US" sz="3200" dirty="0" smtClean="0">
                <a:latin typeface="Arial" charset="0"/>
              </a:rPr>
              <a:t> </a:t>
            </a:r>
          </a:p>
          <a:p>
            <a:pPr algn="l" eaLnBrk="1" hangingPunct="1"/>
            <a:r>
              <a:rPr lang="en-US" sz="3200" dirty="0" smtClean="0">
                <a:latin typeface="Arial" charset="0"/>
              </a:rPr>
              <a:t>Experiments </a:t>
            </a:r>
            <a:r>
              <a:rPr lang="en-US" sz="3200" dirty="0">
                <a:latin typeface="Arial" charset="0"/>
              </a:rPr>
              <a:t>were conducted utilizing the Holland Computing Center of the University of </a:t>
            </a:r>
            <a:r>
              <a:rPr lang="en-US" sz="3200" dirty="0" smtClean="0">
                <a:latin typeface="Arial" charset="0"/>
              </a:rPr>
              <a:t>Nebraska.</a:t>
            </a:r>
            <a:endParaRPr lang="en-US" sz="3200" dirty="0">
              <a:latin typeface="Arial" charset="0"/>
            </a:endParaRPr>
          </a:p>
        </p:txBody>
      </p:sp>
      <p:pic>
        <p:nvPicPr>
          <p:cNvPr id="37" name="Picture 36" descr="nsf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41" y="18362520"/>
            <a:ext cx="1913062" cy="1924120"/>
          </a:xfrm>
          <a:prstGeom prst="rect">
            <a:avLst/>
          </a:prstGeom>
        </p:spPr>
      </p:pic>
      <p:sp>
        <p:nvSpPr>
          <p:cNvPr id="38" name="Rectangle 1220"/>
          <p:cNvSpPr>
            <a:spLocks noChangeArrowheads="1"/>
          </p:cNvSpPr>
          <p:nvPr/>
        </p:nvSpPr>
        <p:spPr bwMode="auto">
          <a:xfrm>
            <a:off x="457200" y="14875261"/>
            <a:ext cx="10058400" cy="5430430"/>
          </a:xfrm>
          <a:prstGeom prst="rect">
            <a:avLst/>
          </a:prstGeom>
          <a:noFill/>
          <a:ln w="19050">
            <a:solidFill>
              <a:srgbClr val="1144E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9" name="Rectangle 1221"/>
          <p:cNvSpPr>
            <a:spLocks noChangeArrowheads="1"/>
          </p:cNvSpPr>
          <p:nvPr/>
        </p:nvSpPr>
        <p:spPr bwMode="auto">
          <a:xfrm>
            <a:off x="914400" y="14503596"/>
            <a:ext cx="9144000" cy="923318"/>
          </a:xfrm>
          <a:prstGeom prst="rect">
            <a:avLst/>
          </a:prstGeom>
          <a:solidFill>
            <a:srgbClr val="1144E7"/>
          </a:solidFill>
          <a:ln>
            <a:noFill/>
          </a:ln>
          <a:effectLst/>
          <a:extLst/>
        </p:spPr>
        <p:txBody>
          <a:bodyPr wrap="square" lIns="91427" tIns="45714" rIns="91427" bIns="45714">
            <a:spAutoFit/>
          </a:bodyPr>
          <a:lstStyle/>
          <a:p>
            <a:pPr marL="114300" lvl="1" algn="ctr" eaLnBrk="0" hangingPunct="0"/>
            <a:r>
              <a:rPr lang="en-US" sz="5400" b="1" dirty="0" smtClean="0">
                <a:solidFill>
                  <a:schemeClr val="bg1"/>
                </a:solidFill>
                <a:latin typeface="Arial" charset="0"/>
              </a:rPr>
              <a:t>Acknowledgments</a:t>
            </a:r>
            <a:endParaRPr lang="en-US" sz="5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0" name="Picture 39" descr="constraint_horizontal.png"/>
          <p:cNvPicPr>
            <a:picLocks noChangeAspect="1"/>
          </p:cNvPicPr>
          <p:nvPr/>
        </p:nvPicPr>
        <p:blipFill>
          <a:blip r:embed="rId4"/>
          <a:srcRect t="10669" b="17184"/>
          <a:stretch>
            <a:fillRect/>
          </a:stretch>
        </p:blipFill>
        <p:spPr>
          <a:xfrm>
            <a:off x="2865537" y="18362519"/>
            <a:ext cx="4000409" cy="192412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417480" y="2052895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August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309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Science and Engineering Department</dc:creator>
  <cp:lastModifiedBy>Windows User</cp:lastModifiedBy>
  <cp:revision>13</cp:revision>
  <dcterms:created xsi:type="dcterms:W3CDTF">2011-08-02T23:42:36Z</dcterms:created>
  <dcterms:modified xsi:type="dcterms:W3CDTF">2011-08-03T16:36:33Z</dcterms:modified>
</cp:coreProperties>
</file>