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0"/>
  </p:notesMasterIdLst>
  <p:handoutMasterIdLst>
    <p:handoutMasterId r:id="rId71"/>
  </p:handoutMasterIdLst>
  <p:sldIdLst>
    <p:sldId id="383" r:id="rId2"/>
    <p:sldId id="337" r:id="rId3"/>
    <p:sldId id="302" r:id="rId4"/>
    <p:sldId id="314" r:id="rId5"/>
    <p:sldId id="385" r:id="rId6"/>
    <p:sldId id="349" r:id="rId7"/>
    <p:sldId id="305" r:id="rId8"/>
    <p:sldId id="345" r:id="rId9"/>
    <p:sldId id="435" r:id="rId10"/>
    <p:sldId id="391" r:id="rId11"/>
    <p:sldId id="430" r:id="rId12"/>
    <p:sldId id="386" r:id="rId13"/>
    <p:sldId id="424" r:id="rId14"/>
    <p:sldId id="394" r:id="rId15"/>
    <p:sldId id="304" r:id="rId16"/>
    <p:sldId id="355" r:id="rId17"/>
    <p:sldId id="432" r:id="rId18"/>
    <p:sldId id="376" r:id="rId19"/>
    <p:sldId id="380" r:id="rId20"/>
    <p:sldId id="379" r:id="rId21"/>
    <p:sldId id="398" r:id="rId22"/>
    <p:sldId id="310" r:id="rId23"/>
    <p:sldId id="389" r:id="rId24"/>
    <p:sldId id="390" r:id="rId25"/>
    <p:sldId id="445" r:id="rId26"/>
    <p:sldId id="446" r:id="rId27"/>
    <p:sldId id="447" r:id="rId28"/>
    <p:sldId id="399" r:id="rId29"/>
    <p:sldId id="451" r:id="rId30"/>
    <p:sldId id="403" r:id="rId31"/>
    <p:sldId id="421" r:id="rId32"/>
    <p:sldId id="422" r:id="rId33"/>
    <p:sldId id="423" r:id="rId34"/>
    <p:sldId id="437" r:id="rId35"/>
    <p:sldId id="438" r:id="rId36"/>
    <p:sldId id="439" r:id="rId37"/>
    <p:sldId id="440" r:id="rId38"/>
    <p:sldId id="441" r:id="rId39"/>
    <p:sldId id="405" r:id="rId40"/>
    <p:sldId id="407" r:id="rId41"/>
    <p:sldId id="402" r:id="rId42"/>
    <p:sldId id="334" r:id="rId43"/>
    <p:sldId id="408" r:id="rId44"/>
    <p:sldId id="400" r:id="rId45"/>
    <p:sldId id="420" r:id="rId46"/>
    <p:sldId id="396" r:id="rId47"/>
    <p:sldId id="388" r:id="rId48"/>
    <p:sldId id="382" r:id="rId49"/>
    <p:sldId id="416" r:id="rId50"/>
    <p:sldId id="317" r:id="rId51"/>
    <p:sldId id="340" r:id="rId52"/>
    <p:sldId id="354" r:id="rId53"/>
    <p:sldId id="414" r:id="rId54"/>
    <p:sldId id="343" r:id="rId55"/>
    <p:sldId id="415" r:id="rId56"/>
    <p:sldId id="362" r:id="rId57"/>
    <p:sldId id="341" r:id="rId58"/>
    <p:sldId id="425" r:id="rId59"/>
    <p:sldId id="404" r:id="rId60"/>
    <p:sldId id="406" r:id="rId61"/>
    <p:sldId id="433" r:id="rId62"/>
    <p:sldId id="316" r:id="rId63"/>
    <p:sldId id="417" r:id="rId64"/>
    <p:sldId id="434" r:id="rId65"/>
    <p:sldId id="442" r:id="rId66"/>
    <p:sldId id="443" r:id="rId67"/>
    <p:sldId id="448" r:id="rId68"/>
    <p:sldId id="325" r:id="rId69"/>
  </p:sldIdLst>
  <p:sldSz cx="9144000" cy="6858000" type="screen4x3"/>
  <p:notesSz cx="6950075" cy="9236075"/>
  <p:defaultTextStyle>
    <a:defPPr>
      <a:defRPr lang="zh-CN"/>
    </a:defPPr>
    <a:lvl1pPr algn="l" rtl="0" fontAlgn="base">
      <a:spcBef>
        <a:spcPct val="0"/>
      </a:spcBef>
      <a:spcAft>
        <a:spcPct val="0"/>
      </a:spcAft>
      <a:defRPr kern="1200">
        <a:solidFill>
          <a:schemeClr val="tx1"/>
        </a:solidFill>
        <a:latin typeface="Arial" charset="0"/>
        <a:ea typeface="宋体" charset="0"/>
        <a:cs typeface="宋体" charset="0"/>
      </a:defRPr>
    </a:lvl1pPr>
    <a:lvl2pPr marL="457200" algn="l" rtl="0" fontAlgn="base">
      <a:spcBef>
        <a:spcPct val="0"/>
      </a:spcBef>
      <a:spcAft>
        <a:spcPct val="0"/>
      </a:spcAft>
      <a:defRPr kern="1200">
        <a:solidFill>
          <a:schemeClr val="tx1"/>
        </a:solidFill>
        <a:latin typeface="Arial" charset="0"/>
        <a:ea typeface="宋体" charset="0"/>
        <a:cs typeface="宋体" charset="0"/>
      </a:defRPr>
    </a:lvl2pPr>
    <a:lvl3pPr marL="914400" algn="l" rtl="0" fontAlgn="base">
      <a:spcBef>
        <a:spcPct val="0"/>
      </a:spcBef>
      <a:spcAft>
        <a:spcPct val="0"/>
      </a:spcAft>
      <a:defRPr kern="1200">
        <a:solidFill>
          <a:schemeClr val="tx1"/>
        </a:solidFill>
        <a:latin typeface="Arial" charset="0"/>
        <a:ea typeface="宋体" charset="0"/>
        <a:cs typeface="宋体" charset="0"/>
      </a:defRPr>
    </a:lvl3pPr>
    <a:lvl4pPr marL="1371600" algn="l" rtl="0" fontAlgn="base">
      <a:spcBef>
        <a:spcPct val="0"/>
      </a:spcBef>
      <a:spcAft>
        <a:spcPct val="0"/>
      </a:spcAft>
      <a:defRPr kern="1200">
        <a:solidFill>
          <a:schemeClr val="tx1"/>
        </a:solidFill>
        <a:latin typeface="Arial" charset="0"/>
        <a:ea typeface="宋体" charset="0"/>
        <a:cs typeface="宋体" charset="0"/>
      </a:defRPr>
    </a:lvl4pPr>
    <a:lvl5pPr marL="1828800" algn="l" rtl="0" fontAlgn="base">
      <a:spcBef>
        <a:spcPct val="0"/>
      </a:spcBef>
      <a:spcAft>
        <a:spcPct val="0"/>
      </a:spcAft>
      <a:defRPr kern="1200">
        <a:solidFill>
          <a:schemeClr val="tx1"/>
        </a:solidFill>
        <a:latin typeface="Arial" charset="0"/>
        <a:ea typeface="宋体" charset="0"/>
        <a:cs typeface="宋体" charset="0"/>
      </a:defRPr>
    </a:lvl5pPr>
    <a:lvl6pPr marL="2286000" algn="l" defTabSz="457200" rtl="0" eaLnBrk="1" latinLnBrk="0" hangingPunct="1">
      <a:defRPr kern="1200">
        <a:solidFill>
          <a:schemeClr val="tx1"/>
        </a:solidFill>
        <a:latin typeface="Arial" charset="0"/>
        <a:ea typeface="宋体" charset="0"/>
        <a:cs typeface="宋体" charset="0"/>
      </a:defRPr>
    </a:lvl6pPr>
    <a:lvl7pPr marL="2743200" algn="l" defTabSz="457200" rtl="0" eaLnBrk="1" latinLnBrk="0" hangingPunct="1">
      <a:defRPr kern="1200">
        <a:solidFill>
          <a:schemeClr val="tx1"/>
        </a:solidFill>
        <a:latin typeface="Arial" charset="0"/>
        <a:ea typeface="宋体" charset="0"/>
        <a:cs typeface="宋体" charset="0"/>
      </a:defRPr>
    </a:lvl7pPr>
    <a:lvl8pPr marL="3200400" algn="l" defTabSz="457200" rtl="0" eaLnBrk="1" latinLnBrk="0" hangingPunct="1">
      <a:defRPr kern="1200">
        <a:solidFill>
          <a:schemeClr val="tx1"/>
        </a:solidFill>
        <a:latin typeface="Arial" charset="0"/>
        <a:ea typeface="宋体" charset="0"/>
        <a:cs typeface="宋体" charset="0"/>
      </a:defRPr>
    </a:lvl8pPr>
    <a:lvl9pPr marL="3657600" algn="l" defTabSz="457200" rtl="0" eaLnBrk="1" latinLnBrk="0" hangingPunct="1">
      <a:defRPr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506">
          <p15:clr>
            <a:srgbClr val="A4A3A4"/>
          </p15:clr>
        </p15:guide>
        <p15:guide id="2" pos="28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BAF"/>
    <a:srgbClr val="E2002B"/>
    <a:srgbClr val="3A65BC"/>
    <a:srgbClr val="6A7FB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28"/>
    <p:restoredTop sz="92395"/>
  </p:normalViewPr>
  <p:slideViewPr>
    <p:cSldViewPr snapToGrid="0">
      <p:cViewPr varScale="1">
        <p:scale>
          <a:sx n="90" d="100"/>
          <a:sy n="90" d="100"/>
        </p:scale>
        <p:origin x="192" y="432"/>
      </p:cViewPr>
      <p:guideLst>
        <p:guide orient="horz" pos="506"/>
        <p:guide pos="2848"/>
      </p:guideLst>
    </p:cSldViewPr>
  </p:slideViewPr>
  <p:outlineViewPr>
    <p:cViewPr>
      <p:scale>
        <a:sx n="33" d="100"/>
        <a:sy n="33" d="100"/>
      </p:scale>
      <p:origin x="0" y="683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11488" cy="461963"/>
          </a:xfrm>
          <a:prstGeom prst="rect">
            <a:avLst/>
          </a:prstGeom>
          <a:noFill/>
          <a:ln>
            <a:noFill/>
          </a:ln>
          <a:effectLst/>
          <a:extLst/>
        </p:spPr>
        <p:txBody>
          <a:bodyPr vert="horz" wrap="square" lIns="92492" tIns="46246" rIns="92492" bIns="46246" numCol="1" anchor="t" anchorCtr="0" compatLnSpc="1">
            <a:prstTxWarp prst="textNoShape">
              <a:avLst/>
            </a:prstTxWarp>
          </a:bodyPr>
          <a:lstStyle>
            <a:lvl1pPr defTabSz="925513">
              <a:defRPr sz="1200">
                <a:ea typeface="宋体" charset="-122"/>
                <a:cs typeface="+mn-cs"/>
              </a:defRPr>
            </a:lvl1pPr>
          </a:lstStyle>
          <a:p>
            <a:pPr>
              <a:defRPr/>
            </a:pPr>
            <a:endParaRPr lang="en-US"/>
          </a:p>
        </p:txBody>
      </p:sp>
      <p:sp>
        <p:nvSpPr>
          <p:cNvPr id="37891" name="Rectangle 3"/>
          <p:cNvSpPr>
            <a:spLocks noGrp="1" noChangeArrowheads="1"/>
          </p:cNvSpPr>
          <p:nvPr>
            <p:ph type="dt" sz="quarter" idx="1"/>
          </p:nvPr>
        </p:nvSpPr>
        <p:spPr bwMode="auto">
          <a:xfrm>
            <a:off x="3937000" y="0"/>
            <a:ext cx="3011488" cy="461963"/>
          </a:xfrm>
          <a:prstGeom prst="rect">
            <a:avLst/>
          </a:prstGeom>
          <a:noFill/>
          <a:ln>
            <a:noFill/>
          </a:ln>
          <a:effectLst/>
          <a:extLst/>
        </p:spPr>
        <p:txBody>
          <a:bodyPr vert="horz" wrap="square" lIns="92492" tIns="46246" rIns="92492" bIns="46246" numCol="1" anchor="t" anchorCtr="0" compatLnSpc="1">
            <a:prstTxWarp prst="textNoShape">
              <a:avLst/>
            </a:prstTxWarp>
          </a:bodyPr>
          <a:lstStyle>
            <a:lvl1pPr algn="r" defTabSz="925513">
              <a:defRPr sz="1200">
                <a:ea typeface="宋体" charset="-122"/>
                <a:cs typeface="+mn-cs"/>
              </a:defRPr>
            </a:lvl1pPr>
          </a:lstStyle>
          <a:p>
            <a:pPr>
              <a:defRPr/>
            </a:pPr>
            <a:endParaRPr lang="en-US"/>
          </a:p>
        </p:txBody>
      </p:sp>
      <p:sp>
        <p:nvSpPr>
          <p:cNvPr id="37892" name="Rectangle 4"/>
          <p:cNvSpPr>
            <a:spLocks noGrp="1" noChangeArrowheads="1"/>
          </p:cNvSpPr>
          <p:nvPr>
            <p:ph type="ftr" sz="quarter" idx="2"/>
          </p:nvPr>
        </p:nvSpPr>
        <p:spPr bwMode="auto">
          <a:xfrm>
            <a:off x="0" y="8772525"/>
            <a:ext cx="3011488" cy="461963"/>
          </a:xfrm>
          <a:prstGeom prst="rect">
            <a:avLst/>
          </a:prstGeom>
          <a:noFill/>
          <a:ln>
            <a:noFill/>
          </a:ln>
          <a:effectLst/>
          <a:extLst/>
        </p:spPr>
        <p:txBody>
          <a:bodyPr vert="horz" wrap="square" lIns="92492" tIns="46246" rIns="92492" bIns="46246" numCol="1" anchor="b" anchorCtr="0" compatLnSpc="1">
            <a:prstTxWarp prst="textNoShape">
              <a:avLst/>
            </a:prstTxWarp>
          </a:bodyPr>
          <a:lstStyle>
            <a:lvl1pPr defTabSz="925513">
              <a:defRPr sz="1200">
                <a:ea typeface="宋体" charset="-122"/>
                <a:cs typeface="+mn-cs"/>
              </a:defRPr>
            </a:lvl1pPr>
          </a:lstStyle>
          <a:p>
            <a:pPr>
              <a:defRPr/>
            </a:pPr>
            <a:endParaRPr lang="en-US"/>
          </a:p>
        </p:txBody>
      </p:sp>
      <p:sp>
        <p:nvSpPr>
          <p:cNvPr id="37893" name="Rectangle 5"/>
          <p:cNvSpPr>
            <a:spLocks noGrp="1" noChangeArrowheads="1"/>
          </p:cNvSpPr>
          <p:nvPr>
            <p:ph type="sldNum" sz="quarter" idx="3"/>
          </p:nvPr>
        </p:nvSpPr>
        <p:spPr bwMode="auto">
          <a:xfrm>
            <a:off x="3937000" y="8772525"/>
            <a:ext cx="3011488" cy="461963"/>
          </a:xfrm>
          <a:prstGeom prst="rect">
            <a:avLst/>
          </a:prstGeom>
          <a:noFill/>
          <a:ln>
            <a:noFill/>
          </a:ln>
          <a:effectLst/>
          <a:extLst/>
        </p:spPr>
        <p:txBody>
          <a:bodyPr vert="horz" wrap="square" lIns="92492" tIns="46246" rIns="92492" bIns="46246" numCol="1" anchor="b" anchorCtr="0" compatLnSpc="1">
            <a:prstTxWarp prst="textNoShape">
              <a:avLst/>
            </a:prstTxWarp>
          </a:bodyPr>
          <a:lstStyle>
            <a:lvl1pPr algn="r" defTabSz="925513">
              <a:defRPr sz="1200"/>
            </a:lvl1pPr>
          </a:lstStyle>
          <a:p>
            <a:pPr>
              <a:defRPr/>
            </a:pPr>
            <a:fld id="{102677DC-8194-854F-8B16-149FCAD0299D}" type="slidenum">
              <a:rPr lang="en-US"/>
              <a:pPr>
                <a:defRPr/>
              </a:pPr>
              <a:t>‹#›</a:t>
            </a:fld>
            <a:endParaRPr lang="en-US"/>
          </a:p>
        </p:txBody>
      </p:sp>
    </p:spTree>
    <p:extLst>
      <p:ext uri="{BB962C8B-B14F-4D97-AF65-F5344CB8AC3E}">
        <p14:creationId xmlns:p14="http://schemas.microsoft.com/office/powerpoint/2010/main" val="23484175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1963"/>
          </a:xfrm>
          <a:prstGeom prst="rect">
            <a:avLst/>
          </a:prstGeom>
          <a:noFill/>
          <a:ln>
            <a:noFill/>
          </a:ln>
          <a:effectLst/>
          <a:extLst/>
        </p:spPr>
        <p:txBody>
          <a:bodyPr vert="horz" wrap="square" lIns="92492" tIns="46246" rIns="92492" bIns="46246" numCol="1" anchor="t" anchorCtr="0" compatLnSpc="1">
            <a:prstTxWarp prst="textNoShape">
              <a:avLst/>
            </a:prstTxWarp>
          </a:bodyPr>
          <a:lstStyle>
            <a:lvl1pPr defTabSz="925513">
              <a:defRPr sz="1200">
                <a:ea typeface="宋体" charset="-122"/>
                <a:cs typeface="+mn-cs"/>
              </a:defRPr>
            </a:lvl1pPr>
          </a:lstStyle>
          <a:p>
            <a:pPr>
              <a:defRPr/>
            </a:pPr>
            <a:endParaRPr lang="en-US" altLang="zh-CN"/>
          </a:p>
        </p:txBody>
      </p:sp>
      <p:sp>
        <p:nvSpPr>
          <p:cNvPr id="3075" name="Rectangle 3"/>
          <p:cNvSpPr>
            <a:spLocks noGrp="1" noChangeArrowheads="1"/>
          </p:cNvSpPr>
          <p:nvPr>
            <p:ph type="dt" idx="1"/>
          </p:nvPr>
        </p:nvSpPr>
        <p:spPr bwMode="auto">
          <a:xfrm>
            <a:off x="3937000" y="0"/>
            <a:ext cx="3011488" cy="461963"/>
          </a:xfrm>
          <a:prstGeom prst="rect">
            <a:avLst/>
          </a:prstGeom>
          <a:noFill/>
          <a:ln>
            <a:noFill/>
          </a:ln>
          <a:effectLst/>
          <a:extLst/>
        </p:spPr>
        <p:txBody>
          <a:bodyPr vert="horz" wrap="square" lIns="92492" tIns="46246" rIns="92492" bIns="46246" numCol="1" anchor="t" anchorCtr="0" compatLnSpc="1">
            <a:prstTxWarp prst="textNoShape">
              <a:avLst/>
            </a:prstTxWarp>
          </a:bodyPr>
          <a:lstStyle>
            <a:lvl1pPr algn="r" defTabSz="925513">
              <a:defRPr sz="1200">
                <a:ea typeface="宋体" charset="-122"/>
                <a:cs typeface="+mn-cs"/>
              </a:defRPr>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1165225" y="692150"/>
            <a:ext cx="4618038" cy="34639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95325" y="4387850"/>
            <a:ext cx="5559425" cy="4156075"/>
          </a:xfrm>
          <a:prstGeom prst="rect">
            <a:avLst/>
          </a:prstGeom>
          <a:noFill/>
          <a:ln>
            <a:noFill/>
          </a:ln>
          <a:effectLst/>
          <a:extLst/>
        </p:spPr>
        <p:txBody>
          <a:bodyPr vert="horz" wrap="square" lIns="92492" tIns="46246" rIns="92492" bIns="46246"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3078" name="Rectangle 6"/>
          <p:cNvSpPr>
            <a:spLocks noGrp="1" noChangeArrowheads="1"/>
          </p:cNvSpPr>
          <p:nvPr>
            <p:ph type="ftr" sz="quarter" idx="4"/>
          </p:nvPr>
        </p:nvSpPr>
        <p:spPr bwMode="auto">
          <a:xfrm>
            <a:off x="0" y="8772525"/>
            <a:ext cx="3011488" cy="461963"/>
          </a:xfrm>
          <a:prstGeom prst="rect">
            <a:avLst/>
          </a:prstGeom>
          <a:noFill/>
          <a:ln>
            <a:noFill/>
          </a:ln>
          <a:effectLst/>
          <a:extLst/>
        </p:spPr>
        <p:txBody>
          <a:bodyPr vert="horz" wrap="square" lIns="92492" tIns="46246" rIns="92492" bIns="46246" numCol="1" anchor="b" anchorCtr="0" compatLnSpc="1">
            <a:prstTxWarp prst="textNoShape">
              <a:avLst/>
            </a:prstTxWarp>
          </a:bodyPr>
          <a:lstStyle>
            <a:lvl1pPr defTabSz="925513">
              <a:defRPr sz="1200">
                <a:ea typeface="宋体" charset="-122"/>
                <a:cs typeface="+mn-cs"/>
              </a:defRPr>
            </a:lvl1pPr>
          </a:lstStyle>
          <a:p>
            <a:pPr>
              <a:defRPr/>
            </a:pPr>
            <a:endParaRPr lang="en-US" altLang="zh-CN"/>
          </a:p>
        </p:txBody>
      </p:sp>
      <p:sp>
        <p:nvSpPr>
          <p:cNvPr id="3079" name="Rectangle 7"/>
          <p:cNvSpPr>
            <a:spLocks noGrp="1" noChangeArrowheads="1"/>
          </p:cNvSpPr>
          <p:nvPr>
            <p:ph type="sldNum" sz="quarter" idx="5"/>
          </p:nvPr>
        </p:nvSpPr>
        <p:spPr bwMode="auto">
          <a:xfrm>
            <a:off x="3937000" y="8772525"/>
            <a:ext cx="3011488" cy="461963"/>
          </a:xfrm>
          <a:prstGeom prst="rect">
            <a:avLst/>
          </a:prstGeom>
          <a:noFill/>
          <a:ln>
            <a:noFill/>
          </a:ln>
          <a:effectLst/>
          <a:extLst/>
        </p:spPr>
        <p:txBody>
          <a:bodyPr vert="horz" wrap="square" lIns="92492" tIns="46246" rIns="92492" bIns="46246" numCol="1" anchor="b" anchorCtr="0" compatLnSpc="1">
            <a:prstTxWarp prst="textNoShape">
              <a:avLst/>
            </a:prstTxWarp>
          </a:bodyPr>
          <a:lstStyle>
            <a:lvl1pPr algn="r" defTabSz="925513">
              <a:defRPr sz="1200"/>
            </a:lvl1pPr>
          </a:lstStyle>
          <a:p>
            <a:pPr>
              <a:defRPr/>
            </a:pPr>
            <a:fld id="{290F0F78-30B7-D54D-85E9-5A712D930348}" type="slidenum">
              <a:rPr lang="en-US" altLang="zh-CN"/>
              <a:pPr>
                <a:defRPr/>
              </a:pPr>
              <a:t>‹#›</a:t>
            </a:fld>
            <a:endParaRPr lang="en-US" altLang="zh-CN"/>
          </a:p>
        </p:txBody>
      </p:sp>
    </p:spTree>
    <p:extLst>
      <p:ext uri="{BB962C8B-B14F-4D97-AF65-F5344CB8AC3E}">
        <p14:creationId xmlns:p14="http://schemas.microsoft.com/office/powerpoint/2010/main" val="16935634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宋体" charset="-122"/>
        <a:cs typeface="宋体" charset="-122"/>
      </a:defRPr>
    </a:lvl1pPr>
    <a:lvl2pPr marL="457200" algn="l" rtl="0" eaLnBrk="0" fontAlgn="base" hangingPunct="0">
      <a:spcBef>
        <a:spcPct val="30000"/>
      </a:spcBef>
      <a:spcAft>
        <a:spcPct val="0"/>
      </a:spcAft>
      <a:defRPr sz="1200" kern="1200">
        <a:solidFill>
          <a:schemeClr val="tx1"/>
        </a:solidFill>
        <a:latin typeface="Arial" charset="0"/>
        <a:ea typeface="宋体" charset="-122"/>
        <a:cs typeface="宋体" charset="-122"/>
      </a:defRPr>
    </a:lvl2pPr>
    <a:lvl3pPr marL="914400" algn="l" rtl="0" eaLnBrk="0" fontAlgn="base" hangingPunct="0">
      <a:spcBef>
        <a:spcPct val="30000"/>
      </a:spcBef>
      <a:spcAft>
        <a:spcPct val="0"/>
      </a:spcAft>
      <a:defRPr sz="1200" kern="1200">
        <a:solidFill>
          <a:schemeClr val="tx1"/>
        </a:solidFill>
        <a:latin typeface="Arial" charset="0"/>
        <a:ea typeface="宋体" charset="-122"/>
        <a:cs typeface="宋体" charset="-122"/>
      </a:defRPr>
    </a:lvl3pPr>
    <a:lvl4pPr marL="1371600" algn="l" rtl="0" eaLnBrk="0" fontAlgn="base" hangingPunct="0">
      <a:spcBef>
        <a:spcPct val="30000"/>
      </a:spcBef>
      <a:spcAft>
        <a:spcPct val="0"/>
      </a:spcAft>
      <a:defRPr sz="1200" kern="1200">
        <a:solidFill>
          <a:schemeClr val="tx1"/>
        </a:solidFill>
        <a:latin typeface="Arial" charset="0"/>
        <a:ea typeface="宋体" charset="-122"/>
        <a:cs typeface="宋体" charset="-122"/>
      </a:defRPr>
    </a:lvl4pPr>
    <a:lvl5pPr marL="1828800" algn="l" rtl="0" eaLnBrk="0" fontAlgn="base" hangingPunct="0">
      <a:spcBef>
        <a:spcPct val="30000"/>
      </a:spcBef>
      <a:spcAft>
        <a:spcPct val="0"/>
      </a:spcAft>
      <a:defRPr sz="1200" kern="1200">
        <a:solidFill>
          <a:schemeClr val="tx1"/>
        </a:solidFill>
        <a:latin typeface="Arial" charset="0"/>
        <a:ea typeface="宋体" charset="-122"/>
        <a:cs typeface="宋体"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topic of my research is where when and how much to enforce higher-level consistency during search.</a:t>
            </a:r>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1</a:t>
            </a:fld>
            <a:endParaRPr lang="en-US" altLang="zh-CN"/>
          </a:p>
        </p:txBody>
      </p:sp>
    </p:spTree>
    <p:extLst>
      <p:ext uri="{BB962C8B-B14F-4D97-AF65-F5344CB8AC3E}">
        <p14:creationId xmlns:p14="http://schemas.microsoft.com/office/powerpoint/2010/main" val="1557367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21507"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charset="0"/>
                <a:ea typeface="宋体" charset="0"/>
                <a:cs typeface="宋体" charset="0"/>
              </a:defRPr>
            </a:lvl1pPr>
            <a:lvl2pPr marL="742950" indent="-285750" defTabSz="925513" eaLnBrk="0" hangingPunct="0">
              <a:defRPr sz="2400">
                <a:solidFill>
                  <a:schemeClr val="tx1"/>
                </a:solidFill>
                <a:latin typeface="Arial" charset="0"/>
                <a:ea typeface="宋体" charset="0"/>
                <a:cs typeface="宋体" charset="0"/>
              </a:defRPr>
            </a:lvl2pPr>
            <a:lvl3pPr marL="1143000" indent="-228600" defTabSz="925513" eaLnBrk="0" hangingPunct="0">
              <a:defRPr sz="2400">
                <a:solidFill>
                  <a:schemeClr val="tx1"/>
                </a:solidFill>
                <a:latin typeface="Arial" charset="0"/>
                <a:ea typeface="宋体" charset="0"/>
                <a:cs typeface="宋体" charset="0"/>
              </a:defRPr>
            </a:lvl3pPr>
            <a:lvl4pPr marL="1600200" indent="-228600" defTabSz="925513" eaLnBrk="0" hangingPunct="0">
              <a:defRPr sz="2400">
                <a:solidFill>
                  <a:schemeClr val="tx1"/>
                </a:solidFill>
                <a:latin typeface="Arial" charset="0"/>
                <a:ea typeface="宋体" charset="0"/>
                <a:cs typeface="宋体" charset="0"/>
              </a:defRPr>
            </a:lvl4pPr>
            <a:lvl5pPr marL="2057400" indent="-228600" defTabSz="925513" eaLnBrk="0" hangingPunct="0">
              <a:defRPr sz="2400">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43DA9A72-3A09-564F-A2A2-4904EF225C6F}" type="slidenum">
              <a:rPr lang="en-US" altLang="zh-CN" sz="1200"/>
              <a:pPr eaLnBrk="1" hangingPunct="1"/>
              <a:t>10</a:t>
            </a:fld>
            <a:endParaRPr lang="en-US" altLang="zh-CN" sz="1200"/>
          </a:p>
        </p:txBody>
      </p:sp>
    </p:spTree>
    <p:extLst>
      <p:ext uri="{BB962C8B-B14F-4D97-AF65-F5344CB8AC3E}">
        <p14:creationId xmlns:p14="http://schemas.microsoft.com/office/powerpoint/2010/main" val="3103131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Peak shows us the effort </a:t>
            </a:r>
          </a:p>
        </p:txBody>
      </p:sp>
      <p:sp>
        <p:nvSpPr>
          <p:cNvPr id="4" name="Slide Number Placeholder 3"/>
          <p:cNvSpPr>
            <a:spLocks noGrp="1"/>
          </p:cNvSpPr>
          <p:nvPr>
            <p:ph type="sldNum" sz="quarter" idx="5"/>
          </p:nvPr>
        </p:nvSpPr>
        <p:spPr/>
        <p:txBody>
          <a:bodyPr/>
          <a:lstStyle/>
          <a:p>
            <a:pPr>
              <a:defRPr/>
            </a:pPr>
            <a:fld id="{290F0F78-30B7-D54D-85E9-5A712D930348}" type="slidenum">
              <a:rPr lang="en-US" altLang="zh-CN" smtClean="0"/>
              <a:pPr>
                <a:defRPr/>
              </a:pPr>
              <a:t>12</a:t>
            </a:fld>
            <a:endParaRPr lang="en-US" altLang="zh-CN"/>
          </a:p>
        </p:txBody>
      </p:sp>
    </p:spTree>
    <p:extLst>
      <p:ext uri="{BB962C8B-B14F-4D97-AF65-F5344CB8AC3E}">
        <p14:creationId xmlns:p14="http://schemas.microsoft.com/office/powerpoint/2010/main" val="2274801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Calls *to consistency algorithm*</a:t>
            </a:r>
          </a:p>
          <a:p>
            <a:r>
              <a:rPr lang="en-US" dirty="0"/>
              <a:t>On graph, just highlight the red, and say it is what we want to avoid these wasteful calls</a:t>
            </a:r>
          </a:p>
        </p:txBody>
      </p:sp>
      <p:sp>
        <p:nvSpPr>
          <p:cNvPr id="4" name="Slide Number Placeholder 3"/>
          <p:cNvSpPr>
            <a:spLocks noGrp="1"/>
          </p:cNvSpPr>
          <p:nvPr>
            <p:ph type="sldNum" sz="quarter" idx="5"/>
          </p:nvPr>
        </p:nvSpPr>
        <p:spPr/>
        <p:txBody>
          <a:bodyPr/>
          <a:lstStyle/>
          <a:p>
            <a:pPr>
              <a:defRPr/>
            </a:pPr>
            <a:fld id="{290F0F78-30B7-D54D-85E9-5A712D930348}" type="slidenum">
              <a:rPr lang="en-US" altLang="zh-CN" smtClean="0"/>
              <a:pPr>
                <a:defRPr/>
              </a:pPr>
              <a:t>13</a:t>
            </a:fld>
            <a:endParaRPr lang="en-US" altLang="zh-CN"/>
          </a:p>
        </p:txBody>
      </p:sp>
    </p:spTree>
    <p:extLst>
      <p:ext uri="{BB962C8B-B14F-4D97-AF65-F5344CB8AC3E}">
        <p14:creationId xmlns:p14="http://schemas.microsoft.com/office/powerpoint/2010/main" val="799210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21507"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charset="0"/>
                <a:ea typeface="宋体" charset="0"/>
                <a:cs typeface="宋体" charset="0"/>
              </a:defRPr>
            </a:lvl1pPr>
            <a:lvl2pPr marL="742950" indent="-285750" defTabSz="925513" eaLnBrk="0" hangingPunct="0">
              <a:defRPr sz="2400">
                <a:solidFill>
                  <a:schemeClr val="tx1"/>
                </a:solidFill>
                <a:latin typeface="Arial" charset="0"/>
                <a:ea typeface="宋体" charset="0"/>
                <a:cs typeface="宋体" charset="0"/>
              </a:defRPr>
            </a:lvl2pPr>
            <a:lvl3pPr marL="1143000" indent="-228600" defTabSz="925513" eaLnBrk="0" hangingPunct="0">
              <a:defRPr sz="2400">
                <a:solidFill>
                  <a:schemeClr val="tx1"/>
                </a:solidFill>
                <a:latin typeface="Arial" charset="0"/>
                <a:ea typeface="宋体" charset="0"/>
                <a:cs typeface="宋体" charset="0"/>
              </a:defRPr>
            </a:lvl3pPr>
            <a:lvl4pPr marL="1600200" indent="-228600" defTabSz="925513" eaLnBrk="0" hangingPunct="0">
              <a:defRPr sz="2400">
                <a:solidFill>
                  <a:schemeClr val="tx1"/>
                </a:solidFill>
                <a:latin typeface="Arial" charset="0"/>
                <a:ea typeface="宋体" charset="0"/>
                <a:cs typeface="宋体" charset="0"/>
              </a:defRPr>
            </a:lvl4pPr>
            <a:lvl5pPr marL="2057400" indent="-228600" defTabSz="925513" eaLnBrk="0" hangingPunct="0">
              <a:defRPr sz="2400">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43DA9A72-3A09-564F-A2A2-4904EF225C6F}" type="slidenum">
              <a:rPr lang="en-US" altLang="zh-CN" sz="1200"/>
              <a:pPr eaLnBrk="1" hangingPunct="1"/>
              <a:t>14</a:t>
            </a:fld>
            <a:endParaRPr lang="en-US" altLang="zh-CN" sz="1200"/>
          </a:p>
        </p:txBody>
      </p:sp>
    </p:spTree>
    <p:extLst>
      <p:ext uri="{BB962C8B-B14F-4D97-AF65-F5344CB8AC3E}">
        <p14:creationId xmlns:p14="http://schemas.microsoft.com/office/powerpoint/2010/main" val="2221931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15</a:t>
            </a:fld>
            <a:endParaRPr lang="en-US" altLang="zh-CN"/>
          </a:p>
        </p:txBody>
      </p:sp>
    </p:spTree>
    <p:extLst>
      <p:ext uri="{BB962C8B-B14F-4D97-AF65-F5344CB8AC3E}">
        <p14:creationId xmlns:p14="http://schemas.microsoft.com/office/powerpoint/2010/main" val="74956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times we backtrack from this level.</a:t>
            </a:r>
          </a:p>
          <a:p>
            <a:r>
              <a:rPr lang="en-US" dirty="0"/>
              <a:t>Peak depth, and magnitude of the depth.  We track the location of the peak and compare it to the threshold.  If the magnitude of the peak is equal to the threshold, then we trigger an HLC.</a:t>
            </a:r>
          </a:p>
          <a:p>
            <a:r>
              <a:rPr lang="en-US" dirty="0"/>
              <a:t>When HLC wipes out the tree rooted at this instantiation, we cause a backtrack, which is fantastic, we reduce the threshold, because the HLC has been very effective.</a:t>
            </a:r>
          </a:p>
          <a:p>
            <a:r>
              <a:rPr lang="en-US" dirty="0"/>
              <a:t>When it does some pruning on the tree, but does not cut it completely,…</a:t>
            </a:r>
          </a:p>
          <a:p>
            <a:r>
              <a:rPr lang="en-US" dirty="0"/>
              <a:t>When it does not filtering</a:t>
            </a:r>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16</a:t>
            </a:fld>
            <a:endParaRPr lang="en-US" altLang="zh-CN"/>
          </a:p>
        </p:txBody>
      </p:sp>
    </p:spTree>
    <p:extLst>
      <p:ext uri="{BB962C8B-B14F-4D97-AF65-F5344CB8AC3E}">
        <p14:creationId xmlns:p14="http://schemas.microsoft.com/office/powerpoint/2010/main" val="381757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we implement these strategies is to use three geometric rules to update the value of theta.</a:t>
            </a:r>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17</a:t>
            </a:fld>
            <a:endParaRPr lang="en-US" altLang="zh-CN"/>
          </a:p>
        </p:txBody>
      </p:sp>
    </p:spTree>
    <p:extLst>
      <p:ext uri="{BB962C8B-B14F-4D97-AF65-F5344CB8AC3E}">
        <p14:creationId xmlns:p14="http://schemas.microsoft.com/office/powerpoint/2010/main" val="2995379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 the application of three strategies for enforcing consistency: GAC is the weakest and cheapest, APOAC is the strongest and most expensive, and </a:t>
            </a:r>
            <a:r>
              <a:rPr lang="en-US" dirty="0" err="1"/>
              <a:t>PrePeak</a:t>
            </a:r>
            <a:r>
              <a:rPr lang="en-US" dirty="0"/>
              <a:t>+ is our reactive.</a:t>
            </a:r>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18</a:t>
            </a:fld>
            <a:endParaRPr lang="en-US" altLang="zh-CN"/>
          </a:p>
        </p:txBody>
      </p:sp>
    </p:spTree>
    <p:extLst>
      <p:ext uri="{BB962C8B-B14F-4D97-AF65-F5344CB8AC3E}">
        <p14:creationId xmlns:p14="http://schemas.microsoft.com/office/powerpoint/2010/main" val="1905905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peak is now noticeable at shallower depths</a:t>
            </a:r>
          </a:p>
        </p:txBody>
      </p:sp>
      <p:sp>
        <p:nvSpPr>
          <p:cNvPr id="4" name="Slide Number Placeholder 3"/>
          <p:cNvSpPr>
            <a:spLocks noGrp="1"/>
          </p:cNvSpPr>
          <p:nvPr>
            <p:ph type="sldNum" sz="quarter" idx="5"/>
          </p:nvPr>
        </p:nvSpPr>
        <p:spPr/>
        <p:txBody>
          <a:bodyPr/>
          <a:lstStyle/>
          <a:p>
            <a:pPr>
              <a:defRPr/>
            </a:pPr>
            <a:fld id="{290F0F78-30B7-D54D-85E9-5A712D930348}" type="slidenum">
              <a:rPr lang="en-US" altLang="zh-CN" smtClean="0"/>
              <a:pPr>
                <a:defRPr/>
              </a:pPr>
              <a:t>20</a:t>
            </a:fld>
            <a:endParaRPr lang="en-US" altLang="zh-CN"/>
          </a:p>
        </p:txBody>
      </p:sp>
    </p:spTree>
    <p:extLst>
      <p:ext uri="{BB962C8B-B14F-4D97-AF65-F5344CB8AC3E}">
        <p14:creationId xmlns:p14="http://schemas.microsoft.com/office/powerpoint/2010/main" val="738345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the past, instead of doing a global HLC, we have done neighborhood, but want to do something stronger.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orthogonal to what we have seen so far, this is an exploration of a new direction to see how we can use with the where axis.</a:t>
            </a:r>
          </a:p>
        </p:txBody>
      </p:sp>
      <p:sp>
        <p:nvSpPr>
          <p:cNvPr id="21507"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charset="0"/>
                <a:ea typeface="宋体" charset="0"/>
                <a:cs typeface="宋体" charset="0"/>
              </a:defRPr>
            </a:lvl1pPr>
            <a:lvl2pPr marL="742950" indent="-285750" defTabSz="925513" eaLnBrk="0" hangingPunct="0">
              <a:defRPr sz="2400">
                <a:solidFill>
                  <a:schemeClr val="tx1"/>
                </a:solidFill>
                <a:latin typeface="Arial" charset="0"/>
                <a:ea typeface="宋体" charset="0"/>
                <a:cs typeface="宋体" charset="0"/>
              </a:defRPr>
            </a:lvl2pPr>
            <a:lvl3pPr marL="1143000" indent="-228600" defTabSz="925513" eaLnBrk="0" hangingPunct="0">
              <a:defRPr sz="2400">
                <a:solidFill>
                  <a:schemeClr val="tx1"/>
                </a:solidFill>
                <a:latin typeface="Arial" charset="0"/>
                <a:ea typeface="宋体" charset="0"/>
                <a:cs typeface="宋体" charset="0"/>
              </a:defRPr>
            </a:lvl3pPr>
            <a:lvl4pPr marL="1600200" indent="-228600" defTabSz="925513" eaLnBrk="0" hangingPunct="0">
              <a:defRPr sz="2400">
                <a:solidFill>
                  <a:schemeClr val="tx1"/>
                </a:solidFill>
                <a:latin typeface="Arial" charset="0"/>
                <a:ea typeface="宋体" charset="0"/>
                <a:cs typeface="宋体" charset="0"/>
              </a:defRPr>
            </a:lvl4pPr>
            <a:lvl5pPr marL="2057400" indent="-228600" defTabSz="925513" eaLnBrk="0" hangingPunct="0">
              <a:defRPr sz="2400">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43DA9A72-3A09-564F-A2A2-4904EF225C6F}" type="slidenum">
              <a:rPr lang="en-US" altLang="zh-CN" sz="1200"/>
              <a:pPr eaLnBrk="1" hangingPunct="1"/>
              <a:t>21</a:t>
            </a:fld>
            <a:endParaRPr lang="en-US" altLang="zh-CN" sz="1200"/>
          </a:p>
        </p:txBody>
      </p:sp>
    </p:spTree>
    <p:extLst>
      <p:ext uri="{BB962C8B-B14F-4D97-AF65-F5344CB8AC3E}">
        <p14:creationId xmlns:p14="http://schemas.microsoft.com/office/powerpoint/2010/main" val="408127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By running/executing a consistency algorithm.  GAC is one such standard consistency property.</a:t>
            </a:r>
          </a:p>
          <a:p>
            <a:r>
              <a:rPr lang="en-US" baseline="0" dirty="0"/>
              <a:t>Constraint programming solvers enforce GAC or weaker properties, whereas in CSP research we enforce GAC or stronger properties.  … Higher-level consistencies are strictly stronger than GAC.</a:t>
            </a:r>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2</a:t>
            </a:fld>
            <a:endParaRPr lang="en-US" altLang="zh-CN"/>
          </a:p>
        </p:txBody>
      </p:sp>
    </p:spTree>
    <p:extLst>
      <p:ext uri="{BB962C8B-B14F-4D97-AF65-F5344CB8AC3E}">
        <p14:creationId xmlns:p14="http://schemas.microsoft.com/office/powerpoint/2010/main" val="2753835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time people looking at this structure</a:t>
            </a:r>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22</a:t>
            </a:fld>
            <a:endParaRPr lang="en-US" altLang="zh-CN"/>
          </a:p>
        </p:txBody>
      </p:sp>
    </p:spTree>
    <p:extLst>
      <p:ext uri="{BB962C8B-B14F-4D97-AF65-F5344CB8AC3E}">
        <p14:creationId xmlns:p14="http://schemas.microsoft.com/office/powerpoint/2010/main" val="1578456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not extensively </a:t>
            </a:r>
            <a:r>
              <a:rPr lang="en-US" dirty="0" err="1"/>
              <a:t>PrePeak</a:t>
            </a:r>
            <a:r>
              <a:rPr lang="en-US" dirty="0"/>
              <a:t> in this context.  Because this property is much weaker previously examined.</a:t>
            </a:r>
          </a:p>
          <a:p>
            <a:r>
              <a:rPr lang="en-US" dirty="0"/>
              <a:t>It is too early to test it in the context of </a:t>
            </a:r>
            <a:r>
              <a:rPr lang="en-US" dirty="0" err="1"/>
              <a:t>PrePeak</a:t>
            </a:r>
            <a:r>
              <a:rPr lang="en-US" dirty="0"/>
              <a:t>.</a:t>
            </a:r>
          </a:p>
        </p:txBody>
      </p:sp>
      <p:sp>
        <p:nvSpPr>
          <p:cNvPr id="4" name="Slide Number Placeholder 3"/>
          <p:cNvSpPr>
            <a:spLocks noGrp="1"/>
          </p:cNvSpPr>
          <p:nvPr>
            <p:ph type="sldNum" sz="quarter" idx="5"/>
          </p:nvPr>
        </p:nvSpPr>
        <p:spPr/>
        <p:txBody>
          <a:bodyPr/>
          <a:lstStyle/>
          <a:p>
            <a:pPr>
              <a:defRPr/>
            </a:pPr>
            <a:fld id="{290F0F78-30B7-D54D-85E9-5A712D930348}" type="slidenum">
              <a:rPr lang="en-US" altLang="zh-CN" smtClean="0"/>
              <a:pPr>
                <a:defRPr/>
              </a:pPr>
              <a:t>27</a:t>
            </a:fld>
            <a:endParaRPr lang="en-US" altLang="zh-CN"/>
          </a:p>
        </p:txBody>
      </p:sp>
    </p:spTree>
    <p:extLst>
      <p:ext uri="{BB962C8B-B14F-4D97-AF65-F5344CB8AC3E}">
        <p14:creationId xmlns:p14="http://schemas.microsoft.com/office/powerpoint/2010/main" val="2814924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t>Two barriers that are broken: it is the *first time* Path Consistency is used during search, and it is the *First time* ever an algorithm for H3C is proposed.</a:t>
            </a:r>
          </a:p>
        </p:txBody>
      </p:sp>
      <p:sp>
        <p:nvSpPr>
          <p:cNvPr id="21507"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charset="0"/>
                <a:ea typeface="宋体" charset="0"/>
                <a:cs typeface="宋体" charset="0"/>
              </a:defRPr>
            </a:lvl1pPr>
            <a:lvl2pPr marL="742950" indent="-285750" defTabSz="925513" eaLnBrk="0" hangingPunct="0">
              <a:defRPr sz="2400">
                <a:solidFill>
                  <a:schemeClr val="tx1"/>
                </a:solidFill>
                <a:latin typeface="Arial" charset="0"/>
                <a:ea typeface="宋体" charset="0"/>
                <a:cs typeface="宋体" charset="0"/>
              </a:defRPr>
            </a:lvl2pPr>
            <a:lvl3pPr marL="1143000" indent="-228600" defTabSz="925513" eaLnBrk="0" hangingPunct="0">
              <a:defRPr sz="2400">
                <a:solidFill>
                  <a:schemeClr val="tx1"/>
                </a:solidFill>
                <a:latin typeface="Arial" charset="0"/>
                <a:ea typeface="宋体" charset="0"/>
                <a:cs typeface="宋体" charset="0"/>
              </a:defRPr>
            </a:lvl3pPr>
            <a:lvl4pPr marL="1600200" indent="-228600" defTabSz="925513" eaLnBrk="0" hangingPunct="0">
              <a:defRPr sz="2400">
                <a:solidFill>
                  <a:schemeClr val="tx1"/>
                </a:solidFill>
                <a:latin typeface="Arial" charset="0"/>
                <a:ea typeface="宋体" charset="0"/>
                <a:cs typeface="宋体" charset="0"/>
              </a:defRPr>
            </a:lvl4pPr>
            <a:lvl5pPr marL="2057400" indent="-228600" defTabSz="925513" eaLnBrk="0" hangingPunct="0">
              <a:defRPr sz="2400">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43DA9A72-3A09-564F-A2A2-4904EF225C6F}" type="slidenum">
              <a:rPr lang="en-US" altLang="zh-CN" sz="1200"/>
              <a:pPr eaLnBrk="1" hangingPunct="1"/>
              <a:t>28</a:t>
            </a:fld>
            <a:endParaRPr lang="en-US" altLang="zh-CN" sz="1200"/>
          </a:p>
        </p:txBody>
      </p:sp>
    </p:spTree>
    <p:extLst>
      <p:ext uri="{BB962C8B-B14F-4D97-AF65-F5344CB8AC3E}">
        <p14:creationId xmlns:p14="http://schemas.microsoft.com/office/powerpoint/2010/main" val="1481081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Triangulate the graph, have a sequence of triangles</a:t>
            </a:r>
          </a:p>
        </p:txBody>
      </p:sp>
      <p:sp>
        <p:nvSpPr>
          <p:cNvPr id="4" name="Slide Number Placeholder 3"/>
          <p:cNvSpPr>
            <a:spLocks noGrp="1"/>
          </p:cNvSpPr>
          <p:nvPr>
            <p:ph type="sldNum" sz="quarter" idx="5"/>
          </p:nvPr>
        </p:nvSpPr>
        <p:spPr/>
        <p:txBody>
          <a:bodyPr/>
          <a:lstStyle/>
          <a:p>
            <a:pPr>
              <a:defRPr/>
            </a:pPr>
            <a:fld id="{290F0F78-30B7-D54D-85E9-5A712D930348}" type="slidenum">
              <a:rPr lang="en-US" altLang="zh-CN" smtClean="0"/>
              <a:pPr>
                <a:defRPr/>
              </a:pPr>
              <a:t>30</a:t>
            </a:fld>
            <a:endParaRPr lang="en-US" altLang="zh-CN"/>
          </a:p>
        </p:txBody>
      </p:sp>
    </p:spTree>
    <p:extLst>
      <p:ext uri="{BB962C8B-B14F-4D97-AF65-F5344CB8AC3E}">
        <p14:creationId xmlns:p14="http://schemas.microsoft.com/office/powerpoint/2010/main" val="778019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triangle, and this ordering, we update only the edge between the parents</a:t>
            </a:r>
          </a:p>
        </p:txBody>
      </p:sp>
      <p:sp>
        <p:nvSpPr>
          <p:cNvPr id="4" name="Slide Number Placeholder 3"/>
          <p:cNvSpPr>
            <a:spLocks noGrp="1"/>
          </p:cNvSpPr>
          <p:nvPr>
            <p:ph type="sldNum" sz="quarter" idx="5"/>
          </p:nvPr>
        </p:nvSpPr>
        <p:spPr/>
        <p:txBody>
          <a:bodyPr/>
          <a:lstStyle/>
          <a:p>
            <a:pPr>
              <a:defRPr/>
            </a:pPr>
            <a:fld id="{290F0F78-30B7-D54D-85E9-5A712D930348}" type="slidenum">
              <a:rPr lang="en-US" altLang="zh-CN" smtClean="0"/>
              <a:pPr>
                <a:defRPr/>
              </a:pPr>
              <a:t>31</a:t>
            </a:fld>
            <a:endParaRPr lang="en-US" altLang="zh-CN"/>
          </a:p>
        </p:txBody>
      </p:sp>
    </p:spTree>
    <p:extLst>
      <p:ext uri="{BB962C8B-B14F-4D97-AF65-F5344CB8AC3E}">
        <p14:creationId xmlns:p14="http://schemas.microsoft.com/office/powerpoint/2010/main" val="814644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DPPC, we consider triangles, we update all 3 edges in the triangles</a:t>
            </a:r>
          </a:p>
          <a:p>
            <a:endParaRPr lang="en-US" dirty="0"/>
          </a:p>
        </p:txBody>
      </p:sp>
      <p:sp>
        <p:nvSpPr>
          <p:cNvPr id="4" name="Slide Number Placeholder 3"/>
          <p:cNvSpPr>
            <a:spLocks noGrp="1"/>
          </p:cNvSpPr>
          <p:nvPr>
            <p:ph type="sldNum" sz="quarter" idx="5"/>
          </p:nvPr>
        </p:nvSpPr>
        <p:spPr/>
        <p:txBody>
          <a:bodyPr/>
          <a:lstStyle/>
          <a:p>
            <a:pPr>
              <a:defRPr/>
            </a:pPr>
            <a:fld id="{290F0F78-30B7-D54D-85E9-5A712D930348}" type="slidenum">
              <a:rPr lang="en-US" altLang="zh-CN" smtClean="0"/>
              <a:pPr>
                <a:defRPr/>
              </a:pPr>
              <a:t>33</a:t>
            </a:fld>
            <a:endParaRPr lang="en-US" altLang="zh-CN"/>
          </a:p>
        </p:txBody>
      </p:sp>
    </p:spTree>
    <p:extLst>
      <p:ext uri="{BB962C8B-B14F-4D97-AF65-F5344CB8AC3E}">
        <p14:creationId xmlns:p14="http://schemas.microsoft.com/office/powerpoint/2010/main" val="718371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triangle, and this ordering, we update only the edge between the parents</a:t>
            </a:r>
          </a:p>
        </p:txBody>
      </p:sp>
      <p:sp>
        <p:nvSpPr>
          <p:cNvPr id="4" name="Slide Number Placeholder 3"/>
          <p:cNvSpPr>
            <a:spLocks noGrp="1"/>
          </p:cNvSpPr>
          <p:nvPr>
            <p:ph type="sldNum" sz="quarter" idx="5"/>
          </p:nvPr>
        </p:nvSpPr>
        <p:spPr/>
        <p:txBody>
          <a:bodyPr/>
          <a:lstStyle/>
          <a:p>
            <a:pPr>
              <a:defRPr/>
            </a:pPr>
            <a:fld id="{290F0F78-30B7-D54D-85E9-5A712D930348}" type="slidenum">
              <a:rPr lang="en-US" altLang="zh-CN" smtClean="0"/>
              <a:pPr>
                <a:defRPr/>
              </a:pPr>
              <a:t>34</a:t>
            </a:fld>
            <a:endParaRPr lang="en-US" altLang="zh-CN"/>
          </a:p>
        </p:txBody>
      </p:sp>
    </p:spTree>
    <p:extLst>
      <p:ext uri="{BB962C8B-B14F-4D97-AF65-F5344CB8AC3E}">
        <p14:creationId xmlns:p14="http://schemas.microsoft.com/office/powerpoint/2010/main" val="3731156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DPPC, we consider triangles, we update all 3 edges in the triangles</a:t>
            </a:r>
          </a:p>
          <a:p>
            <a:endParaRPr lang="en-US" dirty="0"/>
          </a:p>
        </p:txBody>
      </p:sp>
      <p:sp>
        <p:nvSpPr>
          <p:cNvPr id="4" name="Slide Number Placeholder 3"/>
          <p:cNvSpPr>
            <a:spLocks noGrp="1"/>
          </p:cNvSpPr>
          <p:nvPr>
            <p:ph type="sldNum" sz="quarter" idx="5"/>
          </p:nvPr>
        </p:nvSpPr>
        <p:spPr/>
        <p:txBody>
          <a:bodyPr/>
          <a:lstStyle/>
          <a:p>
            <a:pPr>
              <a:defRPr/>
            </a:pPr>
            <a:fld id="{290F0F78-30B7-D54D-85E9-5A712D930348}" type="slidenum">
              <a:rPr lang="en-US" altLang="zh-CN" smtClean="0"/>
              <a:pPr>
                <a:defRPr/>
              </a:pPr>
              <a:t>35</a:t>
            </a:fld>
            <a:endParaRPr lang="en-US" altLang="zh-CN"/>
          </a:p>
        </p:txBody>
      </p:sp>
    </p:spTree>
    <p:extLst>
      <p:ext uri="{BB962C8B-B14F-4D97-AF65-F5344CB8AC3E}">
        <p14:creationId xmlns:p14="http://schemas.microsoft.com/office/powerpoint/2010/main" val="492520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triangle, and this ordering, we update only the edge between the parents</a:t>
            </a:r>
          </a:p>
        </p:txBody>
      </p:sp>
      <p:sp>
        <p:nvSpPr>
          <p:cNvPr id="4" name="Slide Number Placeholder 3"/>
          <p:cNvSpPr>
            <a:spLocks noGrp="1"/>
          </p:cNvSpPr>
          <p:nvPr>
            <p:ph type="sldNum" sz="quarter" idx="5"/>
          </p:nvPr>
        </p:nvSpPr>
        <p:spPr/>
        <p:txBody>
          <a:bodyPr/>
          <a:lstStyle/>
          <a:p>
            <a:pPr>
              <a:defRPr/>
            </a:pPr>
            <a:fld id="{290F0F78-30B7-D54D-85E9-5A712D930348}" type="slidenum">
              <a:rPr lang="en-US" altLang="zh-CN" smtClean="0"/>
              <a:pPr>
                <a:defRPr/>
              </a:pPr>
              <a:t>36</a:t>
            </a:fld>
            <a:endParaRPr lang="en-US" altLang="zh-CN"/>
          </a:p>
        </p:txBody>
      </p:sp>
    </p:spTree>
    <p:extLst>
      <p:ext uri="{BB962C8B-B14F-4D97-AF65-F5344CB8AC3E}">
        <p14:creationId xmlns:p14="http://schemas.microsoft.com/office/powerpoint/2010/main" val="1206511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triangle, and this ordering, we update only the edge between the parents, and going down the two edges with the child</a:t>
            </a:r>
          </a:p>
        </p:txBody>
      </p:sp>
      <p:sp>
        <p:nvSpPr>
          <p:cNvPr id="4" name="Slide Number Placeholder 3"/>
          <p:cNvSpPr>
            <a:spLocks noGrp="1"/>
          </p:cNvSpPr>
          <p:nvPr>
            <p:ph type="sldNum" sz="quarter" idx="5"/>
          </p:nvPr>
        </p:nvSpPr>
        <p:spPr/>
        <p:txBody>
          <a:bodyPr/>
          <a:lstStyle/>
          <a:p>
            <a:pPr>
              <a:defRPr/>
            </a:pPr>
            <a:fld id="{290F0F78-30B7-D54D-85E9-5A712D930348}" type="slidenum">
              <a:rPr lang="en-US" altLang="zh-CN" smtClean="0"/>
              <a:pPr>
                <a:defRPr/>
              </a:pPr>
              <a:t>37</a:t>
            </a:fld>
            <a:endParaRPr lang="en-US" altLang="zh-CN"/>
          </a:p>
        </p:txBody>
      </p:sp>
    </p:spTree>
    <p:extLst>
      <p:ext uri="{BB962C8B-B14F-4D97-AF65-F5344CB8AC3E}">
        <p14:creationId xmlns:p14="http://schemas.microsoft.com/office/powerpoint/2010/main" val="354296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search path, this is the instantiated variable, in green… GAC chops of… HLC filters more, but typically the computational cost can be significant</a:t>
            </a:r>
          </a:p>
          <a:p>
            <a:r>
              <a:rPr lang="en-US" dirty="0"/>
              <a:t>HLC = operates on</a:t>
            </a:r>
            <a:r>
              <a:rPr lang="en-US" baseline="0" dirty="0"/>
              <a:t> more than one constraint at a time.  GAC does one.</a:t>
            </a:r>
            <a:endParaRPr lang="en-US" dirty="0"/>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3</a:t>
            </a:fld>
            <a:endParaRPr lang="en-US" altLang="zh-CN"/>
          </a:p>
        </p:txBody>
      </p:sp>
    </p:spTree>
    <p:extLst>
      <p:ext uri="{BB962C8B-B14F-4D97-AF65-F5344CB8AC3E}">
        <p14:creationId xmlns:p14="http://schemas.microsoft.com/office/powerpoint/2010/main" val="1550872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DPPC, we consider triangles, we update all 3 edges in the triangles</a:t>
            </a:r>
          </a:p>
          <a:p>
            <a:endParaRPr lang="en-US" dirty="0"/>
          </a:p>
        </p:txBody>
      </p:sp>
      <p:sp>
        <p:nvSpPr>
          <p:cNvPr id="4" name="Slide Number Placeholder 3"/>
          <p:cNvSpPr>
            <a:spLocks noGrp="1"/>
          </p:cNvSpPr>
          <p:nvPr>
            <p:ph type="sldNum" sz="quarter" idx="5"/>
          </p:nvPr>
        </p:nvSpPr>
        <p:spPr/>
        <p:txBody>
          <a:bodyPr/>
          <a:lstStyle/>
          <a:p>
            <a:pPr>
              <a:defRPr/>
            </a:pPr>
            <a:fld id="{290F0F78-30B7-D54D-85E9-5A712D930348}" type="slidenum">
              <a:rPr lang="en-US" altLang="zh-CN" smtClean="0"/>
              <a:pPr>
                <a:defRPr/>
              </a:pPr>
              <a:t>38</a:t>
            </a:fld>
            <a:endParaRPr lang="en-US" altLang="zh-CN"/>
          </a:p>
        </p:txBody>
      </p:sp>
    </p:spTree>
    <p:extLst>
      <p:ext uri="{BB962C8B-B14F-4D97-AF65-F5344CB8AC3E}">
        <p14:creationId xmlns:p14="http://schemas.microsoft.com/office/powerpoint/2010/main" val="2927611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t>
            </a:r>
            <a:r>
              <a:rPr lang="en-US" dirty="0" err="1"/>
              <a:t>dom</a:t>
            </a:r>
            <a:r>
              <a:rPr lang="en-US" dirty="0"/>
              <a:t>/</a:t>
            </a:r>
            <a:r>
              <a:rPr lang="en-US" dirty="0" err="1"/>
              <a:t>deg</a:t>
            </a:r>
            <a:r>
              <a:rPr lang="en-US" dirty="0"/>
              <a:t>, as RFL</a:t>
            </a:r>
          </a:p>
        </p:txBody>
      </p:sp>
      <p:sp>
        <p:nvSpPr>
          <p:cNvPr id="4" name="Slide Number Placeholder 3"/>
          <p:cNvSpPr>
            <a:spLocks noGrp="1"/>
          </p:cNvSpPr>
          <p:nvPr>
            <p:ph type="sldNum" sz="quarter" idx="5"/>
          </p:nvPr>
        </p:nvSpPr>
        <p:spPr/>
        <p:txBody>
          <a:bodyPr/>
          <a:lstStyle/>
          <a:p>
            <a:pPr>
              <a:defRPr/>
            </a:pPr>
            <a:fld id="{290F0F78-30B7-D54D-85E9-5A712D930348}" type="slidenum">
              <a:rPr lang="en-US" altLang="zh-CN" smtClean="0"/>
              <a:pPr>
                <a:defRPr/>
              </a:pPr>
              <a:t>40</a:t>
            </a:fld>
            <a:endParaRPr lang="en-US" altLang="zh-CN"/>
          </a:p>
        </p:txBody>
      </p:sp>
    </p:spTree>
    <p:extLst>
      <p:ext uri="{BB962C8B-B14F-4D97-AF65-F5344CB8AC3E}">
        <p14:creationId xmlns:p14="http://schemas.microsoft.com/office/powerpoint/2010/main" val="3990684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two tuples in two relations can be extended to a tuple in a third relation</a:t>
            </a:r>
          </a:p>
          <a:p>
            <a:endParaRPr lang="en-US" dirty="0"/>
          </a:p>
          <a:p>
            <a:r>
              <a:rPr lang="en-US" dirty="0"/>
              <a:t>Heuristics:</a:t>
            </a:r>
            <a:r>
              <a:rPr lang="en-US" baseline="0" dirty="0"/>
              <a:t> strategies for selecting the triangles</a:t>
            </a:r>
          </a:p>
          <a:p>
            <a:r>
              <a:rPr lang="en-US" baseline="0" dirty="0"/>
              <a:t>Dubois proposed as challenging benchmark for SAT, previously shown that the constraint semantic make the problem tractable.</a:t>
            </a:r>
            <a:endParaRPr lang="en-US" dirty="0"/>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42</a:t>
            </a:fld>
            <a:endParaRPr lang="en-US" altLang="zh-CN"/>
          </a:p>
        </p:txBody>
      </p:sp>
    </p:spTree>
    <p:extLst>
      <p:ext uri="{BB962C8B-B14F-4D97-AF65-F5344CB8AC3E}">
        <p14:creationId xmlns:p14="http://schemas.microsoft.com/office/powerpoint/2010/main" val="1872876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We have many theorems on the tractability on cactus and block shaped graphs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Dubois proposed as challenging benchmark for SAT, previously shown that the constraint semantic make the problem tractable.</a:t>
            </a:r>
            <a:endParaRPr lang="en-US" dirty="0"/>
          </a:p>
        </p:txBody>
      </p:sp>
      <p:sp>
        <p:nvSpPr>
          <p:cNvPr id="4" name="Slide Number Placeholder 3"/>
          <p:cNvSpPr>
            <a:spLocks noGrp="1"/>
          </p:cNvSpPr>
          <p:nvPr>
            <p:ph type="sldNum" sz="quarter" idx="5"/>
          </p:nvPr>
        </p:nvSpPr>
        <p:spPr/>
        <p:txBody>
          <a:bodyPr/>
          <a:lstStyle/>
          <a:p>
            <a:pPr>
              <a:defRPr/>
            </a:pPr>
            <a:fld id="{290F0F78-30B7-D54D-85E9-5A712D930348}" type="slidenum">
              <a:rPr lang="en-US" altLang="zh-CN" smtClean="0"/>
              <a:pPr>
                <a:defRPr/>
              </a:pPr>
              <a:t>43</a:t>
            </a:fld>
            <a:endParaRPr lang="en-US" altLang="zh-CN"/>
          </a:p>
        </p:txBody>
      </p:sp>
    </p:spTree>
    <p:extLst>
      <p:ext uri="{BB962C8B-B14F-4D97-AF65-F5344CB8AC3E}">
        <p14:creationId xmlns:p14="http://schemas.microsoft.com/office/powerpoint/2010/main" val="1044142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t>Secondary Contributions</a:t>
            </a:r>
          </a:p>
          <a:p>
            <a:pPr lvl="1"/>
            <a:r>
              <a:rPr lang="en-US" dirty="0"/>
              <a:t>Ordering heuristic in presence of HLC</a:t>
            </a:r>
          </a:p>
          <a:p>
            <a:pPr lvl="1"/>
            <a:r>
              <a:rPr lang="en-US" dirty="0"/>
              <a:t>Adaptive strategy for switching GAC + PWC</a:t>
            </a:r>
          </a:p>
          <a:p>
            <a:pPr lvl="1"/>
            <a:r>
              <a:rPr lang="en-US" dirty="0"/>
              <a:t>Witness based-search for solution counting</a:t>
            </a:r>
          </a:p>
        </p:txBody>
      </p:sp>
      <p:sp>
        <p:nvSpPr>
          <p:cNvPr id="21507"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charset="0"/>
                <a:ea typeface="宋体" charset="0"/>
                <a:cs typeface="宋体" charset="0"/>
              </a:defRPr>
            </a:lvl1pPr>
            <a:lvl2pPr marL="742950" indent="-285750" defTabSz="925513" eaLnBrk="0" hangingPunct="0">
              <a:defRPr sz="2400">
                <a:solidFill>
                  <a:schemeClr val="tx1"/>
                </a:solidFill>
                <a:latin typeface="Arial" charset="0"/>
                <a:ea typeface="宋体" charset="0"/>
                <a:cs typeface="宋体" charset="0"/>
              </a:defRPr>
            </a:lvl2pPr>
            <a:lvl3pPr marL="1143000" indent="-228600" defTabSz="925513" eaLnBrk="0" hangingPunct="0">
              <a:defRPr sz="2400">
                <a:solidFill>
                  <a:schemeClr val="tx1"/>
                </a:solidFill>
                <a:latin typeface="Arial" charset="0"/>
                <a:ea typeface="宋体" charset="0"/>
                <a:cs typeface="宋体" charset="0"/>
              </a:defRPr>
            </a:lvl3pPr>
            <a:lvl4pPr marL="1600200" indent="-228600" defTabSz="925513" eaLnBrk="0" hangingPunct="0">
              <a:defRPr sz="2400">
                <a:solidFill>
                  <a:schemeClr val="tx1"/>
                </a:solidFill>
                <a:latin typeface="Arial" charset="0"/>
                <a:ea typeface="宋体" charset="0"/>
                <a:cs typeface="宋体" charset="0"/>
              </a:defRPr>
            </a:lvl4pPr>
            <a:lvl5pPr marL="2057400" indent="-228600" defTabSz="925513" eaLnBrk="0" hangingPunct="0">
              <a:defRPr sz="2400">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43DA9A72-3A09-564F-A2A2-4904EF225C6F}" type="slidenum">
              <a:rPr lang="en-US" altLang="zh-CN" sz="1200"/>
              <a:pPr eaLnBrk="1" hangingPunct="1"/>
              <a:t>44</a:t>
            </a:fld>
            <a:endParaRPr lang="en-US" altLang="zh-CN" sz="1200"/>
          </a:p>
        </p:txBody>
      </p:sp>
    </p:spTree>
    <p:extLst>
      <p:ext uri="{BB962C8B-B14F-4D97-AF65-F5344CB8AC3E}">
        <p14:creationId xmlns:p14="http://schemas.microsoft.com/office/powerpoint/2010/main" val="2253845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high-level, the message of my dissertation is…</a:t>
            </a:r>
          </a:p>
          <a:p>
            <a:endParaRPr lang="en-US" dirty="0"/>
          </a:p>
          <a:p>
            <a:r>
              <a:rPr lang="en-US" dirty="0"/>
              <a:t>What we usually do is enforce at each</a:t>
            </a:r>
            <a:r>
              <a:rPr lang="en-US" baseline="0" dirty="0"/>
              <a:t> instantiation everywhere in the problem, and until quiescence</a:t>
            </a:r>
          </a:p>
          <a:p>
            <a:r>
              <a:rPr lang="en-US" baseline="0" dirty="0"/>
              <a:t>Neighborhood was what my masters work focused on</a:t>
            </a:r>
            <a:endParaRPr lang="en-US" dirty="0"/>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46</a:t>
            </a:fld>
            <a:endParaRPr lang="en-US" altLang="zh-CN"/>
          </a:p>
        </p:txBody>
      </p:sp>
    </p:spTree>
    <p:extLst>
      <p:ext uri="{BB962C8B-B14F-4D97-AF65-F5344CB8AC3E}">
        <p14:creationId xmlns:p14="http://schemas.microsoft.com/office/powerpoint/2010/main" val="2554020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charset="0"/>
                <a:ea typeface="宋体" charset="-122"/>
                <a:cs typeface="宋体" charset="-122"/>
              </a:rPr>
              <a:t>Orally state, when we enforce H3C, the constraints of the dual graph are no longer equality constraints.</a:t>
            </a:r>
          </a:p>
          <a:p>
            <a:r>
              <a:rPr lang="en-US" sz="1200" b="0" i="0" u="none" strike="noStrike" kern="1200" dirty="0">
                <a:solidFill>
                  <a:schemeClr val="tx1"/>
                </a:solidFill>
                <a:effectLst/>
                <a:latin typeface="Arial" charset="0"/>
                <a:ea typeface="宋体" charset="-122"/>
                <a:cs typeface="宋体" charset="-122"/>
              </a:rPr>
              <a:t>A fact that is exploited by the best PWC algorithms.</a:t>
            </a:r>
          </a:p>
          <a:p>
            <a:r>
              <a:rPr lang="en-US" sz="1200" b="0" i="0" u="none" strike="noStrike" kern="1200" dirty="0">
                <a:solidFill>
                  <a:schemeClr val="tx1"/>
                </a:solidFill>
                <a:effectLst/>
                <a:latin typeface="Arial" charset="0"/>
                <a:ea typeface="宋体" charset="-122"/>
                <a:cs typeface="宋体" charset="-122"/>
              </a:rPr>
              <a:t>So, now that we do not have equality constraints anymore, we need to evaluate how the performance of PWC algorithm is affected..</a:t>
            </a:r>
          </a:p>
        </p:txBody>
      </p:sp>
      <p:sp>
        <p:nvSpPr>
          <p:cNvPr id="4" name="Slide Number Placeholder 3"/>
          <p:cNvSpPr>
            <a:spLocks noGrp="1"/>
          </p:cNvSpPr>
          <p:nvPr>
            <p:ph type="sldNum" sz="quarter" idx="5"/>
          </p:nvPr>
        </p:nvSpPr>
        <p:spPr/>
        <p:txBody>
          <a:bodyPr/>
          <a:lstStyle/>
          <a:p>
            <a:pPr>
              <a:defRPr/>
            </a:pPr>
            <a:fld id="{290F0F78-30B7-D54D-85E9-5A712D930348}" type="slidenum">
              <a:rPr lang="en-US" altLang="zh-CN" smtClean="0"/>
              <a:pPr>
                <a:defRPr/>
              </a:pPr>
              <a:t>47</a:t>
            </a:fld>
            <a:endParaRPr lang="en-US" altLang="zh-CN"/>
          </a:p>
        </p:txBody>
      </p:sp>
    </p:spTree>
    <p:extLst>
      <p:ext uri="{BB962C8B-B14F-4D97-AF65-F5344CB8AC3E}">
        <p14:creationId xmlns:p14="http://schemas.microsoft.com/office/powerpoint/2010/main" val="4133941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48</a:t>
            </a:fld>
            <a:endParaRPr lang="en-US" altLang="zh-CN"/>
          </a:p>
        </p:txBody>
      </p:sp>
    </p:spTree>
    <p:extLst>
      <p:ext uri="{BB962C8B-B14F-4D97-AF65-F5344CB8AC3E}">
        <p14:creationId xmlns:p14="http://schemas.microsoft.com/office/powerpoint/2010/main" val="86558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宋体" charset="-122"/>
                <a:cs typeface="宋体" charset="-122"/>
              </a:rPr>
              <a:t>\theta^{</a:t>
            </a:r>
            <a:r>
              <a:rPr lang="en-US" sz="1200" kern="1200" dirty="0" err="1">
                <a:solidFill>
                  <a:schemeClr val="tx1"/>
                </a:solidFill>
                <a:latin typeface="Arial" charset="0"/>
                <a:ea typeface="宋体" charset="-122"/>
                <a:cs typeface="宋体" charset="-122"/>
              </a:rPr>
              <a:t>bt</a:t>
            </a:r>
            <a:r>
              <a:rPr lang="en-US" sz="1200" kern="1200" dirty="0">
                <a:solidFill>
                  <a:schemeClr val="tx1"/>
                </a:solidFill>
                <a:latin typeface="Arial" charset="0"/>
                <a:ea typeface="宋体" charset="-122"/>
                <a:cs typeface="宋体" charset="-122"/>
              </a:rPr>
              <a:t>}_{k+1} \gets </a:t>
            </a:r>
            <a:r>
              <a:rPr lang="en-US" sz="1200" kern="1200" dirty="0" err="1">
                <a:solidFill>
                  <a:schemeClr val="tx1"/>
                </a:solidFill>
                <a:latin typeface="Arial" charset="0"/>
                <a:ea typeface="宋体" charset="-122"/>
                <a:cs typeface="宋体" charset="-122"/>
              </a:rPr>
              <a:t>r_w</a:t>
            </a:r>
            <a:r>
              <a:rPr lang="en-US" sz="1200" kern="1200" dirty="0">
                <a:solidFill>
                  <a:schemeClr val="tx1"/>
                </a:solidFill>
                <a:latin typeface="Arial" charset="0"/>
                <a:ea typeface="宋体" charset="-122"/>
                <a:cs typeface="宋体" charset="-122"/>
              </a:rPr>
              <a:t> \</a:t>
            </a:r>
            <a:r>
              <a:rPr lang="en-US" sz="1200" kern="1200" dirty="0" err="1">
                <a:solidFill>
                  <a:schemeClr val="tx1"/>
                </a:solidFill>
                <a:latin typeface="Arial" charset="0"/>
                <a:ea typeface="宋体" charset="-122"/>
                <a:cs typeface="宋体" charset="-122"/>
              </a:rPr>
              <a:t>theta_k</a:t>
            </a:r>
            <a:r>
              <a:rPr lang="en-US" sz="1200" kern="1200" dirty="0">
                <a:solidFill>
                  <a:schemeClr val="tx1"/>
                </a:solidFill>
                <a:latin typeface="Arial" charset="0"/>
                <a:ea typeface="宋体" charset="-122"/>
                <a:cs typeface="宋体" charset="-122"/>
              </a:rPr>
              <a:t>^{</a:t>
            </a:r>
            <a:r>
              <a:rPr lang="en-US" sz="1200" kern="1200" dirty="0" err="1">
                <a:solidFill>
                  <a:schemeClr val="tx1"/>
                </a:solidFill>
                <a:latin typeface="Arial" charset="0"/>
                <a:ea typeface="宋体" charset="-122"/>
                <a:cs typeface="宋体" charset="-122"/>
              </a:rPr>
              <a:t>bt</a:t>
            </a:r>
            <a:r>
              <a:rPr lang="en-US" sz="1200" kern="1200" dirty="0">
                <a:solidFill>
                  <a:schemeClr val="tx1"/>
                </a:solidFill>
                <a:latin typeface="Arial" charset="0"/>
                <a:ea typeface="宋体" charset="-122"/>
                <a:cs typeface="宋体" charset="-122"/>
              </a:rPr>
              <a:t>}</a:t>
            </a:r>
          </a:p>
          <a:p>
            <a:r>
              <a:rPr lang="en-US" sz="1200" kern="1200" dirty="0">
                <a:solidFill>
                  <a:schemeClr val="tx1"/>
                </a:solidFill>
                <a:latin typeface="Arial" charset="0"/>
                <a:ea typeface="宋体" charset="-122"/>
                <a:cs typeface="宋体" charset="-122"/>
              </a:rPr>
              <a:t>\theta^{</a:t>
            </a:r>
            <a:r>
              <a:rPr lang="en-US" sz="1200" kern="1200" dirty="0" err="1">
                <a:solidFill>
                  <a:schemeClr val="tx1"/>
                </a:solidFill>
                <a:latin typeface="Arial" charset="0"/>
                <a:ea typeface="宋体" charset="-122"/>
                <a:cs typeface="宋体" charset="-122"/>
              </a:rPr>
              <a:t>bt</a:t>
            </a:r>
            <a:r>
              <a:rPr lang="en-US" sz="1200" kern="1200" dirty="0">
                <a:solidFill>
                  <a:schemeClr val="tx1"/>
                </a:solidFill>
                <a:latin typeface="Arial" charset="0"/>
                <a:ea typeface="宋体" charset="-122"/>
                <a:cs typeface="宋体" charset="-122"/>
              </a:rPr>
              <a:t>}_{k+1} \gets </a:t>
            </a:r>
            <a:r>
              <a:rPr lang="en-US" sz="1200" kern="1200" dirty="0" err="1">
                <a:solidFill>
                  <a:schemeClr val="tx1"/>
                </a:solidFill>
                <a:latin typeface="Arial" charset="0"/>
                <a:ea typeface="宋体" charset="-122"/>
                <a:cs typeface="宋体" charset="-122"/>
              </a:rPr>
              <a:t>r_w</a:t>
            </a:r>
            <a:r>
              <a:rPr lang="en-US" sz="1200" kern="1200" dirty="0">
                <a:solidFill>
                  <a:schemeClr val="tx1"/>
                </a:solidFill>
                <a:latin typeface="Arial" charset="0"/>
                <a:ea typeface="宋体" charset="-122"/>
                <a:cs typeface="宋体" charset="-122"/>
              </a:rPr>
              <a:t>\</a:t>
            </a:r>
            <a:r>
              <a:rPr lang="en-US" sz="1200" kern="1200" dirty="0" err="1">
                <a:solidFill>
                  <a:schemeClr val="tx1"/>
                </a:solidFill>
                <a:latin typeface="Arial" charset="0"/>
                <a:ea typeface="宋体" charset="-122"/>
                <a:cs typeface="宋体" charset="-122"/>
              </a:rPr>
              <a:t>cdot</a:t>
            </a:r>
            <a:r>
              <a:rPr lang="en-US" sz="1200" kern="1200" dirty="0">
                <a:solidFill>
                  <a:schemeClr val="tx1"/>
                </a:solidFill>
                <a:latin typeface="Arial" charset="0"/>
                <a:ea typeface="宋体" charset="-122"/>
                <a:cs typeface="宋体" charset="-122"/>
              </a:rPr>
              <a:t>\</a:t>
            </a:r>
            <a:r>
              <a:rPr lang="en-US" sz="1200" kern="1200" dirty="0" err="1">
                <a:solidFill>
                  <a:schemeClr val="tx1"/>
                </a:solidFill>
                <a:latin typeface="Arial" charset="0"/>
                <a:ea typeface="宋体" charset="-122"/>
                <a:cs typeface="宋体" charset="-122"/>
              </a:rPr>
              <a:t>theta_k</a:t>
            </a:r>
            <a:r>
              <a:rPr lang="en-US" sz="1200" kern="1200" dirty="0">
                <a:solidFill>
                  <a:schemeClr val="tx1"/>
                </a:solidFill>
                <a:latin typeface="Arial" charset="0"/>
                <a:ea typeface="宋体" charset="-122"/>
                <a:cs typeface="宋体" charset="-122"/>
              </a:rPr>
              <a:t>^{</a:t>
            </a:r>
            <a:r>
              <a:rPr lang="en-US" sz="1200" kern="1200" dirty="0" err="1">
                <a:solidFill>
                  <a:schemeClr val="tx1"/>
                </a:solidFill>
                <a:latin typeface="Arial" charset="0"/>
                <a:ea typeface="宋体" charset="-122"/>
                <a:cs typeface="宋体" charset="-122"/>
              </a:rPr>
              <a:t>bt</a:t>
            </a:r>
            <a:r>
              <a:rPr lang="en-US" sz="1200" kern="1200" dirty="0">
                <a:solidFill>
                  <a:schemeClr val="tx1"/>
                </a:solidFill>
                <a:latin typeface="Arial" charset="0"/>
                <a:ea typeface="宋体" charset="-122"/>
                <a:cs typeface="宋体" charset="-122"/>
              </a:rPr>
              <a:t>}, </a:t>
            </a:r>
            <a:r>
              <a:rPr lang="en-US" sz="1200" kern="1200" dirty="0" err="1">
                <a:solidFill>
                  <a:schemeClr val="tx1"/>
                </a:solidFill>
                <a:latin typeface="Arial" charset="0"/>
                <a:ea typeface="宋体" charset="-122"/>
                <a:cs typeface="宋体" charset="-122"/>
              </a:rPr>
              <a:t>r_w</a:t>
            </a:r>
            <a:r>
              <a:rPr lang="en-US" sz="1200" kern="1200" dirty="0">
                <a:solidFill>
                  <a:schemeClr val="tx1"/>
                </a:solidFill>
                <a:latin typeface="Arial" charset="0"/>
                <a:ea typeface="宋体" charset="-122"/>
                <a:cs typeface="宋体" charset="-122"/>
              </a:rPr>
              <a:t> = 1.2^{-1}\\</a:t>
            </a:r>
          </a:p>
          <a:p>
            <a:r>
              <a:rPr lang="en-US" sz="1200" kern="1200" dirty="0">
                <a:solidFill>
                  <a:schemeClr val="tx1"/>
                </a:solidFill>
                <a:latin typeface="Arial" charset="0"/>
                <a:ea typeface="宋体" charset="-122"/>
                <a:cs typeface="宋体" charset="-122"/>
              </a:rPr>
              <a:t>\theta^{</a:t>
            </a:r>
            <a:r>
              <a:rPr lang="en-US" sz="1200" kern="1200" dirty="0" err="1">
                <a:solidFill>
                  <a:schemeClr val="tx1"/>
                </a:solidFill>
                <a:latin typeface="Arial" charset="0"/>
                <a:ea typeface="宋体" charset="-122"/>
                <a:cs typeface="宋体" charset="-122"/>
              </a:rPr>
              <a:t>bt</a:t>
            </a:r>
            <a:r>
              <a:rPr lang="en-US" sz="1200" kern="1200" dirty="0">
                <a:solidFill>
                  <a:schemeClr val="tx1"/>
                </a:solidFill>
                <a:latin typeface="Arial" charset="0"/>
                <a:ea typeface="宋体" charset="-122"/>
                <a:cs typeface="宋体" charset="-122"/>
              </a:rPr>
              <a:t>}_{k+1} \gets </a:t>
            </a:r>
            <a:r>
              <a:rPr lang="en-US" sz="1200" kern="1200" dirty="0" err="1">
                <a:solidFill>
                  <a:schemeClr val="tx1"/>
                </a:solidFill>
                <a:latin typeface="Arial" charset="0"/>
                <a:ea typeface="宋体" charset="-122"/>
                <a:cs typeface="宋体" charset="-122"/>
              </a:rPr>
              <a:t>r_f</a:t>
            </a:r>
            <a:r>
              <a:rPr lang="en-US" sz="1200" kern="1200" dirty="0">
                <a:solidFill>
                  <a:schemeClr val="tx1"/>
                </a:solidFill>
                <a:latin typeface="Arial" charset="0"/>
                <a:ea typeface="宋体" charset="-122"/>
                <a:cs typeface="宋体" charset="-122"/>
              </a:rPr>
              <a:t>\</a:t>
            </a:r>
            <a:r>
              <a:rPr lang="en-US" sz="1200" kern="1200" dirty="0" err="1">
                <a:solidFill>
                  <a:schemeClr val="tx1"/>
                </a:solidFill>
                <a:latin typeface="Arial" charset="0"/>
                <a:ea typeface="宋体" charset="-122"/>
                <a:cs typeface="宋体" charset="-122"/>
              </a:rPr>
              <a:t>cdot</a:t>
            </a:r>
            <a:r>
              <a:rPr lang="en-US" sz="1200" kern="1200" dirty="0">
                <a:solidFill>
                  <a:schemeClr val="tx1"/>
                </a:solidFill>
                <a:latin typeface="Arial" charset="0"/>
                <a:ea typeface="宋体" charset="-122"/>
                <a:cs typeface="宋体" charset="-122"/>
              </a:rPr>
              <a:t>\</a:t>
            </a:r>
            <a:r>
              <a:rPr lang="en-US" sz="1200" kern="1200" dirty="0" err="1">
                <a:solidFill>
                  <a:schemeClr val="tx1"/>
                </a:solidFill>
                <a:latin typeface="Arial" charset="0"/>
                <a:ea typeface="宋体" charset="-122"/>
                <a:cs typeface="宋体" charset="-122"/>
              </a:rPr>
              <a:t>theta_k</a:t>
            </a:r>
            <a:r>
              <a:rPr lang="en-US" sz="1200" kern="1200" dirty="0">
                <a:solidFill>
                  <a:schemeClr val="tx1"/>
                </a:solidFill>
                <a:latin typeface="Arial" charset="0"/>
                <a:ea typeface="宋体" charset="-122"/>
                <a:cs typeface="宋体" charset="-122"/>
              </a:rPr>
              <a:t>^{</a:t>
            </a:r>
            <a:r>
              <a:rPr lang="en-US" sz="1200" kern="1200" dirty="0" err="1">
                <a:solidFill>
                  <a:schemeClr val="tx1"/>
                </a:solidFill>
                <a:latin typeface="Arial" charset="0"/>
                <a:ea typeface="宋体" charset="-122"/>
                <a:cs typeface="宋体" charset="-122"/>
              </a:rPr>
              <a:t>bt</a:t>
            </a:r>
            <a:r>
              <a:rPr lang="en-US" sz="1200" kern="1200" dirty="0">
                <a:solidFill>
                  <a:schemeClr val="tx1"/>
                </a:solidFill>
                <a:latin typeface="Arial" charset="0"/>
                <a:ea typeface="宋体" charset="-122"/>
                <a:cs typeface="宋体" charset="-122"/>
              </a:rPr>
              <a:t>}, </a:t>
            </a:r>
            <a:r>
              <a:rPr lang="en-US" sz="1200" kern="1200" dirty="0" err="1">
                <a:solidFill>
                  <a:schemeClr val="tx1"/>
                </a:solidFill>
                <a:latin typeface="Arial" charset="0"/>
                <a:ea typeface="宋体" charset="-122"/>
                <a:cs typeface="宋体" charset="-122"/>
              </a:rPr>
              <a:t>r_f</a:t>
            </a:r>
            <a:r>
              <a:rPr lang="en-US" sz="1200" kern="1200" dirty="0">
                <a:solidFill>
                  <a:schemeClr val="tx1"/>
                </a:solidFill>
                <a:latin typeface="Arial" charset="0"/>
                <a:ea typeface="宋体" charset="-122"/>
                <a:cs typeface="宋体" charset="-122"/>
              </a:rPr>
              <a:t> = 1.2^{2}\\</a:t>
            </a:r>
          </a:p>
          <a:p>
            <a:r>
              <a:rPr lang="en-US" sz="1200" kern="1200" dirty="0">
                <a:solidFill>
                  <a:schemeClr val="tx1"/>
                </a:solidFill>
                <a:latin typeface="Arial" charset="0"/>
                <a:ea typeface="宋体" charset="-122"/>
                <a:cs typeface="宋体" charset="-122"/>
              </a:rPr>
              <a:t>\theta^{</a:t>
            </a:r>
            <a:r>
              <a:rPr lang="en-US" sz="1200" kern="1200" dirty="0" err="1">
                <a:solidFill>
                  <a:schemeClr val="tx1"/>
                </a:solidFill>
                <a:latin typeface="Arial" charset="0"/>
                <a:ea typeface="宋体" charset="-122"/>
                <a:cs typeface="宋体" charset="-122"/>
              </a:rPr>
              <a:t>bt</a:t>
            </a:r>
            <a:r>
              <a:rPr lang="en-US" sz="1200" kern="1200" dirty="0">
                <a:solidFill>
                  <a:schemeClr val="tx1"/>
                </a:solidFill>
                <a:latin typeface="Arial" charset="0"/>
                <a:ea typeface="宋体" charset="-122"/>
                <a:cs typeface="宋体" charset="-122"/>
              </a:rPr>
              <a:t>}_{k+1} \gets </a:t>
            </a:r>
            <a:r>
              <a:rPr lang="en-US" sz="1200" kern="1200" dirty="0" err="1">
                <a:solidFill>
                  <a:schemeClr val="tx1"/>
                </a:solidFill>
                <a:latin typeface="Arial" charset="0"/>
                <a:ea typeface="宋体" charset="-122"/>
                <a:cs typeface="宋体" charset="-122"/>
              </a:rPr>
              <a:t>r_n</a:t>
            </a:r>
            <a:r>
              <a:rPr lang="en-US" sz="1200" kern="1200" dirty="0">
                <a:solidFill>
                  <a:schemeClr val="tx1"/>
                </a:solidFill>
                <a:latin typeface="Arial" charset="0"/>
                <a:ea typeface="宋体" charset="-122"/>
                <a:cs typeface="宋体" charset="-122"/>
              </a:rPr>
              <a:t>\</a:t>
            </a:r>
            <a:r>
              <a:rPr lang="en-US" sz="1200" kern="1200" dirty="0" err="1">
                <a:solidFill>
                  <a:schemeClr val="tx1"/>
                </a:solidFill>
                <a:latin typeface="Arial" charset="0"/>
                <a:ea typeface="宋体" charset="-122"/>
                <a:cs typeface="宋体" charset="-122"/>
              </a:rPr>
              <a:t>cdot</a:t>
            </a:r>
            <a:r>
              <a:rPr lang="en-US" sz="1200" kern="1200" dirty="0">
                <a:solidFill>
                  <a:schemeClr val="tx1"/>
                </a:solidFill>
                <a:latin typeface="Arial" charset="0"/>
                <a:ea typeface="宋体" charset="-122"/>
                <a:cs typeface="宋体" charset="-122"/>
              </a:rPr>
              <a:t>\</a:t>
            </a:r>
            <a:r>
              <a:rPr lang="en-US" sz="1200" kern="1200" dirty="0" err="1">
                <a:solidFill>
                  <a:schemeClr val="tx1"/>
                </a:solidFill>
                <a:latin typeface="Arial" charset="0"/>
                <a:ea typeface="宋体" charset="-122"/>
                <a:cs typeface="宋体" charset="-122"/>
              </a:rPr>
              <a:t>theta_k</a:t>
            </a:r>
            <a:r>
              <a:rPr lang="en-US" sz="1200" kern="1200" dirty="0">
                <a:solidFill>
                  <a:schemeClr val="tx1"/>
                </a:solidFill>
                <a:latin typeface="Arial" charset="0"/>
                <a:ea typeface="宋体" charset="-122"/>
                <a:cs typeface="宋体" charset="-122"/>
              </a:rPr>
              <a:t>^{</a:t>
            </a:r>
            <a:r>
              <a:rPr lang="en-US" sz="1200" kern="1200" dirty="0" err="1">
                <a:solidFill>
                  <a:schemeClr val="tx1"/>
                </a:solidFill>
                <a:latin typeface="Arial" charset="0"/>
                <a:ea typeface="宋体" charset="-122"/>
                <a:cs typeface="宋体" charset="-122"/>
              </a:rPr>
              <a:t>bt</a:t>
            </a:r>
            <a:r>
              <a:rPr lang="en-US" sz="1200" kern="1200" dirty="0">
                <a:solidFill>
                  <a:schemeClr val="tx1"/>
                </a:solidFill>
                <a:latin typeface="Arial" charset="0"/>
                <a:ea typeface="宋体" charset="-122"/>
                <a:cs typeface="宋体" charset="-122"/>
              </a:rPr>
              <a:t>}, </a:t>
            </a:r>
            <a:r>
              <a:rPr lang="en-US" sz="1200" kern="1200" dirty="0" err="1">
                <a:solidFill>
                  <a:schemeClr val="tx1"/>
                </a:solidFill>
                <a:latin typeface="Arial" charset="0"/>
                <a:ea typeface="宋体" charset="-122"/>
                <a:cs typeface="宋体" charset="-122"/>
              </a:rPr>
              <a:t>r_n</a:t>
            </a:r>
            <a:r>
              <a:rPr lang="en-US" sz="1200" kern="1200" dirty="0">
                <a:solidFill>
                  <a:schemeClr val="tx1"/>
                </a:solidFill>
                <a:latin typeface="Arial" charset="0"/>
                <a:ea typeface="宋体" charset="-122"/>
                <a:cs typeface="宋体" charset="-122"/>
              </a:rPr>
              <a:t> = 1.2^{3}\\</a:t>
            </a:r>
            <a:endParaRPr lang="en-US" dirty="0"/>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56</a:t>
            </a:fld>
            <a:endParaRPr lang="en-US" altLang="zh-CN"/>
          </a:p>
        </p:txBody>
      </p:sp>
    </p:spTree>
    <p:extLst>
      <p:ext uri="{BB962C8B-B14F-4D97-AF65-F5344CB8AC3E}">
        <p14:creationId xmlns:p14="http://schemas.microsoft.com/office/powerpoint/2010/main" val="4060564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explain RFL: “now, on a more difficult problem, I instantiate</a:t>
            </a:r>
            <a:r>
              <a:rPr lang="en-US" baseline="0" dirty="0"/>
              <a:t> a variable (click) and GAC removes (click), but HLC removes (click)”</a:t>
            </a:r>
          </a:p>
          <a:p>
            <a:r>
              <a:rPr lang="en-US" baseline="0" dirty="0"/>
              <a:t>Doing higher level of consistency we get more pruning and eliminate a larger search tree</a:t>
            </a:r>
            <a:endParaRPr lang="en-US" dirty="0"/>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64</a:t>
            </a:fld>
            <a:endParaRPr lang="en-US" altLang="zh-CN"/>
          </a:p>
        </p:txBody>
      </p:sp>
    </p:spTree>
    <p:extLst>
      <p:ext uri="{BB962C8B-B14F-4D97-AF65-F5344CB8AC3E}">
        <p14:creationId xmlns:p14="http://schemas.microsoft.com/office/powerpoint/2010/main" val="179957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propose this as three axis (more aggressive, it is a contribution)</a:t>
            </a:r>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4</a:t>
            </a:fld>
            <a:endParaRPr lang="en-US" altLang="zh-CN"/>
          </a:p>
        </p:txBody>
      </p:sp>
    </p:spTree>
    <p:extLst>
      <p:ext uri="{BB962C8B-B14F-4D97-AF65-F5344CB8AC3E}">
        <p14:creationId xmlns:p14="http://schemas.microsoft.com/office/powerpoint/2010/main" val="1646027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 Never used during search</a:t>
            </a:r>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68</a:t>
            </a:fld>
            <a:endParaRPr lang="en-US" altLang="zh-CN"/>
          </a:p>
        </p:txBody>
      </p:sp>
    </p:spTree>
    <p:extLst>
      <p:ext uri="{BB962C8B-B14F-4D97-AF65-F5344CB8AC3E}">
        <p14:creationId xmlns:p14="http://schemas.microsoft.com/office/powerpoint/2010/main" val="2357731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usually do is enforce at each</a:t>
            </a:r>
            <a:r>
              <a:rPr lang="en-US" baseline="0" dirty="0"/>
              <a:t> instantiation everywhere in the problem, and until quiescence</a:t>
            </a:r>
          </a:p>
          <a:p>
            <a:r>
              <a:rPr lang="en-US" baseline="0" dirty="0"/>
              <a:t>Neighborhood was what my masters work focused on</a:t>
            </a:r>
            <a:endParaRPr lang="en-US" dirty="0"/>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5</a:t>
            </a:fld>
            <a:endParaRPr lang="en-US" altLang="zh-CN"/>
          </a:p>
        </p:txBody>
      </p:sp>
    </p:spTree>
    <p:extLst>
      <p:ext uri="{BB962C8B-B14F-4D97-AF65-F5344CB8AC3E}">
        <p14:creationId xmlns:p14="http://schemas.microsoft.com/office/powerpoint/2010/main" val="151212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t>Secondary Contributions</a:t>
            </a:r>
          </a:p>
          <a:p>
            <a:pPr lvl="1"/>
            <a:r>
              <a:rPr lang="en-US" dirty="0"/>
              <a:t>Ordering heuristic in presence of HLC</a:t>
            </a:r>
          </a:p>
          <a:p>
            <a:pPr lvl="1"/>
            <a:r>
              <a:rPr lang="en-US" dirty="0"/>
              <a:t>Adaptive strategy for switching GAC + PWC</a:t>
            </a:r>
          </a:p>
          <a:p>
            <a:pPr lvl="1"/>
            <a:r>
              <a:rPr lang="en-US" dirty="0"/>
              <a:t>Witness based-search for solution counting</a:t>
            </a:r>
          </a:p>
        </p:txBody>
      </p:sp>
      <p:sp>
        <p:nvSpPr>
          <p:cNvPr id="21507"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charset="0"/>
                <a:ea typeface="宋体" charset="0"/>
                <a:cs typeface="宋体" charset="0"/>
              </a:defRPr>
            </a:lvl1pPr>
            <a:lvl2pPr marL="742950" indent="-285750" defTabSz="925513" eaLnBrk="0" hangingPunct="0">
              <a:defRPr sz="2400">
                <a:solidFill>
                  <a:schemeClr val="tx1"/>
                </a:solidFill>
                <a:latin typeface="Arial" charset="0"/>
                <a:ea typeface="宋体" charset="0"/>
                <a:cs typeface="宋体" charset="0"/>
              </a:defRPr>
            </a:lvl2pPr>
            <a:lvl3pPr marL="1143000" indent="-228600" defTabSz="925513" eaLnBrk="0" hangingPunct="0">
              <a:defRPr sz="2400">
                <a:solidFill>
                  <a:schemeClr val="tx1"/>
                </a:solidFill>
                <a:latin typeface="Arial" charset="0"/>
                <a:ea typeface="宋体" charset="0"/>
                <a:cs typeface="宋体" charset="0"/>
              </a:defRPr>
            </a:lvl3pPr>
            <a:lvl4pPr marL="1600200" indent="-228600" defTabSz="925513" eaLnBrk="0" hangingPunct="0">
              <a:defRPr sz="2400">
                <a:solidFill>
                  <a:schemeClr val="tx1"/>
                </a:solidFill>
                <a:latin typeface="Arial" charset="0"/>
                <a:ea typeface="宋体" charset="0"/>
                <a:cs typeface="宋体" charset="0"/>
              </a:defRPr>
            </a:lvl4pPr>
            <a:lvl5pPr marL="2057400" indent="-228600" defTabSz="925513" eaLnBrk="0" hangingPunct="0">
              <a:defRPr sz="2400">
                <a:solidFill>
                  <a:schemeClr val="tx1"/>
                </a:solidFill>
                <a:latin typeface="Arial" charset="0"/>
                <a:ea typeface="宋体" charset="0"/>
                <a:cs typeface="宋体" charset="0"/>
              </a:defRPr>
            </a:lvl5pPr>
            <a:lvl6pPr marL="2514600" indent="-228600" defTabSz="925513"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defTabSz="925513"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defTabSz="925513"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defTabSz="925513"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43DA9A72-3A09-564F-A2A2-4904EF225C6F}" type="slidenum">
              <a:rPr lang="en-US" altLang="zh-CN" sz="1200"/>
              <a:pPr eaLnBrk="1" hangingPunct="1"/>
              <a:t>6</a:t>
            </a:fld>
            <a:endParaRPr lang="en-US" altLang="zh-CN" sz="1200"/>
          </a:p>
        </p:txBody>
      </p:sp>
    </p:spTree>
    <p:extLst>
      <p:ext uri="{BB962C8B-B14F-4D97-AF65-F5344CB8AC3E}">
        <p14:creationId xmlns:p14="http://schemas.microsoft.com/office/powerpoint/2010/main" val="169775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begin,</a:t>
            </a:r>
            <a:r>
              <a:rPr lang="en-US" baseline="0" dirty="0"/>
              <a:t> I first define what is a CSP and how we solve it</a:t>
            </a:r>
            <a:endParaRPr lang="en-US" dirty="0"/>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7</a:t>
            </a:fld>
            <a:endParaRPr lang="en-US" altLang="zh-CN"/>
          </a:p>
        </p:txBody>
      </p:sp>
    </p:spTree>
    <p:extLst>
      <p:ext uri="{BB962C8B-B14F-4D97-AF65-F5344CB8AC3E}">
        <p14:creationId xmlns:p14="http://schemas.microsoft.com/office/powerpoint/2010/main" val="31687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Entire subtree is wipeout</a:t>
            </a:r>
          </a:p>
          <a:p>
            <a:r>
              <a:rPr lang="en-US" dirty="0"/>
              <a:t>RFL = “at every variable instantiation”</a:t>
            </a:r>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8</a:t>
            </a:fld>
            <a:endParaRPr lang="en-US" altLang="zh-CN"/>
          </a:p>
        </p:txBody>
      </p:sp>
    </p:spTree>
    <p:extLst>
      <p:ext uri="{BB962C8B-B14F-4D97-AF65-F5344CB8AC3E}">
        <p14:creationId xmlns:p14="http://schemas.microsoft.com/office/powerpoint/2010/main" val="117266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explain RFL: “now, on a more difficult problem, I instantiate</a:t>
            </a:r>
            <a:r>
              <a:rPr lang="en-US" baseline="0" dirty="0"/>
              <a:t> a variable (click) and GAC removes (click), but HLC removes (click)”</a:t>
            </a:r>
          </a:p>
          <a:p>
            <a:r>
              <a:rPr lang="en-US" baseline="0" dirty="0"/>
              <a:t>Doing higher level of consistency we get more pruning and eliminate a larger search tree</a:t>
            </a:r>
            <a:endParaRPr lang="en-US" dirty="0"/>
          </a:p>
        </p:txBody>
      </p:sp>
      <p:sp>
        <p:nvSpPr>
          <p:cNvPr id="4" name="Slide Number Placeholder 3"/>
          <p:cNvSpPr>
            <a:spLocks noGrp="1"/>
          </p:cNvSpPr>
          <p:nvPr>
            <p:ph type="sldNum" sz="quarter" idx="10"/>
          </p:nvPr>
        </p:nvSpPr>
        <p:spPr/>
        <p:txBody>
          <a:bodyPr/>
          <a:lstStyle/>
          <a:p>
            <a:pPr>
              <a:defRPr/>
            </a:pPr>
            <a:fld id="{290F0F78-30B7-D54D-85E9-5A712D930348}" type="slidenum">
              <a:rPr lang="en-US" altLang="zh-CN" smtClean="0"/>
              <a:pPr>
                <a:defRPr/>
              </a:pPr>
              <a:t>9</a:t>
            </a:fld>
            <a:endParaRPr lang="en-US" altLang="zh-CN"/>
          </a:p>
        </p:txBody>
      </p:sp>
    </p:spTree>
    <p:extLst>
      <p:ext uri="{BB962C8B-B14F-4D97-AF65-F5344CB8AC3E}">
        <p14:creationId xmlns:p14="http://schemas.microsoft.com/office/powerpoint/2010/main" val="1577393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762000" y="5943600"/>
            <a:ext cx="7615238" cy="0"/>
          </a:xfrm>
          <a:prstGeom prst="line">
            <a:avLst/>
          </a:prstGeom>
          <a:noFill/>
          <a:ln w="50800">
            <a:solidFill>
              <a:srgbClr val="3A65BC"/>
            </a:solidFill>
            <a:round/>
            <a:headEnd/>
            <a:tailEnd/>
          </a:ln>
          <a:extLst>
            <a:ext uri="{909E8E84-426E-40dd-AFC4-6F175D3DCCD1}">
              <a14:hiddenFill xmlns="" xmlns:a14="http://schemas.microsoft.com/office/drawing/2010/main">
                <a:noFill/>
              </a14:hiddenFill>
            </a:ext>
          </a:extLst>
        </p:spPr>
        <p:txBody>
          <a:bodyPr/>
          <a:lstStyle/>
          <a:p>
            <a:pPr>
              <a:defRPr/>
            </a:pPr>
            <a:endParaRPr lang="en-US">
              <a:ln>
                <a:solidFill>
                  <a:schemeClr val="accent1"/>
                </a:solidFill>
              </a:ln>
            </a:endParaRPr>
          </a:p>
        </p:txBody>
      </p:sp>
      <p:sp>
        <p:nvSpPr>
          <p:cNvPr id="2" name="Title 1"/>
          <p:cNvSpPr>
            <a:spLocks noGrp="1"/>
          </p:cNvSpPr>
          <p:nvPr>
            <p:ph type="ctrTitle"/>
          </p:nvPr>
        </p:nvSpPr>
        <p:spPr>
          <a:xfrm>
            <a:off x="685800" y="2130428"/>
            <a:ext cx="7772400" cy="1470025"/>
          </a:xfrm>
        </p:spPr>
        <p:txBody>
          <a:bodyPr/>
          <a:lstStyle>
            <a:lvl1pPr>
              <a:defRPr>
                <a:solidFill>
                  <a:srgbClr val="4F81BD"/>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r>
              <a:rPr lang="en-US" altLang="zh-CN"/>
              <a:t>Sep. 20, 2018</a:t>
            </a:r>
          </a:p>
        </p:txBody>
      </p:sp>
      <p:sp>
        <p:nvSpPr>
          <p:cNvPr id="6" name="Footer Placeholder 4"/>
          <p:cNvSpPr>
            <a:spLocks noGrp="1"/>
          </p:cNvSpPr>
          <p:nvPr>
            <p:ph type="ftr" sz="quarter" idx="11"/>
          </p:nvPr>
        </p:nvSpPr>
        <p:spPr/>
        <p:txBody>
          <a:bodyPr/>
          <a:lstStyle>
            <a:lvl1pPr>
              <a:defRPr/>
            </a:lvl1pPr>
          </a:lstStyle>
          <a:p>
            <a:pPr>
              <a:defRPr/>
            </a:pPr>
            <a:r>
              <a:rPr lang="en-US" altLang="zh-CN"/>
              <a:t>Woodward: Defense</a:t>
            </a:r>
            <a:endParaRPr lang="en-US" altLang="zh-CN" dirty="0"/>
          </a:p>
        </p:txBody>
      </p:sp>
      <p:sp>
        <p:nvSpPr>
          <p:cNvPr id="7" name="Slide Number Placeholder 5"/>
          <p:cNvSpPr>
            <a:spLocks noGrp="1"/>
          </p:cNvSpPr>
          <p:nvPr>
            <p:ph type="sldNum" sz="quarter" idx="12"/>
          </p:nvPr>
        </p:nvSpPr>
        <p:spPr/>
        <p:txBody>
          <a:bodyPr/>
          <a:lstStyle>
            <a:lvl1pPr>
              <a:defRPr/>
            </a:lvl1pPr>
          </a:lstStyle>
          <a:p>
            <a:pPr>
              <a:defRPr/>
            </a:pPr>
            <a:fld id="{58CA440B-B9F8-2941-8EB7-E896E8CFBDE4}" type="slidenum">
              <a:rPr lang="en-US" altLang="zh-CN"/>
              <a:pPr>
                <a:defRPr/>
              </a:pPr>
              <a:t>‹#›</a:t>
            </a:fld>
            <a:endParaRPr lang="en-US" altLang="zh-CN"/>
          </a:p>
        </p:txBody>
      </p:sp>
    </p:spTree>
    <p:extLst>
      <p:ext uri="{BB962C8B-B14F-4D97-AF65-F5344CB8AC3E}">
        <p14:creationId xmlns:p14="http://schemas.microsoft.com/office/powerpoint/2010/main" val="290372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Sep. 20, 2018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Woodward: Defense</a:t>
            </a:r>
          </a:p>
        </p:txBody>
      </p:sp>
      <p:sp>
        <p:nvSpPr>
          <p:cNvPr id="6" name="Rectangle 6"/>
          <p:cNvSpPr>
            <a:spLocks noGrp="1" noChangeArrowheads="1"/>
          </p:cNvSpPr>
          <p:nvPr>
            <p:ph type="sldNum" sz="quarter" idx="12"/>
          </p:nvPr>
        </p:nvSpPr>
        <p:spPr>
          <a:ln/>
        </p:spPr>
        <p:txBody>
          <a:bodyPr/>
          <a:lstStyle>
            <a:lvl1pPr>
              <a:defRPr/>
            </a:lvl1pPr>
          </a:lstStyle>
          <a:p>
            <a:pPr>
              <a:defRPr/>
            </a:pPr>
            <a:fld id="{6DCFAEBE-2A1E-9B4F-90C1-0E3B5780E9A3}" type="slidenum">
              <a:rPr lang="en-US" altLang="zh-CN"/>
              <a:pPr>
                <a:defRPr/>
              </a:pPr>
              <a:t>‹#›</a:t>
            </a:fld>
            <a:endParaRPr lang="en-US" altLang="zh-CN"/>
          </a:p>
        </p:txBody>
      </p:sp>
    </p:spTree>
    <p:extLst>
      <p:ext uri="{BB962C8B-B14F-4D97-AF65-F5344CB8AC3E}">
        <p14:creationId xmlns:p14="http://schemas.microsoft.com/office/powerpoint/2010/main" val="114077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764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04800"/>
            <a:ext cx="60769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Sep. 20, 2018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Woodward: Defense</a:t>
            </a:r>
          </a:p>
        </p:txBody>
      </p:sp>
      <p:sp>
        <p:nvSpPr>
          <p:cNvPr id="6" name="Rectangle 6"/>
          <p:cNvSpPr>
            <a:spLocks noGrp="1" noChangeArrowheads="1"/>
          </p:cNvSpPr>
          <p:nvPr>
            <p:ph type="sldNum" sz="quarter" idx="12"/>
          </p:nvPr>
        </p:nvSpPr>
        <p:spPr>
          <a:ln/>
        </p:spPr>
        <p:txBody>
          <a:bodyPr/>
          <a:lstStyle>
            <a:lvl1pPr>
              <a:defRPr/>
            </a:lvl1pPr>
          </a:lstStyle>
          <a:p>
            <a:pPr>
              <a:defRPr/>
            </a:pPr>
            <a:fld id="{9FD08F9B-009D-694C-8461-90279ABA957D}" type="slidenum">
              <a:rPr lang="en-US" altLang="zh-CN"/>
              <a:pPr>
                <a:defRPr/>
              </a:pPr>
              <a:t>‹#›</a:t>
            </a:fld>
            <a:endParaRPr lang="en-US" altLang="zh-CN"/>
          </a:p>
        </p:txBody>
      </p:sp>
    </p:spTree>
    <p:extLst>
      <p:ext uri="{BB962C8B-B14F-4D97-AF65-F5344CB8AC3E}">
        <p14:creationId xmlns:p14="http://schemas.microsoft.com/office/powerpoint/2010/main" val="381882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81B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Sep. 20, 2018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Woodward: Defense</a:t>
            </a:r>
          </a:p>
        </p:txBody>
      </p:sp>
      <p:sp>
        <p:nvSpPr>
          <p:cNvPr id="6" name="Rectangle 6"/>
          <p:cNvSpPr>
            <a:spLocks noGrp="1" noChangeArrowheads="1"/>
          </p:cNvSpPr>
          <p:nvPr>
            <p:ph type="sldNum" sz="quarter" idx="12"/>
          </p:nvPr>
        </p:nvSpPr>
        <p:spPr>
          <a:ln/>
        </p:spPr>
        <p:txBody>
          <a:bodyPr/>
          <a:lstStyle>
            <a:lvl1pPr>
              <a:defRPr/>
            </a:lvl1pPr>
          </a:lstStyle>
          <a:p>
            <a:pPr>
              <a:defRPr/>
            </a:pPr>
            <a:fld id="{A7172004-5CED-694E-8453-C5C1C330C6EE}" type="slidenum">
              <a:rPr lang="en-US" altLang="zh-CN"/>
              <a:pPr>
                <a:defRPr/>
              </a:pPr>
              <a:t>‹#›</a:t>
            </a:fld>
            <a:endParaRPr lang="en-US" altLang="zh-CN"/>
          </a:p>
        </p:txBody>
      </p:sp>
    </p:spTree>
    <p:extLst>
      <p:ext uri="{BB962C8B-B14F-4D97-AF65-F5344CB8AC3E}">
        <p14:creationId xmlns:p14="http://schemas.microsoft.com/office/powerpoint/2010/main" val="224969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Sep. 20, 2018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Woodward: Defense</a:t>
            </a:r>
          </a:p>
        </p:txBody>
      </p:sp>
      <p:sp>
        <p:nvSpPr>
          <p:cNvPr id="6" name="Rectangle 6"/>
          <p:cNvSpPr>
            <a:spLocks noGrp="1" noChangeArrowheads="1"/>
          </p:cNvSpPr>
          <p:nvPr>
            <p:ph type="sldNum" sz="quarter" idx="12"/>
          </p:nvPr>
        </p:nvSpPr>
        <p:spPr>
          <a:ln/>
        </p:spPr>
        <p:txBody>
          <a:bodyPr/>
          <a:lstStyle>
            <a:lvl1pPr>
              <a:defRPr/>
            </a:lvl1pPr>
          </a:lstStyle>
          <a:p>
            <a:pPr>
              <a:defRPr/>
            </a:pPr>
            <a:fld id="{F0A1733E-D162-9C42-BA51-749C95E72299}" type="slidenum">
              <a:rPr lang="en-US" altLang="zh-CN"/>
              <a:pPr>
                <a:defRPr/>
              </a:pPr>
              <a:t>‹#›</a:t>
            </a:fld>
            <a:endParaRPr lang="en-US" altLang="zh-CN"/>
          </a:p>
        </p:txBody>
      </p:sp>
    </p:spTree>
    <p:extLst>
      <p:ext uri="{BB962C8B-B14F-4D97-AF65-F5344CB8AC3E}">
        <p14:creationId xmlns:p14="http://schemas.microsoft.com/office/powerpoint/2010/main" val="171608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65237"/>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65237"/>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Sep. 20, 2018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Woodward: Defense</a:t>
            </a:r>
          </a:p>
        </p:txBody>
      </p:sp>
      <p:sp>
        <p:nvSpPr>
          <p:cNvPr id="7" name="Rectangle 6"/>
          <p:cNvSpPr>
            <a:spLocks noGrp="1" noChangeArrowheads="1"/>
          </p:cNvSpPr>
          <p:nvPr>
            <p:ph type="sldNum" sz="quarter" idx="12"/>
          </p:nvPr>
        </p:nvSpPr>
        <p:spPr>
          <a:ln/>
        </p:spPr>
        <p:txBody>
          <a:bodyPr/>
          <a:lstStyle>
            <a:lvl1pPr>
              <a:defRPr/>
            </a:lvl1pPr>
          </a:lstStyle>
          <a:p>
            <a:pPr>
              <a:defRPr/>
            </a:pPr>
            <a:fld id="{B3D68502-53B4-8C4D-A1EA-6462D6F9D6D4}" type="slidenum">
              <a:rPr lang="en-US" altLang="zh-CN"/>
              <a:pPr>
                <a:defRPr/>
              </a:pPr>
              <a:t>‹#›</a:t>
            </a:fld>
            <a:endParaRPr lang="en-US" altLang="zh-CN"/>
          </a:p>
        </p:txBody>
      </p:sp>
    </p:spTree>
    <p:extLst>
      <p:ext uri="{BB962C8B-B14F-4D97-AF65-F5344CB8AC3E}">
        <p14:creationId xmlns:p14="http://schemas.microsoft.com/office/powerpoint/2010/main" val="85095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zh-CN"/>
              <a:t>Sep. 20, 2018</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a:t>Woodward: Defense</a:t>
            </a:r>
          </a:p>
        </p:txBody>
      </p:sp>
      <p:sp>
        <p:nvSpPr>
          <p:cNvPr id="9" name="Rectangle 6"/>
          <p:cNvSpPr>
            <a:spLocks noGrp="1" noChangeArrowheads="1"/>
          </p:cNvSpPr>
          <p:nvPr>
            <p:ph type="sldNum" sz="quarter" idx="12"/>
          </p:nvPr>
        </p:nvSpPr>
        <p:spPr>
          <a:ln/>
        </p:spPr>
        <p:txBody>
          <a:bodyPr/>
          <a:lstStyle>
            <a:lvl1pPr>
              <a:defRPr/>
            </a:lvl1pPr>
          </a:lstStyle>
          <a:p>
            <a:pPr>
              <a:defRPr/>
            </a:pPr>
            <a:fld id="{F4B86D76-1170-1745-A63D-87BDCCC0A049}" type="slidenum">
              <a:rPr lang="en-US" altLang="zh-CN"/>
              <a:pPr>
                <a:defRPr/>
              </a:pPr>
              <a:t>‹#›</a:t>
            </a:fld>
            <a:endParaRPr lang="en-US" altLang="zh-CN"/>
          </a:p>
        </p:txBody>
      </p:sp>
    </p:spTree>
    <p:extLst>
      <p:ext uri="{BB962C8B-B14F-4D97-AF65-F5344CB8AC3E}">
        <p14:creationId xmlns:p14="http://schemas.microsoft.com/office/powerpoint/2010/main" val="33719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a:t>Sep. 20, 2018</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a:t>Woodward: Defense</a:t>
            </a:r>
          </a:p>
        </p:txBody>
      </p:sp>
      <p:sp>
        <p:nvSpPr>
          <p:cNvPr id="5" name="Rectangle 6"/>
          <p:cNvSpPr>
            <a:spLocks noGrp="1" noChangeArrowheads="1"/>
          </p:cNvSpPr>
          <p:nvPr>
            <p:ph type="sldNum" sz="quarter" idx="12"/>
          </p:nvPr>
        </p:nvSpPr>
        <p:spPr>
          <a:ln/>
        </p:spPr>
        <p:txBody>
          <a:bodyPr/>
          <a:lstStyle>
            <a:lvl1pPr>
              <a:defRPr/>
            </a:lvl1pPr>
          </a:lstStyle>
          <a:p>
            <a:pPr>
              <a:defRPr/>
            </a:pPr>
            <a:fld id="{60D22F1A-E863-9A44-A9B5-C4DC85EC45F8}" type="slidenum">
              <a:rPr lang="en-US" altLang="zh-CN"/>
              <a:pPr>
                <a:defRPr/>
              </a:pPr>
              <a:t>‹#›</a:t>
            </a:fld>
            <a:endParaRPr lang="en-US" altLang="zh-CN"/>
          </a:p>
        </p:txBody>
      </p:sp>
    </p:spTree>
    <p:extLst>
      <p:ext uri="{BB962C8B-B14F-4D97-AF65-F5344CB8AC3E}">
        <p14:creationId xmlns:p14="http://schemas.microsoft.com/office/powerpoint/2010/main" val="361189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CN"/>
              <a:t>Sep. 20, 2018</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a:t>Woodward: Defense</a:t>
            </a:r>
          </a:p>
        </p:txBody>
      </p:sp>
      <p:sp>
        <p:nvSpPr>
          <p:cNvPr id="4" name="Rectangle 6"/>
          <p:cNvSpPr>
            <a:spLocks noGrp="1" noChangeArrowheads="1"/>
          </p:cNvSpPr>
          <p:nvPr>
            <p:ph type="sldNum" sz="quarter" idx="12"/>
          </p:nvPr>
        </p:nvSpPr>
        <p:spPr>
          <a:ln/>
        </p:spPr>
        <p:txBody>
          <a:bodyPr/>
          <a:lstStyle>
            <a:lvl1pPr>
              <a:defRPr/>
            </a:lvl1pPr>
          </a:lstStyle>
          <a:p>
            <a:pPr>
              <a:defRPr/>
            </a:pPr>
            <a:fld id="{B61474E1-73C1-6142-8286-C7A0D2AF732D}" type="slidenum">
              <a:rPr lang="en-US" altLang="zh-CN"/>
              <a:pPr>
                <a:defRPr/>
              </a:pPr>
              <a:t>‹#›</a:t>
            </a:fld>
            <a:endParaRPr lang="en-US" altLang="zh-CN"/>
          </a:p>
        </p:txBody>
      </p:sp>
    </p:spTree>
    <p:extLst>
      <p:ext uri="{BB962C8B-B14F-4D97-AF65-F5344CB8AC3E}">
        <p14:creationId xmlns:p14="http://schemas.microsoft.com/office/powerpoint/2010/main" val="283543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Sep. 20, 2018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Woodward: Defense</a:t>
            </a:r>
          </a:p>
        </p:txBody>
      </p:sp>
      <p:sp>
        <p:nvSpPr>
          <p:cNvPr id="7" name="Rectangle 6"/>
          <p:cNvSpPr>
            <a:spLocks noGrp="1" noChangeArrowheads="1"/>
          </p:cNvSpPr>
          <p:nvPr>
            <p:ph type="sldNum" sz="quarter" idx="12"/>
          </p:nvPr>
        </p:nvSpPr>
        <p:spPr>
          <a:ln/>
        </p:spPr>
        <p:txBody>
          <a:bodyPr/>
          <a:lstStyle>
            <a:lvl1pPr>
              <a:defRPr/>
            </a:lvl1pPr>
          </a:lstStyle>
          <a:p>
            <a:pPr>
              <a:defRPr/>
            </a:pPr>
            <a:fld id="{4983F9D8-AC03-5C42-A7DD-C0B1400CFD05}" type="slidenum">
              <a:rPr lang="en-US" altLang="zh-CN"/>
              <a:pPr>
                <a:defRPr/>
              </a:pPr>
              <a:t>‹#›</a:t>
            </a:fld>
            <a:endParaRPr lang="en-US" altLang="zh-CN"/>
          </a:p>
        </p:txBody>
      </p:sp>
    </p:spTree>
    <p:extLst>
      <p:ext uri="{BB962C8B-B14F-4D97-AF65-F5344CB8AC3E}">
        <p14:creationId xmlns:p14="http://schemas.microsoft.com/office/powerpoint/2010/main" val="137954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Sep. 20, 2018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Woodward: Defense</a:t>
            </a:r>
          </a:p>
        </p:txBody>
      </p:sp>
      <p:sp>
        <p:nvSpPr>
          <p:cNvPr id="7" name="Rectangle 6"/>
          <p:cNvSpPr>
            <a:spLocks noGrp="1" noChangeArrowheads="1"/>
          </p:cNvSpPr>
          <p:nvPr>
            <p:ph type="sldNum" sz="quarter" idx="12"/>
          </p:nvPr>
        </p:nvSpPr>
        <p:spPr>
          <a:ln/>
        </p:spPr>
        <p:txBody>
          <a:bodyPr/>
          <a:lstStyle>
            <a:lvl1pPr>
              <a:defRPr/>
            </a:lvl1pPr>
          </a:lstStyle>
          <a:p>
            <a:pPr>
              <a:defRPr/>
            </a:pPr>
            <a:fld id="{C27F04D0-8058-A64A-ADB7-22D7A709247D}" type="slidenum">
              <a:rPr lang="en-US" altLang="zh-CN"/>
              <a:pPr>
                <a:defRPr/>
              </a:pPr>
              <a:t>‹#›</a:t>
            </a:fld>
            <a:endParaRPr lang="en-US" altLang="zh-CN"/>
          </a:p>
        </p:txBody>
      </p:sp>
    </p:spTree>
    <p:extLst>
      <p:ext uri="{BB962C8B-B14F-4D97-AF65-F5344CB8AC3E}">
        <p14:creationId xmlns:p14="http://schemas.microsoft.com/office/powerpoint/2010/main" val="283462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Line 8">
            <a:extLst>
              <a:ext uri="{FF2B5EF4-FFF2-40B4-BE49-F238E27FC236}">
                <a16:creationId xmlns:a16="http://schemas.microsoft.com/office/drawing/2014/main" id="{95DCE061-C7D8-5E42-8FCE-C4DDF589819B}"/>
              </a:ext>
            </a:extLst>
          </p:cNvPr>
          <p:cNvSpPr>
            <a:spLocks noChangeShapeType="1"/>
          </p:cNvSpPr>
          <p:nvPr userDrawn="1"/>
        </p:nvSpPr>
        <p:spPr bwMode="auto">
          <a:xfrm>
            <a:off x="762000" y="5943600"/>
            <a:ext cx="7615238" cy="0"/>
          </a:xfrm>
          <a:prstGeom prst="line">
            <a:avLst/>
          </a:prstGeom>
          <a:noFill/>
          <a:ln w="50800">
            <a:solidFill>
              <a:srgbClr val="3A65BC"/>
            </a:solidFill>
            <a:round/>
            <a:headEnd/>
            <a:tailEnd/>
          </a:ln>
          <a:extLst>
            <a:ext uri="{909E8E84-426E-40dd-AFC4-6F175D3DCCD1}">
              <a14:hiddenFill xmlns="" xmlns:a14="http://schemas.microsoft.com/office/drawing/2010/main">
                <a:noFill/>
              </a14:hiddenFill>
            </a:ext>
          </a:extLst>
        </p:spPr>
        <p:txBody>
          <a:bodyPr/>
          <a:lstStyle/>
          <a:p>
            <a:pPr>
              <a:defRPr/>
            </a:pPr>
            <a:endParaRPr lang="en-US">
              <a:ln>
                <a:solidFill>
                  <a:schemeClr val="accent1"/>
                </a:solidFill>
              </a:ln>
            </a:endParaRPr>
          </a:p>
        </p:txBody>
      </p:sp>
      <p:sp>
        <p:nvSpPr>
          <p:cNvPr id="1026" name="Rectangle 2"/>
          <p:cNvSpPr>
            <a:spLocks noGrp="1" noChangeArrowheads="1"/>
          </p:cNvSpPr>
          <p:nvPr>
            <p:ph type="title"/>
          </p:nvPr>
        </p:nvSpPr>
        <p:spPr bwMode="auto">
          <a:xfrm>
            <a:off x="381000" y="304800"/>
            <a:ext cx="8229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533400" y="1265238"/>
            <a:ext cx="81534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a typeface="宋体" charset="-122"/>
                <a:cs typeface="+mn-cs"/>
              </a:defRPr>
            </a:lvl1pPr>
          </a:lstStyle>
          <a:p>
            <a:pPr>
              <a:defRPr/>
            </a:pPr>
            <a:r>
              <a:rPr lang="en-US" altLang="zh-CN"/>
              <a:t>Sep. 20, 2018</a:t>
            </a:r>
            <a:endParaRPr lang="en-US" altLang="zh-CN"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a typeface="宋体" charset="-122"/>
                <a:cs typeface="+mn-cs"/>
              </a:defRPr>
            </a:lvl1pPr>
          </a:lstStyle>
          <a:p>
            <a:pPr>
              <a:defRPr/>
            </a:pPr>
            <a:r>
              <a:rPr lang="en-US" altLang="zh-CN"/>
              <a:t>Woodward: Defense</a:t>
            </a:r>
            <a:endParaRPr lang="en-US" altLang="zh-CN"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2E03E491-DC34-394E-AB13-5E89E6CB92DA}" type="slidenum">
              <a:rPr lang="en-US" altLang="zh-CN"/>
              <a:pPr>
                <a:defRPr/>
              </a:pPr>
              <a:t>‹#›</a:t>
            </a:fld>
            <a:endParaRPr lang="en-US" altLang="zh-CN"/>
          </a:p>
        </p:txBody>
      </p:sp>
      <p:sp>
        <p:nvSpPr>
          <p:cNvPr id="1031" name="Line 7"/>
          <p:cNvSpPr>
            <a:spLocks noChangeShapeType="1"/>
          </p:cNvSpPr>
          <p:nvPr/>
        </p:nvSpPr>
        <p:spPr bwMode="auto">
          <a:xfrm>
            <a:off x="609600" y="1066800"/>
            <a:ext cx="7696200" cy="0"/>
          </a:xfrm>
          <a:prstGeom prst="line">
            <a:avLst/>
          </a:prstGeom>
          <a:noFill/>
          <a:ln w="50800">
            <a:solidFill>
              <a:srgbClr val="3A65BC"/>
            </a:solidFill>
            <a:round/>
            <a:headEnd/>
            <a:tailEnd/>
          </a:ln>
          <a:extLst>
            <a:ext uri="{909E8E84-426E-40dd-AFC4-6F175D3DCCD1}">
              <a14:hiddenFill xmlns="" xmlns:a14="http://schemas.microsoft.com/office/drawing/2010/main">
                <a:noFill/>
              </a14:hiddenFill>
            </a:ext>
          </a:extLst>
        </p:spPr>
        <p:txBody>
          <a:bodyPr/>
          <a:lstStyle/>
          <a:p>
            <a:pPr>
              <a:defRPr/>
            </a:pPr>
            <a:endParaRPr lang="en-US">
              <a:ln>
                <a:solidFill>
                  <a:schemeClr val="accent1"/>
                </a:solidFill>
              </a:ln>
            </a:endParaRPr>
          </a:p>
        </p:txBody>
      </p:sp>
    </p:spTree>
  </p:cSld>
  <p:clrMap bg1="lt1" tx1="dk1" bg2="lt2" tx2="dk2" accent1="accent1" accent2="accent2" accent3="accent3" accent4="accent4" accent5="accent5" accent6="accent6" hlink="hlink" folHlink="folHlink"/>
  <p:sldLayoutIdLst>
    <p:sldLayoutId id="2147484427"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Lst>
  <p:hf hdr="0"/>
  <p:txStyles>
    <p:titleStyle>
      <a:lvl1pPr algn="l" rtl="0" eaLnBrk="0" fontAlgn="base" hangingPunct="0">
        <a:spcBef>
          <a:spcPct val="0"/>
        </a:spcBef>
        <a:spcAft>
          <a:spcPct val="0"/>
        </a:spcAft>
        <a:defRPr sz="4400" b="1">
          <a:solidFill>
            <a:schemeClr val="accent1"/>
          </a:solidFill>
          <a:latin typeface="+mj-lt"/>
          <a:ea typeface="+mj-ea"/>
          <a:cs typeface="宋体" charset="-122"/>
        </a:defRPr>
      </a:lvl1pPr>
      <a:lvl2pPr algn="l" rtl="0" eaLnBrk="0" fontAlgn="base" hangingPunct="0">
        <a:spcBef>
          <a:spcPct val="0"/>
        </a:spcBef>
        <a:spcAft>
          <a:spcPct val="0"/>
        </a:spcAft>
        <a:defRPr sz="4400" b="1">
          <a:solidFill>
            <a:schemeClr val="accent1"/>
          </a:solidFill>
          <a:latin typeface="Helvetica" pitchFamily="34" charset="0"/>
          <a:ea typeface="宋体" charset="-122"/>
          <a:cs typeface="宋体" charset="-122"/>
        </a:defRPr>
      </a:lvl2pPr>
      <a:lvl3pPr algn="l" rtl="0" eaLnBrk="0" fontAlgn="base" hangingPunct="0">
        <a:spcBef>
          <a:spcPct val="0"/>
        </a:spcBef>
        <a:spcAft>
          <a:spcPct val="0"/>
        </a:spcAft>
        <a:defRPr sz="4400" b="1">
          <a:solidFill>
            <a:schemeClr val="accent1"/>
          </a:solidFill>
          <a:latin typeface="Helvetica" pitchFamily="34" charset="0"/>
          <a:ea typeface="宋体" charset="-122"/>
          <a:cs typeface="宋体" charset="-122"/>
        </a:defRPr>
      </a:lvl3pPr>
      <a:lvl4pPr algn="l" rtl="0" eaLnBrk="0" fontAlgn="base" hangingPunct="0">
        <a:spcBef>
          <a:spcPct val="0"/>
        </a:spcBef>
        <a:spcAft>
          <a:spcPct val="0"/>
        </a:spcAft>
        <a:defRPr sz="4400" b="1">
          <a:solidFill>
            <a:schemeClr val="accent1"/>
          </a:solidFill>
          <a:latin typeface="Helvetica" pitchFamily="34" charset="0"/>
          <a:ea typeface="宋体" charset="-122"/>
          <a:cs typeface="宋体" charset="-122"/>
        </a:defRPr>
      </a:lvl4pPr>
      <a:lvl5pPr algn="l" rtl="0" eaLnBrk="0" fontAlgn="base" hangingPunct="0">
        <a:spcBef>
          <a:spcPct val="0"/>
        </a:spcBef>
        <a:spcAft>
          <a:spcPct val="0"/>
        </a:spcAft>
        <a:defRPr sz="4400" b="1">
          <a:solidFill>
            <a:schemeClr val="accent1"/>
          </a:solidFill>
          <a:latin typeface="Helvetica" pitchFamily="34" charset="0"/>
          <a:ea typeface="宋体" charset="-122"/>
          <a:cs typeface="宋体" charset="-122"/>
        </a:defRPr>
      </a:lvl5pPr>
      <a:lvl6pPr marL="457200" algn="l" rtl="0" fontAlgn="base">
        <a:spcBef>
          <a:spcPct val="0"/>
        </a:spcBef>
        <a:spcAft>
          <a:spcPct val="0"/>
        </a:spcAft>
        <a:defRPr sz="4400" b="1">
          <a:solidFill>
            <a:srgbClr val="3A65BC"/>
          </a:solidFill>
          <a:latin typeface="Helvetica" pitchFamily="34" charset="0"/>
          <a:ea typeface="宋体" charset="-122"/>
        </a:defRPr>
      </a:lvl6pPr>
      <a:lvl7pPr marL="914400" algn="l" rtl="0" fontAlgn="base">
        <a:spcBef>
          <a:spcPct val="0"/>
        </a:spcBef>
        <a:spcAft>
          <a:spcPct val="0"/>
        </a:spcAft>
        <a:defRPr sz="4400" b="1">
          <a:solidFill>
            <a:srgbClr val="3A65BC"/>
          </a:solidFill>
          <a:latin typeface="Helvetica" pitchFamily="34" charset="0"/>
          <a:ea typeface="宋体" charset="-122"/>
        </a:defRPr>
      </a:lvl7pPr>
      <a:lvl8pPr marL="1371600" algn="l" rtl="0" fontAlgn="base">
        <a:spcBef>
          <a:spcPct val="0"/>
        </a:spcBef>
        <a:spcAft>
          <a:spcPct val="0"/>
        </a:spcAft>
        <a:defRPr sz="4400" b="1">
          <a:solidFill>
            <a:srgbClr val="3A65BC"/>
          </a:solidFill>
          <a:latin typeface="Helvetica" pitchFamily="34" charset="0"/>
          <a:ea typeface="宋体" charset="-122"/>
        </a:defRPr>
      </a:lvl8pPr>
      <a:lvl9pPr marL="1828800" algn="l" rtl="0" fontAlgn="base">
        <a:spcBef>
          <a:spcPct val="0"/>
        </a:spcBef>
        <a:spcAft>
          <a:spcPct val="0"/>
        </a:spcAft>
        <a:defRPr sz="4400" b="1">
          <a:solidFill>
            <a:srgbClr val="3A65BC"/>
          </a:solidFill>
          <a:latin typeface="Helvetica" pitchFamily="34" charset="0"/>
          <a:ea typeface="宋体" charset="-122"/>
        </a:defRPr>
      </a:lvl9pPr>
    </p:titleStyle>
    <p:body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subTitle" idx="1"/>
          </p:nvPr>
        </p:nvSpPr>
        <p:spPr>
          <a:xfrm>
            <a:off x="1290638" y="1647825"/>
            <a:ext cx="6538912" cy="1270000"/>
          </a:xfrm>
        </p:spPr>
        <p:txBody>
          <a:bodyPr/>
          <a:lstStyle/>
          <a:p>
            <a:pPr eaLnBrk="1" hangingPunct="1">
              <a:lnSpc>
                <a:spcPct val="90000"/>
              </a:lnSpc>
              <a:defRPr/>
            </a:pPr>
            <a:r>
              <a:rPr lang="en-US" sz="1800" kern="1200" dirty="0">
                <a:latin typeface="Helvetica" charset="0"/>
                <a:ea typeface="宋体" charset="0"/>
                <a:cs typeface="宋体" charset="0"/>
              </a:rPr>
              <a:t>Dissertation Defense </a:t>
            </a:r>
          </a:p>
          <a:p>
            <a:pPr eaLnBrk="1" hangingPunct="1">
              <a:lnSpc>
                <a:spcPct val="90000"/>
              </a:lnSpc>
              <a:defRPr/>
            </a:pPr>
            <a:endParaRPr lang="en-US" sz="1000" dirty="0">
              <a:cs typeface="+mn-cs"/>
            </a:endParaRPr>
          </a:p>
          <a:p>
            <a:pPr eaLnBrk="1" hangingPunct="1">
              <a:lnSpc>
                <a:spcPct val="90000"/>
              </a:lnSpc>
              <a:defRPr/>
            </a:pPr>
            <a:r>
              <a:rPr lang="en-US" dirty="0">
                <a:cs typeface="+mn-cs"/>
              </a:rPr>
              <a:t>Robert J. Woodward</a:t>
            </a:r>
            <a:endParaRPr lang="en-US" sz="3200" baseline="30000" dirty="0">
              <a:solidFill>
                <a:srgbClr val="3A65BC"/>
              </a:solidFill>
              <a:cs typeface="+mn-cs"/>
            </a:endParaRPr>
          </a:p>
        </p:txBody>
      </p:sp>
      <p:sp>
        <p:nvSpPr>
          <p:cNvPr id="15362" name="Rectangle 2"/>
          <p:cNvSpPr txBox="1">
            <a:spLocks noChangeArrowheads="1"/>
          </p:cNvSpPr>
          <p:nvPr/>
        </p:nvSpPr>
        <p:spPr bwMode="auto">
          <a:xfrm>
            <a:off x="793750" y="4440777"/>
            <a:ext cx="8350250" cy="1475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lnSpc>
                <a:spcPct val="90000"/>
              </a:lnSpc>
              <a:spcBef>
                <a:spcPct val="20000"/>
              </a:spcBef>
              <a:buClr>
                <a:srgbClr val="3A65BC"/>
              </a:buClr>
            </a:pPr>
            <a:r>
              <a:rPr lang="en-US" sz="1200" dirty="0">
                <a:solidFill>
                  <a:srgbClr val="7F7F7F"/>
                </a:solidFill>
                <a:latin typeface="Helvetica" charset="0"/>
              </a:rPr>
              <a:t>Acknowledgements</a:t>
            </a:r>
          </a:p>
          <a:p>
            <a:pPr eaLnBrk="1" hangingPunct="1">
              <a:lnSpc>
                <a:spcPct val="90000"/>
              </a:lnSpc>
              <a:spcBef>
                <a:spcPct val="20000"/>
              </a:spcBef>
              <a:buClr>
                <a:srgbClr val="3A65BC"/>
              </a:buClr>
              <a:buFontTx/>
              <a:buChar char="•"/>
            </a:pPr>
            <a:r>
              <a:rPr lang="en-US" sz="1200" dirty="0">
                <a:solidFill>
                  <a:srgbClr val="7F7F7F"/>
                </a:solidFill>
                <a:latin typeface="Helvetica" charset="0"/>
              </a:rPr>
              <a:t>Software platform developed in collaboration with Anthony Schneider &amp; Daniel J. </a:t>
            </a:r>
            <a:r>
              <a:rPr lang="en-US" sz="1200" dirty="0" err="1">
                <a:solidFill>
                  <a:srgbClr val="7F7F7F"/>
                </a:solidFill>
                <a:latin typeface="Helvetica" charset="0"/>
              </a:rPr>
              <a:t>Geschwender</a:t>
            </a:r>
            <a:endParaRPr lang="en-US" sz="1200" dirty="0">
              <a:solidFill>
                <a:srgbClr val="7F7F7F"/>
              </a:solidFill>
              <a:latin typeface="Helvetica" charset="0"/>
            </a:endParaRPr>
          </a:p>
          <a:p>
            <a:pPr eaLnBrk="1" hangingPunct="1">
              <a:lnSpc>
                <a:spcPct val="90000"/>
              </a:lnSpc>
              <a:spcBef>
                <a:spcPct val="20000"/>
              </a:spcBef>
              <a:buClr>
                <a:srgbClr val="3A65BC"/>
              </a:buClr>
              <a:buFontTx/>
              <a:buChar char="•"/>
            </a:pPr>
            <a:r>
              <a:rPr lang="en-US" sz="1200" dirty="0">
                <a:solidFill>
                  <a:srgbClr val="7F7F7F"/>
                </a:solidFill>
                <a:latin typeface="Helvetica" charset="0"/>
              </a:rPr>
              <a:t>Experiments conducted at UNL’s Holland Computing Center</a:t>
            </a:r>
          </a:p>
          <a:p>
            <a:pPr eaLnBrk="1" hangingPunct="1">
              <a:lnSpc>
                <a:spcPct val="90000"/>
              </a:lnSpc>
              <a:spcBef>
                <a:spcPct val="20000"/>
              </a:spcBef>
              <a:buClr>
                <a:srgbClr val="3A65BC"/>
              </a:buClr>
              <a:buFontTx/>
              <a:buChar char="•"/>
            </a:pPr>
            <a:r>
              <a:rPr lang="en-US" sz="1200" dirty="0">
                <a:solidFill>
                  <a:srgbClr val="7F7F7F"/>
                </a:solidFill>
                <a:latin typeface="Helvetica" charset="0"/>
              </a:rPr>
              <a:t>NSF Graduate Research Fellowship, NSF GROW</a:t>
            </a:r>
          </a:p>
          <a:p>
            <a:pPr eaLnBrk="1" hangingPunct="1">
              <a:lnSpc>
                <a:spcPct val="90000"/>
              </a:lnSpc>
              <a:spcBef>
                <a:spcPct val="20000"/>
              </a:spcBef>
              <a:buClr>
                <a:srgbClr val="3A65BC"/>
              </a:buClr>
              <a:buFontTx/>
              <a:buChar char="•"/>
            </a:pPr>
            <a:r>
              <a:rPr lang="en-US" sz="1200" dirty="0">
                <a:solidFill>
                  <a:srgbClr val="7F7F7F"/>
                </a:solidFill>
                <a:latin typeface="Helvetica" charset="0"/>
              </a:rPr>
              <a:t>Chateaubriand Fellowship of the French Embassy in DC</a:t>
            </a:r>
          </a:p>
          <a:p>
            <a:pPr eaLnBrk="1" hangingPunct="1">
              <a:lnSpc>
                <a:spcPct val="90000"/>
              </a:lnSpc>
              <a:spcBef>
                <a:spcPct val="20000"/>
              </a:spcBef>
              <a:buClr>
                <a:srgbClr val="3A65BC"/>
              </a:buClr>
              <a:buFontTx/>
              <a:buChar char="•"/>
            </a:pPr>
            <a:r>
              <a:rPr lang="en-US" sz="1200" dirty="0">
                <a:solidFill>
                  <a:srgbClr val="7F7F7F"/>
                </a:solidFill>
                <a:latin typeface="Helvetica" charset="0"/>
              </a:rPr>
              <a:t>NSF Grants No. RI-111795 and RI-1619344</a:t>
            </a:r>
          </a:p>
          <a:p>
            <a:pPr eaLnBrk="1" hangingPunct="1">
              <a:lnSpc>
                <a:spcPct val="90000"/>
              </a:lnSpc>
              <a:spcBef>
                <a:spcPct val="20000"/>
              </a:spcBef>
              <a:buClr>
                <a:srgbClr val="3A65BC"/>
              </a:buClr>
              <a:buFontTx/>
              <a:buChar char="•"/>
            </a:pPr>
            <a:r>
              <a:rPr lang="en-US" sz="1200" dirty="0">
                <a:solidFill>
                  <a:srgbClr val="7F7F7F"/>
                </a:solidFill>
                <a:latin typeface="Helvetica" charset="0"/>
              </a:rPr>
              <a:t>UNL Graduate Dean’s Fellowship 2015—2016 </a:t>
            </a:r>
          </a:p>
        </p:txBody>
      </p:sp>
      <p:sp>
        <p:nvSpPr>
          <p:cNvPr id="15363" name="Date Placeholder 1"/>
          <p:cNvSpPr>
            <a:spLocks noGrp="1"/>
          </p:cNvSpPr>
          <p:nvPr>
            <p:ph type="dt" sz="quarter"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tLang="zh-CN" sz="1400"/>
              <a:t>Sep. 20, 2018</a:t>
            </a:r>
          </a:p>
        </p:txBody>
      </p:sp>
      <p:sp>
        <p:nvSpPr>
          <p:cNvPr id="15364" name="Footer Placeholder 2"/>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tLang="zh-CN" sz="1400"/>
              <a:t>Woodward: Defense</a:t>
            </a:r>
          </a:p>
        </p:txBody>
      </p:sp>
      <p:sp>
        <p:nvSpPr>
          <p:cNvPr id="15365" name="Slide Number Placeholder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E888AB95-DAC1-424A-92A2-25DD2F1D3142}" type="slidenum">
              <a:rPr lang="en-US" altLang="zh-CN" sz="1400"/>
              <a:pPr eaLnBrk="1" hangingPunct="1"/>
              <a:t>1</a:t>
            </a:fld>
            <a:endParaRPr lang="en-US" altLang="zh-CN" sz="1400"/>
          </a:p>
        </p:txBody>
      </p:sp>
      <p:sp>
        <p:nvSpPr>
          <p:cNvPr id="15366" name="Rectangle 2"/>
          <p:cNvSpPr txBox="1">
            <a:spLocks noChangeArrowheads="1"/>
          </p:cNvSpPr>
          <p:nvPr/>
        </p:nvSpPr>
        <p:spPr bwMode="auto">
          <a:xfrm>
            <a:off x="-12700" y="231775"/>
            <a:ext cx="91440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342900" indent="-342900"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lnSpc>
                <a:spcPct val="90000"/>
              </a:lnSpc>
              <a:spcBef>
                <a:spcPct val="20000"/>
              </a:spcBef>
              <a:buClr>
                <a:srgbClr val="3A65BC"/>
              </a:buClr>
            </a:pPr>
            <a:r>
              <a:rPr lang="en-US" sz="3600" dirty="0">
                <a:solidFill>
                  <a:schemeClr val="accent1"/>
                </a:solidFill>
                <a:latin typeface="Helvetica" charset="0"/>
              </a:rPr>
              <a:t>Higher-Level Consistency:</a:t>
            </a:r>
          </a:p>
          <a:p>
            <a:pPr algn="ctr" eaLnBrk="1" hangingPunct="1">
              <a:lnSpc>
                <a:spcPct val="90000"/>
              </a:lnSpc>
              <a:spcBef>
                <a:spcPct val="20000"/>
              </a:spcBef>
              <a:buClr>
                <a:srgbClr val="3A65BC"/>
              </a:buClr>
            </a:pPr>
            <a:r>
              <a:rPr lang="en-US" sz="3600" dirty="0">
                <a:solidFill>
                  <a:schemeClr val="accent1"/>
                </a:solidFill>
                <a:latin typeface="Helvetica" charset="0"/>
              </a:rPr>
              <a:t>Where, When, and How Much</a:t>
            </a:r>
          </a:p>
        </p:txBody>
      </p:sp>
      <p:grpSp>
        <p:nvGrpSpPr>
          <p:cNvPr id="18" name="Group 2">
            <a:extLst>
              <a:ext uri="{FF2B5EF4-FFF2-40B4-BE49-F238E27FC236}">
                <a16:creationId xmlns:a16="http://schemas.microsoft.com/office/drawing/2014/main" id="{E75E2FA3-CE2F-544E-9171-DAEC44DA7F48}"/>
              </a:ext>
            </a:extLst>
          </p:cNvPr>
          <p:cNvGrpSpPr>
            <a:grpSpLocks/>
          </p:cNvGrpSpPr>
          <p:nvPr/>
        </p:nvGrpSpPr>
        <p:grpSpPr bwMode="auto">
          <a:xfrm>
            <a:off x="1857912" y="2968105"/>
            <a:ext cx="5201697" cy="446529"/>
            <a:chOff x="1726961" y="3345922"/>
            <a:chExt cx="5202287" cy="445807"/>
          </a:xfrm>
        </p:grpSpPr>
        <p:sp>
          <p:nvSpPr>
            <p:cNvPr id="19" name="Rectangle 2">
              <a:extLst>
                <a:ext uri="{FF2B5EF4-FFF2-40B4-BE49-F238E27FC236}">
                  <a16:creationId xmlns:a16="http://schemas.microsoft.com/office/drawing/2014/main" id="{1056405E-477F-7349-8F3E-435D6C396267}"/>
                </a:ext>
              </a:extLst>
            </p:cNvPr>
            <p:cNvSpPr txBox="1">
              <a:spLocks noChangeArrowheads="1"/>
            </p:cNvSpPr>
            <p:nvPr/>
          </p:nvSpPr>
          <p:spPr bwMode="auto">
            <a:xfrm>
              <a:off x="2844071" y="3366384"/>
              <a:ext cx="36957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lnSpc>
                  <a:spcPct val="90000"/>
                </a:lnSpc>
                <a:spcBef>
                  <a:spcPct val="20000"/>
                </a:spcBef>
                <a:buClr>
                  <a:srgbClr val="3A65BC"/>
                </a:buClr>
              </a:pPr>
              <a:r>
                <a:rPr lang="en-US" sz="1800" u="sng" dirty="0">
                  <a:latin typeface="Helvetica" charset="0"/>
                </a:rPr>
                <a:t>Advisor</a:t>
              </a:r>
              <a:r>
                <a:rPr lang="en-US" sz="1800" dirty="0">
                  <a:latin typeface="Helvetica" charset="0"/>
                </a:rPr>
                <a:t>: Berthe Y. Choueiry</a:t>
              </a:r>
            </a:p>
          </p:txBody>
        </p:sp>
        <p:pic>
          <p:nvPicPr>
            <p:cNvPr id="20" name="Picture 8" descr="constraint_horizontal.png">
              <a:extLst>
                <a:ext uri="{FF2B5EF4-FFF2-40B4-BE49-F238E27FC236}">
                  <a16:creationId xmlns:a16="http://schemas.microsoft.com/office/drawing/2014/main" id="{FC32A27C-2AA8-2C44-B8AE-8D9B1AD35E20}"/>
                </a:ext>
              </a:extLst>
            </p:cNvPr>
            <p:cNvPicPr>
              <a:picLocks noChangeAspect="1"/>
            </p:cNvPicPr>
            <p:nvPr/>
          </p:nvPicPr>
          <p:blipFill>
            <a:blip r:embed="rId3">
              <a:extLst>
                <a:ext uri="{28A0092B-C50C-407E-A947-70E740481C1C}">
                  <a14:useLocalDpi xmlns:a14="http://schemas.microsoft.com/office/drawing/2010/main" val="0"/>
                </a:ext>
              </a:extLst>
            </a:blip>
            <a:srcRect t="14607" b="21349"/>
            <a:stretch>
              <a:fillRect/>
            </a:stretch>
          </p:blipFill>
          <p:spPr bwMode="auto">
            <a:xfrm>
              <a:off x="1726961" y="3345922"/>
              <a:ext cx="1019739" cy="435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0" descr="C:\My Documents\UNL logo.jpg">
              <a:extLst>
                <a:ext uri="{FF2B5EF4-FFF2-40B4-BE49-F238E27FC236}">
                  <a16:creationId xmlns:a16="http://schemas.microsoft.com/office/drawing/2014/main" id="{F623B3D3-8272-3D4F-AAC9-6A06DDD03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8498" y="3410729"/>
              <a:ext cx="92075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2" name="Group 1">
            <a:extLst>
              <a:ext uri="{FF2B5EF4-FFF2-40B4-BE49-F238E27FC236}">
                <a16:creationId xmlns:a16="http://schemas.microsoft.com/office/drawing/2014/main" id="{5E3BAFD9-B865-4447-903E-3DBF330D1524}"/>
              </a:ext>
            </a:extLst>
          </p:cNvPr>
          <p:cNvGrpSpPr>
            <a:grpSpLocks/>
          </p:cNvGrpSpPr>
          <p:nvPr/>
        </p:nvGrpSpPr>
        <p:grpSpPr bwMode="auto">
          <a:xfrm>
            <a:off x="1732746" y="3668961"/>
            <a:ext cx="5456510" cy="538982"/>
            <a:chOff x="1392877" y="4046602"/>
            <a:chExt cx="5454959" cy="538982"/>
          </a:xfrm>
        </p:grpSpPr>
        <p:grpSp>
          <p:nvGrpSpPr>
            <p:cNvPr id="23" name="Group 3">
              <a:extLst>
                <a:ext uri="{FF2B5EF4-FFF2-40B4-BE49-F238E27FC236}">
                  <a16:creationId xmlns:a16="http://schemas.microsoft.com/office/drawing/2014/main" id="{FAC8C4AD-8F93-8C49-BF98-8B170755346E}"/>
                </a:ext>
              </a:extLst>
            </p:cNvPr>
            <p:cNvGrpSpPr>
              <a:grpSpLocks/>
            </p:cNvGrpSpPr>
            <p:nvPr/>
          </p:nvGrpSpPr>
          <p:grpSpPr bwMode="auto">
            <a:xfrm>
              <a:off x="1392877" y="4046602"/>
              <a:ext cx="1301104" cy="511286"/>
              <a:chOff x="-27630" y="3864308"/>
              <a:chExt cx="2283353" cy="898192"/>
            </a:xfrm>
          </p:grpSpPr>
          <p:pic>
            <p:nvPicPr>
              <p:cNvPr id="26" name="Picture 2" descr="Title.jpg">
                <a:extLst>
                  <a:ext uri="{FF2B5EF4-FFF2-40B4-BE49-F238E27FC236}">
                    <a16:creationId xmlns:a16="http://schemas.microsoft.com/office/drawing/2014/main" id="{28C1A980-E56D-BB4F-B3B2-71FCB682347F}"/>
                  </a:ext>
                </a:extLst>
              </p:cNvPr>
              <p:cNvPicPr>
                <a:picLocks noChangeAspect="1"/>
              </p:cNvPicPr>
              <p:nvPr/>
            </p:nvPicPr>
            <p:blipFill>
              <a:blip r:embed="rId5">
                <a:extLst>
                  <a:ext uri="{28A0092B-C50C-407E-A947-70E740481C1C}">
                    <a14:useLocalDpi xmlns:a14="http://schemas.microsoft.com/office/drawing/2010/main" val="0"/>
                  </a:ext>
                </a:extLst>
              </a:blip>
              <a:srcRect l="54643"/>
              <a:stretch>
                <a:fillRect/>
              </a:stretch>
            </p:blipFill>
            <p:spPr bwMode="auto">
              <a:xfrm>
                <a:off x="811551" y="3905251"/>
                <a:ext cx="1444172" cy="857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1" descr="Coconut.jpg">
                <a:extLst>
                  <a:ext uri="{FF2B5EF4-FFF2-40B4-BE49-F238E27FC236}">
                    <a16:creationId xmlns:a16="http://schemas.microsoft.com/office/drawing/2014/main" id="{DD28C642-1D30-BF48-81DC-6E9FF68477A7}"/>
                  </a:ext>
                </a:extLst>
              </p:cNvPr>
              <p:cNvPicPr>
                <a:picLocks noChangeAspect="1"/>
              </p:cNvPicPr>
              <p:nvPr/>
            </p:nvPicPr>
            <p:blipFill rotWithShape="1">
              <a:blip r:embed="rId6">
                <a:extLst>
                  <a:ext uri="{28A0092B-C50C-407E-A947-70E740481C1C}">
                    <a14:useLocalDpi xmlns:a14="http://schemas.microsoft.com/office/drawing/2010/main" val="0"/>
                  </a:ext>
                </a:extLst>
              </a:blip>
              <a:srcRect l="7469" t="3902" r="3980" b="4144"/>
              <a:stretch/>
            </p:blipFill>
            <p:spPr bwMode="auto">
              <a:xfrm>
                <a:off x="-27630" y="3864308"/>
                <a:ext cx="848679" cy="881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4" name="Picture 2" descr="LOGO_original_RVB_WEB-1.png">
              <a:extLst>
                <a:ext uri="{FF2B5EF4-FFF2-40B4-BE49-F238E27FC236}">
                  <a16:creationId xmlns:a16="http://schemas.microsoft.com/office/drawing/2014/main" id="{B87AE648-2125-5D4C-986A-11DC246AB64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93811" y="4105097"/>
              <a:ext cx="4540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ectangle 2">
              <a:extLst>
                <a:ext uri="{FF2B5EF4-FFF2-40B4-BE49-F238E27FC236}">
                  <a16:creationId xmlns:a16="http://schemas.microsoft.com/office/drawing/2014/main" id="{59BF6BF8-A1F6-7243-94AB-C7F9F4F57192}"/>
                </a:ext>
              </a:extLst>
            </p:cNvPr>
            <p:cNvSpPr txBox="1">
              <a:spLocks noChangeArrowheads="1"/>
            </p:cNvSpPr>
            <p:nvPr/>
          </p:nvSpPr>
          <p:spPr bwMode="auto">
            <a:xfrm>
              <a:off x="2854781" y="4166484"/>
              <a:ext cx="34036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lnSpc>
                  <a:spcPct val="90000"/>
                </a:lnSpc>
                <a:spcBef>
                  <a:spcPct val="20000"/>
                </a:spcBef>
                <a:buClr>
                  <a:srgbClr val="3A65BC"/>
                </a:buClr>
              </a:pPr>
              <a:r>
                <a:rPr lang="en-US" sz="1800" u="sng" dirty="0">
                  <a:latin typeface="Helvetica" charset="0"/>
                </a:rPr>
                <a:t>Co-Advisor</a:t>
              </a:r>
              <a:r>
                <a:rPr lang="en-US" sz="1800" dirty="0">
                  <a:latin typeface="Helvetica" charset="0"/>
                </a:rPr>
                <a:t>: Christian </a:t>
              </a:r>
              <a:r>
                <a:rPr lang="en-US" sz="1800" dirty="0" err="1">
                  <a:latin typeface="Helvetica" charset="0"/>
                </a:rPr>
                <a:t>Bessiere</a:t>
              </a:r>
              <a:endParaRPr lang="en-US" sz="1800" dirty="0">
                <a:latin typeface="Helvetica" charset="0"/>
              </a:endParaRPr>
            </a:p>
          </p:txBody>
        </p:sp>
      </p:grpSp>
    </p:spTree>
    <p:extLst>
      <p:ext uri="{BB962C8B-B14F-4D97-AF65-F5344CB8AC3E}">
        <p14:creationId xmlns:p14="http://schemas.microsoft.com/office/powerpoint/2010/main" val="333348570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a:t>Outline</a:t>
            </a:r>
          </a:p>
        </p:txBody>
      </p:sp>
      <p:sp>
        <p:nvSpPr>
          <p:cNvPr id="20482" name="Content Placeholder 15"/>
          <p:cNvSpPr>
            <a:spLocks noGrp="1"/>
          </p:cNvSpPr>
          <p:nvPr>
            <p:ph idx="1"/>
          </p:nvPr>
        </p:nvSpPr>
        <p:spPr>
          <a:xfrm>
            <a:off x="533400" y="1265238"/>
            <a:ext cx="8610600" cy="4525962"/>
          </a:xfrm>
        </p:spPr>
        <p:txBody>
          <a:bodyPr/>
          <a:lstStyle/>
          <a:p>
            <a:r>
              <a:rPr lang="en-US" sz="2400" dirty="0">
                <a:solidFill>
                  <a:schemeClr val="bg1">
                    <a:lumMod val="65000"/>
                  </a:schemeClr>
                </a:solidFill>
              </a:rPr>
              <a:t>Context and Claim</a:t>
            </a:r>
          </a:p>
          <a:p>
            <a:r>
              <a:rPr lang="en-US" sz="2400" dirty="0">
                <a:solidFill>
                  <a:schemeClr val="bg1">
                    <a:lumMod val="65000"/>
                  </a:schemeClr>
                </a:solidFill>
              </a:rPr>
              <a:t>Background</a:t>
            </a:r>
          </a:p>
          <a:p>
            <a:r>
              <a:rPr lang="en-US" sz="2400" dirty="0"/>
              <a:t>Contributions</a:t>
            </a:r>
          </a:p>
          <a:p>
            <a:pPr lvl="1">
              <a:tabLst>
                <a:tab pos="8288338" algn="r"/>
              </a:tabLst>
            </a:pPr>
            <a:r>
              <a:rPr lang="en-US" sz="2000" dirty="0"/>
              <a:t>Visualization of search effort	</a:t>
            </a:r>
            <a:r>
              <a:rPr lang="en-US" sz="2000" dirty="0">
                <a:solidFill>
                  <a:schemeClr val="accent1"/>
                </a:solidFill>
              </a:rPr>
              <a:t>[XAI 2018]</a:t>
            </a:r>
          </a:p>
          <a:p>
            <a:pPr lvl="1">
              <a:tabLst>
                <a:tab pos="8288338" algn="r"/>
              </a:tabLst>
            </a:pPr>
            <a:r>
              <a:rPr lang="en-US" sz="2000" dirty="0"/>
              <a:t>Reactive strategy for HLC by monitoring search 	</a:t>
            </a:r>
            <a:r>
              <a:rPr lang="en-US" sz="2000" dirty="0">
                <a:solidFill>
                  <a:schemeClr val="accent1"/>
                </a:solidFill>
              </a:rPr>
              <a:t>[IJCAI 2018]</a:t>
            </a:r>
          </a:p>
          <a:p>
            <a:pPr lvl="1">
              <a:tabLst>
                <a:tab pos="8288338" algn="r"/>
              </a:tabLst>
            </a:pPr>
            <a:r>
              <a:rPr lang="en-US" sz="2000" dirty="0"/>
              <a:t>Channeling constraint propagation along cycles	</a:t>
            </a:r>
            <a:r>
              <a:rPr lang="en-US" sz="2000" dirty="0">
                <a:solidFill>
                  <a:schemeClr val="accent1"/>
                </a:solidFill>
              </a:rPr>
              <a:t>[AAAI 2017]</a:t>
            </a:r>
          </a:p>
          <a:p>
            <a:pPr lvl="1">
              <a:tabLst>
                <a:tab pos="8288338" algn="r"/>
              </a:tabLst>
            </a:pPr>
            <a:r>
              <a:rPr lang="en-US" sz="2000" dirty="0"/>
              <a:t>First practical algorithm for Partial Hyper-3 Consistency (PH3C)</a:t>
            </a:r>
          </a:p>
          <a:p>
            <a:pPr lvl="1">
              <a:tabLst>
                <a:tab pos="8288338" algn="r"/>
              </a:tabLst>
            </a:pPr>
            <a:r>
              <a:rPr lang="en-US" sz="2000" dirty="0"/>
              <a:t>(Appendices include other incidental contributions)	</a:t>
            </a:r>
            <a:r>
              <a:rPr lang="en-US" sz="2000" dirty="0">
                <a:solidFill>
                  <a:schemeClr val="accent1"/>
                </a:solidFill>
              </a:rPr>
              <a:t>[CP 2014, TR]</a:t>
            </a:r>
          </a:p>
          <a:p>
            <a:r>
              <a:rPr lang="en-US" sz="2400" dirty="0"/>
              <a:t>Conclusions &amp; Future Research</a:t>
            </a:r>
          </a:p>
        </p:txBody>
      </p:sp>
      <p:sp>
        <p:nvSpPr>
          <p:cNvPr id="20483" name="Date Placeholder 3"/>
          <p:cNvSpPr>
            <a:spLocks noGrp="1"/>
          </p:cNvSpPr>
          <p:nvPr>
            <p:ph type="dt" sz="quarter" idx="10"/>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r>
              <a:rPr lang="en-US" altLang="zh-CN" sz="1400" dirty="0"/>
              <a:t>Sep. 20, 2018</a:t>
            </a:r>
          </a:p>
        </p:txBody>
      </p:sp>
      <p:sp>
        <p:nvSpPr>
          <p:cNvPr id="20484" name="Footer Placeholder 4"/>
          <p:cNvSpPr>
            <a:spLocks noGrp="1"/>
          </p:cNvSpPr>
          <p:nvPr>
            <p:ph type="ftr" sz="quarter" idx="11"/>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r>
              <a:rPr lang="en-US" altLang="zh-CN" sz="1400"/>
              <a:t>Woodward: Defense</a:t>
            </a:r>
          </a:p>
        </p:txBody>
      </p:sp>
      <p:sp>
        <p:nvSpPr>
          <p:cNvPr id="20485" name="Slide Number Placeholder 5"/>
          <p:cNvSpPr>
            <a:spLocks noGrp="1"/>
          </p:cNvSpPr>
          <p:nvPr>
            <p:ph type="sldNum" sz="quarter" idx="12"/>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10AAA68E-1CA1-F84A-AE69-2F1CD23B84E6}" type="slidenum">
              <a:rPr lang="en-US" altLang="zh-CN" sz="1400" smtClean="0"/>
              <a:pPr/>
              <a:t>10</a:t>
            </a:fld>
            <a:endParaRPr lang="en-US" altLang="zh-CN" sz="1400"/>
          </a:p>
        </p:txBody>
      </p:sp>
    </p:spTree>
    <p:extLst>
      <p:ext uri="{BB962C8B-B14F-4D97-AF65-F5344CB8AC3E}">
        <p14:creationId xmlns:p14="http://schemas.microsoft.com/office/powerpoint/2010/main" val="8332149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FA19-D766-6C4E-8A3C-0AA57DC4B6C5}"/>
              </a:ext>
            </a:extLst>
          </p:cNvPr>
          <p:cNvSpPr>
            <a:spLocks noGrp="1"/>
          </p:cNvSpPr>
          <p:nvPr>
            <p:ph type="title"/>
          </p:nvPr>
        </p:nvSpPr>
        <p:spPr/>
        <p:txBody>
          <a:bodyPr/>
          <a:lstStyle/>
          <a:p>
            <a:r>
              <a:rPr lang="en-US" dirty="0"/>
              <a:t>Backtracks per Depth (</a:t>
            </a:r>
            <a:r>
              <a:rPr lang="en-US" dirty="0" err="1"/>
              <a:t>BpD</a:t>
            </a:r>
            <a:r>
              <a:rPr lang="en-US" dirty="0"/>
              <a:t>)</a:t>
            </a:r>
          </a:p>
        </p:txBody>
      </p:sp>
      <p:sp>
        <p:nvSpPr>
          <p:cNvPr id="4" name="Date Placeholder 3">
            <a:extLst>
              <a:ext uri="{FF2B5EF4-FFF2-40B4-BE49-F238E27FC236}">
                <a16:creationId xmlns:a16="http://schemas.microsoft.com/office/drawing/2014/main" id="{98F9CC43-9EA5-9C4C-BB46-C4FAFA06035B}"/>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4B5D5D73-8FD8-F947-8FFD-FD575BEC1FE8}"/>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DD09D209-E9E8-794C-9217-4927927D4711}"/>
              </a:ext>
            </a:extLst>
          </p:cNvPr>
          <p:cNvSpPr>
            <a:spLocks noGrp="1"/>
          </p:cNvSpPr>
          <p:nvPr>
            <p:ph type="sldNum" sz="quarter" idx="12"/>
          </p:nvPr>
        </p:nvSpPr>
        <p:spPr/>
        <p:txBody>
          <a:bodyPr/>
          <a:lstStyle/>
          <a:p>
            <a:pPr>
              <a:defRPr/>
            </a:pPr>
            <a:fld id="{A7172004-5CED-694E-8453-C5C1C330C6EE}" type="slidenum">
              <a:rPr lang="en-US" altLang="zh-CN" smtClean="0"/>
              <a:pPr>
                <a:defRPr/>
              </a:pPr>
              <a:t>11</a:t>
            </a:fld>
            <a:endParaRPr lang="en-US" altLang="zh-CN"/>
          </a:p>
        </p:txBody>
      </p:sp>
      <p:pic>
        <p:nvPicPr>
          <p:cNvPr id="37" name="Picture 36">
            <a:extLst>
              <a:ext uri="{FF2B5EF4-FFF2-40B4-BE49-F238E27FC236}">
                <a16:creationId xmlns:a16="http://schemas.microsoft.com/office/drawing/2014/main" id="{C3BFB199-8826-8040-9E33-099219019500}"/>
              </a:ext>
            </a:extLst>
          </p:cNvPr>
          <p:cNvPicPr>
            <a:picLocks noChangeAspect="1"/>
          </p:cNvPicPr>
          <p:nvPr/>
        </p:nvPicPr>
        <p:blipFill rotWithShape="1">
          <a:blip r:embed="rId2">
            <a:extLst>
              <a:ext uri="{28A0092B-C50C-407E-A947-70E740481C1C}">
                <a14:useLocalDpi xmlns:a14="http://schemas.microsoft.com/office/drawing/2010/main" val="0"/>
              </a:ext>
            </a:extLst>
          </a:blip>
          <a:srcRect l="4782" t="94267"/>
          <a:stretch/>
        </p:blipFill>
        <p:spPr>
          <a:xfrm>
            <a:off x="721047" y="5168172"/>
            <a:ext cx="5570050" cy="227861"/>
          </a:xfrm>
          <a:prstGeom prst="rect">
            <a:avLst/>
          </a:prstGeom>
        </p:spPr>
      </p:pic>
      <p:sp>
        <p:nvSpPr>
          <p:cNvPr id="31" name="TextBox 30">
            <a:extLst>
              <a:ext uri="{FF2B5EF4-FFF2-40B4-BE49-F238E27FC236}">
                <a16:creationId xmlns:a16="http://schemas.microsoft.com/office/drawing/2014/main" id="{56E4C4C2-DA2D-5242-9E45-94CDEA9C7383}"/>
              </a:ext>
            </a:extLst>
          </p:cNvPr>
          <p:cNvSpPr txBox="1"/>
          <p:nvPr/>
        </p:nvSpPr>
        <p:spPr>
          <a:xfrm>
            <a:off x="5183785" y="4914340"/>
            <a:ext cx="553357"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Depth</a:t>
            </a:r>
          </a:p>
        </p:txBody>
      </p:sp>
      <p:pic>
        <p:nvPicPr>
          <p:cNvPr id="32" name="Picture 31">
            <a:extLst>
              <a:ext uri="{FF2B5EF4-FFF2-40B4-BE49-F238E27FC236}">
                <a16:creationId xmlns:a16="http://schemas.microsoft.com/office/drawing/2014/main" id="{615CE170-1688-8143-A38D-28F37C38F78C}"/>
              </a:ext>
            </a:extLst>
          </p:cNvPr>
          <p:cNvPicPr>
            <a:picLocks noChangeAspect="1"/>
          </p:cNvPicPr>
          <p:nvPr/>
        </p:nvPicPr>
        <p:blipFill rotWithShape="1">
          <a:blip r:embed="rId2">
            <a:extLst>
              <a:ext uri="{28A0092B-C50C-407E-A947-70E740481C1C}">
                <a14:useLocalDpi xmlns:a14="http://schemas.microsoft.com/office/drawing/2010/main" val="0"/>
              </a:ext>
            </a:extLst>
          </a:blip>
          <a:srcRect r="93650"/>
          <a:stretch/>
        </p:blipFill>
        <p:spPr>
          <a:xfrm>
            <a:off x="441339" y="1420976"/>
            <a:ext cx="371461" cy="3975058"/>
          </a:xfrm>
          <a:prstGeom prst="rect">
            <a:avLst/>
          </a:prstGeom>
        </p:spPr>
      </p:pic>
      <p:sp>
        <p:nvSpPr>
          <p:cNvPr id="33" name="TextBox 32">
            <a:extLst>
              <a:ext uri="{FF2B5EF4-FFF2-40B4-BE49-F238E27FC236}">
                <a16:creationId xmlns:a16="http://schemas.microsoft.com/office/drawing/2014/main" id="{03DE3BBD-2365-FD44-AE46-9CDC4EDAC08E}"/>
              </a:ext>
            </a:extLst>
          </p:cNvPr>
          <p:cNvSpPr txBox="1"/>
          <p:nvPr/>
        </p:nvSpPr>
        <p:spPr>
          <a:xfrm rot="16200000">
            <a:off x="251264" y="2593461"/>
            <a:ext cx="1330814"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 Backtracks</a:t>
            </a:r>
          </a:p>
        </p:txBody>
      </p:sp>
      <p:sp>
        <p:nvSpPr>
          <p:cNvPr id="77" name="Isosceles Triangle 13">
            <a:extLst>
              <a:ext uri="{FF2B5EF4-FFF2-40B4-BE49-F238E27FC236}">
                <a16:creationId xmlns:a16="http://schemas.microsoft.com/office/drawing/2014/main" id="{2C25CB71-1AC6-4B46-96AE-98ECDB44DD6D}"/>
              </a:ext>
            </a:extLst>
          </p:cNvPr>
          <p:cNvSpPr/>
          <p:nvPr/>
        </p:nvSpPr>
        <p:spPr>
          <a:xfrm>
            <a:off x="6798834" y="1558638"/>
            <a:ext cx="1887966" cy="2555761"/>
          </a:xfrm>
          <a:prstGeom prst="triangle">
            <a:avLst/>
          </a:prstGeom>
          <a:solidFill>
            <a:schemeClr val="accent1">
              <a:lumMod val="40000"/>
              <a:lumOff val="6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8" name="TextBox 77">
            <a:extLst>
              <a:ext uri="{FF2B5EF4-FFF2-40B4-BE49-F238E27FC236}">
                <a16:creationId xmlns:a16="http://schemas.microsoft.com/office/drawing/2014/main" id="{C0B52ABD-CFAC-D144-A08B-3928298CF37C}"/>
              </a:ext>
            </a:extLst>
          </p:cNvPr>
          <p:cNvSpPr txBox="1"/>
          <p:nvPr/>
        </p:nvSpPr>
        <p:spPr>
          <a:xfrm>
            <a:off x="7327771" y="1614121"/>
            <a:ext cx="298480" cy="338554"/>
          </a:xfrm>
          <a:prstGeom prst="rect">
            <a:avLst/>
          </a:prstGeom>
          <a:noFill/>
        </p:spPr>
        <p:txBody>
          <a:bodyPr wrap="none" rtlCol="0">
            <a:spAutoFit/>
          </a:bodyPr>
          <a:lstStyle/>
          <a:p>
            <a:r>
              <a:rPr lang="en-US" sz="1600" dirty="0"/>
              <a:t>1</a:t>
            </a:r>
          </a:p>
        </p:txBody>
      </p:sp>
      <p:sp>
        <p:nvSpPr>
          <p:cNvPr id="79" name="TextBox 78">
            <a:extLst>
              <a:ext uri="{FF2B5EF4-FFF2-40B4-BE49-F238E27FC236}">
                <a16:creationId xmlns:a16="http://schemas.microsoft.com/office/drawing/2014/main" id="{E1A1AE8B-D102-A042-8291-236861AAB301}"/>
              </a:ext>
            </a:extLst>
          </p:cNvPr>
          <p:cNvSpPr txBox="1"/>
          <p:nvPr/>
        </p:nvSpPr>
        <p:spPr>
          <a:xfrm>
            <a:off x="6291097" y="3921807"/>
            <a:ext cx="526106" cy="338554"/>
          </a:xfrm>
          <a:prstGeom prst="rect">
            <a:avLst/>
          </a:prstGeom>
          <a:noFill/>
        </p:spPr>
        <p:txBody>
          <a:bodyPr wrap="none" rtlCol="0">
            <a:spAutoFit/>
          </a:bodyPr>
          <a:lstStyle/>
          <a:p>
            <a:r>
              <a:rPr lang="en-US" sz="1600" dirty="0"/>
              <a:t>400</a:t>
            </a:r>
          </a:p>
        </p:txBody>
      </p:sp>
      <p:cxnSp>
        <p:nvCxnSpPr>
          <p:cNvPr id="80" name="Straight Connector 79">
            <a:extLst>
              <a:ext uri="{FF2B5EF4-FFF2-40B4-BE49-F238E27FC236}">
                <a16:creationId xmlns:a16="http://schemas.microsoft.com/office/drawing/2014/main" id="{32905A00-05A8-D941-8FC9-E15D060C48FB}"/>
              </a:ext>
            </a:extLst>
          </p:cNvPr>
          <p:cNvCxnSpPr/>
          <p:nvPr/>
        </p:nvCxnSpPr>
        <p:spPr>
          <a:xfrm>
            <a:off x="7576730" y="1807276"/>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0E361F28-4038-D742-9561-713D732A97B1}"/>
              </a:ext>
            </a:extLst>
          </p:cNvPr>
          <p:cNvCxnSpPr/>
          <p:nvPr/>
        </p:nvCxnSpPr>
        <p:spPr>
          <a:xfrm>
            <a:off x="6735337" y="4100700"/>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F475733D-5C1A-5642-8AFE-2B9FC7B8F701}"/>
              </a:ext>
            </a:extLst>
          </p:cNvPr>
          <p:cNvCxnSpPr/>
          <p:nvPr/>
        </p:nvCxnSpPr>
        <p:spPr>
          <a:xfrm>
            <a:off x="6768550" y="3997895"/>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32C631C2-76B4-E544-8E3B-01C0A57B3E1E}"/>
              </a:ext>
            </a:extLst>
          </p:cNvPr>
          <p:cNvCxnSpPr/>
          <p:nvPr/>
        </p:nvCxnSpPr>
        <p:spPr>
          <a:xfrm>
            <a:off x="6801763" y="3895094"/>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14EA6811-A99F-6B4A-A726-04AD974EBD00}"/>
              </a:ext>
            </a:extLst>
          </p:cNvPr>
          <p:cNvCxnSpPr/>
          <p:nvPr/>
        </p:nvCxnSpPr>
        <p:spPr>
          <a:xfrm>
            <a:off x="6846046" y="3792293"/>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111ACF55-8BF3-7449-A253-615C6092ADCF}"/>
              </a:ext>
            </a:extLst>
          </p:cNvPr>
          <p:cNvCxnSpPr/>
          <p:nvPr/>
        </p:nvCxnSpPr>
        <p:spPr>
          <a:xfrm>
            <a:off x="6879259" y="3689491"/>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262B8AD8-9D64-774E-A50C-55ACB83F5DED}"/>
              </a:ext>
            </a:extLst>
          </p:cNvPr>
          <p:cNvCxnSpPr/>
          <p:nvPr/>
        </p:nvCxnSpPr>
        <p:spPr>
          <a:xfrm>
            <a:off x="6923543" y="3586690"/>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DE55ECD3-CF5F-AA47-9351-EAC0979F35F0}"/>
              </a:ext>
            </a:extLst>
          </p:cNvPr>
          <p:cNvCxnSpPr/>
          <p:nvPr/>
        </p:nvCxnSpPr>
        <p:spPr>
          <a:xfrm>
            <a:off x="6956756" y="3483889"/>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18D65A70-B759-F54C-9BF7-008A288190CF}"/>
              </a:ext>
            </a:extLst>
          </p:cNvPr>
          <p:cNvCxnSpPr/>
          <p:nvPr/>
        </p:nvCxnSpPr>
        <p:spPr>
          <a:xfrm>
            <a:off x="7001040" y="3381087"/>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9325BCFB-2165-274F-B76C-B8A979E13B9B}"/>
              </a:ext>
            </a:extLst>
          </p:cNvPr>
          <p:cNvCxnSpPr/>
          <p:nvPr/>
        </p:nvCxnSpPr>
        <p:spPr>
          <a:xfrm>
            <a:off x="7537982" y="1907261"/>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DB1183E8-DBFC-9A40-B61E-22139B598998}"/>
              </a:ext>
            </a:extLst>
          </p:cNvPr>
          <p:cNvCxnSpPr/>
          <p:nvPr/>
        </p:nvCxnSpPr>
        <p:spPr>
          <a:xfrm>
            <a:off x="7488162" y="2007246"/>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72267C18-E59D-FE40-9811-45D335A05DC4}"/>
              </a:ext>
            </a:extLst>
          </p:cNvPr>
          <p:cNvCxnSpPr/>
          <p:nvPr/>
        </p:nvCxnSpPr>
        <p:spPr>
          <a:xfrm>
            <a:off x="7460485" y="2107231"/>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55937093-B6ED-8B4B-ADF7-44BDE2ACE42F}"/>
              </a:ext>
            </a:extLst>
          </p:cNvPr>
          <p:cNvCxnSpPr/>
          <p:nvPr/>
        </p:nvCxnSpPr>
        <p:spPr>
          <a:xfrm>
            <a:off x="7428130" y="2207217"/>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7000647F-6D43-4B40-B92D-8E6FB9450D7D}"/>
              </a:ext>
            </a:extLst>
          </p:cNvPr>
          <p:cNvCxnSpPr/>
          <p:nvPr/>
        </p:nvCxnSpPr>
        <p:spPr>
          <a:xfrm>
            <a:off x="7382988" y="2307204"/>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C1BA6F78-F43C-AB43-B075-D56981C87687}"/>
              </a:ext>
            </a:extLst>
          </p:cNvPr>
          <p:cNvCxnSpPr/>
          <p:nvPr/>
        </p:nvCxnSpPr>
        <p:spPr>
          <a:xfrm>
            <a:off x="7612984" y="1707291"/>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33199AA3-0B7E-F14F-810E-701E624B75C2}"/>
              </a:ext>
            </a:extLst>
          </p:cNvPr>
          <p:cNvCxnSpPr>
            <a:cxnSpLocks/>
          </p:cNvCxnSpPr>
          <p:nvPr/>
        </p:nvCxnSpPr>
        <p:spPr>
          <a:xfrm>
            <a:off x="7163896" y="2719732"/>
            <a:ext cx="1282792" cy="0"/>
          </a:xfrm>
          <a:prstGeom prst="line">
            <a:avLst/>
          </a:prstGeom>
          <a:ln w="12700"/>
        </p:spPr>
        <p:style>
          <a:lnRef idx="1">
            <a:schemeClr val="dk1"/>
          </a:lnRef>
          <a:fillRef idx="0">
            <a:schemeClr val="dk1"/>
          </a:fillRef>
          <a:effectRef idx="0">
            <a:schemeClr val="dk1"/>
          </a:effectRef>
          <a:fontRef idx="minor">
            <a:schemeClr val="tx1"/>
          </a:fontRef>
        </p:style>
      </p:cxnSp>
      <p:sp>
        <p:nvSpPr>
          <p:cNvPr id="96" name="Arc 95">
            <a:extLst>
              <a:ext uri="{FF2B5EF4-FFF2-40B4-BE49-F238E27FC236}">
                <a16:creationId xmlns:a16="http://schemas.microsoft.com/office/drawing/2014/main" id="{7577596E-7760-334F-99DF-457CEE314D6C}"/>
              </a:ext>
            </a:extLst>
          </p:cNvPr>
          <p:cNvSpPr/>
          <p:nvPr/>
        </p:nvSpPr>
        <p:spPr>
          <a:xfrm>
            <a:off x="7163896" y="2130699"/>
            <a:ext cx="340471" cy="589033"/>
          </a:xfrm>
          <a:prstGeom prst="arc">
            <a:avLst>
              <a:gd name="adj1" fmla="val 21442872"/>
              <a:gd name="adj2" fmla="val 5155580"/>
            </a:avLst>
          </a:prstGeom>
          <a:ln w="1270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7" name="Arc 96">
            <a:extLst>
              <a:ext uri="{FF2B5EF4-FFF2-40B4-BE49-F238E27FC236}">
                <a16:creationId xmlns:a16="http://schemas.microsoft.com/office/drawing/2014/main" id="{DD8DD2DD-1FE4-794C-B5FC-49E8CB5160D9}"/>
              </a:ext>
            </a:extLst>
          </p:cNvPr>
          <p:cNvSpPr/>
          <p:nvPr/>
        </p:nvSpPr>
        <p:spPr>
          <a:xfrm>
            <a:off x="7343706" y="2130699"/>
            <a:ext cx="340471" cy="589033"/>
          </a:xfrm>
          <a:prstGeom prst="arc">
            <a:avLst>
              <a:gd name="adj1" fmla="val 21442872"/>
              <a:gd name="adj2" fmla="val 5155580"/>
            </a:avLst>
          </a:prstGeom>
          <a:ln w="1270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8" name="Arc 97">
            <a:extLst>
              <a:ext uri="{FF2B5EF4-FFF2-40B4-BE49-F238E27FC236}">
                <a16:creationId xmlns:a16="http://schemas.microsoft.com/office/drawing/2014/main" id="{13FB1912-9F7B-4D4E-9FA7-13E0D78FAB86}"/>
              </a:ext>
            </a:extLst>
          </p:cNvPr>
          <p:cNvSpPr/>
          <p:nvPr/>
        </p:nvSpPr>
        <p:spPr>
          <a:xfrm>
            <a:off x="7523516" y="2130699"/>
            <a:ext cx="340471" cy="589033"/>
          </a:xfrm>
          <a:prstGeom prst="arc">
            <a:avLst>
              <a:gd name="adj1" fmla="val 21442872"/>
              <a:gd name="adj2" fmla="val 5155580"/>
            </a:avLst>
          </a:prstGeom>
          <a:ln w="1270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9" name="Arc 98">
            <a:extLst>
              <a:ext uri="{FF2B5EF4-FFF2-40B4-BE49-F238E27FC236}">
                <a16:creationId xmlns:a16="http://schemas.microsoft.com/office/drawing/2014/main" id="{B087FDC3-4C68-7743-B0B9-BD14A2ADD90B}"/>
              </a:ext>
            </a:extLst>
          </p:cNvPr>
          <p:cNvSpPr/>
          <p:nvPr/>
        </p:nvSpPr>
        <p:spPr>
          <a:xfrm>
            <a:off x="7703327" y="2130699"/>
            <a:ext cx="340471" cy="589033"/>
          </a:xfrm>
          <a:prstGeom prst="arc">
            <a:avLst>
              <a:gd name="adj1" fmla="val 21442872"/>
              <a:gd name="adj2" fmla="val 5155580"/>
            </a:avLst>
          </a:prstGeom>
          <a:ln w="1270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7073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1"/>
      <p:bldP spid="96" grpId="0" animBg="1"/>
      <p:bldP spid="97"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FA19-D766-6C4E-8A3C-0AA57DC4B6C5}"/>
              </a:ext>
            </a:extLst>
          </p:cNvPr>
          <p:cNvSpPr>
            <a:spLocks noGrp="1"/>
          </p:cNvSpPr>
          <p:nvPr>
            <p:ph type="title"/>
          </p:nvPr>
        </p:nvSpPr>
        <p:spPr/>
        <p:txBody>
          <a:bodyPr/>
          <a:lstStyle/>
          <a:p>
            <a:r>
              <a:rPr lang="en-US" dirty="0"/>
              <a:t>Backtracks per Depth (</a:t>
            </a:r>
            <a:r>
              <a:rPr lang="en-US" dirty="0" err="1"/>
              <a:t>BpD</a:t>
            </a:r>
            <a:r>
              <a:rPr lang="en-US" dirty="0"/>
              <a:t>)</a:t>
            </a:r>
          </a:p>
        </p:txBody>
      </p:sp>
      <p:sp>
        <p:nvSpPr>
          <p:cNvPr id="4" name="Date Placeholder 3">
            <a:extLst>
              <a:ext uri="{FF2B5EF4-FFF2-40B4-BE49-F238E27FC236}">
                <a16:creationId xmlns:a16="http://schemas.microsoft.com/office/drawing/2014/main" id="{98F9CC43-9EA5-9C4C-BB46-C4FAFA06035B}"/>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4B5D5D73-8FD8-F947-8FFD-FD575BEC1FE8}"/>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DD09D209-E9E8-794C-9217-4927927D4711}"/>
              </a:ext>
            </a:extLst>
          </p:cNvPr>
          <p:cNvSpPr>
            <a:spLocks noGrp="1"/>
          </p:cNvSpPr>
          <p:nvPr>
            <p:ph type="sldNum" sz="quarter" idx="12"/>
          </p:nvPr>
        </p:nvSpPr>
        <p:spPr/>
        <p:txBody>
          <a:bodyPr/>
          <a:lstStyle/>
          <a:p>
            <a:pPr>
              <a:defRPr/>
            </a:pPr>
            <a:fld id="{A7172004-5CED-694E-8453-C5C1C330C6EE}" type="slidenum">
              <a:rPr lang="en-US" altLang="zh-CN" smtClean="0"/>
              <a:pPr>
                <a:defRPr/>
              </a:pPr>
              <a:t>12</a:t>
            </a:fld>
            <a:endParaRPr lang="en-US" altLang="zh-CN"/>
          </a:p>
        </p:txBody>
      </p:sp>
      <p:sp>
        <p:nvSpPr>
          <p:cNvPr id="9" name="TextBox 8">
            <a:extLst>
              <a:ext uri="{FF2B5EF4-FFF2-40B4-BE49-F238E27FC236}">
                <a16:creationId xmlns:a16="http://schemas.microsoft.com/office/drawing/2014/main" id="{0B0CF7AE-3941-E14C-8AE3-484ABBCDCE38}"/>
              </a:ext>
            </a:extLst>
          </p:cNvPr>
          <p:cNvSpPr txBox="1"/>
          <p:nvPr/>
        </p:nvSpPr>
        <p:spPr>
          <a:xfrm>
            <a:off x="2742012" y="5445517"/>
            <a:ext cx="3659976" cy="369332"/>
          </a:xfrm>
          <a:prstGeom prst="rect">
            <a:avLst/>
          </a:prstGeom>
          <a:noFill/>
        </p:spPr>
        <p:txBody>
          <a:bodyPr wrap="none" rtlCol="0">
            <a:spAutoFit/>
          </a:bodyPr>
          <a:lstStyle/>
          <a:p>
            <a:r>
              <a:rPr lang="en-US" dirty="0">
                <a:latin typeface="Arial"/>
                <a:cs typeface="Arial"/>
              </a:rPr>
              <a:t>pseudo-aim-200-1-6-4, </a:t>
            </a:r>
            <a:r>
              <a:rPr lang="en-US" dirty="0" err="1">
                <a:latin typeface="Arial"/>
                <a:cs typeface="Arial"/>
              </a:rPr>
              <a:t>dom</a:t>
            </a:r>
            <a:r>
              <a:rPr lang="en-US" dirty="0">
                <a:latin typeface="Arial"/>
                <a:cs typeface="Arial"/>
              </a:rPr>
              <a:t>/</a:t>
            </a:r>
            <a:r>
              <a:rPr lang="en-US" dirty="0" err="1">
                <a:latin typeface="Arial"/>
                <a:cs typeface="Arial"/>
              </a:rPr>
              <a:t>wdeg</a:t>
            </a:r>
            <a:endParaRPr lang="en-US" dirty="0">
              <a:latin typeface="Arial"/>
              <a:cs typeface="Arial"/>
            </a:endParaRPr>
          </a:p>
        </p:txBody>
      </p:sp>
      <p:pic>
        <p:nvPicPr>
          <p:cNvPr id="37" name="Picture 36">
            <a:extLst>
              <a:ext uri="{FF2B5EF4-FFF2-40B4-BE49-F238E27FC236}">
                <a16:creationId xmlns:a16="http://schemas.microsoft.com/office/drawing/2014/main" id="{C3BFB199-8826-8040-9E33-099219019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39" y="1420976"/>
            <a:ext cx="5849758" cy="3975058"/>
          </a:xfrm>
          <a:prstGeom prst="rect">
            <a:avLst/>
          </a:prstGeom>
        </p:spPr>
      </p:pic>
      <p:sp>
        <p:nvSpPr>
          <p:cNvPr id="44" name="Isosceles Triangle 13">
            <a:extLst>
              <a:ext uri="{FF2B5EF4-FFF2-40B4-BE49-F238E27FC236}">
                <a16:creationId xmlns:a16="http://schemas.microsoft.com/office/drawing/2014/main" id="{277E12A6-7A43-314C-84CF-4BE3B3FAA57A}"/>
              </a:ext>
            </a:extLst>
          </p:cNvPr>
          <p:cNvSpPr/>
          <p:nvPr/>
        </p:nvSpPr>
        <p:spPr>
          <a:xfrm>
            <a:off x="6798834" y="1558638"/>
            <a:ext cx="1887966" cy="2555761"/>
          </a:xfrm>
          <a:prstGeom prst="triangle">
            <a:avLst/>
          </a:prstGeom>
          <a:solidFill>
            <a:schemeClr val="accent1">
              <a:lumMod val="40000"/>
              <a:lumOff val="6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5" name="TextBox 44">
            <a:extLst>
              <a:ext uri="{FF2B5EF4-FFF2-40B4-BE49-F238E27FC236}">
                <a16:creationId xmlns:a16="http://schemas.microsoft.com/office/drawing/2014/main" id="{A694BEFC-8D6F-2F46-91F5-530F297DFF09}"/>
              </a:ext>
            </a:extLst>
          </p:cNvPr>
          <p:cNvSpPr txBox="1"/>
          <p:nvPr/>
        </p:nvSpPr>
        <p:spPr>
          <a:xfrm>
            <a:off x="7327771" y="1614121"/>
            <a:ext cx="298480" cy="338554"/>
          </a:xfrm>
          <a:prstGeom prst="rect">
            <a:avLst/>
          </a:prstGeom>
          <a:noFill/>
        </p:spPr>
        <p:txBody>
          <a:bodyPr wrap="none" rtlCol="0">
            <a:spAutoFit/>
          </a:bodyPr>
          <a:lstStyle/>
          <a:p>
            <a:r>
              <a:rPr lang="en-US" sz="1600" dirty="0"/>
              <a:t>1</a:t>
            </a:r>
          </a:p>
        </p:txBody>
      </p:sp>
      <p:sp>
        <p:nvSpPr>
          <p:cNvPr id="46" name="TextBox 45">
            <a:extLst>
              <a:ext uri="{FF2B5EF4-FFF2-40B4-BE49-F238E27FC236}">
                <a16:creationId xmlns:a16="http://schemas.microsoft.com/office/drawing/2014/main" id="{328BC3EE-D7AD-F44D-B17F-E041258894DF}"/>
              </a:ext>
            </a:extLst>
          </p:cNvPr>
          <p:cNvSpPr txBox="1"/>
          <p:nvPr/>
        </p:nvSpPr>
        <p:spPr>
          <a:xfrm>
            <a:off x="6291097" y="3921807"/>
            <a:ext cx="526106" cy="338554"/>
          </a:xfrm>
          <a:prstGeom prst="rect">
            <a:avLst/>
          </a:prstGeom>
          <a:noFill/>
        </p:spPr>
        <p:txBody>
          <a:bodyPr wrap="none" rtlCol="0">
            <a:spAutoFit/>
          </a:bodyPr>
          <a:lstStyle/>
          <a:p>
            <a:r>
              <a:rPr lang="en-US" sz="1600" dirty="0"/>
              <a:t>400</a:t>
            </a:r>
          </a:p>
        </p:txBody>
      </p:sp>
      <p:cxnSp>
        <p:nvCxnSpPr>
          <p:cNvPr id="47" name="Straight Connector 46">
            <a:extLst>
              <a:ext uri="{FF2B5EF4-FFF2-40B4-BE49-F238E27FC236}">
                <a16:creationId xmlns:a16="http://schemas.microsoft.com/office/drawing/2014/main" id="{52C3A85C-282B-E849-83E2-1045948D68F2}"/>
              </a:ext>
            </a:extLst>
          </p:cNvPr>
          <p:cNvCxnSpPr/>
          <p:nvPr/>
        </p:nvCxnSpPr>
        <p:spPr>
          <a:xfrm>
            <a:off x="7576730" y="1807276"/>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CDD9A0B4-4623-6149-A467-116F95A3044E}"/>
              </a:ext>
            </a:extLst>
          </p:cNvPr>
          <p:cNvCxnSpPr/>
          <p:nvPr/>
        </p:nvCxnSpPr>
        <p:spPr>
          <a:xfrm>
            <a:off x="6735337" y="4100700"/>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2491E82B-6703-D04F-B728-065FEF35738B}"/>
              </a:ext>
            </a:extLst>
          </p:cNvPr>
          <p:cNvCxnSpPr/>
          <p:nvPr/>
        </p:nvCxnSpPr>
        <p:spPr>
          <a:xfrm>
            <a:off x="6768550" y="3997895"/>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9E149D4E-74C6-B04B-BD69-9251786F4042}"/>
              </a:ext>
            </a:extLst>
          </p:cNvPr>
          <p:cNvCxnSpPr/>
          <p:nvPr/>
        </p:nvCxnSpPr>
        <p:spPr>
          <a:xfrm>
            <a:off x="6801763" y="3895094"/>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CFD0159F-8F39-DB45-B0FA-536103335D31}"/>
              </a:ext>
            </a:extLst>
          </p:cNvPr>
          <p:cNvCxnSpPr/>
          <p:nvPr/>
        </p:nvCxnSpPr>
        <p:spPr>
          <a:xfrm>
            <a:off x="6846046" y="3792293"/>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9A570D49-89A4-9D47-96A2-DEF2D1BB3A57}"/>
              </a:ext>
            </a:extLst>
          </p:cNvPr>
          <p:cNvCxnSpPr/>
          <p:nvPr/>
        </p:nvCxnSpPr>
        <p:spPr>
          <a:xfrm>
            <a:off x="6879259" y="3689491"/>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A428598B-B64A-CE44-AA19-DD4DA3CAAF06}"/>
              </a:ext>
            </a:extLst>
          </p:cNvPr>
          <p:cNvCxnSpPr/>
          <p:nvPr/>
        </p:nvCxnSpPr>
        <p:spPr>
          <a:xfrm>
            <a:off x="6923543" y="3586690"/>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C564929C-3E38-8E48-9CD8-12CD239D3A4C}"/>
              </a:ext>
            </a:extLst>
          </p:cNvPr>
          <p:cNvCxnSpPr/>
          <p:nvPr/>
        </p:nvCxnSpPr>
        <p:spPr>
          <a:xfrm>
            <a:off x="6956756" y="3483889"/>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E499C0E3-265E-9145-8656-3502ECA7A1B9}"/>
              </a:ext>
            </a:extLst>
          </p:cNvPr>
          <p:cNvCxnSpPr/>
          <p:nvPr/>
        </p:nvCxnSpPr>
        <p:spPr>
          <a:xfrm>
            <a:off x="7001040" y="3381087"/>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E3C21278-C390-284C-927E-129ADB7D8CB1}"/>
              </a:ext>
            </a:extLst>
          </p:cNvPr>
          <p:cNvCxnSpPr/>
          <p:nvPr/>
        </p:nvCxnSpPr>
        <p:spPr>
          <a:xfrm>
            <a:off x="7537982" y="1907261"/>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9A110876-0015-FD45-95EB-3F9301901AF2}"/>
              </a:ext>
            </a:extLst>
          </p:cNvPr>
          <p:cNvCxnSpPr/>
          <p:nvPr/>
        </p:nvCxnSpPr>
        <p:spPr>
          <a:xfrm>
            <a:off x="7488162" y="2007246"/>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2D114B74-B0F7-E04F-83AE-B3DBB2AAE16B}"/>
              </a:ext>
            </a:extLst>
          </p:cNvPr>
          <p:cNvCxnSpPr/>
          <p:nvPr/>
        </p:nvCxnSpPr>
        <p:spPr>
          <a:xfrm>
            <a:off x="7460485" y="2107231"/>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22D14D13-63F0-924A-83E7-F3910C1C8588}"/>
              </a:ext>
            </a:extLst>
          </p:cNvPr>
          <p:cNvCxnSpPr/>
          <p:nvPr/>
        </p:nvCxnSpPr>
        <p:spPr>
          <a:xfrm>
            <a:off x="7428130" y="2207217"/>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353D388-2CC5-C143-8A6D-51628086AEB2}"/>
              </a:ext>
            </a:extLst>
          </p:cNvPr>
          <p:cNvCxnSpPr/>
          <p:nvPr/>
        </p:nvCxnSpPr>
        <p:spPr>
          <a:xfrm>
            <a:off x="7382988" y="2307204"/>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A9A5608E-9C50-E340-AAF5-26FA8D7FAF25}"/>
              </a:ext>
            </a:extLst>
          </p:cNvPr>
          <p:cNvCxnSpPr/>
          <p:nvPr/>
        </p:nvCxnSpPr>
        <p:spPr>
          <a:xfrm>
            <a:off x="7612984" y="1707291"/>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6A174163-C965-4044-AF79-89ADB3D8A8ED}"/>
              </a:ext>
            </a:extLst>
          </p:cNvPr>
          <p:cNvCxnSpPr>
            <a:cxnSpLocks/>
          </p:cNvCxnSpPr>
          <p:nvPr/>
        </p:nvCxnSpPr>
        <p:spPr>
          <a:xfrm>
            <a:off x="7163896" y="2719732"/>
            <a:ext cx="1282792" cy="0"/>
          </a:xfrm>
          <a:prstGeom prst="line">
            <a:avLst/>
          </a:prstGeom>
          <a:ln w="12700"/>
        </p:spPr>
        <p:style>
          <a:lnRef idx="1">
            <a:schemeClr val="dk1"/>
          </a:lnRef>
          <a:fillRef idx="0">
            <a:schemeClr val="dk1"/>
          </a:fillRef>
          <a:effectRef idx="0">
            <a:schemeClr val="dk1"/>
          </a:effectRef>
          <a:fontRef idx="minor">
            <a:schemeClr val="tx1"/>
          </a:fontRef>
        </p:style>
      </p:cxnSp>
      <p:sp>
        <p:nvSpPr>
          <p:cNvPr id="63" name="Arc 62">
            <a:extLst>
              <a:ext uri="{FF2B5EF4-FFF2-40B4-BE49-F238E27FC236}">
                <a16:creationId xmlns:a16="http://schemas.microsoft.com/office/drawing/2014/main" id="{0CBAD3B7-F2A7-9E49-8EAD-4A48245B574E}"/>
              </a:ext>
            </a:extLst>
          </p:cNvPr>
          <p:cNvSpPr/>
          <p:nvPr/>
        </p:nvSpPr>
        <p:spPr>
          <a:xfrm>
            <a:off x="7163896" y="2130699"/>
            <a:ext cx="340471" cy="589033"/>
          </a:xfrm>
          <a:prstGeom prst="arc">
            <a:avLst>
              <a:gd name="adj1" fmla="val 21442872"/>
              <a:gd name="adj2" fmla="val 5155580"/>
            </a:avLst>
          </a:prstGeom>
          <a:ln w="1270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4" name="Arc 63">
            <a:extLst>
              <a:ext uri="{FF2B5EF4-FFF2-40B4-BE49-F238E27FC236}">
                <a16:creationId xmlns:a16="http://schemas.microsoft.com/office/drawing/2014/main" id="{505D6175-1E02-0044-854C-9E23E12CDDEB}"/>
              </a:ext>
            </a:extLst>
          </p:cNvPr>
          <p:cNvSpPr/>
          <p:nvPr/>
        </p:nvSpPr>
        <p:spPr>
          <a:xfrm>
            <a:off x="7343706" y="2130699"/>
            <a:ext cx="340471" cy="589033"/>
          </a:xfrm>
          <a:prstGeom prst="arc">
            <a:avLst>
              <a:gd name="adj1" fmla="val 21442872"/>
              <a:gd name="adj2" fmla="val 5155580"/>
            </a:avLst>
          </a:prstGeom>
          <a:ln w="1270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5" name="Arc 64">
            <a:extLst>
              <a:ext uri="{FF2B5EF4-FFF2-40B4-BE49-F238E27FC236}">
                <a16:creationId xmlns:a16="http://schemas.microsoft.com/office/drawing/2014/main" id="{580DD7B2-7C28-2849-A5D1-289DA3DA8393}"/>
              </a:ext>
            </a:extLst>
          </p:cNvPr>
          <p:cNvSpPr/>
          <p:nvPr/>
        </p:nvSpPr>
        <p:spPr>
          <a:xfrm>
            <a:off x="7523516" y="2130699"/>
            <a:ext cx="340471" cy="589033"/>
          </a:xfrm>
          <a:prstGeom prst="arc">
            <a:avLst>
              <a:gd name="adj1" fmla="val 21442872"/>
              <a:gd name="adj2" fmla="val 5155580"/>
            </a:avLst>
          </a:prstGeom>
          <a:ln w="1270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6" name="Arc 65">
            <a:extLst>
              <a:ext uri="{FF2B5EF4-FFF2-40B4-BE49-F238E27FC236}">
                <a16:creationId xmlns:a16="http://schemas.microsoft.com/office/drawing/2014/main" id="{EA3639FF-0100-854E-9BF8-F5AE61401F43}"/>
              </a:ext>
            </a:extLst>
          </p:cNvPr>
          <p:cNvSpPr/>
          <p:nvPr/>
        </p:nvSpPr>
        <p:spPr>
          <a:xfrm>
            <a:off x="7703327" y="2130699"/>
            <a:ext cx="340471" cy="589033"/>
          </a:xfrm>
          <a:prstGeom prst="arc">
            <a:avLst>
              <a:gd name="adj1" fmla="val 21442872"/>
              <a:gd name="adj2" fmla="val 5155580"/>
            </a:avLst>
          </a:prstGeom>
          <a:ln w="1270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3609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5D05EB42-CE9E-2141-9B3F-4A076006F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39" y="1420976"/>
            <a:ext cx="5849758" cy="3975058"/>
          </a:xfrm>
          <a:prstGeom prst="rect">
            <a:avLst/>
          </a:prstGeom>
        </p:spPr>
      </p:pic>
      <p:sp>
        <p:nvSpPr>
          <p:cNvPr id="2" name="Title 1">
            <a:extLst>
              <a:ext uri="{FF2B5EF4-FFF2-40B4-BE49-F238E27FC236}">
                <a16:creationId xmlns:a16="http://schemas.microsoft.com/office/drawing/2014/main" id="{0517FA19-D766-6C4E-8A3C-0AA57DC4B6C5}"/>
              </a:ext>
            </a:extLst>
          </p:cNvPr>
          <p:cNvSpPr>
            <a:spLocks noGrp="1"/>
          </p:cNvSpPr>
          <p:nvPr>
            <p:ph type="title"/>
          </p:nvPr>
        </p:nvSpPr>
        <p:spPr/>
        <p:txBody>
          <a:bodyPr/>
          <a:lstStyle/>
          <a:p>
            <a:r>
              <a:rPr lang="en-US" dirty="0"/>
              <a:t>Calls per Depth (</a:t>
            </a:r>
            <a:r>
              <a:rPr lang="en-US" dirty="0" err="1"/>
              <a:t>CpD</a:t>
            </a:r>
            <a:r>
              <a:rPr lang="en-US" dirty="0"/>
              <a:t>)</a:t>
            </a:r>
          </a:p>
        </p:txBody>
      </p:sp>
      <p:sp>
        <p:nvSpPr>
          <p:cNvPr id="4" name="Date Placeholder 3">
            <a:extLst>
              <a:ext uri="{FF2B5EF4-FFF2-40B4-BE49-F238E27FC236}">
                <a16:creationId xmlns:a16="http://schemas.microsoft.com/office/drawing/2014/main" id="{98F9CC43-9EA5-9C4C-BB46-C4FAFA06035B}"/>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4B5D5D73-8FD8-F947-8FFD-FD575BEC1FE8}"/>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DD09D209-E9E8-794C-9217-4927927D4711}"/>
              </a:ext>
            </a:extLst>
          </p:cNvPr>
          <p:cNvSpPr>
            <a:spLocks noGrp="1"/>
          </p:cNvSpPr>
          <p:nvPr>
            <p:ph type="sldNum" sz="quarter" idx="12"/>
          </p:nvPr>
        </p:nvSpPr>
        <p:spPr/>
        <p:txBody>
          <a:bodyPr/>
          <a:lstStyle/>
          <a:p>
            <a:pPr>
              <a:defRPr/>
            </a:pPr>
            <a:fld id="{A7172004-5CED-694E-8453-C5C1C330C6EE}" type="slidenum">
              <a:rPr lang="en-US" altLang="zh-CN" smtClean="0"/>
              <a:pPr>
                <a:defRPr/>
              </a:pPr>
              <a:t>13</a:t>
            </a:fld>
            <a:endParaRPr lang="en-US" altLang="zh-CN"/>
          </a:p>
        </p:txBody>
      </p:sp>
      <p:sp>
        <p:nvSpPr>
          <p:cNvPr id="9" name="TextBox 8">
            <a:extLst>
              <a:ext uri="{FF2B5EF4-FFF2-40B4-BE49-F238E27FC236}">
                <a16:creationId xmlns:a16="http://schemas.microsoft.com/office/drawing/2014/main" id="{0B0CF7AE-3941-E14C-8AE3-484ABBCDCE38}"/>
              </a:ext>
            </a:extLst>
          </p:cNvPr>
          <p:cNvSpPr txBox="1"/>
          <p:nvPr/>
        </p:nvSpPr>
        <p:spPr>
          <a:xfrm>
            <a:off x="2742012" y="5445517"/>
            <a:ext cx="3659976" cy="369332"/>
          </a:xfrm>
          <a:prstGeom prst="rect">
            <a:avLst/>
          </a:prstGeom>
          <a:noFill/>
        </p:spPr>
        <p:txBody>
          <a:bodyPr wrap="none" rtlCol="0">
            <a:spAutoFit/>
          </a:bodyPr>
          <a:lstStyle/>
          <a:p>
            <a:r>
              <a:rPr lang="en-US" dirty="0">
                <a:latin typeface="Arial"/>
                <a:cs typeface="Arial"/>
              </a:rPr>
              <a:t>pseudo-aim-200-1-6-4, </a:t>
            </a:r>
            <a:r>
              <a:rPr lang="en-US" dirty="0" err="1">
                <a:latin typeface="Arial"/>
                <a:cs typeface="Arial"/>
              </a:rPr>
              <a:t>dom</a:t>
            </a:r>
            <a:r>
              <a:rPr lang="en-US" dirty="0">
                <a:latin typeface="Arial"/>
                <a:cs typeface="Arial"/>
              </a:rPr>
              <a:t>/</a:t>
            </a:r>
            <a:r>
              <a:rPr lang="en-US" dirty="0" err="1">
                <a:latin typeface="Arial"/>
                <a:cs typeface="Arial"/>
              </a:rPr>
              <a:t>wdeg</a:t>
            </a:r>
            <a:endParaRPr lang="en-US" dirty="0">
              <a:latin typeface="Arial"/>
              <a:cs typeface="Arial"/>
            </a:endParaRPr>
          </a:p>
        </p:txBody>
      </p:sp>
      <p:grpSp>
        <p:nvGrpSpPr>
          <p:cNvPr id="10" name="Group 9">
            <a:extLst>
              <a:ext uri="{FF2B5EF4-FFF2-40B4-BE49-F238E27FC236}">
                <a16:creationId xmlns:a16="http://schemas.microsoft.com/office/drawing/2014/main" id="{4E11953F-9757-0D4A-9903-532C46B95FCA}"/>
              </a:ext>
            </a:extLst>
          </p:cNvPr>
          <p:cNvGrpSpPr/>
          <p:nvPr/>
        </p:nvGrpSpPr>
        <p:grpSpPr>
          <a:xfrm>
            <a:off x="6798834" y="1540280"/>
            <a:ext cx="1887966" cy="2555761"/>
            <a:chOff x="6413500" y="1380691"/>
            <a:chExt cx="2423583" cy="3280833"/>
          </a:xfrm>
        </p:grpSpPr>
        <p:sp>
          <p:nvSpPr>
            <p:cNvPr id="11" name="Isosceles Triangle 13">
              <a:extLst>
                <a:ext uri="{FF2B5EF4-FFF2-40B4-BE49-F238E27FC236}">
                  <a16:creationId xmlns:a16="http://schemas.microsoft.com/office/drawing/2014/main" id="{10CF17F0-4276-2B4E-BB49-5827D4363A5D}"/>
                </a:ext>
              </a:extLst>
            </p:cNvPr>
            <p:cNvSpPr/>
            <p:nvPr/>
          </p:nvSpPr>
          <p:spPr>
            <a:xfrm>
              <a:off x="6413500" y="1380691"/>
              <a:ext cx="2423583" cy="3280833"/>
            </a:xfrm>
            <a:prstGeom prst="triangle">
              <a:avLst/>
            </a:prstGeom>
            <a:solidFill>
              <a:schemeClr val="accent1">
                <a:lumMod val="40000"/>
                <a:lumOff val="6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2" name="Freeform 11">
              <a:extLst>
                <a:ext uri="{FF2B5EF4-FFF2-40B4-BE49-F238E27FC236}">
                  <a16:creationId xmlns:a16="http://schemas.microsoft.com/office/drawing/2014/main" id="{705A6CF4-9209-5C41-94AA-B5364DAC0684}"/>
                </a:ext>
              </a:extLst>
            </p:cNvPr>
            <p:cNvSpPr/>
            <p:nvPr/>
          </p:nvSpPr>
          <p:spPr>
            <a:xfrm>
              <a:off x="7471833" y="1391274"/>
              <a:ext cx="158750" cy="1439333"/>
            </a:xfrm>
            <a:custGeom>
              <a:avLst/>
              <a:gdLst>
                <a:gd name="connsiteX0" fmla="*/ 285750 w 285750"/>
                <a:gd name="connsiteY0" fmla="*/ 0 h 1428750"/>
                <a:gd name="connsiteX1" fmla="*/ 275167 w 285750"/>
                <a:gd name="connsiteY1" fmla="*/ 169333 h 1428750"/>
                <a:gd name="connsiteX2" fmla="*/ 254000 w 285750"/>
                <a:gd name="connsiteY2" fmla="*/ 254000 h 1428750"/>
                <a:gd name="connsiteX3" fmla="*/ 243417 w 285750"/>
                <a:gd name="connsiteY3" fmla="*/ 349250 h 1428750"/>
                <a:gd name="connsiteX4" fmla="*/ 222250 w 285750"/>
                <a:gd name="connsiteY4" fmla="*/ 497417 h 1428750"/>
                <a:gd name="connsiteX5" fmla="*/ 211667 w 285750"/>
                <a:gd name="connsiteY5" fmla="*/ 635000 h 1428750"/>
                <a:gd name="connsiteX6" fmla="*/ 190500 w 285750"/>
                <a:gd name="connsiteY6" fmla="*/ 730250 h 1428750"/>
                <a:gd name="connsiteX7" fmla="*/ 169334 w 285750"/>
                <a:gd name="connsiteY7" fmla="*/ 793750 h 1428750"/>
                <a:gd name="connsiteX8" fmla="*/ 169334 w 285750"/>
                <a:gd name="connsiteY8" fmla="*/ 1121833 h 1428750"/>
                <a:gd name="connsiteX9" fmla="*/ 148167 w 285750"/>
                <a:gd name="connsiteY9" fmla="*/ 1153583 h 1428750"/>
                <a:gd name="connsiteX10" fmla="*/ 116417 w 285750"/>
                <a:gd name="connsiteY10" fmla="*/ 1217083 h 1428750"/>
                <a:gd name="connsiteX11" fmla="*/ 84667 w 285750"/>
                <a:gd name="connsiteY11" fmla="*/ 1280583 h 1428750"/>
                <a:gd name="connsiteX12" fmla="*/ 52917 w 285750"/>
                <a:gd name="connsiteY12" fmla="*/ 1301750 h 1428750"/>
                <a:gd name="connsiteX13" fmla="*/ 42334 w 285750"/>
                <a:gd name="connsiteY13" fmla="*/ 1333500 h 1428750"/>
                <a:gd name="connsiteX14" fmla="*/ 21167 w 285750"/>
                <a:gd name="connsiteY14" fmla="*/ 1365250 h 1428750"/>
                <a:gd name="connsiteX15" fmla="*/ 0 w 285750"/>
                <a:gd name="connsiteY15" fmla="*/ 1428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1428750">
                  <a:moveTo>
                    <a:pt x="285750" y="0"/>
                  </a:moveTo>
                  <a:cubicBezTo>
                    <a:pt x="282222" y="56444"/>
                    <a:pt x="282182" y="113215"/>
                    <a:pt x="275167" y="169333"/>
                  </a:cubicBezTo>
                  <a:cubicBezTo>
                    <a:pt x="271559" y="198199"/>
                    <a:pt x="254000" y="254000"/>
                    <a:pt x="254000" y="254000"/>
                  </a:cubicBezTo>
                  <a:cubicBezTo>
                    <a:pt x="250472" y="285750"/>
                    <a:pt x="247935" y="317626"/>
                    <a:pt x="243417" y="349250"/>
                  </a:cubicBezTo>
                  <a:cubicBezTo>
                    <a:pt x="221684" y="501383"/>
                    <a:pt x="243495" y="263722"/>
                    <a:pt x="222250" y="497417"/>
                  </a:cubicBezTo>
                  <a:cubicBezTo>
                    <a:pt x="218086" y="543225"/>
                    <a:pt x="216746" y="589285"/>
                    <a:pt x="211667" y="635000"/>
                  </a:cubicBezTo>
                  <a:cubicBezTo>
                    <a:pt x="209889" y="651004"/>
                    <a:pt x="196021" y="711847"/>
                    <a:pt x="190500" y="730250"/>
                  </a:cubicBezTo>
                  <a:cubicBezTo>
                    <a:pt x="184089" y="751621"/>
                    <a:pt x="169334" y="793750"/>
                    <a:pt x="169334" y="793750"/>
                  </a:cubicBezTo>
                  <a:cubicBezTo>
                    <a:pt x="175444" y="903739"/>
                    <a:pt x="189875" y="1012283"/>
                    <a:pt x="169334" y="1121833"/>
                  </a:cubicBezTo>
                  <a:cubicBezTo>
                    <a:pt x="166990" y="1134335"/>
                    <a:pt x="155223" y="1143000"/>
                    <a:pt x="148167" y="1153583"/>
                  </a:cubicBezTo>
                  <a:cubicBezTo>
                    <a:pt x="121566" y="1233387"/>
                    <a:pt x="157449" y="1135019"/>
                    <a:pt x="116417" y="1217083"/>
                  </a:cubicBezTo>
                  <a:cubicBezTo>
                    <a:pt x="99201" y="1251516"/>
                    <a:pt x="114999" y="1250251"/>
                    <a:pt x="84667" y="1280583"/>
                  </a:cubicBezTo>
                  <a:cubicBezTo>
                    <a:pt x="75673" y="1289577"/>
                    <a:pt x="63500" y="1294694"/>
                    <a:pt x="52917" y="1301750"/>
                  </a:cubicBezTo>
                  <a:cubicBezTo>
                    <a:pt x="49389" y="1312333"/>
                    <a:pt x="47323" y="1323522"/>
                    <a:pt x="42334" y="1333500"/>
                  </a:cubicBezTo>
                  <a:cubicBezTo>
                    <a:pt x="36646" y="1344877"/>
                    <a:pt x="26333" y="1353627"/>
                    <a:pt x="21167" y="1365250"/>
                  </a:cubicBezTo>
                  <a:cubicBezTo>
                    <a:pt x="12105" y="1385639"/>
                    <a:pt x="0" y="1428750"/>
                    <a:pt x="0" y="14287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14" name="TextBox 13">
            <a:extLst>
              <a:ext uri="{FF2B5EF4-FFF2-40B4-BE49-F238E27FC236}">
                <a16:creationId xmlns:a16="http://schemas.microsoft.com/office/drawing/2014/main" id="{E36DCAAE-6893-5344-AEDE-97F20AC9C8A1}"/>
              </a:ext>
            </a:extLst>
          </p:cNvPr>
          <p:cNvSpPr txBox="1"/>
          <p:nvPr/>
        </p:nvSpPr>
        <p:spPr>
          <a:xfrm>
            <a:off x="7327771" y="1595763"/>
            <a:ext cx="298480" cy="338554"/>
          </a:xfrm>
          <a:prstGeom prst="rect">
            <a:avLst/>
          </a:prstGeom>
          <a:noFill/>
        </p:spPr>
        <p:txBody>
          <a:bodyPr wrap="none" rtlCol="0">
            <a:spAutoFit/>
          </a:bodyPr>
          <a:lstStyle/>
          <a:p>
            <a:r>
              <a:rPr lang="en-US" sz="1600" dirty="0"/>
              <a:t>1</a:t>
            </a:r>
          </a:p>
        </p:txBody>
      </p:sp>
      <p:sp>
        <p:nvSpPr>
          <p:cNvPr id="15" name="TextBox 14">
            <a:extLst>
              <a:ext uri="{FF2B5EF4-FFF2-40B4-BE49-F238E27FC236}">
                <a16:creationId xmlns:a16="http://schemas.microsoft.com/office/drawing/2014/main" id="{6F42E454-E009-F54D-A024-E801F2477D3A}"/>
              </a:ext>
            </a:extLst>
          </p:cNvPr>
          <p:cNvSpPr txBox="1"/>
          <p:nvPr/>
        </p:nvSpPr>
        <p:spPr>
          <a:xfrm>
            <a:off x="6291097" y="3903449"/>
            <a:ext cx="526106" cy="338554"/>
          </a:xfrm>
          <a:prstGeom prst="rect">
            <a:avLst/>
          </a:prstGeom>
          <a:noFill/>
        </p:spPr>
        <p:txBody>
          <a:bodyPr wrap="none" rtlCol="0">
            <a:spAutoFit/>
          </a:bodyPr>
          <a:lstStyle/>
          <a:p>
            <a:r>
              <a:rPr lang="en-US" sz="1600" dirty="0"/>
              <a:t>400</a:t>
            </a:r>
          </a:p>
        </p:txBody>
      </p:sp>
      <p:cxnSp>
        <p:nvCxnSpPr>
          <p:cNvPr id="16" name="Straight Connector 15">
            <a:extLst>
              <a:ext uri="{FF2B5EF4-FFF2-40B4-BE49-F238E27FC236}">
                <a16:creationId xmlns:a16="http://schemas.microsoft.com/office/drawing/2014/main" id="{C82370F1-2097-4F48-9324-A2CA88600DA0}"/>
              </a:ext>
            </a:extLst>
          </p:cNvPr>
          <p:cNvCxnSpPr/>
          <p:nvPr/>
        </p:nvCxnSpPr>
        <p:spPr>
          <a:xfrm>
            <a:off x="7576730" y="1788918"/>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AE3761A-6C7A-4F44-9EF9-E2F5310F9B6D}"/>
              </a:ext>
            </a:extLst>
          </p:cNvPr>
          <p:cNvCxnSpPr/>
          <p:nvPr/>
        </p:nvCxnSpPr>
        <p:spPr>
          <a:xfrm>
            <a:off x="6735337" y="4082342"/>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9B3EF09-9AEF-A44F-8C60-01315E4E76AD}"/>
              </a:ext>
            </a:extLst>
          </p:cNvPr>
          <p:cNvCxnSpPr/>
          <p:nvPr/>
        </p:nvCxnSpPr>
        <p:spPr>
          <a:xfrm>
            <a:off x="6768550" y="3979537"/>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7E3BF0C-3CDC-9444-AD32-275388C2E036}"/>
              </a:ext>
            </a:extLst>
          </p:cNvPr>
          <p:cNvCxnSpPr/>
          <p:nvPr/>
        </p:nvCxnSpPr>
        <p:spPr>
          <a:xfrm>
            <a:off x="6801763" y="3876736"/>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52D2BE9-0999-CD49-B80B-3C8C7E3302F7}"/>
              </a:ext>
            </a:extLst>
          </p:cNvPr>
          <p:cNvCxnSpPr/>
          <p:nvPr/>
        </p:nvCxnSpPr>
        <p:spPr>
          <a:xfrm>
            <a:off x="6846046" y="3773935"/>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1257E4C-C920-4443-A23C-0BCCB1C91863}"/>
              </a:ext>
            </a:extLst>
          </p:cNvPr>
          <p:cNvCxnSpPr/>
          <p:nvPr/>
        </p:nvCxnSpPr>
        <p:spPr>
          <a:xfrm>
            <a:off x="6879259" y="3671133"/>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C846279E-D108-9C4B-BC30-9E34915F02AA}"/>
              </a:ext>
            </a:extLst>
          </p:cNvPr>
          <p:cNvCxnSpPr/>
          <p:nvPr/>
        </p:nvCxnSpPr>
        <p:spPr>
          <a:xfrm>
            <a:off x="6923543" y="3568332"/>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A1F74F44-FBBC-FC43-8313-0F87B8B67CD3}"/>
              </a:ext>
            </a:extLst>
          </p:cNvPr>
          <p:cNvCxnSpPr/>
          <p:nvPr/>
        </p:nvCxnSpPr>
        <p:spPr>
          <a:xfrm>
            <a:off x="6956756" y="3465531"/>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573C744-3E32-6246-8AEF-389983E13F96}"/>
              </a:ext>
            </a:extLst>
          </p:cNvPr>
          <p:cNvCxnSpPr/>
          <p:nvPr/>
        </p:nvCxnSpPr>
        <p:spPr>
          <a:xfrm>
            <a:off x="7001040" y="3362729"/>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0520724-9EF5-2840-B992-37837E707FB6}"/>
              </a:ext>
            </a:extLst>
          </p:cNvPr>
          <p:cNvCxnSpPr/>
          <p:nvPr/>
        </p:nvCxnSpPr>
        <p:spPr>
          <a:xfrm>
            <a:off x="7537982" y="1888903"/>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270EFC0-FF80-3B4F-B080-FD7E07FD774B}"/>
              </a:ext>
            </a:extLst>
          </p:cNvPr>
          <p:cNvCxnSpPr/>
          <p:nvPr/>
        </p:nvCxnSpPr>
        <p:spPr>
          <a:xfrm>
            <a:off x="7488162" y="1988888"/>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8FE64168-401E-BE44-A389-237749C80620}"/>
              </a:ext>
            </a:extLst>
          </p:cNvPr>
          <p:cNvCxnSpPr/>
          <p:nvPr/>
        </p:nvCxnSpPr>
        <p:spPr>
          <a:xfrm>
            <a:off x="7460485" y="2088873"/>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7117595-084D-1F4E-A61A-8DFC77BE6EDA}"/>
              </a:ext>
            </a:extLst>
          </p:cNvPr>
          <p:cNvCxnSpPr/>
          <p:nvPr/>
        </p:nvCxnSpPr>
        <p:spPr>
          <a:xfrm>
            <a:off x="7428130" y="2188859"/>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C65088FB-912A-8444-995B-6D85637C7023}"/>
              </a:ext>
            </a:extLst>
          </p:cNvPr>
          <p:cNvCxnSpPr/>
          <p:nvPr/>
        </p:nvCxnSpPr>
        <p:spPr>
          <a:xfrm>
            <a:off x="7382988" y="2288846"/>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20B799C2-BFBD-FD48-BE46-E5CE05CA64FB}"/>
              </a:ext>
            </a:extLst>
          </p:cNvPr>
          <p:cNvCxnSpPr/>
          <p:nvPr/>
        </p:nvCxnSpPr>
        <p:spPr>
          <a:xfrm>
            <a:off x="7612984" y="1688933"/>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sp>
        <p:nvSpPr>
          <p:cNvPr id="31" name="Isosceles Triangle 8">
            <a:extLst>
              <a:ext uri="{FF2B5EF4-FFF2-40B4-BE49-F238E27FC236}">
                <a16:creationId xmlns:a16="http://schemas.microsoft.com/office/drawing/2014/main" id="{2325B445-FA39-7F49-9706-08B930B77942}"/>
              </a:ext>
            </a:extLst>
          </p:cNvPr>
          <p:cNvSpPr/>
          <p:nvPr/>
        </p:nvSpPr>
        <p:spPr>
          <a:xfrm>
            <a:off x="7176174" y="2669761"/>
            <a:ext cx="924298" cy="1437619"/>
          </a:xfrm>
          <a:prstGeom prst="triangle">
            <a:avLst>
              <a:gd name="adj" fmla="val 49437"/>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2" name="Freeform 31">
            <a:extLst>
              <a:ext uri="{FF2B5EF4-FFF2-40B4-BE49-F238E27FC236}">
                <a16:creationId xmlns:a16="http://schemas.microsoft.com/office/drawing/2014/main" id="{DD163CA8-46E7-4B4B-98FD-6B788930C8C3}"/>
              </a:ext>
            </a:extLst>
          </p:cNvPr>
          <p:cNvSpPr/>
          <p:nvPr/>
        </p:nvSpPr>
        <p:spPr>
          <a:xfrm>
            <a:off x="7184104" y="2692971"/>
            <a:ext cx="439311" cy="1417522"/>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568409 w 568409"/>
              <a:gd name="connsiteY0" fmla="*/ 0 h 1843470"/>
              <a:gd name="connsiteX1" fmla="*/ 423337 w 568409"/>
              <a:gd name="connsiteY1" fmla="*/ 1843470 h 1843470"/>
              <a:gd name="connsiteX2" fmla="*/ 0 w 568409"/>
              <a:gd name="connsiteY2" fmla="*/ 1828799 h 1843470"/>
              <a:gd name="connsiteX3" fmla="*/ 568409 w 568409"/>
              <a:gd name="connsiteY3" fmla="*/ 0 h 1843470"/>
              <a:gd name="connsiteX0" fmla="*/ 568409 w 568409"/>
              <a:gd name="connsiteY0" fmla="*/ 0 h 1834080"/>
              <a:gd name="connsiteX1" fmla="*/ 432727 w 568409"/>
              <a:gd name="connsiteY1" fmla="*/ 1834080 h 1834080"/>
              <a:gd name="connsiteX2" fmla="*/ 0 w 568409"/>
              <a:gd name="connsiteY2" fmla="*/ 1828799 h 1834080"/>
              <a:gd name="connsiteX3" fmla="*/ 568409 w 568409"/>
              <a:gd name="connsiteY3" fmla="*/ 0 h 1834080"/>
              <a:gd name="connsiteX0" fmla="*/ 568409 w 568409"/>
              <a:gd name="connsiteY0" fmla="*/ 0 h 1834080"/>
              <a:gd name="connsiteX1" fmla="*/ 432727 w 568409"/>
              <a:gd name="connsiteY1" fmla="*/ 1834080 h 1834080"/>
              <a:gd name="connsiteX2" fmla="*/ 0 w 568409"/>
              <a:gd name="connsiteY2" fmla="*/ 1824104 h 1834080"/>
              <a:gd name="connsiteX3" fmla="*/ 568409 w 568409"/>
              <a:gd name="connsiteY3" fmla="*/ 0 h 1834080"/>
            </a:gdLst>
            <a:ahLst/>
            <a:cxnLst>
              <a:cxn ang="0">
                <a:pos x="connsiteX0" y="connsiteY0"/>
              </a:cxn>
              <a:cxn ang="0">
                <a:pos x="connsiteX1" y="connsiteY1"/>
              </a:cxn>
              <a:cxn ang="0">
                <a:pos x="connsiteX2" y="connsiteY2"/>
              </a:cxn>
              <a:cxn ang="0">
                <a:pos x="connsiteX3" y="connsiteY3"/>
              </a:cxn>
            </a:cxnLst>
            <a:rect l="l" t="t" r="r" b="b"/>
            <a:pathLst>
              <a:path w="568409" h="1834080">
                <a:moveTo>
                  <a:pt x="568409" y="0"/>
                </a:moveTo>
                <a:lnTo>
                  <a:pt x="432727" y="1834080"/>
                </a:lnTo>
                <a:lnTo>
                  <a:pt x="0" y="1824104"/>
                </a:lnTo>
                <a:lnTo>
                  <a:pt x="568409" y="0"/>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3" name="TextBox 32">
            <a:extLst>
              <a:ext uri="{FF2B5EF4-FFF2-40B4-BE49-F238E27FC236}">
                <a16:creationId xmlns:a16="http://schemas.microsoft.com/office/drawing/2014/main" id="{091A844D-9AED-1A4F-B444-6685F14B1396}"/>
              </a:ext>
            </a:extLst>
          </p:cNvPr>
          <p:cNvSpPr txBox="1"/>
          <p:nvPr/>
        </p:nvSpPr>
        <p:spPr>
          <a:xfrm rot="17100000">
            <a:off x="7044563" y="3608973"/>
            <a:ext cx="744347" cy="307777"/>
          </a:xfrm>
          <a:prstGeom prst="rect">
            <a:avLst/>
          </a:prstGeom>
          <a:noFill/>
        </p:spPr>
        <p:txBody>
          <a:bodyPr wrap="square" rtlCol="0">
            <a:spAutoFit/>
          </a:bodyPr>
          <a:lstStyle/>
          <a:p>
            <a:r>
              <a:rPr lang="en-US" sz="1400" b="1" dirty="0"/>
              <a:t>GAC</a:t>
            </a:r>
          </a:p>
        </p:txBody>
      </p:sp>
      <p:sp>
        <p:nvSpPr>
          <p:cNvPr id="34" name="Freeform 33">
            <a:extLst>
              <a:ext uri="{FF2B5EF4-FFF2-40B4-BE49-F238E27FC236}">
                <a16:creationId xmlns:a16="http://schemas.microsoft.com/office/drawing/2014/main" id="{33A646A5-060D-744A-B31A-1845FF9E74B4}"/>
              </a:ext>
            </a:extLst>
          </p:cNvPr>
          <p:cNvSpPr/>
          <p:nvPr/>
        </p:nvSpPr>
        <p:spPr>
          <a:xfrm>
            <a:off x="7490589" y="2683508"/>
            <a:ext cx="366381" cy="1432670"/>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252076 w 405302"/>
              <a:gd name="connsiteY0" fmla="*/ 0 h 1833742"/>
              <a:gd name="connsiteX1" fmla="*/ 0 w 405302"/>
              <a:gd name="connsiteY1" fmla="*/ 1833742 h 1833742"/>
              <a:gd name="connsiteX2" fmla="*/ 405302 w 405302"/>
              <a:gd name="connsiteY2" fmla="*/ 1833741 h 1833742"/>
              <a:gd name="connsiteX3" fmla="*/ 252076 w 405302"/>
              <a:gd name="connsiteY3" fmla="*/ 0 h 1833742"/>
              <a:gd name="connsiteX0" fmla="*/ 261961 w 415187"/>
              <a:gd name="connsiteY0" fmla="*/ 0 h 1843628"/>
              <a:gd name="connsiteX1" fmla="*/ 0 w 415187"/>
              <a:gd name="connsiteY1" fmla="*/ 1843628 h 1843628"/>
              <a:gd name="connsiteX2" fmla="*/ 415187 w 415187"/>
              <a:gd name="connsiteY2" fmla="*/ 1833741 h 1843628"/>
              <a:gd name="connsiteX3" fmla="*/ 261961 w 415187"/>
              <a:gd name="connsiteY3" fmla="*/ 0 h 1843628"/>
              <a:gd name="connsiteX0" fmla="*/ 261961 w 425072"/>
              <a:gd name="connsiteY0" fmla="*/ 0 h 1853511"/>
              <a:gd name="connsiteX1" fmla="*/ 0 w 425072"/>
              <a:gd name="connsiteY1" fmla="*/ 1843628 h 1853511"/>
              <a:gd name="connsiteX2" fmla="*/ 425072 w 425072"/>
              <a:gd name="connsiteY2" fmla="*/ 1853511 h 1853511"/>
              <a:gd name="connsiteX3" fmla="*/ 261961 w 425072"/>
              <a:gd name="connsiteY3" fmla="*/ 0 h 1853511"/>
              <a:gd name="connsiteX0" fmla="*/ 261961 w 580715"/>
              <a:gd name="connsiteY0" fmla="*/ 0 h 1858375"/>
              <a:gd name="connsiteX1" fmla="*/ 0 w 580715"/>
              <a:gd name="connsiteY1" fmla="*/ 1843628 h 1858375"/>
              <a:gd name="connsiteX2" fmla="*/ 580715 w 580715"/>
              <a:gd name="connsiteY2" fmla="*/ 1858375 h 1858375"/>
              <a:gd name="connsiteX3" fmla="*/ 261961 w 580715"/>
              <a:gd name="connsiteY3" fmla="*/ 0 h 1858375"/>
              <a:gd name="connsiteX0" fmla="*/ 164684 w 483438"/>
              <a:gd name="connsiteY0" fmla="*/ 0 h 1858375"/>
              <a:gd name="connsiteX1" fmla="*/ 0 w 483438"/>
              <a:gd name="connsiteY1" fmla="*/ 1858220 h 1858375"/>
              <a:gd name="connsiteX2" fmla="*/ 483438 w 483438"/>
              <a:gd name="connsiteY2" fmla="*/ 1858375 h 1858375"/>
              <a:gd name="connsiteX3" fmla="*/ 164684 w 483438"/>
              <a:gd name="connsiteY3" fmla="*/ 0 h 1858375"/>
              <a:gd name="connsiteX0" fmla="*/ 164684 w 483438"/>
              <a:gd name="connsiteY0" fmla="*/ 0 h 1858220"/>
              <a:gd name="connsiteX1" fmla="*/ 0 w 483438"/>
              <a:gd name="connsiteY1" fmla="*/ 1858220 h 1858220"/>
              <a:gd name="connsiteX2" fmla="*/ 483438 w 483438"/>
              <a:gd name="connsiteY2" fmla="*/ 1853680 h 1858220"/>
              <a:gd name="connsiteX3" fmla="*/ 164684 w 483438"/>
              <a:gd name="connsiteY3" fmla="*/ 0 h 1858220"/>
              <a:gd name="connsiteX0" fmla="*/ 155293 w 474047"/>
              <a:gd name="connsiteY0" fmla="*/ 0 h 1858220"/>
              <a:gd name="connsiteX1" fmla="*/ 0 w 474047"/>
              <a:gd name="connsiteY1" fmla="*/ 1858220 h 1858220"/>
              <a:gd name="connsiteX2" fmla="*/ 474047 w 474047"/>
              <a:gd name="connsiteY2" fmla="*/ 1853680 h 1858220"/>
              <a:gd name="connsiteX3" fmla="*/ 155293 w 474047"/>
              <a:gd name="connsiteY3" fmla="*/ 0 h 1858220"/>
              <a:gd name="connsiteX0" fmla="*/ 164683 w 483437"/>
              <a:gd name="connsiteY0" fmla="*/ 0 h 1853680"/>
              <a:gd name="connsiteX1" fmla="*/ 0 w 483437"/>
              <a:gd name="connsiteY1" fmla="*/ 1844135 h 1853680"/>
              <a:gd name="connsiteX2" fmla="*/ 483437 w 483437"/>
              <a:gd name="connsiteY2" fmla="*/ 1853680 h 1853680"/>
              <a:gd name="connsiteX3" fmla="*/ 164683 w 483437"/>
              <a:gd name="connsiteY3" fmla="*/ 0 h 1853680"/>
              <a:gd name="connsiteX0" fmla="*/ 164683 w 474047"/>
              <a:gd name="connsiteY0" fmla="*/ 0 h 1853680"/>
              <a:gd name="connsiteX1" fmla="*/ 0 w 474047"/>
              <a:gd name="connsiteY1" fmla="*/ 1844135 h 1853680"/>
              <a:gd name="connsiteX2" fmla="*/ 474047 w 474047"/>
              <a:gd name="connsiteY2" fmla="*/ 1853680 h 1853680"/>
              <a:gd name="connsiteX3" fmla="*/ 164683 w 474047"/>
              <a:gd name="connsiteY3" fmla="*/ 0 h 1853680"/>
            </a:gdLst>
            <a:ahLst/>
            <a:cxnLst>
              <a:cxn ang="0">
                <a:pos x="connsiteX0" y="connsiteY0"/>
              </a:cxn>
              <a:cxn ang="0">
                <a:pos x="connsiteX1" y="connsiteY1"/>
              </a:cxn>
              <a:cxn ang="0">
                <a:pos x="connsiteX2" y="connsiteY2"/>
              </a:cxn>
              <a:cxn ang="0">
                <a:pos x="connsiteX3" y="connsiteY3"/>
              </a:cxn>
            </a:cxnLst>
            <a:rect l="l" t="t" r="r" b="b"/>
            <a:pathLst>
              <a:path w="474047" h="1853680">
                <a:moveTo>
                  <a:pt x="164683" y="0"/>
                </a:moveTo>
                <a:lnTo>
                  <a:pt x="0" y="1844135"/>
                </a:lnTo>
                <a:lnTo>
                  <a:pt x="474047" y="1853680"/>
                </a:lnTo>
                <a:lnTo>
                  <a:pt x="164683"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5" name="TextBox 34">
            <a:extLst>
              <a:ext uri="{FF2B5EF4-FFF2-40B4-BE49-F238E27FC236}">
                <a16:creationId xmlns:a16="http://schemas.microsoft.com/office/drawing/2014/main" id="{3A7054E9-C22F-3247-9C76-777273CC0782}"/>
              </a:ext>
            </a:extLst>
          </p:cNvPr>
          <p:cNvSpPr txBox="1"/>
          <p:nvPr/>
        </p:nvSpPr>
        <p:spPr>
          <a:xfrm rot="17100000">
            <a:off x="7290677" y="3597445"/>
            <a:ext cx="744347" cy="307777"/>
          </a:xfrm>
          <a:prstGeom prst="rect">
            <a:avLst/>
          </a:prstGeom>
          <a:noFill/>
        </p:spPr>
        <p:txBody>
          <a:bodyPr wrap="square" rtlCol="0">
            <a:spAutoFit/>
          </a:bodyPr>
          <a:lstStyle/>
          <a:p>
            <a:r>
              <a:rPr lang="en-US" sz="1400" b="1" dirty="0"/>
              <a:t>HLC</a:t>
            </a:r>
          </a:p>
        </p:txBody>
      </p:sp>
      <p:sp>
        <p:nvSpPr>
          <p:cNvPr id="36" name="Oval 35">
            <a:extLst>
              <a:ext uri="{FF2B5EF4-FFF2-40B4-BE49-F238E27FC236}">
                <a16:creationId xmlns:a16="http://schemas.microsoft.com/office/drawing/2014/main" id="{EBF30931-1D0E-5D44-8ABB-87FB6D05E12C}"/>
              </a:ext>
            </a:extLst>
          </p:cNvPr>
          <p:cNvSpPr>
            <a:spLocks noChangeAspect="1"/>
          </p:cNvSpPr>
          <p:nvPr/>
        </p:nvSpPr>
        <p:spPr>
          <a:xfrm>
            <a:off x="7575110" y="2628446"/>
            <a:ext cx="126427" cy="12642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39" name="Picture 38">
            <a:extLst>
              <a:ext uri="{FF2B5EF4-FFF2-40B4-BE49-F238E27FC236}">
                <a16:creationId xmlns:a16="http://schemas.microsoft.com/office/drawing/2014/main" id="{0E77A3D2-E658-904C-BA1B-A3D36F60E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924" y="1420976"/>
            <a:ext cx="5879836" cy="3995497"/>
          </a:xfrm>
          <a:prstGeom prst="rect">
            <a:avLst/>
          </a:prstGeom>
        </p:spPr>
      </p:pic>
      <p:grpSp>
        <p:nvGrpSpPr>
          <p:cNvPr id="7" name="Group 6">
            <a:extLst>
              <a:ext uri="{FF2B5EF4-FFF2-40B4-BE49-F238E27FC236}">
                <a16:creationId xmlns:a16="http://schemas.microsoft.com/office/drawing/2014/main" id="{FEF8AD10-EDCB-CB40-B962-60D22FE349A1}"/>
              </a:ext>
            </a:extLst>
          </p:cNvPr>
          <p:cNvGrpSpPr/>
          <p:nvPr/>
        </p:nvGrpSpPr>
        <p:grpSpPr>
          <a:xfrm>
            <a:off x="6366330" y="4480652"/>
            <a:ext cx="805438" cy="1197074"/>
            <a:chOff x="6491501" y="4303262"/>
            <a:chExt cx="989617" cy="1470808"/>
          </a:xfrm>
        </p:grpSpPr>
        <p:sp>
          <p:nvSpPr>
            <p:cNvPr id="40" name="Isosceles Triangle 8">
              <a:extLst>
                <a:ext uri="{FF2B5EF4-FFF2-40B4-BE49-F238E27FC236}">
                  <a16:creationId xmlns:a16="http://schemas.microsoft.com/office/drawing/2014/main" id="{5E3124EC-1D61-554D-890F-D97E83F7CD9C}"/>
                </a:ext>
              </a:extLst>
            </p:cNvPr>
            <p:cNvSpPr/>
            <p:nvPr/>
          </p:nvSpPr>
          <p:spPr>
            <a:xfrm>
              <a:off x="6649148" y="4303262"/>
              <a:ext cx="733839" cy="1141386"/>
            </a:xfrm>
            <a:prstGeom prst="triangle">
              <a:avLst>
                <a:gd name="adj" fmla="val 49437"/>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1" name="Freeform 40">
              <a:extLst>
                <a:ext uri="{FF2B5EF4-FFF2-40B4-BE49-F238E27FC236}">
                  <a16:creationId xmlns:a16="http://schemas.microsoft.com/office/drawing/2014/main" id="{34204779-7C35-9B4B-A7EF-657437B06CFD}"/>
                </a:ext>
              </a:extLst>
            </p:cNvPr>
            <p:cNvSpPr/>
            <p:nvPr/>
          </p:nvSpPr>
          <p:spPr>
            <a:xfrm>
              <a:off x="6657079" y="4315732"/>
              <a:ext cx="348788" cy="1125432"/>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568409 w 568409"/>
                <a:gd name="connsiteY0" fmla="*/ 0 h 1843470"/>
                <a:gd name="connsiteX1" fmla="*/ 423337 w 568409"/>
                <a:gd name="connsiteY1" fmla="*/ 1843470 h 1843470"/>
                <a:gd name="connsiteX2" fmla="*/ 0 w 568409"/>
                <a:gd name="connsiteY2" fmla="*/ 1828799 h 1843470"/>
                <a:gd name="connsiteX3" fmla="*/ 568409 w 568409"/>
                <a:gd name="connsiteY3" fmla="*/ 0 h 1843470"/>
                <a:gd name="connsiteX0" fmla="*/ 568409 w 568409"/>
                <a:gd name="connsiteY0" fmla="*/ 0 h 1834080"/>
                <a:gd name="connsiteX1" fmla="*/ 432727 w 568409"/>
                <a:gd name="connsiteY1" fmla="*/ 1834080 h 1834080"/>
                <a:gd name="connsiteX2" fmla="*/ 0 w 568409"/>
                <a:gd name="connsiteY2" fmla="*/ 1828799 h 1834080"/>
                <a:gd name="connsiteX3" fmla="*/ 568409 w 568409"/>
                <a:gd name="connsiteY3" fmla="*/ 0 h 1834080"/>
                <a:gd name="connsiteX0" fmla="*/ 568409 w 568409"/>
                <a:gd name="connsiteY0" fmla="*/ 0 h 1834080"/>
                <a:gd name="connsiteX1" fmla="*/ 432727 w 568409"/>
                <a:gd name="connsiteY1" fmla="*/ 1834080 h 1834080"/>
                <a:gd name="connsiteX2" fmla="*/ 0 w 568409"/>
                <a:gd name="connsiteY2" fmla="*/ 1824104 h 1834080"/>
                <a:gd name="connsiteX3" fmla="*/ 568409 w 568409"/>
                <a:gd name="connsiteY3" fmla="*/ 0 h 1834080"/>
              </a:gdLst>
              <a:ahLst/>
              <a:cxnLst>
                <a:cxn ang="0">
                  <a:pos x="connsiteX0" y="connsiteY0"/>
                </a:cxn>
                <a:cxn ang="0">
                  <a:pos x="connsiteX1" y="connsiteY1"/>
                </a:cxn>
                <a:cxn ang="0">
                  <a:pos x="connsiteX2" y="connsiteY2"/>
                </a:cxn>
                <a:cxn ang="0">
                  <a:pos x="connsiteX3" y="connsiteY3"/>
                </a:cxn>
              </a:cxnLst>
              <a:rect l="l" t="t" r="r" b="b"/>
              <a:pathLst>
                <a:path w="568409" h="1834080">
                  <a:moveTo>
                    <a:pt x="568409" y="0"/>
                  </a:moveTo>
                  <a:lnTo>
                    <a:pt x="432727" y="1834080"/>
                  </a:lnTo>
                  <a:lnTo>
                    <a:pt x="0" y="1824104"/>
                  </a:lnTo>
                  <a:lnTo>
                    <a:pt x="568409" y="0"/>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3" name="Freeform 42">
              <a:extLst>
                <a:ext uri="{FF2B5EF4-FFF2-40B4-BE49-F238E27FC236}">
                  <a16:creationId xmlns:a16="http://schemas.microsoft.com/office/drawing/2014/main" id="{74D9DECC-A931-1E4F-8B8E-D3209D312B25}"/>
                </a:ext>
              </a:extLst>
            </p:cNvPr>
            <p:cNvSpPr/>
            <p:nvPr/>
          </p:nvSpPr>
          <p:spPr>
            <a:xfrm>
              <a:off x="6903541" y="4314363"/>
              <a:ext cx="290886" cy="1137459"/>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252076 w 405302"/>
                <a:gd name="connsiteY0" fmla="*/ 0 h 1833742"/>
                <a:gd name="connsiteX1" fmla="*/ 0 w 405302"/>
                <a:gd name="connsiteY1" fmla="*/ 1833742 h 1833742"/>
                <a:gd name="connsiteX2" fmla="*/ 405302 w 405302"/>
                <a:gd name="connsiteY2" fmla="*/ 1833741 h 1833742"/>
                <a:gd name="connsiteX3" fmla="*/ 252076 w 405302"/>
                <a:gd name="connsiteY3" fmla="*/ 0 h 1833742"/>
                <a:gd name="connsiteX0" fmla="*/ 261961 w 415187"/>
                <a:gd name="connsiteY0" fmla="*/ 0 h 1843628"/>
                <a:gd name="connsiteX1" fmla="*/ 0 w 415187"/>
                <a:gd name="connsiteY1" fmla="*/ 1843628 h 1843628"/>
                <a:gd name="connsiteX2" fmla="*/ 415187 w 415187"/>
                <a:gd name="connsiteY2" fmla="*/ 1833741 h 1843628"/>
                <a:gd name="connsiteX3" fmla="*/ 261961 w 415187"/>
                <a:gd name="connsiteY3" fmla="*/ 0 h 1843628"/>
                <a:gd name="connsiteX0" fmla="*/ 261961 w 425072"/>
                <a:gd name="connsiteY0" fmla="*/ 0 h 1853511"/>
                <a:gd name="connsiteX1" fmla="*/ 0 w 425072"/>
                <a:gd name="connsiteY1" fmla="*/ 1843628 h 1853511"/>
                <a:gd name="connsiteX2" fmla="*/ 425072 w 425072"/>
                <a:gd name="connsiteY2" fmla="*/ 1853511 h 1853511"/>
                <a:gd name="connsiteX3" fmla="*/ 261961 w 425072"/>
                <a:gd name="connsiteY3" fmla="*/ 0 h 1853511"/>
                <a:gd name="connsiteX0" fmla="*/ 261961 w 580715"/>
                <a:gd name="connsiteY0" fmla="*/ 0 h 1858375"/>
                <a:gd name="connsiteX1" fmla="*/ 0 w 580715"/>
                <a:gd name="connsiteY1" fmla="*/ 1843628 h 1858375"/>
                <a:gd name="connsiteX2" fmla="*/ 580715 w 580715"/>
                <a:gd name="connsiteY2" fmla="*/ 1858375 h 1858375"/>
                <a:gd name="connsiteX3" fmla="*/ 261961 w 580715"/>
                <a:gd name="connsiteY3" fmla="*/ 0 h 1858375"/>
                <a:gd name="connsiteX0" fmla="*/ 164684 w 483438"/>
                <a:gd name="connsiteY0" fmla="*/ 0 h 1858375"/>
                <a:gd name="connsiteX1" fmla="*/ 0 w 483438"/>
                <a:gd name="connsiteY1" fmla="*/ 1858220 h 1858375"/>
                <a:gd name="connsiteX2" fmla="*/ 483438 w 483438"/>
                <a:gd name="connsiteY2" fmla="*/ 1858375 h 1858375"/>
                <a:gd name="connsiteX3" fmla="*/ 164684 w 483438"/>
                <a:gd name="connsiteY3" fmla="*/ 0 h 1858375"/>
                <a:gd name="connsiteX0" fmla="*/ 164684 w 483438"/>
                <a:gd name="connsiteY0" fmla="*/ 0 h 1858220"/>
                <a:gd name="connsiteX1" fmla="*/ 0 w 483438"/>
                <a:gd name="connsiteY1" fmla="*/ 1858220 h 1858220"/>
                <a:gd name="connsiteX2" fmla="*/ 483438 w 483438"/>
                <a:gd name="connsiteY2" fmla="*/ 1853680 h 1858220"/>
                <a:gd name="connsiteX3" fmla="*/ 164684 w 483438"/>
                <a:gd name="connsiteY3" fmla="*/ 0 h 1858220"/>
                <a:gd name="connsiteX0" fmla="*/ 155293 w 474047"/>
                <a:gd name="connsiteY0" fmla="*/ 0 h 1858220"/>
                <a:gd name="connsiteX1" fmla="*/ 0 w 474047"/>
                <a:gd name="connsiteY1" fmla="*/ 1858220 h 1858220"/>
                <a:gd name="connsiteX2" fmla="*/ 474047 w 474047"/>
                <a:gd name="connsiteY2" fmla="*/ 1853680 h 1858220"/>
                <a:gd name="connsiteX3" fmla="*/ 155293 w 474047"/>
                <a:gd name="connsiteY3" fmla="*/ 0 h 1858220"/>
                <a:gd name="connsiteX0" fmla="*/ 164683 w 483437"/>
                <a:gd name="connsiteY0" fmla="*/ 0 h 1853680"/>
                <a:gd name="connsiteX1" fmla="*/ 0 w 483437"/>
                <a:gd name="connsiteY1" fmla="*/ 1844135 h 1853680"/>
                <a:gd name="connsiteX2" fmla="*/ 483437 w 483437"/>
                <a:gd name="connsiteY2" fmla="*/ 1853680 h 1853680"/>
                <a:gd name="connsiteX3" fmla="*/ 164683 w 483437"/>
                <a:gd name="connsiteY3" fmla="*/ 0 h 1853680"/>
                <a:gd name="connsiteX0" fmla="*/ 164683 w 474047"/>
                <a:gd name="connsiteY0" fmla="*/ 0 h 1853680"/>
                <a:gd name="connsiteX1" fmla="*/ 0 w 474047"/>
                <a:gd name="connsiteY1" fmla="*/ 1844135 h 1853680"/>
                <a:gd name="connsiteX2" fmla="*/ 474047 w 474047"/>
                <a:gd name="connsiteY2" fmla="*/ 1853680 h 1853680"/>
                <a:gd name="connsiteX3" fmla="*/ 164683 w 474047"/>
                <a:gd name="connsiteY3" fmla="*/ 0 h 1853680"/>
              </a:gdLst>
              <a:ahLst/>
              <a:cxnLst>
                <a:cxn ang="0">
                  <a:pos x="connsiteX0" y="connsiteY0"/>
                </a:cxn>
                <a:cxn ang="0">
                  <a:pos x="connsiteX1" y="connsiteY1"/>
                </a:cxn>
                <a:cxn ang="0">
                  <a:pos x="connsiteX2" y="connsiteY2"/>
                </a:cxn>
                <a:cxn ang="0">
                  <a:pos x="connsiteX3" y="connsiteY3"/>
                </a:cxn>
              </a:cxnLst>
              <a:rect l="l" t="t" r="r" b="b"/>
              <a:pathLst>
                <a:path w="474047" h="1853680">
                  <a:moveTo>
                    <a:pt x="164683" y="0"/>
                  </a:moveTo>
                  <a:lnTo>
                    <a:pt x="0" y="1844135"/>
                  </a:lnTo>
                  <a:lnTo>
                    <a:pt x="474047" y="1853680"/>
                  </a:lnTo>
                  <a:lnTo>
                    <a:pt x="164683"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 name="TextBox 2">
              <a:extLst>
                <a:ext uri="{FF2B5EF4-FFF2-40B4-BE49-F238E27FC236}">
                  <a16:creationId xmlns:a16="http://schemas.microsoft.com/office/drawing/2014/main" id="{2F191004-41E5-6A4D-88A3-F361D7242671}"/>
                </a:ext>
              </a:extLst>
            </p:cNvPr>
            <p:cNvSpPr txBox="1"/>
            <p:nvPr/>
          </p:nvSpPr>
          <p:spPr>
            <a:xfrm>
              <a:off x="6491501" y="5358099"/>
              <a:ext cx="989617" cy="415971"/>
            </a:xfrm>
            <a:prstGeom prst="rect">
              <a:avLst/>
            </a:prstGeom>
            <a:noFill/>
          </p:spPr>
          <p:txBody>
            <a:bodyPr wrap="square" rtlCol="0">
              <a:spAutoFit/>
            </a:bodyPr>
            <a:lstStyle/>
            <a:p>
              <a:pPr algn="ctr"/>
              <a:r>
                <a:rPr lang="en-US" sz="1600" dirty="0">
                  <a:solidFill>
                    <a:schemeClr val="accent1"/>
                  </a:solidFill>
                </a:rPr>
                <a:t>Filter</a:t>
              </a:r>
            </a:p>
          </p:txBody>
        </p:sp>
      </p:grpSp>
      <p:grpSp>
        <p:nvGrpSpPr>
          <p:cNvPr id="62" name="Group 61">
            <a:extLst>
              <a:ext uri="{FF2B5EF4-FFF2-40B4-BE49-F238E27FC236}">
                <a16:creationId xmlns:a16="http://schemas.microsoft.com/office/drawing/2014/main" id="{337EC3CC-997B-B941-9CD2-AA65C5173BD4}"/>
              </a:ext>
            </a:extLst>
          </p:cNvPr>
          <p:cNvGrpSpPr/>
          <p:nvPr/>
        </p:nvGrpSpPr>
        <p:grpSpPr>
          <a:xfrm>
            <a:off x="7216589" y="4480652"/>
            <a:ext cx="958917" cy="1197074"/>
            <a:chOff x="6462942" y="4303262"/>
            <a:chExt cx="1178191" cy="1470808"/>
          </a:xfrm>
        </p:grpSpPr>
        <p:sp>
          <p:nvSpPr>
            <p:cNvPr id="63" name="Isosceles Triangle 8">
              <a:extLst>
                <a:ext uri="{FF2B5EF4-FFF2-40B4-BE49-F238E27FC236}">
                  <a16:creationId xmlns:a16="http://schemas.microsoft.com/office/drawing/2014/main" id="{AFD699A4-2718-5F49-B503-98030963E708}"/>
                </a:ext>
              </a:extLst>
            </p:cNvPr>
            <p:cNvSpPr/>
            <p:nvPr/>
          </p:nvSpPr>
          <p:spPr>
            <a:xfrm>
              <a:off x="6649148" y="4303262"/>
              <a:ext cx="733839" cy="1141386"/>
            </a:xfrm>
            <a:prstGeom prst="triangle">
              <a:avLst>
                <a:gd name="adj" fmla="val 49437"/>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64" name="Freeform 63">
              <a:extLst>
                <a:ext uri="{FF2B5EF4-FFF2-40B4-BE49-F238E27FC236}">
                  <a16:creationId xmlns:a16="http://schemas.microsoft.com/office/drawing/2014/main" id="{70971F14-D130-CE4E-9E03-6B9BEFBB3F76}"/>
                </a:ext>
              </a:extLst>
            </p:cNvPr>
            <p:cNvSpPr/>
            <p:nvPr/>
          </p:nvSpPr>
          <p:spPr>
            <a:xfrm>
              <a:off x="6657079" y="4315732"/>
              <a:ext cx="348788" cy="1125432"/>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568409 w 568409"/>
                <a:gd name="connsiteY0" fmla="*/ 0 h 1843470"/>
                <a:gd name="connsiteX1" fmla="*/ 423337 w 568409"/>
                <a:gd name="connsiteY1" fmla="*/ 1843470 h 1843470"/>
                <a:gd name="connsiteX2" fmla="*/ 0 w 568409"/>
                <a:gd name="connsiteY2" fmla="*/ 1828799 h 1843470"/>
                <a:gd name="connsiteX3" fmla="*/ 568409 w 568409"/>
                <a:gd name="connsiteY3" fmla="*/ 0 h 1843470"/>
                <a:gd name="connsiteX0" fmla="*/ 568409 w 568409"/>
                <a:gd name="connsiteY0" fmla="*/ 0 h 1834080"/>
                <a:gd name="connsiteX1" fmla="*/ 432727 w 568409"/>
                <a:gd name="connsiteY1" fmla="*/ 1834080 h 1834080"/>
                <a:gd name="connsiteX2" fmla="*/ 0 w 568409"/>
                <a:gd name="connsiteY2" fmla="*/ 1828799 h 1834080"/>
                <a:gd name="connsiteX3" fmla="*/ 568409 w 568409"/>
                <a:gd name="connsiteY3" fmla="*/ 0 h 1834080"/>
                <a:gd name="connsiteX0" fmla="*/ 568409 w 568409"/>
                <a:gd name="connsiteY0" fmla="*/ 0 h 1834080"/>
                <a:gd name="connsiteX1" fmla="*/ 432727 w 568409"/>
                <a:gd name="connsiteY1" fmla="*/ 1834080 h 1834080"/>
                <a:gd name="connsiteX2" fmla="*/ 0 w 568409"/>
                <a:gd name="connsiteY2" fmla="*/ 1824104 h 1834080"/>
                <a:gd name="connsiteX3" fmla="*/ 568409 w 568409"/>
                <a:gd name="connsiteY3" fmla="*/ 0 h 1834080"/>
              </a:gdLst>
              <a:ahLst/>
              <a:cxnLst>
                <a:cxn ang="0">
                  <a:pos x="connsiteX0" y="connsiteY0"/>
                </a:cxn>
                <a:cxn ang="0">
                  <a:pos x="connsiteX1" y="connsiteY1"/>
                </a:cxn>
                <a:cxn ang="0">
                  <a:pos x="connsiteX2" y="connsiteY2"/>
                </a:cxn>
                <a:cxn ang="0">
                  <a:pos x="connsiteX3" y="connsiteY3"/>
                </a:cxn>
              </a:cxnLst>
              <a:rect l="l" t="t" r="r" b="b"/>
              <a:pathLst>
                <a:path w="568409" h="1834080">
                  <a:moveTo>
                    <a:pt x="568409" y="0"/>
                  </a:moveTo>
                  <a:lnTo>
                    <a:pt x="432727" y="1834080"/>
                  </a:lnTo>
                  <a:lnTo>
                    <a:pt x="0" y="1824104"/>
                  </a:lnTo>
                  <a:lnTo>
                    <a:pt x="568409" y="0"/>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66" name="TextBox 65">
              <a:extLst>
                <a:ext uri="{FF2B5EF4-FFF2-40B4-BE49-F238E27FC236}">
                  <a16:creationId xmlns:a16="http://schemas.microsoft.com/office/drawing/2014/main" id="{0A433FFB-953A-C141-8569-DBDE823CACB4}"/>
                </a:ext>
              </a:extLst>
            </p:cNvPr>
            <p:cNvSpPr txBox="1"/>
            <p:nvPr/>
          </p:nvSpPr>
          <p:spPr>
            <a:xfrm>
              <a:off x="6462942" y="5358099"/>
              <a:ext cx="1178191" cy="415971"/>
            </a:xfrm>
            <a:prstGeom prst="rect">
              <a:avLst/>
            </a:prstGeom>
            <a:noFill/>
          </p:spPr>
          <p:txBody>
            <a:bodyPr wrap="none" rtlCol="0">
              <a:spAutoFit/>
            </a:bodyPr>
            <a:lstStyle/>
            <a:p>
              <a:pPr algn="ctr"/>
              <a:r>
                <a:rPr lang="en-US" sz="1600" dirty="0">
                  <a:solidFill>
                    <a:schemeClr val="accent2"/>
                  </a:solidFill>
                </a:rPr>
                <a:t>No Filter</a:t>
              </a:r>
            </a:p>
          </p:txBody>
        </p:sp>
      </p:grpSp>
      <p:grpSp>
        <p:nvGrpSpPr>
          <p:cNvPr id="67" name="Group 66">
            <a:extLst>
              <a:ext uri="{FF2B5EF4-FFF2-40B4-BE49-F238E27FC236}">
                <a16:creationId xmlns:a16="http://schemas.microsoft.com/office/drawing/2014/main" id="{ADDCB17F-B509-9247-9672-A93FE9B585EE}"/>
              </a:ext>
            </a:extLst>
          </p:cNvPr>
          <p:cNvGrpSpPr/>
          <p:nvPr/>
        </p:nvGrpSpPr>
        <p:grpSpPr>
          <a:xfrm>
            <a:off x="8220326" y="4480652"/>
            <a:ext cx="936475" cy="1197074"/>
            <a:chOff x="6491501" y="4303262"/>
            <a:chExt cx="1150619" cy="1470808"/>
          </a:xfrm>
        </p:grpSpPr>
        <p:sp>
          <p:nvSpPr>
            <p:cNvPr id="68" name="Isosceles Triangle 8">
              <a:extLst>
                <a:ext uri="{FF2B5EF4-FFF2-40B4-BE49-F238E27FC236}">
                  <a16:creationId xmlns:a16="http://schemas.microsoft.com/office/drawing/2014/main" id="{DB5DA75F-48F5-F94D-87F4-047704706C83}"/>
                </a:ext>
              </a:extLst>
            </p:cNvPr>
            <p:cNvSpPr/>
            <p:nvPr/>
          </p:nvSpPr>
          <p:spPr>
            <a:xfrm>
              <a:off x="6649148" y="4303262"/>
              <a:ext cx="733839" cy="1141386"/>
            </a:xfrm>
            <a:prstGeom prst="triangle">
              <a:avLst>
                <a:gd name="adj" fmla="val 49437"/>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69" name="Freeform 68">
              <a:extLst>
                <a:ext uri="{FF2B5EF4-FFF2-40B4-BE49-F238E27FC236}">
                  <a16:creationId xmlns:a16="http://schemas.microsoft.com/office/drawing/2014/main" id="{4AE79016-D29D-AB46-87D4-F03450598B51}"/>
                </a:ext>
              </a:extLst>
            </p:cNvPr>
            <p:cNvSpPr/>
            <p:nvPr/>
          </p:nvSpPr>
          <p:spPr>
            <a:xfrm>
              <a:off x="6657079" y="4315732"/>
              <a:ext cx="348788" cy="1125432"/>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568409 w 568409"/>
                <a:gd name="connsiteY0" fmla="*/ 0 h 1843470"/>
                <a:gd name="connsiteX1" fmla="*/ 423337 w 568409"/>
                <a:gd name="connsiteY1" fmla="*/ 1843470 h 1843470"/>
                <a:gd name="connsiteX2" fmla="*/ 0 w 568409"/>
                <a:gd name="connsiteY2" fmla="*/ 1828799 h 1843470"/>
                <a:gd name="connsiteX3" fmla="*/ 568409 w 568409"/>
                <a:gd name="connsiteY3" fmla="*/ 0 h 1843470"/>
                <a:gd name="connsiteX0" fmla="*/ 568409 w 568409"/>
                <a:gd name="connsiteY0" fmla="*/ 0 h 1834080"/>
                <a:gd name="connsiteX1" fmla="*/ 432727 w 568409"/>
                <a:gd name="connsiteY1" fmla="*/ 1834080 h 1834080"/>
                <a:gd name="connsiteX2" fmla="*/ 0 w 568409"/>
                <a:gd name="connsiteY2" fmla="*/ 1828799 h 1834080"/>
                <a:gd name="connsiteX3" fmla="*/ 568409 w 568409"/>
                <a:gd name="connsiteY3" fmla="*/ 0 h 1834080"/>
                <a:gd name="connsiteX0" fmla="*/ 568409 w 568409"/>
                <a:gd name="connsiteY0" fmla="*/ 0 h 1834080"/>
                <a:gd name="connsiteX1" fmla="*/ 432727 w 568409"/>
                <a:gd name="connsiteY1" fmla="*/ 1834080 h 1834080"/>
                <a:gd name="connsiteX2" fmla="*/ 0 w 568409"/>
                <a:gd name="connsiteY2" fmla="*/ 1824104 h 1834080"/>
                <a:gd name="connsiteX3" fmla="*/ 568409 w 568409"/>
                <a:gd name="connsiteY3" fmla="*/ 0 h 1834080"/>
              </a:gdLst>
              <a:ahLst/>
              <a:cxnLst>
                <a:cxn ang="0">
                  <a:pos x="connsiteX0" y="connsiteY0"/>
                </a:cxn>
                <a:cxn ang="0">
                  <a:pos x="connsiteX1" y="connsiteY1"/>
                </a:cxn>
                <a:cxn ang="0">
                  <a:pos x="connsiteX2" y="connsiteY2"/>
                </a:cxn>
                <a:cxn ang="0">
                  <a:pos x="connsiteX3" y="connsiteY3"/>
                </a:cxn>
              </a:cxnLst>
              <a:rect l="l" t="t" r="r" b="b"/>
              <a:pathLst>
                <a:path w="568409" h="1834080">
                  <a:moveTo>
                    <a:pt x="568409" y="0"/>
                  </a:moveTo>
                  <a:lnTo>
                    <a:pt x="432727" y="1834080"/>
                  </a:lnTo>
                  <a:lnTo>
                    <a:pt x="0" y="1824104"/>
                  </a:lnTo>
                  <a:lnTo>
                    <a:pt x="568409" y="0"/>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70" name="Freeform 69">
              <a:extLst>
                <a:ext uri="{FF2B5EF4-FFF2-40B4-BE49-F238E27FC236}">
                  <a16:creationId xmlns:a16="http://schemas.microsoft.com/office/drawing/2014/main" id="{F97512C8-0CA5-AA4A-B938-71206E519553}"/>
                </a:ext>
              </a:extLst>
            </p:cNvPr>
            <p:cNvSpPr/>
            <p:nvPr/>
          </p:nvSpPr>
          <p:spPr>
            <a:xfrm>
              <a:off x="6903542" y="4314363"/>
              <a:ext cx="482037" cy="1133558"/>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252076 w 405302"/>
                <a:gd name="connsiteY0" fmla="*/ 0 h 1833742"/>
                <a:gd name="connsiteX1" fmla="*/ 0 w 405302"/>
                <a:gd name="connsiteY1" fmla="*/ 1833742 h 1833742"/>
                <a:gd name="connsiteX2" fmla="*/ 405302 w 405302"/>
                <a:gd name="connsiteY2" fmla="*/ 1833741 h 1833742"/>
                <a:gd name="connsiteX3" fmla="*/ 252076 w 405302"/>
                <a:gd name="connsiteY3" fmla="*/ 0 h 1833742"/>
                <a:gd name="connsiteX0" fmla="*/ 261961 w 415187"/>
                <a:gd name="connsiteY0" fmla="*/ 0 h 1843628"/>
                <a:gd name="connsiteX1" fmla="*/ 0 w 415187"/>
                <a:gd name="connsiteY1" fmla="*/ 1843628 h 1843628"/>
                <a:gd name="connsiteX2" fmla="*/ 415187 w 415187"/>
                <a:gd name="connsiteY2" fmla="*/ 1833741 h 1843628"/>
                <a:gd name="connsiteX3" fmla="*/ 261961 w 415187"/>
                <a:gd name="connsiteY3" fmla="*/ 0 h 1843628"/>
                <a:gd name="connsiteX0" fmla="*/ 261961 w 425072"/>
                <a:gd name="connsiteY0" fmla="*/ 0 h 1853511"/>
                <a:gd name="connsiteX1" fmla="*/ 0 w 425072"/>
                <a:gd name="connsiteY1" fmla="*/ 1843628 h 1853511"/>
                <a:gd name="connsiteX2" fmla="*/ 425072 w 425072"/>
                <a:gd name="connsiteY2" fmla="*/ 1853511 h 1853511"/>
                <a:gd name="connsiteX3" fmla="*/ 261961 w 425072"/>
                <a:gd name="connsiteY3" fmla="*/ 0 h 1853511"/>
                <a:gd name="connsiteX0" fmla="*/ 261961 w 580715"/>
                <a:gd name="connsiteY0" fmla="*/ 0 h 1858375"/>
                <a:gd name="connsiteX1" fmla="*/ 0 w 580715"/>
                <a:gd name="connsiteY1" fmla="*/ 1843628 h 1858375"/>
                <a:gd name="connsiteX2" fmla="*/ 580715 w 580715"/>
                <a:gd name="connsiteY2" fmla="*/ 1858375 h 1858375"/>
                <a:gd name="connsiteX3" fmla="*/ 261961 w 580715"/>
                <a:gd name="connsiteY3" fmla="*/ 0 h 1858375"/>
                <a:gd name="connsiteX0" fmla="*/ 164684 w 483438"/>
                <a:gd name="connsiteY0" fmla="*/ 0 h 1858375"/>
                <a:gd name="connsiteX1" fmla="*/ 0 w 483438"/>
                <a:gd name="connsiteY1" fmla="*/ 1858220 h 1858375"/>
                <a:gd name="connsiteX2" fmla="*/ 483438 w 483438"/>
                <a:gd name="connsiteY2" fmla="*/ 1858375 h 1858375"/>
                <a:gd name="connsiteX3" fmla="*/ 164684 w 483438"/>
                <a:gd name="connsiteY3" fmla="*/ 0 h 1858375"/>
                <a:gd name="connsiteX0" fmla="*/ 164684 w 483438"/>
                <a:gd name="connsiteY0" fmla="*/ 0 h 1858220"/>
                <a:gd name="connsiteX1" fmla="*/ 0 w 483438"/>
                <a:gd name="connsiteY1" fmla="*/ 1858220 h 1858220"/>
                <a:gd name="connsiteX2" fmla="*/ 483438 w 483438"/>
                <a:gd name="connsiteY2" fmla="*/ 1853680 h 1858220"/>
                <a:gd name="connsiteX3" fmla="*/ 164684 w 483438"/>
                <a:gd name="connsiteY3" fmla="*/ 0 h 1858220"/>
                <a:gd name="connsiteX0" fmla="*/ 155293 w 474047"/>
                <a:gd name="connsiteY0" fmla="*/ 0 h 1858220"/>
                <a:gd name="connsiteX1" fmla="*/ 0 w 474047"/>
                <a:gd name="connsiteY1" fmla="*/ 1858220 h 1858220"/>
                <a:gd name="connsiteX2" fmla="*/ 474047 w 474047"/>
                <a:gd name="connsiteY2" fmla="*/ 1853680 h 1858220"/>
                <a:gd name="connsiteX3" fmla="*/ 155293 w 474047"/>
                <a:gd name="connsiteY3" fmla="*/ 0 h 1858220"/>
                <a:gd name="connsiteX0" fmla="*/ 164683 w 483437"/>
                <a:gd name="connsiteY0" fmla="*/ 0 h 1853680"/>
                <a:gd name="connsiteX1" fmla="*/ 0 w 483437"/>
                <a:gd name="connsiteY1" fmla="*/ 1844135 h 1853680"/>
                <a:gd name="connsiteX2" fmla="*/ 483437 w 483437"/>
                <a:gd name="connsiteY2" fmla="*/ 1853680 h 1853680"/>
                <a:gd name="connsiteX3" fmla="*/ 164683 w 483437"/>
                <a:gd name="connsiteY3" fmla="*/ 0 h 1853680"/>
                <a:gd name="connsiteX0" fmla="*/ 164683 w 474047"/>
                <a:gd name="connsiteY0" fmla="*/ 0 h 1853680"/>
                <a:gd name="connsiteX1" fmla="*/ 0 w 474047"/>
                <a:gd name="connsiteY1" fmla="*/ 1844135 h 1853680"/>
                <a:gd name="connsiteX2" fmla="*/ 474047 w 474047"/>
                <a:gd name="connsiteY2" fmla="*/ 1853680 h 1853680"/>
                <a:gd name="connsiteX3" fmla="*/ 164683 w 474047"/>
                <a:gd name="connsiteY3" fmla="*/ 0 h 1853680"/>
                <a:gd name="connsiteX0" fmla="*/ 164683 w 785558"/>
                <a:gd name="connsiteY0" fmla="*/ 0 h 1847323"/>
                <a:gd name="connsiteX1" fmla="*/ 0 w 785558"/>
                <a:gd name="connsiteY1" fmla="*/ 1844135 h 1847323"/>
                <a:gd name="connsiteX2" fmla="*/ 785558 w 785558"/>
                <a:gd name="connsiteY2" fmla="*/ 1847323 h 1847323"/>
                <a:gd name="connsiteX3" fmla="*/ 164683 w 785558"/>
                <a:gd name="connsiteY3" fmla="*/ 0 h 1847323"/>
                <a:gd name="connsiteX0" fmla="*/ 164683 w 785558"/>
                <a:gd name="connsiteY0" fmla="*/ 0 h 1847323"/>
                <a:gd name="connsiteX1" fmla="*/ 0 w 785558"/>
                <a:gd name="connsiteY1" fmla="*/ 1844135 h 1847323"/>
                <a:gd name="connsiteX2" fmla="*/ 785558 w 785558"/>
                <a:gd name="connsiteY2" fmla="*/ 1847323 h 1847323"/>
                <a:gd name="connsiteX3" fmla="*/ 164683 w 785558"/>
                <a:gd name="connsiteY3" fmla="*/ 0 h 1847323"/>
              </a:gdLst>
              <a:ahLst/>
              <a:cxnLst>
                <a:cxn ang="0">
                  <a:pos x="connsiteX0" y="connsiteY0"/>
                </a:cxn>
                <a:cxn ang="0">
                  <a:pos x="connsiteX1" y="connsiteY1"/>
                </a:cxn>
                <a:cxn ang="0">
                  <a:pos x="connsiteX2" y="connsiteY2"/>
                </a:cxn>
                <a:cxn ang="0">
                  <a:pos x="connsiteX3" y="connsiteY3"/>
                </a:cxn>
              </a:cxnLst>
              <a:rect l="l" t="t" r="r" b="b"/>
              <a:pathLst>
                <a:path w="785558" h="1847323">
                  <a:moveTo>
                    <a:pt x="164683" y="0"/>
                  </a:moveTo>
                  <a:lnTo>
                    <a:pt x="0" y="1844135"/>
                  </a:lnTo>
                  <a:lnTo>
                    <a:pt x="785558" y="1847323"/>
                  </a:lnTo>
                  <a:lnTo>
                    <a:pt x="164683"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71" name="TextBox 70">
              <a:extLst>
                <a:ext uri="{FF2B5EF4-FFF2-40B4-BE49-F238E27FC236}">
                  <a16:creationId xmlns:a16="http://schemas.microsoft.com/office/drawing/2014/main" id="{CE76B979-194D-2D48-9A02-26E8B130041C}"/>
                </a:ext>
              </a:extLst>
            </p:cNvPr>
            <p:cNvSpPr txBox="1"/>
            <p:nvPr/>
          </p:nvSpPr>
          <p:spPr>
            <a:xfrm>
              <a:off x="6491501" y="5358099"/>
              <a:ext cx="1150619" cy="415971"/>
            </a:xfrm>
            <a:prstGeom prst="rect">
              <a:avLst/>
            </a:prstGeom>
            <a:noFill/>
          </p:spPr>
          <p:txBody>
            <a:bodyPr wrap="none" rtlCol="0">
              <a:spAutoFit/>
            </a:bodyPr>
            <a:lstStyle/>
            <a:p>
              <a:r>
                <a:rPr lang="en-US" sz="1600" dirty="0">
                  <a:solidFill>
                    <a:schemeClr val="accent3"/>
                  </a:solidFill>
                </a:rPr>
                <a:t>Wipeout</a:t>
              </a:r>
            </a:p>
          </p:txBody>
        </p:sp>
      </p:grpSp>
    </p:spTree>
    <p:extLst>
      <p:ext uri="{BB962C8B-B14F-4D97-AF65-F5344CB8AC3E}">
        <p14:creationId xmlns:p14="http://schemas.microsoft.com/office/powerpoint/2010/main" val="9604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a:t>Outline</a:t>
            </a:r>
          </a:p>
        </p:txBody>
      </p:sp>
      <p:sp>
        <p:nvSpPr>
          <p:cNvPr id="20482" name="Content Placeholder 15"/>
          <p:cNvSpPr>
            <a:spLocks noGrp="1"/>
          </p:cNvSpPr>
          <p:nvPr>
            <p:ph idx="1"/>
          </p:nvPr>
        </p:nvSpPr>
        <p:spPr>
          <a:xfrm>
            <a:off x="533400" y="1265238"/>
            <a:ext cx="8610600" cy="4525962"/>
          </a:xfrm>
        </p:spPr>
        <p:txBody>
          <a:bodyPr/>
          <a:lstStyle/>
          <a:p>
            <a:r>
              <a:rPr lang="en-US" sz="2400" dirty="0">
                <a:solidFill>
                  <a:schemeClr val="bg1">
                    <a:lumMod val="65000"/>
                  </a:schemeClr>
                </a:solidFill>
              </a:rPr>
              <a:t>Context and Claim</a:t>
            </a:r>
          </a:p>
          <a:p>
            <a:r>
              <a:rPr lang="en-US" sz="2400" dirty="0">
                <a:solidFill>
                  <a:schemeClr val="bg1">
                    <a:lumMod val="65000"/>
                  </a:schemeClr>
                </a:solidFill>
              </a:rPr>
              <a:t>Background</a:t>
            </a:r>
          </a:p>
          <a:p>
            <a:r>
              <a:rPr lang="en-US" sz="2400" dirty="0"/>
              <a:t>Contributions</a:t>
            </a:r>
          </a:p>
          <a:p>
            <a:pPr lvl="1">
              <a:tabLst>
                <a:tab pos="8288338" algn="r"/>
              </a:tabLst>
            </a:pPr>
            <a:r>
              <a:rPr lang="en-US" sz="2000" dirty="0">
                <a:solidFill>
                  <a:schemeClr val="bg1">
                    <a:lumMod val="65000"/>
                  </a:schemeClr>
                </a:solidFill>
              </a:rPr>
              <a:t>Visualization of search effort	[XAI 2018]</a:t>
            </a:r>
          </a:p>
          <a:p>
            <a:pPr lvl="1">
              <a:tabLst>
                <a:tab pos="8288338" algn="r"/>
              </a:tabLst>
            </a:pPr>
            <a:r>
              <a:rPr lang="en-US" sz="2000" dirty="0"/>
              <a:t>Reactive strategy for HLC by monitoring search 	</a:t>
            </a:r>
            <a:r>
              <a:rPr lang="en-US" sz="2000" dirty="0">
                <a:solidFill>
                  <a:schemeClr val="accent1"/>
                </a:solidFill>
              </a:rPr>
              <a:t>[IJCAI 2018]</a:t>
            </a:r>
          </a:p>
          <a:p>
            <a:pPr lvl="1">
              <a:tabLst>
                <a:tab pos="8288338" algn="r"/>
              </a:tabLst>
            </a:pPr>
            <a:r>
              <a:rPr lang="en-US" sz="2000" dirty="0"/>
              <a:t>Channeling constraint propagation along cycles	</a:t>
            </a:r>
            <a:r>
              <a:rPr lang="en-US" sz="2000" dirty="0">
                <a:solidFill>
                  <a:schemeClr val="accent1"/>
                </a:solidFill>
              </a:rPr>
              <a:t>[AAAI 2017]</a:t>
            </a:r>
            <a:endParaRPr lang="en-US" sz="2000" dirty="0"/>
          </a:p>
          <a:p>
            <a:pPr lvl="1">
              <a:tabLst>
                <a:tab pos="8288338" algn="r"/>
              </a:tabLst>
            </a:pPr>
            <a:r>
              <a:rPr lang="en-US" sz="2000" dirty="0"/>
              <a:t>First practical algorithm for Partial Hyper-3 Consistency (PH3C)</a:t>
            </a:r>
          </a:p>
          <a:p>
            <a:pPr lvl="1">
              <a:tabLst>
                <a:tab pos="8288338" algn="r"/>
              </a:tabLst>
            </a:pPr>
            <a:r>
              <a:rPr lang="en-US" sz="2000" dirty="0"/>
              <a:t>(Appendices include other incidental contributions)	</a:t>
            </a:r>
            <a:r>
              <a:rPr lang="en-US" sz="2000" dirty="0">
                <a:solidFill>
                  <a:schemeClr val="accent1"/>
                </a:solidFill>
              </a:rPr>
              <a:t>[CP 2014, TR]</a:t>
            </a:r>
          </a:p>
          <a:p>
            <a:r>
              <a:rPr lang="en-US" sz="2400" dirty="0"/>
              <a:t>Conclusions &amp; Future Research</a:t>
            </a:r>
          </a:p>
        </p:txBody>
      </p:sp>
      <p:sp>
        <p:nvSpPr>
          <p:cNvPr id="20483" name="Date Placeholder 3"/>
          <p:cNvSpPr>
            <a:spLocks noGrp="1"/>
          </p:cNvSpPr>
          <p:nvPr>
            <p:ph type="dt" sz="quarter" idx="10"/>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r>
              <a:rPr lang="en-US" altLang="zh-CN" sz="1400" dirty="0"/>
              <a:t>Sep. 20, 2018</a:t>
            </a:r>
          </a:p>
        </p:txBody>
      </p:sp>
      <p:sp>
        <p:nvSpPr>
          <p:cNvPr id="20484" name="Footer Placeholder 4"/>
          <p:cNvSpPr>
            <a:spLocks noGrp="1"/>
          </p:cNvSpPr>
          <p:nvPr>
            <p:ph type="ftr" sz="quarter" idx="11"/>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r>
              <a:rPr lang="en-US" altLang="zh-CN" sz="1400"/>
              <a:t>Woodward: Defense</a:t>
            </a:r>
          </a:p>
        </p:txBody>
      </p:sp>
      <p:sp>
        <p:nvSpPr>
          <p:cNvPr id="20485" name="Slide Number Placeholder 5"/>
          <p:cNvSpPr>
            <a:spLocks noGrp="1"/>
          </p:cNvSpPr>
          <p:nvPr>
            <p:ph type="sldNum" sz="quarter" idx="12"/>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10AAA68E-1CA1-F84A-AE69-2F1CD23B84E6}" type="slidenum">
              <a:rPr lang="en-US" altLang="zh-CN" sz="1400" smtClean="0"/>
              <a:pPr/>
              <a:t>14</a:t>
            </a:fld>
            <a:endParaRPr lang="en-US" altLang="zh-CN" sz="1400"/>
          </a:p>
        </p:txBody>
      </p:sp>
    </p:spTree>
    <p:extLst>
      <p:ext uri="{BB962C8B-B14F-4D97-AF65-F5344CB8AC3E}">
        <p14:creationId xmlns:p14="http://schemas.microsoft.com/office/powerpoint/2010/main" val="111122235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latin typeface="Helvetica" charset="0"/>
                <a:ea typeface="宋体" charset="0"/>
                <a:cs typeface="宋体" charset="0"/>
              </a:rPr>
              <a:t>A Reactive Strategy for HLC</a:t>
            </a:r>
          </a:p>
        </p:txBody>
      </p:sp>
      <p:sp>
        <p:nvSpPr>
          <p:cNvPr id="18434" name="Content Placeholder 2"/>
          <p:cNvSpPr>
            <a:spLocks noGrp="1"/>
          </p:cNvSpPr>
          <p:nvPr>
            <p:ph idx="1"/>
          </p:nvPr>
        </p:nvSpPr>
        <p:spPr>
          <a:xfrm>
            <a:off x="533400" y="1265238"/>
            <a:ext cx="8153400" cy="3244978"/>
          </a:xfrm>
        </p:spPr>
        <p:txBody>
          <a:bodyPr/>
          <a:lstStyle/>
          <a:p>
            <a:pPr marL="514350" indent="-514350">
              <a:buClr>
                <a:schemeClr val="tx1"/>
              </a:buClr>
              <a:buFont typeface="Helvetica" charset="0"/>
              <a:buAutoNum type="arabicPeriod"/>
            </a:pPr>
            <a:r>
              <a:rPr lang="en-US" b="1" dirty="0">
                <a:solidFill>
                  <a:srgbClr val="4F81BD"/>
                </a:solidFill>
                <a:latin typeface="Helvetica" charset="0"/>
                <a:ea typeface="宋体" charset="0"/>
                <a:cs typeface="宋体" charset="0"/>
              </a:rPr>
              <a:t>When: </a:t>
            </a:r>
            <a:r>
              <a:rPr lang="en-US" b="1" cap="small" dirty="0" err="1">
                <a:solidFill>
                  <a:srgbClr val="4F81BD"/>
                </a:solidFill>
                <a:latin typeface="Helvetica" charset="0"/>
                <a:ea typeface="宋体" charset="0"/>
                <a:cs typeface="宋体" charset="0"/>
              </a:rPr>
              <a:t>PrePeak</a:t>
            </a:r>
            <a:endParaRPr lang="en-US" cap="small" dirty="0">
              <a:solidFill>
                <a:srgbClr val="4F81BD"/>
              </a:solidFill>
              <a:latin typeface="Helvetica" charset="0"/>
              <a:ea typeface="宋体" charset="0"/>
              <a:cs typeface="宋体" charset="0"/>
            </a:endParaRPr>
          </a:p>
          <a:p>
            <a:pPr marL="914400" lvl="1" indent="-514350">
              <a:buClr>
                <a:schemeClr val="tx1"/>
              </a:buClr>
            </a:pPr>
            <a:r>
              <a:rPr lang="en-US" dirty="0">
                <a:latin typeface="Helvetica" charset="0"/>
                <a:ea typeface="宋体" charset="0"/>
                <a:cs typeface="宋体" charset="0"/>
              </a:rPr>
              <a:t>Monitors search performance</a:t>
            </a:r>
          </a:p>
          <a:p>
            <a:pPr marL="914400" lvl="1" indent="-514350">
              <a:buClr>
                <a:schemeClr val="tx1"/>
              </a:buClr>
            </a:pPr>
            <a:r>
              <a:rPr lang="en-US" dirty="0">
                <a:latin typeface="Helvetica" charset="0"/>
                <a:ea typeface="宋体" charset="0"/>
                <a:cs typeface="宋体" charset="0"/>
              </a:rPr>
              <a:t>When search starts thrashing, triggers an HLC</a:t>
            </a:r>
          </a:p>
          <a:p>
            <a:pPr marL="914400" lvl="1" indent="-514350">
              <a:buClr>
                <a:schemeClr val="tx1"/>
              </a:buClr>
            </a:pPr>
            <a:r>
              <a:rPr lang="en-US" dirty="0">
                <a:latin typeface="Helvetica" charset="0"/>
                <a:ea typeface="宋体" charset="0"/>
                <a:cs typeface="宋体" charset="0"/>
              </a:rPr>
              <a:t>Then, conservatively reverts to GAC</a:t>
            </a:r>
          </a:p>
          <a:p>
            <a:pPr marL="514350" indent="-514350">
              <a:buClr>
                <a:schemeClr val="tx1"/>
              </a:buClr>
              <a:buFont typeface="+mj-lt"/>
              <a:buAutoNum type="arabicPeriod"/>
            </a:pPr>
            <a:r>
              <a:rPr lang="en-US" b="1" dirty="0">
                <a:solidFill>
                  <a:srgbClr val="4F81BD"/>
                </a:solidFill>
                <a:latin typeface="Helvetica" charset="0"/>
                <a:ea typeface="宋体" charset="0"/>
                <a:cs typeface="宋体" charset="0"/>
              </a:rPr>
              <a:t>How much</a:t>
            </a:r>
          </a:p>
          <a:p>
            <a:pPr marL="914400" lvl="1" indent="-514350">
              <a:buClr>
                <a:schemeClr val="tx1"/>
              </a:buClr>
            </a:pPr>
            <a:r>
              <a:rPr lang="en-US" dirty="0">
                <a:latin typeface="Helvetica" charset="0"/>
                <a:ea typeface="宋体" charset="0"/>
                <a:cs typeface="宋体" charset="0"/>
              </a:rPr>
              <a:t>Monitor propagation and interrupt before fixpoint</a:t>
            </a:r>
          </a:p>
          <a:p>
            <a:pPr marL="914400" lvl="1" indent="-514350">
              <a:buClr>
                <a:schemeClr val="tx1"/>
              </a:buClr>
            </a:pPr>
            <a:endParaRPr lang="en-US" dirty="0">
              <a:latin typeface="Helvetica" charset="0"/>
              <a:ea typeface="宋体" charset="0"/>
              <a:cs typeface="宋体" charset="0"/>
            </a:endParaRPr>
          </a:p>
        </p:txBody>
      </p:sp>
      <p:sp>
        <p:nvSpPr>
          <p:cNvPr id="4" name="Date Placeholder 3"/>
          <p:cNvSpPr>
            <a:spLocks noGrp="1"/>
          </p:cNvSpPr>
          <p:nvPr>
            <p:ph type="dt" sz="half"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19461"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51886BAA-0305-034E-9495-0EBE807A3BE2}" type="slidenum">
              <a:rPr lang="en-US" altLang="zh-CN" sz="1400"/>
              <a:pPr eaLnBrk="1" hangingPunct="1"/>
              <a:t>15</a:t>
            </a:fld>
            <a:endParaRPr lang="en-US" altLang="zh-CN" sz="1400"/>
          </a:p>
        </p:txBody>
      </p:sp>
      <p:grpSp>
        <p:nvGrpSpPr>
          <p:cNvPr id="29" name="Group 18">
            <a:extLst>
              <a:ext uri="{FF2B5EF4-FFF2-40B4-BE49-F238E27FC236}">
                <a16:creationId xmlns:a16="http://schemas.microsoft.com/office/drawing/2014/main" id="{CD4B35F7-DD33-624F-8787-7BB51EEC219F}"/>
              </a:ext>
            </a:extLst>
          </p:cNvPr>
          <p:cNvGrpSpPr>
            <a:grpSpLocks/>
          </p:cNvGrpSpPr>
          <p:nvPr/>
        </p:nvGrpSpPr>
        <p:grpSpPr bwMode="auto">
          <a:xfrm>
            <a:off x="7805738" y="1265238"/>
            <a:ext cx="1379537" cy="793750"/>
            <a:chOff x="5376422" y="3117122"/>
            <a:chExt cx="2412921" cy="1387128"/>
          </a:xfrm>
        </p:grpSpPr>
        <p:grpSp>
          <p:nvGrpSpPr>
            <p:cNvPr id="30" name="Group 19">
              <a:extLst>
                <a:ext uri="{FF2B5EF4-FFF2-40B4-BE49-F238E27FC236}">
                  <a16:creationId xmlns:a16="http://schemas.microsoft.com/office/drawing/2014/main" id="{A2EA147E-FBCE-1C4C-B26D-205E2CA093DA}"/>
                </a:ext>
              </a:extLst>
            </p:cNvPr>
            <p:cNvGrpSpPr>
              <a:grpSpLocks/>
            </p:cNvGrpSpPr>
            <p:nvPr/>
          </p:nvGrpSpPr>
          <p:grpSpPr bwMode="auto">
            <a:xfrm>
              <a:off x="5376422" y="3117122"/>
              <a:ext cx="2412921" cy="1387128"/>
              <a:chOff x="5376422" y="2674885"/>
              <a:chExt cx="2412921" cy="1387128"/>
            </a:xfrm>
          </p:grpSpPr>
          <p:cxnSp>
            <p:nvCxnSpPr>
              <p:cNvPr id="35" name="Straight Arrow Connector 34">
                <a:extLst>
                  <a:ext uri="{FF2B5EF4-FFF2-40B4-BE49-F238E27FC236}">
                    <a16:creationId xmlns:a16="http://schemas.microsoft.com/office/drawing/2014/main" id="{00D03533-787B-D84F-8253-C6FE4F4F10C9}"/>
                  </a:ext>
                </a:extLst>
              </p:cNvPr>
              <p:cNvCxnSpPr/>
              <p:nvPr/>
            </p:nvCxnSpPr>
            <p:spPr>
              <a:xfrm>
                <a:off x="6031715" y="3892783"/>
                <a:ext cx="874649" cy="0"/>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EFC60E78-FB13-FF4B-87E1-C7A35D33941D}"/>
                  </a:ext>
                </a:extLst>
              </p:cNvPr>
              <p:cNvCxnSpPr/>
              <p:nvPr/>
            </p:nvCxnSpPr>
            <p:spPr>
              <a:xfrm flipV="1">
                <a:off x="6037268" y="3013344"/>
                <a:ext cx="0" cy="879438"/>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AD76A0A6-9DF1-864F-8C22-03CF37D68F59}"/>
                  </a:ext>
                </a:extLst>
              </p:cNvPr>
              <p:cNvCxnSpPr/>
              <p:nvPr/>
            </p:nvCxnSpPr>
            <p:spPr>
              <a:xfrm flipV="1">
                <a:off x="6037268" y="3016118"/>
                <a:ext cx="877426" cy="876665"/>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sp>
            <p:nvSpPr>
              <p:cNvPr id="38" name="TextBox 24">
                <a:extLst>
                  <a:ext uri="{FF2B5EF4-FFF2-40B4-BE49-F238E27FC236}">
                    <a16:creationId xmlns:a16="http://schemas.microsoft.com/office/drawing/2014/main" id="{5FAA731B-356D-C141-A680-A990F0F0AB68}"/>
                  </a:ext>
                </a:extLst>
              </p:cNvPr>
              <p:cNvSpPr txBox="1">
                <a:spLocks noChangeArrowheads="1"/>
              </p:cNvSpPr>
              <p:nvPr/>
            </p:nvSpPr>
            <p:spPr bwMode="auto">
              <a:xfrm>
                <a:off x="6725936" y="2821815"/>
                <a:ext cx="1063407" cy="403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900" b="1">
                    <a:solidFill>
                      <a:srgbClr val="7F7F7F"/>
                    </a:solidFill>
                    <a:latin typeface="Times New Roman" charset="0"/>
                    <a:cs typeface="Times New Roman" charset="0"/>
                  </a:rPr>
                  <a:t>Where?</a:t>
                </a:r>
              </a:p>
            </p:txBody>
          </p:sp>
          <p:sp>
            <p:nvSpPr>
              <p:cNvPr id="39" name="TextBox 25">
                <a:extLst>
                  <a:ext uri="{FF2B5EF4-FFF2-40B4-BE49-F238E27FC236}">
                    <a16:creationId xmlns:a16="http://schemas.microsoft.com/office/drawing/2014/main" id="{591FAC1B-EA97-784C-ACB4-76CE290666D8}"/>
                  </a:ext>
                </a:extLst>
              </p:cNvPr>
              <p:cNvSpPr txBox="1">
                <a:spLocks noChangeArrowheads="1"/>
              </p:cNvSpPr>
              <p:nvPr/>
            </p:nvSpPr>
            <p:spPr bwMode="auto">
              <a:xfrm>
                <a:off x="6754627" y="3658281"/>
                <a:ext cx="996103" cy="403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900" b="1">
                    <a:solidFill>
                      <a:srgbClr val="4F81BD"/>
                    </a:solidFill>
                    <a:latin typeface="Times New Roman" charset="0"/>
                    <a:cs typeface="Times New Roman" charset="0"/>
                  </a:rPr>
                  <a:t>When?</a:t>
                </a:r>
              </a:p>
            </p:txBody>
          </p:sp>
          <p:sp>
            <p:nvSpPr>
              <p:cNvPr id="40" name="TextBox 26">
                <a:extLst>
                  <a:ext uri="{FF2B5EF4-FFF2-40B4-BE49-F238E27FC236}">
                    <a16:creationId xmlns:a16="http://schemas.microsoft.com/office/drawing/2014/main" id="{85DA9957-0CDE-D44B-8E80-2B52A2F7E8E9}"/>
                  </a:ext>
                </a:extLst>
              </p:cNvPr>
              <p:cNvSpPr txBox="1">
                <a:spLocks noChangeArrowheads="1"/>
              </p:cNvSpPr>
              <p:nvPr/>
            </p:nvSpPr>
            <p:spPr bwMode="auto">
              <a:xfrm>
                <a:off x="5376422" y="2674885"/>
                <a:ext cx="1377492" cy="403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900" b="1">
                    <a:solidFill>
                      <a:schemeClr val="accent1"/>
                    </a:solidFill>
                    <a:latin typeface="Times New Roman" charset="0"/>
                    <a:cs typeface="Times New Roman" charset="0"/>
                  </a:rPr>
                  <a:t>How much?</a:t>
                </a:r>
              </a:p>
            </p:txBody>
          </p:sp>
        </p:grpSp>
        <p:sp>
          <p:nvSpPr>
            <p:cNvPr id="34" name="Parallelogram 33">
              <a:extLst>
                <a:ext uri="{FF2B5EF4-FFF2-40B4-BE49-F238E27FC236}">
                  <a16:creationId xmlns:a16="http://schemas.microsoft.com/office/drawing/2014/main" id="{805F67EE-6820-2448-900A-46AB1877795D}"/>
                </a:ext>
              </a:extLst>
            </p:cNvPr>
            <p:cNvSpPr/>
            <p:nvPr/>
          </p:nvSpPr>
          <p:spPr>
            <a:xfrm>
              <a:off x="5590224" y="4168564"/>
              <a:ext cx="916299" cy="302395"/>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sz="900" dirty="0">
                  <a:solidFill>
                    <a:schemeClr val="tx1"/>
                  </a:solidFill>
                </a:rPr>
                <a:t>HLC</a:t>
              </a:r>
            </a:p>
          </p:txBody>
        </p:sp>
      </p:grpSp>
      <p:sp>
        <p:nvSpPr>
          <p:cNvPr id="41" name="Content Placeholder 2">
            <a:extLst>
              <a:ext uri="{FF2B5EF4-FFF2-40B4-BE49-F238E27FC236}">
                <a16:creationId xmlns:a16="http://schemas.microsoft.com/office/drawing/2014/main" id="{5A0F2BD4-23C8-BF4E-A2A2-6C6291293BB9}"/>
              </a:ext>
            </a:extLst>
          </p:cNvPr>
          <p:cNvSpPr txBox="1">
            <a:spLocks/>
          </p:cNvSpPr>
          <p:nvPr/>
        </p:nvSpPr>
        <p:spPr bwMode="auto">
          <a:xfrm>
            <a:off x="1298961" y="4295528"/>
            <a:ext cx="6393678" cy="543211"/>
          </a:xfrm>
          <a:prstGeom prst="rect">
            <a:avLst/>
          </a:prstGeom>
          <a:noFill/>
          <a:ln>
            <a:solidFill>
              <a:srgbClr val="3F6BAF"/>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lgn="ctr">
              <a:buClr>
                <a:schemeClr val="tx1"/>
              </a:buClr>
              <a:buNone/>
            </a:pPr>
            <a:r>
              <a:rPr lang="en-US" b="1" kern="0" cap="small" dirty="0" err="1">
                <a:solidFill>
                  <a:srgbClr val="4F81BD"/>
                </a:solidFill>
                <a:latin typeface="Helvetica" charset="0"/>
                <a:ea typeface="宋体" charset="0"/>
                <a:cs typeface="宋体" charset="0"/>
              </a:rPr>
              <a:t>PrePeak</a:t>
            </a:r>
            <a:r>
              <a:rPr lang="en-US" b="1" kern="0" baseline="30000" dirty="0">
                <a:solidFill>
                  <a:srgbClr val="4F81BD"/>
                </a:solidFill>
                <a:latin typeface="Helvetica" charset="0"/>
                <a:ea typeface="宋体" charset="0"/>
                <a:cs typeface="宋体" charset="0"/>
              </a:rPr>
              <a:t>+</a:t>
            </a:r>
            <a:r>
              <a:rPr lang="en-US" b="1" kern="0" dirty="0">
                <a:solidFill>
                  <a:srgbClr val="4F81BD"/>
                </a:solidFill>
                <a:latin typeface="Helvetica" charset="0"/>
                <a:ea typeface="宋体" charset="0"/>
                <a:cs typeface="宋体" charset="0"/>
              </a:rPr>
              <a:t> = </a:t>
            </a:r>
            <a:r>
              <a:rPr lang="en-US" b="1" kern="0" cap="small" dirty="0" err="1">
                <a:solidFill>
                  <a:srgbClr val="4F81BD"/>
                </a:solidFill>
                <a:latin typeface="Helvetica" charset="0"/>
                <a:ea typeface="宋体" charset="0"/>
                <a:cs typeface="宋体" charset="0"/>
              </a:rPr>
              <a:t>PrePeak</a:t>
            </a:r>
            <a:r>
              <a:rPr lang="en-US" b="1" kern="0" dirty="0">
                <a:solidFill>
                  <a:srgbClr val="4F81BD"/>
                </a:solidFill>
                <a:latin typeface="Helvetica" charset="0"/>
                <a:ea typeface="宋体" charset="0"/>
                <a:cs typeface="宋体" charset="0"/>
              </a:rPr>
              <a:t> + ‘How Much’</a:t>
            </a:r>
            <a:endParaRPr lang="en-US" kern="0" dirty="0">
              <a:latin typeface="Helvetica" charset="0"/>
              <a:ea typeface="宋体" charset="0"/>
              <a:cs typeface="宋体" charset="0"/>
            </a:endParaRPr>
          </a:p>
        </p:txBody>
      </p:sp>
      <p:sp>
        <p:nvSpPr>
          <p:cNvPr id="17" name="Content Placeholder 2">
            <a:extLst>
              <a:ext uri="{FF2B5EF4-FFF2-40B4-BE49-F238E27FC236}">
                <a16:creationId xmlns:a16="http://schemas.microsoft.com/office/drawing/2014/main" id="{76E15171-1A98-0B49-8FDE-1980F95D9932}"/>
              </a:ext>
            </a:extLst>
          </p:cNvPr>
          <p:cNvSpPr txBox="1">
            <a:spLocks/>
          </p:cNvSpPr>
          <p:nvPr/>
        </p:nvSpPr>
        <p:spPr bwMode="auto">
          <a:xfrm>
            <a:off x="533400" y="5072885"/>
            <a:ext cx="8245454" cy="6707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288925" indent="-288925">
              <a:buClr>
                <a:schemeClr val="tx1"/>
              </a:buClr>
              <a:buNone/>
            </a:pPr>
            <a:r>
              <a:rPr lang="en-US" sz="2000" kern="0" dirty="0"/>
              <a:t>+  In dissertation, also introduce </a:t>
            </a:r>
            <a:r>
              <a:rPr lang="en-US" sz="2000" kern="0" cap="small" dirty="0" err="1"/>
              <a:t>BTWatch</a:t>
            </a:r>
            <a:r>
              <a:rPr lang="en-US" sz="2000" kern="0" dirty="0"/>
              <a:t> and </a:t>
            </a:r>
            <a:r>
              <a:rPr lang="en-US" sz="2000" kern="0" cap="small" dirty="0"/>
              <a:t>PP-</a:t>
            </a:r>
            <a:r>
              <a:rPr lang="en-US" sz="2000" kern="0" cap="small" dirty="0" err="1"/>
              <a:t>BTWatch</a:t>
            </a:r>
            <a:r>
              <a:rPr lang="en-US" sz="2000" kern="0" dirty="0"/>
              <a:t> that are statistically equivalent to </a:t>
            </a:r>
            <a:r>
              <a:rPr lang="en-US" sz="2000" kern="0" cap="small" dirty="0" err="1"/>
              <a:t>PrePeak</a:t>
            </a:r>
            <a:r>
              <a:rPr lang="en-US" sz="2000" kern="0" dirty="0"/>
              <a:t> </a:t>
            </a:r>
            <a:endParaRPr lang="en-US" sz="1600" kern="0"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85800"/>
          </a:xfrm>
        </p:spPr>
        <p:txBody>
          <a:bodyPr/>
          <a:lstStyle/>
          <a:p>
            <a:r>
              <a:rPr lang="en-US" sz="3600" cap="small" dirty="0" err="1">
                <a:latin typeface="Helvetica" charset="0"/>
                <a:ea typeface="宋体" charset="0"/>
                <a:cs typeface="宋体" charset="0"/>
              </a:rPr>
              <a:t>PrePeak</a:t>
            </a:r>
            <a:r>
              <a:rPr lang="en-US" sz="3600" dirty="0">
                <a:latin typeface="Helvetica" charset="0"/>
                <a:ea typeface="宋体" charset="0"/>
                <a:cs typeface="宋体" charset="0"/>
              </a:rPr>
              <a:t> Examines #BT per depth</a:t>
            </a:r>
            <a:endParaRPr lang="en-US" sz="3600" dirty="0"/>
          </a:p>
        </p:txBody>
      </p:sp>
      <p:sp>
        <p:nvSpPr>
          <p:cNvPr id="4" name="Date Placeholder 3"/>
          <p:cNvSpPr>
            <a:spLocks noGrp="1"/>
          </p:cNvSpPr>
          <p:nvPr>
            <p:ph type="dt" sz="half"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6" name="Slide Number Placeholder 5"/>
          <p:cNvSpPr>
            <a:spLocks noGrp="1"/>
          </p:cNvSpPr>
          <p:nvPr>
            <p:ph type="sldNum" sz="quarter" idx="12"/>
          </p:nvPr>
        </p:nvSpPr>
        <p:spPr/>
        <p:txBody>
          <a:bodyPr/>
          <a:lstStyle/>
          <a:p>
            <a:pPr>
              <a:defRPr/>
            </a:pPr>
            <a:fld id="{A7172004-5CED-694E-8453-C5C1C330C6EE}" type="slidenum">
              <a:rPr lang="en-US" altLang="zh-CN" smtClean="0"/>
              <a:pPr>
                <a:defRPr/>
              </a:pPr>
              <a:t>16</a:t>
            </a:fld>
            <a:endParaRPr lang="en-US" altLang="zh-CN"/>
          </a:p>
        </p:txBody>
      </p:sp>
      <p:pic>
        <p:nvPicPr>
          <p:cNvPr id="7" name="Picture 6">
            <a:extLst>
              <a:ext uri="{FF2B5EF4-FFF2-40B4-BE49-F238E27FC236}">
                <a16:creationId xmlns:a16="http://schemas.microsoft.com/office/drawing/2014/main" id="{E0882234-A3E3-1D42-826C-A7CB711930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3259" y="1217642"/>
            <a:ext cx="6371852" cy="4615389"/>
          </a:xfrm>
          <a:prstGeom prst="rect">
            <a:avLst/>
          </a:prstGeom>
        </p:spPr>
      </p:pic>
      <p:sp>
        <p:nvSpPr>
          <p:cNvPr id="40" name="Rectangle 39">
            <a:extLst>
              <a:ext uri="{FF2B5EF4-FFF2-40B4-BE49-F238E27FC236}">
                <a16:creationId xmlns:a16="http://schemas.microsoft.com/office/drawing/2014/main" id="{8099BFC3-632B-A945-AEAA-F97363BB2B81}"/>
              </a:ext>
            </a:extLst>
          </p:cNvPr>
          <p:cNvSpPr/>
          <p:nvPr/>
        </p:nvSpPr>
        <p:spPr bwMode="auto">
          <a:xfrm>
            <a:off x="1055261" y="1366797"/>
            <a:ext cx="1955135" cy="4216067"/>
          </a:xfrm>
          <a:prstGeom prst="rect">
            <a:avLst/>
          </a:prstGeom>
          <a:solidFill>
            <a:srgbClr val="92D050">
              <a:alpha val="50000"/>
            </a:srgb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sz="3200" dirty="0">
                <a:solidFill>
                  <a:schemeClr val="tx1"/>
                </a:solidFill>
              </a:rPr>
              <a:t>    HLC</a:t>
            </a:r>
            <a:endParaRPr lang="en-US" sz="2400" dirty="0">
              <a:solidFill>
                <a:schemeClr val="tx1"/>
              </a:solidFill>
            </a:endParaRPr>
          </a:p>
        </p:txBody>
      </p:sp>
      <p:cxnSp>
        <p:nvCxnSpPr>
          <p:cNvPr id="41" name="Straight Connector 40">
            <a:extLst>
              <a:ext uri="{FF2B5EF4-FFF2-40B4-BE49-F238E27FC236}">
                <a16:creationId xmlns:a16="http://schemas.microsoft.com/office/drawing/2014/main" id="{AA97CC93-0369-D341-ABB5-4886317A6680}"/>
              </a:ext>
            </a:extLst>
          </p:cNvPr>
          <p:cNvCxnSpPr>
            <a:cxnSpLocks/>
          </p:cNvCxnSpPr>
          <p:nvPr/>
        </p:nvCxnSpPr>
        <p:spPr bwMode="auto">
          <a:xfrm>
            <a:off x="3010397" y="1463040"/>
            <a:ext cx="0" cy="4119825"/>
          </a:xfrm>
          <a:prstGeom prst="line">
            <a:avLst/>
          </a:prstGeom>
          <a:ln w="12700"/>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EAE8655E-2A3A-594E-B645-07A992C5DC2B}"/>
              </a:ext>
            </a:extLst>
          </p:cNvPr>
          <p:cNvSpPr txBox="1">
            <a:spLocks noChangeArrowheads="1"/>
          </p:cNvSpPr>
          <p:nvPr/>
        </p:nvSpPr>
        <p:spPr bwMode="auto">
          <a:xfrm>
            <a:off x="3010397" y="4979392"/>
            <a:ext cx="421262" cy="2472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800" dirty="0"/>
              <a:t>Peak</a:t>
            </a:r>
          </a:p>
        </p:txBody>
      </p:sp>
      <p:sp>
        <p:nvSpPr>
          <p:cNvPr id="39" name="Content Placeholder 2">
            <a:extLst>
              <a:ext uri="{FF2B5EF4-FFF2-40B4-BE49-F238E27FC236}">
                <a16:creationId xmlns:a16="http://schemas.microsoft.com/office/drawing/2014/main" id="{A2CDC930-07FD-1144-91B7-68D65FCC2D4B}"/>
              </a:ext>
            </a:extLst>
          </p:cNvPr>
          <p:cNvSpPr txBox="1">
            <a:spLocks/>
          </p:cNvSpPr>
          <p:nvPr/>
        </p:nvSpPr>
        <p:spPr bwMode="auto">
          <a:xfrm>
            <a:off x="4213388" y="1421613"/>
            <a:ext cx="4898344" cy="1231758"/>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179388" indent="-179388">
              <a:buClr>
                <a:schemeClr val="tx1"/>
              </a:buClr>
            </a:pPr>
            <a:r>
              <a:rPr lang="en-US" sz="1800" kern="0" dirty="0"/>
              <a:t>If HLC yields</a:t>
            </a:r>
          </a:p>
          <a:p>
            <a:pPr marL="635000" lvl="1" indent="-350838">
              <a:buClr>
                <a:schemeClr val="tx1"/>
              </a:buClr>
              <a:buFont typeface="+mj-lt"/>
              <a:buAutoNum type="arabicPeriod"/>
            </a:pPr>
            <a:r>
              <a:rPr lang="en-US" sz="1600" kern="0" dirty="0"/>
              <a:t>Wipeout (highly effective), reduce </a:t>
            </a:r>
            <a:r>
              <a:rPr lang="el-GR" sz="1600" i="1" kern="0" dirty="0"/>
              <a:t>θ</a:t>
            </a:r>
            <a:endParaRPr lang="en-US" sz="1600" kern="0" dirty="0"/>
          </a:p>
          <a:p>
            <a:pPr marL="635000" lvl="1" indent="-350838">
              <a:buClr>
                <a:schemeClr val="tx1"/>
              </a:buClr>
              <a:buFont typeface="+mj-lt"/>
              <a:buAutoNum type="arabicPeriod"/>
            </a:pPr>
            <a:r>
              <a:rPr lang="en-US" sz="1600" kern="0" dirty="0"/>
              <a:t>Some filtering, increase </a:t>
            </a:r>
            <a:r>
              <a:rPr lang="el-GR" sz="1600" i="1" kern="0" dirty="0"/>
              <a:t>θ </a:t>
            </a:r>
            <a:r>
              <a:rPr lang="en-US" sz="1600" kern="0" dirty="0"/>
              <a:t>a little</a:t>
            </a:r>
          </a:p>
          <a:p>
            <a:pPr marL="635000" lvl="1" indent="-350838">
              <a:buClr>
                <a:schemeClr val="tx1"/>
              </a:buClr>
              <a:buFont typeface="+mj-lt"/>
              <a:buAutoNum type="arabicPeriod"/>
            </a:pPr>
            <a:r>
              <a:rPr lang="en-US" sz="1600" kern="0" dirty="0"/>
              <a:t>No filtering (HLC is wasteful), increase </a:t>
            </a:r>
            <a:r>
              <a:rPr lang="el-GR" sz="1600" i="1" kern="0" dirty="0"/>
              <a:t>θ </a:t>
            </a:r>
            <a:r>
              <a:rPr lang="en-US" sz="1600" kern="0" dirty="0"/>
              <a:t>a lot</a:t>
            </a:r>
          </a:p>
        </p:txBody>
      </p:sp>
      <p:grpSp>
        <p:nvGrpSpPr>
          <p:cNvPr id="21" name="Group 20"/>
          <p:cNvGrpSpPr/>
          <p:nvPr/>
        </p:nvGrpSpPr>
        <p:grpSpPr>
          <a:xfrm>
            <a:off x="7158083" y="3147010"/>
            <a:ext cx="1887966" cy="2555761"/>
            <a:chOff x="6413500" y="1380691"/>
            <a:chExt cx="2423583" cy="3280833"/>
          </a:xfrm>
        </p:grpSpPr>
        <p:sp>
          <p:nvSpPr>
            <p:cNvPr id="14" name="Isosceles Triangle 13"/>
            <p:cNvSpPr/>
            <p:nvPr/>
          </p:nvSpPr>
          <p:spPr>
            <a:xfrm>
              <a:off x="6413500" y="1380691"/>
              <a:ext cx="2423583" cy="3280833"/>
            </a:xfrm>
            <a:prstGeom prst="triangle">
              <a:avLst/>
            </a:prstGeom>
            <a:solidFill>
              <a:schemeClr val="accent1">
                <a:lumMod val="40000"/>
                <a:lumOff val="6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6" name="Freeform 15"/>
            <p:cNvSpPr/>
            <p:nvPr/>
          </p:nvSpPr>
          <p:spPr>
            <a:xfrm>
              <a:off x="7471833" y="1391274"/>
              <a:ext cx="158750" cy="1439333"/>
            </a:xfrm>
            <a:custGeom>
              <a:avLst/>
              <a:gdLst>
                <a:gd name="connsiteX0" fmla="*/ 285750 w 285750"/>
                <a:gd name="connsiteY0" fmla="*/ 0 h 1428750"/>
                <a:gd name="connsiteX1" fmla="*/ 275167 w 285750"/>
                <a:gd name="connsiteY1" fmla="*/ 169333 h 1428750"/>
                <a:gd name="connsiteX2" fmla="*/ 254000 w 285750"/>
                <a:gd name="connsiteY2" fmla="*/ 254000 h 1428750"/>
                <a:gd name="connsiteX3" fmla="*/ 243417 w 285750"/>
                <a:gd name="connsiteY3" fmla="*/ 349250 h 1428750"/>
                <a:gd name="connsiteX4" fmla="*/ 222250 w 285750"/>
                <a:gd name="connsiteY4" fmla="*/ 497417 h 1428750"/>
                <a:gd name="connsiteX5" fmla="*/ 211667 w 285750"/>
                <a:gd name="connsiteY5" fmla="*/ 635000 h 1428750"/>
                <a:gd name="connsiteX6" fmla="*/ 190500 w 285750"/>
                <a:gd name="connsiteY6" fmla="*/ 730250 h 1428750"/>
                <a:gd name="connsiteX7" fmla="*/ 169334 w 285750"/>
                <a:gd name="connsiteY7" fmla="*/ 793750 h 1428750"/>
                <a:gd name="connsiteX8" fmla="*/ 169334 w 285750"/>
                <a:gd name="connsiteY8" fmla="*/ 1121833 h 1428750"/>
                <a:gd name="connsiteX9" fmla="*/ 148167 w 285750"/>
                <a:gd name="connsiteY9" fmla="*/ 1153583 h 1428750"/>
                <a:gd name="connsiteX10" fmla="*/ 116417 w 285750"/>
                <a:gd name="connsiteY10" fmla="*/ 1217083 h 1428750"/>
                <a:gd name="connsiteX11" fmla="*/ 84667 w 285750"/>
                <a:gd name="connsiteY11" fmla="*/ 1280583 h 1428750"/>
                <a:gd name="connsiteX12" fmla="*/ 52917 w 285750"/>
                <a:gd name="connsiteY12" fmla="*/ 1301750 h 1428750"/>
                <a:gd name="connsiteX13" fmla="*/ 42334 w 285750"/>
                <a:gd name="connsiteY13" fmla="*/ 1333500 h 1428750"/>
                <a:gd name="connsiteX14" fmla="*/ 21167 w 285750"/>
                <a:gd name="connsiteY14" fmla="*/ 1365250 h 1428750"/>
                <a:gd name="connsiteX15" fmla="*/ 0 w 285750"/>
                <a:gd name="connsiteY15" fmla="*/ 1428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1428750">
                  <a:moveTo>
                    <a:pt x="285750" y="0"/>
                  </a:moveTo>
                  <a:cubicBezTo>
                    <a:pt x="282222" y="56444"/>
                    <a:pt x="282182" y="113215"/>
                    <a:pt x="275167" y="169333"/>
                  </a:cubicBezTo>
                  <a:cubicBezTo>
                    <a:pt x="271559" y="198199"/>
                    <a:pt x="254000" y="254000"/>
                    <a:pt x="254000" y="254000"/>
                  </a:cubicBezTo>
                  <a:cubicBezTo>
                    <a:pt x="250472" y="285750"/>
                    <a:pt x="247935" y="317626"/>
                    <a:pt x="243417" y="349250"/>
                  </a:cubicBezTo>
                  <a:cubicBezTo>
                    <a:pt x="221684" y="501383"/>
                    <a:pt x="243495" y="263722"/>
                    <a:pt x="222250" y="497417"/>
                  </a:cubicBezTo>
                  <a:cubicBezTo>
                    <a:pt x="218086" y="543225"/>
                    <a:pt x="216746" y="589285"/>
                    <a:pt x="211667" y="635000"/>
                  </a:cubicBezTo>
                  <a:cubicBezTo>
                    <a:pt x="209889" y="651004"/>
                    <a:pt x="196021" y="711847"/>
                    <a:pt x="190500" y="730250"/>
                  </a:cubicBezTo>
                  <a:cubicBezTo>
                    <a:pt x="184089" y="751621"/>
                    <a:pt x="169334" y="793750"/>
                    <a:pt x="169334" y="793750"/>
                  </a:cubicBezTo>
                  <a:cubicBezTo>
                    <a:pt x="175444" y="903739"/>
                    <a:pt x="189875" y="1012283"/>
                    <a:pt x="169334" y="1121833"/>
                  </a:cubicBezTo>
                  <a:cubicBezTo>
                    <a:pt x="166990" y="1134335"/>
                    <a:pt x="155223" y="1143000"/>
                    <a:pt x="148167" y="1153583"/>
                  </a:cubicBezTo>
                  <a:cubicBezTo>
                    <a:pt x="121566" y="1233387"/>
                    <a:pt x="157449" y="1135019"/>
                    <a:pt x="116417" y="1217083"/>
                  </a:cubicBezTo>
                  <a:cubicBezTo>
                    <a:pt x="99201" y="1251516"/>
                    <a:pt x="114999" y="1250251"/>
                    <a:pt x="84667" y="1280583"/>
                  </a:cubicBezTo>
                  <a:cubicBezTo>
                    <a:pt x="75673" y="1289577"/>
                    <a:pt x="63500" y="1294694"/>
                    <a:pt x="52917" y="1301750"/>
                  </a:cubicBezTo>
                  <a:cubicBezTo>
                    <a:pt x="49389" y="1312333"/>
                    <a:pt x="47323" y="1323522"/>
                    <a:pt x="42334" y="1333500"/>
                  </a:cubicBezTo>
                  <a:cubicBezTo>
                    <a:pt x="36646" y="1344877"/>
                    <a:pt x="26333" y="1353627"/>
                    <a:pt x="21167" y="1365250"/>
                  </a:cubicBezTo>
                  <a:cubicBezTo>
                    <a:pt x="12105" y="1385639"/>
                    <a:pt x="0" y="1428750"/>
                    <a:pt x="0" y="14287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2" name="TextBox 21"/>
          <p:cNvSpPr txBox="1"/>
          <p:nvPr/>
        </p:nvSpPr>
        <p:spPr>
          <a:xfrm>
            <a:off x="7687020" y="3202493"/>
            <a:ext cx="298480" cy="338554"/>
          </a:xfrm>
          <a:prstGeom prst="rect">
            <a:avLst/>
          </a:prstGeom>
          <a:noFill/>
        </p:spPr>
        <p:txBody>
          <a:bodyPr wrap="none" rtlCol="0">
            <a:spAutoFit/>
          </a:bodyPr>
          <a:lstStyle/>
          <a:p>
            <a:r>
              <a:rPr lang="en-US" sz="1600" dirty="0"/>
              <a:t>1</a:t>
            </a:r>
          </a:p>
        </p:txBody>
      </p:sp>
      <p:sp>
        <p:nvSpPr>
          <p:cNvPr id="23" name="TextBox 22"/>
          <p:cNvSpPr txBox="1"/>
          <p:nvPr/>
        </p:nvSpPr>
        <p:spPr>
          <a:xfrm>
            <a:off x="6650346" y="5510179"/>
            <a:ext cx="526106" cy="338554"/>
          </a:xfrm>
          <a:prstGeom prst="rect">
            <a:avLst/>
          </a:prstGeom>
          <a:noFill/>
        </p:spPr>
        <p:txBody>
          <a:bodyPr wrap="none" rtlCol="0">
            <a:spAutoFit/>
          </a:bodyPr>
          <a:lstStyle/>
          <a:p>
            <a:r>
              <a:rPr lang="en-US" sz="1600" dirty="0"/>
              <a:t>275</a:t>
            </a:r>
          </a:p>
        </p:txBody>
      </p:sp>
      <p:cxnSp>
        <p:nvCxnSpPr>
          <p:cNvPr id="25" name="Straight Connector 24"/>
          <p:cNvCxnSpPr/>
          <p:nvPr/>
        </p:nvCxnSpPr>
        <p:spPr>
          <a:xfrm>
            <a:off x="7935979" y="3395648"/>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7094586" y="5689072"/>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7127799" y="5586267"/>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7161012" y="5483466"/>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7205295" y="5380665"/>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7238508" y="5277863"/>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7282792" y="5175062"/>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7316005" y="5072261"/>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7360289" y="4969459"/>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7897231" y="3495633"/>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847411" y="3595618"/>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7819734" y="3695603"/>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7787379" y="3795589"/>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7742237" y="3895576"/>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F494A2B4-FAD4-194B-8510-315E8ED3D18A}"/>
              </a:ext>
            </a:extLst>
          </p:cNvPr>
          <p:cNvCxnSpPr/>
          <p:nvPr/>
        </p:nvCxnSpPr>
        <p:spPr>
          <a:xfrm>
            <a:off x="7972233" y="3295663"/>
            <a:ext cx="78449"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070B44B-ED1E-084E-8051-1BF5075308FB}"/>
              </a:ext>
            </a:extLst>
          </p:cNvPr>
          <p:cNvCxnSpPr/>
          <p:nvPr/>
        </p:nvCxnSpPr>
        <p:spPr>
          <a:xfrm>
            <a:off x="2530784" y="1463040"/>
            <a:ext cx="959224"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BDA4758E-ACB1-524D-9352-5E61E8F23870}"/>
              </a:ext>
            </a:extLst>
          </p:cNvPr>
          <p:cNvSpPr txBox="1"/>
          <p:nvPr/>
        </p:nvSpPr>
        <p:spPr>
          <a:xfrm>
            <a:off x="3442445" y="1269978"/>
            <a:ext cx="380232" cy="523220"/>
          </a:xfrm>
          <a:prstGeom prst="rect">
            <a:avLst/>
          </a:prstGeom>
          <a:noFill/>
        </p:spPr>
        <p:txBody>
          <a:bodyPr wrap="none" rtlCol="0">
            <a:spAutoFit/>
          </a:bodyPr>
          <a:lstStyle/>
          <a:p>
            <a:r>
              <a:rPr lang="el-GR" sz="2800" i="1" kern="0" dirty="0"/>
              <a:t>θ</a:t>
            </a:r>
            <a:endParaRPr lang="en-US" sz="2800" dirty="0"/>
          </a:p>
        </p:txBody>
      </p:sp>
      <p:sp>
        <p:nvSpPr>
          <p:cNvPr id="45" name="Content Placeholder 2">
            <a:extLst>
              <a:ext uri="{FF2B5EF4-FFF2-40B4-BE49-F238E27FC236}">
                <a16:creationId xmlns:a16="http://schemas.microsoft.com/office/drawing/2014/main" id="{FAA003B7-AE98-1340-8017-42341525A063}"/>
              </a:ext>
            </a:extLst>
          </p:cNvPr>
          <p:cNvSpPr txBox="1">
            <a:spLocks/>
          </p:cNvSpPr>
          <p:nvPr/>
        </p:nvSpPr>
        <p:spPr bwMode="auto">
          <a:xfrm>
            <a:off x="4213388" y="1130567"/>
            <a:ext cx="4898344" cy="27534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179388" indent="-179388">
              <a:buClr>
                <a:schemeClr val="tx1"/>
              </a:buClr>
            </a:pPr>
            <a:r>
              <a:rPr lang="en-US" sz="1800" kern="0" dirty="0"/>
              <a:t>Trigger HLC when #BT reaches a threshold </a:t>
            </a:r>
            <a:r>
              <a:rPr lang="el-GR" sz="1800" i="1" kern="0" dirty="0"/>
              <a:t>θ</a:t>
            </a:r>
            <a:endParaRPr lang="en-US" sz="1800" kern="0" dirty="0"/>
          </a:p>
        </p:txBody>
      </p:sp>
      <p:sp>
        <p:nvSpPr>
          <p:cNvPr id="48" name="Content Placeholder 2">
            <a:extLst>
              <a:ext uri="{FF2B5EF4-FFF2-40B4-BE49-F238E27FC236}">
                <a16:creationId xmlns:a16="http://schemas.microsoft.com/office/drawing/2014/main" id="{51F924B9-3738-6A40-87FE-636ADAAC6FA5}"/>
              </a:ext>
            </a:extLst>
          </p:cNvPr>
          <p:cNvSpPr txBox="1">
            <a:spLocks/>
          </p:cNvSpPr>
          <p:nvPr/>
        </p:nvSpPr>
        <p:spPr bwMode="auto">
          <a:xfrm>
            <a:off x="4213388" y="2620216"/>
            <a:ext cx="4832661" cy="352953"/>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179388" indent="-179388">
              <a:buClr>
                <a:schemeClr val="tx1"/>
              </a:buClr>
            </a:pPr>
            <a:r>
              <a:rPr lang="en-US" sz="1800" kern="0" dirty="0"/>
              <a:t>In the last 2 cases, reset #BT per depth to 0</a:t>
            </a:r>
            <a:br>
              <a:rPr lang="en-US" sz="1800" kern="0" dirty="0"/>
            </a:br>
            <a:r>
              <a:rPr lang="en-US" sz="1800" kern="0" dirty="0"/>
              <a:t>Thus, return to GAC</a:t>
            </a:r>
            <a:endParaRPr lang="en-US" sz="1600" kern="0" dirty="0"/>
          </a:p>
        </p:txBody>
      </p:sp>
      <p:sp>
        <p:nvSpPr>
          <p:cNvPr id="49" name="Isosceles Triangle 8">
            <a:extLst>
              <a:ext uri="{FF2B5EF4-FFF2-40B4-BE49-F238E27FC236}">
                <a16:creationId xmlns:a16="http://schemas.microsoft.com/office/drawing/2014/main" id="{5A29FC73-CB8D-6D45-BD5E-C5BD137B8F7A}"/>
              </a:ext>
            </a:extLst>
          </p:cNvPr>
          <p:cNvSpPr/>
          <p:nvPr/>
        </p:nvSpPr>
        <p:spPr>
          <a:xfrm>
            <a:off x="7535423" y="4276491"/>
            <a:ext cx="924298" cy="1437619"/>
          </a:xfrm>
          <a:prstGeom prst="triangle">
            <a:avLst>
              <a:gd name="adj" fmla="val 49437"/>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50" name="Freeform 49">
            <a:extLst>
              <a:ext uri="{FF2B5EF4-FFF2-40B4-BE49-F238E27FC236}">
                <a16:creationId xmlns:a16="http://schemas.microsoft.com/office/drawing/2014/main" id="{07A22A94-C4D1-1347-82D7-661F3FE1226B}"/>
              </a:ext>
            </a:extLst>
          </p:cNvPr>
          <p:cNvSpPr/>
          <p:nvPr/>
        </p:nvSpPr>
        <p:spPr>
          <a:xfrm>
            <a:off x="7543353" y="4299701"/>
            <a:ext cx="439311" cy="1417522"/>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568409 w 568409"/>
              <a:gd name="connsiteY0" fmla="*/ 0 h 1843470"/>
              <a:gd name="connsiteX1" fmla="*/ 423337 w 568409"/>
              <a:gd name="connsiteY1" fmla="*/ 1843470 h 1843470"/>
              <a:gd name="connsiteX2" fmla="*/ 0 w 568409"/>
              <a:gd name="connsiteY2" fmla="*/ 1828799 h 1843470"/>
              <a:gd name="connsiteX3" fmla="*/ 568409 w 568409"/>
              <a:gd name="connsiteY3" fmla="*/ 0 h 1843470"/>
              <a:gd name="connsiteX0" fmla="*/ 568409 w 568409"/>
              <a:gd name="connsiteY0" fmla="*/ 0 h 1834080"/>
              <a:gd name="connsiteX1" fmla="*/ 432727 w 568409"/>
              <a:gd name="connsiteY1" fmla="*/ 1834080 h 1834080"/>
              <a:gd name="connsiteX2" fmla="*/ 0 w 568409"/>
              <a:gd name="connsiteY2" fmla="*/ 1828799 h 1834080"/>
              <a:gd name="connsiteX3" fmla="*/ 568409 w 568409"/>
              <a:gd name="connsiteY3" fmla="*/ 0 h 1834080"/>
              <a:gd name="connsiteX0" fmla="*/ 568409 w 568409"/>
              <a:gd name="connsiteY0" fmla="*/ 0 h 1834080"/>
              <a:gd name="connsiteX1" fmla="*/ 432727 w 568409"/>
              <a:gd name="connsiteY1" fmla="*/ 1834080 h 1834080"/>
              <a:gd name="connsiteX2" fmla="*/ 0 w 568409"/>
              <a:gd name="connsiteY2" fmla="*/ 1824104 h 1834080"/>
              <a:gd name="connsiteX3" fmla="*/ 568409 w 568409"/>
              <a:gd name="connsiteY3" fmla="*/ 0 h 1834080"/>
            </a:gdLst>
            <a:ahLst/>
            <a:cxnLst>
              <a:cxn ang="0">
                <a:pos x="connsiteX0" y="connsiteY0"/>
              </a:cxn>
              <a:cxn ang="0">
                <a:pos x="connsiteX1" y="connsiteY1"/>
              </a:cxn>
              <a:cxn ang="0">
                <a:pos x="connsiteX2" y="connsiteY2"/>
              </a:cxn>
              <a:cxn ang="0">
                <a:pos x="connsiteX3" y="connsiteY3"/>
              </a:cxn>
            </a:cxnLst>
            <a:rect l="l" t="t" r="r" b="b"/>
            <a:pathLst>
              <a:path w="568409" h="1834080">
                <a:moveTo>
                  <a:pt x="568409" y="0"/>
                </a:moveTo>
                <a:lnTo>
                  <a:pt x="432727" y="1834080"/>
                </a:lnTo>
                <a:lnTo>
                  <a:pt x="0" y="1824104"/>
                </a:lnTo>
                <a:lnTo>
                  <a:pt x="568409" y="0"/>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51" name="TextBox 50">
            <a:extLst>
              <a:ext uri="{FF2B5EF4-FFF2-40B4-BE49-F238E27FC236}">
                <a16:creationId xmlns:a16="http://schemas.microsoft.com/office/drawing/2014/main" id="{A6574759-C0B2-4847-B2D4-50ED5D580359}"/>
              </a:ext>
            </a:extLst>
          </p:cNvPr>
          <p:cNvSpPr txBox="1"/>
          <p:nvPr/>
        </p:nvSpPr>
        <p:spPr>
          <a:xfrm rot="17100000">
            <a:off x="7403812" y="5215703"/>
            <a:ext cx="744347" cy="307777"/>
          </a:xfrm>
          <a:prstGeom prst="rect">
            <a:avLst/>
          </a:prstGeom>
          <a:noFill/>
        </p:spPr>
        <p:txBody>
          <a:bodyPr wrap="square" rtlCol="0">
            <a:spAutoFit/>
          </a:bodyPr>
          <a:lstStyle/>
          <a:p>
            <a:r>
              <a:rPr lang="en-US" sz="1400" b="1" dirty="0"/>
              <a:t>GAC</a:t>
            </a:r>
          </a:p>
        </p:txBody>
      </p:sp>
      <p:sp>
        <p:nvSpPr>
          <p:cNvPr id="52" name="Freeform 51">
            <a:extLst>
              <a:ext uri="{FF2B5EF4-FFF2-40B4-BE49-F238E27FC236}">
                <a16:creationId xmlns:a16="http://schemas.microsoft.com/office/drawing/2014/main" id="{7812AD55-3799-6C41-ABFA-F89FA39FE364}"/>
              </a:ext>
            </a:extLst>
          </p:cNvPr>
          <p:cNvSpPr/>
          <p:nvPr/>
        </p:nvSpPr>
        <p:spPr>
          <a:xfrm>
            <a:off x="7849838" y="4290238"/>
            <a:ext cx="366381" cy="1432670"/>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252076 w 405302"/>
              <a:gd name="connsiteY0" fmla="*/ 0 h 1833742"/>
              <a:gd name="connsiteX1" fmla="*/ 0 w 405302"/>
              <a:gd name="connsiteY1" fmla="*/ 1833742 h 1833742"/>
              <a:gd name="connsiteX2" fmla="*/ 405302 w 405302"/>
              <a:gd name="connsiteY2" fmla="*/ 1833741 h 1833742"/>
              <a:gd name="connsiteX3" fmla="*/ 252076 w 405302"/>
              <a:gd name="connsiteY3" fmla="*/ 0 h 1833742"/>
              <a:gd name="connsiteX0" fmla="*/ 261961 w 415187"/>
              <a:gd name="connsiteY0" fmla="*/ 0 h 1843628"/>
              <a:gd name="connsiteX1" fmla="*/ 0 w 415187"/>
              <a:gd name="connsiteY1" fmla="*/ 1843628 h 1843628"/>
              <a:gd name="connsiteX2" fmla="*/ 415187 w 415187"/>
              <a:gd name="connsiteY2" fmla="*/ 1833741 h 1843628"/>
              <a:gd name="connsiteX3" fmla="*/ 261961 w 415187"/>
              <a:gd name="connsiteY3" fmla="*/ 0 h 1843628"/>
              <a:gd name="connsiteX0" fmla="*/ 261961 w 425072"/>
              <a:gd name="connsiteY0" fmla="*/ 0 h 1853511"/>
              <a:gd name="connsiteX1" fmla="*/ 0 w 425072"/>
              <a:gd name="connsiteY1" fmla="*/ 1843628 h 1853511"/>
              <a:gd name="connsiteX2" fmla="*/ 425072 w 425072"/>
              <a:gd name="connsiteY2" fmla="*/ 1853511 h 1853511"/>
              <a:gd name="connsiteX3" fmla="*/ 261961 w 425072"/>
              <a:gd name="connsiteY3" fmla="*/ 0 h 1853511"/>
              <a:gd name="connsiteX0" fmla="*/ 261961 w 580715"/>
              <a:gd name="connsiteY0" fmla="*/ 0 h 1858375"/>
              <a:gd name="connsiteX1" fmla="*/ 0 w 580715"/>
              <a:gd name="connsiteY1" fmla="*/ 1843628 h 1858375"/>
              <a:gd name="connsiteX2" fmla="*/ 580715 w 580715"/>
              <a:gd name="connsiteY2" fmla="*/ 1858375 h 1858375"/>
              <a:gd name="connsiteX3" fmla="*/ 261961 w 580715"/>
              <a:gd name="connsiteY3" fmla="*/ 0 h 1858375"/>
              <a:gd name="connsiteX0" fmla="*/ 164684 w 483438"/>
              <a:gd name="connsiteY0" fmla="*/ 0 h 1858375"/>
              <a:gd name="connsiteX1" fmla="*/ 0 w 483438"/>
              <a:gd name="connsiteY1" fmla="*/ 1858220 h 1858375"/>
              <a:gd name="connsiteX2" fmla="*/ 483438 w 483438"/>
              <a:gd name="connsiteY2" fmla="*/ 1858375 h 1858375"/>
              <a:gd name="connsiteX3" fmla="*/ 164684 w 483438"/>
              <a:gd name="connsiteY3" fmla="*/ 0 h 1858375"/>
              <a:gd name="connsiteX0" fmla="*/ 164684 w 483438"/>
              <a:gd name="connsiteY0" fmla="*/ 0 h 1858220"/>
              <a:gd name="connsiteX1" fmla="*/ 0 w 483438"/>
              <a:gd name="connsiteY1" fmla="*/ 1858220 h 1858220"/>
              <a:gd name="connsiteX2" fmla="*/ 483438 w 483438"/>
              <a:gd name="connsiteY2" fmla="*/ 1853680 h 1858220"/>
              <a:gd name="connsiteX3" fmla="*/ 164684 w 483438"/>
              <a:gd name="connsiteY3" fmla="*/ 0 h 1858220"/>
              <a:gd name="connsiteX0" fmla="*/ 155293 w 474047"/>
              <a:gd name="connsiteY0" fmla="*/ 0 h 1858220"/>
              <a:gd name="connsiteX1" fmla="*/ 0 w 474047"/>
              <a:gd name="connsiteY1" fmla="*/ 1858220 h 1858220"/>
              <a:gd name="connsiteX2" fmla="*/ 474047 w 474047"/>
              <a:gd name="connsiteY2" fmla="*/ 1853680 h 1858220"/>
              <a:gd name="connsiteX3" fmla="*/ 155293 w 474047"/>
              <a:gd name="connsiteY3" fmla="*/ 0 h 1858220"/>
              <a:gd name="connsiteX0" fmla="*/ 164683 w 483437"/>
              <a:gd name="connsiteY0" fmla="*/ 0 h 1853680"/>
              <a:gd name="connsiteX1" fmla="*/ 0 w 483437"/>
              <a:gd name="connsiteY1" fmla="*/ 1844135 h 1853680"/>
              <a:gd name="connsiteX2" fmla="*/ 483437 w 483437"/>
              <a:gd name="connsiteY2" fmla="*/ 1853680 h 1853680"/>
              <a:gd name="connsiteX3" fmla="*/ 164683 w 483437"/>
              <a:gd name="connsiteY3" fmla="*/ 0 h 1853680"/>
              <a:gd name="connsiteX0" fmla="*/ 164683 w 474047"/>
              <a:gd name="connsiteY0" fmla="*/ 0 h 1853680"/>
              <a:gd name="connsiteX1" fmla="*/ 0 w 474047"/>
              <a:gd name="connsiteY1" fmla="*/ 1844135 h 1853680"/>
              <a:gd name="connsiteX2" fmla="*/ 474047 w 474047"/>
              <a:gd name="connsiteY2" fmla="*/ 1853680 h 1853680"/>
              <a:gd name="connsiteX3" fmla="*/ 164683 w 474047"/>
              <a:gd name="connsiteY3" fmla="*/ 0 h 1853680"/>
            </a:gdLst>
            <a:ahLst/>
            <a:cxnLst>
              <a:cxn ang="0">
                <a:pos x="connsiteX0" y="connsiteY0"/>
              </a:cxn>
              <a:cxn ang="0">
                <a:pos x="connsiteX1" y="connsiteY1"/>
              </a:cxn>
              <a:cxn ang="0">
                <a:pos x="connsiteX2" y="connsiteY2"/>
              </a:cxn>
              <a:cxn ang="0">
                <a:pos x="connsiteX3" y="connsiteY3"/>
              </a:cxn>
            </a:cxnLst>
            <a:rect l="l" t="t" r="r" b="b"/>
            <a:pathLst>
              <a:path w="474047" h="1853680">
                <a:moveTo>
                  <a:pt x="164683" y="0"/>
                </a:moveTo>
                <a:lnTo>
                  <a:pt x="0" y="1844135"/>
                </a:lnTo>
                <a:lnTo>
                  <a:pt x="474047" y="1853680"/>
                </a:lnTo>
                <a:lnTo>
                  <a:pt x="164683"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53" name="TextBox 52">
            <a:extLst>
              <a:ext uri="{FF2B5EF4-FFF2-40B4-BE49-F238E27FC236}">
                <a16:creationId xmlns:a16="http://schemas.microsoft.com/office/drawing/2014/main" id="{50FFE26D-BB49-064D-8BC4-441E895DEA2A}"/>
              </a:ext>
            </a:extLst>
          </p:cNvPr>
          <p:cNvSpPr txBox="1"/>
          <p:nvPr/>
        </p:nvSpPr>
        <p:spPr>
          <a:xfrm rot="17100000">
            <a:off x="7649926" y="5204175"/>
            <a:ext cx="744347" cy="307777"/>
          </a:xfrm>
          <a:prstGeom prst="rect">
            <a:avLst/>
          </a:prstGeom>
          <a:noFill/>
        </p:spPr>
        <p:txBody>
          <a:bodyPr wrap="square" rtlCol="0">
            <a:spAutoFit/>
          </a:bodyPr>
          <a:lstStyle/>
          <a:p>
            <a:r>
              <a:rPr lang="en-US" sz="1400" b="1" dirty="0"/>
              <a:t>HLC</a:t>
            </a:r>
          </a:p>
        </p:txBody>
      </p:sp>
      <p:sp>
        <p:nvSpPr>
          <p:cNvPr id="20" name="Oval 19"/>
          <p:cNvSpPr>
            <a:spLocks noChangeAspect="1"/>
          </p:cNvSpPr>
          <p:nvPr/>
        </p:nvSpPr>
        <p:spPr>
          <a:xfrm>
            <a:off x="7934359" y="4235176"/>
            <a:ext cx="126427" cy="12642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342405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39" grpId="0" animBg="1"/>
      <p:bldP spid="10" grpId="0"/>
      <p:bldP spid="45" grpId="0" animBg="1"/>
      <p:bldP spid="48" grpId="0" animBg="1"/>
      <p:bldP spid="52"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85800"/>
          </a:xfrm>
        </p:spPr>
        <p:txBody>
          <a:bodyPr/>
          <a:lstStyle/>
          <a:p>
            <a:r>
              <a:rPr lang="en-US" sz="3600" cap="small" dirty="0" err="1">
                <a:latin typeface="Helvetica" charset="0"/>
                <a:ea typeface="宋体" charset="0"/>
                <a:cs typeface="宋体" charset="0"/>
              </a:rPr>
              <a:t>PrePeak</a:t>
            </a:r>
            <a:r>
              <a:rPr lang="en-US" sz="3600" dirty="0">
                <a:latin typeface="Helvetica" charset="0"/>
                <a:ea typeface="宋体" charset="0"/>
                <a:cs typeface="宋体" charset="0"/>
              </a:rPr>
              <a:t> Examines #BT per depth</a:t>
            </a:r>
            <a:endParaRPr lang="en-US" sz="3600" dirty="0"/>
          </a:p>
        </p:txBody>
      </p:sp>
      <p:sp>
        <p:nvSpPr>
          <p:cNvPr id="4" name="Date Placeholder 3"/>
          <p:cNvSpPr>
            <a:spLocks noGrp="1"/>
          </p:cNvSpPr>
          <p:nvPr>
            <p:ph type="dt" sz="half"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6" name="Slide Number Placeholder 5"/>
          <p:cNvSpPr>
            <a:spLocks noGrp="1"/>
          </p:cNvSpPr>
          <p:nvPr>
            <p:ph type="sldNum" sz="quarter" idx="12"/>
          </p:nvPr>
        </p:nvSpPr>
        <p:spPr/>
        <p:txBody>
          <a:bodyPr/>
          <a:lstStyle/>
          <a:p>
            <a:pPr>
              <a:defRPr/>
            </a:pPr>
            <a:fld id="{A7172004-5CED-694E-8453-C5C1C330C6EE}" type="slidenum">
              <a:rPr lang="en-US" altLang="zh-CN" smtClean="0"/>
              <a:pPr>
                <a:defRPr/>
              </a:pPr>
              <a:t>17</a:t>
            </a:fld>
            <a:endParaRPr lang="en-US" altLang="zh-CN"/>
          </a:p>
        </p:txBody>
      </p:sp>
      <p:pic>
        <p:nvPicPr>
          <p:cNvPr id="7" name="Picture 6">
            <a:extLst>
              <a:ext uri="{FF2B5EF4-FFF2-40B4-BE49-F238E27FC236}">
                <a16:creationId xmlns:a16="http://schemas.microsoft.com/office/drawing/2014/main" id="{E0882234-A3E3-1D42-826C-A7CB711930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3259" y="1217642"/>
            <a:ext cx="6371852" cy="4615389"/>
          </a:xfrm>
          <a:prstGeom prst="rect">
            <a:avLst/>
          </a:prstGeom>
        </p:spPr>
      </p:pic>
      <p:sp>
        <p:nvSpPr>
          <p:cNvPr id="40" name="Rectangle 39">
            <a:extLst>
              <a:ext uri="{FF2B5EF4-FFF2-40B4-BE49-F238E27FC236}">
                <a16:creationId xmlns:a16="http://schemas.microsoft.com/office/drawing/2014/main" id="{8099BFC3-632B-A945-AEAA-F97363BB2B81}"/>
              </a:ext>
            </a:extLst>
          </p:cNvPr>
          <p:cNvSpPr/>
          <p:nvPr/>
        </p:nvSpPr>
        <p:spPr bwMode="auto">
          <a:xfrm>
            <a:off x="1055261" y="1366797"/>
            <a:ext cx="1955135" cy="4216067"/>
          </a:xfrm>
          <a:prstGeom prst="rect">
            <a:avLst/>
          </a:prstGeom>
          <a:solidFill>
            <a:srgbClr val="92D050">
              <a:alpha val="50000"/>
            </a:srgb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sz="3200" dirty="0">
                <a:solidFill>
                  <a:schemeClr val="tx1"/>
                </a:solidFill>
              </a:rPr>
              <a:t>    HLC</a:t>
            </a:r>
            <a:endParaRPr lang="en-US" sz="2400" dirty="0">
              <a:solidFill>
                <a:schemeClr val="tx1"/>
              </a:solidFill>
            </a:endParaRPr>
          </a:p>
        </p:txBody>
      </p:sp>
      <p:cxnSp>
        <p:nvCxnSpPr>
          <p:cNvPr id="41" name="Straight Connector 40">
            <a:extLst>
              <a:ext uri="{FF2B5EF4-FFF2-40B4-BE49-F238E27FC236}">
                <a16:creationId xmlns:a16="http://schemas.microsoft.com/office/drawing/2014/main" id="{AA97CC93-0369-D341-ABB5-4886317A6680}"/>
              </a:ext>
            </a:extLst>
          </p:cNvPr>
          <p:cNvCxnSpPr>
            <a:cxnSpLocks/>
          </p:cNvCxnSpPr>
          <p:nvPr/>
        </p:nvCxnSpPr>
        <p:spPr bwMode="auto">
          <a:xfrm>
            <a:off x="3010397" y="1463040"/>
            <a:ext cx="0" cy="4119825"/>
          </a:xfrm>
          <a:prstGeom prst="line">
            <a:avLst/>
          </a:prstGeom>
          <a:ln w="12700"/>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EAE8655E-2A3A-594E-B645-07A992C5DC2B}"/>
              </a:ext>
            </a:extLst>
          </p:cNvPr>
          <p:cNvSpPr txBox="1">
            <a:spLocks noChangeArrowheads="1"/>
          </p:cNvSpPr>
          <p:nvPr/>
        </p:nvSpPr>
        <p:spPr bwMode="auto">
          <a:xfrm>
            <a:off x="3010397" y="4979392"/>
            <a:ext cx="421262" cy="2472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800" dirty="0"/>
              <a:t>Peak</a:t>
            </a:r>
          </a:p>
        </p:txBody>
      </p:sp>
      <p:sp>
        <p:nvSpPr>
          <p:cNvPr id="39" name="Content Placeholder 2">
            <a:extLst>
              <a:ext uri="{FF2B5EF4-FFF2-40B4-BE49-F238E27FC236}">
                <a16:creationId xmlns:a16="http://schemas.microsoft.com/office/drawing/2014/main" id="{A2CDC930-07FD-1144-91B7-68D65FCC2D4B}"/>
              </a:ext>
            </a:extLst>
          </p:cNvPr>
          <p:cNvSpPr txBox="1">
            <a:spLocks/>
          </p:cNvSpPr>
          <p:nvPr/>
        </p:nvSpPr>
        <p:spPr bwMode="auto">
          <a:xfrm>
            <a:off x="4213388" y="1421613"/>
            <a:ext cx="4898344" cy="1231758"/>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179388" indent="-179388">
              <a:buClr>
                <a:schemeClr val="tx1"/>
              </a:buClr>
            </a:pPr>
            <a:r>
              <a:rPr lang="en-US" sz="1800" kern="0" dirty="0"/>
              <a:t>If HLC yields</a:t>
            </a:r>
          </a:p>
          <a:p>
            <a:pPr marL="635000" lvl="1" indent="-350838">
              <a:buClr>
                <a:schemeClr val="tx1"/>
              </a:buClr>
              <a:buFont typeface="+mj-lt"/>
              <a:buAutoNum type="arabicPeriod"/>
            </a:pPr>
            <a:r>
              <a:rPr lang="en-US" sz="1600" kern="0" dirty="0"/>
              <a:t>Wipeout (highly effective), reduce </a:t>
            </a:r>
            <a:r>
              <a:rPr lang="el-GR" sz="1600" i="1" kern="0" dirty="0"/>
              <a:t>θ</a:t>
            </a:r>
            <a:endParaRPr lang="en-US" sz="1600" kern="0" dirty="0"/>
          </a:p>
          <a:p>
            <a:pPr marL="635000" lvl="1" indent="-350838">
              <a:buClr>
                <a:schemeClr val="tx1"/>
              </a:buClr>
              <a:buFont typeface="+mj-lt"/>
              <a:buAutoNum type="arabicPeriod"/>
            </a:pPr>
            <a:r>
              <a:rPr lang="en-US" sz="1600" kern="0" dirty="0"/>
              <a:t>Some filtering, increase </a:t>
            </a:r>
            <a:r>
              <a:rPr lang="el-GR" sz="1600" i="1" kern="0" dirty="0"/>
              <a:t>θ </a:t>
            </a:r>
            <a:r>
              <a:rPr lang="en-US" sz="1600" kern="0" dirty="0"/>
              <a:t>a little</a:t>
            </a:r>
          </a:p>
          <a:p>
            <a:pPr marL="635000" lvl="1" indent="-350838">
              <a:buClr>
                <a:schemeClr val="tx1"/>
              </a:buClr>
              <a:buFont typeface="+mj-lt"/>
              <a:buAutoNum type="arabicPeriod"/>
            </a:pPr>
            <a:r>
              <a:rPr lang="en-US" sz="1600" kern="0" dirty="0"/>
              <a:t>No filtering (HLC is wasteful), increase </a:t>
            </a:r>
            <a:r>
              <a:rPr lang="el-GR" sz="1600" i="1" kern="0" dirty="0"/>
              <a:t>θ </a:t>
            </a:r>
            <a:r>
              <a:rPr lang="en-US" sz="1600" kern="0" dirty="0"/>
              <a:t>a lot</a:t>
            </a:r>
          </a:p>
        </p:txBody>
      </p:sp>
      <p:cxnSp>
        <p:nvCxnSpPr>
          <p:cNvPr id="9" name="Straight Connector 8">
            <a:extLst>
              <a:ext uri="{FF2B5EF4-FFF2-40B4-BE49-F238E27FC236}">
                <a16:creationId xmlns:a16="http://schemas.microsoft.com/office/drawing/2014/main" id="{8070B44B-ED1E-084E-8051-1BF5075308FB}"/>
              </a:ext>
            </a:extLst>
          </p:cNvPr>
          <p:cNvCxnSpPr/>
          <p:nvPr/>
        </p:nvCxnSpPr>
        <p:spPr>
          <a:xfrm>
            <a:off x="2530784" y="1463040"/>
            <a:ext cx="959224"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BDA4758E-ACB1-524D-9352-5E61E8F23870}"/>
              </a:ext>
            </a:extLst>
          </p:cNvPr>
          <p:cNvSpPr txBox="1"/>
          <p:nvPr/>
        </p:nvSpPr>
        <p:spPr>
          <a:xfrm>
            <a:off x="3442445" y="1269978"/>
            <a:ext cx="380232" cy="523220"/>
          </a:xfrm>
          <a:prstGeom prst="rect">
            <a:avLst/>
          </a:prstGeom>
          <a:noFill/>
        </p:spPr>
        <p:txBody>
          <a:bodyPr wrap="none" rtlCol="0">
            <a:spAutoFit/>
          </a:bodyPr>
          <a:lstStyle/>
          <a:p>
            <a:r>
              <a:rPr lang="el-GR" sz="2800" i="1" kern="0" dirty="0"/>
              <a:t>θ</a:t>
            </a:r>
            <a:endParaRPr lang="en-US" sz="2800" dirty="0"/>
          </a:p>
        </p:txBody>
      </p:sp>
      <p:sp>
        <p:nvSpPr>
          <p:cNvPr id="45" name="Content Placeholder 2">
            <a:extLst>
              <a:ext uri="{FF2B5EF4-FFF2-40B4-BE49-F238E27FC236}">
                <a16:creationId xmlns:a16="http://schemas.microsoft.com/office/drawing/2014/main" id="{FAA003B7-AE98-1340-8017-42341525A063}"/>
              </a:ext>
            </a:extLst>
          </p:cNvPr>
          <p:cNvSpPr txBox="1">
            <a:spLocks/>
          </p:cNvSpPr>
          <p:nvPr/>
        </p:nvSpPr>
        <p:spPr bwMode="auto">
          <a:xfrm>
            <a:off x="4213388" y="1130567"/>
            <a:ext cx="4898344" cy="27534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179388" indent="-179388">
              <a:buClr>
                <a:schemeClr val="tx1"/>
              </a:buClr>
            </a:pPr>
            <a:r>
              <a:rPr lang="en-US" sz="1800" kern="0" dirty="0"/>
              <a:t>Trigger HLC when #BT reaches a threshold </a:t>
            </a:r>
            <a:r>
              <a:rPr lang="el-GR" sz="1800" i="1" kern="0" dirty="0"/>
              <a:t>θ</a:t>
            </a:r>
            <a:endParaRPr lang="en-US" sz="1800" kern="0" dirty="0"/>
          </a:p>
        </p:txBody>
      </p:sp>
      <p:sp>
        <p:nvSpPr>
          <p:cNvPr id="48" name="Content Placeholder 2">
            <a:extLst>
              <a:ext uri="{FF2B5EF4-FFF2-40B4-BE49-F238E27FC236}">
                <a16:creationId xmlns:a16="http://schemas.microsoft.com/office/drawing/2014/main" id="{51F924B9-3738-6A40-87FE-636ADAAC6FA5}"/>
              </a:ext>
            </a:extLst>
          </p:cNvPr>
          <p:cNvSpPr txBox="1">
            <a:spLocks/>
          </p:cNvSpPr>
          <p:nvPr/>
        </p:nvSpPr>
        <p:spPr bwMode="auto">
          <a:xfrm>
            <a:off x="4213388" y="2620216"/>
            <a:ext cx="4832661" cy="352953"/>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179388" indent="-179388">
              <a:buClr>
                <a:schemeClr val="tx1"/>
              </a:buClr>
            </a:pPr>
            <a:r>
              <a:rPr lang="en-US" sz="1800" kern="0" dirty="0"/>
              <a:t>In the last 2 cases, reset #BT per depth to 0</a:t>
            </a:r>
            <a:br>
              <a:rPr lang="en-US" sz="1800" kern="0" dirty="0"/>
            </a:br>
            <a:r>
              <a:rPr lang="en-US" sz="1800" kern="0" dirty="0"/>
              <a:t>Thus, return to GAC</a:t>
            </a:r>
            <a:endParaRPr lang="en-US" sz="1600" kern="0" dirty="0"/>
          </a:p>
        </p:txBody>
      </p:sp>
      <p:sp>
        <p:nvSpPr>
          <p:cNvPr id="43" name="Rectangle 42">
            <a:extLst>
              <a:ext uri="{FF2B5EF4-FFF2-40B4-BE49-F238E27FC236}">
                <a16:creationId xmlns:a16="http://schemas.microsoft.com/office/drawing/2014/main" id="{541012AC-9E3A-5E45-8353-5E9C60F1DD9D}"/>
              </a:ext>
            </a:extLst>
          </p:cNvPr>
          <p:cNvSpPr/>
          <p:nvPr/>
        </p:nvSpPr>
        <p:spPr>
          <a:xfrm>
            <a:off x="7209749" y="1750560"/>
            <a:ext cx="911063" cy="228600"/>
          </a:xfrm>
          <a:prstGeom prst="rect">
            <a:avLst/>
          </a:prstGeom>
          <a:solidFill>
            <a:srgbClr val="008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6" name="Rectangle 45">
            <a:extLst>
              <a:ext uri="{FF2B5EF4-FFF2-40B4-BE49-F238E27FC236}">
                <a16:creationId xmlns:a16="http://schemas.microsoft.com/office/drawing/2014/main" id="{F733E00D-8AE8-104C-A1B2-AAA89C1FE7D9}"/>
              </a:ext>
            </a:extLst>
          </p:cNvPr>
          <p:cNvSpPr/>
          <p:nvPr/>
        </p:nvSpPr>
        <p:spPr>
          <a:xfrm>
            <a:off x="6175286" y="2039569"/>
            <a:ext cx="1597115" cy="2286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7" name="Rectangle 46">
            <a:extLst>
              <a:ext uri="{FF2B5EF4-FFF2-40B4-BE49-F238E27FC236}">
                <a16:creationId xmlns:a16="http://schemas.microsoft.com/office/drawing/2014/main" id="{16AD10C3-3CAE-6F4E-AA92-60CB08E32EB7}"/>
              </a:ext>
            </a:extLst>
          </p:cNvPr>
          <p:cNvSpPr/>
          <p:nvPr/>
        </p:nvSpPr>
        <p:spPr>
          <a:xfrm>
            <a:off x="7503368" y="2329693"/>
            <a:ext cx="1474055" cy="228600"/>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Rectangle 2">
            <a:extLst>
              <a:ext uri="{FF2B5EF4-FFF2-40B4-BE49-F238E27FC236}">
                <a16:creationId xmlns:a16="http://schemas.microsoft.com/office/drawing/2014/main" id="{85CF7837-AD48-884E-A2C8-05411D07145C}"/>
              </a:ext>
            </a:extLst>
          </p:cNvPr>
          <p:cNvSpPr/>
          <p:nvPr/>
        </p:nvSpPr>
        <p:spPr>
          <a:xfrm>
            <a:off x="4964498" y="3464844"/>
            <a:ext cx="2562019" cy="12314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4" name="Rectangle 53">
            <a:extLst>
              <a:ext uri="{FF2B5EF4-FFF2-40B4-BE49-F238E27FC236}">
                <a16:creationId xmlns:a16="http://schemas.microsoft.com/office/drawing/2014/main" id="{62E70B94-022A-0D43-9F27-A449BC90E574}"/>
              </a:ext>
            </a:extLst>
          </p:cNvPr>
          <p:cNvSpPr/>
          <p:nvPr/>
        </p:nvSpPr>
        <p:spPr>
          <a:xfrm>
            <a:off x="5188970" y="3514216"/>
            <a:ext cx="811633" cy="224459"/>
          </a:xfrm>
          <a:prstGeom prst="rect">
            <a:avLst/>
          </a:prstGeom>
          <a:solidFill>
            <a:srgbClr val="008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5" name="Rectangle 54">
            <a:extLst>
              <a:ext uri="{FF2B5EF4-FFF2-40B4-BE49-F238E27FC236}">
                <a16:creationId xmlns:a16="http://schemas.microsoft.com/office/drawing/2014/main" id="{51B1E439-38F6-AF43-BDBF-CEAC51BD194D}"/>
              </a:ext>
            </a:extLst>
          </p:cNvPr>
          <p:cNvSpPr/>
          <p:nvPr/>
        </p:nvSpPr>
        <p:spPr>
          <a:xfrm>
            <a:off x="5188970" y="3819760"/>
            <a:ext cx="811633" cy="224459"/>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6" name="Rectangle 55">
            <a:extLst>
              <a:ext uri="{FF2B5EF4-FFF2-40B4-BE49-F238E27FC236}">
                <a16:creationId xmlns:a16="http://schemas.microsoft.com/office/drawing/2014/main" id="{2D7C3F44-A985-2649-82C3-F2DF01A6CCF0}"/>
              </a:ext>
            </a:extLst>
          </p:cNvPr>
          <p:cNvSpPr/>
          <p:nvPr/>
        </p:nvSpPr>
        <p:spPr>
          <a:xfrm>
            <a:off x="5188970" y="4115755"/>
            <a:ext cx="1021703" cy="224459"/>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57" name="Picture 56" descr="latex-image-1.pdf">
            <a:extLst>
              <a:ext uri="{FF2B5EF4-FFF2-40B4-BE49-F238E27FC236}">
                <a16:creationId xmlns:a16="http://schemas.microsoft.com/office/drawing/2014/main" id="{C80DD8E2-1086-9741-9E19-530CFBD3BA7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26664" y="3867040"/>
            <a:ext cx="2209800" cy="596900"/>
          </a:xfrm>
          <a:prstGeom prst="rect">
            <a:avLst/>
          </a:prstGeom>
        </p:spPr>
      </p:pic>
      <p:pic>
        <p:nvPicPr>
          <p:cNvPr id="58" name="Picture 57" descr="latex-image-1.pdf">
            <a:extLst>
              <a:ext uri="{FF2B5EF4-FFF2-40B4-BE49-F238E27FC236}">
                <a16:creationId xmlns:a16="http://schemas.microsoft.com/office/drawing/2014/main" id="{C6B9DE20-0E03-0146-BEC6-CB816D347F8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10986" y="3514703"/>
            <a:ext cx="2362200" cy="266700"/>
          </a:xfrm>
          <a:prstGeom prst="rect">
            <a:avLst/>
          </a:prstGeom>
        </p:spPr>
      </p:pic>
      <p:sp>
        <p:nvSpPr>
          <p:cNvPr id="59" name="Content Placeholder 2">
            <a:extLst>
              <a:ext uri="{FF2B5EF4-FFF2-40B4-BE49-F238E27FC236}">
                <a16:creationId xmlns:a16="http://schemas.microsoft.com/office/drawing/2014/main" id="{699A7A0B-5638-A142-8CA0-EC49E3F896C0}"/>
              </a:ext>
            </a:extLst>
          </p:cNvPr>
          <p:cNvSpPr txBox="1">
            <a:spLocks/>
          </p:cNvSpPr>
          <p:nvPr/>
        </p:nvSpPr>
        <p:spPr bwMode="auto">
          <a:xfrm>
            <a:off x="4356917" y="3150245"/>
            <a:ext cx="4754815" cy="14589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buClr>
                <a:schemeClr val="tx1"/>
              </a:buClr>
            </a:pPr>
            <a:r>
              <a:rPr lang="en-US" sz="1800" kern="0" dirty="0"/>
              <a:t>Geometric laws to update threshold</a:t>
            </a:r>
            <a:endParaRPr lang="en-US" sz="1800" i="1" kern="0" baseline="30000" dirty="0"/>
          </a:p>
          <a:p>
            <a:pPr lvl="1">
              <a:buClr>
                <a:schemeClr val="tx1"/>
              </a:buClr>
            </a:pPr>
            <a:r>
              <a:rPr lang="en-US" sz="1600" kern="0" dirty="0"/>
              <a:t>Wipeout:</a:t>
            </a:r>
            <a:endParaRPr lang="en-US" sz="1600" kern="0" baseline="30000" dirty="0"/>
          </a:p>
          <a:p>
            <a:pPr lvl="1">
              <a:buClr>
                <a:schemeClr val="tx1"/>
              </a:buClr>
            </a:pPr>
            <a:r>
              <a:rPr lang="en-US" sz="1600" kern="0" dirty="0"/>
              <a:t>Filtering:</a:t>
            </a:r>
            <a:endParaRPr lang="en-US" sz="1600" kern="0" baseline="30000" dirty="0"/>
          </a:p>
          <a:p>
            <a:pPr lvl="1">
              <a:buClr>
                <a:schemeClr val="tx1"/>
              </a:buClr>
            </a:pPr>
            <a:r>
              <a:rPr lang="en-US" sz="1600" kern="0" dirty="0"/>
              <a:t>No filtering:</a:t>
            </a:r>
            <a:endParaRPr lang="en-US" sz="1600" kern="0" baseline="30000" dirty="0"/>
          </a:p>
        </p:txBody>
      </p:sp>
    </p:spTree>
    <p:extLst>
      <p:ext uri="{BB962C8B-B14F-4D97-AF65-F5344CB8AC3E}">
        <p14:creationId xmlns:p14="http://schemas.microsoft.com/office/powerpoint/2010/main" val="327850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4" grpId="0" animBg="1"/>
      <p:bldP spid="55" grpId="0" animBg="1"/>
      <p:bldP spid="56" grpId="0" animBg="1"/>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27E53E66-9089-BD4B-BB98-26D07C7B3C6D}"/>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487643" y="1265238"/>
            <a:ext cx="6244913" cy="4525962"/>
          </a:xfrm>
          <a:prstGeom prst="rect">
            <a:avLst/>
          </a:prstGeom>
        </p:spPr>
      </p:pic>
      <p:sp>
        <p:nvSpPr>
          <p:cNvPr id="2" name="Title 1">
            <a:extLst>
              <a:ext uri="{FF2B5EF4-FFF2-40B4-BE49-F238E27FC236}">
                <a16:creationId xmlns:a16="http://schemas.microsoft.com/office/drawing/2014/main" id="{B50C77FE-5849-F84D-98F1-5BB90752BBEE}"/>
              </a:ext>
            </a:extLst>
          </p:cNvPr>
          <p:cNvSpPr>
            <a:spLocks noGrp="1"/>
          </p:cNvSpPr>
          <p:nvPr>
            <p:ph type="title"/>
          </p:nvPr>
        </p:nvSpPr>
        <p:spPr>
          <a:xfrm>
            <a:off x="381000" y="304800"/>
            <a:ext cx="8763000" cy="685800"/>
          </a:xfrm>
        </p:spPr>
        <p:txBody>
          <a:bodyPr/>
          <a:lstStyle/>
          <a:p>
            <a:r>
              <a:rPr lang="en-US" cap="small" dirty="0" err="1"/>
              <a:t>PrePeak</a:t>
            </a:r>
            <a:r>
              <a:rPr lang="en-US" cap="small" dirty="0"/>
              <a:t> </a:t>
            </a:r>
            <a:r>
              <a:rPr lang="en-US" dirty="0"/>
              <a:t>Empirical Evaluations</a:t>
            </a:r>
          </a:p>
        </p:txBody>
      </p:sp>
      <p:sp>
        <p:nvSpPr>
          <p:cNvPr id="4" name="Date Placeholder 3">
            <a:extLst>
              <a:ext uri="{FF2B5EF4-FFF2-40B4-BE49-F238E27FC236}">
                <a16:creationId xmlns:a16="http://schemas.microsoft.com/office/drawing/2014/main" id="{0E38A997-3ACB-E949-A850-F99A37415335}"/>
              </a:ext>
            </a:extLst>
          </p:cNvPr>
          <p:cNvSpPr>
            <a:spLocks noGrp="1"/>
          </p:cNvSpPr>
          <p:nvPr>
            <p:ph type="dt" sz="half" idx="10"/>
          </p:nvPr>
        </p:nvSpPr>
        <p:spPr/>
        <p:txBody>
          <a:bodyPr/>
          <a:lstStyle/>
          <a:p>
            <a:pPr>
              <a:defRPr/>
            </a:pPr>
            <a:r>
              <a:rPr lang="en-US" altLang="zh-CN" dirty="0"/>
              <a:t>Sep. 20, 2018</a:t>
            </a:r>
          </a:p>
        </p:txBody>
      </p:sp>
      <p:sp>
        <p:nvSpPr>
          <p:cNvPr id="5" name="Footer Placeholder 4">
            <a:extLst>
              <a:ext uri="{FF2B5EF4-FFF2-40B4-BE49-F238E27FC236}">
                <a16:creationId xmlns:a16="http://schemas.microsoft.com/office/drawing/2014/main" id="{1A526A7B-0F7A-6349-B1A0-EBFCA3D03ADD}"/>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B1FE0696-B60B-7548-B519-02EF5B6F1197}"/>
              </a:ext>
            </a:extLst>
          </p:cNvPr>
          <p:cNvSpPr>
            <a:spLocks noGrp="1"/>
          </p:cNvSpPr>
          <p:nvPr>
            <p:ph type="sldNum" sz="quarter" idx="12"/>
          </p:nvPr>
        </p:nvSpPr>
        <p:spPr/>
        <p:txBody>
          <a:bodyPr/>
          <a:lstStyle/>
          <a:p>
            <a:pPr>
              <a:defRPr/>
            </a:pPr>
            <a:fld id="{A7172004-5CED-694E-8453-C5C1C330C6EE}" type="slidenum">
              <a:rPr lang="en-US" altLang="zh-CN" smtClean="0"/>
              <a:pPr>
                <a:defRPr/>
              </a:pPr>
              <a:t>18</a:t>
            </a:fld>
            <a:endParaRPr lang="en-US" altLang="zh-CN"/>
          </a:p>
        </p:txBody>
      </p:sp>
      <p:sp>
        <p:nvSpPr>
          <p:cNvPr id="9" name="TextBox 8">
            <a:extLst>
              <a:ext uri="{FF2B5EF4-FFF2-40B4-BE49-F238E27FC236}">
                <a16:creationId xmlns:a16="http://schemas.microsoft.com/office/drawing/2014/main" id="{9E9B0F17-B0D8-FE4C-AC38-824BDE8EAFBE}"/>
              </a:ext>
            </a:extLst>
          </p:cNvPr>
          <p:cNvSpPr txBox="1"/>
          <p:nvPr/>
        </p:nvSpPr>
        <p:spPr>
          <a:xfrm>
            <a:off x="5883627" y="5041557"/>
            <a:ext cx="1736373" cy="369332"/>
          </a:xfrm>
          <a:prstGeom prst="rect">
            <a:avLst/>
          </a:prstGeom>
          <a:noFill/>
        </p:spPr>
        <p:txBody>
          <a:bodyPr wrap="none" rtlCol="0">
            <a:spAutoFit/>
          </a:bodyPr>
          <a:lstStyle/>
          <a:p>
            <a:r>
              <a:rPr lang="en-US" dirty="0"/>
              <a:t>Using </a:t>
            </a:r>
            <a:r>
              <a:rPr lang="en-US" dirty="0" err="1"/>
              <a:t>dom</a:t>
            </a:r>
            <a:r>
              <a:rPr lang="en-US" dirty="0"/>
              <a:t>/</a:t>
            </a:r>
            <a:r>
              <a:rPr lang="en-US" dirty="0" err="1"/>
              <a:t>deg</a:t>
            </a:r>
            <a:endParaRPr lang="en-US" dirty="0"/>
          </a:p>
        </p:txBody>
      </p:sp>
      <p:pic>
        <p:nvPicPr>
          <p:cNvPr id="10" name="Picture 9">
            <a:extLst>
              <a:ext uri="{FF2B5EF4-FFF2-40B4-BE49-F238E27FC236}">
                <a16:creationId xmlns:a16="http://schemas.microsoft.com/office/drawing/2014/main" id="{F85AF519-0360-9B40-B085-8AAD8D28E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2253" y="24676034"/>
            <a:ext cx="10219668" cy="7406640"/>
          </a:xfrm>
          <a:prstGeom prst="rect">
            <a:avLst/>
          </a:prstGeom>
        </p:spPr>
      </p:pic>
      <p:pic>
        <p:nvPicPr>
          <p:cNvPr id="11" name="Picture 10">
            <a:extLst>
              <a:ext uri="{FF2B5EF4-FFF2-40B4-BE49-F238E27FC236}">
                <a16:creationId xmlns:a16="http://schemas.microsoft.com/office/drawing/2014/main" id="{7CF974FC-869A-1E4B-A4C9-AFC534EDD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4653" y="24828434"/>
            <a:ext cx="10219668" cy="7406640"/>
          </a:xfrm>
          <a:prstGeom prst="rect">
            <a:avLst/>
          </a:prstGeom>
        </p:spPr>
      </p:pic>
    </p:spTree>
    <p:extLst>
      <p:ext uri="{BB962C8B-B14F-4D97-AF65-F5344CB8AC3E}">
        <p14:creationId xmlns:p14="http://schemas.microsoft.com/office/powerpoint/2010/main" val="938823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953B-4813-8444-9A3D-F4CEC9BEE411}"/>
              </a:ext>
            </a:extLst>
          </p:cNvPr>
          <p:cNvSpPr>
            <a:spLocks noGrp="1"/>
          </p:cNvSpPr>
          <p:nvPr>
            <p:ph type="title"/>
          </p:nvPr>
        </p:nvSpPr>
        <p:spPr/>
        <p:txBody>
          <a:bodyPr/>
          <a:lstStyle/>
          <a:p>
            <a:r>
              <a:rPr lang="en-US" dirty="0"/>
              <a:t>Visualization </a:t>
            </a:r>
            <a:r>
              <a:rPr lang="en-US"/>
              <a:t>of Benefit</a:t>
            </a:r>
            <a:endParaRPr lang="en-US" dirty="0"/>
          </a:p>
        </p:txBody>
      </p:sp>
      <p:sp>
        <p:nvSpPr>
          <p:cNvPr id="4" name="Date Placeholder 3">
            <a:extLst>
              <a:ext uri="{FF2B5EF4-FFF2-40B4-BE49-F238E27FC236}">
                <a16:creationId xmlns:a16="http://schemas.microsoft.com/office/drawing/2014/main" id="{C76EDD7C-0F59-AC44-B952-5CB91851B709}"/>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3C52B568-5E5E-B54A-9ECA-D4A0BD97CBE7}"/>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3DF75179-7789-5E46-B52C-90187C01015B}"/>
              </a:ext>
            </a:extLst>
          </p:cNvPr>
          <p:cNvSpPr>
            <a:spLocks noGrp="1"/>
          </p:cNvSpPr>
          <p:nvPr>
            <p:ph type="sldNum" sz="quarter" idx="12"/>
          </p:nvPr>
        </p:nvSpPr>
        <p:spPr/>
        <p:txBody>
          <a:bodyPr/>
          <a:lstStyle/>
          <a:p>
            <a:pPr>
              <a:defRPr/>
            </a:pPr>
            <a:fld id="{A7172004-5CED-694E-8453-C5C1C330C6EE}" type="slidenum">
              <a:rPr lang="en-US" altLang="zh-CN" smtClean="0"/>
              <a:pPr>
                <a:defRPr/>
              </a:pPr>
              <a:t>19</a:t>
            </a:fld>
            <a:endParaRPr lang="en-US" altLang="zh-CN"/>
          </a:p>
        </p:txBody>
      </p:sp>
      <p:pic>
        <p:nvPicPr>
          <p:cNvPr id="10" name="Picture 9">
            <a:extLst>
              <a:ext uri="{FF2B5EF4-FFF2-40B4-BE49-F238E27FC236}">
                <a16:creationId xmlns:a16="http://schemas.microsoft.com/office/drawing/2014/main" id="{BC046639-6E92-1C4B-86BD-91DB528D23E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265" y="2043342"/>
            <a:ext cx="4370295" cy="2971800"/>
          </a:xfrm>
          <a:prstGeom prst="rect">
            <a:avLst/>
          </a:prstGeom>
        </p:spPr>
      </p:pic>
      <p:sp>
        <p:nvSpPr>
          <p:cNvPr id="3" name="TextBox 2">
            <a:extLst>
              <a:ext uri="{FF2B5EF4-FFF2-40B4-BE49-F238E27FC236}">
                <a16:creationId xmlns:a16="http://schemas.microsoft.com/office/drawing/2014/main" id="{4467C987-E678-AF42-B58C-85DAECC55176}"/>
              </a:ext>
            </a:extLst>
          </p:cNvPr>
          <p:cNvSpPr txBox="1"/>
          <p:nvPr/>
        </p:nvSpPr>
        <p:spPr>
          <a:xfrm>
            <a:off x="2742012" y="5445517"/>
            <a:ext cx="3659976" cy="369332"/>
          </a:xfrm>
          <a:prstGeom prst="rect">
            <a:avLst/>
          </a:prstGeom>
          <a:noFill/>
        </p:spPr>
        <p:txBody>
          <a:bodyPr wrap="none" rtlCol="0">
            <a:spAutoFit/>
          </a:bodyPr>
          <a:lstStyle/>
          <a:p>
            <a:r>
              <a:rPr lang="en-US" dirty="0">
                <a:latin typeface="Arial"/>
                <a:cs typeface="Arial"/>
              </a:rPr>
              <a:t>pseudo-aim-200-1-6-4, </a:t>
            </a:r>
            <a:r>
              <a:rPr lang="en-US" dirty="0" err="1">
                <a:latin typeface="Arial"/>
                <a:cs typeface="Arial"/>
              </a:rPr>
              <a:t>dom</a:t>
            </a:r>
            <a:r>
              <a:rPr lang="en-US" dirty="0">
                <a:latin typeface="Arial"/>
                <a:cs typeface="Arial"/>
              </a:rPr>
              <a:t>/</a:t>
            </a:r>
            <a:r>
              <a:rPr lang="en-US" dirty="0" err="1">
                <a:latin typeface="Arial"/>
                <a:cs typeface="Arial"/>
              </a:rPr>
              <a:t>wdeg</a:t>
            </a:r>
            <a:endParaRPr lang="en-US" dirty="0">
              <a:latin typeface="Arial"/>
              <a:cs typeface="Arial"/>
            </a:endParaRPr>
          </a:p>
        </p:txBody>
      </p:sp>
      <p:pic>
        <p:nvPicPr>
          <p:cNvPr id="14" name="Picture 13">
            <a:extLst>
              <a:ext uri="{FF2B5EF4-FFF2-40B4-BE49-F238E27FC236}">
                <a16:creationId xmlns:a16="http://schemas.microsoft.com/office/drawing/2014/main" id="{057522CF-E054-FD48-9578-ECB89067355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84058" y="2037572"/>
            <a:ext cx="4370294" cy="2971800"/>
          </a:xfrm>
          <a:prstGeom prst="rect">
            <a:avLst/>
          </a:prstGeom>
        </p:spPr>
      </p:pic>
    </p:spTree>
    <p:extLst>
      <p:ext uri="{BB962C8B-B14F-4D97-AF65-F5344CB8AC3E}">
        <p14:creationId xmlns:p14="http://schemas.microsoft.com/office/powerpoint/2010/main" val="258454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a:solidFill>
                  <a:schemeClr val="accent1"/>
                </a:solidFill>
                <a:latin typeface="Helvetica" charset="0"/>
                <a:ea typeface="宋体" charset="0"/>
                <a:cs typeface="宋体" charset="0"/>
              </a:rPr>
              <a:t>Context</a:t>
            </a:r>
          </a:p>
        </p:txBody>
      </p:sp>
      <p:sp>
        <p:nvSpPr>
          <p:cNvPr id="16386" name="Content Placeholder 2"/>
          <p:cNvSpPr>
            <a:spLocks noGrp="1"/>
          </p:cNvSpPr>
          <p:nvPr>
            <p:ph idx="1"/>
          </p:nvPr>
        </p:nvSpPr>
        <p:spPr>
          <a:xfrm>
            <a:off x="533400" y="1265238"/>
            <a:ext cx="8610600" cy="4525962"/>
          </a:xfrm>
          <a:ln>
            <a:noFill/>
          </a:ln>
        </p:spPr>
        <p:txBody>
          <a:bodyPr/>
          <a:lstStyle/>
          <a:p>
            <a:r>
              <a:rPr lang="en-US" dirty="0">
                <a:latin typeface="Helvetica" charset="0"/>
                <a:ea typeface="宋体" charset="0"/>
                <a:cs typeface="宋体" charset="0"/>
              </a:rPr>
              <a:t>Solving a Constraint Satisfaction Problem (CSP)</a:t>
            </a:r>
          </a:p>
          <a:p>
            <a:pPr lvl="1"/>
            <a:r>
              <a:rPr lang="en-US" dirty="0">
                <a:latin typeface="Helvetica" charset="0"/>
                <a:ea typeface="宋体" charset="0"/>
                <a:cs typeface="宋体" charset="0"/>
              </a:rPr>
              <a:t>Conditioning: Backtrack search</a:t>
            </a:r>
          </a:p>
          <a:p>
            <a:pPr lvl="1"/>
            <a:r>
              <a:rPr lang="en-US" dirty="0">
                <a:latin typeface="Helvetica" charset="0"/>
                <a:ea typeface="宋体" charset="0"/>
                <a:cs typeface="宋体" charset="0"/>
              </a:rPr>
              <a:t>Inference: Enforcing consistency</a:t>
            </a:r>
          </a:p>
          <a:p>
            <a:pPr lvl="2"/>
            <a:r>
              <a:rPr lang="en-US" dirty="0">
                <a:latin typeface="Helvetica" charset="0"/>
                <a:ea typeface="宋体" charset="0"/>
                <a:cs typeface="宋体" charset="0"/>
              </a:rPr>
              <a:t>Consistency </a:t>
            </a:r>
            <a:r>
              <a:rPr lang="en-US" b="1" dirty="0">
                <a:solidFill>
                  <a:srgbClr val="4F81BD"/>
                </a:solidFill>
                <a:latin typeface="Helvetica" charset="0"/>
                <a:ea typeface="宋体" charset="0"/>
                <a:cs typeface="宋体" charset="0"/>
              </a:rPr>
              <a:t>properties</a:t>
            </a:r>
            <a:r>
              <a:rPr lang="en-US" dirty="0">
                <a:solidFill>
                  <a:srgbClr val="4F81BD"/>
                </a:solidFill>
                <a:latin typeface="Helvetica" charset="0"/>
                <a:ea typeface="宋体" charset="0"/>
                <a:cs typeface="宋体" charset="0"/>
              </a:rPr>
              <a:t> </a:t>
            </a:r>
            <a:r>
              <a:rPr lang="en-US" dirty="0">
                <a:latin typeface="Helvetica" charset="0"/>
                <a:ea typeface="宋体" charset="0"/>
                <a:cs typeface="宋体" charset="0"/>
              </a:rPr>
              <a:t>(e.g., GAC)</a:t>
            </a:r>
          </a:p>
          <a:p>
            <a:pPr lvl="2"/>
            <a:r>
              <a:rPr lang="en-US" dirty="0">
                <a:latin typeface="Helvetica" charset="0"/>
                <a:ea typeface="宋体" charset="0"/>
                <a:cs typeface="宋体" charset="0"/>
              </a:rPr>
              <a:t>Constraint propagation </a:t>
            </a:r>
            <a:r>
              <a:rPr lang="en-US" b="1" dirty="0">
                <a:solidFill>
                  <a:schemeClr val="accent1"/>
                </a:solidFill>
                <a:latin typeface="Helvetica" charset="0"/>
                <a:ea typeface="宋体" charset="0"/>
                <a:cs typeface="宋体" charset="0"/>
              </a:rPr>
              <a:t>algorithms</a:t>
            </a:r>
            <a:endParaRPr lang="en-US" dirty="0">
              <a:latin typeface="Helvetica" charset="0"/>
              <a:ea typeface="宋体" charset="0"/>
              <a:cs typeface="宋体" charset="0"/>
            </a:endParaRPr>
          </a:p>
          <a:p>
            <a:r>
              <a:rPr lang="en-US" dirty="0">
                <a:latin typeface="Helvetica" charset="0"/>
                <a:ea typeface="宋体" charset="0"/>
                <a:cs typeface="宋体" charset="0"/>
              </a:rPr>
              <a:t>Consistency during search</a:t>
            </a:r>
          </a:p>
          <a:p>
            <a:pPr lvl="1"/>
            <a:r>
              <a:rPr lang="en-US" dirty="0">
                <a:latin typeface="Helvetica" charset="0"/>
                <a:ea typeface="宋体" charset="0"/>
                <a:cs typeface="宋体" charset="0"/>
              </a:rPr>
              <a:t>Constraint Programming solvers: GAC or weaker</a:t>
            </a:r>
          </a:p>
          <a:p>
            <a:pPr lvl="1"/>
            <a:r>
              <a:rPr lang="en-US" dirty="0">
                <a:latin typeface="Helvetica" charset="0"/>
                <a:ea typeface="宋体" charset="0"/>
                <a:cs typeface="宋体" charset="0"/>
              </a:rPr>
              <a:t>CSP research: GAC or stronger</a:t>
            </a:r>
          </a:p>
          <a:p>
            <a:r>
              <a:rPr lang="en-US" dirty="0">
                <a:latin typeface="Helvetica" charset="0"/>
                <a:ea typeface="宋体" charset="0"/>
                <a:cs typeface="宋体" charset="0"/>
              </a:rPr>
              <a:t>Our focus: Higher-Level Consistency (HLC)</a:t>
            </a:r>
          </a:p>
          <a:p>
            <a:pPr lvl="1"/>
            <a:endParaRPr lang="en-US" sz="1600" dirty="0">
              <a:latin typeface="Helvetica" charset="0"/>
              <a:ea typeface="宋体" charset="0"/>
              <a:cs typeface="宋体" charset="0"/>
            </a:endParaRPr>
          </a:p>
        </p:txBody>
      </p:sp>
      <p:sp>
        <p:nvSpPr>
          <p:cNvPr id="4" name="Date Placeholder 3"/>
          <p:cNvSpPr>
            <a:spLocks noGrp="1"/>
          </p:cNvSpPr>
          <p:nvPr>
            <p:ph type="dt" sz="quarter"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16389"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4C134E72-8420-1647-9564-903CAF97CF66}" type="slidenum">
              <a:rPr lang="en-US" altLang="zh-CN" sz="1400"/>
              <a:pPr eaLnBrk="1" hangingPunct="1"/>
              <a:t>2</a:t>
            </a:fld>
            <a:endParaRPr lang="en-US" altLang="zh-CN" sz="1400"/>
          </a:p>
        </p:txBody>
      </p:sp>
    </p:spTree>
    <p:extLst>
      <p:ext uri="{BB962C8B-B14F-4D97-AF65-F5344CB8AC3E}">
        <p14:creationId xmlns:p14="http://schemas.microsoft.com/office/powerpoint/2010/main" val="370389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953B-4813-8444-9A3D-F4CEC9BEE411}"/>
              </a:ext>
            </a:extLst>
          </p:cNvPr>
          <p:cNvSpPr>
            <a:spLocks noGrp="1"/>
          </p:cNvSpPr>
          <p:nvPr>
            <p:ph type="title"/>
          </p:nvPr>
        </p:nvSpPr>
        <p:spPr/>
        <p:txBody>
          <a:bodyPr/>
          <a:lstStyle/>
          <a:p>
            <a:r>
              <a:rPr lang="en-US" dirty="0"/>
              <a:t>Visualization of Benefit</a:t>
            </a:r>
          </a:p>
        </p:txBody>
      </p:sp>
      <p:pic>
        <p:nvPicPr>
          <p:cNvPr id="8" name="Content Placeholder 7">
            <a:extLst>
              <a:ext uri="{FF2B5EF4-FFF2-40B4-BE49-F238E27FC236}">
                <a16:creationId xmlns:a16="http://schemas.microsoft.com/office/drawing/2014/main" id="{85DB703A-8EE6-654F-8163-DDD7D1BBC833}"/>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684058" y="2043342"/>
            <a:ext cx="4367253" cy="2971800"/>
          </a:xfrm>
        </p:spPr>
      </p:pic>
      <p:sp>
        <p:nvSpPr>
          <p:cNvPr id="4" name="Date Placeholder 3">
            <a:extLst>
              <a:ext uri="{FF2B5EF4-FFF2-40B4-BE49-F238E27FC236}">
                <a16:creationId xmlns:a16="http://schemas.microsoft.com/office/drawing/2014/main" id="{C76EDD7C-0F59-AC44-B952-5CB91851B709}"/>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3C52B568-5E5E-B54A-9ECA-D4A0BD97CBE7}"/>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3DF75179-7789-5E46-B52C-90187C01015B}"/>
              </a:ext>
            </a:extLst>
          </p:cNvPr>
          <p:cNvSpPr>
            <a:spLocks noGrp="1"/>
          </p:cNvSpPr>
          <p:nvPr>
            <p:ph type="sldNum" sz="quarter" idx="12"/>
          </p:nvPr>
        </p:nvSpPr>
        <p:spPr/>
        <p:txBody>
          <a:bodyPr/>
          <a:lstStyle/>
          <a:p>
            <a:pPr>
              <a:defRPr/>
            </a:pPr>
            <a:fld id="{A7172004-5CED-694E-8453-C5C1C330C6EE}" type="slidenum">
              <a:rPr lang="en-US" altLang="zh-CN" smtClean="0"/>
              <a:pPr>
                <a:defRPr/>
              </a:pPr>
              <a:t>20</a:t>
            </a:fld>
            <a:endParaRPr lang="en-US" altLang="zh-CN"/>
          </a:p>
        </p:txBody>
      </p:sp>
      <p:pic>
        <p:nvPicPr>
          <p:cNvPr id="10" name="Picture 9">
            <a:extLst>
              <a:ext uri="{FF2B5EF4-FFF2-40B4-BE49-F238E27FC236}">
                <a16:creationId xmlns:a16="http://schemas.microsoft.com/office/drawing/2014/main" id="{BC046639-6E92-1C4B-86BD-91DB528D23E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265" y="2043342"/>
            <a:ext cx="4370295" cy="2971800"/>
          </a:xfrm>
          <a:prstGeom prst="rect">
            <a:avLst/>
          </a:prstGeom>
        </p:spPr>
      </p:pic>
      <p:pic>
        <p:nvPicPr>
          <p:cNvPr id="9" name="Picture 8">
            <a:extLst>
              <a:ext uri="{FF2B5EF4-FFF2-40B4-BE49-F238E27FC236}">
                <a16:creationId xmlns:a16="http://schemas.microsoft.com/office/drawing/2014/main" id="{A519A00B-5B2A-5B4C-81B7-B7A6B9EA5E6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296781" y="2043342"/>
            <a:ext cx="4367253" cy="2971800"/>
          </a:xfrm>
          <a:prstGeom prst="rect">
            <a:avLst/>
          </a:prstGeom>
        </p:spPr>
      </p:pic>
      <p:sp>
        <p:nvSpPr>
          <p:cNvPr id="3" name="TextBox 2">
            <a:extLst>
              <a:ext uri="{FF2B5EF4-FFF2-40B4-BE49-F238E27FC236}">
                <a16:creationId xmlns:a16="http://schemas.microsoft.com/office/drawing/2014/main" id="{4467C987-E678-AF42-B58C-85DAECC55176}"/>
              </a:ext>
            </a:extLst>
          </p:cNvPr>
          <p:cNvSpPr txBox="1"/>
          <p:nvPr/>
        </p:nvSpPr>
        <p:spPr>
          <a:xfrm>
            <a:off x="2742012" y="5445517"/>
            <a:ext cx="3659976" cy="369332"/>
          </a:xfrm>
          <a:prstGeom prst="rect">
            <a:avLst/>
          </a:prstGeom>
          <a:noFill/>
        </p:spPr>
        <p:txBody>
          <a:bodyPr wrap="none" rtlCol="0">
            <a:spAutoFit/>
          </a:bodyPr>
          <a:lstStyle/>
          <a:p>
            <a:r>
              <a:rPr lang="en-US" dirty="0">
                <a:latin typeface="Arial"/>
                <a:cs typeface="Arial"/>
              </a:rPr>
              <a:t>pseudo-aim-200-1-6-4, </a:t>
            </a:r>
            <a:r>
              <a:rPr lang="en-US" dirty="0" err="1">
                <a:latin typeface="Arial"/>
                <a:cs typeface="Arial"/>
              </a:rPr>
              <a:t>dom</a:t>
            </a:r>
            <a:r>
              <a:rPr lang="en-US" dirty="0">
                <a:latin typeface="Arial"/>
                <a:cs typeface="Arial"/>
              </a:rPr>
              <a:t>/</a:t>
            </a:r>
            <a:r>
              <a:rPr lang="en-US" dirty="0" err="1">
                <a:latin typeface="Arial"/>
                <a:cs typeface="Arial"/>
              </a:rPr>
              <a:t>wdeg</a:t>
            </a:r>
            <a:endParaRPr lang="en-US" dirty="0">
              <a:latin typeface="Arial"/>
              <a:cs typeface="Arial"/>
            </a:endParaRPr>
          </a:p>
        </p:txBody>
      </p:sp>
    </p:spTree>
    <p:extLst>
      <p:ext uri="{BB962C8B-B14F-4D97-AF65-F5344CB8AC3E}">
        <p14:creationId xmlns:p14="http://schemas.microsoft.com/office/powerpoint/2010/main" val="416333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3.33333E-6 L -0.49844 0.00162 " pathEditMode="relative" rAng="0" ptsTypes="AA">
                                      <p:cBhvr>
                                        <p:cTn id="6" dur="2000" fill="hold"/>
                                        <p:tgtEl>
                                          <p:spTgt spid="10"/>
                                        </p:tgtEl>
                                        <p:attrNameLst>
                                          <p:attrName>ppt_x</p:attrName>
                                          <p:attrName>ppt_y</p:attrName>
                                        </p:attrNameLst>
                                      </p:cBhvr>
                                      <p:rCtr x="-24931" y="69"/>
                                    </p:animMotion>
                                  </p:childTnLst>
                                </p:cTn>
                              </p:par>
                              <p:par>
                                <p:cTn id="7" presetID="0" presetClass="path" presetSubtype="0" accel="50000" decel="50000" fill="hold" nodeType="withEffect">
                                  <p:stCondLst>
                                    <p:cond delay="0"/>
                                  </p:stCondLst>
                                  <p:childTnLst>
                                    <p:animMotion origin="layout" path="M 0.00087 -0.00162 L -0.49548 -2.96296E-6 " pathEditMode="relative" rAng="0" ptsTypes="AA">
                                      <p:cBhvr>
                                        <p:cTn id="8" dur="2000" fill="hold"/>
                                        <p:tgtEl>
                                          <p:spTgt spid="8"/>
                                        </p:tgtEl>
                                        <p:attrNameLst>
                                          <p:attrName>ppt_x</p:attrName>
                                          <p:attrName>ppt_y</p:attrName>
                                        </p:attrNameLst>
                                      </p:cBhvr>
                                      <p:rCtr x="-24896" y="0"/>
                                    </p:animMotion>
                                  </p:childTnLst>
                                </p:cTn>
                              </p:par>
                              <p:par>
                                <p:cTn id="9" presetID="0" presetClass="path" presetSubtype="0" accel="50000" decel="50000" fill="hold" nodeType="withEffect">
                                  <p:stCondLst>
                                    <p:cond delay="0"/>
                                  </p:stCondLst>
                                  <p:childTnLst>
                                    <p:animMotion origin="layout" path="M 0.00695 -0.00324 L -0.5059 -0.00324 " pathEditMode="relative" ptsTypes="AA">
                                      <p:cBhvr>
                                        <p:cTn id="10"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a:t>Outline</a:t>
            </a:r>
          </a:p>
        </p:txBody>
      </p:sp>
      <p:sp>
        <p:nvSpPr>
          <p:cNvPr id="20482" name="Content Placeholder 15"/>
          <p:cNvSpPr>
            <a:spLocks noGrp="1"/>
          </p:cNvSpPr>
          <p:nvPr>
            <p:ph idx="1"/>
          </p:nvPr>
        </p:nvSpPr>
        <p:spPr>
          <a:xfrm>
            <a:off x="533400" y="1265238"/>
            <a:ext cx="8610600" cy="4525962"/>
          </a:xfrm>
        </p:spPr>
        <p:txBody>
          <a:bodyPr/>
          <a:lstStyle/>
          <a:p>
            <a:r>
              <a:rPr lang="en-US" sz="2400" dirty="0">
                <a:solidFill>
                  <a:schemeClr val="bg1">
                    <a:lumMod val="65000"/>
                  </a:schemeClr>
                </a:solidFill>
              </a:rPr>
              <a:t>Context and Claim</a:t>
            </a:r>
          </a:p>
          <a:p>
            <a:r>
              <a:rPr lang="en-US" sz="2400" dirty="0">
                <a:solidFill>
                  <a:schemeClr val="bg1">
                    <a:lumMod val="65000"/>
                  </a:schemeClr>
                </a:solidFill>
              </a:rPr>
              <a:t>Background</a:t>
            </a:r>
          </a:p>
          <a:p>
            <a:r>
              <a:rPr lang="en-US" sz="2400" dirty="0"/>
              <a:t>Contributions</a:t>
            </a:r>
          </a:p>
          <a:p>
            <a:pPr lvl="1">
              <a:tabLst>
                <a:tab pos="8288338" algn="r"/>
              </a:tabLst>
            </a:pPr>
            <a:r>
              <a:rPr lang="en-US" sz="2000" dirty="0">
                <a:solidFill>
                  <a:schemeClr val="bg1">
                    <a:lumMod val="65000"/>
                  </a:schemeClr>
                </a:solidFill>
              </a:rPr>
              <a:t>Visualization of search effort	[XAI 2018]</a:t>
            </a:r>
          </a:p>
          <a:p>
            <a:pPr lvl="1">
              <a:tabLst>
                <a:tab pos="8288338" algn="r"/>
              </a:tabLst>
            </a:pPr>
            <a:r>
              <a:rPr lang="en-US" sz="2000" dirty="0">
                <a:solidFill>
                  <a:schemeClr val="bg1">
                    <a:lumMod val="65000"/>
                  </a:schemeClr>
                </a:solidFill>
              </a:rPr>
              <a:t>Reactive strategy for HLC by monitoring search 	[IJCAI 2018]</a:t>
            </a:r>
          </a:p>
          <a:p>
            <a:pPr lvl="1">
              <a:tabLst>
                <a:tab pos="8288338" algn="r"/>
              </a:tabLst>
            </a:pPr>
            <a:r>
              <a:rPr lang="en-US" sz="2000" dirty="0"/>
              <a:t>Channeling constraint propagation along cycles	</a:t>
            </a:r>
            <a:r>
              <a:rPr lang="en-US" sz="2000" dirty="0">
                <a:solidFill>
                  <a:schemeClr val="accent1"/>
                </a:solidFill>
              </a:rPr>
              <a:t>[AAAI 2017]</a:t>
            </a:r>
            <a:endParaRPr lang="en-US" sz="2000" dirty="0"/>
          </a:p>
          <a:p>
            <a:pPr lvl="1">
              <a:tabLst>
                <a:tab pos="8288338" algn="r"/>
              </a:tabLst>
            </a:pPr>
            <a:r>
              <a:rPr lang="en-US" sz="2000" dirty="0"/>
              <a:t>First practical algorithm for Partial Hyper-3 Consistency (PH3C)</a:t>
            </a:r>
          </a:p>
          <a:p>
            <a:pPr lvl="1">
              <a:tabLst>
                <a:tab pos="8288338" algn="r"/>
              </a:tabLst>
            </a:pPr>
            <a:r>
              <a:rPr lang="en-US" sz="2000" dirty="0"/>
              <a:t>(Appendices include other incidental contributions)	</a:t>
            </a:r>
            <a:r>
              <a:rPr lang="en-US" sz="2000" dirty="0">
                <a:solidFill>
                  <a:schemeClr val="accent1"/>
                </a:solidFill>
              </a:rPr>
              <a:t>[CP 2014, TR]</a:t>
            </a:r>
          </a:p>
          <a:p>
            <a:r>
              <a:rPr lang="en-US" sz="2400" dirty="0"/>
              <a:t>Conclusions &amp; Future Research</a:t>
            </a:r>
          </a:p>
        </p:txBody>
      </p:sp>
      <p:sp>
        <p:nvSpPr>
          <p:cNvPr id="20483" name="Date Placeholder 3"/>
          <p:cNvSpPr>
            <a:spLocks noGrp="1"/>
          </p:cNvSpPr>
          <p:nvPr>
            <p:ph type="dt" sz="quarter" idx="10"/>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r>
              <a:rPr lang="en-US" altLang="zh-CN" sz="1400" dirty="0"/>
              <a:t>Sep. 20, 2018</a:t>
            </a:r>
          </a:p>
        </p:txBody>
      </p:sp>
      <p:sp>
        <p:nvSpPr>
          <p:cNvPr id="20484" name="Footer Placeholder 4"/>
          <p:cNvSpPr>
            <a:spLocks noGrp="1"/>
          </p:cNvSpPr>
          <p:nvPr>
            <p:ph type="ftr" sz="quarter" idx="11"/>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r>
              <a:rPr lang="en-US" altLang="zh-CN" sz="1400"/>
              <a:t>Woodward: Defense</a:t>
            </a:r>
          </a:p>
        </p:txBody>
      </p:sp>
      <p:sp>
        <p:nvSpPr>
          <p:cNvPr id="20485" name="Slide Number Placeholder 5"/>
          <p:cNvSpPr>
            <a:spLocks noGrp="1"/>
          </p:cNvSpPr>
          <p:nvPr>
            <p:ph type="sldNum" sz="quarter" idx="12"/>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10AAA68E-1CA1-F84A-AE69-2F1CD23B84E6}" type="slidenum">
              <a:rPr lang="en-US" altLang="zh-CN" sz="1400" smtClean="0"/>
              <a:pPr/>
              <a:t>21</a:t>
            </a:fld>
            <a:endParaRPr lang="en-US" altLang="zh-CN" sz="1400"/>
          </a:p>
        </p:txBody>
      </p:sp>
      <p:grpSp>
        <p:nvGrpSpPr>
          <p:cNvPr id="2" name="Group 1">
            <a:extLst>
              <a:ext uri="{FF2B5EF4-FFF2-40B4-BE49-F238E27FC236}">
                <a16:creationId xmlns:a16="http://schemas.microsoft.com/office/drawing/2014/main" id="{DD6BF466-7C60-4748-9D6C-5D517DE3DAFF}"/>
              </a:ext>
            </a:extLst>
          </p:cNvPr>
          <p:cNvGrpSpPr/>
          <p:nvPr/>
        </p:nvGrpSpPr>
        <p:grpSpPr>
          <a:xfrm>
            <a:off x="6868767" y="1137425"/>
            <a:ext cx="1818033" cy="1428157"/>
            <a:chOff x="4946420" y="2786059"/>
            <a:chExt cx="2711335" cy="2129890"/>
          </a:xfrm>
        </p:grpSpPr>
        <p:sp>
          <p:nvSpPr>
            <p:cNvPr id="7" name="TextBox 24">
              <a:extLst>
                <a:ext uri="{FF2B5EF4-FFF2-40B4-BE49-F238E27FC236}">
                  <a16:creationId xmlns:a16="http://schemas.microsoft.com/office/drawing/2014/main" id="{64E4CEDC-F555-4D40-8836-C86116F7D42A}"/>
                </a:ext>
              </a:extLst>
            </p:cNvPr>
            <p:cNvSpPr txBox="1">
              <a:spLocks noChangeArrowheads="1"/>
            </p:cNvSpPr>
            <p:nvPr/>
          </p:nvSpPr>
          <p:spPr bwMode="auto">
            <a:xfrm>
              <a:off x="6767281" y="2786059"/>
              <a:ext cx="890474" cy="3517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100" b="1" dirty="0">
                  <a:latin typeface="Times New Roman" charset="0"/>
                  <a:cs typeface="Times New Roman" charset="0"/>
                </a:rPr>
                <a:t>Where?</a:t>
              </a:r>
            </a:p>
          </p:txBody>
        </p:sp>
        <p:cxnSp>
          <p:nvCxnSpPr>
            <p:cNvPr id="8" name="Straight Arrow Connector 7">
              <a:extLst>
                <a:ext uri="{FF2B5EF4-FFF2-40B4-BE49-F238E27FC236}">
                  <a16:creationId xmlns:a16="http://schemas.microsoft.com/office/drawing/2014/main" id="{F6F36AEB-F10C-2F40-90C7-FEE32B23D15B}"/>
                </a:ext>
              </a:extLst>
            </p:cNvPr>
            <p:cNvCxnSpPr/>
            <p:nvPr/>
          </p:nvCxnSpPr>
          <p:spPr bwMode="auto">
            <a:xfrm flipV="1">
              <a:off x="5403620" y="3136362"/>
              <a:ext cx="1639888" cy="1665287"/>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sp>
          <p:nvSpPr>
            <p:cNvPr id="9" name="Parallelogram 8">
              <a:extLst>
                <a:ext uri="{FF2B5EF4-FFF2-40B4-BE49-F238E27FC236}">
                  <a16:creationId xmlns:a16="http://schemas.microsoft.com/office/drawing/2014/main" id="{1E7ADBBF-F2E0-994F-AAF2-D6DF669B6019}"/>
                </a:ext>
              </a:extLst>
            </p:cNvPr>
            <p:cNvSpPr/>
            <p:nvPr/>
          </p:nvSpPr>
          <p:spPr bwMode="auto">
            <a:xfrm>
              <a:off x="5403620" y="3582449"/>
              <a:ext cx="2143125" cy="284163"/>
            </a:xfrm>
            <a:prstGeom prst="parallelogram">
              <a:avLst>
                <a:gd name="adj" fmla="val 105989"/>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sz="1100" dirty="0">
                  <a:solidFill>
                    <a:schemeClr val="bg1">
                      <a:lumMod val="50000"/>
                    </a:schemeClr>
                  </a:solidFill>
                </a:rPr>
                <a:t>Neighborhood</a:t>
              </a:r>
            </a:p>
          </p:txBody>
        </p:sp>
        <p:sp>
          <p:nvSpPr>
            <p:cNvPr id="10" name="Parallelogram 9">
              <a:extLst>
                <a:ext uri="{FF2B5EF4-FFF2-40B4-BE49-F238E27FC236}">
                  <a16:creationId xmlns:a16="http://schemas.microsoft.com/office/drawing/2014/main" id="{54AF9BB6-622C-F64F-B93A-5B1CE101153F}"/>
                </a:ext>
              </a:extLst>
            </p:cNvPr>
            <p:cNvSpPr/>
            <p:nvPr/>
          </p:nvSpPr>
          <p:spPr bwMode="auto">
            <a:xfrm>
              <a:off x="5395683" y="4077749"/>
              <a:ext cx="1166812" cy="285750"/>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sz="1100" dirty="0">
                  <a:solidFill>
                    <a:schemeClr val="tx1"/>
                  </a:solidFill>
                </a:rPr>
                <a:t>Cycles</a:t>
              </a:r>
            </a:p>
          </p:txBody>
        </p:sp>
        <p:sp>
          <p:nvSpPr>
            <p:cNvPr id="11" name="Parallelogram 10">
              <a:extLst>
                <a:ext uri="{FF2B5EF4-FFF2-40B4-BE49-F238E27FC236}">
                  <a16:creationId xmlns:a16="http://schemas.microsoft.com/office/drawing/2014/main" id="{5A25FA3E-D29B-C841-860F-BD73249853FB}"/>
                </a:ext>
              </a:extLst>
            </p:cNvPr>
            <p:cNvSpPr/>
            <p:nvPr/>
          </p:nvSpPr>
          <p:spPr bwMode="auto">
            <a:xfrm>
              <a:off x="4946420" y="4631787"/>
              <a:ext cx="917575" cy="284162"/>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sz="1100" dirty="0">
                  <a:solidFill>
                    <a:schemeClr val="tx1"/>
                  </a:solidFill>
                </a:rPr>
                <a:t>HLC</a:t>
              </a:r>
            </a:p>
          </p:txBody>
        </p:sp>
      </p:grpSp>
    </p:spTree>
    <p:extLst>
      <p:ext uri="{BB962C8B-B14F-4D97-AF65-F5344CB8AC3E}">
        <p14:creationId xmlns:p14="http://schemas.microsoft.com/office/powerpoint/2010/main" val="410435762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a:latin typeface="Helvetica" charset="0"/>
                <a:ea typeface="宋体" charset="0"/>
                <a:cs typeface="宋体" charset="0"/>
              </a:rPr>
              <a:t>Propagate along Cycles</a:t>
            </a:r>
          </a:p>
        </p:txBody>
      </p:sp>
      <p:sp>
        <p:nvSpPr>
          <p:cNvPr id="32770" name="Content Placeholder 2"/>
          <p:cNvSpPr>
            <a:spLocks noGrp="1"/>
          </p:cNvSpPr>
          <p:nvPr>
            <p:ph idx="1"/>
          </p:nvPr>
        </p:nvSpPr>
        <p:spPr>
          <a:xfrm>
            <a:off x="533400" y="1265238"/>
            <a:ext cx="8232775" cy="2827337"/>
          </a:xfrm>
        </p:spPr>
        <p:txBody>
          <a:bodyPr/>
          <a:lstStyle/>
          <a:p>
            <a:pPr>
              <a:buClr>
                <a:schemeClr val="tx1"/>
              </a:buClr>
              <a:defRPr/>
            </a:pPr>
            <a:r>
              <a:rPr lang="en-US" dirty="0">
                <a:latin typeface="Helvetica" charset="0"/>
                <a:ea typeface="宋体" charset="0"/>
                <a:cs typeface="宋体" charset="0"/>
              </a:rPr>
              <a:t>Channel constraint propagation</a:t>
            </a:r>
          </a:p>
          <a:p>
            <a:pPr>
              <a:buClr>
                <a:schemeClr val="tx1"/>
              </a:buClr>
              <a:defRPr/>
            </a:pPr>
            <a:r>
              <a:rPr lang="en-US" dirty="0">
                <a:latin typeface="Helvetica" charset="0"/>
                <a:ea typeface="宋体" charset="0"/>
                <a:cs typeface="宋体" charset="0"/>
              </a:rPr>
              <a:t>Along a Minimum Cycle Basis (MCB)</a:t>
            </a:r>
          </a:p>
          <a:p>
            <a:pPr>
              <a:buClr>
                <a:schemeClr val="tx1"/>
              </a:buClr>
              <a:defRPr/>
            </a:pPr>
            <a:r>
              <a:rPr lang="en-US" dirty="0">
                <a:latin typeface="Helvetica" charset="0"/>
                <a:ea typeface="宋体" charset="0"/>
                <a:cs typeface="宋体" charset="0"/>
              </a:rPr>
              <a:t>Introduce cycle-based POAC</a:t>
            </a:r>
          </a:p>
          <a:p>
            <a:pPr lvl="1">
              <a:buClr>
                <a:schemeClr val="tx1"/>
              </a:buClr>
              <a:defRPr/>
            </a:pPr>
            <a:r>
              <a:rPr lang="en-US" dirty="0">
                <a:latin typeface="Helvetica" charset="0"/>
                <a:ea typeface="宋体" charset="0"/>
                <a:cs typeface="宋体" charset="0"/>
              </a:rPr>
              <a:t>POAC: </a:t>
            </a:r>
            <a:r>
              <a:rPr lang="en-US" sz="2000" dirty="0">
                <a:latin typeface="Helvetica" charset="0"/>
                <a:ea typeface="宋体" charset="0"/>
                <a:cs typeface="宋体" charset="0"/>
              </a:rPr>
              <a:t>Singleton assign </a:t>
            </a:r>
            <a:r>
              <a:rPr lang="en-US" sz="2000" i="1" dirty="0">
                <a:latin typeface="Times New Roman" charset="0"/>
                <a:ea typeface="ＭＳ Ｐゴシック" charset="0"/>
              </a:rPr>
              <a:t>x</a:t>
            </a:r>
            <a:r>
              <a:rPr lang="en-US" sz="2000" baseline="-25000" dirty="0">
                <a:latin typeface="Times New Roman" charset="0"/>
                <a:ea typeface="ＭＳ Ｐゴシック" charset="0"/>
              </a:rPr>
              <a:t>1</a:t>
            </a:r>
            <a:r>
              <a:rPr lang="en-US" sz="2000" dirty="0">
                <a:latin typeface="Helvetica" charset="0"/>
                <a:ea typeface="宋体" charset="0"/>
                <a:cs typeface="宋体" charset="0"/>
              </a:rPr>
              <a:t>, run GAC on </a:t>
            </a:r>
            <a:r>
              <a:rPr lang="en-US" sz="2000" dirty="0">
                <a:solidFill>
                  <a:schemeClr val="accent1"/>
                </a:solidFill>
                <a:latin typeface="Helvetica" charset="0"/>
                <a:ea typeface="宋体" charset="0"/>
                <a:cs typeface="宋体" charset="0"/>
              </a:rPr>
              <a:t>entire CSP</a:t>
            </a:r>
          </a:p>
          <a:p>
            <a:pPr lvl="1">
              <a:buClr>
                <a:schemeClr val="tx1"/>
              </a:buClr>
              <a:defRPr/>
            </a:pPr>
            <a:r>
              <a:rPr lang="en-US" dirty="0" err="1">
                <a:latin typeface="Helvetica" charset="0"/>
                <a:ea typeface="宋体" charset="0"/>
                <a:cs typeface="宋体" charset="0"/>
              </a:rPr>
              <a:t>U</a:t>
            </a:r>
            <a:r>
              <a:rPr lang="en-US" baseline="-25000" dirty="0" err="1">
                <a:latin typeface="Helvetica" charset="0"/>
                <a:ea typeface="宋体" charset="0"/>
                <a:cs typeface="宋体" charset="0"/>
              </a:rPr>
              <a:t>cyc</a:t>
            </a:r>
            <a:r>
              <a:rPr lang="en-US" dirty="0" err="1">
                <a:latin typeface="Helvetica" charset="0"/>
                <a:ea typeface="宋体" charset="0"/>
                <a:cs typeface="宋体" charset="0"/>
              </a:rPr>
              <a:t>POAC</a:t>
            </a:r>
            <a:r>
              <a:rPr lang="en-US" dirty="0">
                <a:latin typeface="Helvetica" charset="0"/>
                <a:ea typeface="宋体" charset="0"/>
                <a:cs typeface="宋体" charset="0"/>
              </a:rPr>
              <a:t>: </a:t>
            </a:r>
            <a:r>
              <a:rPr lang="en-US" sz="2000" dirty="0">
                <a:latin typeface="Helvetica" charset="0"/>
                <a:ea typeface="宋体" charset="0"/>
                <a:cs typeface="宋体" charset="0"/>
              </a:rPr>
              <a:t>Singleton assign </a:t>
            </a:r>
            <a:r>
              <a:rPr lang="en-US" sz="2000" i="1" dirty="0">
                <a:latin typeface="Times New Roman" charset="0"/>
                <a:ea typeface="ＭＳ Ｐゴシック" charset="0"/>
                <a:cs typeface="ＭＳ Ｐゴシック" charset="0"/>
              </a:rPr>
              <a:t>x</a:t>
            </a:r>
            <a:r>
              <a:rPr lang="en-US" sz="2000" baseline="-25000" dirty="0">
                <a:latin typeface="Times New Roman" charset="0"/>
                <a:ea typeface="ＭＳ Ｐゴシック" charset="0"/>
                <a:cs typeface="ＭＳ Ｐゴシック" charset="0"/>
              </a:rPr>
              <a:t>1</a:t>
            </a:r>
            <a:r>
              <a:rPr lang="en-US" sz="2000" dirty="0">
                <a:latin typeface="Helvetica" charset="0"/>
                <a:ea typeface="宋体" charset="0"/>
                <a:cs typeface="宋体" charset="0"/>
              </a:rPr>
              <a:t>, run GAC on </a:t>
            </a:r>
            <a:r>
              <a:rPr lang="en-US" sz="2000" dirty="0">
                <a:solidFill>
                  <a:srgbClr val="008000"/>
                </a:solidFill>
                <a:latin typeface="Helvetica" charset="0"/>
                <a:ea typeface="宋体" charset="0"/>
                <a:cs typeface="宋体" charset="0"/>
              </a:rPr>
              <a:t>cycles of </a:t>
            </a:r>
            <a:r>
              <a:rPr lang="en-US" sz="2000" i="1" dirty="0">
                <a:solidFill>
                  <a:srgbClr val="008000"/>
                </a:solidFill>
                <a:latin typeface="Times New Roman" charset="0"/>
                <a:ea typeface="ＭＳ Ｐゴシック" charset="0"/>
                <a:cs typeface="ＭＳ Ｐゴシック" charset="0"/>
              </a:rPr>
              <a:t>x</a:t>
            </a:r>
            <a:r>
              <a:rPr lang="en-US" sz="2000" baseline="-25000" dirty="0">
                <a:solidFill>
                  <a:srgbClr val="008000"/>
                </a:solidFill>
                <a:latin typeface="Times New Roman" charset="0"/>
                <a:ea typeface="ＭＳ Ｐゴシック" charset="0"/>
                <a:cs typeface="ＭＳ Ｐゴシック" charset="0"/>
              </a:rPr>
              <a:t>1</a:t>
            </a:r>
            <a:endParaRPr lang="en-US" sz="2000" dirty="0">
              <a:solidFill>
                <a:srgbClr val="008000"/>
              </a:solidFill>
              <a:latin typeface="Helvetica" charset="0"/>
              <a:ea typeface="宋体" charset="0"/>
              <a:cs typeface="宋体" charset="0"/>
            </a:endParaRPr>
          </a:p>
        </p:txBody>
      </p:sp>
      <p:sp>
        <p:nvSpPr>
          <p:cNvPr id="4" name="Date Placeholder 3"/>
          <p:cNvSpPr>
            <a:spLocks noGrp="1"/>
          </p:cNvSpPr>
          <p:nvPr>
            <p:ph type="dt" sz="quarter"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32773"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E151D758-6572-6E47-901D-54052467AEA6}" type="slidenum">
              <a:rPr lang="en-US" altLang="zh-CN" sz="1400"/>
              <a:pPr eaLnBrk="1" hangingPunct="1"/>
              <a:t>22</a:t>
            </a:fld>
            <a:endParaRPr lang="en-US" altLang="zh-CN" sz="1400"/>
          </a:p>
        </p:txBody>
      </p:sp>
      <p:sp>
        <p:nvSpPr>
          <p:cNvPr id="63" name="Oval 62"/>
          <p:cNvSpPr/>
          <p:nvPr/>
        </p:nvSpPr>
        <p:spPr>
          <a:xfrm>
            <a:off x="1552575" y="4194175"/>
            <a:ext cx="469900" cy="311150"/>
          </a:xfrm>
          <a:prstGeom prst="ellipse">
            <a:avLst/>
          </a:prstGeom>
          <a:noFill/>
          <a:ln w="28575" cmpd="sng">
            <a:solidFill>
              <a:srgbClr val="4F81BD"/>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i="1" dirty="0">
                <a:solidFill>
                  <a:schemeClr val="tx1"/>
                </a:solidFill>
                <a:latin typeface="Times New Roman"/>
                <a:cs typeface="Times New Roman"/>
              </a:rPr>
              <a:t>x</a:t>
            </a:r>
            <a:r>
              <a:rPr lang="en-US" baseline="-25000" dirty="0">
                <a:solidFill>
                  <a:schemeClr val="tx1"/>
                </a:solidFill>
                <a:latin typeface="Times New Roman"/>
                <a:cs typeface="Times New Roman"/>
              </a:rPr>
              <a:t>1</a:t>
            </a:r>
          </a:p>
        </p:txBody>
      </p:sp>
      <p:sp>
        <p:nvSpPr>
          <p:cNvPr id="67" name="Oval 66"/>
          <p:cNvSpPr/>
          <p:nvPr/>
        </p:nvSpPr>
        <p:spPr>
          <a:xfrm>
            <a:off x="2565400" y="3900488"/>
            <a:ext cx="469900" cy="31273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i="1" dirty="0">
                <a:solidFill>
                  <a:schemeClr val="tx1"/>
                </a:solidFill>
                <a:latin typeface="Times New Roman"/>
                <a:cs typeface="Times New Roman"/>
              </a:rPr>
              <a:t>x</a:t>
            </a:r>
            <a:r>
              <a:rPr lang="en-US" baseline="-25000" dirty="0">
                <a:solidFill>
                  <a:schemeClr val="tx1"/>
                </a:solidFill>
                <a:latin typeface="Times New Roman"/>
                <a:cs typeface="Times New Roman"/>
              </a:rPr>
              <a:t>2</a:t>
            </a:r>
          </a:p>
        </p:txBody>
      </p:sp>
      <p:sp>
        <p:nvSpPr>
          <p:cNvPr id="68" name="Oval 67"/>
          <p:cNvSpPr/>
          <p:nvPr/>
        </p:nvSpPr>
        <p:spPr>
          <a:xfrm>
            <a:off x="2565400" y="4486275"/>
            <a:ext cx="469900" cy="31273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i="1" dirty="0">
                <a:solidFill>
                  <a:schemeClr val="tx1"/>
                </a:solidFill>
                <a:latin typeface="Times New Roman"/>
                <a:cs typeface="Times New Roman"/>
              </a:rPr>
              <a:t>x</a:t>
            </a:r>
            <a:r>
              <a:rPr lang="en-US" baseline="-25000" dirty="0">
                <a:solidFill>
                  <a:schemeClr val="tx1"/>
                </a:solidFill>
                <a:latin typeface="Times New Roman"/>
                <a:cs typeface="Times New Roman"/>
              </a:rPr>
              <a:t>3</a:t>
            </a:r>
          </a:p>
        </p:txBody>
      </p:sp>
      <p:sp>
        <p:nvSpPr>
          <p:cNvPr id="71" name="Oval 70"/>
          <p:cNvSpPr/>
          <p:nvPr/>
        </p:nvSpPr>
        <p:spPr>
          <a:xfrm>
            <a:off x="3578225" y="4194175"/>
            <a:ext cx="469900" cy="31115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i="1" dirty="0">
                <a:solidFill>
                  <a:schemeClr val="tx1"/>
                </a:solidFill>
                <a:latin typeface="Times New Roman"/>
                <a:cs typeface="Times New Roman"/>
              </a:rPr>
              <a:t>x</a:t>
            </a:r>
            <a:r>
              <a:rPr lang="en-US" baseline="-25000" dirty="0">
                <a:solidFill>
                  <a:schemeClr val="tx1"/>
                </a:solidFill>
                <a:latin typeface="Times New Roman"/>
                <a:cs typeface="Times New Roman"/>
              </a:rPr>
              <a:t>4</a:t>
            </a:r>
          </a:p>
        </p:txBody>
      </p:sp>
      <p:sp>
        <p:nvSpPr>
          <p:cNvPr id="72" name="Oval 71"/>
          <p:cNvSpPr/>
          <p:nvPr/>
        </p:nvSpPr>
        <p:spPr>
          <a:xfrm>
            <a:off x="4592638" y="3962400"/>
            <a:ext cx="468312" cy="31273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i="1" dirty="0">
                <a:solidFill>
                  <a:schemeClr val="tx1"/>
                </a:solidFill>
                <a:latin typeface="Times New Roman"/>
                <a:cs typeface="Times New Roman"/>
              </a:rPr>
              <a:t>x</a:t>
            </a:r>
            <a:r>
              <a:rPr lang="en-US" baseline="-25000" dirty="0">
                <a:solidFill>
                  <a:schemeClr val="tx1"/>
                </a:solidFill>
                <a:latin typeface="Times New Roman"/>
                <a:cs typeface="Times New Roman"/>
              </a:rPr>
              <a:t>5</a:t>
            </a:r>
          </a:p>
        </p:txBody>
      </p:sp>
      <p:sp>
        <p:nvSpPr>
          <p:cNvPr id="73" name="Oval 72"/>
          <p:cNvSpPr/>
          <p:nvPr/>
        </p:nvSpPr>
        <p:spPr>
          <a:xfrm>
            <a:off x="4592638" y="4568825"/>
            <a:ext cx="468312" cy="31273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i="1" dirty="0">
                <a:solidFill>
                  <a:schemeClr val="tx1"/>
                </a:solidFill>
                <a:latin typeface="Times New Roman"/>
                <a:cs typeface="Times New Roman"/>
              </a:rPr>
              <a:t>x</a:t>
            </a:r>
            <a:r>
              <a:rPr lang="en-US" baseline="-25000" dirty="0">
                <a:solidFill>
                  <a:schemeClr val="tx1"/>
                </a:solidFill>
                <a:latin typeface="Times New Roman"/>
                <a:cs typeface="Times New Roman"/>
              </a:rPr>
              <a:t>6</a:t>
            </a:r>
          </a:p>
        </p:txBody>
      </p:sp>
      <p:sp>
        <p:nvSpPr>
          <p:cNvPr id="76" name="Oval 75"/>
          <p:cNvSpPr/>
          <p:nvPr/>
        </p:nvSpPr>
        <p:spPr>
          <a:xfrm>
            <a:off x="6910388" y="4194175"/>
            <a:ext cx="468312" cy="31115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i="1" dirty="0" err="1">
                <a:solidFill>
                  <a:schemeClr val="tx1"/>
                </a:solidFill>
                <a:latin typeface="Times New Roman"/>
                <a:cs typeface="Times New Roman"/>
              </a:rPr>
              <a:t>x</a:t>
            </a:r>
            <a:r>
              <a:rPr lang="en-US" i="1" baseline="-25000" dirty="0" err="1">
                <a:solidFill>
                  <a:schemeClr val="tx1"/>
                </a:solidFill>
                <a:latin typeface="Times New Roman"/>
                <a:cs typeface="Times New Roman"/>
              </a:rPr>
              <a:t>n</a:t>
            </a:r>
            <a:endParaRPr lang="en-US" i="1" baseline="-25000" dirty="0">
              <a:solidFill>
                <a:schemeClr val="tx1"/>
              </a:solidFill>
              <a:latin typeface="Times New Roman"/>
              <a:cs typeface="Times New Roman"/>
            </a:endParaRPr>
          </a:p>
        </p:txBody>
      </p:sp>
      <p:cxnSp>
        <p:nvCxnSpPr>
          <p:cNvPr id="65" name="Straight Connector 64"/>
          <p:cNvCxnSpPr>
            <a:stCxn id="63" idx="6"/>
            <a:endCxn id="67" idx="2"/>
          </p:cNvCxnSpPr>
          <p:nvPr/>
        </p:nvCxnSpPr>
        <p:spPr>
          <a:xfrm flipV="1">
            <a:off x="2022475" y="4056063"/>
            <a:ext cx="542925" cy="293687"/>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p:cNvCxnSpPr>
            <a:stCxn id="63" idx="6"/>
            <a:endCxn id="68" idx="2"/>
          </p:cNvCxnSpPr>
          <p:nvPr/>
        </p:nvCxnSpPr>
        <p:spPr>
          <a:xfrm>
            <a:off x="2022475" y="4349750"/>
            <a:ext cx="542925" cy="293688"/>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p:cNvCxnSpPr>
            <a:stCxn id="67" idx="6"/>
            <a:endCxn id="71" idx="2"/>
          </p:cNvCxnSpPr>
          <p:nvPr/>
        </p:nvCxnSpPr>
        <p:spPr>
          <a:xfrm>
            <a:off x="3035300" y="4056063"/>
            <a:ext cx="542925" cy="293687"/>
          </a:xfrm>
          <a:prstGeom prst="line">
            <a:avLst/>
          </a:prstGeom>
          <a:ln w="12700"/>
        </p:spPr>
        <p:style>
          <a:lnRef idx="1">
            <a:schemeClr val="dk1"/>
          </a:lnRef>
          <a:fillRef idx="0">
            <a:schemeClr val="dk1"/>
          </a:fillRef>
          <a:effectRef idx="0">
            <a:schemeClr val="dk1"/>
          </a:effectRef>
          <a:fontRef idx="minor">
            <a:schemeClr val="tx1"/>
          </a:fontRef>
        </p:style>
      </p:cxnSp>
      <p:cxnSp>
        <p:nvCxnSpPr>
          <p:cNvPr id="86" name="Straight Connector 85"/>
          <p:cNvCxnSpPr>
            <a:stCxn id="68" idx="6"/>
            <a:endCxn id="71" idx="2"/>
          </p:cNvCxnSpPr>
          <p:nvPr/>
        </p:nvCxnSpPr>
        <p:spPr>
          <a:xfrm flipV="1">
            <a:off x="3035300" y="4349750"/>
            <a:ext cx="542925" cy="293688"/>
          </a:xfrm>
          <a:prstGeom prst="line">
            <a:avLst/>
          </a:prstGeom>
          <a:ln w="12700"/>
        </p:spPr>
        <p:style>
          <a:lnRef idx="1">
            <a:schemeClr val="dk1"/>
          </a:lnRef>
          <a:fillRef idx="0">
            <a:schemeClr val="dk1"/>
          </a:fillRef>
          <a:effectRef idx="0">
            <a:schemeClr val="dk1"/>
          </a:effectRef>
          <a:fontRef idx="minor">
            <a:schemeClr val="tx1"/>
          </a:fontRef>
        </p:style>
      </p:cxnSp>
      <p:cxnSp>
        <p:nvCxnSpPr>
          <p:cNvPr id="92" name="Straight Connector 91"/>
          <p:cNvCxnSpPr>
            <a:stCxn id="71" idx="6"/>
            <a:endCxn id="72" idx="2"/>
          </p:cNvCxnSpPr>
          <p:nvPr/>
        </p:nvCxnSpPr>
        <p:spPr>
          <a:xfrm flipV="1">
            <a:off x="4048125" y="4117975"/>
            <a:ext cx="544513" cy="231775"/>
          </a:xfrm>
          <a:prstGeom prst="line">
            <a:avLst/>
          </a:prstGeom>
          <a:ln w="12700"/>
        </p:spPr>
        <p:style>
          <a:lnRef idx="1">
            <a:schemeClr val="dk1"/>
          </a:lnRef>
          <a:fillRef idx="0">
            <a:schemeClr val="dk1"/>
          </a:fillRef>
          <a:effectRef idx="0">
            <a:schemeClr val="dk1"/>
          </a:effectRef>
          <a:fontRef idx="minor">
            <a:schemeClr val="tx1"/>
          </a:fontRef>
        </p:style>
      </p:cxnSp>
      <p:cxnSp>
        <p:nvCxnSpPr>
          <p:cNvPr id="96" name="Straight Connector 95"/>
          <p:cNvCxnSpPr>
            <a:stCxn id="71" idx="6"/>
            <a:endCxn id="73" idx="2"/>
          </p:cNvCxnSpPr>
          <p:nvPr/>
        </p:nvCxnSpPr>
        <p:spPr>
          <a:xfrm>
            <a:off x="4048125" y="4349750"/>
            <a:ext cx="544513" cy="376238"/>
          </a:xfrm>
          <a:prstGeom prst="line">
            <a:avLst/>
          </a:prstGeom>
          <a:ln w="12700"/>
        </p:spPr>
        <p:style>
          <a:lnRef idx="1">
            <a:schemeClr val="dk1"/>
          </a:lnRef>
          <a:fillRef idx="0">
            <a:schemeClr val="dk1"/>
          </a:fillRef>
          <a:effectRef idx="0">
            <a:schemeClr val="dk1"/>
          </a:effectRef>
          <a:fontRef idx="minor">
            <a:schemeClr val="tx1"/>
          </a:fontRef>
        </p:style>
      </p:cxnSp>
      <p:cxnSp>
        <p:nvCxnSpPr>
          <p:cNvPr id="109" name="Straight Connector 108"/>
          <p:cNvCxnSpPr>
            <a:stCxn id="72" idx="4"/>
            <a:endCxn id="73" idx="0"/>
          </p:cNvCxnSpPr>
          <p:nvPr/>
        </p:nvCxnSpPr>
        <p:spPr>
          <a:xfrm>
            <a:off x="4826000" y="4275138"/>
            <a:ext cx="0" cy="293687"/>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Straight Connector 111"/>
          <p:cNvCxnSpPr>
            <a:endCxn id="73" idx="6"/>
          </p:cNvCxnSpPr>
          <p:nvPr/>
        </p:nvCxnSpPr>
        <p:spPr>
          <a:xfrm flipH="1">
            <a:off x="5060950" y="4538663"/>
            <a:ext cx="484188" cy="187325"/>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p:cNvCxnSpPr>
            <a:endCxn id="73" idx="6"/>
          </p:cNvCxnSpPr>
          <p:nvPr/>
        </p:nvCxnSpPr>
        <p:spPr>
          <a:xfrm flipH="1" flipV="1">
            <a:off x="5060950" y="4725988"/>
            <a:ext cx="485775" cy="122237"/>
          </a:xfrm>
          <a:prstGeom prst="line">
            <a:avLst/>
          </a:prstGeom>
          <a:ln w="12700"/>
        </p:spPr>
        <p:style>
          <a:lnRef idx="1">
            <a:schemeClr val="dk1"/>
          </a:lnRef>
          <a:fillRef idx="0">
            <a:schemeClr val="dk1"/>
          </a:fillRef>
          <a:effectRef idx="0">
            <a:schemeClr val="dk1"/>
          </a:effectRef>
          <a:fontRef idx="minor">
            <a:schemeClr val="tx1"/>
          </a:fontRef>
        </p:style>
      </p:cxnSp>
      <p:cxnSp>
        <p:nvCxnSpPr>
          <p:cNvPr id="118" name="Straight Connector 117"/>
          <p:cNvCxnSpPr>
            <a:endCxn id="73" idx="6"/>
          </p:cNvCxnSpPr>
          <p:nvPr/>
        </p:nvCxnSpPr>
        <p:spPr>
          <a:xfrm flipH="1">
            <a:off x="5060950" y="4721225"/>
            <a:ext cx="484188" cy="4763"/>
          </a:xfrm>
          <a:prstGeom prst="line">
            <a:avLst/>
          </a:prstGeom>
          <a:ln w="12700"/>
        </p:spPr>
        <p:style>
          <a:lnRef idx="1">
            <a:schemeClr val="dk1"/>
          </a:lnRef>
          <a:fillRef idx="0">
            <a:schemeClr val="dk1"/>
          </a:fillRef>
          <a:effectRef idx="0">
            <a:schemeClr val="dk1"/>
          </a:effectRef>
          <a:fontRef idx="minor">
            <a:schemeClr val="tx1"/>
          </a:fontRef>
        </p:style>
      </p:cxnSp>
      <p:sp>
        <p:nvSpPr>
          <p:cNvPr id="32791" name="TextBox 100"/>
          <p:cNvSpPr txBox="1">
            <a:spLocks noChangeArrowheads="1"/>
          </p:cNvSpPr>
          <p:nvPr/>
        </p:nvSpPr>
        <p:spPr bwMode="auto">
          <a:xfrm>
            <a:off x="5949950" y="4194175"/>
            <a:ext cx="4159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mr-IN" sz="1800"/>
              <a:t>…</a:t>
            </a:r>
            <a:endParaRPr lang="en-US" sz="1800"/>
          </a:p>
        </p:txBody>
      </p:sp>
      <p:cxnSp>
        <p:nvCxnSpPr>
          <p:cNvPr id="141" name="Straight Connector 140"/>
          <p:cNvCxnSpPr/>
          <p:nvPr/>
        </p:nvCxnSpPr>
        <p:spPr>
          <a:xfrm>
            <a:off x="6461125" y="4203700"/>
            <a:ext cx="454025" cy="153988"/>
          </a:xfrm>
          <a:prstGeom prst="line">
            <a:avLst/>
          </a:prstGeom>
          <a:ln w="12700"/>
        </p:spPr>
        <p:style>
          <a:lnRef idx="1">
            <a:schemeClr val="dk1"/>
          </a:lnRef>
          <a:fillRef idx="0">
            <a:schemeClr val="dk1"/>
          </a:fillRef>
          <a:effectRef idx="0">
            <a:schemeClr val="dk1"/>
          </a:effectRef>
          <a:fontRef idx="minor">
            <a:schemeClr val="tx1"/>
          </a:fontRef>
        </p:style>
      </p:cxnSp>
      <p:cxnSp>
        <p:nvCxnSpPr>
          <p:cNvPr id="142" name="Straight Connector 141"/>
          <p:cNvCxnSpPr/>
          <p:nvPr/>
        </p:nvCxnSpPr>
        <p:spPr>
          <a:xfrm flipV="1">
            <a:off x="6470650" y="4357688"/>
            <a:ext cx="444500" cy="163512"/>
          </a:xfrm>
          <a:prstGeom prst="line">
            <a:avLst/>
          </a:prstGeom>
          <a:ln w="12700"/>
        </p:spPr>
        <p:style>
          <a:lnRef idx="1">
            <a:schemeClr val="dk1"/>
          </a:lnRef>
          <a:fillRef idx="0">
            <a:schemeClr val="dk1"/>
          </a:fillRef>
          <a:effectRef idx="0">
            <a:schemeClr val="dk1"/>
          </a:effectRef>
          <a:fontRef idx="minor">
            <a:schemeClr val="tx1"/>
          </a:fontRef>
        </p:style>
      </p:cxnSp>
      <p:cxnSp>
        <p:nvCxnSpPr>
          <p:cNvPr id="143" name="Straight Connector 142"/>
          <p:cNvCxnSpPr/>
          <p:nvPr/>
        </p:nvCxnSpPr>
        <p:spPr>
          <a:xfrm>
            <a:off x="6467475" y="4351338"/>
            <a:ext cx="447675" cy="6350"/>
          </a:xfrm>
          <a:prstGeom prst="line">
            <a:avLst/>
          </a:prstGeom>
          <a:ln w="12700"/>
        </p:spPr>
        <p:style>
          <a:lnRef idx="1">
            <a:schemeClr val="dk1"/>
          </a:lnRef>
          <a:fillRef idx="0">
            <a:schemeClr val="dk1"/>
          </a:fillRef>
          <a:effectRef idx="0">
            <a:schemeClr val="dk1"/>
          </a:effectRef>
          <a:fontRef idx="minor">
            <a:schemeClr val="tx1"/>
          </a:fontRef>
        </p:style>
      </p:cxnSp>
      <p:sp>
        <p:nvSpPr>
          <p:cNvPr id="104" name="Rectangle 103"/>
          <p:cNvSpPr/>
          <p:nvPr/>
        </p:nvSpPr>
        <p:spPr>
          <a:xfrm>
            <a:off x="1354138" y="3784600"/>
            <a:ext cx="6191250" cy="1166813"/>
          </a:xfrm>
          <a:prstGeom prst="rect">
            <a:avLst/>
          </a:prstGeom>
          <a:noFill/>
          <a:ln w="28575" cmpd="sng">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48" name="Rectangle 147"/>
          <p:cNvSpPr/>
          <p:nvPr/>
        </p:nvSpPr>
        <p:spPr>
          <a:xfrm>
            <a:off x="1450975" y="3863975"/>
            <a:ext cx="2614613" cy="1008063"/>
          </a:xfrm>
          <a:prstGeom prst="rect">
            <a:avLst/>
          </a:pr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cxnSp>
        <p:nvCxnSpPr>
          <p:cNvPr id="149" name="Straight Connector 148"/>
          <p:cNvCxnSpPr/>
          <p:nvPr/>
        </p:nvCxnSpPr>
        <p:spPr>
          <a:xfrm flipH="1">
            <a:off x="5060950" y="3941763"/>
            <a:ext cx="484188" cy="185737"/>
          </a:xfrm>
          <a:prstGeom prst="line">
            <a:avLst/>
          </a:prstGeom>
          <a:ln w="12700"/>
        </p:spPr>
        <p:style>
          <a:lnRef idx="1">
            <a:schemeClr val="dk1"/>
          </a:lnRef>
          <a:fillRef idx="0">
            <a:schemeClr val="dk1"/>
          </a:fillRef>
          <a:effectRef idx="0">
            <a:schemeClr val="dk1"/>
          </a:effectRef>
          <a:fontRef idx="minor">
            <a:schemeClr val="tx1"/>
          </a:fontRef>
        </p:style>
      </p:cxnSp>
      <p:cxnSp>
        <p:nvCxnSpPr>
          <p:cNvPr id="150" name="Straight Connector 149"/>
          <p:cNvCxnSpPr/>
          <p:nvPr/>
        </p:nvCxnSpPr>
        <p:spPr>
          <a:xfrm flipH="1" flipV="1">
            <a:off x="5060950" y="4127500"/>
            <a:ext cx="476250" cy="133350"/>
          </a:xfrm>
          <a:prstGeom prst="line">
            <a:avLst/>
          </a:prstGeom>
          <a:ln w="12700"/>
        </p:spPr>
        <p:style>
          <a:lnRef idx="1">
            <a:schemeClr val="dk1"/>
          </a:lnRef>
          <a:fillRef idx="0">
            <a:schemeClr val="dk1"/>
          </a:fillRef>
          <a:effectRef idx="0">
            <a:schemeClr val="dk1"/>
          </a:effectRef>
          <a:fontRef idx="minor">
            <a:schemeClr val="tx1"/>
          </a:fontRef>
        </p:style>
      </p:cxnSp>
      <p:cxnSp>
        <p:nvCxnSpPr>
          <p:cNvPr id="151" name="Straight Connector 150"/>
          <p:cNvCxnSpPr/>
          <p:nvPr/>
        </p:nvCxnSpPr>
        <p:spPr>
          <a:xfrm flipH="1">
            <a:off x="5060950" y="4122738"/>
            <a:ext cx="484188" cy="4762"/>
          </a:xfrm>
          <a:prstGeom prst="line">
            <a:avLst/>
          </a:prstGeom>
          <a:ln w="12700"/>
        </p:spPr>
        <p:style>
          <a:lnRef idx="1">
            <a:schemeClr val="dk1"/>
          </a:lnRef>
          <a:fillRef idx="0">
            <a:schemeClr val="dk1"/>
          </a:fillRef>
          <a:effectRef idx="0">
            <a:schemeClr val="dk1"/>
          </a:effectRef>
          <a:fontRef idx="minor">
            <a:schemeClr val="tx1"/>
          </a:fontRef>
        </p:style>
      </p:cxnSp>
      <p:grpSp>
        <p:nvGrpSpPr>
          <p:cNvPr id="48" name="Group 47">
            <a:extLst>
              <a:ext uri="{FF2B5EF4-FFF2-40B4-BE49-F238E27FC236}">
                <a16:creationId xmlns:a16="http://schemas.microsoft.com/office/drawing/2014/main" id="{491BDB64-2FBF-8A4E-9FEC-B46D861D0A20}"/>
              </a:ext>
            </a:extLst>
          </p:cNvPr>
          <p:cNvGrpSpPr/>
          <p:nvPr/>
        </p:nvGrpSpPr>
        <p:grpSpPr>
          <a:xfrm>
            <a:off x="6868767" y="1137425"/>
            <a:ext cx="1818033" cy="1428157"/>
            <a:chOff x="4946420" y="2786059"/>
            <a:chExt cx="2711335" cy="2129890"/>
          </a:xfrm>
        </p:grpSpPr>
        <p:sp>
          <p:nvSpPr>
            <p:cNvPr id="49" name="TextBox 24">
              <a:extLst>
                <a:ext uri="{FF2B5EF4-FFF2-40B4-BE49-F238E27FC236}">
                  <a16:creationId xmlns:a16="http://schemas.microsoft.com/office/drawing/2014/main" id="{4838EE91-83AB-664E-8929-55FCB9FA607C}"/>
                </a:ext>
              </a:extLst>
            </p:cNvPr>
            <p:cNvSpPr txBox="1">
              <a:spLocks noChangeArrowheads="1"/>
            </p:cNvSpPr>
            <p:nvPr/>
          </p:nvSpPr>
          <p:spPr bwMode="auto">
            <a:xfrm>
              <a:off x="6767281" y="2786059"/>
              <a:ext cx="890474" cy="3517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100" b="1" dirty="0">
                  <a:latin typeface="Times New Roman" charset="0"/>
                  <a:cs typeface="Times New Roman" charset="0"/>
                </a:rPr>
                <a:t>Where?</a:t>
              </a:r>
            </a:p>
          </p:txBody>
        </p:sp>
        <p:cxnSp>
          <p:nvCxnSpPr>
            <p:cNvPr id="50" name="Straight Arrow Connector 49">
              <a:extLst>
                <a:ext uri="{FF2B5EF4-FFF2-40B4-BE49-F238E27FC236}">
                  <a16:creationId xmlns:a16="http://schemas.microsoft.com/office/drawing/2014/main" id="{C67832A6-0DD8-1D4C-B99A-667326D498F4}"/>
                </a:ext>
              </a:extLst>
            </p:cNvPr>
            <p:cNvCxnSpPr/>
            <p:nvPr/>
          </p:nvCxnSpPr>
          <p:spPr bwMode="auto">
            <a:xfrm flipV="1">
              <a:off x="5403620" y="3136362"/>
              <a:ext cx="1639888" cy="1665287"/>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sp>
          <p:nvSpPr>
            <p:cNvPr id="51" name="Parallelogram 50">
              <a:extLst>
                <a:ext uri="{FF2B5EF4-FFF2-40B4-BE49-F238E27FC236}">
                  <a16:creationId xmlns:a16="http://schemas.microsoft.com/office/drawing/2014/main" id="{FAC3AAAB-371F-A84D-9A3E-55B505EDE8F4}"/>
                </a:ext>
              </a:extLst>
            </p:cNvPr>
            <p:cNvSpPr/>
            <p:nvPr/>
          </p:nvSpPr>
          <p:spPr bwMode="auto">
            <a:xfrm>
              <a:off x="5403620" y="3582449"/>
              <a:ext cx="2143125" cy="284163"/>
            </a:xfrm>
            <a:prstGeom prst="parallelogram">
              <a:avLst>
                <a:gd name="adj" fmla="val 105989"/>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sz="1100" dirty="0">
                  <a:solidFill>
                    <a:schemeClr val="bg1">
                      <a:lumMod val="50000"/>
                    </a:schemeClr>
                  </a:solidFill>
                </a:rPr>
                <a:t>Neighborhood</a:t>
              </a:r>
            </a:p>
          </p:txBody>
        </p:sp>
        <p:sp>
          <p:nvSpPr>
            <p:cNvPr id="52" name="Parallelogram 51">
              <a:extLst>
                <a:ext uri="{FF2B5EF4-FFF2-40B4-BE49-F238E27FC236}">
                  <a16:creationId xmlns:a16="http://schemas.microsoft.com/office/drawing/2014/main" id="{EAE6539F-817E-354C-80B4-3EB062C7CB2E}"/>
                </a:ext>
              </a:extLst>
            </p:cNvPr>
            <p:cNvSpPr/>
            <p:nvPr/>
          </p:nvSpPr>
          <p:spPr bwMode="auto">
            <a:xfrm>
              <a:off x="5395683" y="4077749"/>
              <a:ext cx="1166812" cy="285750"/>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sz="1100" dirty="0">
                  <a:solidFill>
                    <a:schemeClr val="tx1"/>
                  </a:solidFill>
                </a:rPr>
                <a:t>Cycles</a:t>
              </a:r>
            </a:p>
          </p:txBody>
        </p:sp>
        <p:sp>
          <p:nvSpPr>
            <p:cNvPr id="53" name="Parallelogram 52">
              <a:extLst>
                <a:ext uri="{FF2B5EF4-FFF2-40B4-BE49-F238E27FC236}">
                  <a16:creationId xmlns:a16="http://schemas.microsoft.com/office/drawing/2014/main" id="{CBB695D5-E07A-DD4F-A6DE-D9285502CBD2}"/>
                </a:ext>
              </a:extLst>
            </p:cNvPr>
            <p:cNvSpPr/>
            <p:nvPr/>
          </p:nvSpPr>
          <p:spPr bwMode="auto">
            <a:xfrm>
              <a:off x="4946420" y="4631787"/>
              <a:ext cx="917575" cy="284162"/>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sz="1100" dirty="0">
                  <a:solidFill>
                    <a:schemeClr val="tx1"/>
                  </a:solidFill>
                </a:rPr>
                <a:t>HLC</a:t>
              </a:r>
            </a:p>
          </p:txBody>
        </p:sp>
      </p:grpSp>
    </p:spTree>
    <p:extLst>
      <p:ext uri="{BB962C8B-B14F-4D97-AF65-F5344CB8AC3E}">
        <p14:creationId xmlns:p14="http://schemas.microsoft.com/office/powerpoint/2010/main" val="26991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5733A-8941-5A43-B675-EC49D95A09C7}"/>
              </a:ext>
            </a:extLst>
          </p:cNvPr>
          <p:cNvSpPr>
            <a:spLocks noGrp="1"/>
          </p:cNvSpPr>
          <p:nvPr>
            <p:ph type="title"/>
          </p:nvPr>
        </p:nvSpPr>
        <p:spPr/>
        <p:txBody>
          <a:bodyPr/>
          <a:lstStyle/>
          <a:p>
            <a:r>
              <a:rPr lang="en-US" dirty="0"/>
              <a:t>Computing MCB</a:t>
            </a:r>
          </a:p>
        </p:txBody>
      </p:sp>
      <p:sp>
        <p:nvSpPr>
          <p:cNvPr id="4" name="Date Placeholder 3">
            <a:extLst>
              <a:ext uri="{FF2B5EF4-FFF2-40B4-BE49-F238E27FC236}">
                <a16:creationId xmlns:a16="http://schemas.microsoft.com/office/drawing/2014/main" id="{04E9E792-7B0C-3643-B1DD-604E7E995F81}"/>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8FB2325F-9E87-C24B-957D-1FC6BCE085C4}"/>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CB23ECC6-CE41-B54A-8C70-A9F52A2CFE20}"/>
              </a:ext>
            </a:extLst>
          </p:cNvPr>
          <p:cNvSpPr>
            <a:spLocks noGrp="1"/>
          </p:cNvSpPr>
          <p:nvPr>
            <p:ph type="sldNum" sz="quarter" idx="12"/>
          </p:nvPr>
        </p:nvSpPr>
        <p:spPr/>
        <p:txBody>
          <a:bodyPr/>
          <a:lstStyle/>
          <a:p>
            <a:pPr>
              <a:defRPr/>
            </a:pPr>
            <a:fld id="{A7172004-5CED-694E-8453-C5C1C330C6EE}" type="slidenum">
              <a:rPr lang="en-US" altLang="zh-CN" smtClean="0"/>
              <a:pPr>
                <a:defRPr/>
              </a:pPr>
              <a:t>23</a:t>
            </a:fld>
            <a:endParaRPr lang="en-US" altLang="zh-CN"/>
          </a:p>
        </p:txBody>
      </p:sp>
      <p:graphicFrame>
        <p:nvGraphicFramePr>
          <p:cNvPr id="7" name="Table 6">
            <a:extLst>
              <a:ext uri="{FF2B5EF4-FFF2-40B4-BE49-F238E27FC236}">
                <a16:creationId xmlns:a16="http://schemas.microsoft.com/office/drawing/2014/main" id="{917D0541-31C2-A749-AEC5-5BCFCE646A82}"/>
              </a:ext>
            </a:extLst>
          </p:cNvPr>
          <p:cNvGraphicFramePr>
            <a:graphicFrameLocks noGrp="1"/>
          </p:cNvGraphicFramePr>
          <p:nvPr>
            <p:extLst>
              <p:ext uri="{D42A27DB-BD31-4B8C-83A1-F6EECF244321}">
                <p14:modId xmlns:p14="http://schemas.microsoft.com/office/powerpoint/2010/main" val="867977407"/>
              </p:ext>
            </p:extLst>
          </p:nvPr>
        </p:nvGraphicFramePr>
        <p:xfrm>
          <a:off x="441166" y="1123315"/>
          <a:ext cx="8109268" cy="2508885"/>
        </p:xfrm>
        <a:graphic>
          <a:graphicData uri="http://schemas.openxmlformats.org/drawingml/2006/table">
            <a:tbl>
              <a:tblPr>
                <a:tableStyleId>{5C22544A-7EE6-4342-B048-85BDC9FD1C3A}</a:tableStyleId>
              </a:tblPr>
              <a:tblGrid>
                <a:gridCol w="2311400">
                  <a:extLst>
                    <a:ext uri="{9D8B030D-6E8A-4147-A177-3AD203B41FA5}">
                      <a16:colId xmlns:a16="http://schemas.microsoft.com/office/drawing/2014/main" val="3989014796"/>
                    </a:ext>
                  </a:extLst>
                </a:gridCol>
                <a:gridCol w="850900">
                  <a:extLst>
                    <a:ext uri="{9D8B030D-6E8A-4147-A177-3AD203B41FA5}">
                      <a16:colId xmlns:a16="http://schemas.microsoft.com/office/drawing/2014/main" val="10545863"/>
                    </a:ext>
                  </a:extLst>
                </a:gridCol>
                <a:gridCol w="850900">
                  <a:extLst>
                    <a:ext uri="{9D8B030D-6E8A-4147-A177-3AD203B41FA5}">
                      <a16:colId xmlns:a16="http://schemas.microsoft.com/office/drawing/2014/main" val="1754880950"/>
                    </a:ext>
                  </a:extLst>
                </a:gridCol>
                <a:gridCol w="427038">
                  <a:extLst>
                    <a:ext uri="{9D8B030D-6E8A-4147-A177-3AD203B41FA5}">
                      <a16:colId xmlns:a16="http://schemas.microsoft.com/office/drawing/2014/main" val="2583234948"/>
                    </a:ext>
                  </a:extLst>
                </a:gridCol>
                <a:gridCol w="596900">
                  <a:extLst>
                    <a:ext uri="{9D8B030D-6E8A-4147-A177-3AD203B41FA5}">
                      <a16:colId xmlns:a16="http://schemas.microsoft.com/office/drawing/2014/main" val="4286786800"/>
                    </a:ext>
                  </a:extLst>
                </a:gridCol>
                <a:gridCol w="1116330">
                  <a:extLst>
                    <a:ext uri="{9D8B030D-6E8A-4147-A177-3AD203B41FA5}">
                      <a16:colId xmlns:a16="http://schemas.microsoft.com/office/drawing/2014/main" val="3929462270"/>
                    </a:ext>
                  </a:extLst>
                </a:gridCol>
                <a:gridCol w="1104900">
                  <a:extLst>
                    <a:ext uri="{9D8B030D-6E8A-4147-A177-3AD203B41FA5}">
                      <a16:colId xmlns:a16="http://schemas.microsoft.com/office/drawing/2014/main" val="2868629019"/>
                    </a:ext>
                  </a:extLst>
                </a:gridCol>
                <a:gridCol w="850900">
                  <a:extLst>
                    <a:ext uri="{9D8B030D-6E8A-4147-A177-3AD203B41FA5}">
                      <a16:colId xmlns:a16="http://schemas.microsoft.com/office/drawing/2014/main" val="3269374352"/>
                    </a:ext>
                  </a:extLst>
                </a:gridCol>
              </a:tblGrid>
              <a:tr h="2133600">
                <a:tc>
                  <a:txBody>
                    <a:bodyPr/>
                    <a:lstStyle/>
                    <a:p>
                      <a:pPr algn="l" fontAlgn="b"/>
                      <a:r>
                        <a:rPr lang="en-US" sz="2400" b="1" u="none" strike="noStrike" dirty="0">
                          <a:effectLst/>
                        </a:rPr>
                        <a:t>Benchmark</a:t>
                      </a:r>
                      <a:endParaRPr lang="en-US" sz="24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2400" b="1" u="none" strike="noStrike" dirty="0">
                          <a:effectLst/>
                        </a:rPr>
                        <a:t>#Instances</a:t>
                      </a:r>
                      <a:endParaRPr lang="en-US" sz="24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b="1" u="none" strike="noStrike" dirty="0">
                          <a:effectLst/>
                        </a:rPr>
                        <a:t>#Completed</a:t>
                      </a:r>
                      <a:endParaRPr lang="en-US" sz="2400" b="1" i="0" u="none" strike="noStrike" dirty="0">
                        <a:solidFill>
                          <a:srgbClr val="000000"/>
                        </a:solidFill>
                        <a:effectLst/>
                        <a:latin typeface="Calibri" panose="020F0502020204030204" pitchFamily="34" charset="0"/>
                      </a:endParaRPr>
                    </a:p>
                  </a:txBody>
                  <a:tcPr marL="9525" marR="0"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b="1" u="none" strike="noStrike" dirty="0">
                          <a:effectLst/>
                        </a:rPr>
                        <a:t>#Time Out</a:t>
                      </a:r>
                      <a:endParaRPr lang="en-US" sz="2400" b="1" i="0" u="none" strike="noStrike" dirty="0">
                        <a:solidFill>
                          <a:srgbClr val="000000"/>
                        </a:solidFill>
                        <a:effectLst/>
                        <a:latin typeface="Calibri" panose="020F0502020204030204" pitchFamily="34" charset="0"/>
                      </a:endParaRPr>
                    </a:p>
                  </a:txBody>
                  <a:tcPr marL="9525" marR="0"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b="1" u="none" strike="noStrike" dirty="0">
                          <a:effectLst/>
                        </a:rPr>
                        <a:t>#Mem Out</a:t>
                      </a:r>
                      <a:endParaRPr lang="en-US" sz="2400" b="1" i="0" u="none" strike="noStrike" dirty="0">
                        <a:solidFill>
                          <a:srgbClr val="000000"/>
                        </a:solidFill>
                        <a:effectLst/>
                        <a:latin typeface="Calibri" panose="020F0502020204030204" pitchFamily="34" charset="0"/>
                      </a:endParaRPr>
                    </a:p>
                  </a:txBody>
                  <a:tcPr marL="9525" marR="0"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b="1" u="none" strike="noStrike" dirty="0">
                          <a:effectLst/>
                        </a:rPr>
                        <a:t>Avg. Memory [MB]</a:t>
                      </a:r>
                      <a:endParaRPr lang="en-US" sz="2400" b="1" i="0" u="none" strike="noStrike" dirty="0">
                        <a:solidFill>
                          <a:srgbClr val="000000"/>
                        </a:solidFill>
                        <a:effectLst/>
                        <a:latin typeface="Calibri" panose="020F0502020204030204" pitchFamily="34" charset="0"/>
                      </a:endParaRPr>
                    </a:p>
                  </a:txBody>
                  <a:tcPr marL="9525" marR="0"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b="1" u="none" strike="noStrike" dirty="0">
                          <a:effectLst/>
                        </a:rPr>
                        <a:t>Avg. time [sec]</a:t>
                      </a:r>
                      <a:endParaRPr lang="en-US" sz="2400" b="1" i="0" u="none" strike="noStrike" dirty="0">
                        <a:solidFill>
                          <a:srgbClr val="000000"/>
                        </a:solidFill>
                        <a:effectLst/>
                        <a:latin typeface="Calibri" panose="020F0502020204030204" pitchFamily="34" charset="0"/>
                      </a:endParaRPr>
                    </a:p>
                  </a:txBody>
                  <a:tcPr marL="9525" marR="0"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b="1" u="none" strike="noStrike" dirty="0">
                          <a:effectLst/>
                        </a:rPr>
                        <a:t>Vertices </a:t>
                      </a:r>
                      <a:r>
                        <a:rPr lang="en-US" sz="1800" b="0" u="none" strike="noStrike" dirty="0">
                          <a:effectLst/>
                        </a:rPr>
                        <a:t>beyond neighborhood</a:t>
                      </a:r>
                      <a:endParaRPr lang="en-US" sz="2400" b="0" i="0" u="none" strike="noStrike" dirty="0">
                        <a:solidFill>
                          <a:srgbClr val="000000"/>
                        </a:solidFill>
                        <a:effectLst/>
                        <a:latin typeface="Calibri" panose="020F0502020204030204" pitchFamily="34" charset="0"/>
                      </a:endParaRPr>
                    </a:p>
                  </a:txBody>
                  <a:tcPr marL="9525" marR="0"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309197"/>
                  </a:ext>
                </a:extLst>
              </a:tr>
              <a:tr h="214393">
                <a:tc>
                  <a:txBody>
                    <a:bodyPr/>
                    <a:lstStyle/>
                    <a:p>
                      <a:pPr algn="l" fontAlgn="b"/>
                      <a:r>
                        <a:rPr lang="en-US" sz="2400" u="none" strike="noStrike" dirty="0">
                          <a:effectLst/>
                        </a:rPr>
                        <a:t>All Benchmarks</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3,525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2,851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a:effectLst/>
                        </a:rPr>
                        <a:t>19</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655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709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163</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7.9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1447663"/>
                  </a:ext>
                </a:extLst>
              </a:tr>
            </a:tbl>
          </a:graphicData>
        </a:graphic>
      </p:graphicFrame>
      <p:graphicFrame>
        <p:nvGraphicFramePr>
          <p:cNvPr id="8" name="Table 7">
            <a:extLst>
              <a:ext uri="{FF2B5EF4-FFF2-40B4-BE49-F238E27FC236}">
                <a16:creationId xmlns:a16="http://schemas.microsoft.com/office/drawing/2014/main" id="{7B30DA5B-12F8-6A41-9637-21A048C57437}"/>
              </a:ext>
            </a:extLst>
          </p:cNvPr>
          <p:cNvGraphicFramePr>
            <a:graphicFrameLocks noGrp="1"/>
          </p:cNvGraphicFramePr>
          <p:nvPr>
            <p:extLst>
              <p:ext uri="{D42A27DB-BD31-4B8C-83A1-F6EECF244321}">
                <p14:modId xmlns:p14="http://schemas.microsoft.com/office/powerpoint/2010/main" val="1199476905"/>
              </p:ext>
            </p:extLst>
          </p:nvPr>
        </p:nvGraphicFramePr>
        <p:xfrm>
          <a:off x="441166" y="3721418"/>
          <a:ext cx="8109268" cy="750570"/>
        </p:xfrm>
        <a:graphic>
          <a:graphicData uri="http://schemas.openxmlformats.org/drawingml/2006/table">
            <a:tbl>
              <a:tblPr>
                <a:tableStyleId>{5C22544A-7EE6-4342-B048-85BDC9FD1C3A}</a:tableStyleId>
              </a:tblPr>
              <a:tblGrid>
                <a:gridCol w="2311400">
                  <a:extLst>
                    <a:ext uri="{9D8B030D-6E8A-4147-A177-3AD203B41FA5}">
                      <a16:colId xmlns:a16="http://schemas.microsoft.com/office/drawing/2014/main" val="3989014796"/>
                    </a:ext>
                  </a:extLst>
                </a:gridCol>
                <a:gridCol w="850900">
                  <a:extLst>
                    <a:ext uri="{9D8B030D-6E8A-4147-A177-3AD203B41FA5}">
                      <a16:colId xmlns:a16="http://schemas.microsoft.com/office/drawing/2014/main" val="10545863"/>
                    </a:ext>
                  </a:extLst>
                </a:gridCol>
                <a:gridCol w="850900">
                  <a:extLst>
                    <a:ext uri="{9D8B030D-6E8A-4147-A177-3AD203B41FA5}">
                      <a16:colId xmlns:a16="http://schemas.microsoft.com/office/drawing/2014/main" val="1754880950"/>
                    </a:ext>
                  </a:extLst>
                </a:gridCol>
                <a:gridCol w="427038">
                  <a:extLst>
                    <a:ext uri="{9D8B030D-6E8A-4147-A177-3AD203B41FA5}">
                      <a16:colId xmlns:a16="http://schemas.microsoft.com/office/drawing/2014/main" val="2583234948"/>
                    </a:ext>
                  </a:extLst>
                </a:gridCol>
                <a:gridCol w="596900">
                  <a:extLst>
                    <a:ext uri="{9D8B030D-6E8A-4147-A177-3AD203B41FA5}">
                      <a16:colId xmlns:a16="http://schemas.microsoft.com/office/drawing/2014/main" val="4286786800"/>
                    </a:ext>
                  </a:extLst>
                </a:gridCol>
                <a:gridCol w="1116330">
                  <a:extLst>
                    <a:ext uri="{9D8B030D-6E8A-4147-A177-3AD203B41FA5}">
                      <a16:colId xmlns:a16="http://schemas.microsoft.com/office/drawing/2014/main" val="3929462270"/>
                    </a:ext>
                  </a:extLst>
                </a:gridCol>
                <a:gridCol w="1104900">
                  <a:extLst>
                    <a:ext uri="{9D8B030D-6E8A-4147-A177-3AD203B41FA5}">
                      <a16:colId xmlns:a16="http://schemas.microsoft.com/office/drawing/2014/main" val="2868629019"/>
                    </a:ext>
                  </a:extLst>
                </a:gridCol>
                <a:gridCol w="850900">
                  <a:extLst>
                    <a:ext uri="{9D8B030D-6E8A-4147-A177-3AD203B41FA5}">
                      <a16:colId xmlns:a16="http://schemas.microsoft.com/office/drawing/2014/main" val="3269374352"/>
                    </a:ext>
                  </a:extLst>
                </a:gridCol>
              </a:tblGrid>
              <a:tr h="214393">
                <a:tc>
                  <a:txBody>
                    <a:bodyPr/>
                    <a:lstStyle/>
                    <a:p>
                      <a:pPr algn="l" fontAlgn="b"/>
                      <a:r>
                        <a:rPr lang="en-US" sz="2400" u="none" strike="noStrike" dirty="0">
                          <a:effectLst/>
                        </a:rPr>
                        <a:t>jobShop-ewddr2</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767</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400" u="none" strike="noStrike" dirty="0">
                          <a:effectLst/>
                        </a:rPr>
                        <a:t>3.5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033671859"/>
                  </a:ext>
                </a:extLst>
              </a:tr>
              <a:tr h="214393">
                <a:tc>
                  <a:txBody>
                    <a:bodyPr/>
                    <a:lstStyle/>
                    <a:p>
                      <a:pPr algn="l" fontAlgn="b"/>
                      <a:r>
                        <a:rPr lang="en-US" sz="2400" u="none" strike="noStrike" dirty="0" err="1">
                          <a:effectLst/>
                        </a:rPr>
                        <a:t>myciel</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a:effectLst/>
                        </a:rPr>
                        <a:t>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581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400" u="none" strike="noStrike" dirty="0">
                          <a:effectLst/>
                        </a:rPr>
                        <a:t>55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400" u="none" strike="noStrike" dirty="0">
                          <a:effectLst/>
                        </a:rPr>
                        <a:t>7.6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362276058"/>
                  </a:ext>
                </a:extLst>
              </a:tr>
            </a:tbl>
          </a:graphicData>
        </a:graphic>
      </p:graphicFrame>
      <p:graphicFrame>
        <p:nvGraphicFramePr>
          <p:cNvPr id="9" name="Table 8">
            <a:extLst>
              <a:ext uri="{FF2B5EF4-FFF2-40B4-BE49-F238E27FC236}">
                <a16:creationId xmlns:a16="http://schemas.microsoft.com/office/drawing/2014/main" id="{9ACCCE62-48D4-D44D-A67B-01567F9CC685}"/>
              </a:ext>
            </a:extLst>
          </p:cNvPr>
          <p:cNvGraphicFramePr>
            <a:graphicFrameLocks noGrp="1"/>
          </p:cNvGraphicFramePr>
          <p:nvPr>
            <p:extLst>
              <p:ext uri="{D42A27DB-BD31-4B8C-83A1-F6EECF244321}">
                <p14:modId xmlns:p14="http://schemas.microsoft.com/office/powerpoint/2010/main" val="1270290070"/>
              </p:ext>
            </p:extLst>
          </p:nvPr>
        </p:nvGraphicFramePr>
        <p:xfrm>
          <a:off x="441166" y="4567555"/>
          <a:ext cx="8109268" cy="750570"/>
        </p:xfrm>
        <a:graphic>
          <a:graphicData uri="http://schemas.openxmlformats.org/drawingml/2006/table">
            <a:tbl>
              <a:tblPr>
                <a:tableStyleId>{5C22544A-7EE6-4342-B048-85BDC9FD1C3A}</a:tableStyleId>
              </a:tblPr>
              <a:tblGrid>
                <a:gridCol w="2311400">
                  <a:extLst>
                    <a:ext uri="{9D8B030D-6E8A-4147-A177-3AD203B41FA5}">
                      <a16:colId xmlns:a16="http://schemas.microsoft.com/office/drawing/2014/main" val="3989014796"/>
                    </a:ext>
                  </a:extLst>
                </a:gridCol>
                <a:gridCol w="850900">
                  <a:extLst>
                    <a:ext uri="{9D8B030D-6E8A-4147-A177-3AD203B41FA5}">
                      <a16:colId xmlns:a16="http://schemas.microsoft.com/office/drawing/2014/main" val="10545863"/>
                    </a:ext>
                  </a:extLst>
                </a:gridCol>
                <a:gridCol w="850900">
                  <a:extLst>
                    <a:ext uri="{9D8B030D-6E8A-4147-A177-3AD203B41FA5}">
                      <a16:colId xmlns:a16="http://schemas.microsoft.com/office/drawing/2014/main" val="1754880950"/>
                    </a:ext>
                  </a:extLst>
                </a:gridCol>
                <a:gridCol w="427038">
                  <a:extLst>
                    <a:ext uri="{9D8B030D-6E8A-4147-A177-3AD203B41FA5}">
                      <a16:colId xmlns:a16="http://schemas.microsoft.com/office/drawing/2014/main" val="2583234948"/>
                    </a:ext>
                  </a:extLst>
                </a:gridCol>
                <a:gridCol w="596900">
                  <a:extLst>
                    <a:ext uri="{9D8B030D-6E8A-4147-A177-3AD203B41FA5}">
                      <a16:colId xmlns:a16="http://schemas.microsoft.com/office/drawing/2014/main" val="4286786800"/>
                    </a:ext>
                  </a:extLst>
                </a:gridCol>
                <a:gridCol w="1116330">
                  <a:extLst>
                    <a:ext uri="{9D8B030D-6E8A-4147-A177-3AD203B41FA5}">
                      <a16:colId xmlns:a16="http://schemas.microsoft.com/office/drawing/2014/main" val="3929462270"/>
                    </a:ext>
                  </a:extLst>
                </a:gridCol>
                <a:gridCol w="1104900">
                  <a:extLst>
                    <a:ext uri="{9D8B030D-6E8A-4147-A177-3AD203B41FA5}">
                      <a16:colId xmlns:a16="http://schemas.microsoft.com/office/drawing/2014/main" val="2868629019"/>
                    </a:ext>
                  </a:extLst>
                </a:gridCol>
                <a:gridCol w="850900">
                  <a:extLst>
                    <a:ext uri="{9D8B030D-6E8A-4147-A177-3AD203B41FA5}">
                      <a16:colId xmlns:a16="http://schemas.microsoft.com/office/drawing/2014/main" val="3269374352"/>
                    </a:ext>
                  </a:extLst>
                </a:gridCol>
              </a:tblGrid>
              <a:tr h="214393">
                <a:tc>
                  <a:txBody>
                    <a:bodyPr/>
                    <a:lstStyle/>
                    <a:p>
                      <a:pPr algn="l" fontAlgn="b"/>
                      <a:r>
                        <a:rPr lang="en-US" sz="2400" u="none" strike="noStrike" dirty="0">
                          <a:effectLst/>
                        </a:rPr>
                        <a:t>QCP-20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a:effectLst/>
                        </a:rPr>
                        <a:t>15</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7,667</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2400" u="none" strike="noStrike" dirty="0">
                          <a:effectLst/>
                        </a:rPr>
                        <a:t>2,906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2400" u="none" strike="noStrike" dirty="0">
                          <a:effectLst/>
                        </a:rPr>
                        <a:t>3.6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0510433"/>
                  </a:ext>
                </a:extLst>
              </a:tr>
              <a:tr h="214393">
                <a:tc>
                  <a:txBody>
                    <a:bodyPr/>
                    <a:lstStyle/>
                    <a:p>
                      <a:pPr algn="l" fontAlgn="b"/>
                      <a:r>
                        <a:rPr lang="en-US" sz="2400" u="none" strike="noStrike" dirty="0">
                          <a:effectLst/>
                        </a:rPr>
                        <a:t>ehi-90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100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a:effectLst/>
                        </a:rPr>
                        <a:t>100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4,110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2400" u="none" strike="noStrike" dirty="0">
                          <a:effectLst/>
                        </a:rPr>
                        <a:t>1,549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2400" u="none" strike="noStrike" dirty="0">
                          <a:effectLst/>
                        </a:rPr>
                        <a:t>0.0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9231926"/>
                  </a:ext>
                </a:extLst>
              </a:tr>
            </a:tbl>
          </a:graphicData>
        </a:graphic>
      </p:graphicFrame>
      <p:sp>
        <p:nvSpPr>
          <p:cNvPr id="11" name="Oval 10">
            <a:extLst>
              <a:ext uri="{FF2B5EF4-FFF2-40B4-BE49-F238E27FC236}">
                <a16:creationId xmlns:a16="http://schemas.microsoft.com/office/drawing/2014/main" id="{428E8FBA-EBDB-0949-9EB6-125FD9E0A726}"/>
              </a:ext>
            </a:extLst>
          </p:cNvPr>
          <p:cNvSpPr/>
          <p:nvPr/>
        </p:nvSpPr>
        <p:spPr>
          <a:xfrm>
            <a:off x="7900988" y="4940458"/>
            <a:ext cx="785812" cy="42211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2" name="Oval 11">
            <a:extLst>
              <a:ext uri="{FF2B5EF4-FFF2-40B4-BE49-F238E27FC236}">
                <a16:creationId xmlns:a16="http://schemas.microsoft.com/office/drawing/2014/main" id="{383CF6E0-516C-9F49-ACA8-2C81069BBD86}"/>
              </a:ext>
            </a:extLst>
          </p:cNvPr>
          <p:cNvSpPr/>
          <p:nvPr/>
        </p:nvSpPr>
        <p:spPr>
          <a:xfrm>
            <a:off x="7900988" y="3256439"/>
            <a:ext cx="785812" cy="422116"/>
          </a:xfrm>
          <a:prstGeom prst="ellipse">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299920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B77E-0879-594B-A57F-4D6FAED2FCC2}"/>
              </a:ext>
            </a:extLst>
          </p:cNvPr>
          <p:cNvSpPr>
            <a:spLocks noGrp="1"/>
          </p:cNvSpPr>
          <p:nvPr>
            <p:ph type="title"/>
          </p:nvPr>
        </p:nvSpPr>
        <p:spPr/>
        <p:txBody>
          <a:bodyPr/>
          <a:lstStyle/>
          <a:p>
            <a:r>
              <a:rPr lang="en-US" dirty="0"/>
              <a:t>Approximation of MCB</a:t>
            </a:r>
          </a:p>
        </p:txBody>
      </p:sp>
      <p:sp>
        <p:nvSpPr>
          <p:cNvPr id="7" name="Content Placeholder 6">
            <a:extLst>
              <a:ext uri="{FF2B5EF4-FFF2-40B4-BE49-F238E27FC236}">
                <a16:creationId xmlns:a16="http://schemas.microsoft.com/office/drawing/2014/main" id="{36D46DD9-03EC-0B41-B739-E364BAE80263}"/>
              </a:ext>
            </a:extLst>
          </p:cNvPr>
          <p:cNvSpPr>
            <a:spLocks noGrp="1"/>
          </p:cNvSpPr>
          <p:nvPr>
            <p:ph sz="half" idx="1"/>
          </p:nvPr>
        </p:nvSpPr>
        <p:spPr>
          <a:xfrm>
            <a:off x="533400" y="1265237"/>
            <a:ext cx="4381348" cy="4525963"/>
          </a:xfrm>
        </p:spPr>
        <p:txBody>
          <a:bodyPr/>
          <a:lstStyle/>
          <a:p>
            <a:r>
              <a:rPr lang="en-US" dirty="0"/>
              <a:t>Breadth First Search</a:t>
            </a:r>
          </a:p>
          <a:p>
            <a:pPr lvl="1"/>
            <a:r>
              <a:rPr lang="en-US" dirty="0"/>
              <a:t>From every vertex</a:t>
            </a:r>
          </a:p>
          <a:p>
            <a:pPr lvl="1"/>
            <a:r>
              <a:rPr lang="en-US" dirty="0"/>
              <a:t>All neighbors need to participate in at least one cycle</a:t>
            </a:r>
          </a:p>
          <a:p>
            <a:pPr lvl="1"/>
            <a:r>
              <a:rPr lang="en-US" dirty="0"/>
              <a:t>Once a cycle is found from a neighbor, stop the expanding those rooted from that neighbor</a:t>
            </a:r>
          </a:p>
          <a:p>
            <a:r>
              <a:rPr lang="en-US" dirty="0"/>
              <a:t>Matches </a:t>
            </a:r>
            <a:r>
              <a:rPr lang="en-US" dirty="0" err="1">
                <a:latin typeface="Helvetica" charset="0"/>
                <a:ea typeface="宋体" charset="0"/>
                <a:cs typeface="宋体" charset="0"/>
              </a:rPr>
              <a:t>U</a:t>
            </a:r>
            <a:r>
              <a:rPr lang="en-US" baseline="-25000" dirty="0" err="1">
                <a:latin typeface="Helvetica" charset="0"/>
                <a:ea typeface="宋体" charset="0"/>
                <a:cs typeface="宋体" charset="0"/>
              </a:rPr>
              <a:t>cyc</a:t>
            </a:r>
            <a:r>
              <a:rPr lang="en-US" dirty="0" err="1">
                <a:latin typeface="Helvetica" charset="0"/>
                <a:ea typeface="宋体" charset="0"/>
                <a:cs typeface="宋体" charset="0"/>
              </a:rPr>
              <a:t>POAC</a:t>
            </a:r>
            <a:r>
              <a:rPr lang="en-US">
                <a:latin typeface="Helvetica" charset="0"/>
                <a:ea typeface="宋体" charset="0"/>
                <a:cs typeface="宋体" charset="0"/>
              </a:rPr>
              <a:t> </a:t>
            </a:r>
            <a:r>
              <a:rPr lang="en-US"/>
              <a:t>cycle usage</a:t>
            </a:r>
            <a:endParaRPr lang="en-US" dirty="0"/>
          </a:p>
        </p:txBody>
      </p:sp>
      <p:sp>
        <p:nvSpPr>
          <p:cNvPr id="4" name="Date Placeholder 3">
            <a:extLst>
              <a:ext uri="{FF2B5EF4-FFF2-40B4-BE49-F238E27FC236}">
                <a16:creationId xmlns:a16="http://schemas.microsoft.com/office/drawing/2014/main" id="{BA5D1DAB-C9AB-C848-9C5E-741211184F64}"/>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B136E883-CB31-0943-8CE2-3F29773F00C8}"/>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6E1E5825-10BE-5A4A-AE69-35143319D4FD}"/>
              </a:ext>
            </a:extLst>
          </p:cNvPr>
          <p:cNvSpPr>
            <a:spLocks noGrp="1"/>
          </p:cNvSpPr>
          <p:nvPr>
            <p:ph type="sldNum" sz="quarter" idx="12"/>
          </p:nvPr>
        </p:nvSpPr>
        <p:spPr/>
        <p:txBody>
          <a:bodyPr/>
          <a:lstStyle/>
          <a:p>
            <a:pPr>
              <a:defRPr/>
            </a:pPr>
            <a:fld id="{A7172004-5CED-694E-8453-C5C1C330C6EE}" type="slidenum">
              <a:rPr lang="en-US" altLang="zh-CN" smtClean="0"/>
              <a:pPr>
                <a:defRPr/>
              </a:pPr>
              <a:t>24</a:t>
            </a:fld>
            <a:endParaRPr lang="en-US" altLang="zh-CN"/>
          </a:p>
        </p:txBody>
      </p:sp>
      <p:sp>
        <p:nvSpPr>
          <p:cNvPr id="42" name="Oval 41">
            <a:extLst>
              <a:ext uri="{FF2B5EF4-FFF2-40B4-BE49-F238E27FC236}">
                <a16:creationId xmlns:a16="http://schemas.microsoft.com/office/drawing/2014/main" id="{1D2F1B9F-9272-9247-A227-A83B684E45FC}"/>
              </a:ext>
            </a:extLst>
          </p:cNvPr>
          <p:cNvSpPr/>
          <p:nvPr/>
        </p:nvSpPr>
        <p:spPr>
          <a:xfrm>
            <a:off x="5875468" y="1444624"/>
            <a:ext cx="932987" cy="393653"/>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dirty="0">
                <a:solidFill>
                  <a:schemeClr val="tx1"/>
                </a:solidFill>
                <a:latin typeface="Times New Roman"/>
                <a:cs typeface="Times New Roman"/>
              </a:rPr>
              <a:t>root</a:t>
            </a:r>
          </a:p>
        </p:txBody>
      </p:sp>
      <p:sp>
        <p:nvSpPr>
          <p:cNvPr id="43" name="Oval 42">
            <a:extLst>
              <a:ext uri="{FF2B5EF4-FFF2-40B4-BE49-F238E27FC236}">
                <a16:creationId xmlns:a16="http://schemas.microsoft.com/office/drawing/2014/main" id="{C6B967BA-DBBF-4C4F-8659-BA6B005B3B83}"/>
              </a:ext>
            </a:extLst>
          </p:cNvPr>
          <p:cNvSpPr/>
          <p:nvPr/>
        </p:nvSpPr>
        <p:spPr>
          <a:xfrm>
            <a:off x="5657305" y="2276678"/>
            <a:ext cx="469988" cy="46998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i="1" dirty="0">
                <a:solidFill>
                  <a:schemeClr val="tx1"/>
                </a:solidFill>
                <a:latin typeface="Times New Roman"/>
                <a:cs typeface="Times New Roman"/>
              </a:rPr>
              <a:t>B</a:t>
            </a:r>
          </a:p>
        </p:txBody>
      </p:sp>
      <p:sp>
        <p:nvSpPr>
          <p:cNvPr id="44" name="Oval 43">
            <a:extLst>
              <a:ext uri="{FF2B5EF4-FFF2-40B4-BE49-F238E27FC236}">
                <a16:creationId xmlns:a16="http://schemas.microsoft.com/office/drawing/2014/main" id="{E09D6108-0E43-784A-BAA4-D679CDA54081}"/>
              </a:ext>
            </a:extLst>
          </p:cNvPr>
          <p:cNvSpPr/>
          <p:nvPr/>
        </p:nvSpPr>
        <p:spPr>
          <a:xfrm>
            <a:off x="7455955" y="2276678"/>
            <a:ext cx="469988" cy="46998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i="1" dirty="0">
                <a:solidFill>
                  <a:schemeClr val="tx1"/>
                </a:solidFill>
                <a:latin typeface="Times New Roman"/>
                <a:cs typeface="Times New Roman"/>
              </a:rPr>
              <a:t>D</a:t>
            </a:r>
          </a:p>
        </p:txBody>
      </p:sp>
      <p:sp>
        <p:nvSpPr>
          <p:cNvPr id="45" name="Oval 44">
            <a:extLst>
              <a:ext uri="{FF2B5EF4-FFF2-40B4-BE49-F238E27FC236}">
                <a16:creationId xmlns:a16="http://schemas.microsoft.com/office/drawing/2014/main" id="{C402C15C-208B-3346-87E1-92A0856FEFF7}"/>
              </a:ext>
            </a:extLst>
          </p:cNvPr>
          <p:cNvSpPr/>
          <p:nvPr/>
        </p:nvSpPr>
        <p:spPr>
          <a:xfrm>
            <a:off x="6556630" y="2276678"/>
            <a:ext cx="469988" cy="46998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i="1" dirty="0">
                <a:solidFill>
                  <a:schemeClr val="tx1"/>
                </a:solidFill>
                <a:latin typeface="Times New Roman"/>
                <a:cs typeface="Times New Roman"/>
              </a:rPr>
              <a:t>C</a:t>
            </a:r>
          </a:p>
        </p:txBody>
      </p:sp>
      <p:sp>
        <p:nvSpPr>
          <p:cNvPr id="46" name="Oval 45">
            <a:extLst>
              <a:ext uri="{FF2B5EF4-FFF2-40B4-BE49-F238E27FC236}">
                <a16:creationId xmlns:a16="http://schemas.microsoft.com/office/drawing/2014/main" id="{759442F1-F600-D848-9D10-17B8706A3F2E}"/>
              </a:ext>
            </a:extLst>
          </p:cNvPr>
          <p:cNvSpPr/>
          <p:nvPr/>
        </p:nvSpPr>
        <p:spPr>
          <a:xfrm>
            <a:off x="6556630" y="3185067"/>
            <a:ext cx="469988" cy="46998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i="1" dirty="0">
                <a:solidFill>
                  <a:schemeClr val="tx1"/>
                </a:solidFill>
                <a:latin typeface="Times New Roman"/>
                <a:cs typeface="Times New Roman"/>
              </a:rPr>
              <a:t>E</a:t>
            </a:r>
          </a:p>
        </p:txBody>
      </p:sp>
      <p:sp>
        <p:nvSpPr>
          <p:cNvPr id="47" name="Oval 46">
            <a:extLst>
              <a:ext uri="{FF2B5EF4-FFF2-40B4-BE49-F238E27FC236}">
                <a16:creationId xmlns:a16="http://schemas.microsoft.com/office/drawing/2014/main" id="{7DE930EA-B9E4-2241-8733-CC5259C02886}"/>
              </a:ext>
            </a:extLst>
          </p:cNvPr>
          <p:cNvSpPr/>
          <p:nvPr/>
        </p:nvSpPr>
        <p:spPr>
          <a:xfrm>
            <a:off x="7455955" y="3185067"/>
            <a:ext cx="469988" cy="46998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i="1" dirty="0">
                <a:solidFill>
                  <a:schemeClr val="tx1"/>
                </a:solidFill>
                <a:latin typeface="Times New Roman"/>
                <a:cs typeface="Times New Roman"/>
              </a:rPr>
              <a:t>F</a:t>
            </a:r>
          </a:p>
        </p:txBody>
      </p:sp>
      <p:cxnSp>
        <p:nvCxnSpPr>
          <p:cNvPr id="48" name="Straight Connector 47">
            <a:extLst>
              <a:ext uri="{FF2B5EF4-FFF2-40B4-BE49-F238E27FC236}">
                <a16:creationId xmlns:a16="http://schemas.microsoft.com/office/drawing/2014/main" id="{9D2C5CEE-6BBB-5D41-85D1-C669BD0B742D}"/>
              </a:ext>
            </a:extLst>
          </p:cNvPr>
          <p:cNvCxnSpPr>
            <a:cxnSpLocks/>
            <a:stCxn id="43" idx="0"/>
            <a:endCxn id="42" idx="4"/>
          </p:cNvCxnSpPr>
          <p:nvPr/>
        </p:nvCxnSpPr>
        <p:spPr>
          <a:xfrm flipV="1">
            <a:off x="5892300" y="1838277"/>
            <a:ext cx="449662" cy="43840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BB110FA-1D29-E746-A7E7-22CB8D6D1D21}"/>
              </a:ext>
            </a:extLst>
          </p:cNvPr>
          <p:cNvCxnSpPr>
            <a:cxnSpLocks/>
            <a:stCxn id="44" idx="0"/>
            <a:endCxn id="42" idx="4"/>
          </p:cNvCxnSpPr>
          <p:nvPr/>
        </p:nvCxnSpPr>
        <p:spPr>
          <a:xfrm flipH="1" flipV="1">
            <a:off x="6341962" y="1838277"/>
            <a:ext cx="1348987" cy="43840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E65285E-28C6-4B40-8F89-F8FD9D92D929}"/>
              </a:ext>
            </a:extLst>
          </p:cNvPr>
          <p:cNvCxnSpPr>
            <a:cxnSpLocks/>
            <a:stCxn id="45" idx="0"/>
            <a:endCxn id="42" idx="4"/>
          </p:cNvCxnSpPr>
          <p:nvPr/>
        </p:nvCxnSpPr>
        <p:spPr>
          <a:xfrm flipH="1" flipV="1">
            <a:off x="6341962" y="1838277"/>
            <a:ext cx="449662" cy="43840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0580B9E-27AE-F342-B719-7E438C78D609}"/>
              </a:ext>
            </a:extLst>
          </p:cNvPr>
          <p:cNvCxnSpPr>
            <a:cxnSpLocks/>
            <a:stCxn id="46" idx="0"/>
            <a:endCxn id="45" idx="4"/>
          </p:cNvCxnSpPr>
          <p:nvPr/>
        </p:nvCxnSpPr>
        <p:spPr>
          <a:xfrm flipV="1">
            <a:off x="6791625" y="2746666"/>
            <a:ext cx="0" cy="43840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A898702-E84F-EF48-95AF-75AF68732FDE}"/>
              </a:ext>
            </a:extLst>
          </p:cNvPr>
          <p:cNvCxnSpPr>
            <a:cxnSpLocks/>
            <a:stCxn id="44" idx="4"/>
            <a:endCxn id="47" idx="0"/>
          </p:cNvCxnSpPr>
          <p:nvPr/>
        </p:nvCxnSpPr>
        <p:spPr>
          <a:xfrm>
            <a:off x="7690949" y="2746666"/>
            <a:ext cx="0" cy="43840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Oval 52">
            <a:extLst>
              <a:ext uri="{FF2B5EF4-FFF2-40B4-BE49-F238E27FC236}">
                <a16:creationId xmlns:a16="http://schemas.microsoft.com/office/drawing/2014/main" id="{1AF57819-5A90-1B4B-9BE7-E39702B525CE}"/>
              </a:ext>
            </a:extLst>
          </p:cNvPr>
          <p:cNvSpPr/>
          <p:nvPr/>
        </p:nvSpPr>
        <p:spPr>
          <a:xfrm>
            <a:off x="7455955" y="5001846"/>
            <a:ext cx="469988" cy="46998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i="1" dirty="0">
                <a:solidFill>
                  <a:schemeClr val="tx1"/>
                </a:solidFill>
                <a:latin typeface="Times New Roman"/>
                <a:cs typeface="Times New Roman"/>
              </a:rPr>
              <a:t>H</a:t>
            </a:r>
          </a:p>
        </p:txBody>
      </p:sp>
      <p:sp>
        <p:nvSpPr>
          <p:cNvPr id="54" name="Oval 53">
            <a:extLst>
              <a:ext uri="{FF2B5EF4-FFF2-40B4-BE49-F238E27FC236}">
                <a16:creationId xmlns:a16="http://schemas.microsoft.com/office/drawing/2014/main" id="{7C8295D8-60EF-A441-BF4E-E92B69F90CC3}"/>
              </a:ext>
            </a:extLst>
          </p:cNvPr>
          <p:cNvSpPr/>
          <p:nvPr/>
        </p:nvSpPr>
        <p:spPr>
          <a:xfrm>
            <a:off x="7455955" y="4093457"/>
            <a:ext cx="469988" cy="46998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i="1" dirty="0">
                <a:solidFill>
                  <a:schemeClr val="tx1"/>
                </a:solidFill>
                <a:latin typeface="Times New Roman"/>
                <a:cs typeface="Times New Roman"/>
              </a:rPr>
              <a:t>G</a:t>
            </a:r>
          </a:p>
        </p:txBody>
      </p:sp>
      <p:cxnSp>
        <p:nvCxnSpPr>
          <p:cNvPr id="55" name="Straight Connector 54">
            <a:extLst>
              <a:ext uri="{FF2B5EF4-FFF2-40B4-BE49-F238E27FC236}">
                <a16:creationId xmlns:a16="http://schemas.microsoft.com/office/drawing/2014/main" id="{A93C13F7-FE46-2144-BE12-7E45AC41721B}"/>
              </a:ext>
            </a:extLst>
          </p:cNvPr>
          <p:cNvCxnSpPr>
            <a:cxnSpLocks/>
            <a:stCxn id="47" idx="4"/>
            <a:endCxn id="54" idx="0"/>
          </p:cNvCxnSpPr>
          <p:nvPr/>
        </p:nvCxnSpPr>
        <p:spPr>
          <a:xfrm>
            <a:off x="7690949" y="3655056"/>
            <a:ext cx="0" cy="43840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23A354A0-0FBE-C342-B996-B6D32284E052}"/>
              </a:ext>
            </a:extLst>
          </p:cNvPr>
          <p:cNvCxnSpPr>
            <a:cxnSpLocks/>
            <a:stCxn id="53" idx="0"/>
            <a:endCxn id="54" idx="4"/>
          </p:cNvCxnSpPr>
          <p:nvPr/>
        </p:nvCxnSpPr>
        <p:spPr>
          <a:xfrm flipV="1">
            <a:off x="7690949" y="4563445"/>
            <a:ext cx="0" cy="43840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26D42AD2-F38F-EA40-999C-32F6B62C3A80}"/>
              </a:ext>
            </a:extLst>
          </p:cNvPr>
          <p:cNvSpPr/>
          <p:nvPr/>
        </p:nvSpPr>
        <p:spPr>
          <a:xfrm>
            <a:off x="4757980" y="2276678"/>
            <a:ext cx="469988" cy="46998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i="1" dirty="0">
                <a:solidFill>
                  <a:schemeClr val="tx1"/>
                </a:solidFill>
                <a:latin typeface="Times New Roman"/>
                <a:cs typeface="Times New Roman"/>
              </a:rPr>
              <a:t>A</a:t>
            </a:r>
          </a:p>
        </p:txBody>
      </p:sp>
      <p:cxnSp>
        <p:nvCxnSpPr>
          <p:cNvPr id="58" name="Straight Connector 57">
            <a:extLst>
              <a:ext uri="{FF2B5EF4-FFF2-40B4-BE49-F238E27FC236}">
                <a16:creationId xmlns:a16="http://schemas.microsoft.com/office/drawing/2014/main" id="{6B7835C5-4BCB-0C40-9565-A9745C8D7786}"/>
              </a:ext>
            </a:extLst>
          </p:cNvPr>
          <p:cNvCxnSpPr>
            <a:cxnSpLocks/>
            <a:stCxn id="57" idx="0"/>
            <a:endCxn id="42" idx="4"/>
          </p:cNvCxnSpPr>
          <p:nvPr/>
        </p:nvCxnSpPr>
        <p:spPr>
          <a:xfrm flipV="1">
            <a:off x="4992975" y="1838277"/>
            <a:ext cx="1348987" cy="43840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84D40EE2-992B-7843-9E40-BA9F4F2E654C}"/>
              </a:ext>
            </a:extLst>
          </p:cNvPr>
          <p:cNvCxnSpPr>
            <a:cxnSpLocks/>
            <a:stCxn id="57" idx="6"/>
            <a:endCxn id="43" idx="2"/>
          </p:cNvCxnSpPr>
          <p:nvPr/>
        </p:nvCxnSpPr>
        <p:spPr>
          <a:xfrm>
            <a:off x="5227968" y="2511673"/>
            <a:ext cx="42933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DF95F6EA-8011-8044-9E34-362275F12A97}"/>
              </a:ext>
            </a:extLst>
          </p:cNvPr>
          <p:cNvCxnSpPr>
            <a:cxnSpLocks/>
          </p:cNvCxnSpPr>
          <p:nvPr/>
        </p:nvCxnSpPr>
        <p:spPr>
          <a:xfrm flipV="1">
            <a:off x="6791621" y="3646565"/>
            <a:ext cx="2" cy="256307"/>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C655B24D-2705-E84E-BB57-07773467C71E}"/>
              </a:ext>
            </a:extLst>
          </p:cNvPr>
          <p:cNvCxnSpPr>
            <a:cxnSpLocks/>
          </p:cNvCxnSpPr>
          <p:nvPr/>
        </p:nvCxnSpPr>
        <p:spPr>
          <a:xfrm flipV="1">
            <a:off x="7690948" y="5471834"/>
            <a:ext cx="2" cy="256307"/>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17E207BB-330C-634E-842D-88949CD46481}"/>
              </a:ext>
            </a:extLst>
          </p:cNvPr>
          <p:cNvCxnSpPr>
            <a:cxnSpLocks/>
          </p:cNvCxnSpPr>
          <p:nvPr/>
        </p:nvCxnSpPr>
        <p:spPr>
          <a:xfrm flipH="1" flipV="1">
            <a:off x="7690949" y="5471834"/>
            <a:ext cx="208338" cy="256307"/>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243C6245-09A9-BE43-A746-5D35F5F4D7F9}"/>
              </a:ext>
            </a:extLst>
          </p:cNvPr>
          <p:cNvSpPr/>
          <p:nvPr/>
        </p:nvSpPr>
        <p:spPr>
          <a:xfrm>
            <a:off x="8140612" y="5001844"/>
            <a:ext cx="469988" cy="46998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i="1" dirty="0">
                <a:solidFill>
                  <a:schemeClr val="tx1"/>
                </a:solidFill>
                <a:latin typeface="Times New Roman"/>
                <a:cs typeface="Times New Roman"/>
              </a:rPr>
              <a:t>I</a:t>
            </a:r>
          </a:p>
        </p:txBody>
      </p:sp>
      <p:cxnSp>
        <p:nvCxnSpPr>
          <p:cNvPr id="64" name="Straight Connector 63">
            <a:extLst>
              <a:ext uri="{FF2B5EF4-FFF2-40B4-BE49-F238E27FC236}">
                <a16:creationId xmlns:a16="http://schemas.microsoft.com/office/drawing/2014/main" id="{AE412D78-DCCB-BF4C-B2DD-8D3EEB672B1E}"/>
              </a:ext>
            </a:extLst>
          </p:cNvPr>
          <p:cNvCxnSpPr>
            <a:cxnSpLocks/>
            <a:stCxn id="63" idx="0"/>
            <a:endCxn id="54" idx="4"/>
          </p:cNvCxnSpPr>
          <p:nvPr/>
        </p:nvCxnSpPr>
        <p:spPr>
          <a:xfrm flipH="1" flipV="1">
            <a:off x="7690949" y="4563445"/>
            <a:ext cx="684657" cy="43839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38537949-A611-8841-84C4-8D2C3C1D321C}"/>
              </a:ext>
            </a:extLst>
          </p:cNvPr>
          <p:cNvCxnSpPr>
            <a:cxnSpLocks/>
          </p:cNvCxnSpPr>
          <p:nvPr/>
        </p:nvCxnSpPr>
        <p:spPr>
          <a:xfrm flipV="1">
            <a:off x="4972851" y="2746666"/>
            <a:ext cx="2" cy="256307"/>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D20E561E-2433-6448-8452-A58CDC454DBA}"/>
              </a:ext>
            </a:extLst>
          </p:cNvPr>
          <p:cNvCxnSpPr>
            <a:cxnSpLocks/>
          </p:cNvCxnSpPr>
          <p:nvPr/>
        </p:nvCxnSpPr>
        <p:spPr>
          <a:xfrm flipH="1" flipV="1">
            <a:off x="4972852" y="2746666"/>
            <a:ext cx="208338" cy="256307"/>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887ED304-902D-7A4E-9E68-5B82B59EBCFA}"/>
              </a:ext>
            </a:extLst>
          </p:cNvPr>
          <p:cNvCxnSpPr>
            <a:cxnSpLocks/>
          </p:cNvCxnSpPr>
          <p:nvPr/>
        </p:nvCxnSpPr>
        <p:spPr>
          <a:xfrm flipV="1">
            <a:off x="4758182" y="2746666"/>
            <a:ext cx="214671" cy="234995"/>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1B78A39-3B3E-A64F-89A0-8FBB9EB5A4A5}"/>
              </a:ext>
            </a:extLst>
          </p:cNvPr>
          <p:cNvCxnSpPr>
            <a:cxnSpLocks/>
          </p:cNvCxnSpPr>
          <p:nvPr/>
        </p:nvCxnSpPr>
        <p:spPr>
          <a:xfrm flipV="1">
            <a:off x="8394431" y="5471832"/>
            <a:ext cx="2" cy="256307"/>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0A2DA815-8FD3-A147-80E7-7D42A3036F39}"/>
              </a:ext>
            </a:extLst>
          </p:cNvPr>
          <p:cNvCxnSpPr>
            <a:cxnSpLocks/>
          </p:cNvCxnSpPr>
          <p:nvPr/>
        </p:nvCxnSpPr>
        <p:spPr>
          <a:xfrm flipH="1" flipV="1">
            <a:off x="8394433" y="5471832"/>
            <a:ext cx="208338" cy="256307"/>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67BBD8F5-D532-F44D-9375-9CCD346464A3}"/>
              </a:ext>
            </a:extLst>
          </p:cNvPr>
          <p:cNvCxnSpPr>
            <a:cxnSpLocks/>
          </p:cNvCxnSpPr>
          <p:nvPr/>
        </p:nvCxnSpPr>
        <p:spPr>
          <a:xfrm flipV="1">
            <a:off x="8179762" y="5471832"/>
            <a:ext cx="214671" cy="234995"/>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Curved Connector 70">
            <a:extLst>
              <a:ext uri="{FF2B5EF4-FFF2-40B4-BE49-F238E27FC236}">
                <a16:creationId xmlns:a16="http://schemas.microsoft.com/office/drawing/2014/main" id="{9F5CC3B7-ECEE-444F-8C44-1A2F949A589E}"/>
              </a:ext>
            </a:extLst>
          </p:cNvPr>
          <p:cNvCxnSpPr>
            <a:cxnSpLocks/>
            <a:stCxn id="53" idx="4"/>
            <a:endCxn id="46" idx="5"/>
          </p:cNvCxnSpPr>
          <p:nvPr/>
        </p:nvCxnSpPr>
        <p:spPr>
          <a:xfrm rot="5400000" flipH="1">
            <a:off x="6381567" y="4162453"/>
            <a:ext cx="1885606" cy="733159"/>
          </a:xfrm>
          <a:prstGeom prst="curvedConnector3">
            <a:avLst>
              <a:gd name="adj1" fmla="val -15015"/>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EB85E15F-1604-DE4E-B4C5-BAD8C0F64730}"/>
              </a:ext>
            </a:extLst>
          </p:cNvPr>
          <p:cNvCxnSpPr>
            <a:cxnSpLocks/>
          </p:cNvCxnSpPr>
          <p:nvPr/>
        </p:nvCxnSpPr>
        <p:spPr>
          <a:xfrm flipV="1">
            <a:off x="5908236" y="2746666"/>
            <a:ext cx="2" cy="256307"/>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3C84F25-82A6-9242-B0C7-EFD79652F3FA}"/>
              </a:ext>
            </a:extLst>
          </p:cNvPr>
          <p:cNvCxnSpPr>
            <a:cxnSpLocks/>
          </p:cNvCxnSpPr>
          <p:nvPr/>
        </p:nvCxnSpPr>
        <p:spPr>
          <a:xfrm flipV="1">
            <a:off x="5693567" y="2746666"/>
            <a:ext cx="214671" cy="234995"/>
          </a:xfrm>
          <a:prstGeom prst="line">
            <a:avLst/>
          </a:pr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4" name="Curved Connector 73">
            <a:extLst>
              <a:ext uri="{FF2B5EF4-FFF2-40B4-BE49-F238E27FC236}">
                <a16:creationId xmlns:a16="http://schemas.microsoft.com/office/drawing/2014/main" id="{59903BFD-BF2B-0542-8B5B-9DD2135F2376}"/>
              </a:ext>
            </a:extLst>
          </p:cNvPr>
          <p:cNvCxnSpPr>
            <a:cxnSpLocks/>
            <a:stCxn id="46" idx="4"/>
            <a:endCxn id="43" idx="5"/>
          </p:cNvCxnSpPr>
          <p:nvPr/>
        </p:nvCxnSpPr>
        <p:spPr>
          <a:xfrm rot="5400000" flipH="1">
            <a:off x="5936437" y="2799869"/>
            <a:ext cx="977217" cy="733159"/>
          </a:xfrm>
          <a:prstGeom prst="curvedConnector3">
            <a:avLst>
              <a:gd name="adj1" fmla="val -28360"/>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Freeform 87">
            <a:extLst>
              <a:ext uri="{FF2B5EF4-FFF2-40B4-BE49-F238E27FC236}">
                <a16:creationId xmlns:a16="http://schemas.microsoft.com/office/drawing/2014/main" id="{38685B15-8154-4F42-A3F0-B1B85CBD723D}"/>
              </a:ext>
            </a:extLst>
          </p:cNvPr>
          <p:cNvSpPr/>
          <p:nvPr/>
        </p:nvSpPr>
        <p:spPr>
          <a:xfrm>
            <a:off x="5195223" y="1934791"/>
            <a:ext cx="977776" cy="494779"/>
          </a:xfrm>
          <a:custGeom>
            <a:avLst/>
            <a:gdLst>
              <a:gd name="connsiteX0" fmla="*/ 0 w 757237"/>
              <a:gd name="connsiteY0" fmla="*/ 371475 h 385762"/>
              <a:gd name="connsiteX1" fmla="*/ 757237 w 757237"/>
              <a:gd name="connsiteY1" fmla="*/ 0 h 385762"/>
              <a:gd name="connsiteX2" fmla="*/ 328612 w 757237"/>
              <a:gd name="connsiteY2" fmla="*/ 385762 h 385762"/>
              <a:gd name="connsiteX3" fmla="*/ 0 w 757237"/>
              <a:gd name="connsiteY3" fmla="*/ 371475 h 385762"/>
              <a:gd name="connsiteX0" fmla="*/ 11702 w 768939"/>
              <a:gd name="connsiteY0" fmla="*/ 371488 h 426465"/>
              <a:gd name="connsiteX1" fmla="*/ 768939 w 768939"/>
              <a:gd name="connsiteY1" fmla="*/ 13 h 426465"/>
              <a:gd name="connsiteX2" fmla="*/ 340314 w 768939"/>
              <a:gd name="connsiteY2" fmla="*/ 385775 h 426465"/>
              <a:gd name="connsiteX3" fmla="*/ 11702 w 768939"/>
              <a:gd name="connsiteY3" fmla="*/ 371488 h 426465"/>
              <a:gd name="connsiteX0" fmla="*/ 9216 w 855974"/>
              <a:gd name="connsiteY0" fmla="*/ 313941 h 409891"/>
              <a:gd name="connsiteX1" fmla="*/ 855974 w 855974"/>
              <a:gd name="connsiteY1" fmla="*/ 16 h 409891"/>
              <a:gd name="connsiteX2" fmla="*/ 427349 w 855974"/>
              <a:gd name="connsiteY2" fmla="*/ 385778 h 409891"/>
              <a:gd name="connsiteX3" fmla="*/ 9216 w 855974"/>
              <a:gd name="connsiteY3" fmla="*/ 313941 h 409891"/>
              <a:gd name="connsiteX0" fmla="*/ 9584 w 856342"/>
              <a:gd name="connsiteY0" fmla="*/ 313941 h 439119"/>
              <a:gd name="connsiteX1" fmla="*/ 856342 w 856342"/>
              <a:gd name="connsiteY1" fmla="*/ 16 h 439119"/>
              <a:gd name="connsiteX2" fmla="*/ 427717 w 856342"/>
              <a:gd name="connsiteY2" fmla="*/ 385778 h 439119"/>
              <a:gd name="connsiteX3" fmla="*/ 9584 w 856342"/>
              <a:gd name="connsiteY3" fmla="*/ 313941 h 439119"/>
              <a:gd name="connsiteX0" fmla="*/ 7772 w 854530"/>
              <a:gd name="connsiteY0" fmla="*/ 313941 h 428796"/>
              <a:gd name="connsiteX1" fmla="*/ 854530 w 854530"/>
              <a:gd name="connsiteY1" fmla="*/ 16 h 428796"/>
              <a:gd name="connsiteX2" fmla="*/ 457877 w 854530"/>
              <a:gd name="connsiteY2" fmla="*/ 372989 h 428796"/>
              <a:gd name="connsiteX3" fmla="*/ 7772 w 854530"/>
              <a:gd name="connsiteY3" fmla="*/ 313941 h 428796"/>
              <a:gd name="connsiteX0" fmla="*/ 12451 w 974308"/>
              <a:gd name="connsiteY0" fmla="*/ 365094 h 451651"/>
              <a:gd name="connsiteX1" fmla="*/ 974308 w 974308"/>
              <a:gd name="connsiteY1" fmla="*/ 14 h 451651"/>
              <a:gd name="connsiteX2" fmla="*/ 462556 w 974308"/>
              <a:gd name="connsiteY2" fmla="*/ 424142 h 451651"/>
              <a:gd name="connsiteX3" fmla="*/ 12451 w 974308"/>
              <a:gd name="connsiteY3" fmla="*/ 365094 h 451651"/>
              <a:gd name="connsiteX0" fmla="*/ 20016 w 981873"/>
              <a:gd name="connsiteY0" fmla="*/ 365094 h 500770"/>
              <a:gd name="connsiteX1" fmla="*/ 981873 w 981873"/>
              <a:gd name="connsiteY1" fmla="*/ 14 h 500770"/>
              <a:gd name="connsiteX2" fmla="*/ 380599 w 981873"/>
              <a:gd name="connsiteY2" fmla="*/ 481692 h 500770"/>
              <a:gd name="connsiteX3" fmla="*/ 20016 w 981873"/>
              <a:gd name="connsiteY3" fmla="*/ 365094 h 500770"/>
              <a:gd name="connsiteX0" fmla="*/ 19406 w 981263"/>
              <a:gd name="connsiteY0" fmla="*/ 365094 h 516618"/>
              <a:gd name="connsiteX1" fmla="*/ 981263 w 981263"/>
              <a:gd name="connsiteY1" fmla="*/ 14 h 516618"/>
              <a:gd name="connsiteX2" fmla="*/ 379989 w 981263"/>
              <a:gd name="connsiteY2" fmla="*/ 481692 h 516618"/>
              <a:gd name="connsiteX3" fmla="*/ 19406 w 981263"/>
              <a:gd name="connsiteY3" fmla="*/ 365094 h 516618"/>
              <a:gd name="connsiteX0" fmla="*/ 15919 w 977776"/>
              <a:gd name="connsiteY0" fmla="*/ 365094 h 494779"/>
              <a:gd name="connsiteX1" fmla="*/ 977776 w 977776"/>
              <a:gd name="connsiteY1" fmla="*/ 14 h 494779"/>
              <a:gd name="connsiteX2" fmla="*/ 414869 w 977776"/>
              <a:gd name="connsiteY2" fmla="*/ 456114 h 494779"/>
              <a:gd name="connsiteX3" fmla="*/ 15919 w 977776"/>
              <a:gd name="connsiteY3" fmla="*/ 365094 h 494779"/>
            </a:gdLst>
            <a:ahLst/>
            <a:cxnLst>
              <a:cxn ang="0">
                <a:pos x="connsiteX0" y="connsiteY0"/>
              </a:cxn>
              <a:cxn ang="0">
                <a:pos x="connsiteX1" y="connsiteY1"/>
              </a:cxn>
              <a:cxn ang="0">
                <a:pos x="connsiteX2" y="connsiteY2"/>
              </a:cxn>
              <a:cxn ang="0">
                <a:pos x="connsiteX3" y="connsiteY3"/>
              </a:cxn>
            </a:cxnLst>
            <a:rect l="l" t="t" r="r" b="b"/>
            <a:pathLst>
              <a:path w="977776" h="494779">
                <a:moveTo>
                  <a:pt x="15919" y="365094"/>
                </a:moveTo>
                <a:cubicBezTo>
                  <a:pt x="109737" y="289077"/>
                  <a:pt x="923007" y="-2367"/>
                  <a:pt x="977776" y="14"/>
                </a:cubicBezTo>
                <a:cubicBezTo>
                  <a:pt x="807192" y="141390"/>
                  <a:pt x="562389" y="356901"/>
                  <a:pt x="414869" y="456114"/>
                </a:cubicBezTo>
                <a:cubicBezTo>
                  <a:pt x="267349" y="555327"/>
                  <a:pt x="-77899" y="441111"/>
                  <a:pt x="15919" y="365094"/>
                </a:cubicBezTo>
                <a:close/>
              </a:path>
            </a:pathLst>
          </a:cu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9" name="Freeform 88">
            <a:extLst>
              <a:ext uri="{FF2B5EF4-FFF2-40B4-BE49-F238E27FC236}">
                <a16:creationId xmlns:a16="http://schemas.microsoft.com/office/drawing/2014/main" id="{B647BD5F-1D14-4B4B-AC64-CDB5E877E3BE}"/>
              </a:ext>
            </a:extLst>
          </p:cNvPr>
          <p:cNvSpPr/>
          <p:nvPr/>
        </p:nvSpPr>
        <p:spPr>
          <a:xfrm>
            <a:off x="6152728" y="1971596"/>
            <a:ext cx="403563" cy="1889922"/>
          </a:xfrm>
          <a:custGeom>
            <a:avLst/>
            <a:gdLst>
              <a:gd name="connsiteX0" fmla="*/ 185738 w 328613"/>
              <a:gd name="connsiteY0" fmla="*/ 0 h 1800225"/>
              <a:gd name="connsiteX1" fmla="*/ 0 w 328613"/>
              <a:gd name="connsiteY1" fmla="*/ 585788 h 1800225"/>
              <a:gd name="connsiteX2" fmla="*/ 214313 w 328613"/>
              <a:gd name="connsiteY2" fmla="*/ 1800225 h 1800225"/>
              <a:gd name="connsiteX3" fmla="*/ 328613 w 328613"/>
              <a:gd name="connsiteY3" fmla="*/ 557213 h 1800225"/>
              <a:gd name="connsiteX4" fmla="*/ 185738 w 328613"/>
              <a:gd name="connsiteY4" fmla="*/ 0 h 1800225"/>
              <a:gd name="connsiteX0" fmla="*/ 185860 w 328735"/>
              <a:gd name="connsiteY0" fmla="*/ 0 h 1800243"/>
              <a:gd name="connsiteX1" fmla="*/ 122 w 328735"/>
              <a:gd name="connsiteY1" fmla="*/ 585788 h 1800243"/>
              <a:gd name="connsiteX2" fmla="*/ 214435 w 328735"/>
              <a:gd name="connsiteY2" fmla="*/ 1800225 h 1800243"/>
              <a:gd name="connsiteX3" fmla="*/ 328735 w 328735"/>
              <a:gd name="connsiteY3" fmla="*/ 557213 h 1800243"/>
              <a:gd name="connsiteX4" fmla="*/ 185860 w 328735"/>
              <a:gd name="connsiteY4" fmla="*/ 0 h 1800243"/>
              <a:gd name="connsiteX0" fmla="*/ 185860 w 328735"/>
              <a:gd name="connsiteY0" fmla="*/ 0 h 1800243"/>
              <a:gd name="connsiteX1" fmla="*/ 122 w 328735"/>
              <a:gd name="connsiteY1" fmla="*/ 585788 h 1800243"/>
              <a:gd name="connsiteX2" fmla="*/ 214435 w 328735"/>
              <a:gd name="connsiteY2" fmla="*/ 1800225 h 1800243"/>
              <a:gd name="connsiteX3" fmla="*/ 328735 w 328735"/>
              <a:gd name="connsiteY3" fmla="*/ 557213 h 1800243"/>
              <a:gd name="connsiteX4" fmla="*/ 185860 w 328735"/>
              <a:gd name="connsiteY4" fmla="*/ 0 h 1800243"/>
              <a:gd name="connsiteX0" fmla="*/ 185860 w 335783"/>
              <a:gd name="connsiteY0" fmla="*/ 111 h 1800354"/>
              <a:gd name="connsiteX1" fmla="*/ 122 w 335783"/>
              <a:gd name="connsiteY1" fmla="*/ 585899 h 1800354"/>
              <a:gd name="connsiteX2" fmla="*/ 214435 w 335783"/>
              <a:gd name="connsiteY2" fmla="*/ 1800336 h 1800354"/>
              <a:gd name="connsiteX3" fmla="*/ 328735 w 335783"/>
              <a:gd name="connsiteY3" fmla="*/ 557324 h 1800354"/>
              <a:gd name="connsiteX4" fmla="*/ 185860 w 335783"/>
              <a:gd name="connsiteY4" fmla="*/ 111 h 1800354"/>
              <a:gd name="connsiteX0" fmla="*/ 185860 w 335783"/>
              <a:gd name="connsiteY0" fmla="*/ 111 h 1802564"/>
              <a:gd name="connsiteX1" fmla="*/ 122 w 335783"/>
              <a:gd name="connsiteY1" fmla="*/ 585899 h 1802564"/>
              <a:gd name="connsiteX2" fmla="*/ 214435 w 335783"/>
              <a:gd name="connsiteY2" fmla="*/ 1800336 h 1802564"/>
              <a:gd name="connsiteX3" fmla="*/ 328735 w 335783"/>
              <a:gd name="connsiteY3" fmla="*/ 557324 h 1802564"/>
              <a:gd name="connsiteX4" fmla="*/ 185860 w 335783"/>
              <a:gd name="connsiteY4" fmla="*/ 111 h 1802564"/>
              <a:gd name="connsiteX0" fmla="*/ 185860 w 335783"/>
              <a:gd name="connsiteY0" fmla="*/ 111 h 1879677"/>
              <a:gd name="connsiteX1" fmla="*/ 122 w 335783"/>
              <a:gd name="connsiteY1" fmla="*/ 585899 h 1879677"/>
              <a:gd name="connsiteX2" fmla="*/ 214435 w 335783"/>
              <a:gd name="connsiteY2" fmla="*/ 1800336 h 1879677"/>
              <a:gd name="connsiteX3" fmla="*/ 328735 w 335783"/>
              <a:gd name="connsiteY3" fmla="*/ 557324 h 1879677"/>
              <a:gd name="connsiteX4" fmla="*/ 185860 w 335783"/>
              <a:gd name="connsiteY4" fmla="*/ 111 h 1879677"/>
              <a:gd name="connsiteX0" fmla="*/ 185860 w 336539"/>
              <a:gd name="connsiteY0" fmla="*/ 111 h 1807438"/>
              <a:gd name="connsiteX1" fmla="*/ 122 w 336539"/>
              <a:gd name="connsiteY1" fmla="*/ 585899 h 1807438"/>
              <a:gd name="connsiteX2" fmla="*/ 214435 w 336539"/>
              <a:gd name="connsiteY2" fmla="*/ 1800336 h 1807438"/>
              <a:gd name="connsiteX3" fmla="*/ 328735 w 336539"/>
              <a:gd name="connsiteY3" fmla="*/ 557324 h 1807438"/>
              <a:gd name="connsiteX4" fmla="*/ 185860 w 336539"/>
              <a:gd name="connsiteY4" fmla="*/ 111 h 1807438"/>
              <a:gd name="connsiteX0" fmla="*/ 186066 w 363464"/>
              <a:gd name="connsiteY0" fmla="*/ 68 h 1895800"/>
              <a:gd name="connsiteX1" fmla="*/ 328 w 363464"/>
              <a:gd name="connsiteY1" fmla="*/ 585856 h 1895800"/>
              <a:gd name="connsiteX2" fmla="*/ 233824 w 363464"/>
              <a:gd name="connsiteY2" fmla="*/ 1889815 h 1895800"/>
              <a:gd name="connsiteX3" fmla="*/ 328941 w 363464"/>
              <a:gd name="connsiteY3" fmla="*/ 557281 h 1895800"/>
              <a:gd name="connsiteX4" fmla="*/ 186066 w 363464"/>
              <a:gd name="connsiteY4" fmla="*/ 68 h 1895800"/>
              <a:gd name="connsiteX0" fmla="*/ 186066 w 336123"/>
              <a:gd name="connsiteY0" fmla="*/ 43 h 1890151"/>
              <a:gd name="connsiteX1" fmla="*/ 328 w 336123"/>
              <a:gd name="connsiteY1" fmla="*/ 585831 h 1890151"/>
              <a:gd name="connsiteX2" fmla="*/ 233824 w 336123"/>
              <a:gd name="connsiteY2" fmla="*/ 1889790 h 1890151"/>
              <a:gd name="connsiteX3" fmla="*/ 335335 w 336123"/>
              <a:gd name="connsiteY3" fmla="*/ 710722 h 1890151"/>
              <a:gd name="connsiteX4" fmla="*/ 186066 w 336123"/>
              <a:gd name="connsiteY4" fmla="*/ 43 h 1890151"/>
              <a:gd name="connsiteX0" fmla="*/ 186066 w 341197"/>
              <a:gd name="connsiteY0" fmla="*/ 62 h 1890232"/>
              <a:gd name="connsiteX1" fmla="*/ 328 w 341197"/>
              <a:gd name="connsiteY1" fmla="*/ 585850 h 1890232"/>
              <a:gd name="connsiteX2" fmla="*/ 233824 w 341197"/>
              <a:gd name="connsiteY2" fmla="*/ 1889809 h 1890232"/>
              <a:gd name="connsiteX3" fmla="*/ 335335 w 341197"/>
              <a:gd name="connsiteY3" fmla="*/ 710741 h 1890232"/>
              <a:gd name="connsiteX4" fmla="*/ 186066 w 341197"/>
              <a:gd name="connsiteY4" fmla="*/ 62 h 1890232"/>
              <a:gd name="connsiteX0" fmla="*/ 186066 w 384319"/>
              <a:gd name="connsiteY0" fmla="*/ 79 h 1889943"/>
              <a:gd name="connsiteX1" fmla="*/ 328 w 384319"/>
              <a:gd name="connsiteY1" fmla="*/ 585867 h 1889943"/>
              <a:gd name="connsiteX2" fmla="*/ 233824 w 384319"/>
              <a:gd name="connsiteY2" fmla="*/ 1889826 h 1889943"/>
              <a:gd name="connsiteX3" fmla="*/ 380096 w 384319"/>
              <a:gd name="connsiteY3" fmla="*/ 653209 h 1889943"/>
              <a:gd name="connsiteX4" fmla="*/ 186066 w 384319"/>
              <a:gd name="connsiteY4" fmla="*/ 79 h 1889943"/>
              <a:gd name="connsiteX0" fmla="*/ 205210 w 403563"/>
              <a:gd name="connsiteY0" fmla="*/ 79 h 1889922"/>
              <a:gd name="connsiteX1" fmla="*/ 289 w 403563"/>
              <a:gd name="connsiteY1" fmla="*/ 592261 h 1889922"/>
              <a:gd name="connsiteX2" fmla="*/ 252968 w 403563"/>
              <a:gd name="connsiteY2" fmla="*/ 1889826 h 1889922"/>
              <a:gd name="connsiteX3" fmla="*/ 399240 w 403563"/>
              <a:gd name="connsiteY3" fmla="*/ 653209 h 1889922"/>
              <a:gd name="connsiteX4" fmla="*/ 205210 w 403563"/>
              <a:gd name="connsiteY4" fmla="*/ 79 h 18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63" h="1889922">
                <a:moveTo>
                  <a:pt x="205210" y="79"/>
                </a:moveTo>
                <a:cubicBezTo>
                  <a:pt x="150441" y="4841"/>
                  <a:pt x="-7671" y="277303"/>
                  <a:pt x="289" y="592261"/>
                </a:cubicBezTo>
                <a:cubicBezTo>
                  <a:pt x="8249" y="907219"/>
                  <a:pt x="186476" y="1879668"/>
                  <a:pt x="252968" y="1889826"/>
                </a:cubicBezTo>
                <a:cubicBezTo>
                  <a:pt x="319460" y="1899984"/>
                  <a:pt x="426383" y="1102449"/>
                  <a:pt x="399240" y="653209"/>
                </a:cubicBezTo>
                <a:cubicBezTo>
                  <a:pt x="372097" y="203969"/>
                  <a:pt x="259979" y="-4683"/>
                  <a:pt x="205210" y="79"/>
                </a:cubicBezTo>
                <a:close/>
              </a:path>
            </a:pathLst>
          </a:cu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0" name="Freeform 89">
            <a:extLst>
              <a:ext uri="{FF2B5EF4-FFF2-40B4-BE49-F238E27FC236}">
                <a16:creationId xmlns:a16="http://schemas.microsoft.com/office/drawing/2014/main" id="{994606C9-A3F4-E54F-A11F-377AF478B727}"/>
              </a:ext>
            </a:extLst>
          </p:cNvPr>
          <p:cNvSpPr/>
          <p:nvPr/>
        </p:nvSpPr>
        <p:spPr>
          <a:xfrm>
            <a:off x="6599288" y="1978770"/>
            <a:ext cx="811272" cy="3685351"/>
          </a:xfrm>
          <a:custGeom>
            <a:avLst/>
            <a:gdLst>
              <a:gd name="connsiteX0" fmla="*/ 0 w 571500"/>
              <a:gd name="connsiteY0" fmla="*/ 0 h 3371850"/>
              <a:gd name="connsiteX1" fmla="*/ 371475 w 571500"/>
              <a:gd name="connsiteY1" fmla="*/ 385762 h 3371850"/>
              <a:gd name="connsiteX2" fmla="*/ 314325 w 571500"/>
              <a:gd name="connsiteY2" fmla="*/ 1500187 h 3371850"/>
              <a:gd name="connsiteX3" fmla="*/ 571500 w 571500"/>
              <a:gd name="connsiteY3" fmla="*/ 3371850 h 3371850"/>
              <a:gd name="connsiteX4" fmla="*/ 571500 w 571500"/>
              <a:gd name="connsiteY4" fmla="*/ 271462 h 3371850"/>
              <a:gd name="connsiteX5" fmla="*/ 0 w 571500"/>
              <a:gd name="connsiteY5" fmla="*/ 0 h 3371850"/>
              <a:gd name="connsiteX0" fmla="*/ 2219 w 573719"/>
              <a:gd name="connsiteY0" fmla="*/ 0 h 3371850"/>
              <a:gd name="connsiteX1" fmla="*/ 373694 w 573719"/>
              <a:gd name="connsiteY1" fmla="*/ 385762 h 3371850"/>
              <a:gd name="connsiteX2" fmla="*/ 316544 w 573719"/>
              <a:gd name="connsiteY2" fmla="*/ 1500187 h 3371850"/>
              <a:gd name="connsiteX3" fmla="*/ 573719 w 573719"/>
              <a:gd name="connsiteY3" fmla="*/ 3371850 h 3371850"/>
              <a:gd name="connsiteX4" fmla="*/ 573719 w 573719"/>
              <a:gd name="connsiteY4" fmla="*/ 271462 h 3371850"/>
              <a:gd name="connsiteX5" fmla="*/ 2219 w 573719"/>
              <a:gd name="connsiteY5" fmla="*/ 0 h 3371850"/>
              <a:gd name="connsiteX0" fmla="*/ 2219 w 573719"/>
              <a:gd name="connsiteY0" fmla="*/ 0 h 3371850"/>
              <a:gd name="connsiteX1" fmla="*/ 373694 w 573719"/>
              <a:gd name="connsiteY1" fmla="*/ 385762 h 3371850"/>
              <a:gd name="connsiteX2" fmla="*/ 316544 w 573719"/>
              <a:gd name="connsiteY2" fmla="*/ 1500187 h 3371850"/>
              <a:gd name="connsiteX3" fmla="*/ 573719 w 573719"/>
              <a:gd name="connsiteY3" fmla="*/ 3371850 h 3371850"/>
              <a:gd name="connsiteX4" fmla="*/ 573719 w 573719"/>
              <a:gd name="connsiteY4" fmla="*/ 271462 h 3371850"/>
              <a:gd name="connsiteX5" fmla="*/ 2219 w 573719"/>
              <a:gd name="connsiteY5" fmla="*/ 0 h 3371850"/>
              <a:gd name="connsiteX0" fmla="*/ 2219 w 573719"/>
              <a:gd name="connsiteY0" fmla="*/ 0 h 3371850"/>
              <a:gd name="connsiteX1" fmla="*/ 373694 w 573719"/>
              <a:gd name="connsiteY1" fmla="*/ 385762 h 3371850"/>
              <a:gd name="connsiteX2" fmla="*/ 316544 w 573719"/>
              <a:gd name="connsiteY2" fmla="*/ 1500187 h 3371850"/>
              <a:gd name="connsiteX3" fmla="*/ 573719 w 573719"/>
              <a:gd name="connsiteY3" fmla="*/ 3371850 h 3371850"/>
              <a:gd name="connsiteX4" fmla="*/ 573719 w 573719"/>
              <a:gd name="connsiteY4" fmla="*/ 271462 h 3371850"/>
              <a:gd name="connsiteX5" fmla="*/ 2219 w 573719"/>
              <a:gd name="connsiteY5" fmla="*/ 0 h 3371850"/>
              <a:gd name="connsiteX0" fmla="*/ 2219 w 641631"/>
              <a:gd name="connsiteY0" fmla="*/ 0 h 3452959"/>
              <a:gd name="connsiteX1" fmla="*/ 373694 w 641631"/>
              <a:gd name="connsiteY1" fmla="*/ 385762 h 3452959"/>
              <a:gd name="connsiteX2" fmla="*/ 316544 w 641631"/>
              <a:gd name="connsiteY2" fmla="*/ 1500187 h 3452959"/>
              <a:gd name="connsiteX3" fmla="*/ 573719 w 641631"/>
              <a:gd name="connsiteY3" fmla="*/ 3371850 h 3452959"/>
              <a:gd name="connsiteX4" fmla="*/ 573719 w 641631"/>
              <a:gd name="connsiteY4" fmla="*/ 271462 h 3452959"/>
              <a:gd name="connsiteX5" fmla="*/ 2219 w 641631"/>
              <a:gd name="connsiteY5" fmla="*/ 0 h 3452959"/>
              <a:gd name="connsiteX0" fmla="*/ 2219 w 668739"/>
              <a:gd name="connsiteY0" fmla="*/ 0 h 3371850"/>
              <a:gd name="connsiteX1" fmla="*/ 373694 w 668739"/>
              <a:gd name="connsiteY1" fmla="*/ 385762 h 3371850"/>
              <a:gd name="connsiteX2" fmla="*/ 316544 w 668739"/>
              <a:gd name="connsiteY2" fmla="*/ 1500187 h 3371850"/>
              <a:gd name="connsiteX3" fmla="*/ 573719 w 668739"/>
              <a:gd name="connsiteY3" fmla="*/ 3371850 h 3371850"/>
              <a:gd name="connsiteX4" fmla="*/ 573719 w 668739"/>
              <a:gd name="connsiteY4" fmla="*/ 271462 h 3371850"/>
              <a:gd name="connsiteX5" fmla="*/ 2219 w 668739"/>
              <a:gd name="connsiteY5" fmla="*/ 0 h 3371850"/>
              <a:gd name="connsiteX0" fmla="*/ 1572 w 825367"/>
              <a:gd name="connsiteY0" fmla="*/ 0 h 3493343"/>
              <a:gd name="connsiteX1" fmla="*/ 558485 w 825367"/>
              <a:gd name="connsiteY1" fmla="*/ 507255 h 3493343"/>
              <a:gd name="connsiteX2" fmla="*/ 501335 w 825367"/>
              <a:gd name="connsiteY2" fmla="*/ 1621680 h 3493343"/>
              <a:gd name="connsiteX3" fmla="*/ 758510 w 825367"/>
              <a:gd name="connsiteY3" fmla="*/ 3493343 h 3493343"/>
              <a:gd name="connsiteX4" fmla="*/ 758510 w 825367"/>
              <a:gd name="connsiteY4" fmla="*/ 392955 h 3493343"/>
              <a:gd name="connsiteX5" fmla="*/ 1572 w 825367"/>
              <a:gd name="connsiteY5" fmla="*/ 0 h 3493343"/>
              <a:gd name="connsiteX0" fmla="*/ 1572 w 820915"/>
              <a:gd name="connsiteY0" fmla="*/ 0 h 3507968"/>
              <a:gd name="connsiteX1" fmla="*/ 558485 w 820915"/>
              <a:gd name="connsiteY1" fmla="*/ 507255 h 3507968"/>
              <a:gd name="connsiteX2" fmla="*/ 501335 w 820915"/>
              <a:gd name="connsiteY2" fmla="*/ 1621680 h 3507968"/>
              <a:gd name="connsiteX3" fmla="*/ 758510 w 820915"/>
              <a:gd name="connsiteY3" fmla="*/ 3493343 h 3507968"/>
              <a:gd name="connsiteX4" fmla="*/ 752116 w 820915"/>
              <a:gd name="connsiteY4" fmla="*/ 578392 h 3507968"/>
              <a:gd name="connsiteX5" fmla="*/ 1572 w 820915"/>
              <a:gd name="connsiteY5" fmla="*/ 0 h 3507968"/>
              <a:gd name="connsiteX0" fmla="*/ 1572 w 810020"/>
              <a:gd name="connsiteY0" fmla="*/ 0 h 3507968"/>
              <a:gd name="connsiteX1" fmla="*/ 558485 w 810020"/>
              <a:gd name="connsiteY1" fmla="*/ 507255 h 3507968"/>
              <a:gd name="connsiteX2" fmla="*/ 501335 w 810020"/>
              <a:gd name="connsiteY2" fmla="*/ 1621680 h 3507968"/>
              <a:gd name="connsiteX3" fmla="*/ 758510 w 810020"/>
              <a:gd name="connsiteY3" fmla="*/ 3493343 h 3507968"/>
              <a:gd name="connsiteX4" fmla="*/ 752116 w 810020"/>
              <a:gd name="connsiteY4" fmla="*/ 578392 h 3507968"/>
              <a:gd name="connsiteX5" fmla="*/ 1572 w 810020"/>
              <a:gd name="connsiteY5" fmla="*/ 0 h 3507968"/>
              <a:gd name="connsiteX0" fmla="*/ 1572 w 818764"/>
              <a:gd name="connsiteY0" fmla="*/ 0 h 3514425"/>
              <a:gd name="connsiteX1" fmla="*/ 558485 w 818764"/>
              <a:gd name="connsiteY1" fmla="*/ 507255 h 3514425"/>
              <a:gd name="connsiteX2" fmla="*/ 501335 w 818764"/>
              <a:gd name="connsiteY2" fmla="*/ 1621680 h 3514425"/>
              <a:gd name="connsiteX3" fmla="*/ 758510 w 818764"/>
              <a:gd name="connsiteY3" fmla="*/ 3493343 h 3514425"/>
              <a:gd name="connsiteX4" fmla="*/ 764905 w 818764"/>
              <a:gd name="connsiteY4" fmla="*/ 341799 h 3514425"/>
              <a:gd name="connsiteX5" fmla="*/ 1572 w 818764"/>
              <a:gd name="connsiteY5" fmla="*/ 0 h 3514425"/>
              <a:gd name="connsiteX0" fmla="*/ 1572 w 827424"/>
              <a:gd name="connsiteY0" fmla="*/ 9733 h 3693833"/>
              <a:gd name="connsiteX1" fmla="*/ 558485 w 827424"/>
              <a:gd name="connsiteY1" fmla="*/ 516988 h 3693833"/>
              <a:gd name="connsiteX2" fmla="*/ 501335 w 827424"/>
              <a:gd name="connsiteY2" fmla="*/ 1631413 h 3693833"/>
              <a:gd name="connsiteX3" fmla="*/ 752116 w 827424"/>
              <a:gd name="connsiteY3" fmla="*/ 3675725 h 3693833"/>
              <a:gd name="connsiteX4" fmla="*/ 764905 w 827424"/>
              <a:gd name="connsiteY4" fmla="*/ 351532 h 3693833"/>
              <a:gd name="connsiteX5" fmla="*/ 1572 w 827424"/>
              <a:gd name="connsiteY5" fmla="*/ 9733 h 3693833"/>
              <a:gd name="connsiteX0" fmla="*/ 1572 w 855570"/>
              <a:gd name="connsiteY0" fmla="*/ 9733 h 3676283"/>
              <a:gd name="connsiteX1" fmla="*/ 558485 w 855570"/>
              <a:gd name="connsiteY1" fmla="*/ 516988 h 3676283"/>
              <a:gd name="connsiteX2" fmla="*/ 501335 w 855570"/>
              <a:gd name="connsiteY2" fmla="*/ 1631413 h 3676283"/>
              <a:gd name="connsiteX3" fmla="*/ 752116 w 855570"/>
              <a:gd name="connsiteY3" fmla="*/ 3675725 h 3676283"/>
              <a:gd name="connsiteX4" fmla="*/ 764905 w 855570"/>
              <a:gd name="connsiteY4" fmla="*/ 351532 h 3676283"/>
              <a:gd name="connsiteX5" fmla="*/ 1572 w 855570"/>
              <a:gd name="connsiteY5" fmla="*/ 9733 h 3676283"/>
              <a:gd name="connsiteX0" fmla="*/ 1572 w 843563"/>
              <a:gd name="connsiteY0" fmla="*/ 0 h 3666550"/>
              <a:gd name="connsiteX1" fmla="*/ 558485 w 843563"/>
              <a:gd name="connsiteY1" fmla="*/ 507255 h 3666550"/>
              <a:gd name="connsiteX2" fmla="*/ 501335 w 843563"/>
              <a:gd name="connsiteY2" fmla="*/ 1621680 h 3666550"/>
              <a:gd name="connsiteX3" fmla="*/ 752116 w 843563"/>
              <a:gd name="connsiteY3" fmla="*/ 3665992 h 3666550"/>
              <a:gd name="connsiteX4" fmla="*/ 764905 w 843563"/>
              <a:gd name="connsiteY4" fmla="*/ 341799 h 3666550"/>
              <a:gd name="connsiteX5" fmla="*/ 1572 w 843563"/>
              <a:gd name="connsiteY5" fmla="*/ 0 h 3666550"/>
              <a:gd name="connsiteX0" fmla="*/ 1863 w 843854"/>
              <a:gd name="connsiteY0" fmla="*/ 0 h 3666552"/>
              <a:gd name="connsiteX1" fmla="*/ 475649 w 843854"/>
              <a:gd name="connsiteY1" fmla="*/ 481677 h 3666552"/>
              <a:gd name="connsiteX2" fmla="*/ 501626 w 843854"/>
              <a:gd name="connsiteY2" fmla="*/ 1621680 h 3666552"/>
              <a:gd name="connsiteX3" fmla="*/ 752407 w 843854"/>
              <a:gd name="connsiteY3" fmla="*/ 3665992 h 3666552"/>
              <a:gd name="connsiteX4" fmla="*/ 765196 w 843854"/>
              <a:gd name="connsiteY4" fmla="*/ 341799 h 3666552"/>
              <a:gd name="connsiteX5" fmla="*/ 1863 w 843854"/>
              <a:gd name="connsiteY5" fmla="*/ 0 h 3666552"/>
              <a:gd name="connsiteX0" fmla="*/ 1834 w 815699"/>
              <a:gd name="connsiteY0" fmla="*/ 0 h 3686738"/>
              <a:gd name="connsiteX1" fmla="*/ 475620 w 815699"/>
              <a:gd name="connsiteY1" fmla="*/ 481677 h 3686738"/>
              <a:gd name="connsiteX2" fmla="*/ 456836 w 815699"/>
              <a:gd name="connsiteY2" fmla="*/ 1692018 h 3686738"/>
              <a:gd name="connsiteX3" fmla="*/ 752378 w 815699"/>
              <a:gd name="connsiteY3" fmla="*/ 3665992 h 3686738"/>
              <a:gd name="connsiteX4" fmla="*/ 765167 w 815699"/>
              <a:gd name="connsiteY4" fmla="*/ 341799 h 3686738"/>
              <a:gd name="connsiteX5" fmla="*/ 1834 w 815699"/>
              <a:gd name="connsiteY5" fmla="*/ 0 h 3686738"/>
              <a:gd name="connsiteX0" fmla="*/ 1834 w 811272"/>
              <a:gd name="connsiteY0" fmla="*/ 0 h 3685351"/>
              <a:gd name="connsiteX1" fmla="*/ 475620 w 811272"/>
              <a:gd name="connsiteY1" fmla="*/ 481677 h 3685351"/>
              <a:gd name="connsiteX2" fmla="*/ 456836 w 811272"/>
              <a:gd name="connsiteY2" fmla="*/ 1692018 h 3685351"/>
              <a:gd name="connsiteX3" fmla="*/ 752378 w 811272"/>
              <a:gd name="connsiteY3" fmla="*/ 3665992 h 3685351"/>
              <a:gd name="connsiteX4" fmla="*/ 758773 w 811272"/>
              <a:gd name="connsiteY4" fmla="*/ 392954 h 3685351"/>
              <a:gd name="connsiteX5" fmla="*/ 1834 w 811272"/>
              <a:gd name="connsiteY5" fmla="*/ 0 h 368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272" h="3685351">
                <a:moveTo>
                  <a:pt x="1834" y="0"/>
                </a:moveTo>
                <a:cubicBezTo>
                  <a:pt x="-31504" y="19050"/>
                  <a:pt x="399786" y="199674"/>
                  <a:pt x="475620" y="481677"/>
                </a:cubicBezTo>
                <a:cubicBezTo>
                  <a:pt x="551454" y="763680"/>
                  <a:pt x="410710" y="1161299"/>
                  <a:pt x="456836" y="1692018"/>
                </a:cubicBezTo>
                <a:cubicBezTo>
                  <a:pt x="502962" y="2222737"/>
                  <a:pt x="702055" y="3882503"/>
                  <a:pt x="752378" y="3665992"/>
                </a:cubicBezTo>
                <a:cubicBezTo>
                  <a:pt x="802701" y="3449481"/>
                  <a:pt x="851892" y="684232"/>
                  <a:pt x="758773" y="392954"/>
                </a:cubicBezTo>
                <a:cubicBezTo>
                  <a:pt x="665654" y="101676"/>
                  <a:pt x="254147" y="130985"/>
                  <a:pt x="1834" y="0"/>
                </a:cubicBezTo>
                <a:close/>
              </a:path>
            </a:pathLst>
          </a:cu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62904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54" grpId="0" animBg="1"/>
      <p:bldP spid="63" grpId="0" animBg="1"/>
      <p:bldP spid="88" grpId="0" animBg="1"/>
      <p:bldP spid="89" grpId="0" animBg="1"/>
      <p:bldP spid="9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6F57-1F13-4B6F-A5E3-5270F9CA5CC1}"/>
              </a:ext>
            </a:extLst>
          </p:cNvPr>
          <p:cNvSpPr>
            <a:spLocks noGrp="1"/>
          </p:cNvSpPr>
          <p:nvPr>
            <p:ph type="title"/>
          </p:nvPr>
        </p:nvSpPr>
        <p:spPr/>
        <p:txBody>
          <a:bodyPr/>
          <a:lstStyle/>
          <a:p>
            <a:r>
              <a:rPr lang="en-US" dirty="0"/>
              <a:t>Computing BFS Cycles</a:t>
            </a:r>
          </a:p>
        </p:txBody>
      </p:sp>
      <p:sp>
        <p:nvSpPr>
          <p:cNvPr id="5" name="Date Placeholder 4">
            <a:extLst>
              <a:ext uri="{FF2B5EF4-FFF2-40B4-BE49-F238E27FC236}">
                <a16:creationId xmlns:a16="http://schemas.microsoft.com/office/drawing/2014/main" id="{DE313E02-D759-4B17-A25C-A08A7DE21335}"/>
              </a:ext>
            </a:extLst>
          </p:cNvPr>
          <p:cNvSpPr>
            <a:spLocks noGrp="1"/>
          </p:cNvSpPr>
          <p:nvPr>
            <p:ph type="dt" sz="half" idx="10"/>
          </p:nvPr>
        </p:nvSpPr>
        <p:spPr/>
        <p:txBody>
          <a:bodyPr/>
          <a:lstStyle/>
          <a:p>
            <a:pPr>
              <a:defRPr/>
            </a:pPr>
            <a:r>
              <a:rPr lang="en-US" altLang="zh-CN"/>
              <a:t>Sep. 20, 2018</a:t>
            </a:r>
          </a:p>
        </p:txBody>
      </p:sp>
      <p:sp>
        <p:nvSpPr>
          <p:cNvPr id="6" name="Footer Placeholder 5">
            <a:extLst>
              <a:ext uri="{FF2B5EF4-FFF2-40B4-BE49-F238E27FC236}">
                <a16:creationId xmlns:a16="http://schemas.microsoft.com/office/drawing/2014/main" id="{8A8FEED7-9F45-45C6-A4A6-86EE9CF4F07F}"/>
              </a:ext>
            </a:extLst>
          </p:cNvPr>
          <p:cNvSpPr>
            <a:spLocks noGrp="1"/>
          </p:cNvSpPr>
          <p:nvPr>
            <p:ph type="ftr" sz="quarter" idx="11"/>
          </p:nvPr>
        </p:nvSpPr>
        <p:spPr/>
        <p:txBody>
          <a:bodyPr/>
          <a:lstStyle/>
          <a:p>
            <a:pPr>
              <a:defRPr/>
            </a:pPr>
            <a:r>
              <a:rPr lang="en-US" altLang="zh-CN"/>
              <a:t>Woodward: Defense</a:t>
            </a:r>
          </a:p>
        </p:txBody>
      </p:sp>
      <p:sp>
        <p:nvSpPr>
          <p:cNvPr id="7" name="Slide Number Placeholder 6">
            <a:extLst>
              <a:ext uri="{FF2B5EF4-FFF2-40B4-BE49-F238E27FC236}">
                <a16:creationId xmlns:a16="http://schemas.microsoft.com/office/drawing/2014/main" id="{8DE0D055-9003-4FF1-9B77-938747C989C2}"/>
              </a:ext>
            </a:extLst>
          </p:cNvPr>
          <p:cNvSpPr>
            <a:spLocks noGrp="1"/>
          </p:cNvSpPr>
          <p:nvPr>
            <p:ph type="sldNum" sz="quarter" idx="12"/>
          </p:nvPr>
        </p:nvSpPr>
        <p:spPr/>
        <p:txBody>
          <a:bodyPr/>
          <a:lstStyle/>
          <a:p>
            <a:pPr>
              <a:defRPr/>
            </a:pPr>
            <a:fld id="{B3D68502-53B4-8C4D-A1EA-6462D6F9D6D4}" type="slidenum">
              <a:rPr lang="en-US" altLang="zh-CN" smtClean="0"/>
              <a:pPr>
                <a:defRPr/>
              </a:pPr>
              <a:t>25</a:t>
            </a:fld>
            <a:endParaRPr lang="en-US" altLang="zh-CN"/>
          </a:p>
        </p:txBody>
      </p:sp>
      <p:graphicFrame>
        <p:nvGraphicFramePr>
          <p:cNvPr id="9" name="Table 8">
            <a:extLst>
              <a:ext uri="{FF2B5EF4-FFF2-40B4-BE49-F238E27FC236}">
                <a16:creationId xmlns:a16="http://schemas.microsoft.com/office/drawing/2014/main" id="{BB322A08-5CE9-4374-8711-F96865391EE7}"/>
              </a:ext>
            </a:extLst>
          </p:cNvPr>
          <p:cNvGraphicFramePr>
            <a:graphicFrameLocks noGrp="1"/>
          </p:cNvGraphicFramePr>
          <p:nvPr>
            <p:extLst>
              <p:ext uri="{D42A27DB-BD31-4B8C-83A1-F6EECF244321}">
                <p14:modId xmlns:p14="http://schemas.microsoft.com/office/powerpoint/2010/main" val="488434232"/>
              </p:ext>
            </p:extLst>
          </p:nvPr>
        </p:nvGraphicFramePr>
        <p:xfrm>
          <a:off x="114300" y="1196467"/>
          <a:ext cx="8807170" cy="2662682"/>
        </p:xfrm>
        <a:graphic>
          <a:graphicData uri="http://schemas.openxmlformats.org/drawingml/2006/table">
            <a:tbl>
              <a:tblPr>
                <a:tableStyleId>{5C22544A-7EE6-4342-B048-85BDC9FD1C3A}</a:tableStyleId>
              </a:tblPr>
              <a:tblGrid>
                <a:gridCol w="1069848">
                  <a:extLst>
                    <a:ext uri="{9D8B030D-6E8A-4147-A177-3AD203B41FA5}">
                      <a16:colId xmlns:a16="http://schemas.microsoft.com/office/drawing/2014/main" val="3989014796"/>
                    </a:ext>
                  </a:extLst>
                </a:gridCol>
                <a:gridCol w="665515">
                  <a:extLst>
                    <a:ext uri="{9D8B030D-6E8A-4147-A177-3AD203B41FA5}">
                      <a16:colId xmlns:a16="http://schemas.microsoft.com/office/drawing/2014/main" val="10545863"/>
                    </a:ext>
                  </a:extLst>
                </a:gridCol>
                <a:gridCol w="642938">
                  <a:extLst>
                    <a:ext uri="{9D8B030D-6E8A-4147-A177-3AD203B41FA5}">
                      <a16:colId xmlns:a16="http://schemas.microsoft.com/office/drawing/2014/main" val="1754880950"/>
                    </a:ext>
                  </a:extLst>
                </a:gridCol>
                <a:gridCol w="592138">
                  <a:extLst>
                    <a:ext uri="{9D8B030D-6E8A-4147-A177-3AD203B41FA5}">
                      <a16:colId xmlns:a16="http://schemas.microsoft.com/office/drawing/2014/main" val="2110085696"/>
                    </a:ext>
                  </a:extLst>
                </a:gridCol>
                <a:gridCol w="592138">
                  <a:extLst>
                    <a:ext uri="{9D8B030D-6E8A-4147-A177-3AD203B41FA5}">
                      <a16:colId xmlns:a16="http://schemas.microsoft.com/office/drawing/2014/main" val="299498204"/>
                    </a:ext>
                  </a:extLst>
                </a:gridCol>
                <a:gridCol w="293370">
                  <a:extLst>
                    <a:ext uri="{9D8B030D-6E8A-4147-A177-3AD203B41FA5}">
                      <a16:colId xmlns:a16="http://schemas.microsoft.com/office/drawing/2014/main" val="2583234948"/>
                    </a:ext>
                  </a:extLst>
                </a:gridCol>
                <a:gridCol w="303213">
                  <a:extLst>
                    <a:ext uri="{9D8B030D-6E8A-4147-A177-3AD203B41FA5}">
                      <a16:colId xmlns:a16="http://schemas.microsoft.com/office/drawing/2014/main" val="845969565"/>
                    </a:ext>
                  </a:extLst>
                </a:gridCol>
                <a:gridCol w="452438">
                  <a:extLst>
                    <a:ext uri="{9D8B030D-6E8A-4147-A177-3AD203B41FA5}">
                      <a16:colId xmlns:a16="http://schemas.microsoft.com/office/drawing/2014/main" val="4286786800"/>
                    </a:ext>
                  </a:extLst>
                </a:gridCol>
                <a:gridCol w="419100">
                  <a:extLst>
                    <a:ext uri="{9D8B030D-6E8A-4147-A177-3AD203B41FA5}">
                      <a16:colId xmlns:a16="http://schemas.microsoft.com/office/drawing/2014/main" val="1186737514"/>
                    </a:ext>
                  </a:extLst>
                </a:gridCol>
                <a:gridCol w="731520">
                  <a:extLst>
                    <a:ext uri="{9D8B030D-6E8A-4147-A177-3AD203B41FA5}">
                      <a16:colId xmlns:a16="http://schemas.microsoft.com/office/drawing/2014/main" val="3929462270"/>
                    </a:ext>
                  </a:extLst>
                </a:gridCol>
                <a:gridCol w="548640">
                  <a:extLst>
                    <a:ext uri="{9D8B030D-6E8A-4147-A177-3AD203B41FA5}">
                      <a16:colId xmlns:a16="http://schemas.microsoft.com/office/drawing/2014/main" val="2202775369"/>
                    </a:ext>
                  </a:extLst>
                </a:gridCol>
                <a:gridCol w="731520">
                  <a:extLst>
                    <a:ext uri="{9D8B030D-6E8A-4147-A177-3AD203B41FA5}">
                      <a16:colId xmlns:a16="http://schemas.microsoft.com/office/drawing/2014/main" val="2868629019"/>
                    </a:ext>
                  </a:extLst>
                </a:gridCol>
                <a:gridCol w="512064">
                  <a:extLst>
                    <a:ext uri="{9D8B030D-6E8A-4147-A177-3AD203B41FA5}">
                      <a16:colId xmlns:a16="http://schemas.microsoft.com/office/drawing/2014/main" val="2276648185"/>
                    </a:ext>
                  </a:extLst>
                </a:gridCol>
                <a:gridCol w="640080">
                  <a:extLst>
                    <a:ext uri="{9D8B030D-6E8A-4147-A177-3AD203B41FA5}">
                      <a16:colId xmlns:a16="http://schemas.microsoft.com/office/drawing/2014/main" val="3269374352"/>
                    </a:ext>
                  </a:extLst>
                </a:gridCol>
                <a:gridCol w="612648">
                  <a:extLst>
                    <a:ext uri="{9D8B030D-6E8A-4147-A177-3AD203B41FA5}">
                      <a16:colId xmlns:a16="http://schemas.microsoft.com/office/drawing/2014/main" val="180014935"/>
                    </a:ext>
                  </a:extLst>
                </a:gridCol>
              </a:tblGrid>
              <a:tr h="1738757">
                <a:tc rowSpan="2">
                  <a:txBody>
                    <a:bodyPr/>
                    <a:lstStyle/>
                    <a:p>
                      <a:pPr algn="l" fontAlgn="b"/>
                      <a:r>
                        <a:rPr lang="en-US" sz="1800" b="1" u="none" strike="noStrike" dirty="0">
                          <a:effectLst/>
                          <a:latin typeface="+mj-lt"/>
                        </a:rPr>
                        <a:t>Benchmark</a:t>
                      </a:r>
                      <a:endParaRPr lang="en-US" sz="1800" b="1" i="0" u="none" strike="noStrike" dirty="0">
                        <a:solidFill>
                          <a:srgbClr val="000000"/>
                        </a:solidFill>
                        <a:effectLst/>
                        <a:latin typeface="+mj-lt"/>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b"/>
                      <a:r>
                        <a:rPr lang="en-US" sz="1800" b="1" u="none" strike="noStrike" dirty="0">
                          <a:effectLst/>
                          <a:latin typeface="+mj-lt"/>
                        </a:rPr>
                        <a:t>#Instances</a:t>
                      </a:r>
                      <a:endParaRPr lang="en-US" sz="1800" b="1" i="0" u="none" strike="noStrike" dirty="0">
                        <a:solidFill>
                          <a:srgbClr val="000000"/>
                        </a:solidFill>
                        <a:effectLst/>
                        <a:latin typeface="+mj-lt"/>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r" fontAlgn="b"/>
                      <a:r>
                        <a:rPr lang="en-US" sz="1800" b="1" u="none" strike="noStrike" dirty="0">
                          <a:effectLst/>
                          <a:latin typeface="+mj-lt"/>
                        </a:rPr>
                        <a:t> #Completed</a:t>
                      </a:r>
                      <a:endParaRPr lang="en-US" sz="1800" b="1" i="0" u="none" strike="noStrike" dirty="0">
                        <a:solidFill>
                          <a:srgbClr val="000000"/>
                        </a:solidFill>
                        <a:effectLst/>
                        <a:latin typeface="+mj-lt"/>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b"/>
                      <a:r>
                        <a:rPr lang="en-US" sz="1800" b="1" u="none" strike="noStrike" dirty="0">
                          <a:effectLst/>
                          <a:latin typeface="+mj-lt"/>
                        </a:rPr>
                        <a:t> #Time Out</a:t>
                      </a:r>
                      <a:endParaRPr lang="en-US" sz="1800" b="1" i="0" u="none" strike="noStrike" dirty="0">
                        <a:solidFill>
                          <a:srgbClr val="000000"/>
                        </a:solidFill>
                        <a:effectLst/>
                        <a:latin typeface="+mj-lt"/>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b"/>
                      <a:r>
                        <a:rPr lang="en-US" sz="1800" b="1" u="none" strike="noStrike" dirty="0">
                          <a:effectLst/>
                          <a:latin typeface="+mj-lt"/>
                        </a:rPr>
                        <a:t> Mem Out</a:t>
                      </a:r>
                      <a:endParaRPr lang="en-US" sz="1800" b="1" i="0" u="none" strike="noStrike" dirty="0">
                        <a:solidFill>
                          <a:srgbClr val="000000"/>
                        </a:solidFill>
                        <a:effectLst/>
                        <a:latin typeface="+mj-lt"/>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b"/>
                      <a:r>
                        <a:rPr lang="en-US" sz="1800" b="1" u="none" strike="noStrike" dirty="0">
                          <a:effectLst/>
                          <a:latin typeface="+mj-lt"/>
                        </a:rPr>
                        <a:t> Avg. Mem </a:t>
                      </a:r>
                    </a:p>
                    <a:p>
                      <a:pPr algn="r" fontAlgn="b"/>
                      <a:r>
                        <a:rPr lang="en-US" sz="1800" b="1" u="none" strike="noStrike" dirty="0">
                          <a:effectLst/>
                          <a:latin typeface="+mj-lt"/>
                        </a:rPr>
                        <a:t> [MB]</a:t>
                      </a:r>
                      <a:endParaRPr lang="en-US" sz="1800" b="1" i="0" u="none" strike="noStrike" dirty="0">
                        <a:solidFill>
                          <a:srgbClr val="000000"/>
                        </a:solidFill>
                        <a:effectLst/>
                        <a:latin typeface="+mj-lt"/>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b"/>
                      <a:r>
                        <a:rPr lang="en-US" sz="1800" b="1" u="none" strike="noStrike" dirty="0">
                          <a:effectLst/>
                          <a:latin typeface="+mj-lt"/>
                        </a:rPr>
                        <a:t> Avg. time</a:t>
                      </a:r>
                    </a:p>
                    <a:p>
                      <a:pPr algn="r" fontAlgn="b"/>
                      <a:r>
                        <a:rPr lang="en-US" sz="1800" b="1" u="none" strike="noStrike" dirty="0">
                          <a:effectLst/>
                          <a:latin typeface="+mj-lt"/>
                        </a:rPr>
                        <a:t> [sec]</a:t>
                      </a:r>
                      <a:endParaRPr lang="en-US" sz="1800" b="1" i="0" u="none" strike="noStrike" dirty="0">
                        <a:solidFill>
                          <a:srgbClr val="000000"/>
                        </a:solidFill>
                        <a:effectLst/>
                        <a:latin typeface="+mj-lt"/>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b"/>
                      <a:r>
                        <a:rPr lang="en-US" sz="2400" b="1" u="none" strike="noStrike" dirty="0">
                          <a:effectLst/>
                        </a:rPr>
                        <a:t>Vertices </a:t>
                      </a:r>
                      <a:r>
                        <a:rPr lang="en-US" sz="1800" b="0" u="none" strike="noStrike" dirty="0">
                          <a:effectLst/>
                        </a:rPr>
                        <a:t>beyond neighborhood</a:t>
                      </a:r>
                      <a:endParaRPr lang="en-US" sz="2400" b="0" i="0" u="none" strike="noStrike" dirty="0">
                        <a:solidFill>
                          <a:srgbClr val="000000"/>
                        </a:solidFill>
                        <a:effectLst/>
                        <a:latin typeface="Calibri" panose="020F0502020204030204" pitchFamily="34" charset="0"/>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309197"/>
                  </a:ext>
                </a:extLst>
              </a:tr>
              <a:tr h="640080">
                <a:tc v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By One</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3461518"/>
                  </a:ext>
                </a:extLst>
              </a:tr>
              <a:tr h="214393">
                <a:tc>
                  <a:txBody>
                    <a:bodyPr/>
                    <a:lstStyle/>
                    <a:p>
                      <a:pPr algn="l" fontAlgn="b"/>
                      <a:r>
                        <a:rPr lang="en-US" sz="1800" u="none" strike="noStrike" dirty="0">
                          <a:effectLst/>
                          <a:latin typeface="+mj-lt"/>
                        </a:rPr>
                        <a:t>All</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mj-lt"/>
                        </a:rPr>
                        <a:t>3,525</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mj-lt"/>
                        </a:rPr>
                        <a:t>2,851</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2,851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655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709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163.4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1447663"/>
                  </a:ext>
                </a:extLst>
              </a:tr>
            </a:tbl>
          </a:graphicData>
        </a:graphic>
      </p:graphicFrame>
    </p:spTree>
    <p:extLst>
      <p:ext uri="{BB962C8B-B14F-4D97-AF65-F5344CB8AC3E}">
        <p14:creationId xmlns:p14="http://schemas.microsoft.com/office/powerpoint/2010/main" val="2728043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6F57-1F13-4B6F-A5E3-5270F9CA5CC1}"/>
              </a:ext>
            </a:extLst>
          </p:cNvPr>
          <p:cNvSpPr>
            <a:spLocks noGrp="1"/>
          </p:cNvSpPr>
          <p:nvPr>
            <p:ph type="title"/>
          </p:nvPr>
        </p:nvSpPr>
        <p:spPr/>
        <p:txBody>
          <a:bodyPr/>
          <a:lstStyle/>
          <a:p>
            <a:r>
              <a:rPr lang="en-US" dirty="0"/>
              <a:t>Computing BFS Cycles</a:t>
            </a:r>
          </a:p>
        </p:txBody>
      </p:sp>
      <p:sp>
        <p:nvSpPr>
          <p:cNvPr id="5" name="Date Placeholder 4">
            <a:extLst>
              <a:ext uri="{FF2B5EF4-FFF2-40B4-BE49-F238E27FC236}">
                <a16:creationId xmlns:a16="http://schemas.microsoft.com/office/drawing/2014/main" id="{DE313E02-D759-4B17-A25C-A08A7DE21335}"/>
              </a:ext>
            </a:extLst>
          </p:cNvPr>
          <p:cNvSpPr>
            <a:spLocks noGrp="1"/>
          </p:cNvSpPr>
          <p:nvPr>
            <p:ph type="dt" sz="half" idx="10"/>
          </p:nvPr>
        </p:nvSpPr>
        <p:spPr/>
        <p:txBody>
          <a:bodyPr/>
          <a:lstStyle/>
          <a:p>
            <a:pPr>
              <a:defRPr/>
            </a:pPr>
            <a:r>
              <a:rPr lang="en-US" altLang="zh-CN"/>
              <a:t>Sep. 20, 2018</a:t>
            </a:r>
          </a:p>
        </p:txBody>
      </p:sp>
      <p:sp>
        <p:nvSpPr>
          <p:cNvPr id="6" name="Footer Placeholder 5">
            <a:extLst>
              <a:ext uri="{FF2B5EF4-FFF2-40B4-BE49-F238E27FC236}">
                <a16:creationId xmlns:a16="http://schemas.microsoft.com/office/drawing/2014/main" id="{8A8FEED7-9F45-45C6-A4A6-86EE9CF4F07F}"/>
              </a:ext>
            </a:extLst>
          </p:cNvPr>
          <p:cNvSpPr>
            <a:spLocks noGrp="1"/>
          </p:cNvSpPr>
          <p:nvPr>
            <p:ph type="ftr" sz="quarter" idx="11"/>
          </p:nvPr>
        </p:nvSpPr>
        <p:spPr/>
        <p:txBody>
          <a:bodyPr/>
          <a:lstStyle/>
          <a:p>
            <a:pPr>
              <a:defRPr/>
            </a:pPr>
            <a:r>
              <a:rPr lang="en-US" altLang="zh-CN"/>
              <a:t>Woodward: Defense</a:t>
            </a:r>
          </a:p>
        </p:txBody>
      </p:sp>
      <p:sp>
        <p:nvSpPr>
          <p:cNvPr id="7" name="Slide Number Placeholder 6">
            <a:extLst>
              <a:ext uri="{FF2B5EF4-FFF2-40B4-BE49-F238E27FC236}">
                <a16:creationId xmlns:a16="http://schemas.microsoft.com/office/drawing/2014/main" id="{8DE0D055-9003-4FF1-9B77-938747C989C2}"/>
              </a:ext>
            </a:extLst>
          </p:cNvPr>
          <p:cNvSpPr>
            <a:spLocks noGrp="1"/>
          </p:cNvSpPr>
          <p:nvPr>
            <p:ph type="sldNum" sz="quarter" idx="12"/>
          </p:nvPr>
        </p:nvSpPr>
        <p:spPr/>
        <p:txBody>
          <a:bodyPr/>
          <a:lstStyle/>
          <a:p>
            <a:pPr>
              <a:defRPr/>
            </a:pPr>
            <a:fld id="{B3D68502-53B4-8C4D-A1EA-6462D6F9D6D4}" type="slidenum">
              <a:rPr lang="en-US" altLang="zh-CN" smtClean="0"/>
              <a:pPr>
                <a:defRPr/>
              </a:pPr>
              <a:t>26</a:t>
            </a:fld>
            <a:endParaRPr lang="en-US" altLang="zh-CN"/>
          </a:p>
        </p:txBody>
      </p:sp>
      <p:graphicFrame>
        <p:nvGraphicFramePr>
          <p:cNvPr id="9" name="Table 8">
            <a:extLst>
              <a:ext uri="{FF2B5EF4-FFF2-40B4-BE49-F238E27FC236}">
                <a16:creationId xmlns:a16="http://schemas.microsoft.com/office/drawing/2014/main" id="{BB322A08-5CE9-4374-8711-F96865391EE7}"/>
              </a:ext>
            </a:extLst>
          </p:cNvPr>
          <p:cNvGraphicFramePr>
            <a:graphicFrameLocks noGrp="1"/>
          </p:cNvGraphicFramePr>
          <p:nvPr>
            <p:extLst>
              <p:ext uri="{D42A27DB-BD31-4B8C-83A1-F6EECF244321}">
                <p14:modId xmlns:p14="http://schemas.microsoft.com/office/powerpoint/2010/main" val="3533846966"/>
              </p:ext>
            </p:extLst>
          </p:nvPr>
        </p:nvGraphicFramePr>
        <p:xfrm>
          <a:off x="114300" y="1196467"/>
          <a:ext cx="8807170" cy="2662682"/>
        </p:xfrm>
        <a:graphic>
          <a:graphicData uri="http://schemas.openxmlformats.org/drawingml/2006/table">
            <a:tbl>
              <a:tblPr>
                <a:tableStyleId>{5C22544A-7EE6-4342-B048-85BDC9FD1C3A}</a:tableStyleId>
              </a:tblPr>
              <a:tblGrid>
                <a:gridCol w="1069848">
                  <a:extLst>
                    <a:ext uri="{9D8B030D-6E8A-4147-A177-3AD203B41FA5}">
                      <a16:colId xmlns:a16="http://schemas.microsoft.com/office/drawing/2014/main" val="3989014796"/>
                    </a:ext>
                  </a:extLst>
                </a:gridCol>
                <a:gridCol w="665515">
                  <a:extLst>
                    <a:ext uri="{9D8B030D-6E8A-4147-A177-3AD203B41FA5}">
                      <a16:colId xmlns:a16="http://schemas.microsoft.com/office/drawing/2014/main" val="10545863"/>
                    </a:ext>
                  </a:extLst>
                </a:gridCol>
                <a:gridCol w="642938">
                  <a:extLst>
                    <a:ext uri="{9D8B030D-6E8A-4147-A177-3AD203B41FA5}">
                      <a16:colId xmlns:a16="http://schemas.microsoft.com/office/drawing/2014/main" val="1754880950"/>
                    </a:ext>
                  </a:extLst>
                </a:gridCol>
                <a:gridCol w="592138">
                  <a:extLst>
                    <a:ext uri="{9D8B030D-6E8A-4147-A177-3AD203B41FA5}">
                      <a16:colId xmlns:a16="http://schemas.microsoft.com/office/drawing/2014/main" val="2110085696"/>
                    </a:ext>
                  </a:extLst>
                </a:gridCol>
                <a:gridCol w="592138">
                  <a:extLst>
                    <a:ext uri="{9D8B030D-6E8A-4147-A177-3AD203B41FA5}">
                      <a16:colId xmlns:a16="http://schemas.microsoft.com/office/drawing/2014/main" val="299498204"/>
                    </a:ext>
                  </a:extLst>
                </a:gridCol>
                <a:gridCol w="293370">
                  <a:extLst>
                    <a:ext uri="{9D8B030D-6E8A-4147-A177-3AD203B41FA5}">
                      <a16:colId xmlns:a16="http://schemas.microsoft.com/office/drawing/2014/main" val="2583234948"/>
                    </a:ext>
                  </a:extLst>
                </a:gridCol>
                <a:gridCol w="303213">
                  <a:extLst>
                    <a:ext uri="{9D8B030D-6E8A-4147-A177-3AD203B41FA5}">
                      <a16:colId xmlns:a16="http://schemas.microsoft.com/office/drawing/2014/main" val="845969565"/>
                    </a:ext>
                  </a:extLst>
                </a:gridCol>
                <a:gridCol w="452438">
                  <a:extLst>
                    <a:ext uri="{9D8B030D-6E8A-4147-A177-3AD203B41FA5}">
                      <a16:colId xmlns:a16="http://schemas.microsoft.com/office/drawing/2014/main" val="4286786800"/>
                    </a:ext>
                  </a:extLst>
                </a:gridCol>
                <a:gridCol w="419100">
                  <a:extLst>
                    <a:ext uri="{9D8B030D-6E8A-4147-A177-3AD203B41FA5}">
                      <a16:colId xmlns:a16="http://schemas.microsoft.com/office/drawing/2014/main" val="1186737514"/>
                    </a:ext>
                  </a:extLst>
                </a:gridCol>
                <a:gridCol w="731520">
                  <a:extLst>
                    <a:ext uri="{9D8B030D-6E8A-4147-A177-3AD203B41FA5}">
                      <a16:colId xmlns:a16="http://schemas.microsoft.com/office/drawing/2014/main" val="3929462270"/>
                    </a:ext>
                  </a:extLst>
                </a:gridCol>
                <a:gridCol w="548640">
                  <a:extLst>
                    <a:ext uri="{9D8B030D-6E8A-4147-A177-3AD203B41FA5}">
                      <a16:colId xmlns:a16="http://schemas.microsoft.com/office/drawing/2014/main" val="2202775369"/>
                    </a:ext>
                  </a:extLst>
                </a:gridCol>
                <a:gridCol w="731520">
                  <a:extLst>
                    <a:ext uri="{9D8B030D-6E8A-4147-A177-3AD203B41FA5}">
                      <a16:colId xmlns:a16="http://schemas.microsoft.com/office/drawing/2014/main" val="2868629019"/>
                    </a:ext>
                  </a:extLst>
                </a:gridCol>
                <a:gridCol w="512064">
                  <a:extLst>
                    <a:ext uri="{9D8B030D-6E8A-4147-A177-3AD203B41FA5}">
                      <a16:colId xmlns:a16="http://schemas.microsoft.com/office/drawing/2014/main" val="2276648185"/>
                    </a:ext>
                  </a:extLst>
                </a:gridCol>
                <a:gridCol w="640080">
                  <a:extLst>
                    <a:ext uri="{9D8B030D-6E8A-4147-A177-3AD203B41FA5}">
                      <a16:colId xmlns:a16="http://schemas.microsoft.com/office/drawing/2014/main" val="3269374352"/>
                    </a:ext>
                  </a:extLst>
                </a:gridCol>
                <a:gridCol w="612648">
                  <a:extLst>
                    <a:ext uri="{9D8B030D-6E8A-4147-A177-3AD203B41FA5}">
                      <a16:colId xmlns:a16="http://schemas.microsoft.com/office/drawing/2014/main" val="180014935"/>
                    </a:ext>
                  </a:extLst>
                </a:gridCol>
              </a:tblGrid>
              <a:tr h="1738757">
                <a:tc rowSpan="2">
                  <a:txBody>
                    <a:bodyPr/>
                    <a:lstStyle/>
                    <a:p>
                      <a:pPr algn="l" fontAlgn="b"/>
                      <a:r>
                        <a:rPr lang="en-US" sz="1800" b="1" u="none" strike="noStrike" dirty="0">
                          <a:effectLst/>
                          <a:latin typeface="+mj-lt"/>
                        </a:rPr>
                        <a:t>Benchmark</a:t>
                      </a:r>
                      <a:endParaRPr lang="en-US" sz="1800" b="1" i="0" u="none" strike="noStrike" dirty="0">
                        <a:solidFill>
                          <a:srgbClr val="000000"/>
                        </a:solidFill>
                        <a:effectLst/>
                        <a:latin typeface="+mj-lt"/>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b"/>
                      <a:r>
                        <a:rPr lang="en-US" sz="1800" b="1" u="none" strike="noStrike" dirty="0">
                          <a:effectLst/>
                          <a:latin typeface="+mj-lt"/>
                        </a:rPr>
                        <a:t>#Instances</a:t>
                      </a:r>
                      <a:endParaRPr lang="en-US" sz="1800" b="1" i="0" u="none" strike="noStrike" dirty="0">
                        <a:solidFill>
                          <a:srgbClr val="000000"/>
                        </a:solidFill>
                        <a:effectLst/>
                        <a:latin typeface="+mj-lt"/>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r" fontAlgn="b"/>
                      <a:r>
                        <a:rPr lang="en-US" sz="1800" b="1" u="none" strike="noStrike" dirty="0">
                          <a:effectLst/>
                          <a:latin typeface="+mj-lt"/>
                        </a:rPr>
                        <a:t> #Completed</a:t>
                      </a:r>
                      <a:endParaRPr lang="en-US" sz="1800" b="1" i="0" u="none" strike="noStrike" dirty="0">
                        <a:solidFill>
                          <a:srgbClr val="000000"/>
                        </a:solidFill>
                        <a:effectLst/>
                        <a:latin typeface="+mj-lt"/>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b"/>
                      <a:r>
                        <a:rPr lang="en-US" sz="1800" b="1" u="none" strike="noStrike" dirty="0">
                          <a:effectLst/>
                          <a:latin typeface="+mj-lt"/>
                        </a:rPr>
                        <a:t> #Time Out</a:t>
                      </a:r>
                      <a:endParaRPr lang="en-US" sz="1800" b="1" i="0" u="none" strike="noStrike" dirty="0">
                        <a:solidFill>
                          <a:srgbClr val="000000"/>
                        </a:solidFill>
                        <a:effectLst/>
                        <a:latin typeface="+mj-lt"/>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b"/>
                      <a:r>
                        <a:rPr lang="en-US" sz="1800" b="1" u="none" strike="noStrike" dirty="0">
                          <a:effectLst/>
                          <a:latin typeface="+mj-lt"/>
                        </a:rPr>
                        <a:t> Mem Out</a:t>
                      </a:r>
                      <a:endParaRPr lang="en-US" sz="1800" b="1" i="0" u="none" strike="noStrike" dirty="0">
                        <a:solidFill>
                          <a:srgbClr val="000000"/>
                        </a:solidFill>
                        <a:effectLst/>
                        <a:latin typeface="+mj-lt"/>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b"/>
                      <a:r>
                        <a:rPr lang="en-US" sz="1800" b="1" u="none" strike="noStrike" dirty="0">
                          <a:effectLst/>
                          <a:latin typeface="+mj-lt"/>
                        </a:rPr>
                        <a:t> Avg. Mem </a:t>
                      </a:r>
                    </a:p>
                    <a:p>
                      <a:pPr algn="r" fontAlgn="b"/>
                      <a:r>
                        <a:rPr lang="en-US" sz="1800" b="1" u="none" strike="noStrike" dirty="0">
                          <a:effectLst/>
                          <a:latin typeface="+mj-lt"/>
                        </a:rPr>
                        <a:t> [MB]</a:t>
                      </a:r>
                      <a:endParaRPr lang="en-US" sz="1800" b="1" i="0" u="none" strike="noStrike" dirty="0">
                        <a:solidFill>
                          <a:srgbClr val="000000"/>
                        </a:solidFill>
                        <a:effectLst/>
                        <a:latin typeface="+mj-lt"/>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b"/>
                      <a:r>
                        <a:rPr lang="en-US" sz="1800" b="1" u="none" strike="noStrike" dirty="0">
                          <a:effectLst/>
                          <a:latin typeface="+mj-lt"/>
                        </a:rPr>
                        <a:t> Avg. time</a:t>
                      </a:r>
                    </a:p>
                    <a:p>
                      <a:pPr algn="r" fontAlgn="b"/>
                      <a:r>
                        <a:rPr lang="en-US" sz="1800" b="1" u="none" strike="noStrike" dirty="0">
                          <a:effectLst/>
                          <a:latin typeface="+mj-lt"/>
                        </a:rPr>
                        <a:t> [sec]</a:t>
                      </a:r>
                      <a:endParaRPr lang="en-US" sz="1800" b="1" i="0" u="none" strike="noStrike" dirty="0">
                        <a:solidFill>
                          <a:srgbClr val="000000"/>
                        </a:solidFill>
                        <a:effectLst/>
                        <a:latin typeface="+mj-lt"/>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b"/>
                      <a:r>
                        <a:rPr lang="en-US" sz="2400" b="1" u="none" strike="noStrike" dirty="0">
                          <a:effectLst/>
                        </a:rPr>
                        <a:t>Vertices </a:t>
                      </a:r>
                      <a:r>
                        <a:rPr lang="en-US" sz="1800" b="0" u="none" strike="noStrike" dirty="0">
                          <a:effectLst/>
                        </a:rPr>
                        <a:t>beyond neighborhood</a:t>
                      </a:r>
                      <a:endParaRPr lang="en-US" sz="2400" b="0" i="0" u="none" strike="noStrike" dirty="0">
                        <a:solidFill>
                          <a:srgbClr val="000000"/>
                        </a:solidFill>
                        <a:effectLst/>
                        <a:latin typeface="Calibri" panose="020F0502020204030204" pitchFamily="34" charset="0"/>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309197"/>
                  </a:ext>
                </a:extLst>
              </a:tr>
              <a:tr h="640080">
                <a:tc v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By One</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3461518"/>
                  </a:ext>
                </a:extLst>
              </a:tr>
              <a:tr h="214393">
                <a:tc>
                  <a:txBody>
                    <a:bodyPr/>
                    <a:lstStyle/>
                    <a:p>
                      <a:pPr algn="l" fontAlgn="b"/>
                      <a:r>
                        <a:rPr lang="en-US" sz="1800" u="none" strike="noStrike" dirty="0">
                          <a:effectLst/>
                          <a:latin typeface="+mj-lt"/>
                        </a:rPr>
                        <a:t>All</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3,525</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2,851</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2,851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mn-lt"/>
                          <a:ea typeface="+mn-ea"/>
                          <a:cs typeface="+mn-cs"/>
                        </a:rPr>
                        <a:t>3,082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1800" u="none" strike="noStrike" dirty="0">
                          <a:effectLst/>
                          <a:latin typeface="+mj-lt"/>
                        </a:rPr>
                        <a:t>19</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655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kern="1200" dirty="0">
                          <a:solidFill>
                            <a:schemeClr val="dk1"/>
                          </a:solidFill>
                          <a:effectLst/>
                          <a:latin typeface="+mn-lt"/>
                          <a:ea typeface="+mn-ea"/>
                          <a:cs typeface="+mn-cs"/>
                        </a:rPr>
                        <a:t>437</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709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kern="1200" dirty="0">
                          <a:solidFill>
                            <a:schemeClr val="dk1"/>
                          </a:solidFill>
                          <a:effectLst/>
                          <a:latin typeface="+mn-lt"/>
                          <a:ea typeface="+mn-ea"/>
                          <a:cs typeface="+mn-cs"/>
                        </a:rPr>
                        <a:t>185</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163.4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kern="1200" dirty="0">
                          <a:solidFill>
                            <a:schemeClr val="dk1"/>
                          </a:solidFill>
                          <a:effectLst/>
                          <a:latin typeface="+mn-lt"/>
                          <a:ea typeface="+mn-ea"/>
                          <a:cs typeface="+mn-cs"/>
                        </a:rPr>
                        <a:t>2.3</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kern="1200" dirty="0">
                          <a:solidFill>
                            <a:srgbClr val="000000"/>
                          </a:solidFill>
                          <a:effectLst/>
                          <a:latin typeface="+mn-lt"/>
                          <a:ea typeface="+mn-ea"/>
                          <a:cs typeface="+mn-cs"/>
                        </a:rPr>
                        <a:t>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1447663"/>
                  </a:ext>
                </a:extLst>
              </a:tr>
            </a:tbl>
          </a:graphicData>
        </a:graphic>
      </p:graphicFrame>
      <p:graphicFrame>
        <p:nvGraphicFramePr>
          <p:cNvPr id="10" name="Table 9">
            <a:extLst>
              <a:ext uri="{FF2B5EF4-FFF2-40B4-BE49-F238E27FC236}">
                <a16:creationId xmlns:a16="http://schemas.microsoft.com/office/drawing/2014/main" id="{9F1A1803-89AE-4BA2-A23A-FDE9B6B6FF3E}"/>
              </a:ext>
            </a:extLst>
          </p:cNvPr>
          <p:cNvGraphicFramePr>
            <a:graphicFrameLocks noGrp="1"/>
          </p:cNvGraphicFramePr>
          <p:nvPr>
            <p:extLst>
              <p:ext uri="{D42A27DB-BD31-4B8C-83A1-F6EECF244321}">
                <p14:modId xmlns:p14="http://schemas.microsoft.com/office/powerpoint/2010/main" val="1316569605"/>
              </p:ext>
            </p:extLst>
          </p:nvPr>
        </p:nvGraphicFramePr>
        <p:xfrm>
          <a:off x="114300" y="3928766"/>
          <a:ext cx="8816121" cy="567690"/>
        </p:xfrm>
        <a:graphic>
          <a:graphicData uri="http://schemas.openxmlformats.org/drawingml/2006/table">
            <a:tbl>
              <a:tblPr>
                <a:tableStyleId>{5C22544A-7EE6-4342-B048-85BDC9FD1C3A}</a:tableStyleId>
              </a:tblPr>
              <a:tblGrid>
                <a:gridCol w="1073150">
                  <a:extLst>
                    <a:ext uri="{9D8B030D-6E8A-4147-A177-3AD203B41FA5}">
                      <a16:colId xmlns:a16="http://schemas.microsoft.com/office/drawing/2014/main" val="3989014796"/>
                    </a:ext>
                  </a:extLst>
                </a:gridCol>
                <a:gridCol w="665515">
                  <a:extLst>
                    <a:ext uri="{9D8B030D-6E8A-4147-A177-3AD203B41FA5}">
                      <a16:colId xmlns:a16="http://schemas.microsoft.com/office/drawing/2014/main" val="10545863"/>
                    </a:ext>
                  </a:extLst>
                </a:gridCol>
                <a:gridCol w="640080">
                  <a:extLst>
                    <a:ext uri="{9D8B030D-6E8A-4147-A177-3AD203B41FA5}">
                      <a16:colId xmlns:a16="http://schemas.microsoft.com/office/drawing/2014/main" val="1754880950"/>
                    </a:ext>
                  </a:extLst>
                </a:gridCol>
                <a:gridCol w="594360">
                  <a:extLst>
                    <a:ext uri="{9D8B030D-6E8A-4147-A177-3AD203B41FA5}">
                      <a16:colId xmlns:a16="http://schemas.microsoft.com/office/drawing/2014/main" val="2008132225"/>
                    </a:ext>
                  </a:extLst>
                </a:gridCol>
                <a:gridCol w="594360">
                  <a:extLst>
                    <a:ext uri="{9D8B030D-6E8A-4147-A177-3AD203B41FA5}">
                      <a16:colId xmlns:a16="http://schemas.microsoft.com/office/drawing/2014/main" val="1576600330"/>
                    </a:ext>
                  </a:extLst>
                </a:gridCol>
                <a:gridCol w="292608">
                  <a:extLst>
                    <a:ext uri="{9D8B030D-6E8A-4147-A177-3AD203B41FA5}">
                      <a16:colId xmlns:a16="http://schemas.microsoft.com/office/drawing/2014/main" val="2583234948"/>
                    </a:ext>
                  </a:extLst>
                </a:gridCol>
                <a:gridCol w="301752">
                  <a:extLst>
                    <a:ext uri="{9D8B030D-6E8A-4147-A177-3AD203B41FA5}">
                      <a16:colId xmlns:a16="http://schemas.microsoft.com/office/drawing/2014/main" val="3042909085"/>
                    </a:ext>
                  </a:extLst>
                </a:gridCol>
                <a:gridCol w="457200">
                  <a:extLst>
                    <a:ext uri="{9D8B030D-6E8A-4147-A177-3AD203B41FA5}">
                      <a16:colId xmlns:a16="http://schemas.microsoft.com/office/drawing/2014/main" val="4286786800"/>
                    </a:ext>
                  </a:extLst>
                </a:gridCol>
                <a:gridCol w="420624">
                  <a:extLst>
                    <a:ext uri="{9D8B030D-6E8A-4147-A177-3AD203B41FA5}">
                      <a16:colId xmlns:a16="http://schemas.microsoft.com/office/drawing/2014/main" val="4161257373"/>
                    </a:ext>
                  </a:extLst>
                </a:gridCol>
                <a:gridCol w="731520">
                  <a:extLst>
                    <a:ext uri="{9D8B030D-6E8A-4147-A177-3AD203B41FA5}">
                      <a16:colId xmlns:a16="http://schemas.microsoft.com/office/drawing/2014/main" val="3929462270"/>
                    </a:ext>
                  </a:extLst>
                </a:gridCol>
                <a:gridCol w="548640">
                  <a:extLst>
                    <a:ext uri="{9D8B030D-6E8A-4147-A177-3AD203B41FA5}">
                      <a16:colId xmlns:a16="http://schemas.microsoft.com/office/drawing/2014/main" val="2251613617"/>
                    </a:ext>
                  </a:extLst>
                </a:gridCol>
                <a:gridCol w="731520">
                  <a:extLst>
                    <a:ext uri="{9D8B030D-6E8A-4147-A177-3AD203B41FA5}">
                      <a16:colId xmlns:a16="http://schemas.microsoft.com/office/drawing/2014/main" val="2868629019"/>
                    </a:ext>
                  </a:extLst>
                </a:gridCol>
                <a:gridCol w="512064">
                  <a:extLst>
                    <a:ext uri="{9D8B030D-6E8A-4147-A177-3AD203B41FA5}">
                      <a16:colId xmlns:a16="http://schemas.microsoft.com/office/drawing/2014/main" val="986686150"/>
                    </a:ext>
                  </a:extLst>
                </a:gridCol>
                <a:gridCol w="640080">
                  <a:extLst>
                    <a:ext uri="{9D8B030D-6E8A-4147-A177-3AD203B41FA5}">
                      <a16:colId xmlns:a16="http://schemas.microsoft.com/office/drawing/2014/main" val="3269374352"/>
                    </a:ext>
                  </a:extLst>
                </a:gridCol>
                <a:gridCol w="612648">
                  <a:extLst>
                    <a:ext uri="{9D8B030D-6E8A-4147-A177-3AD203B41FA5}">
                      <a16:colId xmlns:a16="http://schemas.microsoft.com/office/drawing/2014/main" val="1087468030"/>
                    </a:ext>
                  </a:extLst>
                </a:gridCol>
              </a:tblGrid>
              <a:tr h="283845">
                <a:tc>
                  <a:txBody>
                    <a:bodyPr/>
                    <a:lstStyle/>
                    <a:p>
                      <a:pPr algn="l" fontAlgn="b"/>
                      <a:r>
                        <a:rPr lang="en-US" sz="1800" u="none" strike="noStrike" dirty="0">
                          <a:effectLst/>
                          <a:latin typeface="+mj-lt"/>
                        </a:rPr>
                        <a:t>js-ewddr2</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767</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767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800" u="none" strike="noStrike" kern="1200" dirty="0">
                          <a:solidFill>
                            <a:schemeClr val="dk1"/>
                          </a:solidFill>
                          <a:effectLst/>
                          <a:latin typeface="+mn-lt"/>
                          <a:ea typeface="+mn-ea"/>
                          <a:cs typeface="+mn-cs"/>
                        </a:rPr>
                        <a:t>4.3</a:t>
                      </a:r>
                      <a:endParaRPr lang="en-US" sz="1800" b="0" i="0" u="none" strike="noStrike" kern="1200" dirty="0">
                        <a:solidFill>
                          <a:srgbClr val="000000"/>
                        </a:solidFill>
                        <a:effectLst/>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671859"/>
                  </a:ext>
                </a:extLst>
              </a:tr>
              <a:tr h="283845">
                <a:tc>
                  <a:txBody>
                    <a:bodyPr/>
                    <a:lstStyle/>
                    <a:p>
                      <a:pPr algn="l" fontAlgn="b"/>
                      <a:r>
                        <a:rPr lang="en-US" sz="1800" u="none" strike="noStrike" dirty="0" err="1">
                          <a:effectLst/>
                          <a:latin typeface="+mj-lt"/>
                        </a:rPr>
                        <a:t>myciel</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16</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16</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481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kern="1200" dirty="0">
                          <a:solidFill>
                            <a:schemeClr val="dk1"/>
                          </a:solidFill>
                          <a:effectLst/>
                          <a:latin typeface="+mn-lt"/>
                          <a:ea typeface="+mn-ea"/>
                          <a:cs typeface="+mn-cs"/>
                        </a:rPr>
                        <a:t>37</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1800" u="none" strike="noStrike" dirty="0">
                          <a:effectLst/>
                          <a:latin typeface="+mj-lt"/>
                        </a:rPr>
                        <a:t>55</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1800" b="0" i="0" u="none" strike="noStrike" dirty="0">
                          <a:solidFill>
                            <a:srgbClr val="000000"/>
                          </a:solidFill>
                          <a:effectLst/>
                          <a:latin typeface="+mj-lt"/>
                        </a:rPr>
                        <a:t>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kern="1200" dirty="0">
                          <a:solidFill>
                            <a:schemeClr val="dk1"/>
                          </a:solidFill>
                          <a:effectLst/>
                          <a:latin typeface="+mn-lt"/>
                          <a:ea typeface="+mn-ea"/>
                          <a:cs typeface="+mn-cs"/>
                        </a:rPr>
                        <a:t>9.0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2276058"/>
                  </a:ext>
                </a:extLst>
              </a:tr>
            </a:tbl>
          </a:graphicData>
        </a:graphic>
      </p:graphicFrame>
      <p:graphicFrame>
        <p:nvGraphicFramePr>
          <p:cNvPr id="11" name="Table 10">
            <a:extLst>
              <a:ext uri="{FF2B5EF4-FFF2-40B4-BE49-F238E27FC236}">
                <a16:creationId xmlns:a16="http://schemas.microsoft.com/office/drawing/2014/main" id="{507FB2CE-B163-421D-A487-CF6A584F0552}"/>
              </a:ext>
            </a:extLst>
          </p:cNvPr>
          <p:cNvGraphicFramePr>
            <a:graphicFrameLocks noGrp="1"/>
          </p:cNvGraphicFramePr>
          <p:nvPr>
            <p:extLst>
              <p:ext uri="{D42A27DB-BD31-4B8C-83A1-F6EECF244321}">
                <p14:modId xmlns:p14="http://schemas.microsoft.com/office/powerpoint/2010/main" val="947128386"/>
              </p:ext>
            </p:extLst>
          </p:nvPr>
        </p:nvGraphicFramePr>
        <p:xfrm>
          <a:off x="114300" y="4566073"/>
          <a:ext cx="8814816" cy="567690"/>
        </p:xfrm>
        <a:graphic>
          <a:graphicData uri="http://schemas.openxmlformats.org/drawingml/2006/table">
            <a:tbl>
              <a:tblPr>
                <a:tableStyleId>{5C22544A-7EE6-4342-B048-85BDC9FD1C3A}</a:tableStyleId>
              </a:tblPr>
              <a:tblGrid>
                <a:gridCol w="1069848">
                  <a:extLst>
                    <a:ext uri="{9D8B030D-6E8A-4147-A177-3AD203B41FA5}">
                      <a16:colId xmlns:a16="http://schemas.microsoft.com/office/drawing/2014/main" val="3989014796"/>
                    </a:ext>
                  </a:extLst>
                </a:gridCol>
                <a:gridCol w="667512">
                  <a:extLst>
                    <a:ext uri="{9D8B030D-6E8A-4147-A177-3AD203B41FA5}">
                      <a16:colId xmlns:a16="http://schemas.microsoft.com/office/drawing/2014/main" val="10545863"/>
                    </a:ext>
                  </a:extLst>
                </a:gridCol>
                <a:gridCol w="640080">
                  <a:extLst>
                    <a:ext uri="{9D8B030D-6E8A-4147-A177-3AD203B41FA5}">
                      <a16:colId xmlns:a16="http://schemas.microsoft.com/office/drawing/2014/main" val="1754880950"/>
                    </a:ext>
                  </a:extLst>
                </a:gridCol>
                <a:gridCol w="594360">
                  <a:extLst>
                    <a:ext uri="{9D8B030D-6E8A-4147-A177-3AD203B41FA5}">
                      <a16:colId xmlns:a16="http://schemas.microsoft.com/office/drawing/2014/main" val="2036069438"/>
                    </a:ext>
                  </a:extLst>
                </a:gridCol>
                <a:gridCol w="594360">
                  <a:extLst>
                    <a:ext uri="{9D8B030D-6E8A-4147-A177-3AD203B41FA5}">
                      <a16:colId xmlns:a16="http://schemas.microsoft.com/office/drawing/2014/main" val="1866762438"/>
                    </a:ext>
                  </a:extLst>
                </a:gridCol>
                <a:gridCol w="292608">
                  <a:extLst>
                    <a:ext uri="{9D8B030D-6E8A-4147-A177-3AD203B41FA5}">
                      <a16:colId xmlns:a16="http://schemas.microsoft.com/office/drawing/2014/main" val="2583234948"/>
                    </a:ext>
                  </a:extLst>
                </a:gridCol>
                <a:gridCol w="301752">
                  <a:extLst>
                    <a:ext uri="{9D8B030D-6E8A-4147-A177-3AD203B41FA5}">
                      <a16:colId xmlns:a16="http://schemas.microsoft.com/office/drawing/2014/main" val="2622560707"/>
                    </a:ext>
                  </a:extLst>
                </a:gridCol>
                <a:gridCol w="457200">
                  <a:extLst>
                    <a:ext uri="{9D8B030D-6E8A-4147-A177-3AD203B41FA5}">
                      <a16:colId xmlns:a16="http://schemas.microsoft.com/office/drawing/2014/main" val="4286786800"/>
                    </a:ext>
                  </a:extLst>
                </a:gridCol>
                <a:gridCol w="420624">
                  <a:extLst>
                    <a:ext uri="{9D8B030D-6E8A-4147-A177-3AD203B41FA5}">
                      <a16:colId xmlns:a16="http://schemas.microsoft.com/office/drawing/2014/main" val="1960960379"/>
                    </a:ext>
                  </a:extLst>
                </a:gridCol>
                <a:gridCol w="731520">
                  <a:extLst>
                    <a:ext uri="{9D8B030D-6E8A-4147-A177-3AD203B41FA5}">
                      <a16:colId xmlns:a16="http://schemas.microsoft.com/office/drawing/2014/main" val="3929462270"/>
                    </a:ext>
                  </a:extLst>
                </a:gridCol>
                <a:gridCol w="548640">
                  <a:extLst>
                    <a:ext uri="{9D8B030D-6E8A-4147-A177-3AD203B41FA5}">
                      <a16:colId xmlns:a16="http://schemas.microsoft.com/office/drawing/2014/main" val="1337782466"/>
                    </a:ext>
                  </a:extLst>
                </a:gridCol>
                <a:gridCol w="731520">
                  <a:extLst>
                    <a:ext uri="{9D8B030D-6E8A-4147-A177-3AD203B41FA5}">
                      <a16:colId xmlns:a16="http://schemas.microsoft.com/office/drawing/2014/main" val="2868629019"/>
                    </a:ext>
                  </a:extLst>
                </a:gridCol>
                <a:gridCol w="512064">
                  <a:extLst>
                    <a:ext uri="{9D8B030D-6E8A-4147-A177-3AD203B41FA5}">
                      <a16:colId xmlns:a16="http://schemas.microsoft.com/office/drawing/2014/main" val="2231991256"/>
                    </a:ext>
                  </a:extLst>
                </a:gridCol>
                <a:gridCol w="640080">
                  <a:extLst>
                    <a:ext uri="{9D8B030D-6E8A-4147-A177-3AD203B41FA5}">
                      <a16:colId xmlns:a16="http://schemas.microsoft.com/office/drawing/2014/main" val="3269374352"/>
                    </a:ext>
                  </a:extLst>
                </a:gridCol>
                <a:gridCol w="612648">
                  <a:extLst>
                    <a:ext uri="{9D8B030D-6E8A-4147-A177-3AD203B41FA5}">
                      <a16:colId xmlns:a16="http://schemas.microsoft.com/office/drawing/2014/main" val="3844985280"/>
                    </a:ext>
                  </a:extLst>
                </a:gridCol>
              </a:tblGrid>
              <a:tr h="214393">
                <a:tc>
                  <a:txBody>
                    <a:bodyPr/>
                    <a:lstStyle/>
                    <a:p>
                      <a:pPr algn="l" fontAlgn="b"/>
                      <a:r>
                        <a:rPr lang="en-US" sz="1800" u="none" strike="noStrike" dirty="0">
                          <a:effectLst/>
                          <a:latin typeface="+mj-lt"/>
                        </a:rPr>
                        <a:t>QCP-20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15</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15</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7,667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800" u="none" strike="noStrike" kern="1200" dirty="0">
                          <a:solidFill>
                            <a:schemeClr val="dk1"/>
                          </a:solidFill>
                          <a:effectLst/>
                          <a:latin typeface="+mn-lt"/>
                          <a:ea typeface="+mn-ea"/>
                          <a:cs typeface="+mn-cs"/>
                        </a:rPr>
                        <a:t>506</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1800" b="0" i="0" u="none" strike="noStrike" dirty="0">
                          <a:solidFill>
                            <a:srgbClr val="000000"/>
                          </a:solidFill>
                          <a:effectLst/>
                          <a:latin typeface="+mj-lt"/>
                        </a:rPr>
                        <a:t>2,906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800" u="none" strike="noStrike" kern="1200" dirty="0">
                          <a:solidFill>
                            <a:schemeClr val="dk1"/>
                          </a:solidFill>
                          <a:effectLst/>
                          <a:latin typeface="+mn-lt"/>
                          <a:ea typeface="+mn-ea"/>
                          <a:cs typeface="+mn-cs"/>
                        </a:rPr>
                        <a:t>27</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1800" u="none" strike="noStrike" dirty="0">
                          <a:effectLst/>
                          <a:latin typeface="+mj-lt"/>
                        </a:rPr>
                        <a:t>3.6</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0510433"/>
                  </a:ext>
                </a:extLst>
              </a:tr>
              <a:tr h="214393">
                <a:tc>
                  <a:txBody>
                    <a:bodyPr/>
                    <a:lstStyle/>
                    <a:p>
                      <a:pPr algn="l" fontAlgn="b"/>
                      <a:r>
                        <a:rPr lang="en-US" sz="1800" u="none" strike="noStrike" dirty="0">
                          <a:effectLst/>
                          <a:latin typeface="+mj-lt"/>
                        </a:rPr>
                        <a:t>ehi-90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100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100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4,110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800" u="none" strike="noStrike" kern="1200" dirty="0">
                          <a:solidFill>
                            <a:schemeClr val="dk1"/>
                          </a:solidFill>
                          <a:effectLst/>
                          <a:latin typeface="+mn-lt"/>
                          <a:ea typeface="+mn-ea"/>
                          <a:cs typeface="+mn-cs"/>
                        </a:rPr>
                        <a:t>207</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1800" b="0" i="0" u="none" strike="noStrike" dirty="0">
                          <a:solidFill>
                            <a:srgbClr val="000000"/>
                          </a:solidFill>
                          <a:effectLst/>
                          <a:latin typeface="+mj-lt"/>
                        </a:rPr>
                        <a:t>1,549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800" u="none" strike="noStrike" kern="1200" dirty="0">
                          <a:solidFill>
                            <a:schemeClr val="dk1"/>
                          </a:solidFill>
                          <a:effectLst/>
                          <a:latin typeface="+mn-lt"/>
                          <a:ea typeface="+mn-ea"/>
                          <a:cs typeface="+mn-cs"/>
                        </a:rPr>
                        <a:t>3</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1800" u="none" strike="noStrike" dirty="0">
                          <a:effectLst/>
                          <a:latin typeface="+mj-lt"/>
                        </a:rPr>
                        <a:t>0.0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9231926"/>
                  </a:ext>
                </a:extLst>
              </a:tr>
            </a:tbl>
          </a:graphicData>
        </a:graphic>
      </p:graphicFrame>
      <p:sp>
        <p:nvSpPr>
          <p:cNvPr id="15" name="Oval 14">
            <a:extLst>
              <a:ext uri="{FF2B5EF4-FFF2-40B4-BE49-F238E27FC236}">
                <a16:creationId xmlns:a16="http://schemas.microsoft.com/office/drawing/2014/main" id="{23826F97-4A18-42BB-A903-ABED43F753D1}"/>
              </a:ext>
            </a:extLst>
          </p:cNvPr>
          <p:cNvSpPr/>
          <p:nvPr/>
        </p:nvSpPr>
        <p:spPr>
          <a:xfrm>
            <a:off x="8396080" y="3557016"/>
            <a:ext cx="597408" cy="353461"/>
          </a:xfrm>
          <a:prstGeom prst="ellipse">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6" name="Oval 15">
            <a:extLst>
              <a:ext uri="{FF2B5EF4-FFF2-40B4-BE49-F238E27FC236}">
                <a16:creationId xmlns:a16="http://schemas.microsoft.com/office/drawing/2014/main" id="{AE773AA2-8FCB-4ADC-880B-E1C2C0D79C92}"/>
              </a:ext>
            </a:extLst>
          </p:cNvPr>
          <p:cNvSpPr/>
          <p:nvPr/>
        </p:nvSpPr>
        <p:spPr>
          <a:xfrm>
            <a:off x="8394192" y="4523888"/>
            <a:ext cx="599296" cy="35661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Rectangle 2">
            <a:extLst>
              <a:ext uri="{FF2B5EF4-FFF2-40B4-BE49-F238E27FC236}">
                <a16:creationId xmlns:a16="http://schemas.microsoft.com/office/drawing/2014/main" id="{D1323EA3-C43F-F64E-9A68-1FB91FD219B2}"/>
              </a:ext>
            </a:extLst>
          </p:cNvPr>
          <p:cNvSpPr/>
          <p:nvPr/>
        </p:nvSpPr>
        <p:spPr>
          <a:xfrm>
            <a:off x="3971108" y="3557016"/>
            <a:ext cx="313509" cy="320422"/>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9" name="Rectangle 18">
            <a:extLst>
              <a:ext uri="{FF2B5EF4-FFF2-40B4-BE49-F238E27FC236}">
                <a16:creationId xmlns:a16="http://schemas.microsoft.com/office/drawing/2014/main" id="{D95F325F-7F3D-524E-AB26-C381CBD4AE87}"/>
              </a:ext>
            </a:extLst>
          </p:cNvPr>
          <p:cNvSpPr/>
          <p:nvPr/>
        </p:nvSpPr>
        <p:spPr>
          <a:xfrm>
            <a:off x="4716054" y="3557016"/>
            <a:ext cx="457200" cy="320422"/>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0" name="Rectangle 19">
            <a:extLst>
              <a:ext uri="{FF2B5EF4-FFF2-40B4-BE49-F238E27FC236}">
                <a16:creationId xmlns:a16="http://schemas.microsoft.com/office/drawing/2014/main" id="{16CAE0C8-041A-3E45-9ECF-78CFC64ACA57}"/>
              </a:ext>
            </a:extLst>
          </p:cNvPr>
          <p:cNvSpPr/>
          <p:nvPr/>
        </p:nvSpPr>
        <p:spPr>
          <a:xfrm>
            <a:off x="5857964" y="3557016"/>
            <a:ext cx="557349" cy="320422"/>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1" name="Rectangle 20">
            <a:extLst>
              <a:ext uri="{FF2B5EF4-FFF2-40B4-BE49-F238E27FC236}">
                <a16:creationId xmlns:a16="http://schemas.microsoft.com/office/drawing/2014/main" id="{9B383923-8883-5140-9F19-E1291CF8C213}"/>
              </a:ext>
            </a:extLst>
          </p:cNvPr>
          <p:cNvSpPr/>
          <p:nvPr/>
        </p:nvSpPr>
        <p:spPr>
          <a:xfrm>
            <a:off x="7133770" y="3557016"/>
            <a:ext cx="539933" cy="320422"/>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253658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animBg="1"/>
      <p:bldP spid="3" grpId="1" animBg="1"/>
      <p:bldP spid="19" grpId="0" animBg="1"/>
      <p:bldP spid="19" grpId="1" animBg="1"/>
      <p:bldP spid="20" grpId="0" animBg="1"/>
      <p:bldP spid="20" grpId="1" animBg="1"/>
      <p:bldP spid="21" grpId="0" animBg="1"/>
      <p:bldP spid="2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A5AA-8B7F-4D9C-8DAD-F592D6F22255}"/>
              </a:ext>
            </a:extLst>
          </p:cNvPr>
          <p:cNvSpPr>
            <a:spLocks noGrp="1"/>
          </p:cNvSpPr>
          <p:nvPr>
            <p:ph type="title"/>
          </p:nvPr>
        </p:nvSpPr>
        <p:spPr/>
        <p:txBody>
          <a:bodyPr/>
          <a:lstStyle/>
          <a:p>
            <a:r>
              <a:rPr lang="en-US" dirty="0"/>
              <a:t>Comparing </a:t>
            </a:r>
            <a:r>
              <a:rPr lang="en-US" dirty="0">
                <a:latin typeface="Helvetica" charset="0"/>
                <a:ea typeface="宋体" charset="0"/>
                <a:cs typeface="宋体" charset="0"/>
              </a:rPr>
              <a:t>∪</a:t>
            </a:r>
            <a:r>
              <a:rPr lang="en-US" baseline="-25000" dirty="0" err="1">
                <a:latin typeface="Helvetica" charset="0"/>
                <a:ea typeface="宋体" charset="0"/>
                <a:cs typeface="宋体" charset="0"/>
              </a:rPr>
              <a:t>cyc</a:t>
            </a:r>
            <a:r>
              <a:rPr lang="en-US" dirty="0" err="1">
                <a:latin typeface="Helvetica" charset="0"/>
                <a:ea typeface="宋体" charset="0"/>
                <a:cs typeface="宋体" charset="0"/>
              </a:rPr>
              <a:t>POAC</a:t>
            </a:r>
            <a:endParaRPr lang="en-US" dirty="0"/>
          </a:p>
        </p:txBody>
      </p:sp>
      <p:graphicFrame>
        <p:nvGraphicFramePr>
          <p:cNvPr id="8" name="Content Placeholder 7">
            <a:extLst>
              <a:ext uri="{FF2B5EF4-FFF2-40B4-BE49-F238E27FC236}">
                <a16:creationId xmlns:a16="http://schemas.microsoft.com/office/drawing/2014/main" id="{FD9E1906-2CDA-3D4D-AD8A-A7083623EFEE}"/>
              </a:ext>
            </a:extLst>
          </p:cNvPr>
          <p:cNvGraphicFramePr>
            <a:graphicFrameLocks noGrp="1"/>
          </p:cNvGraphicFramePr>
          <p:nvPr>
            <p:ph idx="1"/>
            <p:extLst>
              <p:ext uri="{D42A27DB-BD31-4B8C-83A1-F6EECF244321}">
                <p14:modId xmlns:p14="http://schemas.microsoft.com/office/powerpoint/2010/main" val="1285748052"/>
              </p:ext>
            </p:extLst>
          </p:nvPr>
        </p:nvGraphicFramePr>
        <p:xfrm>
          <a:off x="104139" y="1927847"/>
          <a:ext cx="8933688" cy="2438400"/>
        </p:xfrm>
        <a:graphic>
          <a:graphicData uri="http://schemas.openxmlformats.org/drawingml/2006/table">
            <a:tbl>
              <a:tblPr>
                <a:tableStyleId>{5C22544A-7EE6-4342-B048-85BDC9FD1C3A}</a:tableStyleId>
              </a:tblPr>
              <a:tblGrid>
                <a:gridCol w="2139696">
                  <a:extLst>
                    <a:ext uri="{9D8B030D-6E8A-4147-A177-3AD203B41FA5}">
                      <a16:colId xmlns:a16="http://schemas.microsoft.com/office/drawing/2014/main" val="3544254953"/>
                    </a:ext>
                  </a:extLst>
                </a:gridCol>
                <a:gridCol w="2075688">
                  <a:extLst>
                    <a:ext uri="{9D8B030D-6E8A-4147-A177-3AD203B41FA5}">
                      <a16:colId xmlns:a16="http://schemas.microsoft.com/office/drawing/2014/main" val="2888297101"/>
                    </a:ext>
                  </a:extLst>
                </a:gridCol>
                <a:gridCol w="2359152">
                  <a:extLst>
                    <a:ext uri="{9D8B030D-6E8A-4147-A177-3AD203B41FA5}">
                      <a16:colId xmlns:a16="http://schemas.microsoft.com/office/drawing/2014/main" val="1410604563"/>
                    </a:ext>
                  </a:extLst>
                </a:gridCol>
                <a:gridCol w="2359152">
                  <a:extLst>
                    <a:ext uri="{9D8B030D-6E8A-4147-A177-3AD203B41FA5}">
                      <a16:colId xmlns:a16="http://schemas.microsoft.com/office/drawing/2014/main" val="1105434513"/>
                    </a:ext>
                  </a:extLst>
                </a:gridCol>
              </a:tblGrid>
              <a:tr h="370840">
                <a:tc>
                  <a:txBody>
                    <a:bodyPr/>
                    <a:lstStyle/>
                    <a:p>
                      <a:pPr algn="ctr"/>
                      <a:r>
                        <a:rPr lang="en-US" sz="2600" b="1" dirty="0"/>
                        <a:t>Algorithm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600" b="1" dirty="0"/>
                        <a:t>APOAC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err="1"/>
                        <a:t>A</a:t>
                      </a:r>
                      <a:r>
                        <a:rPr lang="en-US" sz="2600" b="0" dirty="0" err="1"/>
                        <a:t>∪</a:t>
                      </a:r>
                      <a:r>
                        <a:rPr lang="en-US" sz="2600" b="0" i="1" baseline="-25000" dirty="0" err="1"/>
                        <a:t>cyc</a:t>
                      </a:r>
                      <a:r>
                        <a:rPr lang="en-US" sz="2600" b="0" dirty="0"/>
                        <a:t> </a:t>
                      </a:r>
                      <a:r>
                        <a:rPr lang="en-US" sz="2600" b="1" dirty="0"/>
                        <a:t> POAC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err="1"/>
                        <a:t>A</a:t>
                      </a:r>
                      <a:r>
                        <a:rPr lang="en-US" sz="2600" b="0" dirty="0" err="1"/>
                        <a:t>∪</a:t>
                      </a:r>
                      <a:r>
                        <a:rPr lang="en-US" sz="2600" b="0" i="1" baseline="-25000" dirty="0" err="1"/>
                        <a:t>cyc</a:t>
                      </a:r>
                      <a:r>
                        <a:rPr lang="en-US" sz="2600" b="0" dirty="0"/>
                        <a:t> </a:t>
                      </a:r>
                      <a:r>
                        <a:rPr lang="en-US" sz="2600" b="1" dirty="0"/>
                        <a:t>POAC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3719395"/>
                  </a:ext>
                </a:extLst>
              </a:tr>
              <a:tr h="370840">
                <a:tc gridSpan="4">
                  <a:txBody>
                    <a:bodyPr/>
                    <a:lstStyle/>
                    <a:p>
                      <a:pPr algn="ctr"/>
                      <a:r>
                        <a:rPr lang="en-US" sz="2600" dirty="0"/>
                        <a:t># Instances 3,525 total 2,057 by all, 2,233 by at least 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1862354"/>
                  </a:ext>
                </a:extLst>
              </a:tr>
              <a:tr h="370840">
                <a:tc>
                  <a:txBody>
                    <a:bodyPr/>
                    <a:lstStyle/>
                    <a:p>
                      <a:r>
                        <a:rPr lang="en-US" sz="2600" dirty="0"/>
                        <a:t># Solved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dirty="0"/>
                        <a:t>2,132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dirty="0"/>
                        <a:t>2,155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b="1" dirty="0">
                          <a:solidFill>
                            <a:schemeClr val="tx1"/>
                          </a:solidFill>
                        </a:rPr>
                        <a:t>2,215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960906825"/>
                  </a:ext>
                </a:extLst>
              </a:tr>
              <a:tr h="370840">
                <a:tc>
                  <a:txBody>
                    <a:bodyPr/>
                    <a:lstStyle/>
                    <a:p>
                      <a:r>
                        <a:rPr lang="en-US" sz="2600"/>
                        <a:t>∑CPU [sec]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dirty="0"/>
                        <a:t>&gt;879,742.7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dirty="0"/>
                        <a:t>&gt;893,329.6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b="1" dirty="0"/>
                        <a:t>&gt;540,366.4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5317927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a:t>Avg. #NV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b="1" dirty="0"/>
                        <a:t>24,877.2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dirty="0"/>
                        <a:t>169,278.3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dirty="0"/>
                        <a:t>155,095.1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0439563"/>
                  </a:ext>
                </a:extLst>
              </a:tr>
            </a:tbl>
          </a:graphicData>
        </a:graphic>
      </p:graphicFrame>
      <p:sp>
        <p:nvSpPr>
          <p:cNvPr id="4" name="Date Placeholder 3">
            <a:extLst>
              <a:ext uri="{FF2B5EF4-FFF2-40B4-BE49-F238E27FC236}">
                <a16:creationId xmlns:a16="http://schemas.microsoft.com/office/drawing/2014/main" id="{26A7487F-2097-4DC8-9653-2128807D247F}"/>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DEFF7D53-732A-4226-BABF-6195B57F04CE}"/>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1E306B2C-7A6C-4A07-A28A-AC57528C2C80}"/>
              </a:ext>
            </a:extLst>
          </p:cNvPr>
          <p:cNvSpPr>
            <a:spLocks noGrp="1"/>
          </p:cNvSpPr>
          <p:nvPr>
            <p:ph type="sldNum" sz="quarter" idx="12"/>
          </p:nvPr>
        </p:nvSpPr>
        <p:spPr/>
        <p:txBody>
          <a:bodyPr/>
          <a:lstStyle/>
          <a:p>
            <a:pPr>
              <a:defRPr/>
            </a:pPr>
            <a:fld id="{A7172004-5CED-694E-8453-C5C1C330C6EE}" type="slidenum">
              <a:rPr lang="en-US" altLang="zh-CN" smtClean="0"/>
              <a:pPr>
                <a:defRPr/>
              </a:pPr>
              <a:t>27</a:t>
            </a:fld>
            <a:endParaRPr lang="en-US" altLang="zh-CN"/>
          </a:p>
        </p:txBody>
      </p:sp>
      <p:sp>
        <p:nvSpPr>
          <p:cNvPr id="16" name="TextBox 15">
            <a:extLst>
              <a:ext uri="{FF2B5EF4-FFF2-40B4-BE49-F238E27FC236}">
                <a16:creationId xmlns:a16="http://schemas.microsoft.com/office/drawing/2014/main" id="{617FCCFA-4A93-424C-AE4E-0F8125CA720B}"/>
              </a:ext>
            </a:extLst>
          </p:cNvPr>
          <p:cNvSpPr txBox="1"/>
          <p:nvPr/>
        </p:nvSpPr>
        <p:spPr>
          <a:xfrm>
            <a:off x="4927929" y="1980855"/>
            <a:ext cx="604653" cy="359073"/>
          </a:xfrm>
          <a:prstGeom prst="rect">
            <a:avLst/>
          </a:prstGeom>
          <a:noFill/>
        </p:spPr>
        <p:txBody>
          <a:bodyPr wrap="none" rtlCol="0">
            <a:spAutoFit/>
          </a:bodyPr>
          <a:lstStyle/>
          <a:p>
            <a:r>
              <a:rPr lang="en-US" sz="2600" i="1" baseline="30000" dirty="0" err="1">
                <a:latin typeface="+mn-lt"/>
              </a:rPr>
              <a:t>mcb</a:t>
            </a:r>
            <a:endParaRPr lang="en-US" sz="2600" i="1" baseline="30000" dirty="0">
              <a:latin typeface="+mn-lt"/>
            </a:endParaRPr>
          </a:p>
        </p:txBody>
      </p:sp>
      <p:sp>
        <p:nvSpPr>
          <p:cNvPr id="17" name="TextBox 16">
            <a:extLst>
              <a:ext uri="{FF2B5EF4-FFF2-40B4-BE49-F238E27FC236}">
                <a16:creationId xmlns:a16="http://schemas.microsoft.com/office/drawing/2014/main" id="{597DFD51-9543-F94C-A77A-2385AF7FF529}"/>
              </a:ext>
            </a:extLst>
          </p:cNvPr>
          <p:cNvSpPr txBox="1"/>
          <p:nvPr/>
        </p:nvSpPr>
        <p:spPr>
          <a:xfrm>
            <a:off x="7298413" y="1980855"/>
            <a:ext cx="591829" cy="359073"/>
          </a:xfrm>
          <a:prstGeom prst="rect">
            <a:avLst/>
          </a:prstGeom>
          <a:noFill/>
        </p:spPr>
        <p:txBody>
          <a:bodyPr wrap="none" rtlCol="0">
            <a:spAutoFit/>
          </a:bodyPr>
          <a:lstStyle/>
          <a:p>
            <a:r>
              <a:rPr lang="en-US" sz="2600" i="1" baseline="30000" dirty="0" err="1">
                <a:latin typeface="+mn-lt"/>
              </a:rPr>
              <a:t>bfsc</a:t>
            </a:r>
            <a:endParaRPr lang="en-US" sz="2600" i="1" baseline="30000" dirty="0">
              <a:latin typeface="+mn-lt"/>
            </a:endParaRPr>
          </a:p>
        </p:txBody>
      </p:sp>
    </p:spTree>
    <p:extLst>
      <p:ext uri="{BB962C8B-B14F-4D97-AF65-F5344CB8AC3E}">
        <p14:creationId xmlns:p14="http://schemas.microsoft.com/office/powerpoint/2010/main" val="3456220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a:t>Outline</a:t>
            </a:r>
          </a:p>
        </p:txBody>
      </p:sp>
      <p:sp>
        <p:nvSpPr>
          <p:cNvPr id="20482" name="Content Placeholder 15"/>
          <p:cNvSpPr>
            <a:spLocks noGrp="1"/>
          </p:cNvSpPr>
          <p:nvPr>
            <p:ph idx="1"/>
          </p:nvPr>
        </p:nvSpPr>
        <p:spPr>
          <a:xfrm>
            <a:off x="533400" y="1265238"/>
            <a:ext cx="8610600" cy="4525962"/>
          </a:xfrm>
        </p:spPr>
        <p:txBody>
          <a:bodyPr/>
          <a:lstStyle/>
          <a:p>
            <a:r>
              <a:rPr lang="en-US" sz="2400" dirty="0">
                <a:solidFill>
                  <a:schemeClr val="bg1">
                    <a:lumMod val="65000"/>
                  </a:schemeClr>
                </a:solidFill>
              </a:rPr>
              <a:t>Context and Claim</a:t>
            </a:r>
          </a:p>
          <a:p>
            <a:r>
              <a:rPr lang="en-US" sz="2400" dirty="0">
                <a:solidFill>
                  <a:schemeClr val="bg1">
                    <a:lumMod val="65000"/>
                  </a:schemeClr>
                </a:solidFill>
              </a:rPr>
              <a:t>Background</a:t>
            </a:r>
          </a:p>
          <a:p>
            <a:r>
              <a:rPr lang="en-US" sz="2400" dirty="0"/>
              <a:t>Contributions</a:t>
            </a:r>
          </a:p>
          <a:p>
            <a:pPr lvl="1">
              <a:tabLst>
                <a:tab pos="8288338" algn="r"/>
              </a:tabLst>
            </a:pPr>
            <a:r>
              <a:rPr lang="en-US" sz="2000" dirty="0">
                <a:solidFill>
                  <a:schemeClr val="bg1">
                    <a:lumMod val="65000"/>
                  </a:schemeClr>
                </a:solidFill>
              </a:rPr>
              <a:t>Visualization of search effort	[XAI 2018]</a:t>
            </a:r>
          </a:p>
          <a:p>
            <a:pPr lvl="1">
              <a:tabLst>
                <a:tab pos="8288338" algn="r"/>
              </a:tabLst>
            </a:pPr>
            <a:r>
              <a:rPr lang="en-US" sz="2000" dirty="0">
                <a:solidFill>
                  <a:schemeClr val="bg1">
                    <a:lumMod val="65000"/>
                  </a:schemeClr>
                </a:solidFill>
              </a:rPr>
              <a:t>Reactive strategy for HLC by monitoring search 	[IJCAI 2018]</a:t>
            </a:r>
          </a:p>
          <a:p>
            <a:pPr lvl="1">
              <a:tabLst>
                <a:tab pos="8288338" algn="r"/>
              </a:tabLst>
            </a:pPr>
            <a:r>
              <a:rPr lang="en-US" sz="2000" dirty="0">
                <a:solidFill>
                  <a:schemeClr val="bg1">
                    <a:lumMod val="65000"/>
                  </a:schemeClr>
                </a:solidFill>
              </a:rPr>
              <a:t>Channeling constraint propagation along cycles	[AAAI 2017]</a:t>
            </a:r>
          </a:p>
          <a:p>
            <a:pPr lvl="1">
              <a:tabLst>
                <a:tab pos="8288338" algn="r"/>
              </a:tabLst>
            </a:pPr>
            <a:r>
              <a:rPr lang="en-US" sz="2000" dirty="0"/>
              <a:t>First practical algorithm for Partial Hyper-3 Consistency (PH3C)</a:t>
            </a:r>
          </a:p>
          <a:p>
            <a:pPr lvl="1">
              <a:tabLst>
                <a:tab pos="8288338" algn="r"/>
              </a:tabLst>
            </a:pPr>
            <a:r>
              <a:rPr lang="en-US" sz="2000" dirty="0"/>
              <a:t>(Appendices include other incidental contributions)	</a:t>
            </a:r>
            <a:r>
              <a:rPr lang="en-US" sz="2000" dirty="0">
                <a:solidFill>
                  <a:schemeClr val="accent1"/>
                </a:solidFill>
              </a:rPr>
              <a:t>[CP 2014, TR]</a:t>
            </a:r>
          </a:p>
          <a:p>
            <a:r>
              <a:rPr lang="en-US" sz="2400" dirty="0"/>
              <a:t>Conclusions &amp; Future Research</a:t>
            </a:r>
          </a:p>
        </p:txBody>
      </p:sp>
      <p:sp>
        <p:nvSpPr>
          <p:cNvPr id="20483" name="Date Placeholder 3"/>
          <p:cNvSpPr>
            <a:spLocks noGrp="1"/>
          </p:cNvSpPr>
          <p:nvPr>
            <p:ph type="dt" sz="quarter" idx="10"/>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r>
              <a:rPr lang="en-US" altLang="zh-CN" sz="1400" dirty="0"/>
              <a:t>Sep. 20, 2018</a:t>
            </a:r>
          </a:p>
        </p:txBody>
      </p:sp>
      <p:sp>
        <p:nvSpPr>
          <p:cNvPr id="20484" name="Footer Placeholder 4"/>
          <p:cNvSpPr>
            <a:spLocks noGrp="1"/>
          </p:cNvSpPr>
          <p:nvPr>
            <p:ph type="ftr" sz="quarter" idx="11"/>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r>
              <a:rPr lang="en-US" altLang="zh-CN" sz="1400"/>
              <a:t>Woodward: Defense</a:t>
            </a:r>
          </a:p>
        </p:txBody>
      </p:sp>
      <p:sp>
        <p:nvSpPr>
          <p:cNvPr id="20485" name="Slide Number Placeholder 5"/>
          <p:cNvSpPr>
            <a:spLocks noGrp="1"/>
          </p:cNvSpPr>
          <p:nvPr>
            <p:ph type="sldNum" sz="quarter" idx="12"/>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10AAA68E-1CA1-F84A-AE69-2F1CD23B84E6}" type="slidenum">
              <a:rPr lang="en-US" altLang="zh-CN" sz="1400" smtClean="0"/>
              <a:pPr/>
              <a:t>28</a:t>
            </a:fld>
            <a:endParaRPr lang="en-US" altLang="zh-CN" sz="1400"/>
          </a:p>
        </p:txBody>
      </p:sp>
    </p:spTree>
    <p:extLst>
      <p:ext uri="{BB962C8B-B14F-4D97-AF65-F5344CB8AC3E}">
        <p14:creationId xmlns:p14="http://schemas.microsoft.com/office/powerpoint/2010/main" val="147358224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5D6B4-2CE6-CB48-934F-9838CF5674DB}"/>
              </a:ext>
            </a:extLst>
          </p:cNvPr>
          <p:cNvSpPr>
            <a:spLocks noGrp="1"/>
          </p:cNvSpPr>
          <p:nvPr>
            <p:ph type="title"/>
          </p:nvPr>
        </p:nvSpPr>
        <p:spPr/>
        <p:txBody>
          <a:bodyPr/>
          <a:lstStyle/>
          <a:p>
            <a:r>
              <a:rPr lang="en-US" dirty="0"/>
              <a:t>Path Consistency</a:t>
            </a:r>
          </a:p>
        </p:txBody>
      </p:sp>
      <p:sp>
        <p:nvSpPr>
          <p:cNvPr id="4" name="Date Placeholder 3">
            <a:extLst>
              <a:ext uri="{FF2B5EF4-FFF2-40B4-BE49-F238E27FC236}">
                <a16:creationId xmlns:a16="http://schemas.microsoft.com/office/drawing/2014/main" id="{066C505C-68A5-7743-B0FF-C474D0459830}"/>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B2EDDC02-9DB6-4D43-93B4-9D99BD69DA4B}"/>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639EAD1C-42B4-8045-9CA3-39A36F0AAC41}"/>
              </a:ext>
            </a:extLst>
          </p:cNvPr>
          <p:cNvSpPr>
            <a:spLocks noGrp="1"/>
          </p:cNvSpPr>
          <p:nvPr>
            <p:ph type="sldNum" sz="quarter" idx="12"/>
          </p:nvPr>
        </p:nvSpPr>
        <p:spPr/>
        <p:txBody>
          <a:bodyPr/>
          <a:lstStyle/>
          <a:p>
            <a:pPr>
              <a:defRPr/>
            </a:pPr>
            <a:fld id="{A7172004-5CED-694E-8453-C5C1C330C6EE}" type="slidenum">
              <a:rPr lang="en-US" altLang="zh-CN" smtClean="0"/>
              <a:pPr>
                <a:defRPr/>
              </a:pPr>
              <a:t>29</a:t>
            </a:fld>
            <a:endParaRPr lang="en-US" altLang="zh-CN"/>
          </a:p>
        </p:txBody>
      </p:sp>
      <p:sp>
        <p:nvSpPr>
          <p:cNvPr id="7" name="Oval 6">
            <a:extLst>
              <a:ext uri="{FF2B5EF4-FFF2-40B4-BE49-F238E27FC236}">
                <a16:creationId xmlns:a16="http://schemas.microsoft.com/office/drawing/2014/main" id="{CD17963D-2BAA-AF4F-98C8-79E7CD4A738B}"/>
              </a:ext>
            </a:extLst>
          </p:cNvPr>
          <p:cNvSpPr/>
          <p:nvPr/>
        </p:nvSpPr>
        <p:spPr>
          <a:xfrm>
            <a:off x="1541503" y="4839511"/>
            <a:ext cx="1166813" cy="4286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8" name="TextBox 32">
            <a:extLst>
              <a:ext uri="{FF2B5EF4-FFF2-40B4-BE49-F238E27FC236}">
                <a16:creationId xmlns:a16="http://schemas.microsoft.com/office/drawing/2014/main" id="{116E08C6-08AF-1945-9B92-CBA67C669DA2}"/>
              </a:ext>
            </a:extLst>
          </p:cNvPr>
          <p:cNvSpPr txBox="1">
            <a:spLocks noChangeArrowheads="1"/>
          </p:cNvSpPr>
          <p:nvPr/>
        </p:nvSpPr>
        <p:spPr bwMode="auto">
          <a:xfrm>
            <a:off x="1204953" y="4823636"/>
            <a:ext cx="42351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2</a:t>
            </a:r>
          </a:p>
        </p:txBody>
      </p:sp>
      <p:sp>
        <p:nvSpPr>
          <p:cNvPr id="9" name="Oval 8">
            <a:extLst>
              <a:ext uri="{FF2B5EF4-FFF2-40B4-BE49-F238E27FC236}">
                <a16:creationId xmlns:a16="http://schemas.microsoft.com/office/drawing/2014/main" id="{1C4261C0-219D-6A46-91D4-373FDDE34AB2}"/>
              </a:ext>
            </a:extLst>
          </p:cNvPr>
          <p:cNvSpPr/>
          <p:nvPr/>
        </p:nvSpPr>
        <p:spPr>
          <a:xfrm>
            <a:off x="3633828" y="3937811"/>
            <a:ext cx="1166813" cy="430213"/>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10" name="TextBox 38">
            <a:extLst>
              <a:ext uri="{FF2B5EF4-FFF2-40B4-BE49-F238E27FC236}">
                <a16:creationId xmlns:a16="http://schemas.microsoft.com/office/drawing/2014/main" id="{632C7A44-B3BB-4748-87F8-AA25287792FF}"/>
              </a:ext>
            </a:extLst>
          </p:cNvPr>
          <p:cNvSpPr txBox="1">
            <a:spLocks noChangeArrowheads="1"/>
          </p:cNvSpPr>
          <p:nvPr/>
        </p:nvSpPr>
        <p:spPr bwMode="auto">
          <a:xfrm>
            <a:off x="4781591" y="3921936"/>
            <a:ext cx="42351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3</a:t>
            </a:r>
          </a:p>
        </p:txBody>
      </p:sp>
      <p:cxnSp>
        <p:nvCxnSpPr>
          <p:cNvPr id="11" name="Straight Connector 10">
            <a:extLst>
              <a:ext uri="{FF2B5EF4-FFF2-40B4-BE49-F238E27FC236}">
                <a16:creationId xmlns:a16="http://schemas.microsoft.com/office/drawing/2014/main" id="{3BF425AF-A92C-D04C-BE3A-D9C795AA26B3}"/>
              </a:ext>
            </a:extLst>
          </p:cNvPr>
          <p:cNvCxnSpPr>
            <a:cxnSpLocks/>
            <a:stCxn id="7" idx="0"/>
            <a:endCxn id="30" idx="4"/>
          </p:cNvCxnSpPr>
          <p:nvPr/>
        </p:nvCxnSpPr>
        <p:spPr>
          <a:xfrm flipV="1">
            <a:off x="2124910" y="4368024"/>
            <a:ext cx="0" cy="471487"/>
          </a:xfrm>
          <a:prstGeom prst="line">
            <a:avLst/>
          </a:prstGeom>
          <a:ln w="12700"/>
        </p:spPr>
        <p:style>
          <a:lnRef idx="1">
            <a:schemeClr val="dk1"/>
          </a:lnRef>
          <a:fillRef idx="0">
            <a:schemeClr val="dk1"/>
          </a:fillRef>
          <a:effectRef idx="0">
            <a:schemeClr val="dk1"/>
          </a:effectRef>
          <a:fontRef idx="minor">
            <a:schemeClr val="tx1"/>
          </a:fontRef>
        </p:style>
      </p:cxnSp>
      <p:sp>
        <p:nvSpPr>
          <p:cNvPr id="12" name="TextBox 44">
            <a:extLst>
              <a:ext uri="{FF2B5EF4-FFF2-40B4-BE49-F238E27FC236}">
                <a16:creationId xmlns:a16="http://schemas.microsoft.com/office/drawing/2014/main" id="{3671DF37-3389-D246-BBBD-F2750B0A8669}"/>
              </a:ext>
            </a:extLst>
          </p:cNvPr>
          <p:cNvSpPr txBox="1">
            <a:spLocks noChangeArrowheads="1"/>
          </p:cNvSpPr>
          <p:nvPr/>
        </p:nvSpPr>
        <p:spPr bwMode="auto">
          <a:xfrm>
            <a:off x="1723710" y="4314049"/>
            <a:ext cx="3540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dirty="0">
                <a:latin typeface="Times New Roman" charset="0"/>
                <a:cs typeface="Times New Roman" charset="0"/>
              </a:rPr>
              <a:t>≠</a:t>
            </a:r>
          </a:p>
        </p:txBody>
      </p:sp>
      <p:sp>
        <p:nvSpPr>
          <p:cNvPr id="13" name="TextBox 12">
            <a:extLst>
              <a:ext uri="{FF2B5EF4-FFF2-40B4-BE49-F238E27FC236}">
                <a16:creationId xmlns:a16="http://schemas.microsoft.com/office/drawing/2014/main" id="{020F6C28-E7E7-D344-B2D8-33C4F13D751F}"/>
              </a:ext>
            </a:extLst>
          </p:cNvPr>
          <p:cNvSpPr txBox="1"/>
          <p:nvPr/>
        </p:nvSpPr>
        <p:spPr>
          <a:xfrm>
            <a:off x="1663741" y="4826811"/>
            <a:ext cx="689612" cy="461665"/>
          </a:xfrm>
          <a:prstGeom prst="rect">
            <a:avLst/>
          </a:prstGeom>
          <a:noFill/>
        </p:spPr>
        <p:txBody>
          <a:bodyPr wrap="none">
            <a:spAutoFit/>
          </a:bodyPr>
          <a:lstStyle/>
          <a:p>
            <a:pPr>
              <a:defRPr/>
            </a:pPr>
            <a:r>
              <a:rPr lang="en-US" sz="2400" dirty="0">
                <a:solidFill>
                  <a:schemeClr val="accent2"/>
                </a:solidFill>
                <a:latin typeface="Times New Roman"/>
                <a:cs typeface="Times New Roman"/>
              </a:rPr>
              <a:t>R</a:t>
            </a:r>
            <a:r>
              <a:rPr lang="en-US" sz="2400" dirty="0">
                <a:latin typeface="Times New Roman"/>
                <a:cs typeface="Times New Roman"/>
              </a:rPr>
              <a:t>,</a:t>
            </a:r>
            <a:r>
              <a:rPr lang="en-US" sz="2400" dirty="0">
                <a:solidFill>
                  <a:srgbClr val="008000"/>
                </a:solidFill>
                <a:latin typeface="Times New Roman"/>
                <a:cs typeface="Times New Roman"/>
              </a:rPr>
              <a:t>G</a:t>
            </a:r>
            <a:endParaRPr lang="en-US" sz="2400" dirty="0">
              <a:solidFill>
                <a:schemeClr val="accent1"/>
              </a:solidFill>
              <a:latin typeface="Times New Roman"/>
              <a:cs typeface="Times New Roman"/>
            </a:endParaRPr>
          </a:p>
        </p:txBody>
      </p:sp>
      <p:sp>
        <p:nvSpPr>
          <p:cNvPr id="14" name="TextBox 13">
            <a:extLst>
              <a:ext uri="{FF2B5EF4-FFF2-40B4-BE49-F238E27FC236}">
                <a16:creationId xmlns:a16="http://schemas.microsoft.com/office/drawing/2014/main" id="{9F60DEE8-C3D9-7643-9A4D-EDC1CA1CD186}"/>
              </a:ext>
            </a:extLst>
          </p:cNvPr>
          <p:cNvSpPr txBox="1"/>
          <p:nvPr/>
        </p:nvSpPr>
        <p:spPr>
          <a:xfrm>
            <a:off x="3784641" y="3902886"/>
            <a:ext cx="689612" cy="461665"/>
          </a:xfrm>
          <a:prstGeom prst="rect">
            <a:avLst/>
          </a:prstGeom>
          <a:noFill/>
        </p:spPr>
        <p:txBody>
          <a:bodyPr wrap="none">
            <a:spAutoFit/>
          </a:bodyPr>
          <a:lstStyle/>
          <a:p>
            <a:pPr>
              <a:defRPr/>
            </a:pPr>
            <a:r>
              <a:rPr lang="en-US" sz="2400" dirty="0">
                <a:solidFill>
                  <a:schemeClr val="accent2"/>
                </a:solidFill>
                <a:latin typeface="Times New Roman"/>
                <a:cs typeface="Times New Roman"/>
              </a:rPr>
              <a:t>R</a:t>
            </a:r>
            <a:r>
              <a:rPr lang="en-US" sz="2400" dirty="0">
                <a:latin typeface="Times New Roman"/>
                <a:cs typeface="Times New Roman"/>
              </a:rPr>
              <a:t>,</a:t>
            </a:r>
            <a:r>
              <a:rPr lang="en-US" sz="2400" dirty="0">
                <a:solidFill>
                  <a:srgbClr val="008000"/>
                </a:solidFill>
                <a:latin typeface="Times New Roman"/>
                <a:cs typeface="Times New Roman"/>
              </a:rPr>
              <a:t>G</a:t>
            </a:r>
            <a:endParaRPr lang="en-US" sz="2400" dirty="0">
              <a:solidFill>
                <a:schemeClr val="accent1"/>
              </a:solidFill>
              <a:latin typeface="Times New Roman"/>
              <a:cs typeface="Times New Roman"/>
            </a:endParaRPr>
          </a:p>
        </p:txBody>
      </p:sp>
      <p:sp>
        <p:nvSpPr>
          <p:cNvPr id="15" name="Oval 14">
            <a:extLst>
              <a:ext uri="{FF2B5EF4-FFF2-40B4-BE49-F238E27FC236}">
                <a16:creationId xmlns:a16="http://schemas.microsoft.com/office/drawing/2014/main" id="{DECFAA25-F72A-D140-ADF0-1703205BEC77}"/>
              </a:ext>
            </a:extLst>
          </p:cNvPr>
          <p:cNvSpPr/>
          <p:nvPr/>
        </p:nvSpPr>
        <p:spPr>
          <a:xfrm>
            <a:off x="3633828" y="4844274"/>
            <a:ext cx="1166813" cy="4286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16" name="TextBox 50">
            <a:extLst>
              <a:ext uri="{FF2B5EF4-FFF2-40B4-BE49-F238E27FC236}">
                <a16:creationId xmlns:a16="http://schemas.microsoft.com/office/drawing/2014/main" id="{6B42C3CD-C063-454E-9ECD-843BD51B7551}"/>
              </a:ext>
            </a:extLst>
          </p:cNvPr>
          <p:cNvSpPr txBox="1">
            <a:spLocks noChangeArrowheads="1"/>
          </p:cNvSpPr>
          <p:nvPr/>
        </p:nvSpPr>
        <p:spPr bwMode="auto">
          <a:xfrm>
            <a:off x="4781591" y="4828399"/>
            <a:ext cx="42351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4</a:t>
            </a:r>
          </a:p>
        </p:txBody>
      </p:sp>
      <p:sp>
        <p:nvSpPr>
          <p:cNvPr id="17" name="TextBox 16">
            <a:extLst>
              <a:ext uri="{FF2B5EF4-FFF2-40B4-BE49-F238E27FC236}">
                <a16:creationId xmlns:a16="http://schemas.microsoft.com/office/drawing/2014/main" id="{7162A5E3-13F1-F040-AE62-01B770C83094}"/>
              </a:ext>
            </a:extLst>
          </p:cNvPr>
          <p:cNvSpPr txBox="1"/>
          <p:nvPr/>
        </p:nvSpPr>
        <p:spPr>
          <a:xfrm>
            <a:off x="3784641" y="4809349"/>
            <a:ext cx="689612" cy="461665"/>
          </a:xfrm>
          <a:prstGeom prst="rect">
            <a:avLst/>
          </a:prstGeom>
          <a:noFill/>
        </p:spPr>
        <p:txBody>
          <a:bodyPr wrap="none">
            <a:spAutoFit/>
          </a:bodyPr>
          <a:lstStyle/>
          <a:p>
            <a:pPr>
              <a:defRPr/>
            </a:pPr>
            <a:r>
              <a:rPr lang="en-US" sz="2400" dirty="0">
                <a:solidFill>
                  <a:schemeClr val="accent2"/>
                </a:solidFill>
                <a:latin typeface="Times New Roman"/>
                <a:cs typeface="Times New Roman"/>
              </a:rPr>
              <a:t>R</a:t>
            </a:r>
            <a:r>
              <a:rPr lang="en-US" sz="2400" dirty="0">
                <a:latin typeface="Times New Roman"/>
                <a:cs typeface="Times New Roman"/>
              </a:rPr>
              <a:t>,</a:t>
            </a:r>
            <a:r>
              <a:rPr lang="en-US" sz="2400" dirty="0">
                <a:solidFill>
                  <a:srgbClr val="008000"/>
                </a:solidFill>
                <a:latin typeface="Times New Roman"/>
                <a:cs typeface="Times New Roman"/>
              </a:rPr>
              <a:t>G</a:t>
            </a:r>
            <a:endParaRPr lang="en-US" sz="2400" dirty="0">
              <a:solidFill>
                <a:schemeClr val="accent1"/>
              </a:solidFill>
              <a:latin typeface="Times New Roman"/>
              <a:cs typeface="Times New Roman"/>
            </a:endParaRPr>
          </a:p>
        </p:txBody>
      </p:sp>
      <p:cxnSp>
        <p:nvCxnSpPr>
          <p:cNvPr id="18" name="Straight Connector 17">
            <a:extLst>
              <a:ext uri="{FF2B5EF4-FFF2-40B4-BE49-F238E27FC236}">
                <a16:creationId xmlns:a16="http://schemas.microsoft.com/office/drawing/2014/main" id="{86FAF840-9508-A74B-A880-9EBE0718B81D}"/>
              </a:ext>
            </a:extLst>
          </p:cNvPr>
          <p:cNvCxnSpPr>
            <a:stCxn id="7" idx="6"/>
            <a:endCxn id="15" idx="2"/>
          </p:cNvCxnSpPr>
          <p:nvPr/>
        </p:nvCxnSpPr>
        <p:spPr>
          <a:xfrm>
            <a:off x="2708316" y="5053824"/>
            <a:ext cx="925512" cy="4763"/>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D50D36A-7299-B04B-9572-588391A43195}"/>
              </a:ext>
            </a:extLst>
          </p:cNvPr>
          <p:cNvCxnSpPr>
            <a:stCxn id="15" idx="0"/>
            <a:endCxn id="9" idx="4"/>
          </p:cNvCxnSpPr>
          <p:nvPr/>
        </p:nvCxnSpPr>
        <p:spPr>
          <a:xfrm flipV="1">
            <a:off x="4216441" y="4368024"/>
            <a:ext cx="0" cy="476250"/>
          </a:xfrm>
          <a:prstGeom prst="line">
            <a:avLst/>
          </a:prstGeom>
          <a:ln w="12700"/>
        </p:spPr>
        <p:style>
          <a:lnRef idx="1">
            <a:schemeClr val="dk1"/>
          </a:lnRef>
          <a:fillRef idx="0">
            <a:schemeClr val="dk1"/>
          </a:fillRef>
          <a:effectRef idx="0">
            <a:schemeClr val="dk1"/>
          </a:effectRef>
          <a:fontRef idx="minor">
            <a:schemeClr val="tx1"/>
          </a:fontRef>
        </p:style>
      </p:cxnSp>
      <p:sp>
        <p:nvSpPr>
          <p:cNvPr id="20" name="TextBox 54">
            <a:extLst>
              <a:ext uri="{FF2B5EF4-FFF2-40B4-BE49-F238E27FC236}">
                <a16:creationId xmlns:a16="http://schemas.microsoft.com/office/drawing/2014/main" id="{F27A2A0C-05B1-804B-8F8F-916AA64B4873}"/>
              </a:ext>
            </a:extLst>
          </p:cNvPr>
          <p:cNvSpPr txBox="1">
            <a:spLocks noChangeArrowheads="1"/>
          </p:cNvSpPr>
          <p:nvPr/>
        </p:nvSpPr>
        <p:spPr bwMode="auto">
          <a:xfrm>
            <a:off x="2994066" y="4949049"/>
            <a:ext cx="3540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dirty="0">
                <a:latin typeface="Times New Roman" charset="0"/>
                <a:cs typeface="Times New Roman" charset="0"/>
              </a:rPr>
              <a:t>≠</a:t>
            </a:r>
          </a:p>
        </p:txBody>
      </p:sp>
      <p:sp>
        <p:nvSpPr>
          <p:cNvPr id="21" name="TextBox 55">
            <a:extLst>
              <a:ext uri="{FF2B5EF4-FFF2-40B4-BE49-F238E27FC236}">
                <a16:creationId xmlns:a16="http://schemas.microsoft.com/office/drawing/2014/main" id="{B41B3773-7EEE-F34F-8CBE-2328431461B2}"/>
              </a:ext>
            </a:extLst>
          </p:cNvPr>
          <p:cNvSpPr txBox="1">
            <a:spLocks noChangeArrowheads="1"/>
          </p:cNvSpPr>
          <p:nvPr/>
        </p:nvSpPr>
        <p:spPr bwMode="auto">
          <a:xfrm>
            <a:off x="4175166" y="4372786"/>
            <a:ext cx="3635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dirty="0">
                <a:latin typeface="Times New Roman" charset="0"/>
                <a:cs typeface="Times New Roman" charset="0"/>
              </a:rPr>
              <a:t>≠</a:t>
            </a:r>
          </a:p>
        </p:txBody>
      </p:sp>
      <p:sp>
        <p:nvSpPr>
          <p:cNvPr id="30" name="Oval 29">
            <a:extLst>
              <a:ext uri="{FF2B5EF4-FFF2-40B4-BE49-F238E27FC236}">
                <a16:creationId xmlns:a16="http://schemas.microsoft.com/office/drawing/2014/main" id="{B475F28A-4731-DD48-A3A0-0F0ECFAC5F3D}"/>
              </a:ext>
            </a:extLst>
          </p:cNvPr>
          <p:cNvSpPr/>
          <p:nvPr/>
        </p:nvSpPr>
        <p:spPr>
          <a:xfrm>
            <a:off x="1541503" y="3937811"/>
            <a:ext cx="1166813" cy="430213"/>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31" name="TextBox 38">
            <a:extLst>
              <a:ext uri="{FF2B5EF4-FFF2-40B4-BE49-F238E27FC236}">
                <a16:creationId xmlns:a16="http://schemas.microsoft.com/office/drawing/2014/main" id="{1BE5158B-1AD8-0942-8CA0-A4FEA66A54B5}"/>
              </a:ext>
            </a:extLst>
          </p:cNvPr>
          <p:cNvSpPr txBox="1">
            <a:spLocks noChangeArrowheads="1"/>
          </p:cNvSpPr>
          <p:nvPr/>
        </p:nvSpPr>
        <p:spPr bwMode="auto">
          <a:xfrm>
            <a:off x="1150979" y="3921936"/>
            <a:ext cx="42351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1</a:t>
            </a:r>
          </a:p>
        </p:txBody>
      </p:sp>
      <p:sp>
        <p:nvSpPr>
          <p:cNvPr id="32" name="TextBox 31">
            <a:extLst>
              <a:ext uri="{FF2B5EF4-FFF2-40B4-BE49-F238E27FC236}">
                <a16:creationId xmlns:a16="http://schemas.microsoft.com/office/drawing/2014/main" id="{2736612A-AE48-D246-A1AA-7837BFFBA37D}"/>
              </a:ext>
            </a:extLst>
          </p:cNvPr>
          <p:cNvSpPr txBox="1"/>
          <p:nvPr/>
        </p:nvSpPr>
        <p:spPr>
          <a:xfrm>
            <a:off x="1625641" y="3902886"/>
            <a:ext cx="689612" cy="461665"/>
          </a:xfrm>
          <a:prstGeom prst="rect">
            <a:avLst/>
          </a:prstGeom>
          <a:noFill/>
        </p:spPr>
        <p:txBody>
          <a:bodyPr wrap="none">
            <a:spAutoFit/>
          </a:bodyPr>
          <a:lstStyle/>
          <a:p>
            <a:pPr>
              <a:defRPr/>
            </a:pPr>
            <a:r>
              <a:rPr lang="en-US" sz="2400" dirty="0">
                <a:solidFill>
                  <a:schemeClr val="accent2"/>
                </a:solidFill>
                <a:latin typeface="Times New Roman"/>
                <a:cs typeface="Times New Roman"/>
              </a:rPr>
              <a:t>R</a:t>
            </a:r>
            <a:r>
              <a:rPr lang="en-US" sz="2400" dirty="0">
                <a:latin typeface="Times New Roman"/>
                <a:cs typeface="Times New Roman"/>
              </a:rPr>
              <a:t>,</a:t>
            </a:r>
            <a:r>
              <a:rPr lang="en-US" sz="2400" dirty="0">
                <a:solidFill>
                  <a:srgbClr val="008000"/>
                </a:solidFill>
                <a:latin typeface="Times New Roman"/>
                <a:cs typeface="Times New Roman"/>
              </a:rPr>
              <a:t>G</a:t>
            </a:r>
            <a:endParaRPr lang="en-US" sz="2400" dirty="0">
              <a:solidFill>
                <a:schemeClr val="accent1"/>
              </a:solidFill>
              <a:latin typeface="Times New Roman"/>
              <a:cs typeface="Times New Roman"/>
            </a:endParaRPr>
          </a:p>
        </p:txBody>
      </p:sp>
      <p:cxnSp>
        <p:nvCxnSpPr>
          <p:cNvPr id="35" name="Straight Connector 34">
            <a:extLst>
              <a:ext uri="{FF2B5EF4-FFF2-40B4-BE49-F238E27FC236}">
                <a16:creationId xmlns:a16="http://schemas.microsoft.com/office/drawing/2014/main" id="{C3EF4ED9-E376-7C44-BC46-A8491CF37AF7}"/>
              </a:ext>
            </a:extLst>
          </p:cNvPr>
          <p:cNvCxnSpPr>
            <a:cxnSpLocks/>
            <a:stCxn id="30" idx="6"/>
            <a:endCxn id="9" idx="2"/>
          </p:cNvCxnSpPr>
          <p:nvPr/>
        </p:nvCxnSpPr>
        <p:spPr>
          <a:xfrm>
            <a:off x="2708316" y="4152918"/>
            <a:ext cx="925512" cy="0"/>
          </a:xfrm>
          <a:prstGeom prst="line">
            <a:avLst/>
          </a:prstGeom>
          <a:ln w="12700"/>
        </p:spPr>
        <p:style>
          <a:lnRef idx="1">
            <a:schemeClr val="dk1"/>
          </a:lnRef>
          <a:fillRef idx="0">
            <a:schemeClr val="dk1"/>
          </a:fillRef>
          <a:effectRef idx="0">
            <a:schemeClr val="dk1"/>
          </a:effectRef>
          <a:fontRef idx="minor">
            <a:schemeClr val="tx1"/>
          </a:fontRef>
        </p:style>
      </p:cxnSp>
      <p:sp>
        <p:nvSpPr>
          <p:cNvPr id="40" name="TextBox 54">
            <a:extLst>
              <a:ext uri="{FF2B5EF4-FFF2-40B4-BE49-F238E27FC236}">
                <a16:creationId xmlns:a16="http://schemas.microsoft.com/office/drawing/2014/main" id="{EE40B2CA-2394-9B45-A2C1-5E3C9E13F7B5}"/>
              </a:ext>
            </a:extLst>
          </p:cNvPr>
          <p:cNvSpPr txBox="1">
            <a:spLocks noChangeArrowheads="1"/>
          </p:cNvSpPr>
          <p:nvPr/>
        </p:nvSpPr>
        <p:spPr bwMode="auto">
          <a:xfrm>
            <a:off x="2994066" y="3729849"/>
            <a:ext cx="3540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dirty="0">
                <a:latin typeface="Times New Roman" charset="0"/>
                <a:cs typeface="Times New Roman" charset="0"/>
              </a:rPr>
              <a:t>≠</a:t>
            </a:r>
          </a:p>
        </p:txBody>
      </p:sp>
      <p:cxnSp>
        <p:nvCxnSpPr>
          <p:cNvPr id="41" name="Straight Connector 40">
            <a:extLst>
              <a:ext uri="{FF2B5EF4-FFF2-40B4-BE49-F238E27FC236}">
                <a16:creationId xmlns:a16="http://schemas.microsoft.com/office/drawing/2014/main" id="{66C777FA-79F6-6F4E-B29E-73F9CFD5C463}"/>
              </a:ext>
            </a:extLst>
          </p:cNvPr>
          <p:cNvCxnSpPr>
            <a:cxnSpLocks/>
            <a:stCxn id="7" idx="7"/>
          </p:cNvCxnSpPr>
          <p:nvPr/>
        </p:nvCxnSpPr>
        <p:spPr>
          <a:xfrm flipV="1">
            <a:off x="2537440" y="4306540"/>
            <a:ext cx="1313447" cy="595742"/>
          </a:xfrm>
          <a:prstGeom prst="line">
            <a:avLst/>
          </a:prstGeom>
          <a:ln w="12700"/>
        </p:spPr>
        <p:style>
          <a:lnRef idx="1">
            <a:schemeClr val="dk1"/>
          </a:lnRef>
          <a:fillRef idx="0">
            <a:schemeClr val="dk1"/>
          </a:fillRef>
          <a:effectRef idx="0">
            <a:schemeClr val="dk1"/>
          </a:effectRef>
          <a:fontRef idx="minor">
            <a:schemeClr val="tx1"/>
          </a:fontRef>
        </p:style>
      </p:cxnSp>
      <p:graphicFrame>
        <p:nvGraphicFramePr>
          <p:cNvPr id="44" name="Table 43">
            <a:extLst>
              <a:ext uri="{FF2B5EF4-FFF2-40B4-BE49-F238E27FC236}">
                <a16:creationId xmlns:a16="http://schemas.microsoft.com/office/drawing/2014/main" id="{109F560F-A04A-7746-AD6C-F91B60A3AB7C}"/>
              </a:ext>
            </a:extLst>
          </p:cNvPr>
          <p:cNvGraphicFramePr>
            <a:graphicFrameLocks noGrp="1"/>
          </p:cNvGraphicFramePr>
          <p:nvPr>
            <p:extLst>
              <p:ext uri="{D42A27DB-BD31-4B8C-83A1-F6EECF244321}">
                <p14:modId xmlns:p14="http://schemas.microsoft.com/office/powerpoint/2010/main" val="823444932"/>
              </p:ext>
            </p:extLst>
          </p:nvPr>
        </p:nvGraphicFramePr>
        <p:xfrm>
          <a:off x="5364205" y="3563032"/>
          <a:ext cx="1257300" cy="2286000"/>
        </p:xfrm>
        <a:graphic>
          <a:graphicData uri="http://schemas.openxmlformats.org/drawingml/2006/table">
            <a:tbl>
              <a:tblPr>
                <a:tableStyleId>{5C22544A-7EE6-4342-B048-85BDC9FD1C3A}</a:tableStyleId>
              </a:tblPr>
              <a:tblGrid>
                <a:gridCol w="628650">
                  <a:extLst>
                    <a:ext uri="{9D8B030D-6E8A-4147-A177-3AD203B41FA5}">
                      <a16:colId xmlns:a16="http://schemas.microsoft.com/office/drawing/2014/main" val="3490345780"/>
                    </a:ext>
                  </a:extLst>
                </a:gridCol>
                <a:gridCol w="628650">
                  <a:extLst>
                    <a:ext uri="{9D8B030D-6E8A-4147-A177-3AD203B41FA5}">
                      <a16:colId xmlns:a16="http://schemas.microsoft.com/office/drawing/2014/main" val="2701900821"/>
                    </a:ext>
                  </a:extLst>
                </a:gridCol>
              </a:tblGrid>
              <a:tr h="392799">
                <a:tc>
                  <a:txBody>
                    <a:bodyPr/>
                    <a:lstStyle/>
                    <a:p>
                      <a:pPr algn="ctr"/>
                      <a:r>
                        <a:rPr lang="en-US" sz="2400" i="1" dirty="0">
                          <a:latin typeface="Times New Roman" panose="02020603050405020304" pitchFamily="18" charset="0"/>
                          <a:cs typeface="Times New Roman" panose="02020603050405020304" pitchFamily="18" charset="0"/>
                        </a:rPr>
                        <a:t>x</a:t>
                      </a:r>
                      <a:r>
                        <a:rPr lang="en-US" sz="2400" i="0" baseline="-25000"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i="1" dirty="0">
                          <a:latin typeface="Times New Roman" panose="02020603050405020304" pitchFamily="18" charset="0"/>
                          <a:cs typeface="Times New Roman" panose="02020603050405020304" pitchFamily="18" charset="0"/>
                        </a:rPr>
                        <a:t>x</a:t>
                      </a:r>
                      <a:r>
                        <a:rPr lang="en-US" sz="2400" i="0" baseline="-25000" dirty="0">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0837364"/>
                  </a:ext>
                </a:extLst>
              </a:tr>
              <a:tr h="392799">
                <a:tc>
                  <a:txBody>
                    <a:bodyPr/>
                    <a:lstStyle/>
                    <a:p>
                      <a:pPr algn="ctr"/>
                      <a:r>
                        <a:rPr lang="en-US" sz="2400" dirty="0">
                          <a:solidFill>
                            <a:schemeClr val="accent2"/>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accent2"/>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2767038"/>
                  </a:ext>
                </a:extLst>
              </a:tr>
              <a:tr h="392799">
                <a:tc>
                  <a:txBody>
                    <a:bodyPr/>
                    <a:lstStyle/>
                    <a:p>
                      <a:pPr algn="ctr"/>
                      <a:r>
                        <a:rPr lang="en-US" sz="2400" dirty="0">
                          <a:solidFill>
                            <a:schemeClr val="accent2"/>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kern="1200" dirty="0">
                          <a:solidFill>
                            <a:srgbClr val="008000"/>
                          </a:solidFill>
                          <a:latin typeface="Times New Roman"/>
                          <a:ea typeface="宋体" charset="0"/>
                          <a:cs typeface="Times New Roman"/>
                        </a:rPr>
                        <a:t>G</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43022"/>
                  </a:ext>
                </a:extLst>
              </a:tr>
              <a:tr h="392799">
                <a:tc>
                  <a:txBody>
                    <a:bodyPr/>
                    <a:lstStyle/>
                    <a:p>
                      <a:pPr algn="ctr"/>
                      <a:r>
                        <a:rPr lang="en-US" sz="2400" kern="1200" dirty="0">
                          <a:solidFill>
                            <a:srgbClr val="008000"/>
                          </a:solidFill>
                          <a:latin typeface="Times New Roman"/>
                          <a:ea typeface="宋体" charset="0"/>
                          <a:cs typeface="Times New Roman"/>
                        </a:rPr>
                        <a:t>G</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accent2"/>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4229083"/>
                  </a:ext>
                </a:extLst>
              </a:tr>
              <a:tr h="392799">
                <a:tc>
                  <a:txBody>
                    <a:bodyPr/>
                    <a:lstStyle/>
                    <a:p>
                      <a:pPr algn="ctr"/>
                      <a:r>
                        <a:rPr lang="en-US" sz="2400" kern="1200" dirty="0">
                          <a:solidFill>
                            <a:srgbClr val="008000"/>
                          </a:solidFill>
                          <a:latin typeface="Times New Roman"/>
                          <a:ea typeface="宋体" charset="0"/>
                          <a:cs typeface="Times New Roman"/>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kern="1200" dirty="0">
                          <a:solidFill>
                            <a:srgbClr val="008000"/>
                          </a:solidFill>
                          <a:latin typeface="Times New Roman"/>
                          <a:ea typeface="宋体" charset="0"/>
                          <a:cs typeface="Times New Roman"/>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9236732"/>
                  </a:ext>
                </a:extLst>
              </a:tr>
            </a:tbl>
          </a:graphicData>
        </a:graphic>
      </p:graphicFrame>
      <p:sp>
        <p:nvSpPr>
          <p:cNvPr id="45" name="TextBox 44">
            <a:extLst>
              <a:ext uri="{FF2B5EF4-FFF2-40B4-BE49-F238E27FC236}">
                <a16:creationId xmlns:a16="http://schemas.microsoft.com/office/drawing/2014/main" id="{DE007689-A14C-F14B-9CF5-8203DA569722}"/>
              </a:ext>
            </a:extLst>
          </p:cNvPr>
          <p:cNvSpPr txBox="1"/>
          <p:nvPr/>
        </p:nvSpPr>
        <p:spPr>
          <a:xfrm>
            <a:off x="6621505" y="4090697"/>
            <a:ext cx="167866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Extends to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4 G</a:t>
            </a:r>
          </a:p>
        </p:txBody>
      </p:sp>
      <p:sp>
        <p:nvSpPr>
          <p:cNvPr id="46" name="TextBox 45">
            <a:extLst>
              <a:ext uri="{FF2B5EF4-FFF2-40B4-BE49-F238E27FC236}">
                <a16:creationId xmlns:a16="http://schemas.microsoft.com/office/drawing/2014/main" id="{43202888-6F46-9E42-861D-22B90591175C}"/>
              </a:ext>
            </a:extLst>
          </p:cNvPr>
          <p:cNvSpPr txBox="1"/>
          <p:nvPr/>
        </p:nvSpPr>
        <p:spPr>
          <a:xfrm>
            <a:off x="4998928" y="2790446"/>
            <a:ext cx="3108543"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Extend consistent instantiations</a:t>
            </a:r>
          </a:p>
          <a:p>
            <a:r>
              <a:rPr lang="en-US" dirty="0">
                <a:latin typeface="Times New Roman" panose="02020603050405020304" pitchFamily="18" charset="0"/>
                <a:cs typeface="Times New Roman" panose="02020603050405020304" pitchFamily="18" charset="0"/>
              </a:rPr>
              <a:t>of </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to </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4</a:t>
            </a:r>
          </a:p>
        </p:txBody>
      </p:sp>
      <p:cxnSp>
        <p:nvCxnSpPr>
          <p:cNvPr id="49" name="Straight Connector 48">
            <a:extLst>
              <a:ext uri="{FF2B5EF4-FFF2-40B4-BE49-F238E27FC236}">
                <a16:creationId xmlns:a16="http://schemas.microsoft.com/office/drawing/2014/main" id="{904404DB-A725-8A48-A453-FFC734D268CC}"/>
              </a:ext>
            </a:extLst>
          </p:cNvPr>
          <p:cNvCxnSpPr>
            <a:cxnSpLocks/>
          </p:cNvCxnSpPr>
          <p:nvPr/>
        </p:nvCxnSpPr>
        <p:spPr>
          <a:xfrm>
            <a:off x="5428655" y="4737911"/>
            <a:ext cx="1124545" cy="0"/>
          </a:xfrm>
          <a:prstGeom prst="line">
            <a:avLst/>
          </a:prstGeom>
          <a:ln w="38100"/>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E65F5E8C-530A-A64E-AA26-E589C502592E}"/>
              </a:ext>
            </a:extLst>
          </p:cNvPr>
          <p:cNvSpPr txBox="1"/>
          <p:nvPr/>
        </p:nvSpPr>
        <p:spPr>
          <a:xfrm>
            <a:off x="6621505" y="4525724"/>
            <a:ext cx="221086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Does not extend to </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4</a:t>
            </a:r>
          </a:p>
        </p:txBody>
      </p:sp>
      <p:cxnSp>
        <p:nvCxnSpPr>
          <p:cNvPr id="52" name="Straight Connector 51">
            <a:extLst>
              <a:ext uri="{FF2B5EF4-FFF2-40B4-BE49-F238E27FC236}">
                <a16:creationId xmlns:a16="http://schemas.microsoft.com/office/drawing/2014/main" id="{4853B4A6-E1E4-0C4B-A49B-503AAB78A4BB}"/>
              </a:ext>
            </a:extLst>
          </p:cNvPr>
          <p:cNvCxnSpPr>
            <a:cxnSpLocks/>
          </p:cNvCxnSpPr>
          <p:nvPr/>
        </p:nvCxnSpPr>
        <p:spPr>
          <a:xfrm>
            <a:off x="5428655" y="5195111"/>
            <a:ext cx="1124545" cy="0"/>
          </a:xfrm>
          <a:prstGeom prst="line">
            <a:avLst/>
          </a:prstGeom>
          <a:ln w="38100"/>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7720FE84-F7B9-7A4A-8B7F-B2312C981C41}"/>
              </a:ext>
            </a:extLst>
          </p:cNvPr>
          <p:cNvSpPr txBox="1"/>
          <p:nvPr/>
        </p:nvSpPr>
        <p:spPr>
          <a:xfrm>
            <a:off x="6621505" y="4970224"/>
            <a:ext cx="221086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Does not extend to </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4</a:t>
            </a:r>
          </a:p>
        </p:txBody>
      </p:sp>
      <p:sp>
        <p:nvSpPr>
          <p:cNvPr id="54" name="TextBox 53">
            <a:extLst>
              <a:ext uri="{FF2B5EF4-FFF2-40B4-BE49-F238E27FC236}">
                <a16:creationId xmlns:a16="http://schemas.microsoft.com/office/drawing/2014/main" id="{AFB6A263-1283-804C-BF22-4FA284DB8C50}"/>
              </a:ext>
            </a:extLst>
          </p:cNvPr>
          <p:cNvSpPr txBox="1"/>
          <p:nvPr/>
        </p:nvSpPr>
        <p:spPr>
          <a:xfrm>
            <a:off x="6621505" y="5449597"/>
            <a:ext cx="162736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Extends to </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R</a:t>
            </a:r>
          </a:p>
        </p:txBody>
      </p:sp>
      <p:sp>
        <p:nvSpPr>
          <p:cNvPr id="36" name="Content Placeholder 2">
            <a:extLst>
              <a:ext uri="{FF2B5EF4-FFF2-40B4-BE49-F238E27FC236}">
                <a16:creationId xmlns:a16="http://schemas.microsoft.com/office/drawing/2014/main" id="{152ECEDB-E127-6545-A11B-D4D044409CB7}"/>
              </a:ext>
            </a:extLst>
          </p:cNvPr>
          <p:cNvSpPr>
            <a:spLocks noGrp="1"/>
          </p:cNvSpPr>
          <p:nvPr>
            <p:ph idx="1"/>
          </p:nvPr>
        </p:nvSpPr>
        <p:spPr>
          <a:xfrm>
            <a:off x="533400" y="1265238"/>
            <a:ext cx="8153400" cy="2420582"/>
          </a:xfrm>
        </p:spPr>
        <p:txBody>
          <a:bodyPr/>
          <a:lstStyle/>
          <a:p>
            <a:pPr>
              <a:buClr>
                <a:schemeClr val="tx1"/>
              </a:buClr>
            </a:pPr>
            <a:r>
              <a:rPr lang="en-US" dirty="0">
                <a:latin typeface="Helvetica" charset="0"/>
                <a:ea typeface="宋体" charset="0"/>
                <a:cs typeface="宋体" charset="0"/>
              </a:rPr>
              <a:t>Special cycles: triangles</a:t>
            </a:r>
          </a:p>
          <a:p>
            <a:pPr>
              <a:buClr>
                <a:schemeClr val="tx1"/>
              </a:buClr>
              <a:tabLst>
                <a:tab pos="7831138" algn="r"/>
              </a:tabLst>
            </a:pPr>
            <a:r>
              <a:rPr lang="en-US" dirty="0">
                <a:latin typeface="Helvetica" charset="0"/>
                <a:ea typeface="宋体" charset="0"/>
                <a:cs typeface="宋体" charset="0"/>
              </a:rPr>
              <a:t>Path Consistency (PC)</a:t>
            </a:r>
          </a:p>
          <a:p>
            <a:pPr lvl="1">
              <a:buClr>
                <a:schemeClr val="tx1"/>
              </a:buClr>
              <a:tabLst>
                <a:tab pos="7831138" algn="r"/>
              </a:tabLst>
            </a:pPr>
            <a:r>
              <a:rPr lang="en-US" dirty="0">
                <a:latin typeface="Helvetica" charset="0"/>
                <a:ea typeface="宋体" charset="0"/>
                <a:cs typeface="宋体" charset="0"/>
              </a:rPr>
              <a:t>Every consistent instantiation of two variables can be extended to a third</a:t>
            </a:r>
          </a:p>
        </p:txBody>
      </p:sp>
      <p:grpSp>
        <p:nvGrpSpPr>
          <p:cNvPr id="37" name="Group 18">
            <a:extLst>
              <a:ext uri="{FF2B5EF4-FFF2-40B4-BE49-F238E27FC236}">
                <a16:creationId xmlns:a16="http://schemas.microsoft.com/office/drawing/2014/main" id="{AF406949-AF80-7F49-A53E-0ECBADB03C54}"/>
              </a:ext>
            </a:extLst>
          </p:cNvPr>
          <p:cNvGrpSpPr>
            <a:grpSpLocks/>
          </p:cNvGrpSpPr>
          <p:nvPr/>
        </p:nvGrpSpPr>
        <p:grpSpPr bwMode="auto">
          <a:xfrm>
            <a:off x="7805738" y="1074738"/>
            <a:ext cx="1379537" cy="793750"/>
            <a:chOff x="5376422" y="3117122"/>
            <a:chExt cx="2412921" cy="1387128"/>
          </a:xfrm>
        </p:grpSpPr>
        <p:grpSp>
          <p:nvGrpSpPr>
            <p:cNvPr id="38" name="Group 19">
              <a:extLst>
                <a:ext uri="{FF2B5EF4-FFF2-40B4-BE49-F238E27FC236}">
                  <a16:creationId xmlns:a16="http://schemas.microsoft.com/office/drawing/2014/main" id="{26046FA1-527D-3F42-8388-E4C4EE0EF89D}"/>
                </a:ext>
              </a:extLst>
            </p:cNvPr>
            <p:cNvGrpSpPr>
              <a:grpSpLocks/>
            </p:cNvGrpSpPr>
            <p:nvPr/>
          </p:nvGrpSpPr>
          <p:grpSpPr bwMode="auto">
            <a:xfrm>
              <a:off x="5376422" y="3117122"/>
              <a:ext cx="2412921" cy="1387128"/>
              <a:chOff x="5376422" y="2674885"/>
              <a:chExt cx="2412921" cy="1387128"/>
            </a:xfrm>
          </p:grpSpPr>
          <p:cxnSp>
            <p:nvCxnSpPr>
              <p:cNvPr id="42" name="Straight Arrow Connector 41">
                <a:extLst>
                  <a:ext uri="{FF2B5EF4-FFF2-40B4-BE49-F238E27FC236}">
                    <a16:creationId xmlns:a16="http://schemas.microsoft.com/office/drawing/2014/main" id="{B91CBCBF-6D76-5D47-B914-F9EA2AE46F10}"/>
                  </a:ext>
                </a:extLst>
              </p:cNvPr>
              <p:cNvCxnSpPr/>
              <p:nvPr/>
            </p:nvCxnSpPr>
            <p:spPr>
              <a:xfrm>
                <a:off x="6031715" y="3892783"/>
                <a:ext cx="874649" cy="0"/>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F808A5DE-D0F2-FB47-A7ED-64701845ABC2}"/>
                  </a:ext>
                </a:extLst>
              </p:cNvPr>
              <p:cNvCxnSpPr/>
              <p:nvPr/>
            </p:nvCxnSpPr>
            <p:spPr>
              <a:xfrm flipV="1">
                <a:off x="6037268" y="3013344"/>
                <a:ext cx="0" cy="879438"/>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B4A7FE8E-C715-4F41-9771-7982F312E821}"/>
                  </a:ext>
                </a:extLst>
              </p:cNvPr>
              <p:cNvCxnSpPr/>
              <p:nvPr/>
            </p:nvCxnSpPr>
            <p:spPr>
              <a:xfrm flipV="1">
                <a:off x="6037268" y="3016118"/>
                <a:ext cx="877426" cy="876665"/>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sp>
            <p:nvSpPr>
              <p:cNvPr id="48" name="TextBox 24">
                <a:extLst>
                  <a:ext uri="{FF2B5EF4-FFF2-40B4-BE49-F238E27FC236}">
                    <a16:creationId xmlns:a16="http://schemas.microsoft.com/office/drawing/2014/main" id="{FD8A708A-2E4B-6547-BDDD-98321891A471}"/>
                  </a:ext>
                </a:extLst>
              </p:cNvPr>
              <p:cNvSpPr txBox="1">
                <a:spLocks noChangeArrowheads="1"/>
              </p:cNvSpPr>
              <p:nvPr/>
            </p:nvSpPr>
            <p:spPr bwMode="auto">
              <a:xfrm>
                <a:off x="6725936" y="2821815"/>
                <a:ext cx="1063407" cy="403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900" b="1">
                    <a:solidFill>
                      <a:srgbClr val="4F81BD"/>
                    </a:solidFill>
                    <a:latin typeface="Times New Roman" charset="0"/>
                    <a:cs typeface="Times New Roman" charset="0"/>
                  </a:rPr>
                  <a:t>Where?</a:t>
                </a:r>
              </a:p>
            </p:txBody>
          </p:sp>
          <p:sp>
            <p:nvSpPr>
              <p:cNvPr id="50" name="TextBox 25">
                <a:extLst>
                  <a:ext uri="{FF2B5EF4-FFF2-40B4-BE49-F238E27FC236}">
                    <a16:creationId xmlns:a16="http://schemas.microsoft.com/office/drawing/2014/main" id="{ADBE3914-AB00-4F43-AF8C-8C294F81C9DE}"/>
                  </a:ext>
                </a:extLst>
              </p:cNvPr>
              <p:cNvSpPr txBox="1">
                <a:spLocks noChangeArrowheads="1"/>
              </p:cNvSpPr>
              <p:nvPr/>
            </p:nvSpPr>
            <p:spPr bwMode="auto">
              <a:xfrm>
                <a:off x="6754627" y="3658281"/>
                <a:ext cx="996103" cy="403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900" b="1">
                    <a:solidFill>
                      <a:srgbClr val="7F7F7F"/>
                    </a:solidFill>
                    <a:latin typeface="Times New Roman" charset="0"/>
                    <a:cs typeface="Times New Roman" charset="0"/>
                  </a:rPr>
                  <a:t>When?</a:t>
                </a:r>
              </a:p>
            </p:txBody>
          </p:sp>
          <p:sp>
            <p:nvSpPr>
              <p:cNvPr id="55" name="TextBox 26">
                <a:extLst>
                  <a:ext uri="{FF2B5EF4-FFF2-40B4-BE49-F238E27FC236}">
                    <a16:creationId xmlns:a16="http://schemas.microsoft.com/office/drawing/2014/main" id="{B08680C6-AC43-5844-A4FB-39638761FC98}"/>
                  </a:ext>
                </a:extLst>
              </p:cNvPr>
              <p:cNvSpPr txBox="1">
                <a:spLocks noChangeArrowheads="1"/>
              </p:cNvSpPr>
              <p:nvPr/>
            </p:nvSpPr>
            <p:spPr bwMode="auto">
              <a:xfrm>
                <a:off x="5376422" y="2674885"/>
                <a:ext cx="1377226" cy="405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defRPr/>
                </a:pPr>
                <a:r>
                  <a:rPr lang="en-US" sz="900" b="1" dirty="0">
                    <a:solidFill>
                      <a:schemeClr val="bg1">
                        <a:lumMod val="50000"/>
                      </a:schemeClr>
                    </a:solidFill>
                    <a:latin typeface="Times New Roman" charset="0"/>
                    <a:cs typeface="Times New Roman" charset="0"/>
                  </a:rPr>
                  <a:t>How much?</a:t>
                </a:r>
              </a:p>
            </p:txBody>
          </p:sp>
        </p:grpSp>
        <p:sp>
          <p:nvSpPr>
            <p:cNvPr id="39" name="Parallelogram 38">
              <a:extLst>
                <a:ext uri="{FF2B5EF4-FFF2-40B4-BE49-F238E27FC236}">
                  <a16:creationId xmlns:a16="http://schemas.microsoft.com/office/drawing/2014/main" id="{E34C0E0A-D53E-C840-B6B1-B08EBD530729}"/>
                </a:ext>
              </a:extLst>
            </p:cNvPr>
            <p:cNvSpPr/>
            <p:nvPr/>
          </p:nvSpPr>
          <p:spPr>
            <a:xfrm>
              <a:off x="5590224" y="4168564"/>
              <a:ext cx="916299" cy="302395"/>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sz="900" dirty="0">
                  <a:solidFill>
                    <a:schemeClr val="tx1"/>
                  </a:solidFill>
                </a:rPr>
                <a:t>HLC</a:t>
              </a:r>
            </a:p>
          </p:txBody>
        </p:sp>
      </p:grpSp>
    </p:spTree>
    <p:extLst>
      <p:ext uri="{BB962C8B-B14F-4D97-AF65-F5344CB8AC3E}">
        <p14:creationId xmlns:p14="http://schemas.microsoft.com/office/powerpoint/2010/main" val="34231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1" grpId="0"/>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a:solidFill>
                  <a:schemeClr val="accent1"/>
                </a:solidFill>
                <a:latin typeface="Helvetica" charset="0"/>
                <a:ea typeface="宋体" charset="0"/>
                <a:cs typeface="宋体" charset="0"/>
              </a:rPr>
              <a:t>Lesson and Problem</a:t>
            </a:r>
          </a:p>
        </p:txBody>
      </p:sp>
      <p:sp>
        <p:nvSpPr>
          <p:cNvPr id="16386" name="Content Placeholder 2"/>
          <p:cNvSpPr>
            <a:spLocks noGrp="1"/>
          </p:cNvSpPr>
          <p:nvPr>
            <p:ph idx="1"/>
          </p:nvPr>
        </p:nvSpPr>
        <p:spPr>
          <a:xfrm>
            <a:off x="533400" y="1265238"/>
            <a:ext cx="6909906" cy="3297237"/>
          </a:xfrm>
          <a:ln>
            <a:noFill/>
          </a:ln>
        </p:spPr>
        <p:txBody>
          <a:bodyPr/>
          <a:lstStyle/>
          <a:p>
            <a:pPr>
              <a:buClr>
                <a:schemeClr val="tx1"/>
              </a:buClr>
            </a:pPr>
            <a:r>
              <a:rPr lang="en-US" dirty="0">
                <a:latin typeface="Helvetica" charset="0"/>
                <a:ea typeface="宋体" charset="0"/>
                <a:cs typeface="宋体" charset="0"/>
              </a:rPr>
              <a:t>Maintaining consistency during search</a:t>
            </a:r>
          </a:p>
          <a:p>
            <a:pPr lvl="1">
              <a:buClr>
                <a:schemeClr val="tx1"/>
              </a:buClr>
            </a:pPr>
            <a:r>
              <a:rPr lang="en-US" dirty="0">
                <a:latin typeface="Helvetica" charset="0"/>
                <a:ea typeface="宋体" charset="0"/>
                <a:cs typeface="宋体" charset="0"/>
              </a:rPr>
              <a:t>Enforced at each variable instantiation</a:t>
            </a:r>
          </a:p>
          <a:p>
            <a:pPr lvl="1">
              <a:buClr>
                <a:schemeClr val="tx1"/>
              </a:buClr>
            </a:pPr>
            <a:r>
              <a:rPr lang="en-US" dirty="0">
                <a:latin typeface="Helvetica" charset="0"/>
                <a:ea typeface="宋体" charset="0"/>
                <a:cs typeface="宋体" charset="0"/>
              </a:rPr>
              <a:t>Prunes subtrees, reduces search space</a:t>
            </a:r>
          </a:p>
          <a:p>
            <a:pPr>
              <a:buClr>
                <a:schemeClr val="tx1"/>
              </a:buClr>
            </a:pPr>
            <a:r>
              <a:rPr lang="en-US" dirty="0">
                <a:latin typeface="Helvetica" charset="0"/>
                <a:ea typeface="宋体" charset="0"/>
                <a:cs typeface="宋体" charset="0"/>
              </a:rPr>
              <a:t>Stronger consistency</a:t>
            </a:r>
          </a:p>
          <a:p>
            <a:pPr lvl="1">
              <a:buClr>
                <a:schemeClr val="tx1"/>
              </a:buClr>
            </a:pPr>
            <a:r>
              <a:rPr lang="is-IS" dirty="0">
                <a:latin typeface="Helvetica" charset="0"/>
                <a:ea typeface="宋体" charset="0"/>
                <a:cs typeface="宋体" charset="0"/>
              </a:rPr>
              <a:t>Filters more subtrees</a:t>
            </a:r>
          </a:p>
          <a:p>
            <a:pPr lvl="1">
              <a:buClr>
                <a:schemeClr val="tx1"/>
              </a:buClr>
            </a:pPr>
            <a:r>
              <a:rPr lang="en-US" dirty="0">
                <a:latin typeface="Helvetica" charset="0"/>
                <a:ea typeface="宋体" charset="0"/>
                <a:cs typeface="宋体" charset="0"/>
              </a:rPr>
              <a:t>But is costlier to enforce</a:t>
            </a:r>
          </a:p>
        </p:txBody>
      </p:sp>
      <p:sp>
        <p:nvSpPr>
          <p:cNvPr id="4" name="Date Placeholder 3"/>
          <p:cNvSpPr>
            <a:spLocks noGrp="1"/>
          </p:cNvSpPr>
          <p:nvPr>
            <p:ph type="dt" sz="quarter" idx="10"/>
          </p:nvPr>
        </p:nvSpPr>
        <p:spPr/>
        <p:txBody>
          <a:bodyPr/>
          <a:lstStyle/>
          <a:p>
            <a:pPr>
              <a:defRPr/>
            </a:pPr>
            <a:r>
              <a:rPr lang="en-US" altLang="zh-CN" dirty="0"/>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16389"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4C134E72-8420-1647-9564-903CAF97CF66}" type="slidenum">
              <a:rPr lang="en-US" altLang="zh-CN" sz="1400"/>
              <a:pPr eaLnBrk="1" hangingPunct="1"/>
              <a:t>3</a:t>
            </a:fld>
            <a:endParaRPr lang="en-US" altLang="zh-CN" sz="1400"/>
          </a:p>
        </p:txBody>
      </p:sp>
      <p:sp>
        <p:nvSpPr>
          <p:cNvPr id="8" name="Isosceles Triangle 7"/>
          <p:cNvSpPr/>
          <p:nvPr/>
        </p:nvSpPr>
        <p:spPr>
          <a:xfrm>
            <a:off x="6413500" y="1380691"/>
            <a:ext cx="2423583" cy="3280833"/>
          </a:xfrm>
          <a:prstGeom prst="triangle">
            <a:avLst/>
          </a:prstGeom>
          <a:solidFill>
            <a:schemeClr val="accent1">
              <a:lumMod val="40000"/>
              <a:lumOff val="6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 name="Isosceles Triangle 8"/>
          <p:cNvSpPr/>
          <p:nvPr/>
        </p:nvSpPr>
        <p:spPr>
          <a:xfrm>
            <a:off x="6889753" y="2812024"/>
            <a:ext cx="1195916" cy="1860083"/>
          </a:xfrm>
          <a:prstGeom prst="triangle">
            <a:avLst>
              <a:gd name="adj" fmla="val 49437"/>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 name="Freeform 9"/>
          <p:cNvSpPr/>
          <p:nvPr/>
        </p:nvSpPr>
        <p:spPr>
          <a:xfrm>
            <a:off x="7471833" y="1391274"/>
            <a:ext cx="158750" cy="1439333"/>
          </a:xfrm>
          <a:custGeom>
            <a:avLst/>
            <a:gdLst>
              <a:gd name="connsiteX0" fmla="*/ 285750 w 285750"/>
              <a:gd name="connsiteY0" fmla="*/ 0 h 1428750"/>
              <a:gd name="connsiteX1" fmla="*/ 275167 w 285750"/>
              <a:gd name="connsiteY1" fmla="*/ 169333 h 1428750"/>
              <a:gd name="connsiteX2" fmla="*/ 254000 w 285750"/>
              <a:gd name="connsiteY2" fmla="*/ 254000 h 1428750"/>
              <a:gd name="connsiteX3" fmla="*/ 243417 w 285750"/>
              <a:gd name="connsiteY3" fmla="*/ 349250 h 1428750"/>
              <a:gd name="connsiteX4" fmla="*/ 222250 w 285750"/>
              <a:gd name="connsiteY4" fmla="*/ 497417 h 1428750"/>
              <a:gd name="connsiteX5" fmla="*/ 211667 w 285750"/>
              <a:gd name="connsiteY5" fmla="*/ 635000 h 1428750"/>
              <a:gd name="connsiteX6" fmla="*/ 190500 w 285750"/>
              <a:gd name="connsiteY6" fmla="*/ 730250 h 1428750"/>
              <a:gd name="connsiteX7" fmla="*/ 169334 w 285750"/>
              <a:gd name="connsiteY7" fmla="*/ 793750 h 1428750"/>
              <a:gd name="connsiteX8" fmla="*/ 169334 w 285750"/>
              <a:gd name="connsiteY8" fmla="*/ 1121833 h 1428750"/>
              <a:gd name="connsiteX9" fmla="*/ 148167 w 285750"/>
              <a:gd name="connsiteY9" fmla="*/ 1153583 h 1428750"/>
              <a:gd name="connsiteX10" fmla="*/ 116417 w 285750"/>
              <a:gd name="connsiteY10" fmla="*/ 1217083 h 1428750"/>
              <a:gd name="connsiteX11" fmla="*/ 84667 w 285750"/>
              <a:gd name="connsiteY11" fmla="*/ 1280583 h 1428750"/>
              <a:gd name="connsiteX12" fmla="*/ 52917 w 285750"/>
              <a:gd name="connsiteY12" fmla="*/ 1301750 h 1428750"/>
              <a:gd name="connsiteX13" fmla="*/ 42334 w 285750"/>
              <a:gd name="connsiteY13" fmla="*/ 1333500 h 1428750"/>
              <a:gd name="connsiteX14" fmla="*/ 21167 w 285750"/>
              <a:gd name="connsiteY14" fmla="*/ 1365250 h 1428750"/>
              <a:gd name="connsiteX15" fmla="*/ 0 w 285750"/>
              <a:gd name="connsiteY15" fmla="*/ 1428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1428750">
                <a:moveTo>
                  <a:pt x="285750" y="0"/>
                </a:moveTo>
                <a:cubicBezTo>
                  <a:pt x="282222" y="56444"/>
                  <a:pt x="282182" y="113215"/>
                  <a:pt x="275167" y="169333"/>
                </a:cubicBezTo>
                <a:cubicBezTo>
                  <a:pt x="271559" y="198199"/>
                  <a:pt x="254000" y="254000"/>
                  <a:pt x="254000" y="254000"/>
                </a:cubicBezTo>
                <a:cubicBezTo>
                  <a:pt x="250472" y="285750"/>
                  <a:pt x="247935" y="317626"/>
                  <a:pt x="243417" y="349250"/>
                </a:cubicBezTo>
                <a:cubicBezTo>
                  <a:pt x="221684" y="501383"/>
                  <a:pt x="243495" y="263722"/>
                  <a:pt x="222250" y="497417"/>
                </a:cubicBezTo>
                <a:cubicBezTo>
                  <a:pt x="218086" y="543225"/>
                  <a:pt x="216746" y="589285"/>
                  <a:pt x="211667" y="635000"/>
                </a:cubicBezTo>
                <a:cubicBezTo>
                  <a:pt x="209889" y="651004"/>
                  <a:pt x="196021" y="711847"/>
                  <a:pt x="190500" y="730250"/>
                </a:cubicBezTo>
                <a:cubicBezTo>
                  <a:pt x="184089" y="751621"/>
                  <a:pt x="169334" y="793750"/>
                  <a:pt x="169334" y="793750"/>
                </a:cubicBezTo>
                <a:cubicBezTo>
                  <a:pt x="175444" y="903739"/>
                  <a:pt x="189875" y="1012283"/>
                  <a:pt x="169334" y="1121833"/>
                </a:cubicBezTo>
                <a:cubicBezTo>
                  <a:pt x="166990" y="1134335"/>
                  <a:pt x="155223" y="1143000"/>
                  <a:pt x="148167" y="1153583"/>
                </a:cubicBezTo>
                <a:cubicBezTo>
                  <a:pt x="121566" y="1233387"/>
                  <a:pt x="157449" y="1135019"/>
                  <a:pt x="116417" y="1217083"/>
                </a:cubicBezTo>
                <a:cubicBezTo>
                  <a:pt x="99201" y="1251516"/>
                  <a:pt x="114999" y="1250251"/>
                  <a:pt x="84667" y="1280583"/>
                </a:cubicBezTo>
                <a:cubicBezTo>
                  <a:pt x="75673" y="1289577"/>
                  <a:pt x="63500" y="1294694"/>
                  <a:pt x="52917" y="1301750"/>
                </a:cubicBezTo>
                <a:cubicBezTo>
                  <a:pt x="49389" y="1312333"/>
                  <a:pt x="47323" y="1323522"/>
                  <a:pt x="42334" y="1333500"/>
                </a:cubicBezTo>
                <a:cubicBezTo>
                  <a:pt x="36646" y="1344877"/>
                  <a:pt x="26333" y="1353627"/>
                  <a:pt x="21167" y="1365250"/>
                </a:cubicBezTo>
                <a:cubicBezTo>
                  <a:pt x="12105" y="1385639"/>
                  <a:pt x="0" y="1428750"/>
                  <a:pt x="0" y="14287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TextBox 13"/>
          <p:cNvSpPr txBox="1">
            <a:spLocks noChangeArrowheads="1"/>
          </p:cNvSpPr>
          <p:nvPr/>
        </p:nvSpPr>
        <p:spPr bwMode="auto">
          <a:xfrm>
            <a:off x="6803396" y="4992146"/>
            <a:ext cx="15055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800" dirty="0"/>
              <a:t>GAC vs HLC</a:t>
            </a:r>
          </a:p>
        </p:txBody>
      </p:sp>
      <p:pic>
        <p:nvPicPr>
          <p:cNvPr id="6" name="Picture 5">
            <a:extLst>
              <a:ext uri="{FF2B5EF4-FFF2-40B4-BE49-F238E27FC236}">
                <a16:creationId xmlns:a16="http://schemas.microsoft.com/office/drawing/2014/main" id="{DCD5FFD3-780E-6C4A-99D7-0830BF78B032}"/>
              </a:ext>
            </a:extLst>
          </p:cNvPr>
          <p:cNvPicPr>
            <a:picLocks noChangeAspect="1"/>
          </p:cNvPicPr>
          <p:nvPr/>
        </p:nvPicPr>
        <p:blipFill>
          <a:blip r:embed="rId3">
            <a:extLst>
              <a:ext uri="{BEBA8EAE-BF5A-486C-A8C5-ECC9F3942E4B}">
                <a14:imgProps xmlns:a14="http://schemas.microsoft.com/office/drawing/2010/main">
                  <a14:imgLayer>
                    <a14:imgEffect>
                      <a14:backgroundRemoval t="26316" b="79960" l="0" r="99375"/>
                    </a14:imgEffect>
                  </a14:imgLayer>
                </a14:imgProps>
              </a:ext>
            </a:extLst>
          </a:blip>
          <a:stretch>
            <a:fillRect/>
          </a:stretch>
        </p:blipFill>
        <p:spPr>
          <a:xfrm>
            <a:off x="1674263" y="4200807"/>
            <a:ext cx="4016404" cy="2126313"/>
          </a:xfrm>
          <a:prstGeom prst="rect">
            <a:avLst/>
          </a:prstGeom>
        </p:spPr>
      </p:pic>
      <p:sp>
        <p:nvSpPr>
          <p:cNvPr id="19" name="Content Placeholder 2">
            <a:extLst>
              <a:ext uri="{FF2B5EF4-FFF2-40B4-BE49-F238E27FC236}">
                <a16:creationId xmlns:a16="http://schemas.microsoft.com/office/drawing/2014/main" id="{804BC341-00B6-AB4A-849D-8A95B663BCAB}"/>
              </a:ext>
            </a:extLst>
          </p:cNvPr>
          <p:cNvSpPr txBox="1">
            <a:spLocks/>
          </p:cNvSpPr>
          <p:nvPr/>
        </p:nvSpPr>
        <p:spPr bwMode="auto">
          <a:xfrm>
            <a:off x="1866912" y="4431998"/>
            <a:ext cx="1581125" cy="600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lgn="ctr">
              <a:spcBef>
                <a:spcPts val="0"/>
              </a:spcBef>
              <a:buClr>
                <a:schemeClr val="tx1"/>
              </a:buClr>
              <a:buNone/>
            </a:pPr>
            <a:r>
              <a:rPr lang="en-US" sz="2000" kern="0" dirty="0">
                <a:latin typeface="Helvetica" charset="0"/>
                <a:ea typeface="宋体" charset="0"/>
                <a:cs typeface="宋体" charset="0"/>
              </a:rPr>
              <a:t>Cost of</a:t>
            </a:r>
          </a:p>
          <a:p>
            <a:pPr marL="0" indent="0" algn="ctr">
              <a:spcBef>
                <a:spcPts val="0"/>
              </a:spcBef>
              <a:buClr>
                <a:schemeClr val="tx1"/>
              </a:buClr>
              <a:buNone/>
            </a:pPr>
            <a:r>
              <a:rPr lang="en-US" sz="2000" kern="0" dirty="0">
                <a:latin typeface="Helvetica" charset="0"/>
                <a:ea typeface="宋体" charset="0"/>
                <a:cs typeface="宋体" charset="0"/>
              </a:rPr>
              <a:t>Consistency</a:t>
            </a:r>
          </a:p>
        </p:txBody>
      </p:sp>
      <p:sp>
        <p:nvSpPr>
          <p:cNvPr id="20" name="Content Placeholder 2">
            <a:extLst>
              <a:ext uri="{FF2B5EF4-FFF2-40B4-BE49-F238E27FC236}">
                <a16:creationId xmlns:a16="http://schemas.microsoft.com/office/drawing/2014/main" id="{9CBE237B-5D0D-4E46-B049-1991ADF41C99}"/>
              </a:ext>
            </a:extLst>
          </p:cNvPr>
          <p:cNvSpPr txBox="1">
            <a:spLocks/>
          </p:cNvSpPr>
          <p:nvPr/>
        </p:nvSpPr>
        <p:spPr bwMode="auto">
          <a:xfrm>
            <a:off x="3855497" y="4431998"/>
            <a:ext cx="1581125" cy="600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lgn="ctr">
              <a:spcBef>
                <a:spcPts val="0"/>
              </a:spcBef>
              <a:buClr>
                <a:schemeClr val="tx1"/>
              </a:buClr>
              <a:buNone/>
            </a:pPr>
            <a:r>
              <a:rPr lang="en-US" sz="2000" kern="0" dirty="0">
                <a:latin typeface="Helvetica" charset="0"/>
                <a:ea typeface="宋体" charset="0"/>
                <a:cs typeface="宋体" charset="0"/>
              </a:rPr>
              <a:t>Cost of</a:t>
            </a:r>
          </a:p>
          <a:p>
            <a:pPr marL="0" indent="0" algn="ctr">
              <a:spcBef>
                <a:spcPts val="0"/>
              </a:spcBef>
              <a:buClr>
                <a:schemeClr val="tx1"/>
              </a:buClr>
              <a:buNone/>
            </a:pPr>
            <a:r>
              <a:rPr lang="en-US" sz="2000" kern="0" dirty="0">
                <a:latin typeface="Helvetica" charset="0"/>
                <a:ea typeface="宋体" charset="0"/>
                <a:cs typeface="宋体" charset="0"/>
              </a:rPr>
              <a:t>Search</a:t>
            </a:r>
          </a:p>
        </p:txBody>
      </p:sp>
      <p:grpSp>
        <p:nvGrpSpPr>
          <p:cNvPr id="45" name="Group 44">
            <a:extLst>
              <a:ext uri="{FF2B5EF4-FFF2-40B4-BE49-F238E27FC236}">
                <a16:creationId xmlns:a16="http://schemas.microsoft.com/office/drawing/2014/main" id="{0550E666-EE8C-7849-B77B-E451D9FBBB4D}"/>
              </a:ext>
            </a:extLst>
          </p:cNvPr>
          <p:cNvGrpSpPr/>
          <p:nvPr/>
        </p:nvGrpSpPr>
        <p:grpSpPr>
          <a:xfrm>
            <a:off x="6062104" y="1323974"/>
            <a:ext cx="1522131" cy="3483695"/>
            <a:chOff x="7770001" y="3312123"/>
            <a:chExt cx="599478" cy="1400220"/>
          </a:xfrm>
        </p:grpSpPr>
        <p:sp>
          <p:nvSpPr>
            <p:cNvPr id="46" name="TextBox 45">
              <a:extLst>
                <a:ext uri="{FF2B5EF4-FFF2-40B4-BE49-F238E27FC236}">
                  <a16:creationId xmlns:a16="http://schemas.microsoft.com/office/drawing/2014/main" id="{E3D569BE-A294-7B4A-B5CB-30708DD26819}"/>
                </a:ext>
              </a:extLst>
            </p:cNvPr>
            <p:cNvSpPr txBox="1"/>
            <p:nvPr/>
          </p:nvSpPr>
          <p:spPr>
            <a:xfrm>
              <a:off x="8246244" y="3312123"/>
              <a:ext cx="123235" cy="160818"/>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1</a:t>
              </a:r>
            </a:p>
          </p:txBody>
        </p:sp>
        <p:sp>
          <p:nvSpPr>
            <p:cNvPr id="47" name="TextBox 46">
              <a:extLst>
                <a:ext uri="{FF2B5EF4-FFF2-40B4-BE49-F238E27FC236}">
                  <a16:creationId xmlns:a16="http://schemas.microsoft.com/office/drawing/2014/main" id="{7A5B79AC-7479-AA42-849B-EB9B718392F5}"/>
                </a:ext>
              </a:extLst>
            </p:cNvPr>
            <p:cNvSpPr txBox="1"/>
            <p:nvPr/>
          </p:nvSpPr>
          <p:spPr>
            <a:xfrm>
              <a:off x="7770001" y="4551525"/>
              <a:ext cx="123235" cy="160818"/>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n</a:t>
              </a:r>
            </a:p>
          </p:txBody>
        </p:sp>
        <p:cxnSp>
          <p:nvCxnSpPr>
            <p:cNvPr id="49" name="Straight Connector 48">
              <a:extLst>
                <a:ext uri="{FF2B5EF4-FFF2-40B4-BE49-F238E27FC236}">
                  <a16:creationId xmlns:a16="http://schemas.microsoft.com/office/drawing/2014/main" id="{6E8D9B43-3A4C-584C-9A4F-03304DA5DF6F}"/>
                </a:ext>
              </a:extLst>
            </p:cNvPr>
            <p:cNvCxnSpPr/>
            <p:nvPr/>
          </p:nvCxnSpPr>
          <p:spPr>
            <a:xfrm>
              <a:off x="7861390" y="465030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C8D8FC19-2F91-EC4C-9ACE-E72E46E4840A}"/>
                </a:ext>
              </a:extLst>
            </p:cNvPr>
            <p:cNvCxnSpPr/>
            <p:nvPr/>
          </p:nvCxnSpPr>
          <p:spPr>
            <a:xfrm>
              <a:off x="7880440" y="4591338"/>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AF4B9488-DA3C-6A4F-9A8F-5596B99AF86F}"/>
                </a:ext>
              </a:extLst>
            </p:cNvPr>
            <p:cNvCxnSpPr/>
            <p:nvPr/>
          </p:nvCxnSpPr>
          <p:spPr>
            <a:xfrm>
              <a:off x="7899490" y="453237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8DACA8E8-7059-294A-A31B-70D8C57646DF}"/>
                </a:ext>
              </a:extLst>
            </p:cNvPr>
            <p:cNvCxnSpPr/>
            <p:nvPr/>
          </p:nvCxnSpPr>
          <p:spPr>
            <a:xfrm>
              <a:off x="7924890" y="4473410"/>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E98CA6B7-850B-3545-A077-570561F0206D}"/>
                </a:ext>
              </a:extLst>
            </p:cNvPr>
            <p:cNvCxnSpPr/>
            <p:nvPr/>
          </p:nvCxnSpPr>
          <p:spPr>
            <a:xfrm>
              <a:off x="7943940" y="4414446"/>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86EB309-2CBE-9D48-9CDB-0099571676CD}"/>
                </a:ext>
              </a:extLst>
            </p:cNvPr>
            <p:cNvCxnSpPr/>
            <p:nvPr/>
          </p:nvCxnSpPr>
          <p:spPr>
            <a:xfrm>
              <a:off x="7969340" y="4355482"/>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6E38D05B-C5B2-6444-B54D-F8A221B5AE55}"/>
                </a:ext>
              </a:extLst>
            </p:cNvPr>
            <p:cNvCxnSpPr/>
            <p:nvPr/>
          </p:nvCxnSpPr>
          <p:spPr>
            <a:xfrm>
              <a:off x="7988390" y="4296518"/>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DB1589C6-45B8-204B-83DC-3C68BE6964C3}"/>
                </a:ext>
              </a:extLst>
            </p:cNvPr>
            <p:cNvCxnSpPr/>
            <p:nvPr/>
          </p:nvCxnSpPr>
          <p:spPr>
            <a:xfrm>
              <a:off x="8013790" y="423755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F7F392D4-67D0-7A4F-A019-4732E0865F8A}"/>
                </a:ext>
              </a:extLst>
            </p:cNvPr>
            <p:cNvCxnSpPr/>
            <p:nvPr/>
          </p:nvCxnSpPr>
          <p:spPr>
            <a:xfrm>
              <a:off x="8321765" y="339808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1E07F968-F206-1D45-92DA-4BB2404EC4BF}"/>
                </a:ext>
              </a:extLst>
            </p:cNvPr>
            <p:cNvCxnSpPr/>
            <p:nvPr/>
          </p:nvCxnSpPr>
          <p:spPr>
            <a:xfrm>
              <a:off x="8293190" y="345396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2F0E29F-1677-3743-B777-72D35AB3FAB9}"/>
                </a:ext>
              </a:extLst>
            </p:cNvPr>
            <p:cNvCxnSpPr/>
            <p:nvPr/>
          </p:nvCxnSpPr>
          <p:spPr>
            <a:xfrm>
              <a:off x="8277315" y="350984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92B617EB-5FFA-5D42-A936-CDAD14FD74D9}"/>
                </a:ext>
              </a:extLst>
            </p:cNvPr>
            <p:cNvCxnSpPr/>
            <p:nvPr/>
          </p:nvCxnSpPr>
          <p:spPr>
            <a:xfrm>
              <a:off x="8255090" y="356572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E0E74A0C-74AF-D64A-B9F7-4E53552E47F6}"/>
                </a:ext>
              </a:extLst>
            </p:cNvPr>
            <p:cNvCxnSpPr/>
            <p:nvPr/>
          </p:nvCxnSpPr>
          <p:spPr>
            <a:xfrm>
              <a:off x="8232865" y="362160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grpSp>
      <p:sp>
        <p:nvSpPr>
          <p:cNvPr id="3" name="Freeform 2">
            <a:extLst>
              <a:ext uri="{FF2B5EF4-FFF2-40B4-BE49-F238E27FC236}">
                <a16:creationId xmlns:a16="http://schemas.microsoft.com/office/drawing/2014/main" id="{DFC93DE7-69C2-8548-83FE-3E6BF9EEC7A3}"/>
              </a:ext>
            </a:extLst>
          </p:cNvPr>
          <p:cNvSpPr/>
          <p:nvPr/>
        </p:nvSpPr>
        <p:spPr>
          <a:xfrm>
            <a:off x="6900013" y="2842053"/>
            <a:ext cx="568409" cy="1828799"/>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568409 w 568409"/>
              <a:gd name="connsiteY0" fmla="*/ 0 h 1843470"/>
              <a:gd name="connsiteX1" fmla="*/ 423337 w 568409"/>
              <a:gd name="connsiteY1" fmla="*/ 1843470 h 1843470"/>
              <a:gd name="connsiteX2" fmla="*/ 0 w 568409"/>
              <a:gd name="connsiteY2" fmla="*/ 1828799 h 1843470"/>
              <a:gd name="connsiteX3" fmla="*/ 568409 w 568409"/>
              <a:gd name="connsiteY3" fmla="*/ 0 h 1843470"/>
              <a:gd name="connsiteX0" fmla="*/ 568409 w 568409"/>
              <a:gd name="connsiteY0" fmla="*/ 0 h 1828799"/>
              <a:gd name="connsiteX1" fmla="*/ 414751 w 568409"/>
              <a:gd name="connsiteY1" fmla="*/ 1826298 h 1828799"/>
              <a:gd name="connsiteX2" fmla="*/ 0 w 568409"/>
              <a:gd name="connsiteY2" fmla="*/ 1828799 h 1828799"/>
              <a:gd name="connsiteX3" fmla="*/ 568409 w 568409"/>
              <a:gd name="connsiteY3" fmla="*/ 0 h 1828799"/>
            </a:gdLst>
            <a:ahLst/>
            <a:cxnLst>
              <a:cxn ang="0">
                <a:pos x="connsiteX0" y="connsiteY0"/>
              </a:cxn>
              <a:cxn ang="0">
                <a:pos x="connsiteX1" y="connsiteY1"/>
              </a:cxn>
              <a:cxn ang="0">
                <a:pos x="connsiteX2" y="connsiteY2"/>
              </a:cxn>
              <a:cxn ang="0">
                <a:pos x="connsiteX3" y="connsiteY3"/>
              </a:cxn>
            </a:cxnLst>
            <a:rect l="l" t="t" r="r" b="b"/>
            <a:pathLst>
              <a:path w="568409" h="1828799">
                <a:moveTo>
                  <a:pt x="568409" y="0"/>
                </a:moveTo>
                <a:lnTo>
                  <a:pt x="414751" y="1826298"/>
                </a:lnTo>
                <a:lnTo>
                  <a:pt x="0" y="1828799"/>
                </a:lnTo>
                <a:lnTo>
                  <a:pt x="568409" y="0"/>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2" name="TextBox 11"/>
          <p:cNvSpPr txBox="1"/>
          <p:nvPr/>
        </p:nvSpPr>
        <p:spPr>
          <a:xfrm rot="17100000">
            <a:off x="6751443" y="4041682"/>
            <a:ext cx="963084" cy="369332"/>
          </a:xfrm>
          <a:prstGeom prst="rect">
            <a:avLst/>
          </a:prstGeom>
          <a:noFill/>
        </p:spPr>
        <p:txBody>
          <a:bodyPr wrap="square" rtlCol="0">
            <a:spAutoFit/>
          </a:bodyPr>
          <a:lstStyle/>
          <a:p>
            <a:r>
              <a:rPr lang="en-US" b="1" dirty="0"/>
              <a:t>GAC</a:t>
            </a:r>
          </a:p>
        </p:txBody>
      </p:sp>
      <p:sp>
        <p:nvSpPr>
          <p:cNvPr id="37" name="Freeform 36">
            <a:extLst>
              <a:ext uri="{FF2B5EF4-FFF2-40B4-BE49-F238E27FC236}">
                <a16:creationId xmlns:a16="http://schemas.microsoft.com/office/drawing/2014/main" id="{9BC7DD72-183C-544E-8783-CB422C70828F}"/>
              </a:ext>
            </a:extLst>
          </p:cNvPr>
          <p:cNvSpPr/>
          <p:nvPr/>
        </p:nvSpPr>
        <p:spPr>
          <a:xfrm>
            <a:off x="7303378" y="2829811"/>
            <a:ext cx="483438" cy="1845496"/>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252076 w 405302"/>
              <a:gd name="connsiteY0" fmla="*/ 0 h 1833742"/>
              <a:gd name="connsiteX1" fmla="*/ 0 w 405302"/>
              <a:gd name="connsiteY1" fmla="*/ 1833742 h 1833742"/>
              <a:gd name="connsiteX2" fmla="*/ 405302 w 405302"/>
              <a:gd name="connsiteY2" fmla="*/ 1833741 h 1833742"/>
              <a:gd name="connsiteX3" fmla="*/ 252076 w 405302"/>
              <a:gd name="connsiteY3" fmla="*/ 0 h 1833742"/>
              <a:gd name="connsiteX0" fmla="*/ 261961 w 415187"/>
              <a:gd name="connsiteY0" fmla="*/ 0 h 1843628"/>
              <a:gd name="connsiteX1" fmla="*/ 0 w 415187"/>
              <a:gd name="connsiteY1" fmla="*/ 1843628 h 1843628"/>
              <a:gd name="connsiteX2" fmla="*/ 415187 w 415187"/>
              <a:gd name="connsiteY2" fmla="*/ 1833741 h 1843628"/>
              <a:gd name="connsiteX3" fmla="*/ 261961 w 415187"/>
              <a:gd name="connsiteY3" fmla="*/ 0 h 1843628"/>
              <a:gd name="connsiteX0" fmla="*/ 261961 w 425072"/>
              <a:gd name="connsiteY0" fmla="*/ 0 h 1853511"/>
              <a:gd name="connsiteX1" fmla="*/ 0 w 425072"/>
              <a:gd name="connsiteY1" fmla="*/ 1843628 h 1853511"/>
              <a:gd name="connsiteX2" fmla="*/ 425072 w 425072"/>
              <a:gd name="connsiteY2" fmla="*/ 1853511 h 1853511"/>
              <a:gd name="connsiteX3" fmla="*/ 261961 w 425072"/>
              <a:gd name="connsiteY3" fmla="*/ 0 h 1853511"/>
              <a:gd name="connsiteX0" fmla="*/ 261961 w 580715"/>
              <a:gd name="connsiteY0" fmla="*/ 0 h 1858375"/>
              <a:gd name="connsiteX1" fmla="*/ 0 w 580715"/>
              <a:gd name="connsiteY1" fmla="*/ 1843628 h 1858375"/>
              <a:gd name="connsiteX2" fmla="*/ 580715 w 580715"/>
              <a:gd name="connsiteY2" fmla="*/ 1858375 h 1858375"/>
              <a:gd name="connsiteX3" fmla="*/ 261961 w 580715"/>
              <a:gd name="connsiteY3" fmla="*/ 0 h 1858375"/>
              <a:gd name="connsiteX0" fmla="*/ 164684 w 483438"/>
              <a:gd name="connsiteY0" fmla="*/ 0 h 1858375"/>
              <a:gd name="connsiteX1" fmla="*/ 0 w 483438"/>
              <a:gd name="connsiteY1" fmla="*/ 1858220 h 1858375"/>
              <a:gd name="connsiteX2" fmla="*/ 483438 w 483438"/>
              <a:gd name="connsiteY2" fmla="*/ 1858375 h 1858375"/>
              <a:gd name="connsiteX3" fmla="*/ 164684 w 483438"/>
              <a:gd name="connsiteY3" fmla="*/ 0 h 1858375"/>
              <a:gd name="connsiteX0" fmla="*/ 164684 w 479145"/>
              <a:gd name="connsiteY0" fmla="*/ 0 h 1858220"/>
              <a:gd name="connsiteX1" fmla="*/ 0 w 479145"/>
              <a:gd name="connsiteY1" fmla="*/ 1858220 h 1858220"/>
              <a:gd name="connsiteX2" fmla="*/ 479145 w 479145"/>
              <a:gd name="connsiteY2" fmla="*/ 1845496 h 1858220"/>
              <a:gd name="connsiteX3" fmla="*/ 164684 w 479145"/>
              <a:gd name="connsiteY3" fmla="*/ 0 h 1858220"/>
              <a:gd name="connsiteX0" fmla="*/ 168977 w 483438"/>
              <a:gd name="connsiteY0" fmla="*/ 0 h 1845496"/>
              <a:gd name="connsiteX1" fmla="*/ 0 w 483438"/>
              <a:gd name="connsiteY1" fmla="*/ 1845341 h 1845496"/>
              <a:gd name="connsiteX2" fmla="*/ 483438 w 483438"/>
              <a:gd name="connsiteY2" fmla="*/ 1845496 h 1845496"/>
              <a:gd name="connsiteX3" fmla="*/ 168977 w 483438"/>
              <a:gd name="connsiteY3" fmla="*/ 0 h 1845496"/>
            </a:gdLst>
            <a:ahLst/>
            <a:cxnLst>
              <a:cxn ang="0">
                <a:pos x="connsiteX0" y="connsiteY0"/>
              </a:cxn>
              <a:cxn ang="0">
                <a:pos x="connsiteX1" y="connsiteY1"/>
              </a:cxn>
              <a:cxn ang="0">
                <a:pos x="connsiteX2" y="connsiteY2"/>
              </a:cxn>
              <a:cxn ang="0">
                <a:pos x="connsiteX3" y="connsiteY3"/>
              </a:cxn>
            </a:cxnLst>
            <a:rect l="l" t="t" r="r" b="b"/>
            <a:pathLst>
              <a:path w="483438" h="1845496">
                <a:moveTo>
                  <a:pt x="168977" y="0"/>
                </a:moveTo>
                <a:lnTo>
                  <a:pt x="0" y="1845341"/>
                </a:lnTo>
                <a:lnTo>
                  <a:pt x="483438" y="1845496"/>
                </a:lnTo>
                <a:lnTo>
                  <a:pt x="168977"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3" name="TextBox 12"/>
          <p:cNvSpPr txBox="1"/>
          <p:nvPr/>
        </p:nvSpPr>
        <p:spPr>
          <a:xfrm rot="17100000">
            <a:off x="7049013" y="4026765"/>
            <a:ext cx="963084" cy="369332"/>
          </a:xfrm>
          <a:prstGeom prst="rect">
            <a:avLst/>
          </a:prstGeom>
          <a:noFill/>
        </p:spPr>
        <p:txBody>
          <a:bodyPr wrap="square" rtlCol="0">
            <a:spAutoFit/>
          </a:bodyPr>
          <a:lstStyle/>
          <a:p>
            <a:r>
              <a:rPr lang="en-US" b="1" dirty="0"/>
              <a:t>HLC</a:t>
            </a:r>
          </a:p>
        </p:txBody>
      </p:sp>
      <p:sp>
        <p:nvSpPr>
          <p:cNvPr id="2" name="Oval 1"/>
          <p:cNvSpPr>
            <a:spLocks noChangeAspect="1"/>
          </p:cNvSpPr>
          <p:nvPr/>
        </p:nvSpPr>
        <p:spPr>
          <a:xfrm>
            <a:off x="7443306" y="2797256"/>
            <a:ext cx="72515" cy="7251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5706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37"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8F54-8BB6-314C-B590-E2B882BE3516}"/>
              </a:ext>
            </a:extLst>
          </p:cNvPr>
          <p:cNvSpPr>
            <a:spLocks noGrp="1"/>
          </p:cNvSpPr>
          <p:nvPr>
            <p:ph type="title"/>
          </p:nvPr>
        </p:nvSpPr>
        <p:spPr/>
        <p:txBody>
          <a:bodyPr/>
          <a:lstStyle/>
          <a:p>
            <a:r>
              <a:rPr lang="en-US" dirty="0"/>
              <a:t>Variations of PPC</a:t>
            </a:r>
          </a:p>
        </p:txBody>
      </p:sp>
      <p:sp>
        <p:nvSpPr>
          <p:cNvPr id="4" name="Date Placeholder 3">
            <a:extLst>
              <a:ext uri="{FF2B5EF4-FFF2-40B4-BE49-F238E27FC236}">
                <a16:creationId xmlns:a16="http://schemas.microsoft.com/office/drawing/2014/main" id="{847DCC04-AF38-674B-B8C8-0991E57C056C}"/>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A19B08AB-F034-C94D-AB7F-6F090044AFBE}"/>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E1B924A7-E089-EE4B-8906-36D10DD7C969}"/>
              </a:ext>
            </a:extLst>
          </p:cNvPr>
          <p:cNvSpPr>
            <a:spLocks noGrp="1"/>
          </p:cNvSpPr>
          <p:nvPr>
            <p:ph type="sldNum" sz="quarter" idx="12"/>
          </p:nvPr>
        </p:nvSpPr>
        <p:spPr/>
        <p:txBody>
          <a:bodyPr/>
          <a:lstStyle/>
          <a:p>
            <a:pPr>
              <a:defRPr/>
            </a:pPr>
            <a:fld id="{A7172004-5CED-694E-8453-C5C1C330C6EE}" type="slidenum">
              <a:rPr lang="en-US" altLang="zh-CN" smtClean="0"/>
              <a:pPr>
                <a:defRPr/>
              </a:pPr>
              <a:t>30</a:t>
            </a:fld>
            <a:endParaRPr lang="en-US" altLang="zh-CN" dirty="0"/>
          </a:p>
        </p:txBody>
      </p:sp>
      <p:grpSp>
        <p:nvGrpSpPr>
          <p:cNvPr id="20" name="Group 19">
            <a:extLst>
              <a:ext uri="{FF2B5EF4-FFF2-40B4-BE49-F238E27FC236}">
                <a16:creationId xmlns:a16="http://schemas.microsoft.com/office/drawing/2014/main" id="{9B46B60C-CE43-F743-8EBE-BCA70364088C}"/>
              </a:ext>
            </a:extLst>
          </p:cNvPr>
          <p:cNvGrpSpPr/>
          <p:nvPr/>
        </p:nvGrpSpPr>
        <p:grpSpPr>
          <a:xfrm>
            <a:off x="7803328" y="1326615"/>
            <a:ext cx="424180" cy="4435616"/>
            <a:chOff x="6979769" y="909572"/>
            <a:chExt cx="424180" cy="4435616"/>
          </a:xfrm>
        </p:grpSpPr>
        <p:sp>
          <p:nvSpPr>
            <p:cNvPr id="21" name="Oval 20">
              <a:extLst>
                <a:ext uri="{FF2B5EF4-FFF2-40B4-BE49-F238E27FC236}">
                  <a16:creationId xmlns:a16="http://schemas.microsoft.com/office/drawing/2014/main" id="{983AC8AC-FA2F-434F-BD94-20D34387BEF4}"/>
                </a:ext>
              </a:extLst>
            </p:cNvPr>
            <p:cNvSpPr/>
            <p:nvPr/>
          </p:nvSpPr>
          <p:spPr>
            <a:xfrm>
              <a:off x="6979769" y="335576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4</a:t>
              </a:r>
            </a:p>
          </p:txBody>
        </p:sp>
        <p:sp>
          <p:nvSpPr>
            <p:cNvPr id="22" name="Oval 21">
              <a:extLst>
                <a:ext uri="{FF2B5EF4-FFF2-40B4-BE49-F238E27FC236}">
                  <a16:creationId xmlns:a16="http://schemas.microsoft.com/office/drawing/2014/main" id="{BD2D82FC-12F3-394F-9575-5D5DA0A234B4}"/>
                </a:ext>
              </a:extLst>
            </p:cNvPr>
            <p:cNvSpPr/>
            <p:nvPr/>
          </p:nvSpPr>
          <p:spPr>
            <a:xfrm>
              <a:off x="6979769" y="909572"/>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1</a:t>
              </a:r>
            </a:p>
          </p:txBody>
        </p:sp>
        <p:sp>
          <p:nvSpPr>
            <p:cNvPr id="23" name="Oval 22">
              <a:extLst>
                <a:ext uri="{FF2B5EF4-FFF2-40B4-BE49-F238E27FC236}">
                  <a16:creationId xmlns:a16="http://schemas.microsoft.com/office/drawing/2014/main" id="{C19AFCDF-0D97-A444-8F31-4E41A503DE13}"/>
                </a:ext>
              </a:extLst>
            </p:cNvPr>
            <p:cNvSpPr/>
            <p:nvPr/>
          </p:nvSpPr>
          <p:spPr>
            <a:xfrm>
              <a:off x="6979769" y="256871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3</a:t>
              </a:r>
            </a:p>
          </p:txBody>
        </p:sp>
        <p:sp>
          <p:nvSpPr>
            <p:cNvPr id="24" name="Oval 23">
              <a:extLst>
                <a:ext uri="{FF2B5EF4-FFF2-40B4-BE49-F238E27FC236}">
                  <a16:creationId xmlns:a16="http://schemas.microsoft.com/office/drawing/2014/main" id="{CC92A485-9DA2-434A-A76F-C1896B5CA56D}"/>
                </a:ext>
              </a:extLst>
            </p:cNvPr>
            <p:cNvSpPr/>
            <p:nvPr/>
          </p:nvSpPr>
          <p:spPr>
            <a:xfrm>
              <a:off x="6979769" y="173914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2</a:t>
              </a:r>
            </a:p>
          </p:txBody>
        </p:sp>
        <p:cxnSp>
          <p:nvCxnSpPr>
            <p:cNvPr id="25" name="Straight Connector 24">
              <a:extLst>
                <a:ext uri="{FF2B5EF4-FFF2-40B4-BE49-F238E27FC236}">
                  <a16:creationId xmlns:a16="http://schemas.microsoft.com/office/drawing/2014/main" id="{E1081142-378D-924A-BFA2-81A5D552F3F8}"/>
                </a:ext>
              </a:extLst>
            </p:cNvPr>
            <p:cNvCxnSpPr>
              <a:stCxn id="22" idx="4"/>
              <a:endCxn id="24" idx="0"/>
            </p:cNvCxnSpPr>
            <p:nvPr/>
          </p:nvCxnSpPr>
          <p:spPr>
            <a:xfrm>
              <a:off x="7185509" y="1321052"/>
              <a:ext cx="0" cy="418089"/>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58BD92B-07B4-844D-824E-D4194068CAE1}"/>
                </a:ext>
              </a:extLst>
            </p:cNvPr>
            <p:cNvCxnSpPr>
              <a:stCxn id="23" idx="4"/>
              <a:endCxn id="21" idx="0"/>
            </p:cNvCxnSpPr>
            <p:nvPr/>
          </p:nvCxnSpPr>
          <p:spPr>
            <a:xfrm>
              <a:off x="7185509" y="2980191"/>
              <a:ext cx="0" cy="375577"/>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53FC477-E02B-5344-97E8-0AF977A81BCF}"/>
                </a:ext>
              </a:extLst>
            </p:cNvPr>
            <p:cNvCxnSpPr>
              <a:stCxn id="24" idx="4"/>
              <a:endCxn id="23" idx="0"/>
            </p:cNvCxnSpPr>
            <p:nvPr/>
          </p:nvCxnSpPr>
          <p:spPr>
            <a:xfrm>
              <a:off x="7185509" y="2150621"/>
              <a:ext cx="0" cy="4180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5F85091-C06A-A343-9378-0032E6CBF2A8}"/>
                </a:ext>
              </a:extLst>
            </p:cNvPr>
            <p:cNvCxnSpPr>
              <a:stCxn id="21" idx="4"/>
              <a:endCxn id="34" idx="0"/>
            </p:cNvCxnSpPr>
            <p:nvPr/>
          </p:nvCxnSpPr>
          <p:spPr>
            <a:xfrm>
              <a:off x="7185509" y="3767248"/>
              <a:ext cx="0" cy="3774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9" name="Straight Connector">
              <a:extLst>
                <a:ext uri="{FF2B5EF4-FFF2-40B4-BE49-F238E27FC236}">
                  <a16:creationId xmlns:a16="http://schemas.microsoft.com/office/drawing/2014/main" id="{BAA2E0B9-8CFA-594B-B182-B65CE27CE649}"/>
                </a:ext>
              </a:extLst>
            </p:cNvPr>
            <p:cNvCxnSpPr>
              <a:stCxn id="34" idx="4"/>
              <a:endCxn id="35" idx="0"/>
            </p:cNvCxnSpPr>
            <p:nvPr/>
          </p:nvCxnSpPr>
          <p:spPr>
            <a:xfrm>
              <a:off x="7185509" y="4556218"/>
              <a:ext cx="0" cy="3774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30" name="Curved Connector 29">
              <a:extLst>
                <a:ext uri="{FF2B5EF4-FFF2-40B4-BE49-F238E27FC236}">
                  <a16:creationId xmlns:a16="http://schemas.microsoft.com/office/drawing/2014/main" id="{29C1E8D9-9CBC-0B44-A353-CFA55138A313}"/>
                </a:ext>
              </a:extLst>
            </p:cNvPr>
            <p:cNvCxnSpPr>
              <a:stCxn id="23" idx="6"/>
              <a:endCxn id="22" idx="6"/>
            </p:cNvCxnSpPr>
            <p:nvPr/>
          </p:nvCxnSpPr>
          <p:spPr>
            <a:xfrm flipV="1">
              <a:off x="7391249" y="1115312"/>
              <a:ext cx="12700" cy="1659139"/>
            </a:xfrm>
            <a:prstGeom prst="curvedConnector3">
              <a:avLst>
                <a:gd name="adj1" fmla="val 1161654"/>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Curved Connector 30">
              <a:extLst>
                <a:ext uri="{FF2B5EF4-FFF2-40B4-BE49-F238E27FC236}">
                  <a16:creationId xmlns:a16="http://schemas.microsoft.com/office/drawing/2014/main" id="{496E39BA-1F45-3A45-A502-53D3761B8C03}"/>
                </a:ext>
              </a:extLst>
            </p:cNvPr>
            <p:cNvCxnSpPr>
              <a:stCxn id="21" idx="2"/>
              <a:endCxn id="24" idx="2"/>
            </p:cNvCxnSpPr>
            <p:nvPr/>
          </p:nvCxnSpPr>
          <p:spPr>
            <a:xfrm rot="10800000">
              <a:off x="6979769" y="1944882"/>
              <a:ext cx="12700" cy="1616627"/>
            </a:xfrm>
            <a:prstGeom prst="curvedConnector3">
              <a:avLst>
                <a:gd name="adj1" fmla="val 1161661"/>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Curved Connector 31">
              <a:extLst>
                <a:ext uri="{FF2B5EF4-FFF2-40B4-BE49-F238E27FC236}">
                  <a16:creationId xmlns:a16="http://schemas.microsoft.com/office/drawing/2014/main" id="{DF73C745-E4BF-124E-8D5F-1FFF91053B86}"/>
                </a:ext>
              </a:extLst>
            </p:cNvPr>
            <p:cNvCxnSpPr>
              <a:stCxn id="21" idx="2"/>
              <a:endCxn id="22" idx="2"/>
            </p:cNvCxnSpPr>
            <p:nvPr/>
          </p:nvCxnSpPr>
          <p:spPr>
            <a:xfrm rot="10800000">
              <a:off x="6979769" y="1115312"/>
              <a:ext cx="12700" cy="2446196"/>
            </a:xfrm>
            <a:prstGeom prst="curvedConnector3">
              <a:avLst>
                <a:gd name="adj1" fmla="val 21270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Curved Connector 32">
              <a:extLst>
                <a:ext uri="{FF2B5EF4-FFF2-40B4-BE49-F238E27FC236}">
                  <a16:creationId xmlns:a16="http://schemas.microsoft.com/office/drawing/2014/main" id="{BE25C833-D960-E14E-8C14-699BDCB6391F}"/>
                </a:ext>
              </a:extLst>
            </p:cNvPr>
            <p:cNvCxnSpPr>
              <a:stCxn id="35" idx="2"/>
              <a:endCxn id="21" idx="2"/>
            </p:cNvCxnSpPr>
            <p:nvPr/>
          </p:nvCxnSpPr>
          <p:spPr>
            <a:xfrm rot="10800000">
              <a:off x="6979769" y="3561508"/>
              <a:ext cx="12700" cy="1577940"/>
            </a:xfrm>
            <a:prstGeom prst="curvedConnector3">
              <a:avLst>
                <a:gd name="adj1" fmla="val 13923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ADA6344C-CC8D-9E43-B905-BC3EBC6B4DF2}"/>
                </a:ext>
              </a:extLst>
            </p:cNvPr>
            <p:cNvSpPr/>
            <p:nvPr/>
          </p:nvSpPr>
          <p:spPr>
            <a:xfrm>
              <a:off x="6979769" y="414473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5</a:t>
              </a:r>
            </a:p>
          </p:txBody>
        </p:sp>
        <p:sp>
          <p:nvSpPr>
            <p:cNvPr id="35" name="Oval 34">
              <a:extLst>
                <a:ext uri="{FF2B5EF4-FFF2-40B4-BE49-F238E27FC236}">
                  <a16:creationId xmlns:a16="http://schemas.microsoft.com/office/drawing/2014/main" id="{A95BB4D4-BCCF-8C42-96B6-586B00CE5840}"/>
                </a:ext>
              </a:extLst>
            </p:cNvPr>
            <p:cNvSpPr/>
            <p:nvPr/>
          </p:nvSpPr>
          <p:spPr>
            <a:xfrm>
              <a:off x="6979769" y="493370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6</a:t>
              </a:r>
            </a:p>
          </p:txBody>
        </p:sp>
      </p:grpSp>
      <p:cxnSp>
        <p:nvCxnSpPr>
          <p:cNvPr id="42" name="Straight Arrow Connector 41">
            <a:extLst>
              <a:ext uri="{FF2B5EF4-FFF2-40B4-BE49-F238E27FC236}">
                <a16:creationId xmlns:a16="http://schemas.microsoft.com/office/drawing/2014/main" id="{7AB3AD70-2D79-6544-A61C-B6CF1DE9ADFC}"/>
              </a:ext>
            </a:extLst>
          </p:cNvPr>
          <p:cNvCxnSpPr/>
          <p:nvPr/>
        </p:nvCxnSpPr>
        <p:spPr>
          <a:xfrm>
            <a:off x="8577108" y="15953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06A40ED-9B71-E04A-B226-A86F60F821E7}"/>
              </a:ext>
            </a:extLst>
          </p:cNvPr>
          <p:cNvSpPr txBox="1"/>
          <p:nvPr/>
        </p:nvSpPr>
        <p:spPr>
          <a:xfrm rot="16200000">
            <a:off x="7742500" y="2433093"/>
            <a:ext cx="2279325" cy="400110"/>
          </a:xfrm>
          <a:prstGeom prst="rect">
            <a:avLst/>
          </a:prstGeom>
          <a:noFill/>
        </p:spPr>
        <p:txBody>
          <a:bodyPr wrap="square" rtlCol="0" anchor="ctr">
            <a:spAutoFit/>
          </a:bodyPr>
          <a:lstStyle/>
          <a:p>
            <a:pPr algn="r"/>
            <a:r>
              <a:rPr lang="en-US" sz="2000" dirty="0"/>
              <a:t>Instantiation order</a:t>
            </a:r>
          </a:p>
        </p:txBody>
      </p:sp>
      <p:cxnSp>
        <p:nvCxnSpPr>
          <p:cNvPr id="44" name="Straight Arrow Connector 43">
            <a:extLst>
              <a:ext uri="{FF2B5EF4-FFF2-40B4-BE49-F238E27FC236}">
                <a16:creationId xmlns:a16="http://schemas.microsoft.com/office/drawing/2014/main" id="{63B23AB8-8C4B-F445-B528-54798FC520DB}"/>
              </a:ext>
            </a:extLst>
          </p:cNvPr>
          <p:cNvCxnSpPr/>
          <p:nvPr/>
        </p:nvCxnSpPr>
        <p:spPr>
          <a:xfrm flipH="1" flipV="1">
            <a:off x="8577108" y="48719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3B0B8D5F-53C9-9148-BD69-F3E2425B4315}"/>
              </a:ext>
            </a:extLst>
          </p:cNvPr>
          <p:cNvSpPr txBox="1"/>
          <p:nvPr/>
        </p:nvSpPr>
        <p:spPr>
          <a:xfrm rot="16200000">
            <a:off x="7802515" y="4608574"/>
            <a:ext cx="2159295" cy="400110"/>
          </a:xfrm>
          <a:prstGeom prst="rect">
            <a:avLst/>
          </a:prstGeom>
          <a:noFill/>
        </p:spPr>
        <p:txBody>
          <a:bodyPr wrap="square" rtlCol="0" anchor="ctr">
            <a:spAutoFit/>
          </a:bodyPr>
          <a:lstStyle/>
          <a:p>
            <a:r>
              <a:rPr lang="en-US" sz="2000" dirty="0"/>
              <a:t>Elimination order</a:t>
            </a:r>
          </a:p>
        </p:txBody>
      </p:sp>
      <p:sp>
        <p:nvSpPr>
          <p:cNvPr id="36" name="Content Placeholder 2">
            <a:extLst>
              <a:ext uri="{FF2B5EF4-FFF2-40B4-BE49-F238E27FC236}">
                <a16:creationId xmlns:a16="http://schemas.microsoft.com/office/drawing/2014/main" id="{DB24E3A3-140F-4E48-ABD7-0045BA7352DE}"/>
              </a:ext>
            </a:extLst>
          </p:cNvPr>
          <p:cNvSpPr txBox="1">
            <a:spLocks/>
          </p:cNvSpPr>
          <p:nvPr/>
        </p:nvSpPr>
        <p:spPr bwMode="auto">
          <a:xfrm>
            <a:off x="533400" y="1265238"/>
            <a:ext cx="6901880" cy="1051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6627813" algn="r"/>
              </a:tabLst>
            </a:pPr>
            <a:r>
              <a:rPr lang="en-US" sz="2000" kern="0" dirty="0"/>
              <a:t>Directional Path Consistency (DPC)	</a:t>
            </a:r>
            <a:r>
              <a:rPr lang="en-US" sz="1400" kern="0" dirty="0">
                <a:solidFill>
                  <a:schemeClr val="accent1"/>
                </a:solidFill>
              </a:rPr>
              <a:t>[</a:t>
            </a:r>
            <a:r>
              <a:rPr lang="en-US" sz="1400" kern="0" dirty="0" err="1">
                <a:solidFill>
                  <a:schemeClr val="accent1"/>
                </a:solidFill>
              </a:rPr>
              <a:t>Dechter</a:t>
            </a:r>
            <a:r>
              <a:rPr lang="en-US" sz="1400" kern="0" dirty="0">
                <a:solidFill>
                  <a:schemeClr val="accent1"/>
                </a:solidFill>
              </a:rPr>
              <a:t> and Pearl, 1988]</a:t>
            </a:r>
            <a:endParaRPr lang="en-US" sz="2000" kern="0" dirty="0">
              <a:solidFill>
                <a:schemeClr val="accent1"/>
              </a:solidFill>
            </a:endParaRPr>
          </a:p>
          <a:p>
            <a:pPr lvl="1"/>
            <a:r>
              <a:rPr lang="en-US" sz="1800" kern="0" dirty="0"/>
              <a:t>Each triangle once in elimination order</a:t>
            </a:r>
          </a:p>
          <a:p>
            <a:pPr lvl="1"/>
            <a:r>
              <a:rPr lang="en-US" sz="1800" kern="0" dirty="0"/>
              <a:t>Update edge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294BA070-054D-1D41-95AA-53ACCC29AE7E}"/>
              </a:ext>
            </a:extLst>
          </p:cNvPr>
          <p:cNvSpPr txBox="1"/>
          <p:nvPr/>
        </p:nvSpPr>
        <p:spPr>
          <a:xfrm>
            <a:off x="6032836" y="2806580"/>
            <a:ext cx="1598130" cy="461665"/>
          </a:xfrm>
          <a:prstGeom prst="rect">
            <a:avLst/>
          </a:prstGeom>
          <a:noFill/>
        </p:spPr>
        <p:txBody>
          <a:bodyPr wrap="none" rtlCol="0">
            <a:spAutoFit/>
          </a:bodyPr>
          <a:lstStyle/>
          <a:p>
            <a:r>
              <a:rPr lang="en-US" sz="2400" dirty="0">
                <a:solidFill>
                  <a:schemeClr val="bg1">
                    <a:lumMod val="50000"/>
                  </a:schemeClr>
                </a:solidFill>
                <a:latin typeface="Times New Roman" panose="02020603050405020304" pitchFamily="18" charset="0"/>
                <a:cs typeface="Times New Roman" panose="02020603050405020304" pitchFamily="18" charset="0"/>
              </a:rPr>
              <a:t>(</a:t>
            </a:r>
            <a:r>
              <a:rPr lang="en-US" sz="2400" i="1" dirty="0">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a:solidFill>
                  <a:schemeClr val="bg1">
                    <a:lumMod val="50000"/>
                  </a:schemeClr>
                </a:solidFill>
                <a:latin typeface="Times New Roman" panose="02020603050405020304" pitchFamily="18" charset="0"/>
                <a:cs typeface="Times New Roman" panose="02020603050405020304" pitchFamily="18" charset="0"/>
              </a:rPr>
              <a:t>i</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j</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k</a:t>
            </a:r>
            <a:r>
              <a:rPr lang="en-US" sz="2400" dirty="0">
                <a:solidFill>
                  <a:schemeClr val="bg1">
                    <a:lumMod val="50000"/>
                  </a:schemeClr>
                </a:solidFill>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64551684-06A6-294F-B4F7-9B944D49B7D9}"/>
              </a:ext>
            </a:extLst>
          </p:cNvPr>
          <p:cNvSpPr txBox="1"/>
          <p:nvPr/>
        </p:nvSpPr>
        <p:spPr>
          <a:xfrm>
            <a:off x="6041094" y="33273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p>
        </p:txBody>
      </p:sp>
      <p:sp>
        <p:nvSpPr>
          <p:cNvPr id="52" name="TextBox 51">
            <a:extLst>
              <a:ext uri="{FF2B5EF4-FFF2-40B4-BE49-F238E27FC236}">
                <a16:creationId xmlns:a16="http://schemas.microsoft.com/office/drawing/2014/main" id="{EB285D9D-D453-E84E-A00B-EBE1CEABDF7F}"/>
              </a:ext>
            </a:extLst>
          </p:cNvPr>
          <p:cNvSpPr txBox="1"/>
          <p:nvPr/>
        </p:nvSpPr>
        <p:spPr>
          <a:xfrm>
            <a:off x="6041094" y="38343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3" name="TextBox 52">
            <a:extLst>
              <a:ext uri="{FF2B5EF4-FFF2-40B4-BE49-F238E27FC236}">
                <a16:creationId xmlns:a16="http://schemas.microsoft.com/office/drawing/2014/main" id="{F4386059-6E18-B842-9FBD-14AA41AEA466}"/>
              </a:ext>
            </a:extLst>
          </p:cNvPr>
          <p:cNvSpPr txBox="1"/>
          <p:nvPr/>
        </p:nvSpPr>
        <p:spPr>
          <a:xfrm>
            <a:off x="6041094" y="43412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4" name="TextBox 53">
            <a:extLst>
              <a:ext uri="{FF2B5EF4-FFF2-40B4-BE49-F238E27FC236}">
                <a16:creationId xmlns:a16="http://schemas.microsoft.com/office/drawing/2014/main" id="{1EBF381C-1642-BB4A-B299-9CE290C9D7E9}"/>
              </a:ext>
            </a:extLst>
          </p:cNvPr>
          <p:cNvSpPr txBox="1"/>
          <p:nvPr/>
        </p:nvSpPr>
        <p:spPr>
          <a:xfrm>
            <a:off x="6041094" y="48482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A6776ADF-59F5-B643-BF35-EF9103D553DE}"/>
              </a:ext>
            </a:extLst>
          </p:cNvPr>
          <p:cNvSpPr txBox="1"/>
          <p:nvPr/>
        </p:nvSpPr>
        <p:spPr>
          <a:xfrm>
            <a:off x="6041094" y="53551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77454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8F54-8BB6-314C-B590-E2B882BE3516}"/>
              </a:ext>
            </a:extLst>
          </p:cNvPr>
          <p:cNvSpPr>
            <a:spLocks noGrp="1"/>
          </p:cNvSpPr>
          <p:nvPr>
            <p:ph type="title"/>
          </p:nvPr>
        </p:nvSpPr>
        <p:spPr/>
        <p:txBody>
          <a:bodyPr/>
          <a:lstStyle/>
          <a:p>
            <a:r>
              <a:rPr lang="en-US" dirty="0"/>
              <a:t>Variations of PPC</a:t>
            </a:r>
          </a:p>
        </p:txBody>
      </p:sp>
      <p:sp>
        <p:nvSpPr>
          <p:cNvPr id="4" name="Date Placeholder 3">
            <a:extLst>
              <a:ext uri="{FF2B5EF4-FFF2-40B4-BE49-F238E27FC236}">
                <a16:creationId xmlns:a16="http://schemas.microsoft.com/office/drawing/2014/main" id="{847DCC04-AF38-674B-B8C8-0991E57C056C}"/>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A19B08AB-F034-C94D-AB7F-6F090044AFBE}"/>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E1B924A7-E089-EE4B-8906-36D10DD7C969}"/>
              </a:ext>
            </a:extLst>
          </p:cNvPr>
          <p:cNvSpPr>
            <a:spLocks noGrp="1"/>
          </p:cNvSpPr>
          <p:nvPr>
            <p:ph type="sldNum" sz="quarter" idx="12"/>
          </p:nvPr>
        </p:nvSpPr>
        <p:spPr/>
        <p:txBody>
          <a:bodyPr/>
          <a:lstStyle/>
          <a:p>
            <a:pPr>
              <a:defRPr/>
            </a:pPr>
            <a:fld id="{A7172004-5CED-694E-8453-C5C1C330C6EE}" type="slidenum">
              <a:rPr lang="en-US" altLang="zh-CN" smtClean="0"/>
              <a:pPr>
                <a:defRPr/>
              </a:pPr>
              <a:t>31</a:t>
            </a:fld>
            <a:endParaRPr lang="en-US" altLang="zh-CN" dirty="0"/>
          </a:p>
        </p:txBody>
      </p:sp>
      <p:grpSp>
        <p:nvGrpSpPr>
          <p:cNvPr id="20" name="Group 19">
            <a:extLst>
              <a:ext uri="{FF2B5EF4-FFF2-40B4-BE49-F238E27FC236}">
                <a16:creationId xmlns:a16="http://schemas.microsoft.com/office/drawing/2014/main" id="{9B46B60C-CE43-F743-8EBE-BCA70364088C}"/>
              </a:ext>
            </a:extLst>
          </p:cNvPr>
          <p:cNvGrpSpPr/>
          <p:nvPr/>
        </p:nvGrpSpPr>
        <p:grpSpPr>
          <a:xfrm>
            <a:off x="7803328" y="1326615"/>
            <a:ext cx="424180" cy="4435616"/>
            <a:chOff x="6979769" y="909572"/>
            <a:chExt cx="424180" cy="4435616"/>
          </a:xfrm>
        </p:grpSpPr>
        <p:sp>
          <p:nvSpPr>
            <p:cNvPr id="21" name="Oval 20">
              <a:extLst>
                <a:ext uri="{FF2B5EF4-FFF2-40B4-BE49-F238E27FC236}">
                  <a16:creationId xmlns:a16="http://schemas.microsoft.com/office/drawing/2014/main" id="{983AC8AC-FA2F-434F-BD94-20D34387BEF4}"/>
                </a:ext>
              </a:extLst>
            </p:cNvPr>
            <p:cNvSpPr/>
            <p:nvPr/>
          </p:nvSpPr>
          <p:spPr>
            <a:xfrm>
              <a:off x="6979769" y="3355768"/>
              <a:ext cx="411480" cy="411480"/>
            </a:xfrm>
            <a:prstGeom prst="ellipse">
              <a:avLst/>
            </a:prstGeom>
            <a:solidFill>
              <a:schemeClr val="accent2">
                <a:lumMod val="40000"/>
                <a:lumOff val="60000"/>
              </a:schemeClr>
            </a:solidFill>
            <a:ln>
              <a:solidFill>
                <a:schemeClr val="tx1"/>
              </a:solidFill>
            </a:ln>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4</a:t>
              </a:r>
            </a:p>
          </p:txBody>
        </p:sp>
        <p:sp>
          <p:nvSpPr>
            <p:cNvPr id="22" name="Oval 21">
              <a:extLst>
                <a:ext uri="{FF2B5EF4-FFF2-40B4-BE49-F238E27FC236}">
                  <a16:creationId xmlns:a16="http://schemas.microsoft.com/office/drawing/2014/main" id="{BD2D82FC-12F3-394F-9575-5D5DA0A234B4}"/>
                </a:ext>
              </a:extLst>
            </p:cNvPr>
            <p:cNvSpPr/>
            <p:nvPr/>
          </p:nvSpPr>
          <p:spPr>
            <a:xfrm>
              <a:off x="6979769" y="909572"/>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1</a:t>
              </a:r>
            </a:p>
          </p:txBody>
        </p:sp>
        <p:sp>
          <p:nvSpPr>
            <p:cNvPr id="23" name="Oval 22">
              <a:extLst>
                <a:ext uri="{FF2B5EF4-FFF2-40B4-BE49-F238E27FC236}">
                  <a16:creationId xmlns:a16="http://schemas.microsoft.com/office/drawing/2014/main" id="{C19AFCDF-0D97-A444-8F31-4E41A503DE13}"/>
                </a:ext>
              </a:extLst>
            </p:cNvPr>
            <p:cNvSpPr/>
            <p:nvPr/>
          </p:nvSpPr>
          <p:spPr>
            <a:xfrm>
              <a:off x="6979769" y="256871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3</a:t>
              </a:r>
            </a:p>
          </p:txBody>
        </p:sp>
        <p:sp>
          <p:nvSpPr>
            <p:cNvPr id="24" name="Oval 23">
              <a:extLst>
                <a:ext uri="{FF2B5EF4-FFF2-40B4-BE49-F238E27FC236}">
                  <a16:creationId xmlns:a16="http://schemas.microsoft.com/office/drawing/2014/main" id="{CC92A485-9DA2-434A-A76F-C1896B5CA56D}"/>
                </a:ext>
              </a:extLst>
            </p:cNvPr>
            <p:cNvSpPr/>
            <p:nvPr/>
          </p:nvSpPr>
          <p:spPr>
            <a:xfrm>
              <a:off x="6979769" y="173914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2</a:t>
              </a:r>
            </a:p>
          </p:txBody>
        </p:sp>
        <p:cxnSp>
          <p:nvCxnSpPr>
            <p:cNvPr id="25" name="Straight Connector 24">
              <a:extLst>
                <a:ext uri="{FF2B5EF4-FFF2-40B4-BE49-F238E27FC236}">
                  <a16:creationId xmlns:a16="http://schemas.microsoft.com/office/drawing/2014/main" id="{E1081142-378D-924A-BFA2-81A5D552F3F8}"/>
                </a:ext>
              </a:extLst>
            </p:cNvPr>
            <p:cNvCxnSpPr>
              <a:stCxn id="22" idx="4"/>
              <a:endCxn id="24" idx="0"/>
            </p:cNvCxnSpPr>
            <p:nvPr/>
          </p:nvCxnSpPr>
          <p:spPr>
            <a:xfrm>
              <a:off x="7185509" y="1321052"/>
              <a:ext cx="0" cy="418089"/>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58BD92B-07B4-844D-824E-D4194068CAE1}"/>
                </a:ext>
              </a:extLst>
            </p:cNvPr>
            <p:cNvCxnSpPr>
              <a:stCxn id="23" idx="4"/>
              <a:endCxn id="21" idx="0"/>
            </p:cNvCxnSpPr>
            <p:nvPr/>
          </p:nvCxnSpPr>
          <p:spPr>
            <a:xfrm>
              <a:off x="7185509" y="2980191"/>
              <a:ext cx="0" cy="375577"/>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53FC477-E02B-5344-97E8-0AF977A81BCF}"/>
                </a:ext>
              </a:extLst>
            </p:cNvPr>
            <p:cNvCxnSpPr>
              <a:stCxn id="24" idx="4"/>
              <a:endCxn id="23" idx="0"/>
            </p:cNvCxnSpPr>
            <p:nvPr/>
          </p:nvCxnSpPr>
          <p:spPr>
            <a:xfrm>
              <a:off x="7185509" y="2150621"/>
              <a:ext cx="0" cy="4180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5F85091-C06A-A343-9378-0032E6CBF2A8}"/>
                </a:ext>
              </a:extLst>
            </p:cNvPr>
            <p:cNvCxnSpPr>
              <a:stCxn id="21" idx="4"/>
              <a:endCxn id="34" idx="0"/>
            </p:cNvCxnSpPr>
            <p:nvPr/>
          </p:nvCxnSpPr>
          <p:spPr>
            <a:xfrm>
              <a:off x="7185509" y="3767248"/>
              <a:ext cx="0" cy="377490"/>
            </a:xfrm>
            <a:prstGeom prst="line">
              <a:avLst/>
            </a:prstGeom>
            <a:ln w="25400">
              <a:solidFill>
                <a:srgbClr val="C00000"/>
              </a:solidFill>
            </a:ln>
            <a:effectLst/>
          </p:spPr>
          <p:style>
            <a:lnRef idx="1">
              <a:schemeClr val="dk1"/>
            </a:lnRef>
            <a:fillRef idx="0">
              <a:schemeClr val="dk1"/>
            </a:fillRef>
            <a:effectRef idx="0">
              <a:schemeClr val="dk1"/>
            </a:effectRef>
            <a:fontRef idx="minor">
              <a:schemeClr val="tx1"/>
            </a:fontRef>
          </p:style>
        </p:cxnSp>
        <p:cxnSp>
          <p:nvCxnSpPr>
            <p:cNvPr id="29" name="Straight Connector">
              <a:extLst>
                <a:ext uri="{FF2B5EF4-FFF2-40B4-BE49-F238E27FC236}">
                  <a16:creationId xmlns:a16="http://schemas.microsoft.com/office/drawing/2014/main" id="{BAA2E0B9-8CFA-594B-B182-B65CE27CE649}"/>
                </a:ext>
              </a:extLst>
            </p:cNvPr>
            <p:cNvCxnSpPr>
              <a:stCxn id="34" idx="4"/>
              <a:endCxn id="35" idx="0"/>
            </p:cNvCxnSpPr>
            <p:nvPr/>
          </p:nvCxnSpPr>
          <p:spPr>
            <a:xfrm>
              <a:off x="7185509" y="4556218"/>
              <a:ext cx="0" cy="3774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30" name="Curved Connector 29">
              <a:extLst>
                <a:ext uri="{FF2B5EF4-FFF2-40B4-BE49-F238E27FC236}">
                  <a16:creationId xmlns:a16="http://schemas.microsoft.com/office/drawing/2014/main" id="{29C1E8D9-9CBC-0B44-A353-CFA55138A313}"/>
                </a:ext>
              </a:extLst>
            </p:cNvPr>
            <p:cNvCxnSpPr>
              <a:stCxn id="23" idx="6"/>
              <a:endCxn id="22" idx="6"/>
            </p:cNvCxnSpPr>
            <p:nvPr/>
          </p:nvCxnSpPr>
          <p:spPr>
            <a:xfrm flipV="1">
              <a:off x="7391249" y="1115312"/>
              <a:ext cx="12700" cy="1659139"/>
            </a:xfrm>
            <a:prstGeom prst="curvedConnector3">
              <a:avLst>
                <a:gd name="adj1" fmla="val 1161654"/>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Curved Connector 30">
              <a:extLst>
                <a:ext uri="{FF2B5EF4-FFF2-40B4-BE49-F238E27FC236}">
                  <a16:creationId xmlns:a16="http://schemas.microsoft.com/office/drawing/2014/main" id="{496E39BA-1F45-3A45-A502-53D3761B8C03}"/>
                </a:ext>
              </a:extLst>
            </p:cNvPr>
            <p:cNvCxnSpPr>
              <a:stCxn id="21" idx="2"/>
              <a:endCxn id="24" idx="2"/>
            </p:cNvCxnSpPr>
            <p:nvPr/>
          </p:nvCxnSpPr>
          <p:spPr>
            <a:xfrm rot="10800000">
              <a:off x="6979769" y="1944882"/>
              <a:ext cx="12700" cy="1616627"/>
            </a:xfrm>
            <a:prstGeom prst="curvedConnector3">
              <a:avLst>
                <a:gd name="adj1" fmla="val 1161661"/>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Curved Connector 31">
              <a:extLst>
                <a:ext uri="{FF2B5EF4-FFF2-40B4-BE49-F238E27FC236}">
                  <a16:creationId xmlns:a16="http://schemas.microsoft.com/office/drawing/2014/main" id="{DF73C745-E4BF-124E-8D5F-1FFF91053B86}"/>
                </a:ext>
              </a:extLst>
            </p:cNvPr>
            <p:cNvCxnSpPr>
              <a:stCxn id="21" idx="2"/>
              <a:endCxn id="22" idx="2"/>
            </p:cNvCxnSpPr>
            <p:nvPr/>
          </p:nvCxnSpPr>
          <p:spPr>
            <a:xfrm rot="10800000">
              <a:off x="6979769" y="1115312"/>
              <a:ext cx="12700" cy="2446196"/>
            </a:xfrm>
            <a:prstGeom prst="curvedConnector3">
              <a:avLst>
                <a:gd name="adj1" fmla="val 21270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Curved Connector 32">
              <a:extLst>
                <a:ext uri="{FF2B5EF4-FFF2-40B4-BE49-F238E27FC236}">
                  <a16:creationId xmlns:a16="http://schemas.microsoft.com/office/drawing/2014/main" id="{BE25C833-D960-E14E-8C14-699BDCB6391F}"/>
                </a:ext>
              </a:extLst>
            </p:cNvPr>
            <p:cNvCxnSpPr>
              <a:stCxn id="35" idx="2"/>
              <a:endCxn id="21" idx="2"/>
            </p:cNvCxnSpPr>
            <p:nvPr/>
          </p:nvCxnSpPr>
          <p:spPr>
            <a:xfrm rot="10800000">
              <a:off x="6979769" y="3561508"/>
              <a:ext cx="12700" cy="1577940"/>
            </a:xfrm>
            <a:prstGeom prst="curvedConnector3">
              <a:avLst>
                <a:gd name="adj1" fmla="val 13923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ADA6344C-CC8D-9E43-B905-BC3EBC6B4DF2}"/>
                </a:ext>
              </a:extLst>
            </p:cNvPr>
            <p:cNvSpPr/>
            <p:nvPr/>
          </p:nvSpPr>
          <p:spPr>
            <a:xfrm>
              <a:off x="6979769" y="4144738"/>
              <a:ext cx="411480" cy="411480"/>
            </a:xfrm>
            <a:prstGeom prst="ellipse">
              <a:avLst/>
            </a:prstGeom>
            <a:solidFill>
              <a:schemeClr val="accent2">
                <a:lumMod val="40000"/>
                <a:lumOff val="60000"/>
              </a:schemeClr>
            </a:solidFill>
            <a:ln>
              <a:solidFill>
                <a:schemeClr val="tx1"/>
              </a:solidFill>
            </a:ln>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5</a:t>
              </a:r>
            </a:p>
          </p:txBody>
        </p:sp>
        <p:sp>
          <p:nvSpPr>
            <p:cNvPr id="35" name="Oval 34">
              <a:extLst>
                <a:ext uri="{FF2B5EF4-FFF2-40B4-BE49-F238E27FC236}">
                  <a16:creationId xmlns:a16="http://schemas.microsoft.com/office/drawing/2014/main" id="{A95BB4D4-BCCF-8C42-96B6-586B00CE5840}"/>
                </a:ext>
              </a:extLst>
            </p:cNvPr>
            <p:cNvSpPr/>
            <p:nvPr/>
          </p:nvSpPr>
          <p:spPr>
            <a:xfrm>
              <a:off x="6979769" y="4933708"/>
              <a:ext cx="411480" cy="411480"/>
            </a:xfrm>
            <a:prstGeom prst="ellipse">
              <a:avLst/>
            </a:prstGeom>
            <a:solidFill>
              <a:schemeClr val="accent2">
                <a:lumMod val="40000"/>
                <a:lumOff val="60000"/>
              </a:schemeClr>
            </a:solidFill>
            <a:ln>
              <a:solidFill>
                <a:schemeClr val="tx1"/>
              </a:solidFill>
            </a:ln>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6</a:t>
              </a:r>
            </a:p>
          </p:txBody>
        </p:sp>
      </p:grpSp>
      <p:cxnSp>
        <p:nvCxnSpPr>
          <p:cNvPr id="42" name="Straight Arrow Connector 41">
            <a:extLst>
              <a:ext uri="{FF2B5EF4-FFF2-40B4-BE49-F238E27FC236}">
                <a16:creationId xmlns:a16="http://schemas.microsoft.com/office/drawing/2014/main" id="{7AB3AD70-2D79-6544-A61C-B6CF1DE9ADFC}"/>
              </a:ext>
            </a:extLst>
          </p:cNvPr>
          <p:cNvCxnSpPr/>
          <p:nvPr/>
        </p:nvCxnSpPr>
        <p:spPr>
          <a:xfrm>
            <a:off x="8577108" y="15953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06A40ED-9B71-E04A-B226-A86F60F821E7}"/>
              </a:ext>
            </a:extLst>
          </p:cNvPr>
          <p:cNvSpPr txBox="1"/>
          <p:nvPr/>
        </p:nvSpPr>
        <p:spPr>
          <a:xfrm rot="16200000">
            <a:off x="7742500" y="2433093"/>
            <a:ext cx="2279325" cy="400110"/>
          </a:xfrm>
          <a:prstGeom prst="rect">
            <a:avLst/>
          </a:prstGeom>
          <a:noFill/>
        </p:spPr>
        <p:txBody>
          <a:bodyPr wrap="square" rtlCol="0" anchor="ctr">
            <a:spAutoFit/>
          </a:bodyPr>
          <a:lstStyle/>
          <a:p>
            <a:pPr algn="r"/>
            <a:r>
              <a:rPr lang="en-US" sz="2000" dirty="0"/>
              <a:t>Instantiation order</a:t>
            </a:r>
          </a:p>
        </p:txBody>
      </p:sp>
      <p:cxnSp>
        <p:nvCxnSpPr>
          <p:cNvPr id="44" name="Straight Arrow Connector 43">
            <a:extLst>
              <a:ext uri="{FF2B5EF4-FFF2-40B4-BE49-F238E27FC236}">
                <a16:creationId xmlns:a16="http://schemas.microsoft.com/office/drawing/2014/main" id="{63B23AB8-8C4B-F445-B528-54798FC520DB}"/>
              </a:ext>
            </a:extLst>
          </p:cNvPr>
          <p:cNvCxnSpPr/>
          <p:nvPr/>
        </p:nvCxnSpPr>
        <p:spPr>
          <a:xfrm flipH="1" flipV="1">
            <a:off x="8577108" y="48719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3B0B8D5F-53C9-9148-BD69-F3E2425B4315}"/>
              </a:ext>
            </a:extLst>
          </p:cNvPr>
          <p:cNvSpPr txBox="1"/>
          <p:nvPr/>
        </p:nvSpPr>
        <p:spPr>
          <a:xfrm rot="16200000">
            <a:off x="7802515" y="4608574"/>
            <a:ext cx="2159295" cy="400110"/>
          </a:xfrm>
          <a:prstGeom prst="rect">
            <a:avLst/>
          </a:prstGeom>
          <a:noFill/>
        </p:spPr>
        <p:txBody>
          <a:bodyPr wrap="square" rtlCol="0" anchor="ctr">
            <a:spAutoFit/>
          </a:bodyPr>
          <a:lstStyle/>
          <a:p>
            <a:r>
              <a:rPr lang="en-US" sz="2000" dirty="0"/>
              <a:t>Elimination order</a:t>
            </a:r>
          </a:p>
        </p:txBody>
      </p:sp>
      <p:sp>
        <p:nvSpPr>
          <p:cNvPr id="36" name="Content Placeholder 2">
            <a:extLst>
              <a:ext uri="{FF2B5EF4-FFF2-40B4-BE49-F238E27FC236}">
                <a16:creationId xmlns:a16="http://schemas.microsoft.com/office/drawing/2014/main" id="{DB24E3A3-140F-4E48-ABD7-0045BA7352DE}"/>
              </a:ext>
            </a:extLst>
          </p:cNvPr>
          <p:cNvSpPr txBox="1">
            <a:spLocks/>
          </p:cNvSpPr>
          <p:nvPr/>
        </p:nvSpPr>
        <p:spPr bwMode="auto">
          <a:xfrm>
            <a:off x="533400" y="1265238"/>
            <a:ext cx="6901880" cy="1051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6627813" algn="r"/>
              </a:tabLst>
            </a:pPr>
            <a:r>
              <a:rPr lang="en-US" sz="2000" kern="0" dirty="0"/>
              <a:t>Directional Path Consistency (DPC)	</a:t>
            </a:r>
            <a:r>
              <a:rPr lang="en-US" sz="1400" kern="0" dirty="0">
                <a:solidFill>
                  <a:schemeClr val="accent1"/>
                </a:solidFill>
              </a:rPr>
              <a:t>[</a:t>
            </a:r>
            <a:r>
              <a:rPr lang="en-US" sz="1400" kern="0" dirty="0" err="1">
                <a:solidFill>
                  <a:schemeClr val="accent1"/>
                </a:solidFill>
              </a:rPr>
              <a:t>Dechter</a:t>
            </a:r>
            <a:r>
              <a:rPr lang="en-US" sz="1400" kern="0" dirty="0">
                <a:solidFill>
                  <a:schemeClr val="accent1"/>
                </a:solidFill>
              </a:rPr>
              <a:t> and Pearl, 1988]</a:t>
            </a:r>
            <a:endParaRPr lang="en-US" sz="2000" kern="0" dirty="0">
              <a:solidFill>
                <a:schemeClr val="accent1"/>
              </a:solidFill>
            </a:endParaRPr>
          </a:p>
          <a:p>
            <a:pPr lvl="1"/>
            <a:r>
              <a:rPr lang="en-US" sz="1800" kern="0" dirty="0"/>
              <a:t>Each triangle once in elimination order</a:t>
            </a:r>
          </a:p>
          <a:p>
            <a:pPr lvl="1"/>
            <a:r>
              <a:rPr lang="en-US" sz="1800" kern="0" dirty="0"/>
              <a:t>Update edge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294BA070-054D-1D41-95AA-53ACCC29AE7E}"/>
              </a:ext>
            </a:extLst>
          </p:cNvPr>
          <p:cNvSpPr txBox="1"/>
          <p:nvPr/>
        </p:nvSpPr>
        <p:spPr>
          <a:xfrm>
            <a:off x="6032836" y="2806580"/>
            <a:ext cx="1598130" cy="461665"/>
          </a:xfrm>
          <a:prstGeom prst="rect">
            <a:avLst/>
          </a:prstGeom>
          <a:noFill/>
        </p:spPr>
        <p:txBody>
          <a:bodyPr wrap="none" rtlCol="0">
            <a:spAutoFit/>
          </a:bodyPr>
          <a:lstStyle/>
          <a:p>
            <a:r>
              <a:rPr lang="en-US" sz="2400" dirty="0">
                <a:solidFill>
                  <a:schemeClr val="bg1">
                    <a:lumMod val="50000"/>
                  </a:schemeClr>
                </a:solidFill>
                <a:latin typeface="Times New Roman" panose="02020603050405020304" pitchFamily="18" charset="0"/>
                <a:cs typeface="Times New Roman" panose="02020603050405020304" pitchFamily="18" charset="0"/>
              </a:rPr>
              <a:t>(</a:t>
            </a:r>
            <a:r>
              <a:rPr lang="en-US" sz="2400" i="1" dirty="0">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a:solidFill>
                  <a:schemeClr val="bg1">
                    <a:lumMod val="50000"/>
                  </a:schemeClr>
                </a:solidFill>
                <a:latin typeface="Times New Roman" panose="02020603050405020304" pitchFamily="18" charset="0"/>
                <a:cs typeface="Times New Roman" panose="02020603050405020304" pitchFamily="18" charset="0"/>
              </a:rPr>
              <a:t>i</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j</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k</a:t>
            </a:r>
            <a:r>
              <a:rPr lang="en-US" sz="2400" dirty="0">
                <a:solidFill>
                  <a:schemeClr val="bg1">
                    <a:lumMod val="50000"/>
                  </a:schemeClr>
                </a:solidFill>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64551684-06A6-294F-B4F7-9B944D49B7D9}"/>
              </a:ext>
            </a:extLst>
          </p:cNvPr>
          <p:cNvSpPr txBox="1"/>
          <p:nvPr/>
        </p:nvSpPr>
        <p:spPr>
          <a:xfrm>
            <a:off x="6041094" y="33273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p>
        </p:txBody>
      </p:sp>
      <p:sp>
        <p:nvSpPr>
          <p:cNvPr id="52" name="TextBox 51">
            <a:extLst>
              <a:ext uri="{FF2B5EF4-FFF2-40B4-BE49-F238E27FC236}">
                <a16:creationId xmlns:a16="http://schemas.microsoft.com/office/drawing/2014/main" id="{EB285D9D-D453-E84E-A00B-EBE1CEABDF7F}"/>
              </a:ext>
            </a:extLst>
          </p:cNvPr>
          <p:cNvSpPr txBox="1"/>
          <p:nvPr/>
        </p:nvSpPr>
        <p:spPr>
          <a:xfrm>
            <a:off x="6041094" y="38343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3" name="TextBox 52">
            <a:extLst>
              <a:ext uri="{FF2B5EF4-FFF2-40B4-BE49-F238E27FC236}">
                <a16:creationId xmlns:a16="http://schemas.microsoft.com/office/drawing/2014/main" id="{F4386059-6E18-B842-9FBD-14AA41AEA466}"/>
              </a:ext>
            </a:extLst>
          </p:cNvPr>
          <p:cNvSpPr txBox="1"/>
          <p:nvPr/>
        </p:nvSpPr>
        <p:spPr>
          <a:xfrm>
            <a:off x="6041094" y="43412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4" name="TextBox 53">
            <a:extLst>
              <a:ext uri="{FF2B5EF4-FFF2-40B4-BE49-F238E27FC236}">
                <a16:creationId xmlns:a16="http://schemas.microsoft.com/office/drawing/2014/main" id="{1EBF381C-1642-BB4A-B299-9CE290C9D7E9}"/>
              </a:ext>
            </a:extLst>
          </p:cNvPr>
          <p:cNvSpPr txBox="1"/>
          <p:nvPr/>
        </p:nvSpPr>
        <p:spPr>
          <a:xfrm>
            <a:off x="6041094" y="48482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A6776ADF-59F5-B643-BF35-EF9103D553DE}"/>
              </a:ext>
            </a:extLst>
          </p:cNvPr>
          <p:cNvSpPr txBox="1"/>
          <p:nvPr/>
        </p:nvSpPr>
        <p:spPr>
          <a:xfrm>
            <a:off x="6041094" y="53551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solidFill>
                  <a:schemeClr val="accent2"/>
                </a:solidFill>
                <a:latin typeface="Times New Roman" panose="02020603050405020304" pitchFamily="18" charset="0"/>
                <a:cs typeface="Times New Roman" panose="02020603050405020304" pitchFamily="18" charset="0"/>
              </a:rPr>
              <a:t>V</a:t>
            </a:r>
            <a:r>
              <a:rPr lang="en-US" sz="2400" baseline="-25000" dirty="0">
                <a:solidFill>
                  <a:schemeClr val="accent2"/>
                </a:solidFill>
                <a:latin typeface="Times New Roman" panose="02020603050405020304" pitchFamily="18" charset="0"/>
                <a:cs typeface="Times New Roman" panose="02020603050405020304" pitchFamily="18" charset="0"/>
              </a:rPr>
              <a:t>4</a:t>
            </a:r>
            <a:r>
              <a:rPr lang="en-US" sz="2400" dirty="0">
                <a:solidFill>
                  <a:schemeClr val="accent2"/>
                </a:solidFill>
                <a:latin typeface="Times New Roman" panose="02020603050405020304" pitchFamily="18" charset="0"/>
                <a:cs typeface="Times New Roman" panose="02020603050405020304" pitchFamily="18" charset="0"/>
              </a:rPr>
              <a:t>, </a:t>
            </a:r>
            <a:r>
              <a:rPr lang="en-US" sz="2400" i="1" dirty="0">
                <a:solidFill>
                  <a:schemeClr val="accent2"/>
                </a:solidFill>
                <a:latin typeface="Times New Roman" panose="02020603050405020304" pitchFamily="18" charset="0"/>
                <a:cs typeface="Times New Roman" panose="02020603050405020304" pitchFamily="18" charset="0"/>
              </a:rPr>
              <a:t>V</a:t>
            </a:r>
            <a:r>
              <a:rPr lang="en-US" sz="2400" i="1" baseline="-25000" dirty="0">
                <a:solidFill>
                  <a:schemeClr val="accent2"/>
                </a:solidFill>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36027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8F54-8BB6-314C-B590-E2B882BE3516}"/>
              </a:ext>
            </a:extLst>
          </p:cNvPr>
          <p:cNvSpPr>
            <a:spLocks noGrp="1"/>
          </p:cNvSpPr>
          <p:nvPr>
            <p:ph type="title"/>
          </p:nvPr>
        </p:nvSpPr>
        <p:spPr/>
        <p:txBody>
          <a:bodyPr/>
          <a:lstStyle/>
          <a:p>
            <a:r>
              <a:rPr lang="en-US" dirty="0"/>
              <a:t>Variations of PPC</a:t>
            </a:r>
          </a:p>
        </p:txBody>
      </p:sp>
      <p:sp>
        <p:nvSpPr>
          <p:cNvPr id="4" name="Date Placeholder 3">
            <a:extLst>
              <a:ext uri="{FF2B5EF4-FFF2-40B4-BE49-F238E27FC236}">
                <a16:creationId xmlns:a16="http://schemas.microsoft.com/office/drawing/2014/main" id="{847DCC04-AF38-674B-B8C8-0991E57C056C}"/>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A19B08AB-F034-C94D-AB7F-6F090044AFBE}"/>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E1B924A7-E089-EE4B-8906-36D10DD7C969}"/>
              </a:ext>
            </a:extLst>
          </p:cNvPr>
          <p:cNvSpPr>
            <a:spLocks noGrp="1"/>
          </p:cNvSpPr>
          <p:nvPr>
            <p:ph type="sldNum" sz="quarter" idx="12"/>
          </p:nvPr>
        </p:nvSpPr>
        <p:spPr/>
        <p:txBody>
          <a:bodyPr/>
          <a:lstStyle/>
          <a:p>
            <a:pPr>
              <a:defRPr/>
            </a:pPr>
            <a:fld id="{A7172004-5CED-694E-8453-C5C1C330C6EE}" type="slidenum">
              <a:rPr lang="en-US" altLang="zh-CN" smtClean="0"/>
              <a:pPr>
                <a:defRPr/>
              </a:pPr>
              <a:t>32</a:t>
            </a:fld>
            <a:endParaRPr lang="en-US" altLang="zh-CN" dirty="0"/>
          </a:p>
        </p:txBody>
      </p:sp>
      <p:grpSp>
        <p:nvGrpSpPr>
          <p:cNvPr id="20" name="Group 19">
            <a:extLst>
              <a:ext uri="{FF2B5EF4-FFF2-40B4-BE49-F238E27FC236}">
                <a16:creationId xmlns:a16="http://schemas.microsoft.com/office/drawing/2014/main" id="{9B46B60C-CE43-F743-8EBE-BCA70364088C}"/>
              </a:ext>
            </a:extLst>
          </p:cNvPr>
          <p:cNvGrpSpPr/>
          <p:nvPr/>
        </p:nvGrpSpPr>
        <p:grpSpPr>
          <a:xfrm>
            <a:off x="7803328" y="1326615"/>
            <a:ext cx="424180" cy="4435616"/>
            <a:chOff x="6979769" y="909572"/>
            <a:chExt cx="424180" cy="4435616"/>
          </a:xfrm>
        </p:grpSpPr>
        <p:sp>
          <p:nvSpPr>
            <p:cNvPr id="21" name="Oval 20">
              <a:extLst>
                <a:ext uri="{FF2B5EF4-FFF2-40B4-BE49-F238E27FC236}">
                  <a16:creationId xmlns:a16="http://schemas.microsoft.com/office/drawing/2014/main" id="{983AC8AC-FA2F-434F-BD94-20D34387BEF4}"/>
                </a:ext>
              </a:extLst>
            </p:cNvPr>
            <p:cNvSpPr/>
            <p:nvPr/>
          </p:nvSpPr>
          <p:spPr>
            <a:xfrm>
              <a:off x="6979769" y="3355768"/>
              <a:ext cx="411480" cy="411480"/>
            </a:xfrm>
            <a:prstGeom prst="ellipse">
              <a:avLst/>
            </a:prstGeom>
            <a:solidFill>
              <a:schemeClr val="accent2">
                <a:lumMod val="40000"/>
                <a:lumOff val="60000"/>
              </a:schemeClr>
            </a:solidFill>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4</a:t>
              </a:r>
            </a:p>
          </p:txBody>
        </p:sp>
        <p:sp>
          <p:nvSpPr>
            <p:cNvPr id="22" name="Oval 21">
              <a:extLst>
                <a:ext uri="{FF2B5EF4-FFF2-40B4-BE49-F238E27FC236}">
                  <a16:creationId xmlns:a16="http://schemas.microsoft.com/office/drawing/2014/main" id="{BD2D82FC-12F3-394F-9575-5D5DA0A234B4}"/>
                </a:ext>
              </a:extLst>
            </p:cNvPr>
            <p:cNvSpPr/>
            <p:nvPr/>
          </p:nvSpPr>
          <p:spPr>
            <a:xfrm>
              <a:off x="6979769" y="909572"/>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1</a:t>
              </a:r>
            </a:p>
          </p:txBody>
        </p:sp>
        <p:sp>
          <p:nvSpPr>
            <p:cNvPr id="23" name="Oval 22">
              <a:extLst>
                <a:ext uri="{FF2B5EF4-FFF2-40B4-BE49-F238E27FC236}">
                  <a16:creationId xmlns:a16="http://schemas.microsoft.com/office/drawing/2014/main" id="{C19AFCDF-0D97-A444-8F31-4E41A503DE13}"/>
                </a:ext>
              </a:extLst>
            </p:cNvPr>
            <p:cNvSpPr/>
            <p:nvPr/>
          </p:nvSpPr>
          <p:spPr>
            <a:xfrm>
              <a:off x="6979769" y="2568711"/>
              <a:ext cx="411480" cy="411480"/>
            </a:xfrm>
            <a:prstGeom prst="ellipse">
              <a:avLst/>
            </a:prstGeom>
            <a:solidFill>
              <a:schemeClr val="accent2">
                <a:lumMod val="40000"/>
                <a:lumOff val="60000"/>
              </a:schemeClr>
            </a:solidFill>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3</a:t>
              </a:r>
            </a:p>
          </p:txBody>
        </p:sp>
        <p:sp>
          <p:nvSpPr>
            <p:cNvPr id="24" name="Oval 23">
              <a:extLst>
                <a:ext uri="{FF2B5EF4-FFF2-40B4-BE49-F238E27FC236}">
                  <a16:creationId xmlns:a16="http://schemas.microsoft.com/office/drawing/2014/main" id="{CC92A485-9DA2-434A-A76F-C1896B5CA56D}"/>
                </a:ext>
              </a:extLst>
            </p:cNvPr>
            <p:cNvSpPr/>
            <p:nvPr/>
          </p:nvSpPr>
          <p:spPr>
            <a:xfrm>
              <a:off x="6979769" y="1739141"/>
              <a:ext cx="411480" cy="411480"/>
            </a:xfrm>
            <a:prstGeom prst="ellipse">
              <a:avLst/>
            </a:prstGeom>
            <a:solidFill>
              <a:schemeClr val="accent2">
                <a:lumMod val="40000"/>
                <a:lumOff val="60000"/>
              </a:schemeClr>
            </a:solidFill>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2</a:t>
              </a:r>
            </a:p>
          </p:txBody>
        </p:sp>
        <p:cxnSp>
          <p:nvCxnSpPr>
            <p:cNvPr id="25" name="Straight Connector 24">
              <a:extLst>
                <a:ext uri="{FF2B5EF4-FFF2-40B4-BE49-F238E27FC236}">
                  <a16:creationId xmlns:a16="http://schemas.microsoft.com/office/drawing/2014/main" id="{E1081142-378D-924A-BFA2-81A5D552F3F8}"/>
                </a:ext>
              </a:extLst>
            </p:cNvPr>
            <p:cNvCxnSpPr>
              <a:stCxn id="22" idx="4"/>
              <a:endCxn id="24" idx="0"/>
            </p:cNvCxnSpPr>
            <p:nvPr/>
          </p:nvCxnSpPr>
          <p:spPr>
            <a:xfrm>
              <a:off x="7185509" y="1321052"/>
              <a:ext cx="0" cy="418089"/>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58BD92B-07B4-844D-824E-D4194068CAE1}"/>
                </a:ext>
              </a:extLst>
            </p:cNvPr>
            <p:cNvCxnSpPr>
              <a:stCxn id="23" idx="4"/>
              <a:endCxn id="21" idx="0"/>
            </p:cNvCxnSpPr>
            <p:nvPr/>
          </p:nvCxnSpPr>
          <p:spPr>
            <a:xfrm>
              <a:off x="7185509" y="2980191"/>
              <a:ext cx="0" cy="375577"/>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53FC477-E02B-5344-97E8-0AF977A81BCF}"/>
                </a:ext>
              </a:extLst>
            </p:cNvPr>
            <p:cNvCxnSpPr>
              <a:stCxn id="24" idx="4"/>
              <a:endCxn id="23" idx="0"/>
            </p:cNvCxnSpPr>
            <p:nvPr/>
          </p:nvCxnSpPr>
          <p:spPr>
            <a:xfrm>
              <a:off x="7185509" y="2150621"/>
              <a:ext cx="0" cy="418090"/>
            </a:xfrm>
            <a:prstGeom prst="line">
              <a:avLst/>
            </a:prstGeom>
            <a:ln w="25400">
              <a:solidFill>
                <a:schemeClr val="accent2"/>
              </a:solidFill>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5F85091-C06A-A343-9378-0032E6CBF2A8}"/>
                </a:ext>
              </a:extLst>
            </p:cNvPr>
            <p:cNvCxnSpPr>
              <a:stCxn id="21" idx="4"/>
              <a:endCxn id="34" idx="0"/>
            </p:cNvCxnSpPr>
            <p:nvPr/>
          </p:nvCxnSpPr>
          <p:spPr>
            <a:xfrm>
              <a:off x="7185509" y="3767248"/>
              <a:ext cx="0" cy="3774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9" name="Straight Connector">
              <a:extLst>
                <a:ext uri="{FF2B5EF4-FFF2-40B4-BE49-F238E27FC236}">
                  <a16:creationId xmlns:a16="http://schemas.microsoft.com/office/drawing/2014/main" id="{BAA2E0B9-8CFA-594B-B182-B65CE27CE649}"/>
                </a:ext>
              </a:extLst>
            </p:cNvPr>
            <p:cNvCxnSpPr>
              <a:stCxn id="34" idx="4"/>
              <a:endCxn id="35" idx="0"/>
            </p:cNvCxnSpPr>
            <p:nvPr/>
          </p:nvCxnSpPr>
          <p:spPr>
            <a:xfrm>
              <a:off x="7185509" y="4556218"/>
              <a:ext cx="0" cy="3774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30" name="Curved Connector 29">
              <a:extLst>
                <a:ext uri="{FF2B5EF4-FFF2-40B4-BE49-F238E27FC236}">
                  <a16:creationId xmlns:a16="http://schemas.microsoft.com/office/drawing/2014/main" id="{29C1E8D9-9CBC-0B44-A353-CFA55138A313}"/>
                </a:ext>
              </a:extLst>
            </p:cNvPr>
            <p:cNvCxnSpPr>
              <a:stCxn id="23" idx="6"/>
              <a:endCxn id="22" idx="6"/>
            </p:cNvCxnSpPr>
            <p:nvPr/>
          </p:nvCxnSpPr>
          <p:spPr>
            <a:xfrm flipV="1">
              <a:off x="7391249" y="1115312"/>
              <a:ext cx="12700" cy="1659139"/>
            </a:xfrm>
            <a:prstGeom prst="curvedConnector3">
              <a:avLst>
                <a:gd name="adj1" fmla="val 1161654"/>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Curved Connector 30">
              <a:extLst>
                <a:ext uri="{FF2B5EF4-FFF2-40B4-BE49-F238E27FC236}">
                  <a16:creationId xmlns:a16="http://schemas.microsoft.com/office/drawing/2014/main" id="{496E39BA-1F45-3A45-A502-53D3761B8C03}"/>
                </a:ext>
              </a:extLst>
            </p:cNvPr>
            <p:cNvCxnSpPr>
              <a:stCxn id="21" idx="2"/>
              <a:endCxn id="24" idx="2"/>
            </p:cNvCxnSpPr>
            <p:nvPr/>
          </p:nvCxnSpPr>
          <p:spPr>
            <a:xfrm rot="10800000">
              <a:off x="6979769" y="1944882"/>
              <a:ext cx="12700" cy="1616627"/>
            </a:xfrm>
            <a:prstGeom prst="curvedConnector3">
              <a:avLst>
                <a:gd name="adj1" fmla="val 1161661"/>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Curved Connector 31">
              <a:extLst>
                <a:ext uri="{FF2B5EF4-FFF2-40B4-BE49-F238E27FC236}">
                  <a16:creationId xmlns:a16="http://schemas.microsoft.com/office/drawing/2014/main" id="{DF73C745-E4BF-124E-8D5F-1FFF91053B86}"/>
                </a:ext>
              </a:extLst>
            </p:cNvPr>
            <p:cNvCxnSpPr>
              <a:stCxn id="21" idx="2"/>
              <a:endCxn id="22" idx="2"/>
            </p:cNvCxnSpPr>
            <p:nvPr/>
          </p:nvCxnSpPr>
          <p:spPr>
            <a:xfrm rot="10800000">
              <a:off x="6979769" y="1115312"/>
              <a:ext cx="12700" cy="2446196"/>
            </a:xfrm>
            <a:prstGeom prst="curvedConnector3">
              <a:avLst>
                <a:gd name="adj1" fmla="val 21270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Curved Connector 32">
              <a:extLst>
                <a:ext uri="{FF2B5EF4-FFF2-40B4-BE49-F238E27FC236}">
                  <a16:creationId xmlns:a16="http://schemas.microsoft.com/office/drawing/2014/main" id="{BE25C833-D960-E14E-8C14-699BDCB6391F}"/>
                </a:ext>
              </a:extLst>
            </p:cNvPr>
            <p:cNvCxnSpPr>
              <a:stCxn id="35" idx="2"/>
              <a:endCxn id="21" idx="2"/>
            </p:cNvCxnSpPr>
            <p:nvPr/>
          </p:nvCxnSpPr>
          <p:spPr>
            <a:xfrm rot="10800000">
              <a:off x="6979769" y="3561508"/>
              <a:ext cx="12700" cy="1577940"/>
            </a:xfrm>
            <a:prstGeom prst="curvedConnector3">
              <a:avLst>
                <a:gd name="adj1" fmla="val 13923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ADA6344C-CC8D-9E43-B905-BC3EBC6B4DF2}"/>
                </a:ext>
              </a:extLst>
            </p:cNvPr>
            <p:cNvSpPr/>
            <p:nvPr/>
          </p:nvSpPr>
          <p:spPr>
            <a:xfrm>
              <a:off x="6979769" y="414473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5</a:t>
              </a:r>
            </a:p>
          </p:txBody>
        </p:sp>
        <p:sp>
          <p:nvSpPr>
            <p:cNvPr id="35" name="Oval 34">
              <a:extLst>
                <a:ext uri="{FF2B5EF4-FFF2-40B4-BE49-F238E27FC236}">
                  <a16:creationId xmlns:a16="http://schemas.microsoft.com/office/drawing/2014/main" id="{A95BB4D4-BCCF-8C42-96B6-586B00CE5840}"/>
                </a:ext>
              </a:extLst>
            </p:cNvPr>
            <p:cNvSpPr/>
            <p:nvPr/>
          </p:nvSpPr>
          <p:spPr>
            <a:xfrm>
              <a:off x="6979769" y="493370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6</a:t>
              </a:r>
            </a:p>
          </p:txBody>
        </p:sp>
      </p:grpSp>
      <p:cxnSp>
        <p:nvCxnSpPr>
          <p:cNvPr id="42" name="Straight Arrow Connector 41">
            <a:extLst>
              <a:ext uri="{FF2B5EF4-FFF2-40B4-BE49-F238E27FC236}">
                <a16:creationId xmlns:a16="http://schemas.microsoft.com/office/drawing/2014/main" id="{7AB3AD70-2D79-6544-A61C-B6CF1DE9ADFC}"/>
              </a:ext>
            </a:extLst>
          </p:cNvPr>
          <p:cNvCxnSpPr/>
          <p:nvPr/>
        </p:nvCxnSpPr>
        <p:spPr>
          <a:xfrm>
            <a:off x="8577108" y="15953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06A40ED-9B71-E04A-B226-A86F60F821E7}"/>
              </a:ext>
            </a:extLst>
          </p:cNvPr>
          <p:cNvSpPr txBox="1"/>
          <p:nvPr/>
        </p:nvSpPr>
        <p:spPr>
          <a:xfrm rot="16200000">
            <a:off x="7742500" y="2433093"/>
            <a:ext cx="2279325" cy="400110"/>
          </a:xfrm>
          <a:prstGeom prst="rect">
            <a:avLst/>
          </a:prstGeom>
          <a:noFill/>
        </p:spPr>
        <p:txBody>
          <a:bodyPr wrap="square" rtlCol="0" anchor="ctr">
            <a:spAutoFit/>
          </a:bodyPr>
          <a:lstStyle/>
          <a:p>
            <a:pPr algn="r"/>
            <a:r>
              <a:rPr lang="en-US" sz="2000" dirty="0"/>
              <a:t>Instantiation order</a:t>
            </a:r>
          </a:p>
        </p:txBody>
      </p:sp>
      <p:cxnSp>
        <p:nvCxnSpPr>
          <p:cNvPr id="44" name="Straight Arrow Connector 43">
            <a:extLst>
              <a:ext uri="{FF2B5EF4-FFF2-40B4-BE49-F238E27FC236}">
                <a16:creationId xmlns:a16="http://schemas.microsoft.com/office/drawing/2014/main" id="{63B23AB8-8C4B-F445-B528-54798FC520DB}"/>
              </a:ext>
            </a:extLst>
          </p:cNvPr>
          <p:cNvCxnSpPr/>
          <p:nvPr/>
        </p:nvCxnSpPr>
        <p:spPr>
          <a:xfrm flipH="1" flipV="1">
            <a:off x="8577108" y="48719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3B0B8D5F-53C9-9148-BD69-F3E2425B4315}"/>
              </a:ext>
            </a:extLst>
          </p:cNvPr>
          <p:cNvSpPr txBox="1"/>
          <p:nvPr/>
        </p:nvSpPr>
        <p:spPr>
          <a:xfrm rot="16200000">
            <a:off x="7802515" y="4608574"/>
            <a:ext cx="2159295" cy="400110"/>
          </a:xfrm>
          <a:prstGeom prst="rect">
            <a:avLst/>
          </a:prstGeom>
          <a:noFill/>
        </p:spPr>
        <p:txBody>
          <a:bodyPr wrap="square" rtlCol="0" anchor="ctr">
            <a:spAutoFit/>
          </a:bodyPr>
          <a:lstStyle/>
          <a:p>
            <a:r>
              <a:rPr lang="en-US" sz="2000" dirty="0"/>
              <a:t>Elimination order</a:t>
            </a:r>
          </a:p>
        </p:txBody>
      </p:sp>
      <p:sp>
        <p:nvSpPr>
          <p:cNvPr id="36" name="Content Placeholder 2">
            <a:extLst>
              <a:ext uri="{FF2B5EF4-FFF2-40B4-BE49-F238E27FC236}">
                <a16:creationId xmlns:a16="http://schemas.microsoft.com/office/drawing/2014/main" id="{DB24E3A3-140F-4E48-ABD7-0045BA7352DE}"/>
              </a:ext>
            </a:extLst>
          </p:cNvPr>
          <p:cNvSpPr txBox="1">
            <a:spLocks/>
          </p:cNvSpPr>
          <p:nvPr/>
        </p:nvSpPr>
        <p:spPr bwMode="auto">
          <a:xfrm>
            <a:off x="533400" y="1265238"/>
            <a:ext cx="6901880" cy="1051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6627813" algn="r"/>
              </a:tabLst>
            </a:pPr>
            <a:r>
              <a:rPr lang="en-US" sz="2000" kern="0" dirty="0"/>
              <a:t>Directional Path Consistency (DPC)	</a:t>
            </a:r>
            <a:r>
              <a:rPr lang="en-US" sz="1400" kern="0" dirty="0">
                <a:solidFill>
                  <a:schemeClr val="accent1"/>
                </a:solidFill>
              </a:rPr>
              <a:t>[</a:t>
            </a:r>
            <a:r>
              <a:rPr lang="en-US" sz="1400" kern="0" dirty="0" err="1">
                <a:solidFill>
                  <a:schemeClr val="accent1"/>
                </a:solidFill>
              </a:rPr>
              <a:t>Dechter</a:t>
            </a:r>
            <a:r>
              <a:rPr lang="en-US" sz="1400" kern="0" dirty="0">
                <a:solidFill>
                  <a:schemeClr val="accent1"/>
                </a:solidFill>
              </a:rPr>
              <a:t> and Pearl, 1988]</a:t>
            </a:r>
            <a:endParaRPr lang="en-US" sz="2000" kern="0" dirty="0">
              <a:solidFill>
                <a:schemeClr val="accent1"/>
              </a:solidFill>
            </a:endParaRPr>
          </a:p>
          <a:p>
            <a:pPr lvl="1"/>
            <a:r>
              <a:rPr lang="en-US" sz="1800" kern="0" dirty="0"/>
              <a:t>Each triangle once in elimination order</a:t>
            </a:r>
          </a:p>
          <a:p>
            <a:pPr lvl="1"/>
            <a:r>
              <a:rPr lang="en-US" sz="1800" kern="0" dirty="0"/>
              <a:t>Update edge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294BA070-054D-1D41-95AA-53ACCC29AE7E}"/>
              </a:ext>
            </a:extLst>
          </p:cNvPr>
          <p:cNvSpPr txBox="1"/>
          <p:nvPr/>
        </p:nvSpPr>
        <p:spPr>
          <a:xfrm>
            <a:off x="6032836" y="2806580"/>
            <a:ext cx="1598130" cy="461665"/>
          </a:xfrm>
          <a:prstGeom prst="rect">
            <a:avLst/>
          </a:prstGeom>
          <a:noFill/>
        </p:spPr>
        <p:txBody>
          <a:bodyPr wrap="none" rtlCol="0">
            <a:spAutoFit/>
          </a:bodyPr>
          <a:lstStyle/>
          <a:p>
            <a:r>
              <a:rPr lang="en-US" sz="2400" dirty="0">
                <a:solidFill>
                  <a:schemeClr val="bg1">
                    <a:lumMod val="50000"/>
                  </a:schemeClr>
                </a:solidFill>
                <a:latin typeface="Times New Roman" panose="02020603050405020304" pitchFamily="18" charset="0"/>
                <a:cs typeface="Times New Roman" panose="02020603050405020304" pitchFamily="18" charset="0"/>
              </a:rPr>
              <a:t>(</a:t>
            </a:r>
            <a:r>
              <a:rPr lang="en-US" sz="2400" i="1" dirty="0">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a:solidFill>
                  <a:schemeClr val="bg1">
                    <a:lumMod val="50000"/>
                  </a:schemeClr>
                </a:solidFill>
                <a:latin typeface="Times New Roman" panose="02020603050405020304" pitchFamily="18" charset="0"/>
                <a:cs typeface="Times New Roman" panose="02020603050405020304" pitchFamily="18" charset="0"/>
              </a:rPr>
              <a:t>i</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j</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k</a:t>
            </a:r>
            <a:r>
              <a:rPr lang="en-US" sz="2400" dirty="0">
                <a:solidFill>
                  <a:schemeClr val="bg1">
                    <a:lumMod val="50000"/>
                  </a:schemeClr>
                </a:solidFill>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64551684-06A6-294F-B4F7-9B944D49B7D9}"/>
              </a:ext>
            </a:extLst>
          </p:cNvPr>
          <p:cNvSpPr txBox="1"/>
          <p:nvPr/>
        </p:nvSpPr>
        <p:spPr>
          <a:xfrm>
            <a:off x="6041094" y="33273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p>
        </p:txBody>
      </p:sp>
      <p:sp>
        <p:nvSpPr>
          <p:cNvPr id="52" name="TextBox 51">
            <a:extLst>
              <a:ext uri="{FF2B5EF4-FFF2-40B4-BE49-F238E27FC236}">
                <a16:creationId xmlns:a16="http://schemas.microsoft.com/office/drawing/2014/main" id="{EB285D9D-D453-E84E-A00B-EBE1CEABDF7F}"/>
              </a:ext>
            </a:extLst>
          </p:cNvPr>
          <p:cNvSpPr txBox="1"/>
          <p:nvPr/>
        </p:nvSpPr>
        <p:spPr>
          <a:xfrm>
            <a:off x="6041094" y="38343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3" name="TextBox 52">
            <a:extLst>
              <a:ext uri="{FF2B5EF4-FFF2-40B4-BE49-F238E27FC236}">
                <a16:creationId xmlns:a16="http://schemas.microsoft.com/office/drawing/2014/main" id="{F4386059-6E18-B842-9FBD-14AA41AEA466}"/>
              </a:ext>
            </a:extLst>
          </p:cNvPr>
          <p:cNvSpPr txBox="1"/>
          <p:nvPr/>
        </p:nvSpPr>
        <p:spPr>
          <a:xfrm>
            <a:off x="6041094" y="43412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4" name="TextBox 53">
            <a:extLst>
              <a:ext uri="{FF2B5EF4-FFF2-40B4-BE49-F238E27FC236}">
                <a16:creationId xmlns:a16="http://schemas.microsoft.com/office/drawing/2014/main" id="{1EBF381C-1642-BB4A-B299-9CE290C9D7E9}"/>
              </a:ext>
            </a:extLst>
          </p:cNvPr>
          <p:cNvSpPr txBox="1"/>
          <p:nvPr/>
        </p:nvSpPr>
        <p:spPr>
          <a:xfrm>
            <a:off x="6041094" y="48482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solidFill>
                  <a:srgbClr val="C00000"/>
                </a:solidFill>
                <a:latin typeface="Times New Roman" panose="02020603050405020304" pitchFamily="18" charset="0"/>
                <a:cs typeface="Times New Roman" panose="02020603050405020304" pitchFamily="18" charset="0"/>
              </a:rPr>
              <a:t>V</a:t>
            </a:r>
            <a:r>
              <a:rPr lang="en-US" sz="2400" baseline="-25000" dirty="0">
                <a:solidFill>
                  <a:srgbClr val="C00000"/>
                </a:solidFill>
                <a:latin typeface="Times New Roman" panose="02020603050405020304" pitchFamily="18" charset="0"/>
                <a:cs typeface="Times New Roman" panose="02020603050405020304" pitchFamily="18" charset="0"/>
              </a:rPr>
              <a:t>2</a:t>
            </a:r>
            <a:r>
              <a:rPr lang="en-US" sz="2400" dirty="0">
                <a:solidFill>
                  <a:srgbClr val="C00000"/>
                </a:solidFill>
                <a:latin typeface="Times New Roman" panose="02020603050405020304" pitchFamily="18" charset="0"/>
                <a:cs typeface="Times New Roman" panose="02020603050405020304" pitchFamily="18" charset="0"/>
              </a:rPr>
              <a:t>, </a:t>
            </a:r>
            <a:r>
              <a:rPr lang="en-US" sz="2400" i="1" dirty="0">
                <a:solidFill>
                  <a:srgbClr val="C00000"/>
                </a:solidFill>
                <a:latin typeface="Times New Roman" panose="02020603050405020304" pitchFamily="18" charset="0"/>
                <a:cs typeface="Times New Roman" panose="02020603050405020304" pitchFamily="18" charset="0"/>
              </a:rPr>
              <a:t>V</a:t>
            </a:r>
            <a:r>
              <a:rPr lang="en-US" sz="2400" i="1" baseline="-25000" dirty="0">
                <a:solidFill>
                  <a:srgbClr val="C00000"/>
                </a:solidFill>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A6776ADF-59F5-B643-BF35-EF9103D553DE}"/>
              </a:ext>
            </a:extLst>
          </p:cNvPr>
          <p:cNvSpPr txBox="1"/>
          <p:nvPr/>
        </p:nvSpPr>
        <p:spPr>
          <a:xfrm>
            <a:off x="6041094" y="53551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13829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8F54-8BB6-314C-B590-E2B882BE3516}"/>
              </a:ext>
            </a:extLst>
          </p:cNvPr>
          <p:cNvSpPr>
            <a:spLocks noGrp="1"/>
          </p:cNvSpPr>
          <p:nvPr>
            <p:ph type="title"/>
          </p:nvPr>
        </p:nvSpPr>
        <p:spPr/>
        <p:txBody>
          <a:bodyPr/>
          <a:lstStyle/>
          <a:p>
            <a:r>
              <a:rPr lang="en-US" dirty="0"/>
              <a:t>Variations of PPC</a:t>
            </a:r>
          </a:p>
        </p:txBody>
      </p:sp>
      <p:sp>
        <p:nvSpPr>
          <p:cNvPr id="4" name="Date Placeholder 3">
            <a:extLst>
              <a:ext uri="{FF2B5EF4-FFF2-40B4-BE49-F238E27FC236}">
                <a16:creationId xmlns:a16="http://schemas.microsoft.com/office/drawing/2014/main" id="{847DCC04-AF38-674B-B8C8-0991E57C056C}"/>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A19B08AB-F034-C94D-AB7F-6F090044AFBE}"/>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E1B924A7-E089-EE4B-8906-36D10DD7C969}"/>
              </a:ext>
            </a:extLst>
          </p:cNvPr>
          <p:cNvSpPr>
            <a:spLocks noGrp="1"/>
          </p:cNvSpPr>
          <p:nvPr>
            <p:ph type="sldNum" sz="quarter" idx="12"/>
          </p:nvPr>
        </p:nvSpPr>
        <p:spPr/>
        <p:txBody>
          <a:bodyPr/>
          <a:lstStyle/>
          <a:p>
            <a:pPr>
              <a:defRPr/>
            </a:pPr>
            <a:fld id="{A7172004-5CED-694E-8453-C5C1C330C6EE}" type="slidenum">
              <a:rPr lang="en-US" altLang="zh-CN" smtClean="0"/>
              <a:pPr>
                <a:defRPr/>
              </a:pPr>
              <a:t>33</a:t>
            </a:fld>
            <a:endParaRPr lang="en-US" altLang="zh-CN" dirty="0"/>
          </a:p>
        </p:txBody>
      </p:sp>
      <p:grpSp>
        <p:nvGrpSpPr>
          <p:cNvPr id="20" name="Group 19">
            <a:extLst>
              <a:ext uri="{FF2B5EF4-FFF2-40B4-BE49-F238E27FC236}">
                <a16:creationId xmlns:a16="http://schemas.microsoft.com/office/drawing/2014/main" id="{9B46B60C-CE43-F743-8EBE-BCA70364088C}"/>
              </a:ext>
            </a:extLst>
          </p:cNvPr>
          <p:cNvGrpSpPr/>
          <p:nvPr/>
        </p:nvGrpSpPr>
        <p:grpSpPr>
          <a:xfrm>
            <a:off x="7803328" y="1326615"/>
            <a:ext cx="424180" cy="4435616"/>
            <a:chOff x="6979769" y="909572"/>
            <a:chExt cx="424180" cy="4435616"/>
          </a:xfrm>
        </p:grpSpPr>
        <p:sp>
          <p:nvSpPr>
            <p:cNvPr id="21" name="Oval 20">
              <a:extLst>
                <a:ext uri="{FF2B5EF4-FFF2-40B4-BE49-F238E27FC236}">
                  <a16:creationId xmlns:a16="http://schemas.microsoft.com/office/drawing/2014/main" id="{983AC8AC-FA2F-434F-BD94-20D34387BEF4}"/>
                </a:ext>
              </a:extLst>
            </p:cNvPr>
            <p:cNvSpPr/>
            <p:nvPr/>
          </p:nvSpPr>
          <p:spPr>
            <a:xfrm>
              <a:off x="6979769" y="335576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4</a:t>
              </a:r>
            </a:p>
          </p:txBody>
        </p:sp>
        <p:sp>
          <p:nvSpPr>
            <p:cNvPr id="22" name="Oval 21">
              <a:extLst>
                <a:ext uri="{FF2B5EF4-FFF2-40B4-BE49-F238E27FC236}">
                  <a16:creationId xmlns:a16="http://schemas.microsoft.com/office/drawing/2014/main" id="{BD2D82FC-12F3-394F-9575-5D5DA0A234B4}"/>
                </a:ext>
              </a:extLst>
            </p:cNvPr>
            <p:cNvSpPr/>
            <p:nvPr/>
          </p:nvSpPr>
          <p:spPr>
            <a:xfrm>
              <a:off x="6979769" y="909572"/>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1</a:t>
              </a:r>
            </a:p>
          </p:txBody>
        </p:sp>
        <p:sp>
          <p:nvSpPr>
            <p:cNvPr id="23" name="Oval 22">
              <a:extLst>
                <a:ext uri="{FF2B5EF4-FFF2-40B4-BE49-F238E27FC236}">
                  <a16:creationId xmlns:a16="http://schemas.microsoft.com/office/drawing/2014/main" id="{C19AFCDF-0D97-A444-8F31-4E41A503DE13}"/>
                </a:ext>
              </a:extLst>
            </p:cNvPr>
            <p:cNvSpPr/>
            <p:nvPr/>
          </p:nvSpPr>
          <p:spPr>
            <a:xfrm>
              <a:off x="6979769" y="256871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3</a:t>
              </a:r>
            </a:p>
          </p:txBody>
        </p:sp>
        <p:sp>
          <p:nvSpPr>
            <p:cNvPr id="24" name="Oval 23">
              <a:extLst>
                <a:ext uri="{FF2B5EF4-FFF2-40B4-BE49-F238E27FC236}">
                  <a16:creationId xmlns:a16="http://schemas.microsoft.com/office/drawing/2014/main" id="{CC92A485-9DA2-434A-A76F-C1896B5CA56D}"/>
                </a:ext>
              </a:extLst>
            </p:cNvPr>
            <p:cNvSpPr/>
            <p:nvPr/>
          </p:nvSpPr>
          <p:spPr>
            <a:xfrm>
              <a:off x="6979769" y="173914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2</a:t>
              </a:r>
            </a:p>
          </p:txBody>
        </p:sp>
        <p:cxnSp>
          <p:nvCxnSpPr>
            <p:cNvPr id="25" name="Straight Connector 24">
              <a:extLst>
                <a:ext uri="{FF2B5EF4-FFF2-40B4-BE49-F238E27FC236}">
                  <a16:creationId xmlns:a16="http://schemas.microsoft.com/office/drawing/2014/main" id="{E1081142-378D-924A-BFA2-81A5D552F3F8}"/>
                </a:ext>
              </a:extLst>
            </p:cNvPr>
            <p:cNvCxnSpPr>
              <a:stCxn id="22" idx="4"/>
              <a:endCxn id="24" idx="0"/>
            </p:cNvCxnSpPr>
            <p:nvPr/>
          </p:nvCxnSpPr>
          <p:spPr>
            <a:xfrm>
              <a:off x="7185509" y="1321052"/>
              <a:ext cx="0" cy="418089"/>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58BD92B-07B4-844D-824E-D4194068CAE1}"/>
                </a:ext>
              </a:extLst>
            </p:cNvPr>
            <p:cNvCxnSpPr>
              <a:stCxn id="23" idx="4"/>
              <a:endCxn id="21" idx="0"/>
            </p:cNvCxnSpPr>
            <p:nvPr/>
          </p:nvCxnSpPr>
          <p:spPr>
            <a:xfrm>
              <a:off x="7185509" y="2980191"/>
              <a:ext cx="0" cy="375577"/>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53FC477-E02B-5344-97E8-0AF977A81BCF}"/>
                </a:ext>
              </a:extLst>
            </p:cNvPr>
            <p:cNvCxnSpPr>
              <a:stCxn id="24" idx="4"/>
              <a:endCxn id="23" idx="0"/>
            </p:cNvCxnSpPr>
            <p:nvPr/>
          </p:nvCxnSpPr>
          <p:spPr>
            <a:xfrm>
              <a:off x="7185509" y="2150621"/>
              <a:ext cx="0" cy="4180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5F85091-C06A-A343-9378-0032E6CBF2A8}"/>
                </a:ext>
              </a:extLst>
            </p:cNvPr>
            <p:cNvCxnSpPr>
              <a:stCxn id="21" idx="4"/>
              <a:endCxn id="34" idx="0"/>
            </p:cNvCxnSpPr>
            <p:nvPr/>
          </p:nvCxnSpPr>
          <p:spPr>
            <a:xfrm>
              <a:off x="7185509" y="3767248"/>
              <a:ext cx="0" cy="3774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9" name="Straight Connector">
              <a:extLst>
                <a:ext uri="{FF2B5EF4-FFF2-40B4-BE49-F238E27FC236}">
                  <a16:creationId xmlns:a16="http://schemas.microsoft.com/office/drawing/2014/main" id="{BAA2E0B9-8CFA-594B-B182-B65CE27CE649}"/>
                </a:ext>
              </a:extLst>
            </p:cNvPr>
            <p:cNvCxnSpPr>
              <a:stCxn id="34" idx="4"/>
              <a:endCxn id="35" idx="0"/>
            </p:cNvCxnSpPr>
            <p:nvPr/>
          </p:nvCxnSpPr>
          <p:spPr>
            <a:xfrm>
              <a:off x="7185509" y="4556218"/>
              <a:ext cx="0" cy="3774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30" name="Curved Connector 29">
              <a:extLst>
                <a:ext uri="{FF2B5EF4-FFF2-40B4-BE49-F238E27FC236}">
                  <a16:creationId xmlns:a16="http://schemas.microsoft.com/office/drawing/2014/main" id="{29C1E8D9-9CBC-0B44-A353-CFA55138A313}"/>
                </a:ext>
              </a:extLst>
            </p:cNvPr>
            <p:cNvCxnSpPr>
              <a:stCxn id="23" idx="6"/>
              <a:endCxn id="22" idx="6"/>
            </p:cNvCxnSpPr>
            <p:nvPr/>
          </p:nvCxnSpPr>
          <p:spPr>
            <a:xfrm flipV="1">
              <a:off x="7391249" y="1115312"/>
              <a:ext cx="12700" cy="1659139"/>
            </a:xfrm>
            <a:prstGeom prst="curvedConnector3">
              <a:avLst>
                <a:gd name="adj1" fmla="val 1161654"/>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Curved Connector 30">
              <a:extLst>
                <a:ext uri="{FF2B5EF4-FFF2-40B4-BE49-F238E27FC236}">
                  <a16:creationId xmlns:a16="http://schemas.microsoft.com/office/drawing/2014/main" id="{496E39BA-1F45-3A45-A502-53D3761B8C03}"/>
                </a:ext>
              </a:extLst>
            </p:cNvPr>
            <p:cNvCxnSpPr>
              <a:stCxn id="21" idx="2"/>
              <a:endCxn id="24" idx="2"/>
            </p:cNvCxnSpPr>
            <p:nvPr/>
          </p:nvCxnSpPr>
          <p:spPr>
            <a:xfrm rot="10800000">
              <a:off x="6979769" y="1944882"/>
              <a:ext cx="12700" cy="1616627"/>
            </a:xfrm>
            <a:prstGeom prst="curvedConnector3">
              <a:avLst>
                <a:gd name="adj1" fmla="val 1161661"/>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Curved Connector 31">
              <a:extLst>
                <a:ext uri="{FF2B5EF4-FFF2-40B4-BE49-F238E27FC236}">
                  <a16:creationId xmlns:a16="http://schemas.microsoft.com/office/drawing/2014/main" id="{DF73C745-E4BF-124E-8D5F-1FFF91053B86}"/>
                </a:ext>
              </a:extLst>
            </p:cNvPr>
            <p:cNvCxnSpPr>
              <a:stCxn id="21" idx="2"/>
              <a:endCxn id="22" idx="2"/>
            </p:cNvCxnSpPr>
            <p:nvPr/>
          </p:nvCxnSpPr>
          <p:spPr>
            <a:xfrm rot="10800000">
              <a:off x="6979769" y="1115312"/>
              <a:ext cx="12700" cy="2446196"/>
            </a:xfrm>
            <a:prstGeom prst="curvedConnector3">
              <a:avLst>
                <a:gd name="adj1" fmla="val 21270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Curved Connector 32">
              <a:extLst>
                <a:ext uri="{FF2B5EF4-FFF2-40B4-BE49-F238E27FC236}">
                  <a16:creationId xmlns:a16="http://schemas.microsoft.com/office/drawing/2014/main" id="{BE25C833-D960-E14E-8C14-699BDCB6391F}"/>
                </a:ext>
              </a:extLst>
            </p:cNvPr>
            <p:cNvCxnSpPr>
              <a:stCxn id="35" idx="2"/>
              <a:endCxn id="21" idx="2"/>
            </p:cNvCxnSpPr>
            <p:nvPr/>
          </p:nvCxnSpPr>
          <p:spPr>
            <a:xfrm rot="10800000">
              <a:off x="6979769" y="3561508"/>
              <a:ext cx="12700" cy="1577940"/>
            </a:xfrm>
            <a:prstGeom prst="curvedConnector3">
              <a:avLst>
                <a:gd name="adj1" fmla="val 13923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ADA6344C-CC8D-9E43-B905-BC3EBC6B4DF2}"/>
                </a:ext>
              </a:extLst>
            </p:cNvPr>
            <p:cNvSpPr/>
            <p:nvPr/>
          </p:nvSpPr>
          <p:spPr>
            <a:xfrm>
              <a:off x="6979769" y="414473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5</a:t>
              </a:r>
            </a:p>
          </p:txBody>
        </p:sp>
        <p:sp>
          <p:nvSpPr>
            <p:cNvPr id="35" name="Oval 34">
              <a:extLst>
                <a:ext uri="{FF2B5EF4-FFF2-40B4-BE49-F238E27FC236}">
                  <a16:creationId xmlns:a16="http://schemas.microsoft.com/office/drawing/2014/main" id="{A95BB4D4-BCCF-8C42-96B6-586B00CE5840}"/>
                </a:ext>
              </a:extLst>
            </p:cNvPr>
            <p:cNvSpPr/>
            <p:nvPr/>
          </p:nvSpPr>
          <p:spPr>
            <a:xfrm>
              <a:off x="6979769" y="493370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6</a:t>
              </a:r>
            </a:p>
          </p:txBody>
        </p:sp>
      </p:grpSp>
      <p:cxnSp>
        <p:nvCxnSpPr>
          <p:cNvPr id="42" name="Straight Arrow Connector 41">
            <a:extLst>
              <a:ext uri="{FF2B5EF4-FFF2-40B4-BE49-F238E27FC236}">
                <a16:creationId xmlns:a16="http://schemas.microsoft.com/office/drawing/2014/main" id="{7AB3AD70-2D79-6544-A61C-B6CF1DE9ADFC}"/>
              </a:ext>
            </a:extLst>
          </p:cNvPr>
          <p:cNvCxnSpPr/>
          <p:nvPr/>
        </p:nvCxnSpPr>
        <p:spPr>
          <a:xfrm>
            <a:off x="8577108" y="15953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06A40ED-9B71-E04A-B226-A86F60F821E7}"/>
              </a:ext>
            </a:extLst>
          </p:cNvPr>
          <p:cNvSpPr txBox="1"/>
          <p:nvPr/>
        </p:nvSpPr>
        <p:spPr>
          <a:xfrm rot="16200000">
            <a:off x="7742500" y="2433093"/>
            <a:ext cx="2279325" cy="400110"/>
          </a:xfrm>
          <a:prstGeom prst="rect">
            <a:avLst/>
          </a:prstGeom>
          <a:noFill/>
        </p:spPr>
        <p:txBody>
          <a:bodyPr wrap="square" rtlCol="0" anchor="ctr">
            <a:spAutoFit/>
          </a:bodyPr>
          <a:lstStyle/>
          <a:p>
            <a:pPr algn="r"/>
            <a:r>
              <a:rPr lang="en-US" sz="2000" dirty="0"/>
              <a:t>Instantiation order</a:t>
            </a:r>
          </a:p>
        </p:txBody>
      </p:sp>
      <p:cxnSp>
        <p:nvCxnSpPr>
          <p:cNvPr id="44" name="Straight Arrow Connector 43">
            <a:extLst>
              <a:ext uri="{FF2B5EF4-FFF2-40B4-BE49-F238E27FC236}">
                <a16:creationId xmlns:a16="http://schemas.microsoft.com/office/drawing/2014/main" id="{63B23AB8-8C4B-F445-B528-54798FC520DB}"/>
              </a:ext>
            </a:extLst>
          </p:cNvPr>
          <p:cNvCxnSpPr/>
          <p:nvPr/>
        </p:nvCxnSpPr>
        <p:spPr>
          <a:xfrm flipH="1" flipV="1">
            <a:off x="8577108" y="48719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3B0B8D5F-53C9-9148-BD69-F3E2425B4315}"/>
              </a:ext>
            </a:extLst>
          </p:cNvPr>
          <p:cNvSpPr txBox="1"/>
          <p:nvPr/>
        </p:nvSpPr>
        <p:spPr>
          <a:xfrm rot="16200000">
            <a:off x="7802515" y="4608574"/>
            <a:ext cx="2159295" cy="400110"/>
          </a:xfrm>
          <a:prstGeom prst="rect">
            <a:avLst/>
          </a:prstGeom>
          <a:noFill/>
        </p:spPr>
        <p:txBody>
          <a:bodyPr wrap="square" rtlCol="0" anchor="ctr">
            <a:spAutoFit/>
          </a:bodyPr>
          <a:lstStyle/>
          <a:p>
            <a:r>
              <a:rPr lang="en-US" sz="2000" dirty="0"/>
              <a:t>Elimination order</a:t>
            </a:r>
          </a:p>
        </p:txBody>
      </p:sp>
      <p:sp>
        <p:nvSpPr>
          <p:cNvPr id="36" name="Content Placeholder 2">
            <a:extLst>
              <a:ext uri="{FF2B5EF4-FFF2-40B4-BE49-F238E27FC236}">
                <a16:creationId xmlns:a16="http://schemas.microsoft.com/office/drawing/2014/main" id="{DB24E3A3-140F-4E48-ABD7-0045BA7352DE}"/>
              </a:ext>
            </a:extLst>
          </p:cNvPr>
          <p:cNvSpPr txBox="1">
            <a:spLocks/>
          </p:cNvSpPr>
          <p:nvPr/>
        </p:nvSpPr>
        <p:spPr bwMode="auto">
          <a:xfrm>
            <a:off x="533400" y="1265238"/>
            <a:ext cx="6901880" cy="1051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6627813" algn="r"/>
              </a:tabLst>
            </a:pPr>
            <a:r>
              <a:rPr lang="en-US" sz="2000" kern="0" dirty="0"/>
              <a:t>Directional Path Consistency (DPC)	</a:t>
            </a:r>
            <a:r>
              <a:rPr lang="en-US" sz="1400" kern="0" dirty="0">
                <a:solidFill>
                  <a:schemeClr val="accent1"/>
                </a:solidFill>
              </a:rPr>
              <a:t>[</a:t>
            </a:r>
            <a:r>
              <a:rPr lang="en-US" sz="1400" kern="0" dirty="0" err="1">
                <a:solidFill>
                  <a:schemeClr val="accent1"/>
                </a:solidFill>
              </a:rPr>
              <a:t>Dechter</a:t>
            </a:r>
            <a:r>
              <a:rPr lang="en-US" sz="1400" kern="0" dirty="0">
                <a:solidFill>
                  <a:schemeClr val="accent1"/>
                </a:solidFill>
              </a:rPr>
              <a:t> and Pearl, 1988]</a:t>
            </a:r>
            <a:endParaRPr lang="en-US" sz="2000" kern="0" dirty="0">
              <a:solidFill>
                <a:schemeClr val="accent1"/>
              </a:solidFill>
            </a:endParaRPr>
          </a:p>
          <a:p>
            <a:pPr lvl="1"/>
            <a:r>
              <a:rPr lang="en-US" sz="1800" kern="0" dirty="0"/>
              <a:t>Each triangle once in elimination order</a:t>
            </a:r>
          </a:p>
          <a:p>
            <a:pPr lvl="1"/>
            <a:r>
              <a:rPr lang="en-US" sz="1800" kern="0" dirty="0"/>
              <a:t>Update edge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a:latin typeface="Times New Roman" panose="02020603050405020304" pitchFamily="18" charset="0"/>
                <a:cs typeface="Times New Roman" panose="02020603050405020304" pitchFamily="18" charset="0"/>
              </a:rPr>
              <a:t>)</a:t>
            </a:r>
          </a:p>
        </p:txBody>
      </p:sp>
      <p:sp>
        <p:nvSpPr>
          <p:cNvPr id="38" name="Content Placeholder 2">
            <a:extLst>
              <a:ext uri="{FF2B5EF4-FFF2-40B4-BE49-F238E27FC236}">
                <a16:creationId xmlns:a16="http://schemas.microsoft.com/office/drawing/2014/main" id="{644E3643-E08A-7740-94C0-1EED19404C1A}"/>
              </a:ext>
            </a:extLst>
          </p:cNvPr>
          <p:cNvSpPr txBox="1">
            <a:spLocks/>
          </p:cNvSpPr>
          <p:nvPr/>
        </p:nvSpPr>
        <p:spPr bwMode="auto">
          <a:xfrm>
            <a:off x="533400" y="2294842"/>
            <a:ext cx="6901880" cy="756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r>
              <a:rPr lang="en-US" sz="2000" kern="0" dirty="0"/>
              <a:t>Directional Partial Path Consistency (DPPC)</a:t>
            </a:r>
          </a:p>
          <a:p>
            <a:pPr lvl="1"/>
            <a:r>
              <a:rPr lang="en-US" sz="1800" kern="0" dirty="0"/>
              <a:t>Update all 3 edges in elimination order</a:t>
            </a:r>
          </a:p>
        </p:txBody>
      </p:sp>
      <p:sp>
        <p:nvSpPr>
          <p:cNvPr id="10" name="TextBox 9">
            <a:extLst>
              <a:ext uri="{FF2B5EF4-FFF2-40B4-BE49-F238E27FC236}">
                <a16:creationId xmlns:a16="http://schemas.microsoft.com/office/drawing/2014/main" id="{294BA070-054D-1D41-95AA-53ACCC29AE7E}"/>
              </a:ext>
            </a:extLst>
          </p:cNvPr>
          <p:cNvSpPr txBox="1"/>
          <p:nvPr/>
        </p:nvSpPr>
        <p:spPr>
          <a:xfrm>
            <a:off x="6032836" y="2806580"/>
            <a:ext cx="1598130" cy="461665"/>
          </a:xfrm>
          <a:prstGeom prst="rect">
            <a:avLst/>
          </a:prstGeom>
          <a:noFill/>
        </p:spPr>
        <p:txBody>
          <a:bodyPr wrap="none" rtlCol="0">
            <a:spAutoFit/>
          </a:bodyPr>
          <a:lstStyle/>
          <a:p>
            <a:r>
              <a:rPr lang="en-US" sz="2400" dirty="0">
                <a:solidFill>
                  <a:schemeClr val="bg1">
                    <a:lumMod val="50000"/>
                  </a:schemeClr>
                </a:solidFill>
                <a:latin typeface="Times New Roman" panose="02020603050405020304" pitchFamily="18" charset="0"/>
                <a:cs typeface="Times New Roman" panose="02020603050405020304" pitchFamily="18" charset="0"/>
              </a:rPr>
              <a:t>(</a:t>
            </a:r>
            <a:r>
              <a:rPr lang="en-US" sz="2400" i="1" dirty="0">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a:solidFill>
                  <a:schemeClr val="bg1">
                    <a:lumMod val="50000"/>
                  </a:schemeClr>
                </a:solidFill>
                <a:latin typeface="Times New Roman" panose="02020603050405020304" pitchFamily="18" charset="0"/>
                <a:cs typeface="Times New Roman" panose="02020603050405020304" pitchFamily="18" charset="0"/>
              </a:rPr>
              <a:t>i</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j</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k</a:t>
            </a:r>
            <a:r>
              <a:rPr lang="en-US" sz="2400" dirty="0">
                <a:solidFill>
                  <a:schemeClr val="bg1">
                    <a:lumMod val="50000"/>
                  </a:schemeClr>
                </a:solidFill>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64551684-06A6-294F-B4F7-9B944D49B7D9}"/>
              </a:ext>
            </a:extLst>
          </p:cNvPr>
          <p:cNvSpPr txBox="1"/>
          <p:nvPr/>
        </p:nvSpPr>
        <p:spPr>
          <a:xfrm>
            <a:off x="6041094" y="33273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p>
        </p:txBody>
      </p:sp>
      <p:sp>
        <p:nvSpPr>
          <p:cNvPr id="52" name="TextBox 51">
            <a:extLst>
              <a:ext uri="{FF2B5EF4-FFF2-40B4-BE49-F238E27FC236}">
                <a16:creationId xmlns:a16="http://schemas.microsoft.com/office/drawing/2014/main" id="{EB285D9D-D453-E84E-A00B-EBE1CEABDF7F}"/>
              </a:ext>
            </a:extLst>
          </p:cNvPr>
          <p:cNvSpPr txBox="1"/>
          <p:nvPr/>
        </p:nvSpPr>
        <p:spPr>
          <a:xfrm>
            <a:off x="6041094" y="38343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3" name="TextBox 52">
            <a:extLst>
              <a:ext uri="{FF2B5EF4-FFF2-40B4-BE49-F238E27FC236}">
                <a16:creationId xmlns:a16="http://schemas.microsoft.com/office/drawing/2014/main" id="{F4386059-6E18-B842-9FBD-14AA41AEA466}"/>
              </a:ext>
            </a:extLst>
          </p:cNvPr>
          <p:cNvSpPr txBox="1"/>
          <p:nvPr/>
        </p:nvSpPr>
        <p:spPr>
          <a:xfrm>
            <a:off x="6041094" y="43412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4" name="TextBox 53">
            <a:extLst>
              <a:ext uri="{FF2B5EF4-FFF2-40B4-BE49-F238E27FC236}">
                <a16:creationId xmlns:a16="http://schemas.microsoft.com/office/drawing/2014/main" id="{1EBF381C-1642-BB4A-B299-9CE290C9D7E9}"/>
              </a:ext>
            </a:extLst>
          </p:cNvPr>
          <p:cNvSpPr txBox="1"/>
          <p:nvPr/>
        </p:nvSpPr>
        <p:spPr>
          <a:xfrm>
            <a:off x="6041094" y="48482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A6776ADF-59F5-B643-BF35-EF9103D553DE}"/>
              </a:ext>
            </a:extLst>
          </p:cNvPr>
          <p:cNvSpPr txBox="1"/>
          <p:nvPr/>
        </p:nvSpPr>
        <p:spPr>
          <a:xfrm>
            <a:off x="6041094" y="53551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6870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C885D-C02D-BA40-8CD1-56172E4AAABF}"/>
              </a:ext>
            </a:extLst>
          </p:cNvPr>
          <p:cNvSpPr/>
          <p:nvPr/>
        </p:nvSpPr>
        <p:spPr>
          <a:xfrm>
            <a:off x="6104467" y="5370529"/>
            <a:ext cx="1454963" cy="46539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D83A8F54-8BB6-314C-B590-E2B882BE3516}"/>
              </a:ext>
            </a:extLst>
          </p:cNvPr>
          <p:cNvSpPr>
            <a:spLocks noGrp="1"/>
          </p:cNvSpPr>
          <p:nvPr>
            <p:ph type="title"/>
          </p:nvPr>
        </p:nvSpPr>
        <p:spPr/>
        <p:txBody>
          <a:bodyPr/>
          <a:lstStyle/>
          <a:p>
            <a:r>
              <a:rPr lang="en-US" dirty="0"/>
              <a:t>Variations of PPC</a:t>
            </a:r>
          </a:p>
        </p:txBody>
      </p:sp>
      <p:sp>
        <p:nvSpPr>
          <p:cNvPr id="4" name="Date Placeholder 3">
            <a:extLst>
              <a:ext uri="{FF2B5EF4-FFF2-40B4-BE49-F238E27FC236}">
                <a16:creationId xmlns:a16="http://schemas.microsoft.com/office/drawing/2014/main" id="{847DCC04-AF38-674B-B8C8-0991E57C056C}"/>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A19B08AB-F034-C94D-AB7F-6F090044AFBE}"/>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E1B924A7-E089-EE4B-8906-36D10DD7C969}"/>
              </a:ext>
            </a:extLst>
          </p:cNvPr>
          <p:cNvSpPr>
            <a:spLocks noGrp="1"/>
          </p:cNvSpPr>
          <p:nvPr>
            <p:ph type="sldNum" sz="quarter" idx="12"/>
          </p:nvPr>
        </p:nvSpPr>
        <p:spPr/>
        <p:txBody>
          <a:bodyPr/>
          <a:lstStyle/>
          <a:p>
            <a:pPr>
              <a:defRPr/>
            </a:pPr>
            <a:fld id="{A7172004-5CED-694E-8453-C5C1C330C6EE}" type="slidenum">
              <a:rPr lang="en-US" altLang="zh-CN" smtClean="0"/>
              <a:pPr>
                <a:defRPr/>
              </a:pPr>
              <a:t>34</a:t>
            </a:fld>
            <a:endParaRPr lang="en-US" altLang="zh-CN" dirty="0"/>
          </a:p>
        </p:txBody>
      </p:sp>
      <p:grpSp>
        <p:nvGrpSpPr>
          <p:cNvPr id="20" name="Group 19">
            <a:extLst>
              <a:ext uri="{FF2B5EF4-FFF2-40B4-BE49-F238E27FC236}">
                <a16:creationId xmlns:a16="http://schemas.microsoft.com/office/drawing/2014/main" id="{9B46B60C-CE43-F743-8EBE-BCA70364088C}"/>
              </a:ext>
            </a:extLst>
          </p:cNvPr>
          <p:cNvGrpSpPr/>
          <p:nvPr/>
        </p:nvGrpSpPr>
        <p:grpSpPr>
          <a:xfrm>
            <a:off x="7803328" y="1326615"/>
            <a:ext cx="424180" cy="4435616"/>
            <a:chOff x="6979769" y="909572"/>
            <a:chExt cx="424180" cy="4435616"/>
          </a:xfrm>
        </p:grpSpPr>
        <p:sp>
          <p:nvSpPr>
            <p:cNvPr id="21" name="Oval 20">
              <a:extLst>
                <a:ext uri="{FF2B5EF4-FFF2-40B4-BE49-F238E27FC236}">
                  <a16:creationId xmlns:a16="http://schemas.microsoft.com/office/drawing/2014/main" id="{983AC8AC-FA2F-434F-BD94-20D34387BEF4}"/>
                </a:ext>
              </a:extLst>
            </p:cNvPr>
            <p:cNvSpPr/>
            <p:nvPr/>
          </p:nvSpPr>
          <p:spPr>
            <a:xfrm>
              <a:off x="6979769" y="3355768"/>
              <a:ext cx="411480" cy="411480"/>
            </a:xfrm>
            <a:prstGeom prst="ellipse">
              <a:avLst/>
            </a:prstGeom>
            <a:solidFill>
              <a:schemeClr val="accent2">
                <a:lumMod val="40000"/>
                <a:lumOff val="60000"/>
              </a:schemeClr>
            </a:solidFill>
            <a:ln>
              <a:solidFill>
                <a:schemeClr val="tx1"/>
              </a:solidFill>
            </a:ln>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4</a:t>
              </a:r>
            </a:p>
          </p:txBody>
        </p:sp>
        <p:sp>
          <p:nvSpPr>
            <p:cNvPr id="22" name="Oval 21">
              <a:extLst>
                <a:ext uri="{FF2B5EF4-FFF2-40B4-BE49-F238E27FC236}">
                  <a16:creationId xmlns:a16="http://schemas.microsoft.com/office/drawing/2014/main" id="{BD2D82FC-12F3-394F-9575-5D5DA0A234B4}"/>
                </a:ext>
              </a:extLst>
            </p:cNvPr>
            <p:cNvSpPr/>
            <p:nvPr/>
          </p:nvSpPr>
          <p:spPr>
            <a:xfrm>
              <a:off x="6979769" y="909572"/>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1</a:t>
              </a:r>
            </a:p>
          </p:txBody>
        </p:sp>
        <p:sp>
          <p:nvSpPr>
            <p:cNvPr id="23" name="Oval 22">
              <a:extLst>
                <a:ext uri="{FF2B5EF4-FFF2-40B4-BE49-F238E27FC236}">
                  <a16:creationId xmlns:a16="http://schemas.microsoft.com/office/drawing/2014/main" id="{C19AFCDF-0D97-A444-8F31-4E41A503DE13}"/>
                </a:ext>
              </a:extLst>
            </p:cNvPr>
            <p:cNvSpPr/>
            <p:nvPr/>
          </p:nvSpPr>
          <p:spPr>
            <a:xfrm>
              <a:off x="6979769" y="256871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3</a:t>
              </a:r>
            </a:p>
          </p:txBody>
        </p:sp>
        <p:sp>
          <p:nvSpPr>
            <p:cNvPr id="24" name="Oval 23">
              <a:extLst>
                <a:ext uri="{FF2B5EF4-FFF2-40B4-BE49-F238E27FC236}">
                  <a16:creationId xmlns:a16="http://schemas.microsoft.com/office/drawing/2014/main" id="{CC92A485-9DA2-434A-A76F-C1896B5CA56D}"/>
                </a:ext>
              </a:extLst>
            </p:cNvPr>
            <p:cNvSpPr/>
            <p:nvPr/>
          </p:nvSpPr>
          <p:spPr>
            <a:xfrm>
              <a:off x="6979769" y="173914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2</a:t>
              </a:r>
            </a:p>
          </p:txBody>
        </p:sp>
        <p:cxnSp>
          <p:nvCxnSpPr>
            <p:cNvPr id="25" name="Straight Connector 24">
              <a:extLst>
                <a:ext uri="{FF2B5EF4-FFF2-40B4-BE49-F238E27FC236}">
                  <a16:creationId xmlns:a16="http://schemas.microsoft.com/office/drawing/2014/main" id="{E1081142-378D-924A-BFA2-81A5D552F3F8}"/>
                </a:ext>
              </a:extLst>
            </p:cNvPr>
            <p:cNvCxnSpPr>
              <a:stCxn id="22" idx="4"/>
              <a:endCxn id="24" idx="0"/>
            </p:cNvCxnSpPr>
            <p:nvPr/>
          </p:nvCxnSpPr>
          <p:spPr>
            <a:xfrm>
              <a:off x="7185509" y="1321052"/>
              <a:ext cx="0" cy="418089"/>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58BD92B-07B4-844D-824E-D4194068CAE1}"/>
                </a:ext>
              </a:extLst>
            </p:cNvPr>
            <p:cNvCxnSpPr>
              <a:stCxn id="23" idx="4"/>
              <a:endCxn id="21" idx="0"/>
            </p:cNvCxnSpPr>
            <p:nvPr/>
          </p:nvCxnSpPr>
          <p:spPr>
            <a:xfrm>
              <a:off x="7185509" y="2980191"/>
              <a:ext cx="0" cy="375577"/>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53FC477-E02B-5344-97E8-0AF977A81BCF}"/>
                </a:ext>
              </a:extLst>
            </p:cNvPr>
            <p:cNvCxnSpPr>
              <a:stCxn id="24" idx="4"/>
              <a:endCxn id="23" idx="0"/>
            </p:cNvCxnSpPr>
            <p:nvPr/>
          </p:nvCxnSpPr>
          <p:spPr>
            <a:xfrm>
              <a:off x="7185509" y="2150621"/>
              <a:ext cx="0" cy="4180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5F85091-C06A-A343-9378-0032E6CBF2A8}"/>
                </a:ext>
              </a:extLst>
            </p:cNvPr>
            <p:cNvCxnSpPr>
              <a:stCxn id="21" idx="4"/>
              <a:endCxn id="34" idx="0"/>
            </p:cNvCxnSpPr>
            <p:nvPr/>
          </p:nvCxnSpPr>
          <p:spPr>
            <a:xfrm>
              <a:off x="7185509" y="3767248"/>
              <a:ext cx="0" cy="377490"/>
            </a:xfrm>
            <a:prstGeom prst="line">
              <a:avLst/>
            </a:prstGeom>
            <a:ln w="25400">
              <a:solidFill>
                <a:srgbClr val="C00000"/>
              </a:solidFill>
            </a:ln>
            <a:effectLst/>
          </p:spPr>
          <p:style>
            <a:lnRef idx="1">
              <a:schemeClr val="dk1"/>
            </a:lnRef>
            <a:fillRef idx="0">
              <a:schemeClr val="dk1"/>
            </a:fillRef>
            <a:effectRef idx="0">
              <a:schemeClr val="dk1"/>
            </a:effectRef>
            <a:fontRef idx="minor">
              <a:schemeClr val="tx1"/>
            </a:fontRef>
          </p:style>
        </p:cxnSp>
        <p:cxnSp>
          <p:nvCxnSpPr>
            <p:cNvPr id="29" name="Straight Connector">
              <a:extLst>
                <a:ext uri="{FF2B5EF4-FFF2-40B4-BE49-F238E27FC236}">
                  <a16:creationId xmlns:a16="http://schemas.microsoft.com/office/drawing/2014/main" id="{BAA2E0B9-8CFA-594B-B182-B65CE27CE649}"/>
                </a:ext>
              </a:extLst>
            </p:cNvPr>
            <p:cNvCxnSpPr>
              <a:stCxn id="34" idx="4"/>
              <a:endCxn id="35" idx="0"/>
            </p:cNvCxnSpPr>
            <p:nvPr/>
          </p:nvCxnSpPr>
          <p:spPr>
            <a:xfrm>
              <a:off x="7185509" y="4556218"/>
              <a:ext cx="0" cy="377490"/>
            </a:xfrm>
            <a:prstGeom prst="line">
              <a:avLst/>
            </a:prstGeom>
            <a:ln w="25400">
              <a:solidFill>
                <a:schemeClr val="accent2"/>
              </a:solidFill>
            </a:ln>
            <a:effectLst/>
          </p:spPr>
          <p:style>
            <a:lnRef idx="1">
              <a:schemeClr val="dk1"/>
            </a:lnRef>
            <a:fillRef idx="0">
              <a:schemeClr val="dk1"/>
            </a:fillRef>
            <a:effectRef idx="0">
              <a:schemeClr val="dk1"/>
            </a:effectRef>
            <a:fontRef idx="minor">
              <a:schemeClr val="tx1"/>
            </a:fontRef>
          </p:style>
        </p:cxnSp>
        <p:cxnSp>
          <p:nvCxnSpPr>
            <p:cNvPr id="30" name="Curved Connector 29">
              <a:extLst>
                <a:ext uri="{FF2B5EF4-FFF2-40B4-BE49-F238E27FC236}">
                  <a16:creationId xmlns:a16="http://schemas.microsoft.com/office/drawing/2014/main" id="{29C1E8D9-9CBC-0B44-A353-CFA55138A313}"/>
                </a:ext>
              </a:extLst>
            </p:cNvPr>
            <p:cNvCxnSpPr>
              <a:stCxn id="23" idx="6"/>
              <a:endCxn id="22" idx="6"/>
            </p:cNvCxnSpPr>
            <p:nvPr/>
          </p:nvCxnSpPr>
          <p:spPr>
            <a:xfrm flipV="1">
              <a:off x="7391249" y="1115312"/>
              <a:ext cx="12700" cy="1659139"/>
            </a:xfrm>
            <a:prstGeom prst="curvedConnector3">
              <a:avLst>
                <a:gd name="adj1" fmla="val 1161654"/>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Curved Connector 30">
              <a:extLst>
                <a:ext uri="{FF2B5EF4-FFF2-40B4-BE49-F238E27FC236}">
                  <a16:creationId xmlns:a16="http://schemas.microsoft.com/office/drawing/2014/main" id="{496E39BA-1F45-3A45-A502-53D3761B8C03}"/>
                </a:ext>
              </a:extLst>
            </p:cNvPr>
            <p:cNvCxnSpPr>
              <a:stCxn id="21" idx="2"/>
              <a:endCxn id="24" idx="2"/>
            </p:cNvCxnSpPr>
            <p:nvPr/>
          </p:nvCxnSpPr>
          <p:spPr>
            <a:xfrm rot="10800000">
              <a:off x="6979769" y="1944882"/>
              <a:ext cx="12700" cy="1616627"/>
            </a:xfrm>
            <a:prstGeom prst="curvedConnector3">
              <a:avLst>
                <a:gd name="adj1" fmla="val 1161661"/>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Curved Connector 31">
              <a:extLst>
                <a:ext uri="{FF2B5EF4-FFF2-40B4-BE49-F238E27FC236}">
                  <a16:creationId xmlns:a16="http://schemas.microsoft.com/office/drawing/2014/main" id="{DF73C745-E4BF-124E-8D5F-1FFF91053B86}"/>
                </a:ext>
              </a:extLst>
            </p:cNvPr>
            <p:cNvCxnSpPr>
              <a:stCxn id="21" idx="2"/>
              <a:endCxn id="22" idx="2"/>
            </p:cNvCxnSpPr>
            <p:nvPr/>
          </p:nvCxnSpPr>
          <p:spPr>
            <a:xfrm rot="10800000">
              <a:off x="6979769" y="1115312"/>
              <a:ext cx="12700" cy="2446196"/>
            </a:xfrm>
            <a:prstGeom prst="curvedConnector3">
              <a:avLst>
                <a:gd name="adj1" fmla="val 21270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Curved Connector 32">
              <a:extLst>
                <a:ext uri="{FF2B5EF4-FFF2-40B4-BE49-F238E27FC236}">
                  <a16:creationId xmlns:a16="http://schemas.microsoft.com/office/drawing/2014/main" id="{BE25C833-D960-E14E-8C14-699BDCB6391F}"/>
                </a:ext>
              </a:extLst>
            </p:cNvPr>
            <p:cNvCxnSpPr>
              <a:stCxn id="35" idx="2"/>
              <a:endCxn id="21" idx="2"/>
            </p:cNvCxnSpPr>
            <p:nvPr/>
          </p:nvCxnSpPr>
          <p:spPr>
            <a:xfrm rot="10800000">
              <a:off x="6979769" y="3561508"/>
              <a:ext cx="12700" cy="1577940"/>
            </a:xfrm>
            <a:prstGeom prst="curvedConnector3">
              <a:avLst>
                <a:gd name="adj1" fmla="val 1392339"/>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ADA6344C-CC8D-9E43-B905-BC3EBC6B4DF2}"/>
                </a:ext>
              </a:extLst>
            </p:cNvPr>
            <p:cNvSpPr/>
            <p:nvPr/>
          </p:nvSpPr>
          <p:spPr>
            <a:xfrm>
              <a:off x="6979769" y="4144738"/>
              <a:ext cx="411480" cy="411480"/>
            </a:xfrm>
            <a:prstGeom prst="ellipse">
              <a:avLst/>
            </a:prstGeom>
            <a:solidFill>
              <a:schemeClr val="accent2">
                <a:lumMod val="40000"/>
                <a:lumOff val="60000"/>
              </a:schemeClr>
            </a:solidFill>
            <a:ln>
              <a:solidFill>
                <a:schemeClr val="tx1"/>
              </a:solidFill>
            </a:ln>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5</a:t>
              </a:r>
            </a:p>
          </p:txBody>
        </p:sp>
        <p:sp>
          <p:nvSpPr>
            <p:cNvPr id="35" name="Oval 34">
              <a:extLst>
                <a:ext uri="{FF2B5EF4-FFF2-40B4-BE49-F238E27FC236}">
                  <a16:creationId xmlns:a16="http://schemas.microsoft.com/office/drawing/2014/main" id="{A95BB4D4-BCCF-8C42-96B6-586B00CE5840}"/>
                </a:ext>
              </a:extLst>
            </p:cNvPr>
            <p:cNvSpPr/>
            <p:nvPr/>
          </p:nvSpPr>
          <p:spPr>
            <a:xfrm>
              <a:off x="6979769" y="4933708"/>
              <a:ext cx="411480" cy="411480"/>
            </a:xfrm>
            <a:prstGeom prst="ellipse">
              <a:avLst/>
            </a:prstGeom>
            <a:solidFill>
              <a:schemeClr val="accent2">
                <a:lumMod val="40000"/>
                <a:lumOff val="60000"/>
              </a:schemeClr>
            </a:solidFill>
            <a:ln>
              <a:solidFill>
                <a:schemeClr val="tx1"/>
              </a:solidFill>
            </a:ln>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6</a:t>
              </a:r>
            </a:p>
          </p:txBody>
        </p:sp>
      </p:grpSp>
      <p:cxnSp>
        <p:nvCxnSpPr>
          <p:cNvPr id="42" name="Straight Arrow Connector 41">
            <a:extLst>
              <a:ext uri="{FF2B5EF4-FFF2-40B4-BE49-F238E27FC236}">
                <a16:creationId xmlns:a16="http://schemas.microsoft.com/office/drawing/2014/main" id="{7AB3AD70-2D79-6544-A61C-B6CF1DE9ADFC}"/>
              </a:ext>
            </a:extLst>
          </p:cNvPr>
          <p:cNvCxnSpPr/>
          <p:nvPr/>
        </p:nvCxnSpPr>
        <p:spPr>
          <a:xfrm>
            <a:off x="8577108" y="15953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06A40ED-9B71-E04A-B226-A86F60F821E7}"/>
              </a:ext>
            </a:extLst>
          </p:cNvPr>
          <p:cNvSpPr txBox="1"/>
          <p:nvPr/>
        </p:nvSpPr>
        <p:spPr>
          <a:xfrm rot="16200000">
            <a:off x="7742500" y="2433093"/>
            <a:ext cx="2279325" cy="400110"/>
          </a:xfrm>
          <a:prstGeom prst="rect">
            <a:avLst/>
          </a:prstGeom>
          <a:noFill/>
        </p:spPr>
        <p:txBody>
          <a:bodyPr wrap="square" rtlCol="0" anchor="ctr">
            <a:spAutoFit/>
          </a:bodyPr>
          <a:lstStyle/>
          <a:p>
            <a:pPr algn="r"/>
            <a:r>
              <a:rPr lang="en-US" sz="2000" dirty="0"/>
              <a:t>Instantiation order</a:t>
            </a:r>
          </a:p>
        </p:txBody>
      </p:sp>
      <p:cxnSp>
        <p:nvCxnSpPr>
          <p:cNvPr id="44" name="Straight Arrow Connector 43">
            <a:extLst>
              <a:ext uri="{FF2B5EF4-FFF2-40B4-BE49-F238E27FC236}">
                <a16:creationId xmlns:a16="http://schemas.microsoft.com/office/drawing/2014/main" id="{63B23AB8-8C4B-F445-B528-54798FC520DB}"/>
              </a:ext>
            </a:extLst>
          </p:cNvPr>
          <p:cNvCxnSpPr/>
          <p:nvPr/>
        </p:nvCxnSpPr>
        <p:spPr>
          <a:xfrm flipH="1" flipV="1">
            <a:off x="8577108" y="48719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3B0B8D5F-53C9-9148-BD69-F3E2425B4315}"/>
              </a:ext>
            </a:extLst>
          </p:cNvPr>
          <p:cNvSpPr txBox="1"/>
          <p:nvPr/>
        </p:nvSpPr>
        <p:spPr>
          <a:xfrm rot="16200000">
            <a:off x="7802515" y="4608574"/>
            <a:ext cx="2159295" cy="400110"/>
          </a:xfrm>
          <a:prstGeom prst="rect">
            <a:avLst/>
          </a:prstGeom>
          <a:noFill/>
        </p:spPr>
        <p:txBody>
          <a:bodyPr wrap="square" rtlCol="0" anchor="ctr">
            <a:spAutoFit/>
          </a:bodyPr>
          <a:lstStyle/>
          <a:p>
            <a:r>
              <a:rPr lang="en-US" sz="2000" dirty="0"/>
              <a:t>Elimination order</a:t>
            </a:r>
          </a:p>
        </p:txBody>
      </p:sp>
      <p:sp>
        <p:nvSpPr>
          <p:cNvPr id="36" name="Content Placeholder 2">
            <a:extLst>
              <a:ext uri="{FF2B5EF4-FFF2-40B4-BE49-F238E27FC236}">
                <a16:creationId xmlns:a16="http://schemas.microsoft.com/office/drawing/2014/main" id="{DB24E3A3-140F-4E48-ABD7-0045BA7352DE}"/>
              </a:ext>
            </a:extLst>
          </p:cNvPr>
          <p:cNvSpPr txBox="1">
            <a:spLocks/>
          </p:cNvSpPr>
          <p:nvPr/>
        </p:nvSpPr>
        <p:spPr bwMode="auto">
          <a:xfrm>
            <a:off x="533400" y="1265238"/>
            <a:ext cx="6901880" cy="1051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6627813" algn="r"/>
              </a:tabLst>
            </a:pPr>
            <a:r>
              <a:rPr lang="en-US" sz="2000" kern="0" dirty="0"/>
              <a:t>Directional Path Consistency (DPC)	</a:t>
            </a:r>
            <a:r>
              <a:rPr lang="en-US" sz="1400" kern="0" dirty="0">
                <a:solidFill>
                  <a:schemeClr val="accent1"/>
                </a:solidFill>
              </a:rPr>
              <a:t>[</a:t>
            </a:r>
            <a:r>
              <a:rPr lang="en-US" sz="1400" kern="0" dirty="0" err="1">
                <a:solidFill>
                  <a:schemeClr val="accent1"/>
                </a:solidFill>
              </a:rPr>
              <a:t>Dechter</a:t>
            </a:r>
            <a:r>
              <a:rPr lang="en-US" sz="1400" kern="0" dirty="0">
                <a:solidFill>
                  <a:schemeClr val="accent1"/>
                </a:solidFill>
              </a:rPr>
              <a:t> and Pearl, 1988]</a:t>
            </a:r>
            <a:endParaRPr lang="en-US" sz="2000" kern="0" dirty="0">
              <a:solidFill>
                <a:schemeClr val="accent1"/>
              </a:solidFill>
            </a:endParaRPr>
          </a:p>
          <a:p>
            <a:pPr lvl="1"/>
            <a:r>
              <a:rPr lang="en-US" sz="1800" kern="0" dirty="0"/>
              <a:t>Each triangle once in elimination order</a:t>
            </a:r>
          </a:p>
          <a:p>
            <a:pPr lvl="1"/>
            <a:r>
              <a:rPr lang="en-US" sz="1800" kern="0" dirty="0"/>
              <a:t>Update edge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294BA070-054D-1D41-95AA-53ACCC29AE7E}"/>
              </a:ext>
            </a:extLst>
          </p:cNvPr>
          <p:cNvSpPr txBox="1"/>
          <p:nvPr/>
        </p:nvSpPr>
        <p:spPr>
          <a:xfrm>
            <a:off x="6032836" y="2806580"/>
            <a:ext cx="1598130" cy="461665"/>
          </a:xfrm>
          <a:prstGeom prst="rect">
            <a:avLst/>
          </a:prstGeom>
          <a:noFill/>
        </p:spPr>
        <p:txBody>
          <a:bodyPr wrap="none" rtlCol="0">
            <a:spAutoFit/>
          </a:bodyPr>
          <a:lstStyle/>
          <a:p>
            <a:r>
              <a:rPr lang="en-US" sz="2400" dirty="0">
                <a:solidFill>
                  <a:schemeClr val="bg1">
                    <a:lumMod val="50000"/>
                  </a:schemeClr>
                </a:solidFill>
                <a:latin typeface="Times New Roman" panose="02020603050405020304" pitchFamily="18" charset="0"/>
                <a:cs typeface="Times New Roman" panose="02020603050405020304" pitchFamily="18" charset="0"/>
              </a:rPr>
              <a:t>(</a:t>
            </a:r>
            <a:r>
              <a:rPr lang="en-US" sz="2400" i="1" dirty="0">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a:solidFill>
                  <a:schemeClr val="bg1">
                    <a:lumMod val="50000"/>
                  </a:schemeClr>
                </a:solidFill>
                <a:latin typeface="Times New Roman" panose="02020603050405020304" pitchFamily="18" charset="0"/>
                <a:cs typeface="Times New Roman" panose="02020603050405020304" pitchFamily="18" charset="0"/>
              </a:rPr>
              <a:t>i</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j</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k</a:t>
            </a:r>
            <a:r>
              <a:rPr lang="en-US" sz="2400" dirty="0">
                <a:solidFill>
                  <a:schemeClr val="bg1">
                    <a:lumMod val="50000"/>
                  </a:schemeClr>
                </a:solidFill>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64551684-06A6-294F-B4F7-9B944D49B7D9}"/>
              </a:ext>
            </a:extLst>
          </p:cNvPr>
          <p:cNvSpPr txBox="1"/>
          <p:nvPr/>
        </p:nvSpPr>
        <p:spPr>
          <a:xfrm>
            <a:off x="6041094" y="33273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p>
        </p:txBody>
      </p:sp>
      <p:sp>
        <p:nvSpPr>
          <p:cNvPr id="52" name="TextBox 51">
            <a:extLst>
              <a:ext uri="{FF2B5EF4-FFF2-40B4-BE49-F238E27FC236}">
                <a16:creationId xmlns:a16="http://schemas.microsoft.com/office/drawing/2014/main" id="{EB285D9D-D453-E84E-A00B-EBE1CEABDF7F}"/>
              </a:ext>
            </a:extLst>
          </p:cNvPr>
          <p:cNvSpPr txBox="1"/>
          <p:nvPr/>
        </p:nvSpPr>
        <p:spPr>
          <a:xfrm>
            <a:off x="6041094" y="38343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3" name="TextBox 52">
            <a:extLst>
              <a:ext uri="{FF2B5EF4-FFF2-40B4-BE49-F238E27FC236}">
                <a16:creationId xmlns:a16="http://schemas.microsoft.com/office/drawing/2014/main" id="{F4386059-6E18-B842-9FBD-14AA41AEA466}"/>
              </a:ext>
            </a:extLst>
          </p:cNvPr>
          <p:cNvSpPr txBox="1"/>
          <p:nvPr/>
        </p:nvSpPr>
        <p:spPr>
          <a:xfrm>
            <a:off x="6041094" y="43412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4" name="TextBox 53">
            <a:extLst>
              <a:ext uri="{FF2B5EF4-FFF2-40B4-BE49-F238E27FC236}">
                <a16:creationId xmlns:a16="http://schemas.microsoft.com/office/drawing/2014/main" id="{1EBF381C-1642-BB4A-B299-9CE290C9D7E9}"/>
              </a:ext>
            </a:extLst>
          </p:cNvPr>
          <p:cNvSpPr txBox="1"/>
          <p:nvPr/>
        </p:nvSpPr>
        <p:spPr>
          <a:xfrm>
            <a:off x="6041094" y="48482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A6776ADF-59F5-B643-BF35-EF9103D553DE}"/>
              </a:ext>
            </a:extLst>
          </p:cNvPr>
          <p:cNvSpPr txBox="1"/>
          <p:nvPr/>
        </p:nvSpPr>
        <p:spPr>
          <a:xfrm>
            <a:off x="6041094" y="53551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a:t>
            </a:r>
          </a:p>
        </p:txBody>
      </p:sp>
      <p:sp>
        <p:nvSpPr>
          <p:cNvPr id="38" name="Content Placeholder 2">
            <a:extLst>
              <a:ext uri="{FF2B5EF4-FFF2-40B4-BE49-F238E27FC236}">
                <a16:creationId xmlns:a16="http://schemas.microsoft.com/office/drawing/2014/main" id="{B216D9CF-C3AE-C84B-AAD2-BC6AF490141A}"/>
              </a:ext>
            </a:extLst>
          </p:cNvPr>
          <p:cNvSpPr txBox="1">
            <a:spLocks/>
          </p:cNvSpPr>
          <p:nvPr/>
        </p:nvSpPr>
        <p:spPr bwMode="auto">
          <a:xfrm>
            <a:off x="533400" y="2294842"/>
            <a:ext cx="6901880" cy="756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r>
              <a:rPr lang="en-US" sz="2000" kern="0" dirty="0"/>
              <a:t>Directional Partial Path Consistency (DPPC)</a:t>
            </a:r>
          </a:p>
          <a:p>
            <a:pPr lvl="1"/>
            <a:r>
              <a:rPr lang="en-US" sz="1800" kern="0" dirty="0"/>
              <a:t>Update all 3 edges in elimination order</a:t>
            </a:r>
          </a:p>
        </p:txBody>
      </p:sp>
    </p:spTree>
    <p:extLst>
      <p:ext uri="{BB962C8B-B14F-4D97-AF65-F5344CB8AC3E}">
        <p14:creationId xmlns:p14="http://schemas.microsoft.com/office/powerpoint/2010/main" val="3033543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8F54-8BB6-314C-B590-E2B882BE3516}"/>
              </a:ext>
            </a:extLst>
          </p:cNvPr>
          <p:cNvSpPr>
            <a:spLocks noGrp="1"/>
          </p:cNvSpPr>
          <p:nvPr>
            <p:ph type="title"/>
          </p:nvPr>
        </p:nvSpPr>
        <p:spPr/>
        <p:txBody>
          <a:bodyPr/>
          <a:lstStyle/>
          <a:p>
            <a:r>
              <a:rPr lang="en-US" dirty="0"/>
              <a:t>Variations of PPC</a:t>
            </a:r>
          </a:p>
        </p:txBody>
      </p:sp>
      <p:sp>
        <p:nvSpPr>
          <p:cNvPr id="4" name="Date Placeholder 3">
            <a:extLst>
              <a:ext uri="{FF2B5EF4-FFF2-40B4-BE49-F238E27FC236}">
                <a16:creationId xmlns:a16="http://schemas.microsoft.com/office/drawing/2014/main" id="{847DCC04-AF38-674B-B8C8-0991E57C056C}"/>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A19B08AB-F034-C94D-AB7F-6F090044AFBE}"/>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E1B924A7-E089-EE4B-8906-36D10DD7C969}"/>
              </a:ext>
            </a:extLst>
          </p:cNvPr>
          <p:cNvSpPr>
            <a:spLocks noGrp="1"/>
          </p:cNvSpPr>
          <p:nvPr>
            <p:ph type="sldNum" sz="quarter" idx="12"/>
          </p:nvPr>
        </p:nvSpPr>
        <p:spPr/>
        <p:txBody>
          <a:bodyPr/>
          <a:lstStyle/>
          <a:p>
            <a:pPr>
              <a:defRPr/>
            </a:pPr>
            <a:fld id="{A7172004-5CED-694E-8453-C5C1C330C6EE}" type="slidenum">
              <a:rPr lang="en-US" altLang="zh-CN" smtClean="0"/>
              <a:pPr>
                <a:defRPr/>
              </a:pPr>
              <a:t>35</a:t>
            </a:fld>
            <a:endParaRPr lang="en-US" altLang="zh-CN" dirty="0"/>
          </a:p>
        </p:txBody>
      </p:sp>
      <p:grpSp>
        <p:nvGrpSpPr>
          <p:cNvPr id="20" name="Group 19">
            <a:extLst>
              <a:ext uri="{FF2B5EF4-FFF2-40B4-BE49-F238E27FC236}">
                <a16:creationId xmlns:a16="http://schemas.microsoft.com/office/drawing/2014/main" id="{9B46B60C-CE43-F743-8EBE-BCA70364088C}"/>
              </a:ext>
            </a:extLst>
          </p:cNvPr>
          <p:cNvGrpSpPr/>
          <p:nvPr/>
        </p:nvGrpSpPr>
        <p:grpSpPr>
          <a:xfrm>
            <a:off x="7803328" y="1326615"/>
            <a:ext cx="424180" cy="4435616"/>
            <a:chOff x="6979769" y="909572"/>
            <a:chExt cx="424180" cy="4435616"/>
          </a:xfrm>
        </p:grpSpPr>
        <p:sp>
          <p:nvSpPr>
            <p:cNvPr id="21" name="Oval 20">
              <a:extLst>
                <a:ext uri="{FF2B5EF4-FFF2-40B4-BE49-F238E27FC236}">
                  <a16:creationId xmlns:a16="http://schemas.microsoft.com/office/drawing/2014/main" id="{983AC8AC-FA2F-434F-BD94-20D34387BEF4}"/>
                </a:ext>
              </a:extLst>
            </p:cNvPr>
            <p:cNvSpPr/>
            <p:nvPr/>
          </p:nvSpPr>
          <p:spPr>
            <a:xfrm>
              <a:off x="6979769" y="335576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4</a:t>
              </a:r>
            </a:p>
          </p:txBody>
        </p:sp>
        <p:sp>
          <p:nvSpPr>
            <p:cNvPr id="22" name="Oval 21">
              <a:extLst>
                <a:ext uri="{FF2B5EF4-FFF2-40B4-BE49-F238E27FC236}">
                  <a16:creationId xmlns:a16="http://schemas.microsoft.com/office/drawing/2014/main" id="{BD2D82FC-12F3-394F-9575-5D5DA0A234B4}"/>
                </a:ext>
              </a:extLst>
            </p:cNvPr>
            <p:cNvSpPr/>
            <p:nvPr/>
          </p:nvSpPr>
          <p:spPr>
            <a:xfrm>
              <a:off x="6979769" y="909572"/>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1</a:t>
              </a:r>
            </a:p>
          </p:txBody>
        </p:sp>
        <p:sp>
          <p:nvSpPr>
            <p:cNvPr id="23" name="Oval 22">
              <a:extLst>
                <a:ext uri="{FF2B5EF4-FFF2-40B4-BE49-F238E27FC236}">
                  <a16:creationId xmlns:a16="http://schemas.microsoft.com/office/drawing/2014/main" id="{C19AFCDF-0D97-A444-8F31-4E41A503DE13}"/>
                </a:ext>
              </a:extLst>
            </p:cNvPr>
            <p:cNvSpPr/>
            <p:nvPr/>
          </p:nvSpPr>
          <p:spPr>
            <a:xfrm>
              <a:off x="6979769" y="256871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3</a:t>
              </a:r>
            </a:p>
          </p:txBody>
        </p:sp>
        <p:sp>
          <p:nvSpPr>
            <p:cNvPr id="24" name="Oval 23">
              <a:extLst>
                <a:ext uri="{FF2B5EF4-FFF2-40B4-BE49-F238E27FC236}">
                  <a16:creationId xmlns:a16="http://schemas.microsoft.com/office/drawing/2014/main" id="{CC92A485-9DA2-434A-A76F-C1896B5CA56D}"/>
                </a:ext>
              </a:extLst>
            </p:cNvPr>
            <p:cNvSpPr/>
            <p:nvPr/>
          </p:nvSpPr>
          <p:spPr>
            <a:xfrm>
              <a:off x="6979769" y="173914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2</a:t>
              </a:r>
            </a:p>
          </p:txBody>
        </p:sp>
        <p:cxnSp>
          <p:nvCxnSpPr>
            <p:cNvPr id="25" name="Straight Connector 24">
              <a:extLst>
                <a:ext uri="{FF2B5EF4-FFF2-40B4-BE49-F238E27FC236}">
                  <a16:creationId xmlns:a16="http://schemas.microsoft.com/office/drawing/2014/main" id="{E1081142-378D-924A-BFA2-81A5D552F3F8}"/>
                </a:ext>
              </a:extLst>
            </p:cNvPr>
            <p:cNvCxnSpPr>
              <a:stCxn id="22" idx="4"/>
              <a:endCxn id="24" idx="0"/>
            </p:cNvCxnSpPr>
            <p:nvPr/>
          </p:nvCxnSpPr>
          <p:spPr>
            <a:xfrm>
              <a:off x="7185509" y="1321052"/>
              <a:ext cx="0" cy="418089"/>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58BD92B-07B4-844D-824E-D4194068CAE1}"/>
                </a:ext>
              </a:extLst>
            </p:cNvPr>
            <p:cNvCxnSpPr>
              <a:stCxn id="23" idx="4"/>
              <a:endCxn id="21" idx="0"/>
            </p:cNvCxnSpPr>
            <p:nvPr/>
          </p:nvCxnSpPr>
          <p:spPr>
            <a:xfrm>
              <a:off x="7185509" y="2980191"/>
              <a:ext cx="0" cy="375577"/>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53FC477-E02B-5344-97E8-0AF977A81BCF}"/>
                </a:ext>
              </a:extLst>
            </p:cNvPr>
            <p:cNvCxnSpPr>
              <a:stCxn id="24" idx="4"/>
              <a:endCxn id="23" idx="0"/>
            </p:cNvCxnSpPr>
            <p:nvPr/>
          </p:nvCxnSpPr>
          <p:spPr>
            <a:xfrm>
              <a:off x="7185509" y="2150621"/>
              <a:ext cx="0" cy="4180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5F85091-C06A-A343-9378-0032E6CBF2A8}"/>
                </a:ext>
              </a:extLst>
            </p:cNvPr>
            <p:cNvCxnSpPr>
              <a:stCxn id="21" idx="4"/>
              <a:endCxn id="34" idx="0"/>
            </p:cNvCxnSpPr>
            <p:nvPr/>
          </p:nvCxnSpPr>
          <p:spPr>
            <a:xfrm>
              <a:off x="7185509" y="3767248"/>
              <a:ext cx="0" cy="3774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9" name="Straight Connector">
              <a:extLst>
                <a:ext uri="{FF2B5EF4-FFF2-40B4-BE49-F238E27FC236}">
                  <a16:creationId xmlns:a16="http://schemas.microsoft.com/office/drawing/2014/main" id="{BAA2E0B9-8CFA-594B-B182-B65CE27CE649}"/>
                </a:ext>
              </a:extLst>
            </p:cNvPr>
            <p:cNvCxnSpPr>
              <a:stCxn id="34" idx="4"/>
              <a:endCxn id="35" idx="0"/>
            </p:cNvCxnSpPr>
            <p:nvPr/>
          </p:nvCxnSpPr>
          <p:spPr>
            <a:xfrm>
              <a:off x="7185509" y="4556218"/>
              <a:ext cx="0" cy="3774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30" name="Curved Connector 29">
              <a:extLst>
                <a:ext uri="{FF2B5EF4-FFF2-40B4-BE49-F238E27FC236}">
                  <a16:creationId xmlns:a16="http://schemas.microsoft.com/office/drawing/2014/main" id="{29C1E8D9-9CBC-0B44-A353-CFA55138A313}"/>
                </a:ext>
              </a:extLst>
            </p:cNvPr>
            <p:cNvCxnSpPr>
              <a:stCxn id="23" idx="6"/>
              <a:endCxn id="22" idx="6"/>
            </p:cNvCxnSpPr>
            <p:nvPr/>
          </p:nvCxnSpPr>
          <p:spPr>
            <a:xfrm flipV="1">
              <a:off x="7391249" y="1115312"/>
              <a:ext cx="12700" cy="1659139"/>
            </a:xfrm>
            <a:prstGeom prst="curvedConnector3">
              <a:avLst>
                <a:gd name="adj1" fmla="val 1161654"/>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Curved Connector 30">
              <a:extLst>
                <a:ext uri="{FF2B5EF4-FFF2-40B4-BE49-F238E27FC236}">
                  <a16:creationId xmlns:a16="http://schemas.microsoft.com/office/drawing/2014/main" id="{496E39BA-1F45-3A45-A502-53D3761B8C03}"/>
                </a:ext>
              </a:extLst>
            </p:cNvPr>
            <p:cNvCxnSpPr>
              <a:stCxn id="21" idx="2"/>
              <a:endCxn id="24" idx="2"/>
            </p:cNvCxnSpPr>
            <p:nvPr/>
          </p:nvCxnSpPr>
          <p:spPr>
            <a:xfrm rot="10800000">
              <a:off x="6979769" y="1944882"/>
              <a:ext cx="12700" cy="1616627"/>
            </a:xfrm>
            <a:prstGeom prst="curvedConnector3">
              <a:avLst>
                <a:gd name="adj1" fmla="val 1161661"/>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Curved Connector 31">
              <a:extLst>
                <a:ext uri="{FF2B5EF4-FFF2-40B4-BE49-F238E27FC236}">
                  <a16:creationId xmlns:a16="http://schemas.microsoft.com/office/drawing/2014/main" id="{DF73C745-E4BF-124E-8D5F-1FFF91053B86}"/>
                </a:ext>
              </a:extLst>
            </p:cNvPr>
            <p:cNvCxnSpPr>
              <a:stCxn id="21" idx="2"/>
              <a:endCxn id="22" idx="2"/>
            </p:cNvCxnSpPr>
            <p:nvPr/>
          </p:nvCxnSpPr>
          <p:spPr>
            <a:xfrm rot="10800000">
              <a:off x="6979769" y="1115312"/>
              <a:ext cx="12700" cy="2446196"/>
            </a:xfrm>
            <a:prstGeom prst="curvedConnector3">
              <a:avLst>
                <a:gd name="adj1" fmla="val 21270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Curved Connector 32">
              <a:extLst>
                <a:ext uri="{FF2B5EF4-FFF2-40B4-BE49-F238E27FC236}">
                  <a16:creationId xmlns:a16="http://schemas.microsoft.com/office/drawing/2014/main" id="{BE25C833-D960-E14E-8C14-699BDCB6391F}"/>
                </a:ext>
              </a:extLst>
            </p:cNvPr>
            <p:cNvCxnSpPr>
              <a:stCxn id="35" idx="2"/>
              <a:endCxn id="21" idx="2"/>
            </p:cNvCxnSpPr>
            <p:nvPr/>
          </p:nvCxnSpPr>
          <p:spPr>
            <a:xfrm rot="10800000">
              <a:off x="6979769" y="3561508"/>
              <a:ext cx="12700" cy="1577940"/>
            </a:xfrm>
            <a:prstGeom prst="curvedConnector3">
              <a:avLst>
                <a:gd name="adj1" fmla="val 13923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ADA6344C-CC8D-9E43-B905-BC3EBC6B4DF2}"/>
                </a:ext>
              </a:extLst>
            </p:cNvPr>
            <p:cNvSpPr/>
            <p:nvPr/>
          </p:nvSpPr>
          <p:spPr>
            <a:xfrm>
              <a:off x="6979769" y="414473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5</a:t>
              </a:r>
            </a:p>
          </p:txBody>
        </p:sp>
        <p:sp>
          <p:nvSpPr>
            <p:cNvPr id="35" name="Oval 34">
              <a:extLst>
                <a:ext uri="{FF2B5EF4-FFF2-40B4-BE49-F238E27FC236}">
                  <a16:creationId xmlns:a16="http://schemas.microsoft.com/office/drawing/2014/main" id="{A95BB4D4-BCCF-8C42-96B6-586B00CE5840}"/>
                </a:ext>
              </a:extLst>
            </p:cNvPr>
            <p:cNvSpPr/>
            <p:nvPr/>
          </p:nvSpPr>
          <p:spPr>
            <a:xfrm>
              <a:off x="6979769" y="493370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6</a:t>
              </a:r>
            </a:p>
          </p:txBody>
        </p:sp>
      </p:grpSp>
      <p:cxnSp>
        <p:nvCxnSpPr>
          <p:cNvPr id="42" name="Straight Arrow Connector 41">
            <a:extLst>
              <a:ext uri="{FF2B5EF4-FFF2-40B4-BE49-F238E27FC236}">
                <a16:creationId xmlns:a16="http://schemas.microsoft.com/office/drawing/2014/main" id="{7AB3AD70-2D79-6544-A61C-B6CF1DE9ADFC}"/>
              </a:ext>
            </a:extLst>
          </p:cNvPr>
          <p:cNvCxnSpPr/>
          <p:nvPr/>
        </p:nvCxnSpPr>
        <p:spPr>
          <a:xfrm>
            <a:off x="8577108" y="15953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06A40ED-9B71-E04A-B226-A86F60F821E7}"/>
              </a:ext>
            </a:extLst>
          </p:cNvPr>
          <p:cNvSpPr txBox="1"/>
          <p:nvPr/>
        </p:nvSpPr>
        <p:spPr>
          <a:xfrm rot="16200000">
            <a:off x="7742500" y="2433093"/>
            <a:ext cx="2279325" cy="400110"/>
          </a:xfrm>
          <a:prstGeom prst="rect">
            <a:avLst/>
          </a:prstGeom>
          <a:noFill/>
        </p:spPr>
        <p:txBody>
          <a:bodyPr wrap="square" rtlCol="0" anchor="ctr">
            <a:spAutoFit/>
          </a:bodyPr>
          <a:lstStyle/>
          <a:p>
            <a:pPr algn="r"/>
            <a:r>
              <a:rPr lang="en-US" sz="2000" dirty="0"/>
              <a:t>Instantiation order</a:t>
            </a:r>
          </a:p>
        </p:txBody>
      </p:sp>
      <p:cxnSp>
        <p:nvCxnSpPr>
          <p:cNvPr id="44" name="Straight Arrow Connector 43">
            <a:extLst>
              <a:ext uri="{FF2B5EF4-FFF2-40B4-BE49-F238E27FC236}">
                <a16:creationId xmlns:a16="http://schemas.microsoft.com/office/drawing/2014/main" id="{63B23AB8-8C4B-F445-B528-54798FC520DB}"/>
              </a:ext>
            </a:extLst>
          </p:cNvPr>
          <p:cNvCxnSpPr/>
          <p:nvPr/>
        </p:nvCxnSpPr>
        <p:spPr>
          <a:xfrm flipH="1" flipV="1">
            <a:off x="8577108" y="48719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3B0B8D5F-53C9-9148-BD69-F3E2425B4315}"/>
              </a:ext>
            </a:extLst>
          </p:cNvPr>
          <p:cNvSpPr txBox="1"/>
          <p:nvPr/>
        </p:nvSpPr>
        <p:spPr>
          <a:xfrm rot="16200000">
            <a:off x="7802515" y="4608574"/>
            <a:ext cx="2159295" cy="400110"/>
          </a:xfrm>
          <a:prstGeom prst="rect">
            <a:avLst/>
          </a:prstGeom>
          <a:noFill/>
        </p:spPr>
        <p:txBody>
          <a:bodyPr wrap="square" rtlCol="0" anchor="ctr">
            <a:spAutoFit/>
          </a:bodyPr>
          <a:lstStyle/>
          <a:p>
            <a:r>
              <a:rPr lang="en-US" sz="2000" dirty="0"/>
              <a:t>Elimination order</a:t>
            </a:r>
          </a:p>
        </p:txBody>
      </p:sp>
      <p:sp>
        <p:nvSpPr>
          <p:cNvPr id="36" name="Content Placeholder 2">
            <a:extLst>
              <a:ext uri="{FF2B5EF4-FFF2-40B4-BE49-F238E27FC236}">
                <a16:creationId xmlns:a16="http://schemas.microsoft.com/office/drawing/2014/main" id="{DB24E3A3-140F-4E48-ABD7-0045BA7352DE}"/>
              </a:ext>
            </a:extLst>
          </p:cNvPr>
          <p:cNvSpPr txBox="1">
            <a:spLocks/>
          </p:cNvSpPr>
          <p:nvPr/>
        </p:nvSpPr>
        <p:spPr bwMode="auto">
          <a:xfrm>
            <a:off x="533400" y="1265238"/>
            <a:ext cx="6901880" cy="1051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6627813" algn="r"/>
              </a:tabLst>
            </a:pPr>
            <a:r>
              <a:rPr lang="en-US" sz="2000" kern="0" dirty="0"/>
              <a:t>Directional Path Consistency (DPC)	</a:t>
            </a:r>
            <a:r>
              <a:rPr lang="en-US" sz="1400" kern="0" dirty="0">
                <a:solidFill>
                  <a:schemeClr val="accent1"/>
                </a:solidFill>
              </a:rPr>
              <a:t>[</a:t>
            </a:r>
            <a:r>
              <a:rPr lang="en-US" sz="1400" kern="0" dirty="0" err="1">
                <a:solidFill>
                  <a:schemeClr val="accent1"/>
                </a:solidFill>
              </a:rPr>
              <a:t>Dechter</a:t>
            </a:r>
            <a:r>
              <a:rPr lang="en-US" sz="1400" kern="0" dirty="0">
                <a:solidFill>
                  <a:schemeClr val="accent1"/>
                </a:solidFill>
              </a:rPr>
              <a:t> and Pearl, 1988]</a:t>
            </a:r>
            <a:endParaRPr lang="en-US" sz="2000" kern="0" dirty="0">
              <a:solidFill>
                <a:schemeClr val="accent1"/>
              </a:solidFill>
            </a:endParaRPr>
          </a:p>
          <a:p>
            <a:pPr lvl="1"/>
            <a:r>
              <a:rPr lang="en-US" sz="1800" kern="0" dirty="0"/>
              <a:t>Each triangle once in elimination order</a:t>
            </a:r>
          </a:p>
          <a:p>
            <a:pPr lvl="1"/>
            <a:r>
              <a:rPr lang="en-US" sz="1800" kern="0" dirty="0"/>
              <a:t>Update edge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a:latin typeface="Times New Roman" panose="02020603050405020304" pitchFamily="18" charset="0"/>
                <a:cs typeface="Times New Roman" panose="02020603050405020304" pitchFamily="18" charset="0"/>
              </a:rPr>
              <a:t>)</a:t>
            </a:r>
          </a:p>
        </p:txBody>
      </p:sp>
      <p:sp>
        <p:nvSpPr>
          <p:cNvPr id="38" name="Content Placeholder 2">
            <a:extLst>
              <a:ext uri="{FF2B5EF4-FFF2-40B4-BE49-F238E27FC236}">
                <a16:creationId xmlns:a16="http://schemas.microsoft.com/office/drawing/2014/main" id="{644E3643-E08A-7740-94C0-1EED19404C1A}"/>
              </a:ext>
            </a:extLst>
          </p:cNvPr>
          <p:cNvSpPr txBox="1">
            <a:spLocks/>
          </p:cNvSpPr>
          <p:nvPr/>
        </p:nvSpPr>
        <p:spPr bwMode="auto">
          <a:xfrm>
            <a:off x="533400" y="2294842"/>
            <a:ext cx="6901880" cy="756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r>
              <a:rPr lang="en-US" sz="2000" kern="0" dirty="0"/>
              <a:t>Directional Partial Path Consistency (DPPC)</a:t>
            </a:r>
          </a:p>
          <a:p>
            <a:pPr lvl="1"/>
            <a:r>
              <a:rPr lang="en-US" sz="1800" kern="0" dirty="0"/>
              <a:t>Update all 3 edges in elimination order</a:t>
            </a:r>
          </a:p>
        </p:txBody>
      </p:sp>
      <p:sp>
        <p:nvSpPr>
          <p:cNvPr id="39" name="Content Placeholder 2">
            <a:extLst>
              <a:ext uri="{FF2B5EF4-FFF2-40B4-BE49-F238E27FC236}">
                <a16:creationId xmlns:a16="http://schemas.microsoft.com/office/drawing/2014/main" id="{F60DE80E-C631-5E43-8D77-4C8FFA27A999}"/>
              </a:ext>
            </a:extLst>
          </p:cNvPr>
          <p:cNvSpPr txBox="1">
            <a:spLocks/>
          </p:cNvSpPr>
          <p:nvPr/>
        </p:nvSpPr>
        <p:spPr bwMode="auto">
          <a:xfrm>
            <a:off x="533400" y="3035268"/>
            <a:ext cx="4948672" cy="1065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4560888" algn="r"/>
              </a:tabLst>
            </a:pPr>
            <a:r>
              <a:rPr lang="en-US" sz="2000" kern="0" dirty="0"/>
              <a:t>P</a:t>
            </a:r>
            <a:r>
              <a:rPr lang="en-US" sz="2000" kern="0" baseline="30000" dirty="0"/>
              <a:t>3</a:t>
            </a:r>
            <a:r>
              <a:rPr lang="en-US" sz="2000" kern="0" dirty="0"/>
              <a:t>C	</a:t>
            </a:r>
            <a:r>
              <a:rPr lang="en-US" sz="1400" kern="0" dirty="0">
                <a:solidFill>
                  <a:schemeClr val="accent1"/>
                </a:solidFill>
              </a:rPr>
              <a:t>[</a:t>
            </a:r>
            <a:r>
              <a:rPr lang="en-US" sz="1400" kern="0" dirty="0" err="1">
                <a:solidFill>
                  <a:schemeClr val="accent1"/>
                </a:solidFill>
              </a:rPr>
              <a:t>Planken</a:t>
            </a:r>
            <a:r>
              <a:rPr lang="en-US" sz="1400" kern="0" dirty="0">
                <a:solidFill>
                  <a:schemeClr val="accent1"/>
                </a:solidFill>
              </a:rPr>
              <a:t> et al., 2008]</a:t>
            </a:r>
            <a:endParaRPr lang="en-US" sz="1800" kern="0" dirty="0"/>
          </a:p>
          <a:p>
            <a:pPr lvl="1"/>
            <a:r>
              <a:rPr lang="en-US" sz="1800" kern="0" dirty="0"/>
              <a:t>Update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a:latin typeface="Times New Roman" panose="02020603050405020304" pitchFamily="18" charset="0"/>
                <a:cs typeface="Times New Roman" panose="02020603050405020304" pitchFamily="18" charset="0"/>
              </a:rPr>
              <a:t>) </a:t>
            </a:r>
            <a:r>
              <a:rPr lang="en-US" sz="1800" kern="0" dirty="0"/>
              <a:t>in elimination order</a:t>
            </a:r>
          </a:p>
          <a:p>
            <a:pPr lvl="1"/>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k</a:t>
            </a:r>
            <a:r>
              <a:rPr lang="en-US" sz="1800" kern="0" dirty="0">
                <a:latin typeface="Times New Roman" panose="02020603050405020304" pitchFamily="18" charset="0"/>
                <a:cs typeface="Times New Roman" panose="02020603050405020304" pitchFamily="18" charset="0"/>
              </a:rPr>
              <a:t>) </a:t>
            </a:r>
            <a:r>
              <a:rPr lang="en-US" sz="1800" kern="0" dirty="0"/>
              <a:t>and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k</a:t>
            </a:r>
            <a:r>
              <a:rPr lang="en-US" sz="1800" kern="0" dirty="0">
                <a:latin typeface="Times New Roman" panose="02020603050405020304" pitchFamily="18" charset="0"/>
                <a:cs typeface="Times New Roman" panose="02020603050405020304" pitchFamily="18" charset="0"/>
              </a:rPr>
              <a:t>) </a:t>
            </a:r>
            <a:r>
              <a:rPr lang="en-US" sz="1800" kern="0" dirty="0"/>
              <a:t>in instantiation order</a:t>
            </a:r>
          </a:p>
        </p:txBody>
      </p:sp>
      <p:sp>
        <p:nvSpPr>
          <p:cNvPr id="10" name="TextBox 9">
            <a:extLst>
              <a:ext uri="{FF2B5EF4-FFF2-40B4-BE49-F238E27FC236}">
                <a16:creationId xmlns:a16="http://schemas.microsoft.com/office/drawing/2014/main" id="{294BA070-054D-1D41-95AA-53ACCC29AE7E}"/>
              </a:ext>
            </a:extLst>
          </p:cNvPr>
          <p:cNvSpPr txBox="1"/>
          <p:nvPr/>
        </p:nvSpPr>
        <p:spPr>
          <a:xfrm>
            <a:off x="6032836" y="2806580"/>
            <a:ext cx="1598130" cy="461665"/>
          </a:xfrm>
          <a:prstGeom prst="rect">
            <a:avLst/>
          </a:prstGeom>
          <a:noFill/>
        </p:spPr>
        <p:txBody>
          <a:bodyPr wrap="none" rtlCol="0">
            <a:spAutoFit/>
          </a:bodyPr>
          <a:lstStyle/>
          <a:p>
            <a:r>
              <a:rPr lang="en-US" sz="2400" dirty="0">
                <a:solidFill>
                  <a:schemeClr val="bg1">
                    <a:lumMod val="50000"/>
                  </a:schemeClr>
                </a:solidFill>
                <a:latin typeface="Times New Roman" panose="02020603050405020304" pitchFamily="18" charset="0"/>
                <a:cs typeface="Times New Roman" panose="02020603050405020304" pitchFamily="18" charset="0"/>
              </a:rPr>
              <a:t>(</a:t>
            </a:r>
            <a:r>
              <a:rPr lang="en-US" sz="2400" i="1" dirty="0">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a:solidFill>
                  <a:schemeClr val="bg1">
                    <a:lumMod val="50000"/>
                  </a:schemeClr>
                </a:solidFill>
                <a:latin typeface="Times New Roman" panose="02020603050405020304" pitchFamily="18" charset="0"/>
                <a:cs typeface="Times New Roman" panose="02020603050405020304" pitchFamily="18" charset="0"/>
              </a:rPr>
              <a:t>i</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j</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k</a:t>
            </a:r>
            <a:r>
              <a:rPr lang="en-US" sz="2400" dirty="0">
                <a:solidFill>
                  <a:schemeClr val="bg1">
                    <a:lumMod val="50000"/>
                  </a:schemeClr>
                </a:solidFill>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64551684-06A6-294F-B4F7-9B944D49B7D9}"/>
              </a:ext>
            </a:extLst>
          </p:cNvPr>
          <p:cNvSpPr txBox="1"/>
          <p:nvPr/>
        </p:nvSpPr>
        <p:spPr>
          <a:xfrm>
            <a:off x="6041094" y="33273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p>
        </p:txBody>
      </p:sp>
      <p:sp>
        <p:nvSpPr>
          <p:cNvPr id="52" name="TextBox 51">
            <a:extLst>
              <a:ext uri="{FF2B5EF4-FFF2-40B4-BE49-F238E27FC236}">
                <a16:creationId xmlns:a16="http://schemas.microsoft.com/office/drawing/2014/main" id="{EB285D9D-D453-E84E-A00B-EBE1CEABDF7F}"/>
              </a:ext>
            </a:extLst>
          </p:cNvPr>
          <p:cNvSpPr txBox="1"/>
          <p:nvPr/>
        </p:nvSpPr>
        <p:spPr>
          <a:xfrm>
            <a:off x="6041094" y="38343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3" name="TextBox 52">
            <a:extLst>
              <a:ext uri="{FF2B5EF4-FFF2-40B4-BE49-F238E27FC236}">
                <a16:creationId xmlns:a16="http://schemas.microsoft.com/office/drawing/2014/main" id="{F4386059-6E18-B842-9FBD-14AA41AEA466}"/>
              </a:ext>
            </a:extLst>
          </p:cNvPr>
          <p:cNvSpPr txBox="1"/>
          <p:nvPr/>
        </p:nvSpPr>
        <p:spPr>
          <a:xfrm>
            <a:off x="6041094" y="43412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4" name="TextBox 53">
            <a:extLst>
              <a:ext uri="{FF2B5EF4-FFF2-40B4-BE49-F238E27FC236}">
                <a16:creationId xmlns:a16="http://schemas.microsoft.com/office/drawing/2014/main" id="{1EBF381C-1642-BB4A-B299-9CE290C9D7E9}"/>
              </a:ext>
            </a:extLst>
          </p:cNvPr>
          <p:cNvSpPr txBox="1"/>
          <p:nvPr/>
        </p:nvSpPr>
        <p:spPr>
          <a:xfrm>
            <a:off x="6041094" y="48482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A6776ADF-59F5-B643-BF35-EF9103D553DE}"/>
              </a:ext>
            </a:extLst>
          </p:cNvPr>
          <p:cNvSpPr txBox="1"/>
          <p:nvPr/>
        </p:nvSpPr>
        <p:spPr>
          <a:xfrm>
            <a:off x="6041094" y="53551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42246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C885D-C02D-BA40-8CD1-56172E4AAABF}"/>
              </a:ext>
            </a:extLst>
          </p:cNvPr>
          <p:cNvSpPr/>
          <p:nvPr/>
        </p:nvSpPr>
        <p:spPr>
          <a:xfrm>
            <a:off x="6104467" y="5370529"/>
            <a:ext cx="1454963" cy="46539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D83A8F54-8BB6-314C-B590-E2B882BE3516}"/>
              </a:ext>
            </a:extLst>
          </p:cNvPr>
          <p:cNvSpPr>
            <a:spLocks noGrp="1"/>
          </p:cNvSpPr>
          <p:nvPr>
            <p:ph type="title"/>
          </p:nvPr>
        </p:nvSpPr>
        <p:spPr/>
        <p:txBody>
          <a:bodyPr/>
          <a:lstStyle/>
          <a:p>
            <a:r>
              <a:rPr lang="en-US" dirty="0"/>
              <a:t>Variations of PPC</a:t>
            </a:r>
          </a:p>
        </p:txBody>
      </p:sp>
      <p:sp>
        <p:nvSpPr>
          <p:cNvPr id="4" name="Date Placeholder 3">
            <a:extLst>
              <a:ext uri="{FF2B5EF4-FFF2-40B4-BE49-F238E27FC236}">
                <a16:creationId xmlns:a16="http://schemas.microsoft.com/office/drawing/2014/main" id="{847DCC04-AF38-674B-B8C8-0991E57C056C}"/>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A19B08AB-F034-C94D-AB7F-6F090044AFBE}"/>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E1B924A7-E089-EE4B-8906-36D10DD7C969}"/>
              </a:ext>
            </a:extLst>
          </p:cNvPr>
          <p:cNvSpPr>
            <a:spLocks noGrp="1"/>
          </p:cNvSpPr>
          <p:nvPr>
            <p:ph type="sldNum" sz="quarter" idx="12"/>
          </p:nvPr>
        </p:nvSpPr>
        <p:spPr/>
        <p:txBody>
          <a:bodyPr/>
          <a:lstStyle/>
          <a:p>
            <a:pPr>
              <a:defRPr/>
            </a:pPr>
            <a:fld id="{A7172004-5CED-694E-8453-C5C1C330C6EE}" type="slidenum">
              <a:rPr lang="en-US" altLang="zh-CN" smtClean="0"/>
              <a:pPr>
                <a:defRPr/>
              </a:pPr>
              <a:t>36</a:t>
            </a:fld>
            <a:endParaRPr lang="en-US" altLang="zh-CN" dirty="0"/>
          </a:p>
        </p:txBody>
      </p:sp>
      <p:grpSp>
        <p:nvGrpSpPr>
          <p:cNvPr id="20" name="Group 19">
            <a:extLst>
              <a:ext uri="{FF2B5EF4-FFF2-40B4-BE49-F238E27FC236}">
                <a16:creationId xmlns:a16="http://schemas.microsoft.com/office/drawing/2014/main" id="{9B46B60C-CE43-F743-8EBE-BCA70364088C}"/>
              </a:ext>
            </a:extLst>
          </p:cNvPr>
          <p:cNvGrpSpPr/>
          <p:nvPr/>
        </p:nvGrpSpPr>
        <p:grpSpPr>
          <a:xfrm>
            <a:off x="7803328" y="1326615"/>
            <a:ext cx="424180" cy="4435616"/>
            <a:chOff x="6979769" y="909572"/>
            <a:chExt cx="424180" cy="4435616"/>
          </a:xfrm>
        </p:grpSpPr>
        <p:sp>
          <p:nvSpPr>
            <p:cNvPr id="21" name="Oval 20">
              <a:extLst>
                <a:ext uri="{FF2B5EF4-FFF2-40B4-BE49-F238E27FC236}">
                  <a16:creationId xmlns:a16="http://schemas.microsoft.com/office/drawing/2014/main" id="{983AC8AC-FA2F-434F-BD94-20D34387BEF4}"/>
                </a:ext>
              </a:extLst>
            </p:cNvPr>
            <p:cNvSpPr/>
            <p:nvPr/>
          </p:nvSpPr>
          <p:spPr>
            <a:xfrm>
              <a:off x="6979769" y="3355768"/>
              <a:ext cx="411480" cy="411480"/>
            </a:xfrm>
            <a:prstGeom prst="ellipse">
              <a:avLst/>
            </a:prstGeom>
            <a:solidFill>
              <a:schemeClr val="accent2">
                <a:lumMod val="40000"/>
                <a:lumOff val="60000"/>
              </a:schemeClr>
            </a:solidFill>
            <a:ln>
              <a:solidFill>
                <a:schemeClr val="tx1"/>
              </a:solidFill>
            </a:ln>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4</a:t>
              </a:r>
            </a:p>
          </p:txBody>
        </p:sp>
        <p:sp>
          <p:nvSpPr>
            <p:cNvPr id="22" name="Oval 21">
              <a:extLst>
                <a:ext uri="{FF2B5EF4-FFF2-40B4-BE49-F238E27FC236}">
                  <a16:creationId xmlns:a16="http://schemas.microsoft.com/office/drawing/2014/main" id="{BD2D82FC-12F3-394F-9575-5D5DA0A234B4}"/>
                </a:ext>
              </a:extLst>
            </p:cNvPr>
            <p:cNvSpPr/>
            <p:nvPr/>
          </p:nvSpPr>
          <p:spPr>
            <a:xfrm>
              <a:off x="6979769" y="909572"/>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1</a:t>
              </a:r>
            </a:p>
          </p:txBody>
        </p:sp>
        <p:sp>
          <p:nvSpPr>
            <p:cNvPr id="23" name="Oval 22">
              <a:extLst>
                <a:ext uri="{FF2B5EF4-FFF2-40B4-BE49-F238E27FC236}">
                  <a16:creationId xmlns:a16="http://schemas.microsoft.com/office/drawing/2014/main" id="{C19AFCDF-0D97-A444-8F31-4E41A503DE13}"/>
                </a:ext>
              </a:extLst>
            </p:cNvPr>
            <p:cNvSpPr/>
            <p:nvPr/>
          </p:nvSpPr>
          <p:spPr>
            <a:xfrm>
              <a:off x="6979769" y="256871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3</a:t>
              </a:r>
            </a:p>
          </p:txBody>
        </p:sp>
        <p:sp>
          <p:nvSpPr>
            <p:cNvPr id="24" name="Oval 23">
              <a:extLst>
                <a:ext uri="{FF2B5EF4-FFF2-40B4-BE49-F238E27FC236}">
                  <a16:creationId xmlns:a16="http://schemas.microsoft.com/office/drawing/2014/main" id="{CC92A485-9DA2-434A-A76F-C1896B5CA56D}"/>
                </a:ext>
              </a:extLst>
            </p:cNvPr>
            <p:cNvSpPr/>
            <p:nvPr/>
          </p:nvSpPr>
          <p:spPr>
            <a:xfrm>
              <a:off x="6979769" y="173914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2</a:t>
              </a:r>
            </a:p>
          </p:txBody>
        </p:sp>
        <p:cxnSp>
          <p:nvCxnSpPr>
            <p:cNvPr id="25" name="Straight Connector 24">
              <a:extLst>
                <a:ext uri="{FF2B5EF4-FFF2-40B4-BE49-F238E27FC236}">
                  <a16:creationId xmlns:a16="http://schemas.microsoft.com/office/drawing/2014/main" id="{E1081142-378D-924A-BFA2-81A5D552F3F8}"/>
                </a:ext>
              </a:extLst>
            </p:cNvPr>
            <p:cNvCxnSpPr>
              <a:stCxn id="22" idx="4"/>
              <a:endCxn id="24" idx="0"/>
            </p:cNvCxnSpPr>
            <p:nvPr/>
          </p:nvCxnSpPr>
          <p:spPr>
            <a:xfrm>
              <a:off x="7185509" y="1321052"/>
              <a:ext cx="0" cy="418089"/>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58BD92B-07B4-844D-824E-D4194068CAE1}"/>
                </a:ext>
              </a:extLst>
            </p:cNvPr>
            <p:cNvCxnSpPr>
              <a:stCxn id="23" idx="4"/>
              <a:endCxn id="21" idx="0"/>
            </p:cNvCxnSpPr>
            <p:nvPr/>
          </p:nvCxnSpPr>
          <p:spPr>
            <a:xfrm>
              <a:off x="7185509" y="2980191"/>
              <a:ext cx="0" cy="375577"/>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53FC477-E02B-5344-97E8-0AF977A81BCF}"/>
                </a:ext>
              </a:extLst>
            </p:cNvPr>
            <p:cNvCxnSpPr>
              <a:stCxn id="24" idx="4"/>
              <a:endCxn id="23" idx="0"/>
            </p:cNvCxnSpPr>
            <p:nvPr/>
          </p:nvCxnSpPr>
          <p:spPr>
            <a:xfrm>
              <a:off x="7185509" y="2150621"/>
              <a:ext cx="0" cy="4180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5F85091-C06A-A343-9378-0032E6CBF2A8}"/>
                </a:ext>
              </a:extLst>
            </p:cNvPr>
            <p:cNvCxnSpPr>
              <a:stCxn id="21" idx="4"/>
              <a:endCxn id="34" idx="0"/>
            </p:cNvCxnSpPr>
            <p:nvPr/>
          </p:nvCxnSpPr>
          <p:spPr>
            <a:xfrm>
              <a:off x="7185509" y="3767248"/>
              <a:ext cx="0" cy="377490"/>
            </a:xfrm>
            <a:prstGeom prst="line">
              <a:avLst/>
            </a:prstGeom>
            <a:ln w="25400">
              <a:solidFill>
                <a:srgbClr val="C00000"/>
              </a:solidFill>
            </a:ln>
            <a:effectLst/>
          </p:spPr>
          <p:style>
            <a:lnRef idx="1">
              <a:schemeClr val="dk1"/>
            </a:lnRef>
            <a:fillRef idx="0">
              <a:schemeClr val="dk1"/>
            </a:fillRef>
            <a:effectRef idx="0">
              <a:schemeClr val="dk1"/>
            </a:effectRef>
            <a:fontRef idx="minor">
              <a:schemeClr val="tx1"/>
            </a:fontRef>
          </p:style>
        </p:cxnSp>
        <p:cxnSp>
          <p:nvCxnSpPr>
            <p:cNvPr id="29" name="Straight Connector">
              <a:extLst>
                <a:ext uri="{FF2B5EF4-FFF2-40B4-BE49-F238E27FC236}">
                  <a16:creationId xmlns:a16="http://schemas.microsoft.com/office/drawing/2014/main" id="{BAA2E0B9-8CFA-594B-B182-B65CE27CE649}"/>
                </a:ext>
              </a:extLst>
            </p:cNvPr>
            <p:cNvCxnSpPr>
              <a:stCxn id="34" idx="4"/>
              <a:endCxn id="35" idx="0"/>
            </p:cNvCxnSpPr>
            <p:nvPr/>
          </p:nvCxnSpPr>
          <p:spPr>
            <a:xfrm>
              <a:off x="7185509" y="4556218"/>
              <a:ext cx="0" cy="377490"/>
            </a:xfrm>
            <a:prstGeom prst="line">
              <a:avLst/>
            </a:prstGeom>
            <a:ln w="25400">
              <a:solidFill>
                <a:schemeClr val="tx1"/>
              </a:solidFill>
            </a:ln>
            <a:effectLst/>
          </p:spPr>
          <p:style>
            <a:lnRef idx="1">
              <a:schemeClr val="dk1"/>
            </a:lnRef>
            <a:fillRef idx="0">
              <a:schemeClr val="dk1"/>
            </a:fillRef>
            <a:effectRef idx="0">
              <a:schemeClr val="dk1"/>
            </a:effectRef>
            <a:fontRef idx="minor">
              <a:schemeClr val="tx1"/>
            </a:fontRef>
          </p:style>
        </p:cxnSp>
        <p:cxnSp>
          <p:nvCxnSpPr>
            <p:cNvPr id="30" name="Curved Connector 29">
              <a:extLst>
                <a:ext uri="{FF2B5EF4-FFF2-40B4-BE49-F238E27FC236}">
                  <a16:creationId xmlns:a16="http://schemas.microsoft.com/office/drawing/2014/main" id="{29C1E8D9-9CBC-0B44-A353-CFA55138A313}"/>
                </a:ext>
              </a:extLst>
            </p:cNvPr>
            <p:cNvCxnSpPr>
              <a:stCxn id="23" idx="6"/>
              <a:endCxn id="22" idx="6"/>
            </p:cNvCxnSpPr>
            <p:nvPr/>
          </p:nvCxnSpPr>
          <p:spPr>
            <a:xfrm flipV="1">
              <a:off x="7391249" y="1115312"/>
              <a:ext cx="12700" cy="1659139"/>
            </a:xfrm>
            <a:prstGeom prst="curvedConnector3">
              <a:avLst>
                <a:gd name="adj1" fmla="val 1161654"/>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Curved Connector 30">
              <a:extLst>
                <a:ext uri="{FF2B5EF4-FFF2-40B4-BE49-F238E27FC236}">
                  <a16:creationId xmlns:a16="http://schemas.microsoft.com/office/drawing/2014/main" id="{496E39BA-1F45-3A45-A502-53D3761B8C03}"/>
                </a:ext>
              </a:extLst>
            </p:cNvPr>
            <p:cNvCxnSpPr>
              <a:stCxn id="21" idx="2"/>
              <a:endCxn id="24" idx="2"/>
            </p:cNvCxnSpPr>
            <p:nvPr/>
          </p:nvCxnSpPr>
          <p:spPr>
            <a:xfrm rot="10800000">
              <a:off x="6979769" y="1944882"/>
              <a:ext cx="12700" cy="1616627"/>
            </a:xfrm>
            <a:prstGeom prst="curvedConnector3">
              <a:avLst>
                <a:gd name="adj1" fmla="val 1161661"/>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Curved Connector 31">
              <a:extLst>
                <a:ext uri="{FF2B5EF4-FFF2-40B4-BE49-F238E27FC236}">
                  <a16:creationId xmlns:a16="http://schemas.microsoft.com/office/drawing/2014/main" id="{DF73C745-E4BF-124E-8D5F-1FFF91053B86}"/>
                </a:ext>
              </a:extLst>
            </p:cNvPr>
            <p:cNvCxnSpPr>
              <a:stCxn id="21" idx="2"/>
              <a:endCxn id="22" idx="2"/>
            </p:cNvCxnSpPr>
            <p:nvPr/>
          </p:nvCxnSpPr>
          <p:spPr>
            <a:xfrm rot="10800000">
              <a:off x="6979769" y="1115312"/>
              <a:ext cx="12700" cy="2446196"/>
            </a:xfrm>
            <a:prstGeom prst="curvedConnector3">
              <a:avLst>
                <a:gd name="adj1" fmla="val 21270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Curved Connector 32">
              <a:extLst>
                <a:ext uri="{FF2B5EF4-FFF2-40B4-BE49-F238E27FC236}">
                  <a16:creationId xmlns:a16="http://schemas.microsoft.com/office/drawing/2014/main" id="{BE25C833-D960-E14E-8C14-699BDCB6391F}"/>
                </a:ext>
              </a:extLst>
            </p:cNvPr>
            <p:cNvCxnSpPr>
              <a:stCxn id="35" idx="2"/>
              <a:endCxn id="21" idx="2"/>
            </p:cNvCxnSpPr>
            <p:nvPr/>
          </p:nvCxnSpPr>
          <p:spPr>
            <a:xfrm rot="10800000">
              <a:off x="6979769" y="3561508"/>
              <a:ext cx="12700" cy="1577940"/>
            </a:xfrm>
            <a:prstGeom prst="curvedConnector3">
              <a:avLst>
                <a:gd name="adj1" fmla="val 13923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ADA6344C-CC8D-9E43-B905-BC3EBC6B4DF2}"/>
                </a:ext>
              </a:extLst>
            </p:cNvPr>
            <p:cNvSpPr/>
            <p:nvPr/>
          </p:nvSpPr>
          <p:spPr>
            <a:xfrm>
              <a:off x="6979769" y="4144738"/>
              <a:ext cx="411480" cy="411480"/>
            </a:xfrm>
            <a:prstGeom prst="ellipse">
              <a:avLst/>
            </a:prstGeom>
            <a:solidFill>
              <a:schemeClr val="accent2">
                <a:lumMod val="40000"/>
                <a:lumOff val="60000"/>
              </a:schemeClr>
            </a:solidFill>
            <a:ln>
              <a:solidFill>
                <a:schemeClr val="tx1"/>
              </a:solidFill>
            </a:ln>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5</a:t>
              </a:r>
            </a:p>
          </p:txBody>
        </p:sp>
        <p:sp>
          <p:nvSpPr>
            <p:cNvPr id="35" name="Oval 34">
              <a:extLst>
                <a:ext uri="{FF2B5EF4-FFF2-40B4-BE49-F238E27FC236}">
                  <a16:creationId xmlns:a16="http://schemas.microsoft.com/office/drawing/2014/main" id="{A95BB4D4-BCCF-8C42-96B6-586B00CE5840}"/>
                </a:ext>
              </a:extLst>
            </p:cNvPr>
            <p:cNvSpPr/>
            <p:nvPr/>
          </p:nvSpPr>
          <p:spPr>
            <a:xfrm>
              <a:off x="6979769" y="4933708"/>
              <a:ext cx="411480" cy="411480"/>
            </a:xfrm>
            <a:prstGeom prst="ellipse">
              <a:avLst/>
            </a:prstGeom>
            <a:solidFill>
              <a:schemeClr val="accent2">
                <a:lumMod val="40000"/>
                <a:lumOff val="60000"/>
              </a:schemeClr>
            </a:solidFill>
            <a:ln>
              <a:solidFill>
                <a:schemeClr val="tx1"/>
              </a:solidFill>
            </a:ln>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6</a:t>
              </a:r>
            </a:p>
          </p:txBody>
        </p:sp>
      </p:grpSp>
      <p:cxnSp>
        <p:nvCxnSpPr>
          <p:cNvPr id="42" name="Straight Arrow Connector 41">
            <a:extLst>
              <a:ext uri="{FF2B5EF4-FFF2-40B4-BE49-F238E27FC236}">
                <a16:creationId xmlns:a16="http://schemas.microsoft.com/office/drawing/2014/main" id="{7AB3AD70-2D79-6544-A61C-B6CF1DE9ADFC}"/>
              </a:ext>
            </a:extLst>
          </p:cNvPr>
          <p:cNvCxnSpPr/>
          <p:nvPr/>
        </p:nvCxnSpPr>
        <p:spPr>
          <a:xfrm>
            <a:off x="8577108" y="15953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06A40ED-9B71-E04A-B226-A86F60F821E7}"/>
              </a:ext>
            </a:extLst>
          </p:cNvPr>
          <p:cNvSpPr txBox="1"/>
          <p:nvPr/>
        </p:nvSpPr>
        <p:spPr>
          <a:xfrm rot="16200000">
            <a:off x="7742500" y="2433093"/>
            <a:ext cx="2279325" cy="400110"/>
          </a:xfrm>
          <a:prstGeom prst="rect">
            <a:avLst/>
          </a:prstGeom>
          <a:noFill/>
        </p:spPr>
        <p:txBody>
          <a:bodyPr wrap="square" rtlCol="0" anchor="ctr">
            <a:spAutoFit/>
          </a:bodyPr>
          <a:lstStyle/>
          <a:p>
            <a:pPr algn="r"/>
            <a:r>
              <a:rPr lang="en-US" sz="2000" dirty="0"/>
              <a:t>Instantiation order</a:t>
            </a:r>
          </a:p>
        </p:txBody>
      </p:sp>
      <p:cxnSp>
        <p:nvCxnSpPr>
          <p:cNvPr id="44" name="Straight Arrow Connector 43">
            <a:extLst>
              <a:ext uri="{FF2B5EF4-FFF2-40B4-BE49-F238E27FC236}">
                <a16:creationId xmlns:a16="http://schemas.microsoft.com/office/drawing/2014/main" id="{63B23AB8-8C4B-F445-B528-54798FC520DB}"/>
              </a:ext>
            </a:extLst>
          </p:cNvPr>
          <p:cNvCxnSpPr/>
          <p:nvPr/>
        </p:nvCxnSpPr>
        <p:spPr>
          <a:xfrm flipH="1" flipV="1">
            <a:off x="8577108" y="48719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3B0B8D5F-53C9-9148-BD69-F3E2425B4315}"/>
              </a:ext>
            </a:extLst>
          </p:cNvPr>
          <p:cNvSpPr txBox="1"/>
          <p:nvPr/>
        </p:nvSpPr>
        <p:spPr>
          <a:xfrm rot="16200000">
            <a:off x="7802515" y="4608574"/>
            <a:ext cx="2159295" cy="400110"/>
          </a:xfrm>
          <a:prstGeom prst="rect">
            <a:avLst/>
          </a:prstGeom>
          <a:noFill/>
        </p:spPr>
        <p:txBody>
          <a:bodyPr wrap="square" rtlCol="0" anchor="ctr">
            <a:spAutoFit/>
          </a:bodyPr>
          <a:lstStyle/>
          <a:p>
            <a:r>
              <a:rPr lang="en-US" sz="2000" dirty="0"/>
              <a:t>Elimination order</a:t>
            </a:r>
          </a:p>
        </p:txBody>
      </p:sp>
      <p:sp>
        <p:nvSpPr>
          <p:cNvPr id="36" name="Content Placeholder 2">
            <a:extLst>
              <a:ext uri="{FF2B5EF4-FFF2-40B4-BE49-F238E27FC236}">
                <a16:creationId xmlns:a16="http://schemas.microsoft.com/office/drawing/2014/main" id="{DB24E3A3-140F-4E48-ABD7-0045BA7352DE}"/>
              </a:ext>
            </a:extLst>
          </p:cNvPr>
          <p:cNvSpPr txBox="1">
            <a:spLocks/>
          </p:cNvSpPr>
          <p:nvPr/>
        </p:nvSpPr>
        <p:spPr bwMode="auto">
          <a:xfrm>
            <a:off x="533400" y="1265238"/>
            <a:ext cx="6901880" cy="1051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6627813" algn="r"/>
              </a:tabLst>
            </a:pPr>
            <a:r>
              <a:rPr lang="en-US" sz="2000" kern="0" dirty="0"/>
              <a:t>Directional Path Consistency (DPC)	</a:t>
            </a:r>
            <a:r>
              <a:rPr lang="en-US" sz="1400" kern="0" dirty="0">
                <a:solidFill>
                  <a:schemeClr val="accent1"/>
                </a:solidFill>
              </a:rPr>
              <a:t>[</a:t>
            </a:r>
            <a:r>
              <a:rPr lang="en-US" sz="1400" kern="0" dirty="0" err="1">
                <a:solidFill>
                  <a:schemeClr val="accent1"/>
                </a:solidFill>
              </a:rPr>
              <a:t>Dechter</a:t>
            </a:r>
            <a:r>
              <a:rPr lang="en-US" sz="1400" kern="0" dirty="0">
                <a:solidFill>
                  <a:schemeClr val="accent1"/>
                </a:solidFill>
              </a:rPr>
              <a:t> and Pearl, 1988]</a:t>
            </a:r>
            <a:endParaRPr lang="en-US" sz="2000" kern="0" dirty="0">
              <a:solidFill>
                <a:schemeClr val="accent1"/>
              </a:solidFill>
            </a:endParaRPr>
          </a:p>
          <a:p>
            <a:pPr lvl="1"/>
            <a:r>
              <a:rPr lang="en-US" sz="1800" kern="0" dirty="0"/>
              <a:t>Each triangle once in elimination order</a:t>
            </a:r>
          </a:p>
          <a:p>
            <a:pPr lvl="1"/>
            <a:r>
              <a:rPr lang="en-US" sz="1800" kern="0" dirty="0"/>
              <a:t>Update edge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294BA070-054D-1D41-95AA-53ACCC29AE7E}"/>
              </a:ext>
            </a:extLst>
          </p:cNvPr>
          <p:cNvSpPr txBox="1"/>
          <p:nvPr/>
        </p:nvSpPr>
        <p:spPr>
          <a:xfrm>
            <a:off x="6032836" y="2806580"/>
            <a:ext cx="1598130" cy="461665"/>
          </a:xfrm>
          <a:prstGeom prst="rect">
            <a:avLst/>
          </a:prstGeom>
          <a:noFill/>
        </p:spPr>
        <p:txBody>
          <a:bodyPr wrap="none" rtlCol="0">
            <a:spAutoFit/>
          </a:bodyPr>
          <a:lstStyle/>
          <a:p>
            <a:r>
              <a:rPr lang="en-US" sz="2400" dirty="0">
                <a:solidFill>
                  <a:schemeClr val="bg1">
                    <a:lumMod val="50000"/>
                  </a:schemeClr>
                </a:solidFill>
                <a:latin typeface="Times New Roman" panose="02020603050405020304" pitchFamily="18" charset="0"/>
                <a:cs typeface="Times New Roman" panose="02020603050405020304" pitchFamily="18" charset="0"/>
              </a:rPr>
              <a:t>(</a:t>
            </a:r>
            <a:r>
              <a:rPr lang="en-US" sz="2400" i="1" dirty="0">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a:solidFill>
                  <a:schemeClr val="bg1">
                    <a:lumMod val="50000"/>
                  </a:schemeClr>
                </a:solidFill>
                <a:latin typeface="Times New Roman" panose="02020603050405020304" pitchFamily="18" charset="0"/>
                <a:cs typeface="Times New Roman" panose="02020603050405020304" pitchFamily="18" charset="0"/>
              </a:rPr>
              <a:t>i</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j</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k</a:t>
            </a:r>
            <a:r>
              <a:rPr lang="en-US" sz="2400" dirty="0">
                <a:solidFill>
                  <a:schemeClr val="bg1">
                    <a:lumMod val="50000"/>
                  </a:schemeClr>
                </a:solidFill>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64551684-06A6-294F-B4F7-9B944D49B7D9}"/>
              </a:ext>
            </a:extLst>
          </p:cNvPr>
          <p:cNvSpPr txBox="1"/>
          <p:nvPr/>
        </p:nvSpPr>
        <p:spPr>
          <a:xfrm>
            <a:off x="6041094" y="33273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p>
        </p:txBody>
      </p:sp>
      <p:sp>
        <p:nvSpPr>
          <p:cNvPr id="52" name="TextBox 51">
            <a:extLst>
              <a:ext uri="{FF2B5EF4-FFF2-40B4-BE49-F238E27FC236}">
                <a16:creationId xmlns:a16="http://schemas.microsoft.com/office/drawing/2014/main" id="{EB285D9D-D453-E84E-A00B-EBE1CEABDF7F}"/>
              </a:ext>
            </a:extLst>
          </p:cNvPr>
          <p:cNvSpPr txBox="1"/>
          <p:nvPr/>
        </p:nvSpPr>
        <p:spPr>
          <a:xfrm>
            <a:off x="6041094" y="38343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3" name="TextBox 52">
            <a:extLst>
              <a:ext uri="{FF2B5EF4-FFF2-40B4-BE49-F238E27FC236}">
                <a16:creationId xmlns:a16="http://schemas.microsoft.com/office/drawing/2014/main" id="{F4386059-6E18-B842-9FBD-14AA41AEA466}"/>
              </a:ext>
            </a:extLst>
          </p:cNvPr>
          <p:cNvSpPr txBox="1"/>
          <p:nvPr/>
        </p:nvSpPr>
        <p:spPr>
          <a:xfrm>
            <a:off x="6041094" y="43412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4" name="TextBox 53">
            <a:extLst>
              <a:ext uri="{FF2B5EF4-FFF2-40B4-BE49-F238E27FC236}">
                <a16:creationId xmlns:a16="http://schemas.microsoft.com/office/drawing/2014/main" id="{1EBF381C-1642-BB4A-B299-9CE290C9D7E9}"/>
              </a:ext>
            </a:extLst>
          </p:cNvPr>
          <p:cNvSpPr txBox="1"/>
          <p:nvPr/>
        </p:nvSpPr>
        <p:spPr>
          <a:xfrm>
            <a:off x="6041094" y="48482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A6776ADF-59F5-B643-BF35-EF9103D553DE}"/>
              </a:ext>
            </a:extLst>
          </p:cNvPr>
          <p:cNvSpPr txBox="1"/>
          <p:nvPr/>
        </p:nvSpPr>
        <p:spPr>
          <a:xfrm>
            <a:off x="6041094" y="53551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a:t>
            </a:r>
          </a:p>
        </p:txBody>
      </p:sp>
      <p:sp>
        <p:nvSpPr>
          <p:cNvPr id="38" name="Content Placeholder 2">
            <a:extLst>
              <a:ext uri="{FF2B5EF4-FFF2-40B4-BE49-F238E27FC236}">
                <a16:creationId xmlns:a16="http://schemas.microsoft.com/office/drawing/2014/main" id="{B216D9CF-C3AE-C84B-AAD2-BC6AF490141A}"/>
              </a:ext>
            </a:extLst>
          </p:cNvPr>
          <p:cNvSpPr txBox="1">
            <a:spLocks/>
          </p:cNvSpPr>
          <p:nvPr/>
        </p:nvSpPr>
        <p:spPr bwMode="auto">
          <a:xfrm>
            <a:off x="533400" y="2294842"/>
            <a:ext cx="6901880" cy="756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r>
              <a:rPr lang="en-US" sz="2000" kern="0" dirty="0"/>
              <a:t>Directional Partial Path Consistency (DPPC)</a:t>
            </a:r>
          </a:p>
          <a:p>
            <a:pPr lvl="1"/>
            <a:r>
              <a:rPr lang="en-US" sz="1800" kern="0" dirty="0"/>
              <a:t>Update all 3 edges in elimination order</a:t>
            </a:r>
          </a:p>
        </p:txBody>
      </p:sp>
      <p:sp>
        <p:nvSpPr>
          <p:cNvPr id="37" name="Content Placeholder 2">
            <a:extLst>
              <a:ext uri="{FF2B5EF4-FFF2-40B4-BE49-F238E27FC236}">
                <a16:creationId xmlns:a16="http://schemas.microsoft.com/office/drawing/2014/main" id="{DB30F849-AB90-3248-9550-B6BD2B394295}"/>
              </a:ext>
            </a:extLst>
          </p:cNvPr>
          <p:cNvSpPr txBox="1">
            <a:spLocks/>
          </p:cNvSpPr>
          <p:nvPr/>
        </p:nvSpPr>
        <p:spPr bwMode="auto">
          <a:xfrm>
            <a:off x="533400" y="3035268"/>
            <a:ext cx="4948672" cy="1065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4560888" algn="r"/>
              </a:tabLst>
            </a:pPr>
            <a:r>
              <a:rPr lang="en-US" sz="2000" kern="0" dirty="0"/>
              <a:t>P</a:t>
            </a:r>
            <a:r>
              <a:rPr lang="en-US" sz="2000" kern="0" baseline="30000" dirty="0"/>
              <a:t>3</a:t>
            </a:r>
            <a:r>
              <a:rPr lang="en-US" sz="2000" kern="0" dirty="0"/>
              <a:t>C	</a:t>
            </a:r>
            <a:r>
              <a:rPr lang="en-US" sz="1400" kern="0" dirty="0">
                <a:solidFill>
                  <a:schemeClr val="accent1"/>
                </a:solidFill>
              </a:rPr>
              <a:t>[</a:t>
            </a:r>
            <a:r>
              <a:rPr lang="en-US" sz="1400" kern="0" dirty="0" err="1">
                <a:solidFill>
                  <a:schemeClr val="accent1"/>
                </a:solidFill>
              </a:rPr>
              <a:t>Planken</a:t>
            </a:r>
            <a:r>
              <a:rPr lang="en-US" sz="1400" kern="0" dirty="0">
                <a:solidFill>
                  <a:schemeClr val="accent1"/>
                </a:solidFill>
              </a:rPr>
              <a:t> et al., 2008]</a:t>
            </a:r>
            <a:endParaRPr lang="en-US" sz="1800" kern="0" dirty="0"/>
          </a:p>
          <a:p>
            <a:pPr lvl="1"/>
            <a:r>
              <a:rPr lang="en-US" sz="1800" kern="0" dirty="0"/>
              <a:t>Update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a:latin typeface="Times New Roman" panose="02020603050405020304" pitchFamily="18" charset="0"/>
                <a:cs typeface="Times New Roman" panose="02020603050405020304" pitchFamily="18" charset="0"/>
              </a:rPr>
              <a:t>) </a:t>
            </a:r>
            <a:r>
              <a:rPr lang="en-US" sz="1800" kern="0" dirty="0"/>
              <a:t>in elimination order</a:t>
            </a:r>
          </a:p>
          <a:p>
            <a:pPr lvl="1"/>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k</a:t>
            </a:r>
            <a:r>
              <a:rPr lang="en-US" sz="1800" kern="0" dirty="0">
                <a:latin typeface="Times New Roman" panose="02020603050405020304" pitchFamily="18" charset="0"/>
                <a:cs typeface="Times New Roman" panose="02020603050405020304" pitchFamily="18" charset="0"/>
              </a:rPr>
              <a:t>) </a:t>
            </a:r>
            <a:r>
              <a:rPr lang="en-US" sz="1800" kern="0" dirty="0"/>
              <a:t>and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k</a:t>
            </a:r>
            <a:r>
              <a:rPr lang="en-US" sz="1800" kern="0" dirty="0">
                <a:latin typeface="Times New Roman" panose="02020603050405020304" pitchFamily="18" charset="0"/>
                <a:cs typeface="Times New Roman" panose="02020603050405020304" pitchFamily="18" charset="0"/>
              </a:rPr>
              <a:t>) </a:t>
            </a:r>
            <a:r>
              <a:rPr lang="en-US" sz="1800" kern="0" dirty="0"/>
              <a:t>in instantiation order</a:t>
            </a:r>
          </a:p>
        </p:txBody>
      </p:sp>
    </p:spTree>
    <p:extLst>
      <p:ext uri="{BB962C8B-B14F-4D97-AF65-F5344CB8AC3E}">
        <p14:creationId xmlns:p14="http://schemas.microsoft.com/office/powerpoint/2010/main" val="118554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C885D-C02D-BA40-8CD1-56172E4AAABF}"/>
              </a:ext>
            </a:extLst>
          </p:cNvPr>
          <p:cNvSpPr/>
          <p:nvPr/>
        </p:nvSpPr>
        <p:spPr>
          <a:xfrm>
            <a:off x="6104467" y="5370529"/>
            <a:ext cx="1454963" cy="46539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D83A8F54-8BB6-314C-B590-E2B882BE3516}"/>
              </a:ext>
            </a:extLst>
          </p:cNvPr>
          <p:cNvSpPr>
            <a:spLocks noGrp="1"/>
          </p:cNvSpPr>
          <p:nvPr>
            <p:ph type="title"/>
          </p:nvPr>
        </p:nvSpPr>
        <p:spPr/>
        <p:txBody>
          <a:bodyPr/>
          <a:lstStyle/>
          <a:p>
            <a:r>
              <a:rPr lang="en-US" dirty="0"/>
              <a:t>Variations of PPC</a:t>
            </a:r>
          </a:p>
        </p:txBody>
      </p:sp>
      <p:sp>
        <p:nvSpPr>
          <p:cNvPr id="4" name="Date Placeholder 3">
            <a:extLst>
              <a:ext uri="{FF2B5EF4-FFF2-40B4-BE49-F238E27FC236}">
                <a16:creationId xmlns:a16="http://schemas.microsoft.com/office/drawing/2014/main" id="{847DCC04-AF38-674B-B8C8-0991E57C056C}"/>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A19B08AB-F034-C94D-AB7F-6F090044AFBE}"/>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E1B924A7-E089-EE4B-8906-36D10DD7C969}"/>
              </a:ext>
            </a:extLst>
          </p:cNvPr>
          <p:cNvSpPr>
            <a:spLocks noGrp="1"/>
          </p:cNvSpPr>
          <p:nvPr>
            <p:ph type="sldNum" sz="quarter" idx="12"/>
          </p:nvPr>
        </p:nvSpPr>
        <p:spPr/>
        <p:txBody>
          <a:bodyPr/>
          <a:lstStyle/>
          <a:p>
            <a:pPr>
              <a:defRPr/>
            </a:pPr>
            <a:fld id="{A7172004-5CED-694E-8453-C5C1C330C6EE}" type="slidenum">
              <a:rPr lang="en-US" altLang="zh-CN" smtClean="0"/>
              <a:pPr>
                <a:defRPr/>
              </a:pPr>
              <a:t>37</a:t>
            </a:fld>
            <a:endParaRPr lang="en-US" altLang="zh-CN" dirty="0"/>
          </a:p>
        </p:txBody>
      </p:sp>
      <p:grpSp>
        <p:nvGrpSpPr>
          <p:cNvPr id="20" name="Group 19">
            <a:extLst>
              <a:ext uri="{FF2B5EF4-FFF2-40B4-BE49-F238E27FC236}">
                <a16:creationId xmlns:a16="http://schemas.microsoft.com/office/drawing/2014/main" id="{9B46B60C-CE43-F743-8EBE-BCA70364088C}"/>
              </a:ext>
            </a:extLst>
          </p:cNvPr>
          <p:cNvGrpSpPr/>
          <p:nvPr/>
        </p:nvGrpSpPr>
        <p:grpSpPr>
          <a:xfrm>
            <a:off x="7803328" y="1326615"/>
            <a:ext cx="424180" cy="4435616"/>
            <a:chOff x="6979769" y="909572"/>
            <a:chExt cx="424180" cy="4435616"/>
          </a:xfrm>
        </p:grpSpPr>
        <p:sp>
          <p:nvSpPr>
            <p:cNvPr id="21" name="Oval 20">
              <a:extLst>
                <a:ext uri="{FF2B5EF4-FFF2-40B4-BE49-F238E27FC236}">
                  <a16:creationId xmlns:a16="http://schemas.microsoft.com/office/drawing/2014/main" id="{983AC8AC-FA2F-434F-BD94-20D34387BEF4}"/>
                </a:ext>
              </a:extLst>
            </p:cNvPr>
            <p:cNvSpPr/>
            <p:nvPr/>
          </p:nvSpPr>
          <p:spPr>
            <a:xfrm>
              <a:off x="6979769" y="3355768"/>
              <a:ext cx="411480" cy="411480"/>
            </a:xfrm>
            <a:prstGeom prst="ellipse">
              <a:avLst/>
            </a:prstGeom>
            <a:solidFill>
              <a:schemeClr val="accent2">
                <a:lumMod val="40000"/>
                <a:lumOff val="60000"/>
              </a:schemeClr>
            </a:solidFill>
            <a:ln>
              <a:solidFill>
                <a:schemeClr val="tx1"/>
              </a:solidFill>
            </a:ln>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4</a:t>
              </a:r>
            </a:p>
          </p:txBody>
        </p:sp>
        <p:sp>
          <p:nvSpPr>
            <p:cNvPr id="22" name="Oval 21">
              <a:extLst>
                <a:ext uri="{FF2B5EF4-FFF2-40B4-BE49-F238E27FC236}">
                  <a16:creationId xmlns:a16="http://schemas.microsoft.com/office/drawing/2014/main" id="{BD2D82FC-12F3-394F-9575-5D5DA0A234B4}"/>
                </a:ext>
              </a:extLst>
            </p:cNvPr>
            <p:cNvSpPr/>
            <p:nvPr/>
          </p:nvSpPr>
          <p:spPr>
            <a:xfrm>
              <a:off x="6979769" y="909572"/>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1</a:t>
              </a:r>
            </a:p>
          </p:txBody>
        </p:sp>
        <p:sp>
          <p:nvSpPr>
            <p:cNvPr id="23" name="Oval 22">
              <a:extLst>
                <a:ext uri="{FF2B5EF4-FFF2-40B4-BE49-F238E27FC236}">
                  <a16:creationId xmlns:a16="http://schemas.microsoft.com/office/drawing/2014/main" id="{C19AFCDF-0D97-A444-8F31-4E41A503DE13}"/>
                </a:ext>
              </a:extLst>
            </p:cNvPr>
            <p:cNvSpPr/>
            <p:nvPr/>
          </p:nvSpPr>
          <p:spPr>
            <a:xfrm>
              <a:off x="6979769" y="256871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3</a:t>
              </a:r>
            </a:p>
          </p:txBody>
        </p:sp>
        <p:sp>
          <p:nvSpPr>
            <p:cNvPr id="24" name="Oval 23">
              <a:extLst>
                <a:ext uri="{FF2B5EF4-FFF2-40B4-BE49-F238E27FC236}">
                  <a16:creationId xmlns:a16="http://schemas.microsoft.com/office/drawing/2014/main" id="{CC92A485-9DA2-434A-A76F-C1896B5CA56D}"/>
                </a:ext>
              </a:extLst>
            </p:cNvPr>
            <p:cNvSpPr/>
            <p:nvPr/>
          </p:nvSpPr>
          <p:spPr>
            <a:xfrm>
              <a:off x="6979769" y="173914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2</a:t>
              </a:r>
            </a:p>
          </p:txBody>
        </p:sp>
        <p:cxnSp>
          <p:nvCxnSpPr>
            <p:cNvPr id="25" name="Straight Connector 24">
              <a:extLst>
                <a:ext uri="{FF2B5EF4-FFF2-40B4-BE49-F238E27FC236}">
                  <a16:creationId xmlns:a16="http://schemas.microsoft.com/office/drawing/2014/main" id="{E1081142-378D-924A-BFA2-81A5D552F3F8}"/>
                </a:ext>
              </a:extLst>
            </p:cNvPr>
            <p:cNvCxnSpPr>
              <a:stCxn id="22" idx="4"/>
              <a:endCxn id="24" idx="0"/>
            </p:cNvCxnSpPr>
            <p:nvPr/>
          </p:nvCxnSpPr>
          <p:spPr>
            <a:xfrm>
              <a:off x="7185509" y="1321052"/>
              <a:ext cx="0" cy="418089"/>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58BD92B-07B4-844D-824E-D4194068CAE1}"/>
                </a:ext>
              </a:extLst>
            </p:cNvPr>
            <p:cNvCxnSpPr>
              <a:stCxn id="23" idx="4"/>
              <a:endCxn id="21" idx="0"/>
            </p:cNvCxnSpPr>
            <p:nvPr/>
          </p:nvCxnSpPr>
          <p:spPr>
            <a:xfrm>
              <a:off x="7185509" y="2980191"/>
              <a:ext cx="0" cy="375577"/>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53FC477-E02B-5344-97E8-0AF977A81BCF}"/>
                </a:ext>
              </a:extLst>
            </p:cNvPr>
            <p:cNvCxnSpPr>
              <a:stCxn id="24" idx="4"/>
              <a:endCxn id="23" idx="0"/>
            </p:cNvCxnSpPr>
            <p:nvPr/>
          </p:nvCxnSpPr>
          <p:spPr>
            <a:xfrm>
              <a:off x="7185509" y="2150621"/>
              <a:ext cx="0" cy="4180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5F85091-C06A-A343-9378-0032E6CBF2A8}"/>
                </a:ext>
              </a:extLst>
            </p:cNvPr>
            <p:cNvCxnSpPr>
              <a:stCxn id="21" idx="4"/>
              <a:endCxn id="34" idx="0"/>
            </p:cNvCxnSpPr>
            <p:nvPr/>
          </p:nvCxnSpPr>
          <p:spPr>
            <a:xfrm>
              <a:off x="7185509" y="3767248"/>
              <a:ext cx="0" cy="377490"/>
            </a:xfrm>
            <a:prstGeom prst="line">
              <a:avLst/>
            </a:prstGeom>
            <a:ln w="25400">
              <a:solidFill>
                <a:schemeClr val="tx1"/>
              </a:solidFill>
            </a:ln>
            <a:effectLst/>
          </p:spPr>
          <p:style>
            <a:lnRef idx="1">
              <a:schemeClr val="dk1"/>
            </a:lnRef>
            <a:fillRef idx="0">
              <a:schemeClr val="dk1"/>
            </a:fillRef>
            <a:effectRef idx="0">
              <a:schemeClr val="dk1"/>
            </a:effectRef>
            <a:fontRef idx="minor">
              <a:schemeClr val="tx1"/>
            </a:fontRef>
          </p:style>
        </p:cxnSp>
        <p:cxnSp>
          <p:nvCxnSpPr>
            <p:cNvPr id="29" name="Straight Connector">
              <a:extLst>
                <a:ext uri="{FF2B5EF4-FFF2-40B4-BE49-F238E27FC236}">
                  <a16:creationId xmlns:a16="http://schemas.microsoft.com/office/drawing/2014/main" id="{BAA2E0B9-8CFA-594B-B182-B65CE27CE649}"/>
                </a:ext>
              </a:extLst>
            </p:cNvPr>
            <p:cNvCxnSpPr>
              <a:stCxn id="34" idx="4"/>
              <a:endCxn id="35" idx="0"/>
            </p:cNvCxnSpPr>
            <p:nvPr/>
          </p:nvCxnSpPr>
          <p:spPr>
            <a:xfrm>
              <a:off x="7185509" y="4556218"/>
              <a:ext cx="0" cy="377490"/>
            </a:xfrm>
            <a:prstGeom prst="line">
              <a:avLst/>
            </a:prstGeom>
            <a:ln w="25400">
              <a:solidFill>
                <a:schemeClr val="accent2"/>
              </a:solidFill>
            </a:ln>
            <a:effectLst/>
          </p:spPr>
          <p:style>
            <a:lnRef idx="1">
              <a:schemeClr val="dk1"/>
            </a:lnRef>
            <a:fillRef idx="0">
              <a:schemeClr val="dk1"/>
            </a:fillRef>
            <a:effectRef idx="0">
              <a:schemeClr val="dk1"/>
            </a:effectRef>
            <a:fontRef idx="minor">
              <a:schemeClr val="tx1"/>
            </a:fontRef>
          </p:style>
        </p:cxnSp>
        <p:cxnSp>
          <p:nvCxnSpPr>
            <p:cNvPr id="30" name="Curved Connector 29">
              <a:extLst>
                <a:ext uri="{FF2B5EF4-FFF2-40B4-BE49-F238E27FC236}">
                  <a16:creationId xmlns:a16="http://schemas.microsoft.com/office/drawing/2014/main" id="{29C1E8D9-9CBC-0B44-A353-CFA55138A313}"/>
                </a:ext>
              </a:extLst>
            </p:cNvPr>
            <p:cNvCxnSpPr>
              <a:stCxn id="23" idx="6"/>
              <a:endCxn id="22" idx="6"/>
            </p:cNvCxnSpPr>
            <p:nvPr/>
          </p:nvCxnSpPr>
          <p:spPr>
            <a:xfrm flipV="1">
              <a:off x="7391249" y="1115312"/>
              <a:ext cx="12700" cy="1659139"/>
            </a:xfrm>
            <a:prstGeom prst="curvedConnector3">
              <a:avLst>
                <a:gd name="adj1" fmla="val 1161654"/>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Curved Connector 30">
              <a:extLst>
                <a:ext uri="{FF2B5EF4-FFF2-40B4-BE49-F238E27FC236}">
                  <a16:creationId xmlns:a16="http://schemas.microsoft.com/office/drawing/2014/main" id="{496E39BA-1F45-3A45-A502-53D3761B8C03}"/>
                </a:ext>
              </a:extLst>
            </p:cNvPr>
            <p:cNvCxnSpPr>
              <a:stCxn id="21" idx="2"/>
              <a:endCxn id="24" idx="2"/>
            </p:cNvCxnSpPr>
            <p:nvPr/>
          </p:nvCxnSpPr>
          <p:spPr>
            <a:xfrm rot="10800000">
              <a:off x="6979769" y="1944882"/>
              <a:ext cx="12700" cy="1616627"/>
            </a:xfrm>
            <a:prstGeom prst="curvedConnector3">
              <a:avLst>
                <a:gd name="adj1" fmla="val 1161661"/>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Curved Connector 31">
              <a:extLst>
                <a:ext uri="{FF2B5EF4-FFF2-40B4-BE49-F238E27FC236}">
                  <a16:creationId xmlns:a16="http://schemas.microsoft.com/office/drawing/2014/main" id="{DF73C745-E4BF-124E-8D5F-1FFF91053B86}"/>
                </a:ext>
              </a:extLst>
            </p:cNvPr>
            <p:cNvCxnSpPr>
              <a:stCxn id="21" idx="2"/>
              <a:endCxn id="22" idx="2"/>
            </p:cNvCxnSpPr>
            <p:nvPr/>
          </p:nvCxnSpPr>
          <p:spPr>
            <a:xfrm rot="10800000">
              <a:off x="6979769" y="1115312"/>
              <a:ext cx="12700" cy="2446196"/>
            </a:xfrm>
            <a:prstGeom prst="curvedConnector3">
              <a:avLst>
                <a:gd name="adj1" fmla="val 21270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Curved Connector 32">
              <a:extLst>
                <a:ext uri="{FF2B5EF4-FFF2-40B4-BE49-F238E27FC236}">
                  <a16:creationId xmlns:a16="http://schemas.microsoft.com/office/drawing/2014/main" id="{BE25C833-D960-E14E-8C14-699BDCB6391F}"/>
                </a:ext>
              </a:extLst>
            </p:cNvPr>
            <p:cNvCxnSpPr>
              <a:stCxn id="35" idx="2"/>
              <a:endCxn id="21" idx="2"/>
            </p:cNvCxnSpPr>
            <p:nvPr/>
          </p:nvCxnSpPr>
          <p:spPr>
            <a:xfrm rot="10800000">
              <a:off x="6979769" y="3561508"/>
              <a:ext cx="12700" cy="1577940"/>
            </a:xfrm>
            <a:prstGeom prst="curvedConnector3">
              <a:avLst>
                <a:gd name="adj1" fmla="val 1392339"/>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ADA6344C-CC8D-9E43-B905-BC3EBC6B4DF2}"/>
                </a:ext>
              </a:extLst>
            </p:cNvPr>
            <p:cNvSpPr/>
            <p:nvPr/>
          </p:nvSpPr>
          <p:spPr>
            <a:xfrm>
              <a:off x="6979769" y="4144738"/>
              <a:ext cx="411480" cy="411480"/>
            </a:xfrm>
            <a:prstGeom prst="ellipse">
              <a:avLst/>
            </a:prstGeom>
            <a:solidFill>
              <a:schemeClr val="accent2">
                <a:lumMod val="40000"/>
                <a:lumOff val="60000"/>
              </a:schemeClr>
            </a:solidFill>
            <a:ln>
              <a:solidFill>
                <a:schemeClr val="tx1"/>
              </a:solidFill>
            </a:ln>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5</a:t>
              </a:r>
            </a:p>
          </p:txBody>
        </p:sp>
        <p:sp>
          <p:nvSpPr>
            <p:cNvPr id="35" name="Oval 34">
              <a:extLst>
                <a:ext uri="{FF2B5EF4-FFF2-40B4-BE49-F238E27FC236}">
                  <a16:creationId xmlns:a16="http://schemas.microsoft.com/office/drawing/2014/main" id="{A95BB4D4-BCCF-8C42-96B6-586B00CE5840}"/>
                </a:ext>
              </a:extLst>
            </p:cNvPr>
            <p:cNvSpPr/>
            <p:nvPr/>
          </p:nvSpPr>
          <p:spPr>
            <a:xfrm>
              <a:off x="6979769" y="4933708"/>
              <a:ext cx="411480" cy="411480"/>
            </a:xfrm>
            <a:prstGeom prst="ellipse">
              <a:avLst/>
            </a:prstGeom>
            <a:solidFill>
              <a:schemeClr val="accent2">
                <a:lumMod val="40000"/>
                <a:lumOff val="60000"/>
              </a:schemeClr>
            </a:solidFill>
            <a:ln>
              <a:solidFill>
                <a:schemeClr val="tx1"/>
              </a:solidFill>
            </a:ln>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6</a:t>
              </a:r>
            </a:p>
          </p:txBody>
        </p:sp>
      </p:grpSp>
      <p:cxnSp>
        <p:nvCxnSpPr>
          <p:cNvPr id="42" name="Straight Arrow Connector 41">
            <a:extLst>
              <a:ext uri="{FF2B5EF4-FFF2-40B4-BE49-F238E27FC236}">
                <a16:creationId xmlns:a16="http://schemas.microsoft.com/office/drawing/2014/main" id="{7AB3AD70-2D79-6544-A61C-B6CF1DE9ADFC}"/>
              </a:ext>
            </a:extLst>
          </p:cNvPr>
          <p:cNvCxnSpPr/>
          <p:nvPr/>
        </p:nvCxnSpPr>
        <p:spPr>
          <a:xfrm>
            <a:off x="8577108" y="15953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06A40ED-9B71-E04A-B226-A86F60F821E7}"/>
              </a:ext>
            </a:extLst>
          </p:cNvPr>
          <p:cNvSpPr txBox="1"/>
          <p:nvPr/>
        </p:nvSpPr>
        <p:spPr>
          <a:xfrm rot="16200000">
            <a:off x="7742500" y="2433093"/>
            <a:ext cx="2279325" cy="400110"/>
          </a:xfrm>
          <a:prstGeom prst="rect">
            <a:avLst/>
          </a:prstGeom>
          <a:noFill/>
        </p:spPr>
        <p:txBody>
          <a:bodyPr wrap="square" rtlCol="0" anchor="ctr">
            <a:spAutoFit/>
          </a:bodyPr>
          <a:lstStyle/>
          <a:p>
            <a:pPr algn="r"/>
            <a:r>
              <a:rPr lang="en-US" sz="2000" dirty="0"/>
              <a:t>Instantiation order</a:t>
            </a:r>
          </a:p>
        </p:txBody>
      </p:sp>
      <p:cxnSp>
        <p:nvCxnSpPr>
          <p:cNvPr id="44" name="Straight Arrow Connector 43">
            <a:extLst>
              <a:ext uri="{FF2B5EF4-FFF2-40B4-BE49-F238E27FC236}">
                <a16:creationId xmlns:a16="http://schemas.microsoft.com/office/drawing/2014/main" id="{63B23AB8-8C4B-F445-B528-54798FC520DB}"/>
              </a:ext>
            </a:extLst>
          </p:cNvPr>
          <p:cNvCxnSpPr/>
          <p:nvPr/>
        </p:nvCxnSpPr>
        <p:spPr>
          <a:xfrm flipH="1" flipV="1">
            <a:off x="8577108" y="48719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3B0B8D5F-53C9-9148-BD69-F3E2425B4315}"/>
              </a:ext>
            </a:extLst>
          </p:cNvPr>
          <p:cNvSpPr txBox="1"/>
          <p:nvPr/>
        </p:nvSpPr>
        <p:spPr>
          <a:xfrm rot="16200000">
            <a:off x="7802515" y="4608574"/>
            <a:ext cx="2159295" cy="400110"/>
          </a:xfrm>
          <a:prstGeom prst="rect">
            <a:avLst/>
          </a:prstGeom>
          <a:noFill/>
        </p:spPr>
        <p:txBody>
          <a:bodyPr wrap="square" rtlCol="0" anchor="ctr">
            <a:spAutoFit/>
          </a:bodyPr>
          <a:lstStyle/>
          <a:p>
            <a:r>
              <a:rPr lang="en-US" sz="2000" dirty="0"/>
              <a:t>Elimination order</a:t>
            </a:r>
          </a:p>
        </p:txBody>
      </p:sp>
      <p:sp>
        <p:nvSpPr>
          <p:cNvPr id="36" name="Content Placeholder 2">
            <a:extLst>
              <a:ext uri="{FF2B5EF4-FFF2-40B4-BE49-F238E27FC236}">
                <a16:creationId xmlns:a16="http://schemas.microsoft.com/office/drawing/2014/main" id="{DB24E3A3-140F-4E48-ABD7-0045BA7352DE}"/>
              </a:ext>
            </a:extLst>
          </p:cNvPr>
          <p:cNvSpPr txBox="1">
            <a:spLocks/>
          </p:cNvSpPr>
          <p:nvPr/>
        </p:nvSpPr>
        <p:spPr bwMode="auto">
          <a:xfrm>
            <a:off x="533400" y="1265238"/>
            <a:ext cx="6901880" cy="1051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6627813" algn="r"/>
              </a:tabLst>
            </a:pPr>
            <a:r>
              <a:rPr lang="en-US" sz="2000" kern="0" dirty="0"/>
              <a:t>Directional Path Consistency (DPC)	</a:t>
            </a:r>
            <a:r>
              <a:rPr lang="en-US" sz="1400" kern="0" dirty="0">
                <a:solidFill>
                  <a:schemeClr val="accent1"/>
                </a:solidFill>
              </a:rPr>
              <a:t>[</a:t>
            </a:r>
            <a:r>
              <a:rPr lang="en-US" sz="1400" kern="0" dirty="0" err="1">
                <a:solidFill>
                  <a:schemeClr val="accent1"/>
                </a:solidFill>
              </a:rPr>
              <a:t>Dechter</a:t>
            </a:r>
            <a:r>
              <a:rPr lang="en-US" sz="1400" kern="0" dirty="0">
                <a:solidFill>
                  <a:schemeClr val="accent1"/>
                </a:solidFill>
              </a:rPr>
              <a:t> and Pearl, 1988]</a:t>
            </a:r>
            <a:endParaRPr lang="en-US" sz="2000" kern="0" dirty="0">
              <a:solidFill>
                <a:schemeClr val="accent1"/>
              </a:solidFill>
            </a:endParaRPr>
          </a:p>
          <a:p>
            <a:pPr lvl="1"/>
            <a:r>
              <a:rPr lang="en-US" sz="1800" kern="0" dirty="0"/>
              <a:t>Each triangle once in elimination order</a:t>
            </a:r>
          </a:p>
          <a:p>
            <a:pPr lvl="1"/>
            <a:r>
              <a:rPr lang="en-US" sz="1800" kern="0" dirty="0"/>
              <a:t>Update edge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294BA070-054D-1D41-95AA-53ACCC29AE7E}"/>
              </a:ext>
            </a:extLst>
          </p:cNvPr>
          <p:cNvSpPr txBox="1"/>
          <p:nvPr/>
        </p:nvSpPr>
        <p:spPr>
          <a:xfrm>
            <a:off x="6032836" y="2806580"/>
            <a:ext cx="1598130" cy="461665"/>
          </a:xfrm>
          <a:prstGeom prst="rect">
            <a:avLst/>
          </a:prstGeom>
          <a:noFill/>
        </p:spPr>
        <p:txBody>
          <a:bodyPr wrap="none" rtlCol="0">
            <a:spAutoFit/>
          </a:bodyPr>
          <a:lstStyle/>
          <a:p>
            <a:r>
              <a:rPr lang="en-US" sz="2400" dirty="0">
                <a:solidFill>
                  <a:schemeClr val="bg1">
                    <a:lumMod val="50000"/>
                  </a:schemeClr>
                </a:solidFill>
                <a:latin typeface="Times New Roman" panose="02020603050405020304" pitchFamily="18" charset="0"/>
                <a:cs typeface="Times New Roman" panose="02020603050405020304" pitchFamily="18" charset="0"/>
              </a:rPr>
              <a:t>(</a:t>
            </a:r>
            <a:r>
              <a:rPr lang="en-US" sz="2400" i="1" dirty="0">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a:solidFill>
                  <a:schemeClr val="bg1">
                    <a:lumMod val="50000"/>
                  </a:schemeClr>
                </a:solidFill>
                <a:latin typeface="Times New Roman" panose="02020603050405020304" pitchFamily="18" charset="0"/>
                <a:cs typeface="Times New Roman" panose="02020603050405020304" pitchFamily="18" charset="0"/>
              </a:rPr>
              <a:t>i</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j</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k</a:t>
            </a:r>
            <a:r>
              <a:rPr lang="en-US" sz="2400" dirty="0">
                <a:solidFill>
                  <a:schemeClr val="bg1">
                    <a:lumMod val="50000"/>
                  </a:schemeClr>
                </a:solidFill>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64551684-06A6-294F-B4F7-9B944D49B7D9}"/>
              </a:ext>
            </a:extLst>
          </p:cNvPr>
          <p:cNvSpPr txBox="1"/>
          <p:nvPr/>
        </p:nvSpPr>
        <p:spPr>
          <a:xfrm>
            <a:off x="6041094" y="33273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p>
        </p:txBody>
      </p:sp>
      <p:sp>
        <p:nvSpPr>
          <p:cNvPr id="52" name="TextBox 51">
            <a:extLst>
              <a:ext uri="{FF2B5EF4-FFF2-40B4-BE49-F238E27FC236}">
                <a16:creationId xmlns:a16="http://schemas.microsoft.com/office/drawing/2014/main" id="{EB285D9D-D453-E84E-A00B-EBE1CEABDF7F}"/>
              </a:ext>
            </a:extLst>
          </p:cNvPr>
          <p:cNvSpPr txBox="1"/>
          <p:nvPr/>
        </p:nvSpPr>
        <p:spPr>
          <a:xfrm>
            <a:off x="6041094" y="38343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3" name="TextBox 52">
            <a:extLst>
              <a:ext uri="{FF2B5EF4-FFF2-40B4-BE49-F238E27FC236}">
                <a16:creationId xmlns:a16="http://schemas.microsoft.com/office/drawing/2014/main" id="{F4386059-6E18-B842-9FBD-14AA41AEA466}"/>
              </a:ext>
            </a:extLst>
          </p:cNvPr>
          <p:cNvSpPr txBox="1"/>
          <p:nvPr/>
        </p:nvSpPr>
        <p:spPr>
          <a:xfrm>
            <a:off x="6041094" y="43412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4" name="TextBox 53">
            <a:extLst>
              <a:ext uri="{FF2B5EF4-FFF2-40B4-BE49-F238E27FC236}">
                <a16:creationId xmlns:a16="http://schemas.microsoft.com/office/drawing/2014/main" id="{1EBF381C-1642-BB4A-B299-9CE290C9D7E9}"/>
              </a:ext>
            </a:extLst>
          </p:cNvPr>
          <p:cNvSpPr txBox="1"/>
          <p:nvPr/>
        </p:nvSpPr>
        <p:spPr>
          <a:xfrm>
            <a:off x="6041094" y="48482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A6776ADF-59F5-B643-BF35-EF9103D553DE}"/>
              </a:ext>
            </a:extLst>
          </p:cNvPr>
          <p:cNvSpPr txBox="1"/>
          <p:nvPr/>
        </p:nvSpPr>
        <p:spPr>
          <a:xfrm>
            <a:off x="6041094" y="53551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a:t>
            </a:r>
          </a:p>
        </p:txBody>
      </p:sp>
      <p:sp>
        <p:nvSpPr>
          <p:cNvPr id="38" name="Content Placeholder 2">
            <a:extLst>
              <a:ext uri="{FF2B5EF4-FFF2-40B4-BE49-F238E27FC236}">
                <a16:creationId xmlns:a16="http://schemas.microsoft.com/office/drawing/2014/main" id="{B216D9CF-C3AE-C84B-AAD2-BC6AF490141A}"/>
              </a:ext>
            </a:extLst>
          </p:cNvPr>
          <p:cNvSpPr txBox="1">
            <a:spLocks/>
          </p:cNvSpPr>
          <p:nvPr/>
        </p:nvSpPr>
        <p:spPr bwMode="auto">
          <a:xfrm>
            <a:off x="533400" y="2294842"/>
            <a:ext cx="6901880" cy="756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r>
              <a:rPr lang="en-US" sz="2000" kern="0" dirty="0"/>
              <a:t>Directional Partial Path Consistency (DPPC)</a:t>
            </a:r>
          </a:p>
          <a:p>
            <a:pPr lvl="1"/>
            <a:r>
              <a:rPr lang="en-US" sz="1800" kern="0" dirty="0"/>
              <a:t>Update all 3 edges in elimination order</a:t>
            </a:r>
          </a:p>
        </p:txBody>
      </p:sp>
      <p:sp>
        <p:nvSpPr>
          <p:cNvPr id="37" name="Content Placeholder 2">
            <a:extLst>
              <a:ext uri="{FF2B5EF4-FFF2-40B4-BE49-F238E27FC236}">
                <a16:creationId xmlns:a16="http://schemas.microsoft.com/office/drawing/2014/main" id="{DB30F849-AB90-3248-9550-B6BD2B394295}"/>
              </a:ext>
            </a:extLst>
          </p:cNvPr>
          <p:cNvSpPr txBox="1">
            <a:spLocks/>
          </p:cNvSpPr>
          <p:nvPr/>
        </p:nvSpPr>
        <p:spPr bwMode="auto">
          <a:xfrm>
            <a:off x="533400" y="3035268"/>
            <a:ext cx="4948672" cy="1065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4560888" algn="r"/>
              </a:tabLst>
            </a:pPr>
            <a:r>
              <a:rPr lang="en-US" sz="2000" kern="0" dirty="0"/>
              <a:t>P</a:t>
            </a:r>
            <a:r>
              <a:rPr lang="en-US" sz="2000" kern="0" baseline="30000" dirty="0"/>
              <a:t>3</a:t>
            </a:r>
            <a:r>
              <a:rPr lang="en-US" sz="2000" kern="0" dirty="0"/>
              <a:t>C	</a:t>
            </a:r>
            <a:r>
              <a:rPr lang="en-US" sz="1400" kern="0" dirty="0">
                <a:solidFill>
                  <a:schemeClr val="accent1"/>
                </a:solidFill>
              </a:rPr>
              <a:t>[</a:t>
            </a:r>
            <a:r>
              <a:rPr lang="en-US" sz="1400" kern="0" dirty="0" err="1">
                <a:solidFill>
                  <a:schemeClr val="accent1"/>
                </a:solidFill>
              </a:rPr>
              <a:t>Planken</a:t>
            </a:r>
            <a:r>
              <a:rPr lang="en-US" sz="1400" kern="0" dirty="0">
                <a:solidFill>
                  <a:schemeClr val="accent1"/>
                </a:solidFill>
              </a:rPr>
              <a:t> et al., 2008]</a:t>
            </a:r>
            <a:endParaRPr lang="en-US" sz="1800" kern="0" dirty="0"/>
          </a:p>
          <a:p>
            <a:pPr lvl="1"/>
            <a:r>
              <a:rPr lang="en-US" sz="1800" kern="0" dirty="0"/>
              <a:t>Update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a:latin typeface="Times New Roman" panose="02020603050405020304" pitchFamily="18" charset="0"/>
                <a:cs typeface="Times New Roman" panose="02020603050405020304" pitchFamily="18" charset="0"/>
              </a:rPr>
              <a:t>) </a:t>
            </a:r>
            <a:r>
              <a:rPr lang="en-US" sz="1800" kern="0" dirty="0"/>
              <a:t>in elimination order</a:t>
            </a:r>
          </a:p>
          <a:p>
            <a:pPr lvl="1"/>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k</a:t>
            </a:r>
            <a:r>
              <a:rPr lang="en-US" sz="1800" kern="0" dirty="0">
                <a:latin typeface="Times New Roman" panose="02020603050405020304" pitchFamily="18" charset="0"/>
                <a:cs typeface="Times New Roman" panose="02020603050405020304" pitchFamily="18" charset="0"/>
              </a:rPr>
              <a:t>) </a:t>
            </a:r>
            <a:r>
              <a:rPr lang="en-US" sz="1800" kern="0" dirty="0"/>
              <a:t>and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k</a:t>
            </a:r>
            <a:r>
              <a:rPr lang="en-US" sz="1800" kern="0" dirty="0">
                <a:latin typeface="Times New Roman" panose="02020603050405020304" pitchFamily="18" charset="0"/>
                <a:cs typeface="Times New Roman" panose="02020603050405020304" pitchFamily="18" charset="0"/>
              </a:rPr>
              <a:t>) </a:t>
            </a:r>
            <a:r>
              <a:rPr lang="en-US" sz="1800" kern="0" dirty="0"/>
              <a:t>in instantiation order</a:t>
            </a:r>
          </a:p>
        </p:txBody>
      </p:sp>
    </p:spTree>
    <p:extLst>
      <p:ext uri="{BB962C8B-B14F-4D97-AF65-F5344CB8AC3E}">
        <p14:creationId xmlns:p14="http://schemas.microsoft.com/office/powerpoint/2010/main" val="2663451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8F54-8BB6-314C-B590-E2B882BE3516}"/>
              </a:ext>
            </a:extLst>
          </p:cNvPr>
          <p:cNvSpPr>
            <a:spLocks noGrp="1"/>
          </p:cNvSpPr>
          <p:nvPr>
            <p:ph type="title"/>
          </p:nvPr>
        </p:nvSpPr>
        <p:spPr/>
        <p:txBody>
          <a:bodyPr/>
          <a:lstStyle/>
          <a:p>
            <a:r>
              <a:rPr lang="en-US" dirty="0"/>
              <a:t>Variations of PPC</a:t>
            </a:r>
          </a:p>
        </p:txBody>
      </p:sp>
      <p:sp>
        <p:nvSpPr>
          <p:cNvPr id="4" name="Date Placeholder 3">
            <a:extLst>
              <a:ext uri="{FF2B5EF4-FFF2-40B4-BE49-F238E27FC236}">
                <a16:creationId xmlns:a16="http://schemas.microsoft.com/office/drawing/2014/main" id="{847DCC04-AF38-674B-B8C8-0991E57C056C}"/>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A19B08AB-F034-C94D-AB7F-6F090044AFBE}"/>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E1B924A7-E089-EE4B-8906-36D10DD7C969}"/>
              </a:ext>
            </a:extLst>
          </p:cNvPr>
          <p:cNvSpPr>
            <a:spLocks noGrp="1"/>
          </p:cNvSpPr>
          <p:nvPr>
            <p:ph type="sldNum" sz="quarter" idx="12"/>
          </p:nvPr>
        </p:nvSpPr>
        <p:spPr/>
        <p:txBody>
          <a:bodyPr/>
          <a:lstStyle/>
          <a:p>
            <a:pPr>
              <a:defRPr/>
            </a:pPr>
            <a:fld id="{A7172004-5CED-694E-8453-C5C1C330C6EE}" type="slidenum">
              <a:rPr lang="en-US" altLang="zh-CN" smtClean="0"/>
              <a:pPr>
                <a:defRPr/>
              </a:pPr>
              <a:t>38</a:t>
            </a:fld>
            <a:endParaRPr lang="en-US" altLang="zh-CN" dirty="0"/>
          </a:p>
        </p:txBody>
      </p:sp>
      <p:grpSp>
        <p:nvGrpSpPr>
          <p:cNvPr id="20" name="Group 19">
            <a:extLst>
              <a:ext uri="{FF2B5EF4-FFF2-40B4-BE49-F238E27FC236}">
                <a16:creationId xmlns:a16="http://schemas.microsoft.com/office/drawing/2014/main" id="{9B46B60C-CE43-F743-8EBE-BCA70364088C}"/>
              </a:ext>
            </a:extLst>
          </p:cNvPr>
          <p:cNvGrpSpPr/>
          <p:nvPr/>
        </p:nvGrpSpPr>
        <p:grpSpPr>
          <a:xfrm>
            <a:off x="7803328" y="1326615"/>
            <a:ext cx="424180" cy="4435616"/>
            <a:chOff x="6979769" y="909572"/>
            <a:chExt cx="424180" cy="4435616"/>
          </a:xfrm>
        </p:grpSpPr>
        <p:sp>
          <p:nvSpPr>
            <p:cNvPr id="21" name="Oval 20">
              <a:extLst>
                <a:ext uri="{FF2B5EF4-FFF2-40B4-BE49-F238E27FC236}">
                  <a16:creationId xmlns:a16="http://schemas.microsoft.com/office/drawing/2014/main" id="{983AC8AC-FA2F-434F-BD94-20D34387BEF4}"/>
                </a:ext>
              </a:extLst>
            </p:cNvPr>
            <p:cNvSpPr/>
            <p:nvPr/>
          </p:nvSpPr>
          <p:spPr>
            <a:xfrm>
              <a:off x="6979769" y="335576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4</a:t>
              </a:r>
            </a:p>
          </p:txBody>
        </p:sp>
        <p:sp>
          <p:nvSpPr>
            <p:cNvPr id="22" name="Oval 21">
              <a:extLst>
                <a:ext uri="{FF2B5EF4-FFF2-40B4-BE49-F238E27FC236}">
                  <a16:creationId xmlns:a16="http://schemas.microsoft.com/office/drawing/2014/main" id="{BD2D82FC-12F3-394F-9575-5D5DA0A234B4}"/>
                </a:ext>
              </a:extLst>
            </p:cNvPr>
            <p:cNvSpPr/>
            <p:nvPr/>
          </p:nvSpPr>
          <p:spPr>
            <a:xfrm>
              <a:off x="6979769" y="909572"/>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1</a:t>
              </a:r>
            </a:p>
          </p:txBody>
        </p:sp>
        <p:sp>
          <p:nvSpPr>
            <p:cNvPr id="23" name="Oval 22">
              <a:extLst>
                <a:ext uri="{FF2B5EF4-FFF2-40B4-BE49-F238E27FC236}">
                  <a16:creationId xmlns:a16="http://schemas.microsoft.com/office/drawing/2014/main" id="{C19AFCDF-0D97-A444-8F31-4E41A503DE13}"/>
                </a:ext>
              </a:extLst>
            </p:cNvPr>
            <p:cNvSpPr/>
            <p:nvPr/>
          </p:nvSpPr>
          <p:spPr>
            <a:xfrm>
              <a:off x="6979769" y="256871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3</a:t>
              </a:r>
            </a:p>
          </p:txBody>
        </p:sp>
        <p:sp>
          <p:nvSpPr>
            <p:cNvPr id="24" name="Oval 23">
              <a:extLst>
                <a:ext uri="{FF2B5EF4-FFF2-40B4-BE49-F238E27FC236}">
                  <a16:creationId xmlns:a16="http://schemas.microsoft.com/office/drawing/2014/main" id="{CC92A485-9DA2-434A-A76F-C1896B5CA56D}"/>
                </a:ext>
              </a:extLst>
            </p:cNvPr>
            <p:cNvSpPr/>
            <p:nvPr/>
          </p:nvSpPr>
          <p:spPr>
            <a:xfrm>
              <a:off x="6979769" y="173914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2</a:t>
              </a:r>
            </a:p>
          </p:txBody>
        </p:sp>
        <p:cxnSp>
          <p:nvCxnSpPr>
            <p:cNvPr id="25" name="Straight Connector 24">
              <a:extLst>
                <a:ext uri="{FF2B5EF4-FFF2-40B4-BE49-F238E27FC236}">
                  <a16:creationId xmlns:a16="http://schemas.microsoft.com/office/drawing/2014/main" id="{E1081142-378D-924A-BFA2-81A5D552F3F8}"/>
                </a:ext>
              </a:extLst>
            </p:cNvPr>
            <p:cNvCxnSpPr>
              <a:stCxn id="22" idx="4"/>
              <a:endCxn id="24" idx="0"/>
            </p:cNvCxnSpPr>
            <p:nvPr/>
          </p:nvCxnSpPr>
          <p:spPr>
            <a:xfrm>
              <a:off x="7185509" y="1321052"/>
              <a:ext cx="0" cy="418089"/>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58BD92B-07B4-844D-824E-D4194068CAE1}"/>
                </a:ext>
              </a:extLst>
            </p:cNvPr>
            <p:cNvCxnSpPr>
              <a:stCxn id="23" idx="4"/>
              <a:endCxn id="21" idx="0"/>
            </p:cNvCxnSpPr>
            <p:nvPr/>
          </p:nvCxnSpPr>
          <p:spPr>
            <a:xfrm>
              <a:off x="7185509" y="2980191"/>
              <a:ext cx="0" cy="375577"/>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53FC477-E02B-5344-97E8-0AF977A81BCF}"/>
                </a:ext>
              </a:extLst>
            </p:cNvPr>
            <p:cNvCxnSpPr>
              <a:stCxn id="24" idx="4"/>
              <a:endCxn id="23" idx="0"/>
            </p:cNvCxnSpPr>
            <p:nvPr/>
          </p:nvCxnSpPr>
          <p:spPr>
            <a:xfrm>
              <a:off x="7185509" y="2150621"/>
              <a:ext cx="0" cy="4180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5F85091-C06A-A343-9378-0032E6CBF2A8}"/>
                </a:ext>
              </a:extLst>
            </p:cNvPr>
            <p:cNvCxnSpPr>
              <a:stCxn id="21" idx="4"/>
              <a:endCxn id="34" idx="0"/>
            </p:cNvCxnSpPr>
            <p:nvPr/>
          </p:nvCxnSpPr>
          <p:spPr>
            <a:xfrm>
              <a:off x="7185509" y="3767248"/>
              <a:ext cx="0" cy="3774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9" name="Straight Connector">
              <a:extLst>
                <a:ext uri="{FF2B5EF4-FFF2-40B4-BE49-F238E27FC236}">
                  <a16:creationId xmlns:a16="http://schemas.microsoft.com/office/drawing/2014/main" id="{BAA2E0B9-8CFA-594B-B182-B65CE27CE649}"/>
                </a:ext>
              </a:extLst>
            </p:cNvPr>
            <p:cNvCxnSpPr>
              <a:stCxn id="34" idx="4"/>
              <a:endCxn id="35" idx="0"/>
            </p:cNvCxnSpPr>
            <p:nvPr/>
          </p:nvCxnSpPr>
          <p:spPr>
            <a:xfrm>
              <a:off x="7185509" y="4556218"/>
              <a:ext cx="0" cy="3774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30" name="Curved Connector 29">
              <a:extLst>
                <a:ext uri="{FF2B5EF4-FFF2-40B4-BE49-F238E27FC236}">
                  <a16:creationId xmlns:a16="http://schemas.microsoft.com/office/drawing/2014/main" id="{29C1E8D9-9CBC-0B44-A353-CFA55138A313}"/>
                </a:ext>
              </a:extLst>
            </p:cNvPr>
            <p:cNvCxnSpPr>
              <a:stCxn id="23" idx="6"/>
              <a:endCxn id="22" idx="6"/>
            </p:cNvCxnSpPr>
            <p:nvPr/>
          </p:nvCxnSpPr>
          <p:spPr>
            <a:xfrm flipV="1">
              <a:off x="7391249" y="1115312"/>
              <a:ext cx="12700" cy="1659139"/>
            </a:xfrm>
            <a:prstGeom prst="curvedConnector3">
              <a:avLst>
                <a:gd name="adj1" fmla="val 1161654"/>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Curved Connector 30">
              <a:extLst>
                <a:ext uri="{FF2B5EF4-FFF2-40B4-BE49-F238E27FC236}">
                  <a16:creationId xmlns:a16="http://schemas.microsoft.com/office/drawing/2014/main" id="{496E39BA-1F45-3A45-A502-53D3761B8C03}"/>
                </a:ext>
              </a:extLst>
            </p:cNvPr>
            <p:cNvCxnSpPr>
              <a:stCxn id="21" idx="2"/>
              <a:endCxn id="24" idx="2"/>
            </p:cNvCxnSpPr>
            <p:nvPr/>
          </p:nvCxnSpPr>
          <p:spPr>
            <a:xfrm rot="10800000">
              <a:off x="6979769" y="1944882"/>
              <a:ext cx="12700" cy="1616627"/>
            </a:xfrm>
            <a:prstGeom prst="curvedConnector3">
              <a:avLst>
                <a:gd name="adj1" fmla="val 1161661"/>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Curved Connector 31">
              <a:extLst>
                <a:ext uri="{FF2B5EF4-FFF2-40B4-BE49-F238E27FC236}">
                  <a16:creationId xmlns:a16="http://schemas.microsoft.com/office/drawing/2014/main" id="{DF73C745-E4BF-124E-8D5F-1FFF91053B86}"/>
                </a:ext>
              </a:extLst>
            </p:cNvPr>
            <p:cNvCxnSpPr>
              <a:stCxn id="21" idx="2"/>
              <a:endCxn id="22" idx="2"/>
            </p:cNvCxnSpPr>
            <p:nvPr/>
          </p:nvCxnSpPr>
          <p:spPr>
            <a:xfrm rot="10800000">
              <a:off x="6979769" y="1115312"/>
              <a:ext cx="12700" cy="2446196"/>
            </a:xfrm>
            <a:prstGeom prst="curvedConnector3">
              <a:avLst>
                <a:gd name="adj1" fmla="val 21270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Curved Connector 32">
              <a:extLst>
                <a:ext uri="{FF2B5EF4-FFF2-40B4-BE49-F238E27FC236}">
                  <a16:creationId xmlns:a16="http://schemas.microsoft.com/office/drawing/2014/main" id="{BE25C833-D960-E14E-8C14-699BDCB6391F}"/>
                </a:ext>
              </a:extLst>
            </p:cNvPr>
            <p:cNvCxnSpPr>
              <a:stCxn id="35" idx="2"/>
              <a:endCxn id="21" idx="2"/>
            </p:cNvCxnSpPr>
            <p:nvPr/>
          </p:nvCxnSpPr>
          <p:spPr>
            <a:xfrm rot="10800000">
              <a:off x="6979769" y="3561508"/>
              <a:ext cx="12700" cy="1577940"/>
            </a:xfrm>
            <a:prstGeom prst="curvedConnector3">
              <a:avLst>
                <a:gd name="adj1" fmla="val 13923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ADA6344C-CC8D-9E43-B905-BC3EBC6B4DF2}"/>
                </a:ext>
              </a:extLst>
            </p:cNvPr>
            <p:cNvSpPr/>
            <p:nvPr/>
          </p:nvSpPr>
          <p:spPr>
            <a:xfrm>
              <a:off x="6979769" y="414473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5</a:t>
              </a:r>
            </a:p>
          </p:txBody>
        </p:sp>
        <p:sp>
          <p:nvSpPr>
            <p:cNvPr id="35" name="Oval 34">
              <a:extLst>
                <a:ext uri="{FF2B5EF4-FFF2-40B4-BE49-F238E27FC236}">
                  <a16:creationId xmlns:a16="http://schemas.microsoft.com/office/drawing/2014/main" id="{A95BB4D4-BCCF-8C42-96B6-586B00CE5840}"/>
                </a:ext>
              </a:extLst>
            </p:cNvPr>
            <p:cNvSpPr/>
            <p:nvPr/>
          </p:nvSpPr>
          <p:spPr>
            <a:xfrm>
              <a:off x="6979769" y="493370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6</a:t>
              </a:r>
            </a:p>
          </p:txBody>
        </p:sp>
      </p:grpSp>
      <p:cxnSp>
        <p:nvCxnSpPr>
          <p:cNvPr id="42" name="Straight Arrow Connector 41">
            <a:extLst>
              <a:ext uri="{FF2B5EF4-FFF2-40B4-BE49-F238E27FC236}">
                <a16:creationId xmlns:a16="http://schemas.microsoft.com/office/drawing/2014/main" id="{7AB3AD70-2D79-6544-A61C-B6CF1DE9ADFC}"/>
              </a:ext>
            </a:extLst>
          </p:cNvPr>
          <p:cNvCxnSpPr/>
          <p:nvPr/>
        </p:nvCxnSpPr>
        <p:spPr>
          <a:xfrm>
            <a:off x="8577108" y="15953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06A40ED-9B71-E04A-B226-A86F60F821E7}"/>
              </a:ext>
            </a:extLst>
          </p:cNvPr>
          <p:cNvSpPr txBox="1"/>
          <p:nvPr/>
        </p:nvSpPr>
        <p:spPr>
          <a:xfrm rot="16200000">
            <a:off x="7742500" y="2433093"/>
            <a:ext cx="2279325" cy="400110"/>
          </a:xfrm>
          <a:prstGeom prst="rect">
            <a:avLst/>
          </a:prstGeom>
          <a:noFill/>
        </p:spPr>
        <p:txBody>
          <a:bodyPr wrap="square" rtlCol="0" anchor="ctr">
            <a:spAutoFit/>
          </a:bodyPr>
          <a:lstStyle/>
          <a:p>
            <a:pPr algn="r"/>
            <a:r>
              <a:rPr lang="en-US" sz="2000" dirty="0"/>
              <a:t>Instantiation order</a:t>
            </a:r>
          </a:p>
        </p:txBody>
      </p:sp>
      <p:cxnSp>
        <p:nvCxnSpPr>
          <p:cNvPr id="44" name="Straight Arrow Connector 43">
            <a:extLst>
              <a:ext uri="{FF2B5EF4-FFF2-40B4-BE49-F238E27FC236}">
                <a16:creationId xmlns:a16="http://schemas.microsoft.com/office/drawing/2014/main" id="{63B23AB8-8C4B-F445-B528-54798FC520DB}"/>
              </a:ext>
            </a:extLst>
          </p:cNvPr>
          <p:cNvCxnSpPr/>
          <p:nvPr/>
        </p:nvCxnSpPr>
        <p:spPr>
          <a:xfrm flipH="1" flipV="1">
            <a:off x="8577108" y="48719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3B0B8D5F-53C9-9148-BD69-F3E2425B4315}"/>
              </a:ext>
            </a:extLst>
          </p:cNvPr>
          <p:cNvSpPr txBox="1"/>
          <p:nvPr/>
        </p:nvSpPr>
        <p:spPr>
          <a:xfrm rot="16200000">
            <a:off x="7802515" y="4608574"/>
            <a:ext cx="2159295" cy="400110"/>
          </a:xfrm>
          <a:prstGeom prst="rect">
            <a:avLst/>
          </a:prstGeom>
          <a:noFill/>
        </p:spPr>
        <p:txBody>
          <a:bodyPr wrap="square" rtlCol="0" anchor="ctr">
            <a:spAutoFit/>
          </a:bodyPr>
          <a:lstStyle/>
          <a:p>
            <a:r>
              <a:rPr lang="en-US" sz="2000" dirty="0"/>
              <a:t>Elimination order</a:t>
            </a:r>
          </a:p>
        </p:txBody>
      </p:sp>
      <p:sp>
        <p:nvSpPr>
          <p:cNvPr id="36" name="Content Placeholder 2">
            <a:extLst>
              <a:ext uri="{FF2B5EF4-FFF2-40B4-BE49-F238E27FC236}">
                <a16:creationId xmlns:a16="http://schemas.microsoft.com/office/drawing/2014/main" id="{DB24E3A3-140F-4E48-ABD7-0045BA7352DE}"/>
              </a:ext>
            </a:extLst>
          </p:cNvPr>
          <p:cNvSpPr txBox="1">
            <a:spLocks/>
          </p:cNvSpPr>
          <p:nvPr/>
        </p:nvSpPr>
        <p:spPr bwMode="auto">
          <a:xfrm>
            <a:off x="533400" y="1265238"/>
            <a:ext cx="6901880" cy="1051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6627813" algn="r"/>
              </a:tabLst>
            </a:pPr>
            <a:r>
              <a:rPr lang="en-US" sz="2000" kern="0" dirty="0"/>
              <a:t>Directional Path Consistency (DPC)	</a:t>
            </a:r>
            <a:r>
              <a:rPr lang="en-US" sz="1400" kern="0" dirty="0">
                <a:solidFill>
                  <a:schemeClr val="accent1"/>
                </a:solidFill>
              </a:rPr>
              <a:t>[</a:t>
            </a:r>
            <a:r>
              <a:rPr lang="en-US" sz="1400" kern="0" dirty="0" err="1">
                <a:solidFill>
                  <a:schemeClr val="accent1"/>
                </a:solidFill>
              </a:rPr>
              <a:t>Dechter</a:t>
            </a:r>
            <a:r>
              <a:rPr lang="en-US" sz="1400" kern="0" dirty="0">
                <a:solidFill>
                  <a:schemeClr val="accent1"/>
                </a:solidFill>
              </a:rPr>
              <a:t> and Pearl, 1988]</a:t>
            </a:r>
            <a:endParaRPr lang="en-US" sz="2000" kern="0" dirty="0">
              <a:solidFill>
                <a:schemeClr val="accent1"/>
              </a:solidFill>
            </a:endParaRPr>
          </a:p>
          <a:p>
            <a:pPr lvl="1"/>
            <a:r>
              <a:rPr lang="en-US" sz="1800" kern="0" dirty="0"/>
              <a:t>Each triangle once in elimination order</a:t>
            </a:r>
          </a:p>
          <a:p>
            <a:pPr lvl="1"/>
            <a:r>
              <a:rPr lang="en-US" sz="1800" kern="0" dirty="0"/>
              <a:t>Update edge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a:latin typeface="Times New Roman" panose="02020603050405020304" pitchFamily="18" charset="0"/>
                <a:cs typeface="Times New Roman" panose="02020603050405020304" pitchFamily="18" charset="0"/>
              </a:rPr>
              <a:t>)</a:t>
            </a:r>
          </a:p>
        </p:txBody>
      </p:sp>
      <p:sp>
        <p:nvSpPr>
          <p:cNvPr id="38" name="Content Placeholder 2">
            <a:extLst>
              <a:ext uri="{FF2B5EF4-FFF2-40B4-BE49-F238E27FC236}">
                <a16:creationId xmlns:a16="http://schemas.microsoft.com/office/drawing/2014/main" id="{644E3643-E08A-7740-94C0-1EED19404C1A}"/>
              </a:ext>
            </a:extLst>
          </p:cNvPr>
          <p:cNvSpPr txBox="1">
            <a:spLocks/>
          </p:cNvSpPr>
          <p:nvPr/>
        </p:nvSpPr>
        <p:spPr bwMode="auto">
          <a:xfrm>
            <a:off x="533400" y="2294842"/>
            <a:ext cx="6901880" cy="756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r>
              <a:rPr lang="en-US" sz="2000" kern="0" dirty="0"/>
              <a:t>Directional Partial Path Consistency (DPPC)</a:t>
            </a:r>
          </a:p>
          <a:p>
            <a:pPr lvl="1"/>
            <a:r>
              <a:rPr lang="en-US" sz="1800" kern="0" dirty="0"/>
              <a:t>Update all 3 edges in elimination order</a:t>
            </a:r>
          </a:p>
        </p:txBody>
      </p:sp>
      <p:sp>
        <p:nvSpPr>
          <p:cNvPr id="39" name="Content Placeholder 2">
            <a:extLst>
              <a:ext uri="{FF2B5EF4-FFF2-40B4-BE49-F238E27FC236}">
                <a16:creationId xmlns:a16="http://schemas.microsoft.com/office/drawing/2014/main" id="{F60DE80E-C631-5E43-8D77-4C8FFA27A999}"/>
              </a:ext>
            </a:extLst>
          </p:cNvPr>
          <p:cNvSpPr txBox="1">
            <a:spLocks/>
          </p:cNvSpPr>
          <p:nvPr/>
        </p:nvSpPr>
        <p:spPr bwMode="auto">
          <a:xfrm>
            <a:off x="533400" y="3035268"/>
            <a:ext cx="4948672" cy="1065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4560888" algn="r"/>
              </a:tabLst>
            </a:pPr>
            <a:r>
              <a:rPr lang="en-US" sz="2000" kern="0" dirty="0"/>
              <a:t>P</a:t>
            </a:r>
            <a:r>
              <a:rPr lang="en-US" sz="2000" kern="0" baseline="30000" dirty="0"/>
              <a:t>3</a:t>
            </a:r>
            <a:r>
              <a:rPr lang="en-US" sz="2000" kern="0" dirty="0"/>
              <a:t>C	</a:t>
            </a:r>
            <a:r>
              <a:rPr lang="en-US" sz="1400" kern="0" dirty="0">
                <a:solidFill>
                  <a:schemeClr val="accent1"/>
                </a:solidFill>
              </a:rPr>
              <a:t>[</a:t>
            </a:r>
            <a:r>
              <a:rPr lang="en-US" sz="1400" kern="0" dirty="0" err="1">
                <a:solidFill>
                  <a:schemeClr val="accent1"/>
                </a:solidFill>
              </a:rPr>
              <a:t>Planken</a:t>
            </a:r>
            <a:r>
              <a:rPr lang="en-US" sz="1400" kern="0" dirty="0">
                <a:solidFill>
                  <a:schemeClr val="accent1"/>
                </a:solidFill>
              </a:rPr>
              <a:t> et al., 2008]</a:t>
            </a:r>
            <a:endParaRPr lang="en-US" sz="1800" kern="0" dirty="0"/>
          </a:p>
          <a:p>
            <a:pPr lvl="1"/>
            <a:r>
              <a:rPr lang="en-US" sz="1800" kern="0" dirty="0"/>
              <a:t>Update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a:latin typeface="Times New Roman" panose="02020603050405020304" pitchFamily="18" charset="0"/>
                <a:cs typeface="Times New Roman" panose="02020603050405020304" pitchFamily="18" charset="0"/>
              </a:rPr>
              <a:t>) </a:t>
            </a:r>
            <a:r>
              <a:rPr lang="en-US" sz="1800" kern="0" dirty="0"/>
              <a:t>in elimination order</a:t>
            </a:r>
          </a:p>
          <a:p>
            <a:pPr lvl="1"/>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k</a:t>
            </a:r>
            <a:r>
              <a:rPr lang="en-US" sz="1800" kern="0" dirty="0">
                <a:latin typeface="Times New Roman" panose="02020603050405020304" pitchFamily="18" charset="0"/>
                <a:cs typeface="Times New Roman" panose="02020603050405020304" pitchFamily="18" charset="0"/>
              </a:rPr>
              <a:t>) </a:t>
            </a:r>
            <a:r>
              <a:rPr lang="en-US" sz="1800" kern="0" dirty="0"/>
              <a:t>and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k</a:t>
            </a:r>
            <a:r>
              <a:rPr lang="en-US" sz="1800" kern="0" dirty="0">
                <a:latin typeface="Times New Roman" panose="02020603050405020304" pitchFamily="18" charset="0"/>
                <a:cs typeface="Times New Roman" panose="02020603050405020304" pitchFamily="18" charset="0"/>
              </a:rPr>
              <a:t>) </a:t>
            </a:r>
            <a:r>
              <a:rPr lang="en-US" sz="1800" kern="0" dirty="0"/>
              <a:t>in instantiation order</a:t>
            </a:r>
          </a:p>
        </p:txBody>
      </p:sp>
      <p:sp>
        <p:nvSpPr>
          <p:cNvPr id="40" name="Content Placeholder 2">
            <a:extLst>
              <a:ext uri="{FF2B5EF4-FFF2-40B4-BE49-F238E27FC236}">
                <a16:creationId xmlns:a16="http://schemas.microsoft.com/office/drawing/2014/main" id="{A3B099BF-E95A-DF45-8E67-1C5D7C606233}"/>
              </a:ext>
            </a:extLst>
          </p:cNvPr>
          <p:cNvSpPr txBox="1">
            <a:spLocks/>
          </p:cNvSpPr>
          <p:nvPr/>
        </p:nvSpPr>
        <p:spPr bwMode="auto">
          <a:xfrm>
            <a:off x="533400" y="4078499"/>
            <a:ext cx="4936841" cy="103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r>
              <a:rPr lang="en-US" sz="2000" kern="0" dirty="0"/>
              <a:t>2DPPC</a:t>
            </a:r>
          </a:p>
          <a:p>
            <a:pPr lvl="1"/>
            <a:r>
              <a:rPr lang="en-US" sz="1800" kern="0" dirty="0"/>
              <a:t>Update all 3 edges</a:t>
            </a:r>
          </a:p>
          <a:p>
            <a:pPr lvl="1"/>
            <a:r>
              <a:rPr lang="en-US" sz="1800" kern="0" dirty="0"/>
              <a:t>Go up and down</a:t>
            </a:r>
          </a:p>
        </p:txBody>
      </p:sp>
      <p:sp>
        <p:nvSpPr>
          <p:cNvPr id="41" name="Content Placeholder 2">
            <a:extLst>
              <a:ext uri="{FF2B5EF4-FFF2-40B4-BE49-F238E27FC236}">
                <a16:creationId xmlns:a16="http://schemas.microsoft.com/office/drawing/2014/main" id="{36E42789-313F-5741-AA09-20174FBF0515}"/>
              </a:ext>
            </a:extLst>
          </p:cNvPr>
          <p:cNvSpPr txBox="1">
            <a:spLocks/>
          </p:cNvSpPr>
          <p:nvPr/>
        </p:nvSpPr>
        <p:spPr bwMode="auto">
          <a:xfrm>
            <a:off x="533400" y="5115833"/>
            <a:ext cx="5313518" cy="766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4508500" algn="r"/>
                <a:tab pos="6627813" algn="r"/>
              </a:tabLst>
            </a:pPr>
            <a:r>
              <a:rPr lang="en-US" sz="2000" dirty="0">
                <a:latin typeface="Helvetica" charset="0"/>
                <a:ea typeface="宋体" charset="0"/>
                <a:cs typeface="宋体" charset="0"/>
              </a:rPr>
              <a:t>Δ</a:t>
            </a:r>
            <a:r>
              <a:rPr lang="en-US" sz="2000" kern="0" dirty="0"/>
              <a:t>PPC 	</a:t>
            </a:r>
            <a:r>
              <a:rPr lang="en-US" sz="1400" kern="0" dirty="0">
                <a:solidFill>
                  <a:schemeClr val="accent1"/>
                </a:solidFill>
              </a:rPr>
              <a:t>[</a:t>
            </a:r>
            <a:r>
              <a:rPr lang="en-US" sz="1400" kern="0" dirty="0" err="1">
                <a:solidFill>
                  <a:schemeClr val="accent1"/>
                </a:solidFill>
              </a:rPr>
              <a:t>Reeson</a:t>
            </a:r>
            <a:r>
              <a:rPr lang="en-US" sz="1400" kern="0" dirty="0">
                <a:solidFill>
                  <a:schemeClr val="accent1"/>
                </a:solidFill>
              </a:rPr>
              <a:t>, MS2016]</a:t>
            </a:r>
          </a:p>
          <a:p>
            <a:pPr lvl="1"/>
            <a:r>
              <a:rPr lang="en-US" sz="1800" kern="0" dirty="0"/>
              <a:t>Repeat up and down order until fixpoint</a:t>
            </a:r>
          </a:p>
        </p:txBody>
      </p:sp>
      <p:sp>
        <p:nvSpPr>
          <p:cNvPr id="10" name="TextBox 9">
            <a:extLst>
              <a:ext uri="{FF2B5EF4-FFF2-40B4-BE49-F238E27FC236}">
                <a16:creationId xmlns:a16="http://schemas.microsoft.com/office/drawing/2014/main" id="{294BA070-054D-1D41-95AA-53ACCC29AE7E}"/>
              </a:ext>
            </a:extLst>
          </p:cNvPr>
          <p:cNvSpPr txBox="1"/>
          <p:nvPr/>
        </p:nvSpPr>
        <p:spPr>
          <a:xfrm>
            <a:off x="6032836" y="2806580"/>
            <a:ext cx="1598130" cy="461665"/>
          </a:xfrm>
          <a:prstGeom prst="rect">
            <a:avLst/>
          </a:prstGeom>
          <a:noFill/>
        </p:spPr>
        <p:txBody>
          <a:bodyPr wrap="none" rtlCol="0">
            <a:spAutoFit/>
          </a:bodyPr>
          <a:lstStyle/>
          <a:p>
            <a:r>
              <a:rPr lang="en-US" sz="2400" dirty="0">
                <a:solidFill>
                  <a:schemeClr val="bg1">
                    <a:lumMod val="50000"/>
                  </a:schemeClr>
                </a:solidFill>
                <a:latin typeface="Times New Roman" panose="02020603050405020304" pitchFamily="18" charset="0"/>
                <a:cs typeface="Times New Roman" panose="02020603050405020304" pitchFamily="18" charset="0"/>
              </a:rPr>
              <a:t>(</a:t>
            </a:r>
            <a:r>
              <a:rPr lang="en-US" sz="2400" i="1" dirty="0">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a:solidFill>
                  <a:schemeClr val="bg1">
                    <a:lumMod val="50000"/>
                  </a:schemeClr>
                </a:solidFill>
                <a:latin typeface="Times New Roman" panose="02020603050405020304" pitchFamily="18" charset="0"/>
                <a:cs typeface="Times New Roman" panose="02020603050405020304" pitchFamily="18" charset="0"/>
              </a:rPr>
              <a:t>i</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j</a:t>
            </a:r>
            <a:r>
              <a:rPr lang="en-US" sz="2400" dirty="0">
                <a:solidFill>
                  <a:schemeClr val="bg1">
                    <a:lumMod val="50000"/>
                  </a:schemeClr>
                </a:solidFill>
                <a:latin typeface="Times New Roman" panose="02020603050405020304" pitchFamily="18" charset="0"/>
                <a:cs typeface="Times New Roman" panose="02020603050405020304" pitchFamily="18" charset="0"/>
              </a:rPr>
              <a:t>,  </a:t>
            </a:r>
            <a:r>
              <a:rPr lang="en-US" sz="2400" i="1" dirty="0" err="1">
                <a:solidFill>
                  <a:schemeClr val="bg1">
                    <a:lumMod val="50000"/>
                  </a:schemeClr>
                </a:solidFill>
                <a:latin typeface="Times New Roman" panose="02020603050405020304" pitchFamily="18" charset="0"/>
                <a:cs typeface="Times New Roman" panose="02020603050405020304" pitchFamily="18" charset="0"/>
              </a:rPr>
              <a:t>V</a:t>
            </a:r>
            <a:r>
              <a:rPr lang="en-US" sz="2400" i="1" baseline="-25000" dirty="0" err="1">
                <a:solidFill>
                  <a:schemeClr val="bg1">
                    <a:lumMod val="50000"/>
                  </a:schemeClr>
                </a:solidFill>
                <a:latin typeface="Times New Roman" panose="02020603050405020304" pitchFamily="18" charset="0"/>
                <a:cs typeface="Times New Roman" panose="02020603050405020304" pitchFamily="18" charset="0"/>
              </a:rPr>
              <a:t>k</a:t>
            </a:r>
            <a:r>
              <a:rPr lang="en-US" sz="2400" dirty="0">
                <a:solidFill>
                  <a:schemeClr val="bg1">
                    <a:lumMod val="50000"/>
                  </a:schemeClr>
                </a:solidFill>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64551684-06A6-294F-B4F7-9B944D49B7D9}"/>
              </a:ext>
            </a:extLst>
          </p:cNvPr>
          <p:cNvSpPr txBox="1"/>
          <p:nvPr/>
        </p:nvSpPr>
        <p:spPr>
          <a:xfrm>
            <a:off x="6041094" y="33273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p>
        </p:txBody>
      </p:sp>
      <p:sp>
        <p:nvSpPr>
          <p:cNvPr id="52" name="TextBox 51">
            <a:extLst>
              <a:ext uri="{FF2B5EF4-FFF2-40B4-BE49-F238E27FC236}">
                <a16:creationId xmlns:a16="http://schemas.microsoft.com/office/drawing/2014/main" id="{EB285D9D-D453-E84E-A00B-EBE1CEABDF7F}"/>
              </a:ext>
            </a:extLst>
          </p:cNvPr>
          <p:cNvSpPr txBox="1"/>
          <p:nvPr/>
        </p:nvSpPr>
        <p:spPr>
          <a:xfrm>
            <a:off x="6041094" y="38343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3" name="TextBox 52">
            <a:extLst>
              <a:ext uri="{FF2B5EF4-FFF2-40B4-BE49-F238E27FC236}">
                <a16:creationId xmlns:a16="http://schemas.microsoft.com/office/drawing/2014/main" id="{F4386059-6E18-B842-9FBD-14AA41AEA466}"/>
              </a:ext>
            </a:extLst>
          </p:cNvPr>
          <p:cNvSpPr txBox="1"/>
          <p:nvPr/>
        </p:nvSpPr>
        <p:spPr>
          <a:xfrm>
            <a:off x="6041094" y="43412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4" name="TextBox 53">
            <a:extLst>
              <a:ext uri="{FF2B5EF4-FFF2-40B4-BE49-F238E27FC236}">
                <a16:creationId xmlns:a16="http://schemas.microsoft.com/office/drawing/2014/main" id="{1EBF381C-1642-BB4A-B299-9CE290C9D7E9}"/>
              </a:ext>
            </a:extLst>
          </p:cNvPr>
          <p:cNvSpPr txBox="1"/>
          <p:nvPr/>
        </p:nvSpPr>
        <p:spPr>
          <a:xfrm>
            <a:off x="6041094" y="484824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A6776ADF-59F5-B643-BF35-EF9103D553DE}"/>
              </a:ext>
            </a:extLst>
          </p:cNvPr>
          <p:cNvSpPr txBox="1"/>
          <p:nvPr/>
        </p:nvSpPr>
        <p:spPr>
          <a:xfrm>
            <a:off x="6041094" y="5355194"/>
            <a:ext cx="1568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4592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8F54-8BB6-314C-B590-E2B882BE3516}"/>
              </a:ext>
            </a:extLst>
          </p:cNvPr>
          <p:cNvSpPr>
            <a:spLocks noGrp="1"/>
          </p:cNvSpPr>
          <p:nvPr>
            <p:ph type="title"/>
          </p:nvPr>
        </p:nvSpPr>
        <p:spPr/>
        <p:txBody>
          <a:bodyPr/>
          <a:lstStyle/>
          <a:p>
            <a:r>
              <a:rPr lang="en-US" dirty="0"/>
              <a:t>Variations of PPC</a:t>
            </a:r>
          </a:p>
        </p:txBody>
      </p:sp>
      <p:sp>
        <p:nvSpPr>
          <p:cNvPr id="4" name="Date Placeholder 3">
            <a:extLst>
              <a:ext uri="{FF2B5EF4-FFF2-40B4-BE49-F238E27FC236}">
                <a16:creationId xmlns:a16="http://schemas.microsoft.com/office/drawing/2014/main" id="{847DCC04-AF38-674B-B8C8-0991E57C056C}"/>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A19B08AB-F034-C94D-AB7F-6F090044AFBE}"/>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E1B924A7-E089-EE4B-8906-36D10DD7C969}"/>
              </a:ext>
            </a:extLst>
          </p:cNvPr>
          <p:cNvSpPr>
            <a:spLocks noGrp="1"/>
          </p:cNvSpPr>
          <p:nvPr>
            <p:ph type="sldNum" sz="quarter" idx="12"/>
          </p:nvPr>
        </p:nvSpPr>
        <p:spPr/>
        <p:txBody>
          <a:bodyPr/>
          <a:lstStyle/>
          <a:p>
            <a:pPr>
              <a:defRPr/>
            </a:pPr>
            <a:fld id="{A7172004-5CED-694E-8453-C5C1C330C6EE}" type="slidenum">
              <a:rPr lang="en-US" altLang="zh-CN" smtClean="0"/>
              <a:pPr>
                <a:defRPr/>
              </a:pPr>
              <a:t>39</a:t>
            </a:fld>
            <a:endParaRPr lang="en-US" altLang="zh-CN" dirty="0"/>
          </a:p>
        </p:txBody>
      </p:sp>
      <p:grpSp>
        <p:nvGrpSpPr>
          <p:cNvPr id="7" name="Group 6">
            <a:extLst>
              <a:ext uri="{FF2B5EF4-FFF2-40B4-BE49-F238E27FC236}">
                <a16:creationId xmlns:a16="http://schemas.microsoft.com/office/drawing/2014/main" id="{593E24A5-F1A7-0F46-8503-8D551A2FD862}"/>
              </a:ext>
            </a:extLst>
          </p:cNvPr>
          <p:cNvGrpSpPr/>
          <p:nvPr/>
        </p:nvGrpSpPr>
        <p:grpSpPr>
          <a:xfrm>
            <a:off x="6198609" y="1962025"/>
            <a:ext cx="2842781" cy="3311775"/>
            <a:chOff x="6036176" y="2160550"/>
            <a:chExt cx="1763838" cy="2054831"/>
          </a:xfrm>
        </p:grpSpPr>
        <p:sp>
          <p:nvSpPr>
            <p:cNvPr id="36" name="Rectangle 35">
              <a:extLst>
                <a:ext uri="{FF2B5EF4-FFF2-40B4-BE49-F238E27FC236}">
                  <a16:creationId xmlns:a16="http://schemas.microsoft.com/office/drawing/2014/main" id="{C6BCE679-40BD-5040-A985-43AAFCCC377D}"/>
                </a:ext>
              </a:extLst>
            </p:cNvPr>
            <p:cNvSpPr/>
            <p:nvPr/>
          </p:nvSpPr>
          <p:spPr>
            <a:xfrm>
              <a:off x="6658040" y="3979076"/>
              <a:ext cx="640080" cy="23630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DPC</a:t>
              </a:r>
            </a:p>
          </p:txBody>
        </p:sp>
        <p:sp>
          <p:nvSpPr>
            <p:cNvPr id="37" name="Rectangle 36">
              <a:extLst>
                <a:ext uri="{FF2B5EF4-FFF2-40B4-BE49-F238E27FC236}">
                  <a16:creationId xmlns:a16="http://schemas.microsoft.com/office/drawing/2014/main" id="{18B52DAB-2CFF-C148-873E-36B932AF00A3}"/>
                </a:ext>
              </a:extLst>
            </p:cNvPr>
            <p:cNvSpPr/>
            <p:nvPr/>
          </p:nvSpPr>
          <p:spPr>
            <a:xfrm>
              <a:off x="6588912" y="2160550"/>
              <a:ext cx="778336" cy="23630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800" dirty="0">
                  <a:solidFill>
                    <a:schemeClr val="tx1"/>
                  </a:solidFill>
                  <a:latin typeface="Times New Roman" panose="02020603050405020304" pitchFamily="18" charset="0"/>
                  <a:cs typeface="Times New Roman" panose="02020603050405020304" pitchFamily="18" charset="0"/>
                </a:rPr>
                <a:t>Δ</a:t>
              </a:r>
              <a:r>
                <a:rPr lang="en-US" sz="2800" dirty="0">
                  <a:solidFill>
                    <a:schemeClr val="tx1"/>
                  </a:solidFill>
                  <a:latin typeface="Times New Roman" panose="02020603050405020304" pitchFamily="18" charset="0"/>
                  <a:cs typeface="Times New Roman" panose="02020603050405020304" pitchFamily="18" charset="0"/>
                </a:rPr>
                <a:t>PPC</a:t>
              </a:r>
            </a:p>
          </p:txBody>
        </p:sp>
        <p:sp>
          <p:nvSpPr>
            <p:cNvPr id="38" name="Rectangle 37">
              <a:extLst>
                <a:ext uri="{FF2B5EF4-FFF2-40B4-BE49-F238E27FC236}">
                  <a16:creationId xmlns:a16="http://schemas.microsoft.com/office/drawing/2014/main" id="{2AEF5C7E-E22A-214E-8DEF-819230695C56}"/>
                </a:ext>
              </a:extLst>
            </p:cNvPr>
            <p:cNvSpPr/>
            <p:nvPr/>
          </p:nvSpPr>
          <p:spPr>
            <a:xfrm>
              <a:off x="6036176" y="3372900"/>
              <a:ext cx="822960" cy="23630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DPPC</a:t>
              </a:r>
            </a:p>
          </p:txBody>
        </p:sp>
        <p:sp>
          <p:nvSpPr>
            <p:cNvPr id="39" name="Rectangle 38">
              <a:extLst>
                <a:ext uri="{FF2B5EF4-FFF2-40B4-BE49-F238E27FC236}">
                  <a16:creationId xmlns:a16="http://schemas.microsoft.com/office/drawing/2014/main" id="{CD7D8557-5AA7-A74C-A853-35EFB48B655F}"/>
                </a:ext>
              </a:extLst>
            </p:cNvPr>
            <p:cNvSpPr/>
            <p:nvPr/>
          </p:nvSpPr>
          <p:spPr>
            <a:xfrm>
              <a:off x="6520880" y="2766725"/>
              <a:ext cx="914400" cy="23630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2DPPC</a:t>
              </a:r>
            </a:p>
          </p:txBody>
        </p:sp>
        <p:sp>
          <p:nvSpPr>
            <p:cNvPr id="40" name="Rectangle 39">
              <a:extLst>
                <a:ext uri="{FF2B5EF4-FFF2-40B4-BE49-F238E27FC236}">
                  <a16:creationId xmlns:a16="http://schemas.microsoft.com/office/drawing/2014/main" id="{B1DB78E4-DB10-E74A-B60C-D1684C972D65}"/>
                </a:ext>
              </a:extLst>
            </p:cNvPr>
            <p:cNvSpPr/>
            <p:nvPr/>
          </p:nvSpPr>
          <p:spPr>
            <a:xfrm>
              <a:off x="7251374" y="3372899"/>
              <a:ext cx="548640" cy="23630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P</a:t>
              </a:r>
              <a:r>
                <a:rPr lang="en-US" sz="2800" baseline="30000" dirty="0">
                  <a:solidFill>
                    <a:schemeClr val="tx1"/>
                  </a:solidFill>
                  <a:latin typeface="Times New Roman" panose="02020603050405020304" pitchFamily="18" charset="0"/>
                  <a:cs typeface="Times New Roman" panose="02020603050405020304" pitchFamily="18" charset="0"/>
                </a:rPr>
                <a:t>3</a:t>
              </a:r>
              <a:r>
                <a:rPr lang="en-US" sz="2800" dirty="0">
                  <a:solidFill>
                    <a:schemeClr val="tx1"/>
                  </a:solidFill>
                  <a:latin typeface="Times New Roman" panose="02020603050405020304" pitchFamily="18" charset="0"/>
                  <a:cs typeface="Times New Roman" panose="02020603050405020304" pitchFamily="18" charset="0"/>
                </a:rPr>
                <a:t>C</a:t>
              </a:r>
            </a:p>
          </p:txBody>
        </p:sp>
        <p:cxnSp>
          <p:nvCxnSpPr>
            <p:cNvPr id="41" name="Straight Connector 40">
              <a:extLst>
                <a:ext uri="{FF2B5EF4-FFF2-40B4-BE49-F238E27FC236}">
                  <a16:creationId xmlns:a16="http://schemas.microsoft.com/office/drawing/2014/main" id="{54B11726-CE43-434F-904A-E5E4E9A3CD41}"/>
                </a:ext>
              </a:extLst>
            </p:cNvPr>
            <p:cNvCxnSpPr>
              <a:cxnSpLocks/>
              <a:stCxn id="39" idx="0"/>
              <a:endCxn id="37" idx="2"/>
            </p:cNvCxnSpPr>
            <p:nvPr/>
          </p:nvCxnSpPr>
          <p:spPr>
            <a:xfrm flipV="1">
              <a:off x="6978080" y="2396855"/>
              <a:ext cx="1" cy="36987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92A747C-5918-6940-B438-10F7F87749C8}"/>
                </a:ext>
              </a:extLst>
            </p:cNvPr>
            <p:cNvCxnSpPr>
              <a:cxnSpLocks/>
              <a:stCxn id="40" idx="0"/>
              <a:endCxn id="39" idx="2"/>
            </p:cNvCxnSpPr>
            <p:nvPr/>
          </p:nvCxnSpPr>
          <p:spPr>
            <a:xfrm flipH="1" flipV="1">
              <a:off x="6978080" y="3003030"/>
              <a:ext cx="547614" cy="36986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3208038A-78F7-BF42-BF83-8259F6124CE0}"/>
                </a:ext>
              </a:extLst>
            </p:cNvPr>
            <p:cNvCxnSpPr>
              <a:cxnSpLocks/>
              <a:stCxn id="36" idx="0"/>
              <a:endCxn id="40" idx="2"/>
            </p:cNvCxnSpPr>
            <p:nvPr/>
          </p:nvCxnSpPr>
          <p:spPr>
            <a:xfrm flipV="1">
              <a:off x="6978080" y="3609204"/>
              <a:ext cx="547614" cy="36987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F3BD60DB-4417-D945-9168-7F75E120A985}"/>
                </a:ext>
              </a:extLst>
            </p:cNvPr>
            <p:cNvCxnSpPr>
              <a:cxnSpLocks/>
              <a:stCxn id="36" idx="0"/>
              <a:endCxn id="38" idx="2"/>
            </p:cNvCxnSpPr>
            <p:nvPr/>
          </p:nvCxnSpPr>
          <p:spPr>
            <a:xfrm flipH="1" flipV="1">
              <a:off x="6447656" y="3609205"/>
              <a:ext cx="530424" cy="36987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5B9F3F71-2959-214D-826E-CBC1B39F7A09}"/>
                </a:ext>
              </a:extLst>
            </p:cNvPr>
            <p:cNvCxnSpPr>
              <a:cxnSpLocks/>
              <a:stCxn id="38" idx="0"/>
              <a:endCxn id="39" idx="2"/>
            </p:cNvCxnSpPr>
            <p:nvPr/>
          </p:nvCxnSpPr>
          <p:spPr>
            <a:xfrm flipV="1">
              <a:off x="6447656" y="3003030"/>
              <a:ext cx="530424" cy="36987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6" name="Content Placeholder 2">
            <a:extLst>
              <a:ext uri="{FF2B5EF4-FFF2-40B4-BE49-F238E27FC236}">
                <a16:creationId xmlns:a16="http://schemas.microsoft.com/office/drawing/2014/main" id="{E12A6117-5143-8B4F-8428-19BF5C66AADA}"/>
              </a:ext>
            </a:extLst>
          </p:cNvPr>
          <p:cNvSpPr txBox="1">
            <a:spLocks/>
          </p:cNvSpPr>
          <p:nvPr/>
        </p:nvSpPr>
        <p:spPr bwMode="auto">
          <a:xfrm>
            <a:off x="533400" y="1265238"/>
            <a:ext cx="6901880" cy="1051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6627813" algn="r"/>
              </a:tabLst>
            </a:pPr>
            <a:r>
              <a:rPr lang="en-US" sz="2000" kern="0" dirty="0"/>
              <a:t>Directional Path Consistency (DPC)	</a:t>
            </a:r>
            <a:r>
              <a:rPr lang="en-US" sz="1400" kern="0" dirty="0">
                <a:solidFill>
                  <a:schemeClr val="accent1"/>
                </a:solidFill>
              </a:rPr>
              <a:t>[</a:t>
            </a:r>
            <a:r>
              <a:rPr lang="en-US" sz="1400" kern="0" dirty="0" err="1">
                <a:solidFill>
                  <a:schemeClr val="accent1"/>
                </a:solidFill>
              </a:rPr>
              <a:t>Dechter</a:t>
            </a:r>
            <a:r>
              <a:rPr lang="en-US" sz="1400" kern="0" dirty="0">
                <a:solidFill>
                  <a:schemeClr val="accent1"/>
                </a:solidFill>
              </a:rPr>
              <a:t> and Pearl, 1988]</a:t>
            </a:r>
            <a:endParaRPr lang="en-US" sz="2000" kern="0" dirty="0">
              <a:solidFill>
                <a:schemeClr val="accent1"/>
              </a:solidFill>
            </a:endParaRPr>
          </a:p>
          <a:p>
            <a:pPr lvl="1"/>
            <a:r>
              <a:rPr lang="en-US" sz="1800" kern="0" dirty="0"/>
              <a:t>Each triangle once in elimination order</a:t>
            </a:r>
          </a:p>
          <a:p>
            <a:pPr lvl="1"/>
            <a:r>
              <a:rPr lang="en-US" sz="1800" kern="0" dirty="0"/>
              <a:t>Update edge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a:latin typeface="Times New Roman" panose="02020603050405020304" pitchFamily="18" charset="0"/>
                <a:cs typeface="Times New Roman" panose="02020603050405020304" pitchFamily="18" charset="0"/>
              </a:rPr>
              <a:t>)</a:t>
            </a:r>
          </a:p>
        </p:txBody>
      </p:sp>
      <p:sp>
        <p:nvSpPr>
          <p:cNvPr id="27" name="Content Placeholder 2">
            <a:extLst>
              <a:ext uri="{FF2B5EF4-FFF2-40B4-BE49-F238E27FC236}">
                <a16:creationId xmlns:a16="http://schemas.microsoft.com/office/drawing/2014/main" id="{A1101748-ADF6-7F43-9C6E-BBB04FF0A86A}"/>
              </a:ext>
            </a:extLst>
          </p:cNvPr>
          <p:cNvSpPr txBox="1">
            <a:spLocks/>
          </p:cNvSpPr>
          <p:nvPr/>
        </p:nvSpPr>
        <p:spPr bwMode="auto">
          <a:xfrm>
            <a:off x="533400" y="2294842"/>
            <a:ext cx="6901880" cy="756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r>
              <a:rPr lang="en-US" sz="2000" kern="0" dirty="0"/>
              <a:t>Directional Partial Path Consistency (DPPC)</a:t>
            </a:r>
          </a:p>
          <a:p>
            <a:pPr lvl="1"/>
            <a:r>
              <a:rPr lang="en-US" sz="1800" kern="0" dirty="0"/>
              <a:t>Update all 3 edges in elimination order</a:t>
            </a:r>
          </a:p>
        </p:txBody>
      </p:sp>
      <p:sp>
        <p:nvSpPr>
          <p:cNvPr id="28" name="Content Placeholder 2">
            <a:extLst>
              <a:ext uri="{FF2B5EF4-FFF2-40B4-BE49-F238E27FC236}">
                <a16:creationId xmlns:a16="http://schemas.microsoft.com/office/drawing/2014/main" id="{306C95B7-209E-B846-8130-60CF09D57406}"/>
              </a:ext>
            </a:extLst>
          </p:cNvPr>
          <p:cNvSpPr txBox="1">
            <a:spLocks/>
          </p:cNvSpPr>
          <p:nvPr/>
        </p:nvSpPr>
        <p:spPr bwMode="auto">
          <a:xfrm>
            <a:off x="533400" y="3035268"/>
            <a:ext cx="4948672" cy="1065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4560888" algn="r"/>
              </a:tabLst>
            </a:pPr>
            <a:r>
              <a:rPr lang="en-US" sz="2000" kern="0" dirty="0"/>
              <a:t>P</a:t>
            </a:r>
            <a:r>
              <a:rPr lang="en-US" sz="2000" kern="0" baseline="30000" dirty="0"/>
              <a:t>3</a:t>
            </a:r>
            <a:r>
              <a:rPr lang="en-US" sz="2000" kern="0" dirty="0"/>
              <a:t>C	</a:t>
            </a:r>
            <a:r>
              <a:rPr lang="en-US" sz="1400" kern="0" dirty="0">
                <a:solidFill>
                  <a:schemeClr val="accent1"/>
                </a:solidFill>
              </a:rPr>
              <a:t>[</a:t>
            </a:r>
            <a:r>
              <a:rPr lang="en-US" sz="1400" kern="0" dirty="0" err="1">
                <a:solidFill>
                  <a:schemeClr val="accent1"/>
                </a:solidFill>
              </a:rPr>
              <a:t>Planken</a:t>
            </a:r>
            <a:r>
              <a:rPr lang="en-US" sz="1400" kern="0" dirty="0">
                <a:solidFill>
                  <a:schemeClr val="accent1"/>
                </a:solidFill>
              </a:rPr>
              <a:t> et al., 2008]</a:t>
            </a:r>
            <a:endParaRPr lang="en-US" sz="1800" kern="0" dirty="0"/>
          </a:p>
          <a:p>
            <a:pPr lvl="1"/>
            <a:r>
              <a:rPr lang="en-US" sz="1800" kern="0" dirty="0"/>
              <a:t>Update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a:latin typeface="Times New Roman" panose="02020603050405020304" pitchFamily="18" charset="0"/>
                <a:cs typeface="Times New Roman" panose="02020603050405020304" pitchFamily="18" charset="0"/>
              </a:rPr>
              <a:t>) </a:t>
            </a:r>
            <a:r>
              <a:rPr lang="en-US" sz="1800" kern="0" dirty="0"/>
              <a:t>in elimination order</a:t>
            </a:r>
          </a:p>
          <a:p>
            <a:pPr lvl="1"/>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i</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k</a:t>
            </a:r>
            <a:r>
              <a:rPr lang="en-US" sz="1800" kern="0" dirty="0">
                <a:latin typeface="Times New Roman" panose="02020603050405020304" pitchFamily="18" charset="0"/>
                <a:cs typeface="Times New Roman" panose="02020603050405020304" pitchFamily="18" charset="0"/>
              </a:rPr>
              <a:t>) </a:t>
            </a:r>
            <a:r>
              <a:rPr lang="en-US" sz="1800" kern="0" dirty="0"/>
              <a:t>and </a:t>
            </a:r>
            <a:r>
              <a:rPr lang="en-US" sz="1800" kern="0" dirty="0">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j</a:t>
            </a:r>
            <a:r>
              <a:rPr lang="en-US" sz="1800" kern="0" dirty="0" err="1">
                <a:latin typeface="Times New Roman" panose="02020603050405020304" pitchFamily="18" charset="0"/>
                <a:cs typeface="Times New Roman" panose="02020603050405020304" pitchFamily="18" charset="0"/>
              </a:rPr>
              <a:t>,</a:t>
            </a:r>
            <a:r>
              <a:rPr lang="en-US" sz="1800" i="1" kern="0" dirty="0" err="1">
                <a:latin typeface="Times New Roman" panose="02020603050405020304" pitchFamily="18" charset="0"/>
                <a:cs typeface="Times New Roman" panose="02020603050405020304" pitchFamily="18" charset="0"/>
              </a:rPr>
              <a:t>k</a:t>
            </a:r>
            <a:r>
              <a:rPr lang="en-US" sz="1800" kern="0" dirty="0">
                <a:latin typeface="Times New Roman" panose="02020603050405020304" pitchFamily="18" charset="0"/>
                <a:cs typeface="Times New Roman" panose="02020603050405020304" pitchFamily="18" charset="0"/>
              </a:rPr>
              <a:t>) </a:t>
            </a:r>
            <a:r>
              <a:rPr lang="en-US" sz="1800" kern="0" dirty="0"/>
              <a:t>in instantiation order</a:t>
            </a:r>
          </a:p>
        </p:txBody>
      </p:sp>
      <p:sp>
        <p:nvSpPr>
          <p:cNvPr id="29" name="Content Placeholder 2">
            <a:extLst>
              <a:ext uri="{FF2B5EF4-FFF2-40B4-BE49-F238E27FC236}">
                <a16:creationId xmlns:a16="http://schemas.microsoft.com/office/drawing/2014/main" id="{C05EFF61-50D3-8247-AACF-EEDA9B58124D}"/>
              </a:ext>
            </a:extLst>
          </p:cNvPr>
          <p:cNvSpPr txBox="1">
            <a:spLocks/>
          </p:cNvSpPr>
          <p:nvPr/>
        </p:nvSpPr>
        <p:spPr bwMode="auto">
          <a:xfrm>
            <a:off x="533400" y="4078499"/>
            <a:ext cx="4936841" cy="103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r>
              <a:rPr lang="en-US" sz="2000" kern="0" dirty="0"/>
              <a:t>2DPPC</a:t>
            </a:r>
          </a:p>
          <a:p>
            <a:pPr lvl="1"/>
            <a:r>
              <a:rPr lang="en-US" sz="1800" kern="0" dirty="0"/>
              <a:t>Update all 3 edges</a:t>
            </a:r>
          </a:p>
          <a:p>
            <a:pPr lvl="1"/>
            <a:r>
              <a:rPr lang="en-US" sz="1800" kern="0" dirty="0"/>
              <a:t>Go up and down</a:t>
            </a:r>
          </a:p>
        </p:txBody>
      </p:sp>
      <p:sp>
        <p:nvSpPr>
          <p:cNvPr id="30" name="Content Placeholder 2">
            <a:extLst>
              <a:ext uri="{FF2B5EF4-FFF2-40B4-BE49-F238E27FC236}">
                <a16:creationId xmlns:a16="http://schemas.microsoft.com/office/drawing/2014/main" id="{EC43DDB5-E4E1-DD45-A53B-372D94B6DA2D}"/>
              </a:ext>
            </a:extLst>
          </p:cNvPr>
          <p:cNvSpPr txBox="1">
            <a:spLocks/>
          </p:cNvSpPr>
          <p:nvPr/>
        </p:nvSpPr>
        <p:spPr bwMode="auto">
          <a:xfrm>
            <a:off x="533400" y="5115833"/>
            <a:ext cx="5313518" cy="766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tabLst>
                <a:tab pos="4508500" algn="r"/>
                <a:tab pos="6627813" algn="r"/>
              </a:tabLst>
            </a:pPr>
            <a:r>
              <a:rPr lang="en-US" sz="2000" dirty="0">
                <a:latin typeface="Helvetica" charset="0"/>
                <a:ea typeface="宋体" charset="0"/>
                <a:cs typeface="宋体" charset="0"/>
              </a:rPr>
              <a:t>Δ</a:t>
            </a:r>
            <a:r>
              <a:rPr lang="en-US" sz="2000" kern="0" dirty="0"/>
              <a:t>PPC 	</a:t>
            </a:r>
            <a:r>
              <a:rPr lang="en-US" sz="1400" kern="0" dirty="0">
                <a:solidFill>
                  <a:schemeClr val="accent1"/>
                </a:solidFill>
              </a:rPr>
              <a:t>[</a:t>
            </a:r>
            <a:r>
              <a:rPr lang="en-US" sz="1400" kern="0" dirty="0" err="1">
                <a:solidFill>
                  <a:schemeClr val="accent1"/>
                </a:solidFill>
              </a:rPr>
              <a:t>Reeson</a:t>
            </a:r>
            <a:r>
              <a:rPr lang="en-US" sz="1400" kern="0" dirty="0">
                <a:solidFill>
                  <a:schemeClr val="accent1"/>
                </a:solidFill>
              </a:rPr>
              <a:t>, MS2016]</a:t>
            </a:r>
          </a:p>
          <a:p>
            <a:pPr lvl="1"/>
            <a:r>
              <a:rPr lang="en-US" sz="1800" kern="0" dirty="0"/>
              <a:t>Repeat up and down order until fixpoint</a:t>
            </a:r>
          </a:p>
        </p:txBody>
      </p:sp>
    </p:spTree>
    <p:extLst>
      <p:ext uri="{BB962C8B-B14F-4D97-AF65-F5344CB8AC3E}">
        <p14:creationId xmlns:p14="http://schemas.microsoft.com/office/powerpoint/2010/main" val="2470924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a:latin typeface="Helvetica" charset="0"/>
                <a:ea typeface="宋体" charset="0"/>
                <a:cs typeface="宋体" charset="0"/>
              </a:rPr>
              <a:t>Thesis</a:t>
            </a:r>
          </a:p>
        </p:txBody>
      </p:sp>
      <p:sp>
        <p:nvSpPr>
          <p:cNvPr id="4" name="Date Placeholder 3"/>
          <p:cNvSpPr>
            <a:spLocks noGrp="1"/>
          </p:cNvSpPr>
          <p:nvPr>
            <p:ph type="dt" sz="quarter"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17413"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85080821-9CAC-7643-ADA2-BD5825022697}" type="slidenum">
              <a:rPr lang="en-US" altLang="zh-CN" sz="1400"/>
              <a:pPr eaLnBrk="1" hangingPunct="1"/>
              <a:t>4</a:t>
            </a:fld>
            <a:endParaRPr lang="en-US" altLang="zh-CN" sz="1400"/>
          </a:p>
        </p:txBody>
      </p:sp>
      <p:sp>
        <p:nvSpPr>
          <p:cNvPr id="7" name="Rectangle 6"/>
          <p:cNvSpPr/>
          <p:nvPr/>
        </p:nvSpPr>
        <p:spPr>
          <a:xfrm>
            <a:off x="1012341" y="1270000"/>
            <a:ext cx="7119318" cy="1703917"/>
          </a:xfrm>
          <a:prstGeom prst="rect">
            <a:avLst/>
          </a:prstGeom>
          <a:solidFill>
            <a:schemeClr val="accent1">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Decide </a:t>
            </a:r>
            <a:r>
              <a:rPr lang="en-US" sz="3200" b="1" dirty="0">
                <a:solidFill>
                  <a:schemeClr val="tx1"/>
                </a:solidFill>
              </a:rPr>
              <a:t>when, where, </a:t>
            </a:r>
            <a:r>
              <a:rPr lang="en-US" sz="3200" dirty="0">
                <a:solidFill>
                  <a:schemeClr val="tx1"/>
                </a:solidFill>
              </a:rPr>
              <a:t>and</a:t>
            </a:r>
            <a:r>
              <a:rPr lang="en-US" sz="3200" b="1" dirty="0">
                <a:solidFill>
                  <a:schemeClr val="tx1"/>
                </a:solidFill>
              </a:rPr>
              <a:t> how much </a:t>
            </a:r>
            <a:r>
              <a:rPr lang="en-US" sz="3200" dirty="0">
                <a:solidFill>
                  <a:schemeClr val="tx1"/>
                </a:solidFill>
              </a:rPr>
              <a:t>HLC to enforce during search</a:t>
            </a:r>
          </a:p>
        </p:txBody>
      </p:sp>
      <p:grpSp>
        <p:nvGrpSpPr>
          <p:cNvPr id="35" name="Group 34">
            <a:extLst>
              <a:ext uri="{FF2B5EF4-FFF2-40B4-BE49-F238E27FC236}">
                <a16:creationId xmlns:a16="http://schemas.microsoft.com/office/drawing/2014/main" id="{7DDA312B-E473-7D44-A236-4FBB2B7206C3}"/>
              </a:ext>
            </a:extLst>
          </p:cNvPr>
          <p:cNvGrpSpPr/>
          <p:nvPr/>
        </p:nvGrpSpPr>
        <p:grpSpPr>
          <a:xfrm>
            <a:off x="6093011" y="3174228"/>
            <a:ext cx="3111541" cy="2347466"/>
            <a:chOff x="5258889" y="1233649"/>
            <a:chExt cx="3111541" cy="2347466"/>
          </a:xfrm>
        </p:grpSpPr>
        <p:cxnSp>
          <p:nvCxnSpPr>
            <p:cNvPr id="36" name="Straight Arrow Connector 35">
              <a:extLst>
                <a:ext uri="{FF2B5EF4-FFF2-40B4-BE49-F238E27FC236}">
                  <a16:creationId xmlns:a16="http://schemas.microsoft.com/office/drawing/2014/main" id="{CBBA71F8-2082-6645-8B89-F775D61FE38C}"/>
                </a:ext>
              </a:extLst>
            </p:cNvPr>
            <p:cNvCxnSpPr/>
            <p:nvPr/>
          </p:nvCxnSpPr>
          <p:spPr>
            <a:xfrm flipV="1">
              <a:off x="6030631" y="3359213"/>
              <a:ext cx="1139251" cy="116"/>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5011DF66-1A24-304E-9E29-0E6EA07AF6AD}"/>
                </a:ext>
              </a:extLst>
            </p:cNvPr>
            <p:cNvCxnSpPr/>
            <p:nvPr/>
          </p:nvCxnSpPr>
          <p:spPr>
            <a:xfrm flipV="1">
              <a:off x="6036933" y="1756869"/>
              <a:ext cx="1" cy="1602344"/>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A52A8180-252C-7D49-9939-2B6E419E0B35}"/>
                </a:ext>
              </a:extLst>
            </p:cNvPr>
            <p:cNvCxnSpPr/>
            <p:nvPr/>
          </p:nvCxnSpPr>
          <p:spPr>
            <a:xfrm flipV="1">
              <a:off x="6036934" y="2495045"/>
              <a:ext cx="864168" cy="864168"/>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8D5C2BB4-A3BC-3443-AB2C-AB4FE07F11EB}"/>
                </a:ext>
              </a:extLst>
            </p:cNvPr>
            <p:cNvSpPr txBox="1"/>
            <p:nvPr/>
          </p:nvSpPr>
          <p:spPr>
            <a:xfrm>
              <a:off x="6284539" y="2007887"/>
              <a:ext cx="1394608" cy="523220"/>
            </a:xfrm>
            <a:prstGeom prst="rect">
              <a:avLst/>
            </a:prstGeom>
            <a:noFill/>
          </p:spPr>
          <p:txBody>
            <a:bodyPr wrap="none" rtlCol="0">
              <a:spAutoFit/>
            </a:bodyPr>
            <a:lstStyle/>
            <a:p>
              <a:r>
                <a:rPr lang="en-US" sz="2800" b="1" dirty="0">
                  <a:latin typeface="Times New Roman"/>
                  <a:cs typeface="Times New Roman"/>
                </a:rPr>
                <a:t>Where?</a:t>
              </a:r>
            </a:p>
          </p:txBody>
        </p:sp>
        <p:sp>
          <p:nvSpPr>
            <p:cNvPr id="40" name="TextBox 39">
              <a:extLst>
                <a:ext uri="{FF2B5EF4-FFF2-40B4-BE49-F238E27FC236}">
                  <a16:creationId xmlns:a16="http://schemas.microsoft.com/office/drawing/2014/main" id="{175C95FF-E5CB-A64D-B3B9-4AD7B9AB4F83}"/>
                </a:ext>
              </a:extLst>
            </p:cNvPr>
            <p:cNvSpPr txBox="1"/>
            <p:nvPr/>
          </p:nvSpPr>
          <p:spPr>
            <a:xfrm>
              <a:off x="7088383" y="3057895"/>
              <a:ext cx="1282047" cy="523220"/>
            </a:xfrm>
            <a:prstGeom prst="rect">
              <a:avLst/>
            </a:prstGeom>
            <a:noFill/>
          </p:spPr>
          <p:txBody>
            <a:bodyPr wrap="none" rtlCol="0">
              <a:spAutoFit/>
            </a:bodyPr>
            <a:lstStyle/>
            <a:p>
              <a:r>
                <a:rPr lang="en-US" sz="2800" b="1" dirty="0">
                  <a:latin typeface="Times New Roman"/>
                  <a:cs typeface="Times New Roman"/>
                </a:rPr>
                <a:t>When?</a:t>
              </a:r>
            </a:p>
          </p:txBody>
        </p:sp>
        <p:sp>
          <p:nvSpPr>
            <p:cNvPr id="41" name="TextBox 40">
              <a:extLst>
                <a:ext uri="{FF2B5EF4-FFF2-40B4-BE49-F238E27FC236}">
                  <a16:creationId xmlns:a16="http://schemas.microsoft.com/office/drawing/2014/main" id="{9680556C-44D9-6D41-93B1-D14044C66206}"/>
                </a:ext>
              </a:extLst>
            </p:cNvPr>
            <p:cNvSpPr txBox="1"/>
            <p:nvPr/>
          </p:nvSpPr>
          <p:spPr>
            <a:xfrm>
              <a:off x="5351458" y="1233649"/>
              <a:ext cx="2029998" cy="523220"/>
            </a:xfrm>
            <a:prstGeom prst="rect">
              <a:avLst/>
            </a:prstGeom>
            <a:noFill/>
          </p:spPr>
          <p:txBody>
            <a:bodyPr vert="horz" wrap="none" rtlCol="0">
              <a:spAutoFit/>
            </a:bodyPr>
            <a:lstStyle/>
            <a:p>
              <a:r>
                <a:rPr lang="en-US" sz="2800" b="1" dirty="0">
                  <a:latin typeface="Times New Roman"/>
                  <a:cs typeface="Times New Roman"/>
                </a:rPr>
                <a:t>How much?</a:t>
              </a:r>
            </a:p>
          </p:txBody>
        </p:sp>
        <p:sp>
          <p:nvSpPr>
            <p:cNvPr id="42" name="Parallelogram 41">
              <a:extLst>
                <a:ext uri="{FF2B5EF4-FFF2-40B4-BE49-F238E27FC236}">
                  <a16:creationId xmlns:a16="http://schemas.microsoft.com/office/drawing/2014/main" id="{34F8739E-157A-E541-BA0D-A08A79695729}"/>
                </a:ext>
              </a:extLst>
            </p:cNvPr>
            <p:cNvSpPr/>
            <p:nvPr/>
          </p:nvSpPr>
          <p:spPr>
            <a:xfrm>
              <a:off x="5258889" y="3156575"/>
              <a:ext cx="1361702" cy="389015"/>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45720" rtlCol="0" anchor="ctr"/>
            <a:lstStyle/>
            <a:p>
              <a:pPr algn="ctr"/>
              <a:r>
                <a:rPr lang="en-US" sz="2800" dirty="0">
                  <a:solidFill>
                    <a:schemeClr val="tx1"/>
                  </a:solidFill>
                </a:rPr>
                <a:t>HLC</a:t>
              </a:r>
            </a:p>
          </p:txBody>
        </p:sp>
      </p:grpSp>
      <p:grpSp>
        <p:nvGrpSpPr>
          <p:cNvPr id="2" name="Group 1">
            <a:extLst>
              <a:ext uri="{FF2B5EF4-FFF2-40B4-BE49-F238E27FC236}">
                <a16:creationId xmlns:a16="http://schemas.microsoft.com/office/drawing/2014/main" id="{56BCEF47-94EC-924B-B169-D38D36C678EB}"/>
              </a:ext>
            </a:extLst>
          </p:cNvPr>
          <p:cNvGrpSpPr/>
          <p:nvPr/>
        </p:nvGrpSpPr>
        <p:grpSpPr>
          <a:xfrm>
            <a:off x="277619" y="4077926"/>
            <a:ext cx="5686007" cy="731551"/>
            <a:chOff x="364118" y="3174228"/>
            <a:chExt cx="5686007" cy="731551"/>
          </a:xfrm>
        </p:grpSpPr>
        <p:sp>
          <p:nvSpPr>
            <p:cNvPr id="43" name="TextBox 42">
              <a:extLst>
                <a:ext uri="{FF2B5EF4-FFF2-40B4-BE49-F238E27FC236}">
                  <a16:creationId xmlns:a16="http://schemas.microsoft.com/office/drawing/2014/main" id="{AA9DFE47-5066-184D-AC3D-5D1E9C8AF6E8}"/>
                </a:ext>
              </a:extLst>
            </p:cNvPr>
            <p:cNvSpPr txBox="1"/>
            <p:nvPr/>
          </p:nvSpPr>
          <p:spPr>
            <a:xfrm>
              <a:off x="2444675" y="3174228"/>
              <a:ext cx="1394608" cy="523220"/>
            </a:xfrm>
            <a:prstGeom prst="rect">
              <a:avLst/>
            </a:prstGeom>
            <a:noFill/>
          </p:spPr>
          <p:txBody>
            <a:bodyPr wrap="none" rtlCol="0">
              <a:spAutoFit/>
            </a:bodyPr>
            <a:lstStyle/>
            <a:p>
              <a:r>
                <a:rPr lang="en-US" sz="2800" b="1" dirty="0">
                  <a:latin typeface="Times New Roman"/>
                  <a:cs typeface="Times New Roman"/>
                </a:rPr>
                <a:t>Where?</a:t>
              </a:r>
            </a:p>
          </p:txBody>
        </p:sp>
        <p:sp>
          <p:nvSpPr>
            <p:cNvPr id="44" name="TextBox 43">
              <a:extLst>
                <a:ext uri="{FF2B5EF4-FFF2-40B4-BE49-F238E27FC236}">
                  <a16:creationId xmlns:a16="http://schemas.microsoft.com/office/drawing/2014/main" id="{4788C302-3920-DC46-853B-EEF30D3D60F1}"/>
                </a:ext>
              </a:extLst>
            </p:cNvPr>
            <p:cNvSpPr txBox="1"/>
            <p:nvPr/>
          </p:nvSpPr>
          <p:spPr>
            <a:xfrm>
              <a:off x="4138424" y="3444114"/>
              <a:ext cx="1911701" cy="461665"/>
            </a:xfrm>
            <a:prstGeom prst="rect">
              <a:avLst/>
            </a:prstGeom>
            <a:noFill/>
          </p:spPr>
          <p:txBody>
            <a:bodyPr wrap="square" rtlCol="0">
              <a:spAutoFit/>
            </a:bodyPr>
            <a:lstStyle/>
            <a:p>
              <a:pPr algn="r"/>
              <a:r>
                <a:rPr lang="en-US" sz="2400" dirty="0">
                  <a:latin typeface="Times New Roman"/>
                  <a:cs typeface="Times New Roman"/>
                </a:rPr>
                <a:t>One variable</a:t>
              </a:r>
            </a:p>
          </p:txBody>
        </p:sp>
        <p:sp>
          <p:nvSpPr>
            <p:cNvPr id="45" name="TextBox 44">
              <a:extLst>
                <a:ext uri="{FF2B5EF4-FFF2-40B4-BE49-F238E27FC236}">
                  <a16:creationId xmlns:a16="http://schemas.microsoft.com/office/drawing/2014/main" id="{F6B5D806-4798-AC47-9FE1-8B44873B2B1A}"/>
                </a:ext>
              </a:extLst>
            </p:cNvPr>
            <p:cNvSpPr txBox="1"/>
            <p:nvPr/>
          </p:nvSpPr>
          <p:spPr>
            <a:xfrm>
              <a:off x="364118" y="3422563"/>
              <a:ext cx="1556836" cy="461665"/>
            </a:xfrm>
            <a:prstGeom prst="rect">
              <a:avLst/>
            </a:prstGeom>
            <a:noFill/>
          </p:spPr>
          <p:txBody>
            <a:bodyPr wrap="none" rtlCol="0">
              <a:spAutoFit/>
            </a:bodyPr>
            <a:lstStyle/>
            <a:p>
              <a:r>
                <a:rPr lang="en-US" sz="2400" dirty="0">
                  <a:latin typeface="Times New Roman"/>
                  <a:cs typeface="Times New Roman"/>
                </a:rPr>
                <a:t>Entire CSP</a:t>
              </a:r>
            </a:p>
          </p:txBody>
        </p:sp>
        <p:cxnSp>
          <p:nvCxnSpPr>
            <p:cNvPr id="52" name="Straight Arrow Connector 51">
              <a:extLst>
                <a:ext uri="{FF2B5EF4-FFF2-40B4-BE49-F238E27FC236}">
                  <a16:creationId xmlns:a16="http://schemas.microsoft.com/office/drawing/2014/main" id="{704A0B25-E423-9748-B88E-F6F470C6B61C}"/>
                </a:ext>
              </a:extLst>
            </p:cNvPr>
            <p:cNvCxnSpPr>
              <a:endCxn id="43" idx="1"/>
            </p:cNvCxnSpPr>
            <p:nvPr/>
          </p:nvCxnSpPr>
          <p:spPr>
            <a:xfrm flipV="1">
              <a:off x="692710" y="3435838"/>
              <a:ext cx="1751965" cy="8276"/>
            </a:xfrm>
            <a:prstGeom prst="straightConnector1">
              <a:avLst/>
            </a:prstGeom>
            <a:ln w="12700" cmpd="sng">
              <a:solidFill>
                <a:schemeClr val="tx1"/>
              </a:solidFill>
              <a:headEnd type="ova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2F58DE1D-0787-F043-B95A-9595A73CB08C}"/>
                </a:ext>
              </a:extLst>
            </p:cNvPr>
            <p:cNvCxnSpPr>
              <a:stCxn id="43" idx="3"/>
            </p:cNvCxnSpPr>
            <p:nvPr/>
          </p:nvCxnSpPr>
          <p:spPr>
            <a:xfrm>
              <a:off x="3839283" y="3435838"/>
              <a:ext cx="1844495" cy="0"/>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25B70ADB-A187-CE4E-8D25-E84094275B79}"/>
              </a:ext>
            </a:extLst>
          </p:cNvPr>
          <p:cNvGrpSpPr/>
          <p:nvPr/>
        </p:nvGrpSpPr>
        <p:grpSpPr>
          <a:xfrm>
            <a:off x="277619" y="3356532"/>
            <a:ext cx="5686007" cy="735141"/>
            <a:chOff x="364118" y="3983184"/>
            <a:chExt cx="5686007" cy="735141"/>
          </a:xfrm>
        </p:grpSpPr>
        <p:sp>
          <p:nvSpPr>
            <p:cNvPr id="46" name="TextBox 45">
              <a:extLst>
                <a:ext uri="{FF2B5EF4-FFF2-40B4-BE49-F238E27FC236}">
                  <a16:creationId xmlns:a16="http://schemas.microsoft.com/office/drawing/2014/main" id="{C21EC49C-0F9C-8045-9684-05C26E6BCD7C}"/>
                </a:ext>
              </a:extLst>
            </p:cNvPr>
            <p:cNvSpPr txBox="1"/>
            <p:nvPr/>
          </p:nvSpPr>
          <p:spPr>
            <a:xfrm>
              <a:off x="4138424" y="4251430"/>
              <a:ext cx="1911701" cy="461665"/>
            </a:xfrm>
            <a:prstGeom prst="rect">
              <a:avLst/>
            </a:prstGeom>
            <a:noFill/>
          </p:spPr>
          <p:txBody>
            <a:bodyPr wrap="none" rtlCol="0">
              <a:spAutoFit/>
            </a:bodyPr>
            <a:lstStyle/>
            <a:p>
              <a:pPr algn="r"/>
              <a:r>
                <a:rPr lang="en-US" sz="2400" dirty="0">
                  <a:latin typeface="Times New Roman"/>
                  <a:cs typeface="Times New Roman"/>
                </a:rPr>
                <a:t> Always GAC</a:t>
              </a:r>
            </a:p>
          </p:txBody>
        </p:sp>
        <p:sp>
          <p:nvSpPr>
            <p:cNvPr id="47" name="TextBox 46">
              <a:extLst>
                <a:ext uri="{FF2B5EF4-FFF2-40B4-BE49-F238E27FC236}">
                  <a16:creationId xmlns:a16="http://schemas.microsoft.com/office/drawing/2014/main" id="{D17EAC2A-5805-934F-8C4F-EBF177275AE1}"/>
                </a:ext>
              </a:extLst>
            </p:cNvPr>
            <p:cNvSpPr txBox="1"/>
            <p:nvPr/>
          </p:nvSpPr>
          <p:spPr>
            <a:xfrm>
              <a:off x="364118" y="4256660"/>
              <a:ext cx="1830299" cy="461665"/>
            </a:xfrm>
            <a:prstGeom prst="rect">
              <a:avLst/>
            </a:prstGeom>
            <a:noFill/>
          </p:spPr>
          <p:txBody>
            <a:bodyPr wrap="none" rtlCol="0">
              <a:spAutoFit/>
            </a:bodyPr>
            <a:lstStyle/>
            <a:p>
              <a:r>
                <a:rPr lang="en-US" sz="2400" dirty="0">
                  <a:latin typeface="Times New Roman"/>
                  <a:cs typeface="Times New Roman"/>
                </a:rPr>
                <a:t>Always HLC</a:t>
              </a:r>
            </a:p>
          </p:txBody>
        </p:sp>
        <p:sp>
          <p:nvSpPr>
            <p:cNvPr id="48" name="TextBox 47">
              <a:extLst>
                <a:ext uri="{FF2B5EF4-FFF2-40B4-BE49-F238E27FC236}">
                  <a16:creationId xmlns:a16="http://schemas.microsoft.com/office/drawing/2014/main" id="{0EE6E3EE-B5A6-C945-A87D-87A50D4D6918}"/>
                </a:ext>
              </a:extLst>
            </p:cNvPr>
            <p:cNvSpPr txBox="1"/>
            <p:nvPr/>
          </p:nvSpPr>
          <p:spPr>
            <a:xfrm>
              <a:off x="2444675" y="3983184"/>
              <a:ext cx="1282047" cy="523220"/>
            </a:xfrm>
            <a:prstGeom prst="rect">
              <a:avLst/>
            </a:prstGeom>
            <a:noFill/>
          </p:spPr>
          <p:txBody>
            <a:bodyPr wrap="none" rtlCol="0">
              <a:spAutoFit/>
            </a:bodyPr>
            <a:lstStyle/>
            <a:p>
              <a:r>
                <a:rPr lang="en-US" sz="2800" b="1" dirty="0">
                  <a:latin typeface="Times New Roman"/>
                  <a:cs typeface="Times New Roman"/>
                </a:rPr>
                <a:t>When?</a:t>
              </a:r>
            </a:p>
          </p:txBody>
        </p:sp>
        <p:cxnSp>
          <p:nvCxnSpPr>
            <p:cNvPr id="53" name="Straight Arrow Connector 52">
              <a:extLst>
                <a:ext uri="{FF2B5EF4-FFF2-40B4-BE49-F238E27FC236}">
                  <a16:creationId xmlns:a16="http://schemas.microsoft.com/office/drawing/2014/main" id="{0FE13CA0-C5D9-BB46-8D5A-40DCAEDCA415}"/>
                </a:ext>
              </a:extLst>
            </p:cNvPr>
            <p:cNvCxnSpPr>
              <a:endCxn id="48" idx="1"/>
            </p:cNvCxnSpPr>
            <p:nvPr/>
          </p:nvCxnSpPr>
          <p:spPr>
            <a:xfrm>
              <a:off x="692710" y="4244794"/>
              <a:ext cx="1751965" cy="0"/>
            </a:xfrm>
            <a:prstGeom prst="straightConnector1">
              <a:avLst/>
            </a:prstGeom>
            <a:ln w="12700" cmpd="sng">
              <a:solidFill>
                <a:schemeClr val="tx1"/>
              </a:solidFill>
              <a:headEnd type="ova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A5566377-6504-D941-BF70-DD2CFC90BE7C}"/>
                </a:ext>
              </a:extLst>
            </p:cNvPr>
            <p:cNvCxnSpPr>
              <a:stCxn id="48" idx="3"/>
            </p:cNvCxnSpPr>
            <p:nvPr/>
          </p:nvCxnSpPr>
          <p:spPr>
            <a:xfrm>
              <a:off x="3726722" y="4244794"/>
              <a:ext cx="1957056" cy="11866"/>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085BFF4F-11B8-7C46-A630-D8F1F1CACFA4}"/>
              </a:ext>
            </a:extLst>
          </p:cNvPr>
          <p:cNvGrpSpPr/>
          <p:nvPr/>
        </p:nvGrpSpPr>
        <p:grpSpPr>
          <a:xfrm>
            <a:off x="277619" y="4795731"/>
            <a:ext cx="5686007" cy="725963"/>
            <a:chOff x="364118" y="4795731"/>
            <a:chExt cx="5686007" cy="725963"/>
          </a:xfrm>
        </p:grpSpPr>
        <p:sp>
          <p:nvSpPr>
            <p:cNvPr id="49" name="TextBox 48">
              <a:extLst>
                <a:ext uri="{FF2B5EF4-FFF2-40B4-BE49-F238E27FC236}">
                  <a16:creationId xmlns:a16="http://schemas.microsoft.com/office/drawing/2014/main" id="{A15E7BD5-A405-BA4B-984F-76E5B4369A6B}"/>
                </a:ext>
              </a:extLst>
            </p:cNvPr>
            <p:cNvSpPr txBox="1"/>
            <p:nvPr/>
          </p:nvSpPr>
          <p:spPr>
            <a:xfrm>
              <a:off x="2444675" y="4795731"/>
              <a:ext cx="2029998" cy="523220"/>
            </a:xfrm>
            <a:prstGeom prst="rect">
              <a:avLst/>
            </a:prstGeom>
            <a:noFill/>
          </p:spPr>
          <p:txBody>
            <a:bodyPr vert="horz" wrap="none" rtlCol="0">
              <a:spAutoFit/>
            </a:bodyPr>
            <a:lstStyle/>
            <a:p>
              <a:r>
                <a:rPr lang="en-US" sz="2800" b="1" dirty="0">
                  <a:latin typeface="Times New Roman"/>
                  <a:cs typeface="Times New Roman"/>
                </a:rPr>
                <a:t>How much?</a:t>
              </a:r>
            </a:p>
          </p:txBody>
        </p:sp>
        <p:sp>
          <p:nvSpPr>
            <p:cNvPr id="50" name="TextBox 49">
              <a:extLst>
                <a:ext uri="{FF2B5EF4-FFF2-40B4-BE49-F238E27FC236}">
                  <a16:creationId xmlns:a16="http://schemas.microsoft.com/office/drawing/2014/main" id="{3A6480B5-A747-2F49-8F60-5961BF1502BC}"/>
                </a:ext>
              </a:extLst>
            </p:cNvPr>
            <p:cNvSpPr txBox="1"/>
            <p:nvPr/>
          </p:nvSpPr>
          <p:spPr>
            <a:xfrm>
              <a:off x="4474673" y="5060029"/>
              <a:ext cx="1575452" cy="461665"/>
            </a:xfrm>
            <a:prstGeom prst="rect">
              <a:avLst/>
            </a:prstGeom>
            <a:noFill/>
          </p:spPr>
          <p:txBody>
            <a:bodyPr wrap="square" rtlCol="0">
              <a:spAutoFit/>
            </a:bodyPr>
            <a:lstStyle/>
            <a:p>
              <a:pPr algn="r"/>
              <a:r>
                <a:rPr lang="en-US" sz="2400" dirty="0">
                  <a:latin typeface="Times New Roman"/>
                  <a:cs typeface="Times New Roman"/>
                </a:rPr>
                <a:t>Stop early</a:t>
              </a:r>
            </a:p>
          </p:txBody>
        </p:sp>
        <p:sp>
          <p:nvSpPr>
            <p:cNvPr id="51" name="TextBox 50">
              <a:extLst>
                <a:ext uri="{FF2B5EF4-FFF2-40B4-BE49-F238E27FC236}">
                  <a16:creationId xmlns:a16="http://schemas.microsoft.com/office/drawing/2014/main" id="{9F3C23EA-C603-8744-9F3A-FBCEE8FE7702}"/>
                </a:ext>
              </a:extLst>
            </p:cNvPr>
            <p:cNvSpPr txBox="1"/>
            <p:nvPr/>
          </p:nvSpPr>
          <p:spPr>
            <a:xfrm>
              <a:off x="364118" y="5060029"/>
              <a:ext cx="2024846" cy="461665"/>
            </a:xfrm>
            <a:prstGeom prst="rect">
              <a:avLst/>
            </a:prstGeom>
            <a:noFill/>
          </p:spPr>
          <p:txBody>
            <a:bodyPr wrap="square" rtlCol="0">
              <a:spAutoFit/>
            </a:bodyPr>
            <a:lstStyle/>
            <a:p>
              <a:r>
                <a:rPr lang="en-US" sz="2400" dirty="0">
                  <a:latin typeface="Times New Roman"/>
                  <a:cs typeface="Times New Roman"/>
                </a:rPr>
                <a:t>Until </a:t>
              </a:r>
              <a:r>
                <a:rPr lang="en-US" sz="2400" dirty="0" err="1">
                  <a:latin typeface="Times New Roman"/>
                  <a:cs typeface="Times New Roman"/>
                </a:rPr>
                <a:t>fixpoint</a:t>
              </a:r>
              <a:endParaRPr lang="en-US" sz="2400" dirty="0">
                <a:latin typeface="Times New Roman"/>
                <a:cs typeface="Times New Roman"/>
              </a:endParaRPr>
            </a:p>
          </p:txBody>
        </p:sp>
        <p:cxnSp>
          <p:nvCxnSpPr>
            <p:cNvPr id="54" name="Straight Arrow Connector 53">
              <a:extLst>
                <a:ext uri="{FF2B5EF4-FFF2-40B4-BE49-F238E27FC236}">
                  <a16:creationId xmlns:a16="http://schemas.microsoft.com/office/drawing/2014/main" id="{1E749AF9-14D4-F441-AA71-528E9AA28CC8}"/>
                </a:ext>
              </a:extLst>
            </p:cNvPr>
            <p:cNvCxnSpPr>
              <a:endCxn id="49" idx="1"/>
            </p:cNvCxnSpPr>
            <p:nvPr/>
          </p:nvCxnSpPr>
          <p:spPr>
            <a:xfrm>
              <a:off x="692710" y="5057341"/>
              <a:ext cx="1751965" cy="0"/>
            </a:xfrm>
            <a:prstGeom prst="straightConnector1">
              <a:avLst/>
            </a:prstGeom>
            <a:ln w="12700" cmpd="sng">
              <a:solidFill>
                <a:schemeClr val="tx1"/>
              </a:solidFill>
              <a:headEnd type="ova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AF7CA9FF-8991-BA4E-8294-7D793BD07595}"/>
                </a:ext>
              </a:extLst>
            </p:cNvPr>
            <p:cNvCxnSpPr>
              <a:stCxn id="49" idx="3"/>
            </p:cNvCxnSpPr>
            <p:nvPr/>
          </p:nvCxnSpPr>
          <p:spPr>
            <a:xfrm>
              <a:off x="4474673" y="5057341"/>
              <a:ext cx="1209105" cy="0"/>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grpSp>
      <p:sp>
        <p:nvSpPr>
          <p:cNvPr id="8" name="TextBox 7">
            <a:extLst>
              <a:ext uri="{FF2B5EF4-FFF2-40B4-BE49-F238E27FC236}">
                <a16:creationId xmlns:a16="http://schemas.microsoft.com/office/drawing/2014/main" id="{68713DF5-C278-0840-9CA3-B644FA775EDD}"/>
              </a:ext>
            </a:extLst>
          </p:cNvPr>
          <p:cNvSpPr txBox="1"/>
          <p:nvPr/>
        </p:nvSpPr>
        <p:spPr>
          <a:xfrm>
            <a:off x="1062679" y="369467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24869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491D7-B27A-4849-834E-F9BF2EF5CF1D}"/>
              </a:ext>
            </a:extLst>
          </p:cNvPr>
          <p:cNvSpPr>
            <a:spLocks noGrp="1"/>
          </p:cNvSpPr>
          <p:nvPr>
            <p:ph type="title"/>
          </p:nvPr>
        </p:nvSpPr>
        <p:spPr/>
        <p:txBody>
          <a:bodyPr/>
          <a:lstStyle/>
          <a:p>
            <a:r>
              <a:rPr lang="en-US" dirty="0"/>
              <a:t>Comparison of Variations</a:t>
            </a:r>
          </a:p>
        </p:txBody>
      </p:sp>
      <p:graphicFrame>
        <p:nvGraphicFramePr>
          <p:cNvPr id="7" name="Content Placeholder 6">
            <a:extLst>
              <a:ext uri="{FF2B5EF4-FFF2-40B4-BE49-F238E27FC236}">
                <a16:creationId xmlns:a16="http://schemas.microsoft.com/office/drawing/2014/main" id="{3999DBFC-3C0E-854B-B471-D041F527F3C6}"/>
              </a:ext>
            </a:extLst>
          </p:cNvPr>
          <p:cNvGraphicFramePr>
            <a:graphicFrameLocks noGrp="1"/>
          </p:cNvGraphicFramePr>
          <p:nvPr>
            <p:ph idx="1"/>
            <p:extLst>
              <p:ext uri="{D42A27DB-BD31-4B8C-83A1-F6EECF244321}">
                <p14:modId xmlns:p14="http://schemas.microsoft.com/office/powerpoint/2010/main" val="985932000"/>
              </p:ext>
            </p:extLst>
          </p:nvPr>
        </p:nvGraphicFramePr>
        <p:xfrm>
          <a:off x="246538" y="1596543"/>
          <a:ext cx="8650923" cy="2377440"/>
        </p:xfrm>
        <a:graphic>
          <a:graphicData uri="http://schemas.openxmlformats.org/drawingml/2006/table">
            <a:tbl>
              <a:tblPr>
                <a:tableStyleId>{5C22544A-7EE6-4342-B048-85BDC9FD1C3A}</a:tableStyleId>
              </a:tblPr>
              <a:tblGrid>
                <a:gridCol w="1590993">
                  <a:extLst>
                    <a:ext uri="{9D8B030D-6E8A-4147-A177-3AD203B41FA5}">
                      <a16:colId xmlns:a16="http://schemas.microsoft.com/office/drawing/2014/main" val="19195007"/>
                    </a:ext>
                  </a:extLst>
                </a:gridCol>
                <a:gridCol w="1176655">
                  <a:extLst>
                    <a:ext uri="{9D8B030D-6E8A-4147-A177-3AD203B41FA5}">
                      <a16:colId xmlns:a16="http://schemas.microsoft.com/office/drawing/2014/main" val="3263829557"/>
                    </a:ext>
                  </a:extLst>
                </a:gridCol>
                <a:gridCol w="1176655">
                  <a:extLst>
                    <a:ext uri="{9D8B030D-6E8A-4147-A177-3AD203B41FA5}">
                      <a16:colId xmlns:a16="http://schemas.microsoft.com/office/drawing/2014/main" val="1685423495"/>
                    </a:ext>
                  </a:extLst>
                </a:gridCol>
                <a:gridCol w="1176655">
                  <a:extLst>
                    <a:ext uri="{9D8B030D-6E8A-4147-A177-3AD203B41FA5}">
                      <a16:colId xmlns:a16="http://schemas.microsoft.com/office/drawing/2014/main" val="3890451367"/>
                    </a:ext>
                  </a:extLst>
                </a:gridCol>
                <a:gridCol w="1176655">
                  <a:extLst>
                    <a:ext uri="{9D8B030D-6E8A-4147-A177-3AD203B41FA5}">
                      <a16:colId xmlns:a16="http://schemas.microsoft.com/office/drawing/2014/main" val="2866770682"/>
                    </a:ext>
                  </a:extLst>
                </a:gridCol>
                <a:gridCol w="1176655">
                  <a:extLst>
                    <a:ext uri="{9D8B030D-6E8A-4147-A177-3AD203B41FA5}">
                      <a16:colId xmlns:a16="http://schemas.microsoft.com/office/drawing/2014/main" val="2605597145"/>
                    </a:ext>
                  </a:extLst>
                </a:gridCol>
                <a:gridCol w="1176655">
                  <a:extLst>
                    <a:ext uri="{9D8B030D-6E8A-4147-A177-3AD203B41FA5}">
                      <a16:colId xmlns:a16="http://schemas.microsoft.com/office/drawing/2014/main" val="2332751964"/>
                    </a:ext>
                  </a:extLst>
                </a:gridCol>
              </a:tblGrid>
              <a:tr h="370840">
                <a:tc>
                  <a:txBody>
                    <a:bodyPr/>
                    <a:lstStyle/>
                    <a:p>
                      <a:pPr algn="ctr"/>
                      <a:r>
                        <a:rPr lang="en-US" sz="2000" b="1" dirty="0"/>
                        <a:t>Algorithm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t>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t>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t>DPPC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t>P</a:t>
                      </a:r>
                      <a:r>
                        <a:rPr lang="en-US" sz="2000" b="1" baseline="30000" dirty="0"/>
                        <a:t>3</a:t>
                      </a:r>
                      <a:r>
                        <a:rPr lang="en-US" sz="2000" b="1"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t>2DPPC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t>PPC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7791303"/>
                  </a:ext>
                </a:extLst>
              </a:tr>
              <a:tr h="370840">
                <a:tc gridSpan="7">
                  <a:txBody>
                    <a:bodyPr/>
                    <a:lstStyle/>
                    <a:p>
                      <a:pPr algn="ctr"/>
                      <a:r>
                        <a:rPr lang="en-US" sz="2000" dirty="0"/>
                        <a:t>Summary #Instances 2,622 total, 1,582 by all, 2,015 by at least 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102120964"/>
                  </a:ext>
                </a:extLst>
              </a:tr>
              <a:tr h="370840">
                <a:tc>
                  <a:txBody>
                    <a:bodyPr/>
                    <a:lstStyle/>
                    <a:p>
                      <a:r>
                        <a:rPr lang="en-US" sz="2000" dirty="0"/>
                        <a:t># Solved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b="1" dirty="0"/>
                        <a:t>1,904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1,785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1,789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1,814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1,777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1,711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68252"/>
                  </a:ext>
                </a:extLst>
              </a:tr>
              <a:tr h="370840">
                <a:tc>
                  <a:txBody>
                    <a:bodyPr/>
                    <a:lstStyle/>
                    <a:p>
                      <a:r>
                        <a:rPr lang="en-US" sz="2000" dirty="0"/>
                        <a:t># </a:t>
                      </a:r>
                      <a:r>
                        <a:rPr lang="en-US" sz="2000" dirty="0" err="1"/>
                        <a:t>Memout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118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532132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∑CPU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&gt;10,820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&gt;28,735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&gt;28,786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&gt;26,280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&gt;30,589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&gt;35,197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9137437"/>
                  </a:ext>
                </a:extLst>
              </a:tr>
              <a:tr h="370840">
                <a:tc>
                  <a:txBody>
                    <a:bodyPr/>
                    <a:lstStyle/>
                    <a:p>
                      <a:r>
                        <a:rPr lang="en-US" sz="2000" dirty="0"/>
                        <a:t>Avg. #NV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238,829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15,073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15,073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3,396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dirty="0"/>
                        <a:t>2,100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000" b="1" dirty="0"/>
                        <a:t>1,407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8585216"/>
                  </a:ext>
                </a:extLst>
              </a:tr>
            </a:tbl>
          </a:graphicData>
        </a:graphic>
      </p:graphicFrame>
      <p:sp>
        <p:nvSpPr>
          <p:cNvPr id="4" name="Date Placeholder 3">
            <a:extLst>
              <a:ext uri="{FF2B5EF4-FFF2-40B4-BE49-F238E27FC236}">
                <a16:creationId xmlns:a16="http://schemas.microsoft.com/office/drawing/2014/main" id="{5170FB97-5FE9-4440-8620-E333DBFB945A}"/>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C62162C9-1983-2446-846B-6E617E454CF9}"/>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35B4D7B0-02D3-9C43-9EDA-A9BF62DF4192}"/>
              </a:ext>
            </a:extLst>
          </p:cNvPr>
          <p:cNvSpPr>
            <a:spLocks noGrp="1"/>
          </p:cNvSpPr>
          <p:nvPr>
            <p:ph type="sldNum" sz="quarter" idx="12"/>
          </p:nvPr>
        </p:nvSpPr>
        <p:spPr/>
        <p:txBody>
          <a:bodyPr/>
          <a:lstStyle/>
          <a:p>
            <a:pPr>
              <a:defRPr/>
            </a:pPr>
            <a:fld id="{A7172004-5CED-694E-8453-C5C1C330C6EE}" type="slidenum">
              <a:rPr lang="en-US" altLang="zh-CN" smtClean="0"/>
              <a:pPr>
                <a:defRPr/>
              </a:pPr>
              <a:t>40</a:t>
            </a:fld>
            <a:endParaRPr lang="en-US" altLang="zh-CN"/>
          </a:p>
        </p:txBody>
      </p:sp>
      <p:sp>
        <p:nvSpPr>
          <p:cNvPr id="8" name="TextBox 7">
            <a:extLst>
              <a:ext uri="{FF2B5EF4-FFF2-40B4-BE49-F238E27FC236}">
                <a16:creationId xmlns:a16="http://schemas.microsoft.com/office/drawing/2014/main" id="{F277397A-AE64-B648-8FF2-EC8C15BC4DEC}"/>
              </a:ext>
            </a:extLst>
          </p:cNvPr>
          <p:cNvSpPr txBox="1"/>
          <p:nvPr/>
        </p:nvSpPr>
        <p:spPr>
          <a:xfrm>
            <a:off x="246538" y="3973983"/>
            <a:ext cx="3907865" cy="369332"/>
          </a:xfrm>
          <a:prstGeom prst="rect">
            <a:avLst/>
          </a:prstGeom>
          <a:noFill/>
        </p:spPr>
        <p:txBody>
          <a:bodyPr wrap="none" rtlCol="0">
            <a:spAutoFit/>
          </a:bodyPr>
          <a:lstStyle/>
          <a:p>
            <a:r>
              <a:rPr lang="en-US" dirty="0">
                <a:solidFill>
                  <a:schemeClr val="bg1">
                    <a:lumMod val="65000"/>
                  </a:schemeClr>
                </a:solidFill>
              </a:rPr>
              <a:t>PPC variants as RFL using </a:t>
            </a:r>
            <a:r>
              <a:rPr lang="en-US" dirty="0" err="1">
                <a:solidFill>
                  <a:schemeClr val="bg1">
                    <a:lumMod val="65000"/>
                  </a:schemeClr>
                </a:solidFill>
              </a:rPr>
              <a:t>dom</a:t>
            </a:r>
            <a:r>
              <a:rPr lang="en-US" dirty="0">
                <a:solidFill>
                  <a:schemeClr val="bg1">
                    <a:lumMod val="65000"/>
                  </a:schemeClr>
                </a:solidFill>
              </a:rPr>
              <a:t>/</a:t>
            </a:r>
            <a:r>
              <a:rPr lang="en-US" dirty="0" err="1">
                <a:solidFill>
                  <a:schemeClr val="bg1">
                    <a:lumMod val="65000"/>
                  </a:schemeClr>
                </a:solidFill>
              </a:rPr>
              <a:t>deg</a:t>
            </a:r>
            <a:endParaRPr lang="en-US" dirty="0">
              <a:solidFill>
                <a:schemeClr val="bg1">
                  <a:lumMod val="65000"/>
                </a:schemeClr>
              </a:solidFill>
            </a:endParaRPr>
          </a:p>
        </p:txBody>
      </p:sp>
      <p:sp>
        <p:nvSpPr>
          <p:cNvPr id="9" name="TextBox 8">
            <a:extLst>
              <a:ext uri="{FF2B5EF4-FFF2-40B4-BE49-F238E27FC236}">
                <a16:creationId xmlns:a16="http://schemas.microsoft.com/office/drawing/2014/main" id="{C77AEF0B-7107-3148-9536-256533F18F37}"/>
              </a:ext>
            </a:extLst>
          </p:cNvPr>
          <p:cNvSpPr txBox="1"/>
          <p:nvPr/>
        </p:nvSpPr>
        <p:spPr>
          <a:xfrm>
            <a:off x="1735399" y="4343315"/>
            <a:ext cx="5659314" cy="830997"/>
          </a:xfrm>
          <a:prstGeom prst="rect">
            <a:avLst/>
          </a:prstGeom>
          <a:noFill/>
        </p:spPr>
        <p:txBody>
          <a:bodyPr wrap="square" rtlCol="0">
            <a:spAutoFit/>
          </a:bodyPr>
          <a:lstStyle/>
          <a:p>
            <a:pPr algn="ctr"/>
            <a:r>
              <a:rPr lang="en-US" sz="2400" dirty="0">
                <a:latin typeface="Helvetica" pitchFamily="2" charset="0"/>
              </a:rPr>
              <a:t>Statistical ranking:</a:t>
            </a:r>
          </a:p>
          <a:p>
            <a:pPr algn="ctr"/>
            <a:r>
              <a:rPr lang="en-US" sz="2400" dirty="0">
                <a:latin typeface="Helvetica" pitchFamily="2" charset="0"/>
              </a:rPr>
              <a:t>P</a:t>
            </a:r>
            <a:r>
              <a:rPr lang="en-US" sz="2400" baseline="30000" dirty="0">
                <a:latin typeface="Helvetica" pitchFamily="2" charset="0"/>
              </a:rPr>
              <a:t>3</a:t>
            </a:r>
            <a:r>
              <a:rPr lang="en-US" sz="2400" dirty="0">
                <a:latin typeface="Helvetica" pitchFamily="2" charset="0"/>
              </a:rPr>
              <a:t>C ≻ DPC ∼ DPPC ≻ 2DPPC ≻ PPC </a:t>
            </a:r>
          </a:p>
        </p:txBody>
      </p:sp>
      <p:sp>
        <p:nvSpPr>
          <p:cNvPr id="10" name="TextBox 9">
            <a:extLst>
              <a:ext uri="{FF2B5EF4-FFF2-40B4-BE49-F238E27FC236}">
                <a16:creationId xmlns:a16="http://schemas.microsoft.com/office/drawing/2014/main" id="{CD410CAA-E089-BE4A-BC6F-F613C48249E1}"/>
              </a:ext>
            </a:extLst>
          </p:cNvPr>
          <p:cNvSpPr txBox="1"/>
          <p:nvPr/>
        </p:nvSpPr>
        <p:spPr>
          <a:xfrm>
            <a:off x="38100" y="5338211"/>
            <a:ext cx="9169400" cy="461665"/>
          </a:xfrm>
          <a:prstGeom prst="rect">
            <a:avLst/>
          </a:prstGeom>
          <a:noFill/>
        </p:spPr>
        <p:txBody>
          <a:bodyPr wrap="square" rtlCol="0">
            <a:spAutoFit/>
          </a:bodyPr>
          <a:lstStyle/>
          <a:p>
            <a:pPr marL="288925" indent="-288925"/>
            <a:r>
              <a:rPr lang="en-US" sz="2400" dirty="0">
                <a:latin typeface="Helvetica" pitchFamily="2" charset="0"/>
              </a:rPr>
              <a:t>+ In dissertation discuss how to select a subset of triangles</a:t>
            </a:r>
          </a:p>
        </p:txBody>
      </p:sp>
    </p:spTree>
    <p:extLst>
      <p:ext uri="{BB962C8B-B14F-4D97-AF65-F5344CB8AC3E}">
        <p14:creationId xmlns:p14="http://schemas.microsoft.com/office/powerpoint/2010/main" val="341700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843E3-E8A9-FA40-8922-C23342C706F8}"/>
              </a:ext>
            </a:extLst>
          </p:cNvPr>
          <p:cNvSpPr>
            <a:spLocks noGrp="1"/>
          </p:cNvSpPr>
          <p:nvPr>
            <p:ph type="title"/>
          </p:nvPr>
        </p:nvSpPr>
        <p:spPr/>
        <p:txBody>
          <a:bodyPr/>
          <a:lstStyle/>
          <a:p>
            <a:r>
              <a:rPr lang="en-US" dirty="0"/>
              <a:t>PPC Experimental Results</a:t>
            </a:r>
          </a:p>
        </p:txBody>
      </p:sp>
      <p:sp>
        <p:nvSpPr>
          <p:cNvPr id="4" name="Date Placeholder 3">
            <a:extLst>
              <a:ext uri="{FF2B5EF4-FFF2-40B4-BE49-F238E27FC236}">
                <a16:creationId xmlns:a16="http://schemas.microsoft.com/office/drawing/2014/main" id="{AD2EB676-EBFD-DC47-9939-32A6FA7F26B8}"/>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760CB5EF-8716-4F4D-AC29-0478E6F55C2D}"/>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3D866190-7BBD-9C43-8EA5-BE8C2620C3AC}"/>
              </a:ext>
            </a:extLst>
          </p:cNvPr>
          <p:cNvSpPr>
            <a:spLocks noGrp="1"/>
          </p:cNvSpPr>
          <p:nvPr>
            <p:ph type="sldNum" sz="quarter" idx="12"/>
          </p:nvPr>
        </p:nvSpPr>
        <p:spPr/>
        <p:txBody>
          <a:bodyPr/>
          <a:lstStyle/>
          <a:p>
            <a:pPr>
              <a:defRPr/>
            </a:pPr>
            <a:fld id="{A7172004-5CED-694E-8453-C5C1C330C6EE}" type="slidenum">
              <a:rPr lang="en-US" altLang="zh-CN" smtClean="0"/>
              <a:pPr>
                <a:defRPr/>
              </a:pPr>
              <a:t>41</a:t>
            </a:fld>
            <a:endParaRPr lang="en-US" altLang="zh-CN"/>
          </a:p>
        </p:txBody>
      </p:sp>
      <p:pic>
        <p:nvPicPr>
          <p:cNvPr id="13" name="Picture 12">
            <a:extLst>
              <a:ext uri="{FF2B5EF4-FFF2-40B4-BE49-F238E27FC236}">
                <a16:creationId xmlns:a16="http://schemas.microsoft.com/office/drawing/2014/main" id="{AC28FC4B-B290-1C49-8D38-8DED44AAA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650" y="1225550"/>
            <a:ext cx="6445250" cy="4668554"/>
          </a:xfrm>
          <a:prstGeom prst="rect">
            <a:avLst/>
          </a:prstGeom>
        </p:spPr>
      </p:pic>
    </p:spTree>
    <p:extLst>
      <p:ext uri="{BB962C8B-B14F-4D97-AF65-F5344CB8AC3E}">
        <p14:creationId xmlns:p14="http://schemas.microsoft.com/office/powerpoint/2010/main" val="460471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a:latin typeface="Helvetica" charset="0"/>
                <a:ea typeface="宋体" charset="0"/>
                <a:cs typeface="宋体" charset="0"/>
              </a:rPr>
              <a:t>Algorithm for PH3C</a:t>
            </a:r>
          </a:p>
        </p:txBody>
      </p:sp>
      <p:sp>
        <p:nvSpPr>
          <p:cNvPr id="33794" name="Content Placeholder 2"/>
          <p:cNvSpPr>
            <a:spLocks noGrp="1"/>
          </p:cNvSpPr>
          <p:nvPr>
            <p:ph idx="1"/>
          </p:nvPr>
        </p:nvSpPr>
        <p:spPr>
          <a:xfrm>
            <a:off x="533400" y="1265238"/>
            <a:ext cx="8181634" cy="4525962"/>
          </a:xfrm>
        </p:spPr>
        <p:txBody>
          <a:bodyPr/>
          <a:lstStyle/>
          <a:p>
            <a:pPr>
              <a:buClr>
                <a:schemeClr val="tx1"/>
              </a:buClr>
              <a:tabLst>
                <a:tab pos="6969125" algn="r"/>
              </a:tabLst>
            </a:pPr>
            <a:r>
              <a:rPr lang="en-US" dirty="0">
                <a:latin typeface="Helvetica" charset="0"/>
                <a:ea typeface="宋体" charset="0"/>
                <a:cs typeface="宋体" charset="0"/>
              </a:rPr>
              <a:t>Hyper 3-Consistency 	</a:t>
            </a:r>
            <a:r>
              <a:rPr lang="en-US" sz="2000" dirty="0">
                <a:solidFill>
                  <a:srgbClr val="4F81BD"/>
                </a:solidFill>
                <a:latin typeface="Helvetica" charset="0"/>
                <a:ea typeface="宋体" charset="0"/>
                <a:cs typeface="宋体" charset="0"/>
              </a:rPr>
              <a:t>[</a:t>
            </a:r>
            <a:r>
              <a:rPr lang="en-US" sz="2000" dirty="0" err="1">
                <a:solidFill>
                  <a:srgbClr val="4F81BD"/>
                </a:solidFill>
                <a:latin typeface="Helvetica" charset="0"/>
                <a:ea typeface="宋体" charset="0"/>
                <a:cs typeface="宋体" charset="0"/>
              </a:rPr>
              <a:t>Jégou</a:t>
            </a:r>
            <a:r>
              <a:rPr lang="en-US" sz="2000" dirty="0">
                <a:solidFill>
                  <a:srgbClr val="4F81BD"/>
                </a:solidFill>
                <a:latin typeface="Helvetica" charset="0"/>
                <a:ea typeface="宋体" charset="0"/>
                <a:cs typeface="宋体" charset="0"/>
              </a:rPr>
              <a:t> 1993]</a:t>
            </a:r>
          </a:p>
          <a:p>
            <a:pPr marL="800100" lvl="3" indent="-342900">
              <a:buClr>
                <a:schemeClr val="tx1"/>
              </a:buClr>
              <a:tabLst>
                <a:tab pos="7831138" algn="r"/>
              </a:tabLst>
            </a:pPr>
            <a:r>
              <a:rPr lang="en-US" sz="2400" dirty="0">
                <a:latin typeface="Helvetica" charset="0"/>
                <a:ea typeface="宋体" charset="0"/>
                <a:cs typeface="宋体" charset="0"/>
              </a:rPr>
              <a:t>Every two relations can be extended to a third</a:t>
            </a:r>
            <a:endParaRPr lang="en-US" dirty="0">
              <a:latin typeface="Helvetica" charset="0"/>
              <a:ea typeface="宋体" charset="0"/>
              <a:cs typeface="宋体" charset="0"/>
            </a:endParaRPr>
          </a:p>
          <a:p>
            <a:pPr>
              <a:buClr>
                <a:schemeClr val="tx1"/>
              </a:buClr>
            </a:pPr>
            <a:r>
              <a:rPr lang="en-US" dirty="0">
                <a:latin typeface="Helvetica" charset="0"/>
                <a:ea typeface="宋体" charset="0"/>
                <a:cs typeface="宋体" charset="0"/>
              </a:rPr>
              <a:t>Extend to Partial Hyper 3-Consistency</a:t>
            </a:r>
          </a:p>
          <a:p>
            <a:pPr lvl="1">
              <a:buClr>
                <a:schemeClr val="tx1"/>
              </a:buClr>
            </a:pPr>
            <a:r>
              <a:rPr lang="en-US" dirty="0">
                <a:latin typeface="Helvetica" charset="0"/>
                <a:ea typeface="宋体" charset="0"/>
                <a:cs typeface="宋体" charset="0"/>
              </a:rPr>
              <a:t>Design algorithm based on ΔPPC, called ΔPH3C</a:t>
            </a:r>
          </a:p>
          <a:p>
            <a:pPr lvl="1">
              <a:buClr>
                <a:schemeClr val="tx1"/>
              </a:buClr>
            </a:pPr>
            <a:r>
              <a:rPr lang="en-US" dirty="0">
                <a:latin typeface="Helvetica" charset="0"/>
                <a:ea typeface="宋体" charset="0"/>
                <a:cs typeface="宋体" charset="0"/>
              </a:rPr>
              <a:t>Bit implementation of constraints</a:t>
            </a:r>
          </a:p>
          <a:p>
            <a:pPr marL="1250950" lvl="2" indent="-336550">
              <a:buClr>
                <a:schemeClr val="tx1"/>
              </a:buClr>
              <a:buFont typeface="+mj-lt"/>
              <a:buAutoNum type="arabicPeriod"/>
            </a:pPr>
            <a:r>
              <a:rPr lang="en-US" dirty="0">
                <a:latin typeface="Helvetica" charset="0"/>
                <a:ea typeface="宋体" charset="0"/>
                <a:cs typeface="宋体" charset="0"/>
              </a:rPr>
              <a:t>in ΔPPC</a:t>
            </a:r>
          </a:p>
          <a:p>
            <a:pPr marL="1250950" lvl="2" indent="-336550">
              <a:buClr>
                <a:schemeClr val="tx1"/>
              </a:buClr>
              <a:buFont typeface="+mj-lt"/>
              <a:buAutoNum type="arabicPeriod"/>
            </a:pPr>
            <a:r>
              <a:rPr lang="en-US" dirty="0">
                <a:latin typeface="Helvetica" charset="0"/>
                <a:ea typeface="宋体" charset="0"/>
                <a:cs typeface="宋体" charset="0"/>
              </a:rPr>
              <a:t>of the equality constraints in ΔPH3C</a:t>
            </a:r>
          </a:p>
          <a:p>
            <a:pPr lvl="1">
              <a:buClr>
                <a:schemeClr val="tx1"/>
              </a:buClr>
            </a:pPr>
            <a:r>
              <a:rPr lang="en-US" dirty="0">
                <a:latin typeface="Helvetica" charset="0"/>
                <a:ea typeface="宋体" charset="0"/>
                <a:cs typeface="宋体" charset="0"/>
              </a:rPr>
              <a:t>Investigated same variations as PPC</a:t>
            </a:r>
          </a:p>
          <a:p>
            <a:pPr lvl="1">
              <a:buClr>
                <a:schemeClr val="tx1"/>
              </a:buClr>
            </a:pPr>
            <a:r>
              <a:rPr lang="en-US" dirty="0">
                <a:latin typeface="Helvetica" charset="0"/>
                <a:ea typeface="宋体" charset="0"/>
                <a:cs typeface="宋体" charset="0"/>
              </a:rPr>
              <a:t>Heuristics to boost performance</a:t>
            </a:r>
          </a:p>
        </p:txBody>
      </p:sp>
      <p:sp>
        <p:nvSpPr>
          <p:cNvPr id="4" name="Date Placeholder 3"/>
          <p:cNvSpPr>
            <a:spLocks noGrp="1"/>
          </p:cNvSpPr>
          <p:nvPr>
            <p:ph type="dt" sz="quarter"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33797"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7EBA52B3-1EB7-9B48-8F87-6B11AA1443FE}" type="slidenum">
              <a:rPr lang="en-US" altLang="zh-CN" sz="1400"/>
              <a:pPr eaLnBrk="1" hangingPunct="1"/>
              <a:t>42</a:t>
            </a:fld>
            <a:endParaRPr lang="en-US" altLang="zh-CN" sz="1400"/>
          </a:p>
        </p:txBody>
      </p:sp>
      <p:grpSp>
        <p:nvGrpSpPr>
          <p:cNvPr id="33798" name="Group 18"/>
          <p:cNvGrpSpPr>
            <a:grpSpLocks/>
          </p:cNvGrpSpPr>
          <p:nvPr/>
        </p:nvGrpSpPr>
        <p:grpSpPr bwMode="auto">
          <a:xfrm>
            <a:off x="7805738" y="1074738"/>
            <a:ext cx="1379537" cy="793750"/>
            <a:chOff x="5376422" y="3117122"/>
            <a:chExt cx="2412921" cy="1387128"/>
          </a:xfrm>
        </p:grpSpPr>
        <p:grpSp>
          <p:nvGrpSpPr>
            <p:cNvPr id="33799" name="Group 19"/>
            <p:cNvGrpSpPr>
              <a:grpSpLocks/>
            </p:cNvGrpSpPr>
            <p:nvPr/>
          </p:nvGrpSpPr>
          <p:grpSpPr bwMode="auto">
            <a:xfrm>
              <a:off x="5376422" y="3117122"/>
              <a:ext cx="2412921" cy="1387128"/>
              <a:chOff x="5376422" y="2674885"/>
              <a:chExt cx="2412921" cy="1387128"/>
            </a:xfrm>
          </p:grpSpPr>
          <p:cxnSp>
            <p:nvCxnSpPr>
              <p:cNvPr id="10" name="Straight Arrow Connector 9"/>
              <p:cNvCxnSpPr/>
              <p:nvPr/>
            </p:nvCxnSpPr>
            <p:spPr>
              <a:xfrm>
                <a:off x="6031715" y="3892783"/>
                <a:ext cx="874649" cy="0"/>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6037268" y="3013344"/>
                <a:ext cx="0" cy="879438"/>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037268" y="3016118"/>
                <a:ext cx="877426" cy="876665"/>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sp>
            <p:nvSpPr>
              <p:cNvPr id="33804" name="TextBox 24"/>
              <p:cNvSpPr txBox="1">
                <a:spLocks noChangeArrowheads="1"/>
              </p:cNvSpPr>
              <p:nvPr/>
            </p:nvSpPr>
            <p:spPr bwMode="auto">
              <a:xfrm>
                <a:off x="6725936" y="2821815"/>
                <a:ext cx="1063407" cy="403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900" b="1">
                    <a:solidFill>
                      <a:srgbClr val="4F81BD"/>
                    </a:solidFill>
                    <a:latin typeface="Times New Roman" charset="0"/>
                    <a:cs typeface="Times New Roman" charset="0"/>
                  </a:rPr>
                  <a:t>Where?</a:t>
                </a:r>
              </a:p>
            </p:txBody>
          </p:sp>
          <p:sp>
            <p:nvSpPr>
              <p:cNvPr id="33805" name="TextBox 25"/>
              <p:cNvSpPr txBox="1">
                <a:spLocks noChangeArrowheads="1"/>
              </p:cNvSpPr>
              <p:nvPr/>
            </p:nvSpPr>
            <p:spPr bwMode="auto">
              <a:xfrm>
                <a:off x="6754627" y="3658281"/>
                <a:ext cx="996103" cy="403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900" b="1">
                    <a:solidFill>
                      <a:srgbClr val="7F7F7F"/>
                    </a:solidFill>
                    <a:latin typeface="Times New Roman" charset="0"/>
                    <a:cs typeface="Times New Roman" charset="0"/>
                  </a:rPr>
                  <a:t>When?</a:t>
                </a:r>
              </a:p>
            </p:txBody>
          </p:sp>
          <p:sp>
            <p:nvSpPr>
              <p:cNvPr id="15" name="TextBox 26"/>
              <p:cNvSpPr txBox="1">
                <a:spLocks noChangeArrowheads="1"/>
              </p:cNvSpPr>
              <p:nvPr/>
            </p:nvSpPr>
            <p:spPr bwMode="auto">
              <a:xfrm>
                <a:off x="5376422" y="2674885"/>
                <a:ext cx="1377226" cy="405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defRPr/>
                </a:pPr>
                <a:r>
                  <a:rPr lang="en-US" sz="900" b="1" dirty="0">
                    <a:solidFill>
                      <a:schemeClr val="bg1">
                        <a:lumMod val="50000"/>
                      </a:schemeClr>
                    </a:solidFill>
                    <a:latin typeface="Times New Roman" charset="0"/>
                    <a:cs typeface="Times New Roman" charset="0"/>
                  </a:rPr>
                  <a:t>How much?</a:t>
                </a:r>
              </a:p>
            </p:txBody>
          </p:sp>
        </p:grpSp>
        <p:sp>
          <p:nvSpPr>
            <p:cNvPr id="9" name="Parallelogram 8"/>
            <p:cNvSpPr/>
            <p:nvPr/>
          </p:nvSpPr>
          <p:spPr>
            <a:xfrm>
              <a:off x="5590224" y="4168564"/>
              <a:ext cx="916299" cy="302395"/>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sz="900" dirty="0">
                  <a:solidFill>
                    <a:schemeClr val="tx1"/>
                  </a:solidFill>
                </a:rPr>
                <a:t>HLC</a:t>
              </a:r>
            </a:p>
          </p:txBody>
        </p:sp>
      </p:grpSp>
    </p:spTree>
    <p:extLst>
      <p:ext uri="{BB962C8B-B14F-4D97-AF65-F5344CB8AC3E}">
        <p14:creationId xmlns:p14="http://schemas.microsoft.com/office/powerpoint/2010/main" val="4032034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40EBA-56FB-C346-9D44-71B2DDFFD772}"/>
              </a:ext>
            </a:extLst>
          </p:cNvPr>
          <p:cNvSpPr>
            <a:spLocks noGrp="1"/>
          </p:cNvSpPr>
          <p:nvPr>
            <p:ph type="title"/>
          </p:nvPr>
        </p:nvSpPr>
        <p:spPr>
          <a:xfrm>
            <a:off x="381000" y="304800"/>
            <a:ext cx="8763000" cy="685800"/>
          </a:xfrm>
        </p:spPr>
        <p:txBody>
          <a:bodyPr/>
          <a:lstStyle/>
          <a:p>
            <a:r>
              <a:rPr lang="en-US" dirty="0"/>
              <a:t>Identifying Tractable Structures</a:t>
            </a:r>
          </a:p>
        </p:txBody>
      </p:sp>
      <p:sp>
        <p:nvSpPr>
          <p:cNvPr id="3" name="Content Placeholder 2">
            <a:extLst>
              <a:ext uri="{FF2B5EF4-FFF2-40B4-BE49-F238E27FC236}">
                <a16:creationId xmlns:a16="http://schemas.microsoft.com/office/drawing/2014/main" id="{6885FBD5-C61C-1D43-B4A8-29103D50649D}"/>
              </a:ext>
            </a:extLst>
          </p:cNvPr>
          <p:cNvSpPr>
            <a:spLocks noGrp="1"/>
          </p:cNvSpPr>
          <p:nvPr>
            <p:ph idx="1"/>
          </p:nvPr>
        </p:nvSpPr>
        <p:spPr>
          <a:xfrm>
            <a:off x="533400" y="1265238"/>
            <a:ext cx="8521700" cy="2138362"/>
          </a:xfrm>
        </p:spPr>
        <p:txBody>
          <a:bodyPr/>
          <a:lstStyle/>
          <a:p>
            <a:r>
              <a:rPr lang="en-US" dirty="0">
                <a:latin typeface="Helvetica" charset="0"/>
                <a:ea typeface="宋体" charset="0"/>
                <a:cs typeface="宋体" charset="0"/>
              </a:rPr>
              <a:t>Show that its topological structure makes </a:t>
            </a:r>
            <a:r>
              <a:rPr lang="en-US" dirty="0" err="1">
                <a:latin typeface="Courier"/>
                <a:ea typeface="宋体" charset="0"/>
                <a:cs typeface="Courier"/>
              </a:rPr>
              <a:t>dubois</a:t>
            </a:r>
            <a:r>
              <a:rPr lang="en-US" dirty="0">
                <a:latin typeface="Helvetica" charset="0"/>
                <a:ea typeface="宋体" charset="0"/>
                <a:cs typeface="宋体" charset="0"/>
              </a:rPr>
              <a:t> benchmark tractable </a:t>
            </a:r>
            <a:endParaRPr lang="en-US" i="1" dirty="0"/>
          </a:p>
          <a:p>
            <a:pPr lvl="1"/>
            <a:r>
              <a:rPr lang="en-US" sz="2000" i="1" dirty="0"/>
              <a:t>If the dual graph of a CSP P has a </a:t>
            </a:r>
            <a:r>
              <a:rPr lang="en-US" sz="2000" i="1" dirty="0">
                <a:solidFill>
                  <a:schemeClr val="accent1"/>
                </a:solidFill>
              </a:rPr>
              <a:t>tree decomposition where every cluster is a clique of size at most three</a:t>
            </a:r>
            <a:r>
              <a:rPr lang="en-US" sz="2000" i="1" dirty="0"/>
              <a:t> (i.e., a triangle) and is Partial Hyper 3-Consistent then the relations of P are minimal</a:t>
            </a:r>
          </a:p>
        </p:txBody>
      </p:sp>
      <p:sp>
        <p:nvSpPr>
          <p:cNvPr id="4" name="Date Placeholder 3">
            <a:extLst>
              <a:ext uri="{FF2B5EF4-FFF2-40B4-BE49-F238E27FC236}">
                <a16:creationId xmlns:a16="http://schemas.microsoft.com/office/drawing/2014/main" id="{491C1867-5B21-B548-90CA-00D5C7B20AD7}"/>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54B10121-B4C8-E840-91DD-A150D2319DCB}"/>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DDC7A9B9-5F24-F746-9ECE-FB5D5FAB1EC6}"/>
              </a:ext>
            </a:extLst>
          </p:cNvPr>
          <p:cNvSpPr>
            <a:spLocks noGrp="1"/>
          </p:cNvSpPr>
          <p:nvPr>
            <p:ph type="sldNum" sz="quarter" idx="12"/>
          </p:nvPr>
        </p:nvSpPr>
        <p:spPr/>
        <p:txBody>
          <a:bodyPr/>
          <a:lstStyle/>
          <a:p>
            <a:pPr>
              <a:defRPr/>
            </a:pPr>
            <a:fld id="{A7172004-5CED-694E-8453-C5C1C330C6EE}" type="slidenum">
              <a:rPr lang="en-US" altLang="zh-CN" smtClean="0"/>
              <a:pPr>
                <a:defRPr/>
              </a:pPr>
              <a:t>43</a:t>
            </a:fld>
            <a:endParaRPr lang="en-US" altLang="zh-CN"/>
          </a:p>
        </p:txBody>
      </p:sp>
      <p:sp>
        <p:nvSpPr>
          <p:cNvPr id="7" name="Content Placeholder 2">
            <a:extLst>
              <a:ext uri="{FF2B5EF4-FFF2-40B4-BE49-F238E27FC236}">
                <a16:creationId xmlns:a16="http://schemas.microsoft.com/office/drawing/2014/main" id="{FC160DA2-603E-A24B-86D6-72383D51315A}"/>
              </a:ext>
            </a:extLst>
          </p:cNvPr>
          <p:cNvSpPr txBox="1">
            <a:spLocks/>
          </p:cNvSpPr>
          <p:nvPr/>
        </p:nvSpPr>
        <p:spPr bwMode="auto">
          <a:xfrm>
            <a:off x="533400" y="5270501"/>
            <a:ext cx="81534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marL="0" indent="0">
              <a:buNone/>
            </a:pPr>
            <a:r>
              <a:rPr lang="en-US" kern="0" dirty="0"/>
              <a:t>+ More theorems in dissertation</a:t>
            </a:r>
          </a:p>
        </p:txBody>
      </p:sp>
      <p:sp>
        <p:nvSpPr>
          <p:cNvPr id="36" name="TextBox 35">
            <a:extLst>
              <a:ext uri="{FF2B5EF4-FFF2-40B4-BE49-F238E27FC236}">
                <a16:creationId xmlns:a16="http://schemas.microsoft.com/office/drawing/2014/main" id="{C2C09055-452C-3D41-B520-4E994975AE57}"/>
              </a:ext>
            </a:extLst>
          </p:cNvPr>
          <p:cNvSpPr txBox="1"/>
          <p:nvPr/>
        </p:nvSpPr>
        <p:spPr>
          <a:xfrm>
            <a:off x="3763053" y="3309004"/>
            <a:ext cx="740549" cy="523220"/>
          </a:xfrm>
          <a:prstGeom prst="rect">
            <a:avLst/>
          </a:prstGeom>
          <a:noFill/>
        </p:spPr>
        <p:txBody>
          <a:bodyPr wrap="square" rtlCol="0">
            <a:spAutoFit/>
          </a:bodyPr>
          <a:lstStyle/>
          <a:p>
            <a:r>
              <a:rPr lang="en-US" sz="2800" i="1" dirty="0">
                <a:latin typeface="Times New Roman"/>
                <a:cs typeface="Times New Roman"/>
              </a:rPr>
              <a:t>R</a:t>
            </a:r>
            <a:r>
              <a:rPr lang="en-US" sz="2800" baseline="-25000" dirty="0">
                <a:latin typeface="Times New Roman"/>
                <a:cs typeface="Times New Roman"/>
              </a:rPr>
              <a:t>2</a:t>
            </a:r>
            <a:endParaRPr lang="en-US" sz="2800" dirty="0">
              <a:latin typeface="Times New Roman"/>
              <a:cs typeface="Times New Roman"/>
            </a:endParaRPr>
          </a:p>
        </p:txBody>
      </p:sp>
      <p:sp>
        <p:nvSpPr>
          <p:cNvPr id="37" name="TextBox 36">
            <a:extLst>
              <a:ext uri="{FF2B5EF4-FFF2-40B4-BE49-F238E27FC236}">
                <a16:creationId xmlns:a16="http://schemas.microsoft.com/office/drawing/2014/main" id="{996C8F6C-7696-104B-A2C9-636225137277}"/>
              </a:ext>
            </a:extLst>
          </p:cNvPr>
          <p:cNvSpPr txBox="1"/>
          <p:nvPr/>
        </p:nvSpPr>
        <p:spPr>
          <a:xfrm>
            <a:off x="3126445" y="3309004"/>
            <a:ext cx="740549" cy="523220"/>
          </a:xfrm>
          <a:prstGeom prst="rect">
            <a:avLst/>
          </a:prstGeom>
          <a:noFill/>
        </p:spPr>
        <p:txBody>
          <a:bodyPr wrap="square" rtlCol="0">
            <a:spAutoFit/>
          </a:bodyPr>
          <a:lstStyle/>
          <a:p>
            <a:r>
              <a:rPr lang="en-US" sz="2800" i="1" dirty="0">
                <a:latin typeface="Times New Roman"/>
                <a:cs typeface="Times New Roman"/>
              </a:rPr>
              <a:t>R</a:t>
            </a:r>
            <a:r>
              <a:rPr lang="en-US" sz="2800" baseline="-25000" dirty="0">
                <a:latin typeface="Times New Roman"/>
                <a:cs typeface="Times New Roman"/>
              </a:rPr>
              <a:t>1</a:t>
            </a:r>
            <a:endParaRPr lang="en-US" sz="2800" dirty="0">
              <a:latin typeface="Times New Roman"/>
              <a:cs typeface="Times New Roman"/>
            </a:endParaRPr>
          </a:p>
        </p:txBody>
      </p:sp>
      <p:sp>
        <p:nvSpPr>
          <p:cNvPr id="38" name="TextBox 37">
            <a:extLst>
              <a:ext uri="{FF2B5EF4-FFF2-40B4-BE49-F238E27FC236}">
                <a16:creationId xmlns:a16="http://schemas.microsoft.com/office/drawing/2014/main" id="{A4D85EC9-BEBC-BE49-A134-7090BB9A4B4F}"/>
              </a:ext>
            </a:extLst>
          </p:cNvPr>
          <p:cNvSpPr txBox="1"/>
          <p:nvPr/>
        </p:nvSpPr>
        <p:spPr>
          <a:xfrm>
            <a:off x="4399660" y="3309004"/>
            <a:ext cx="740549" cy="523220"/>
          </a:xfrm>
          <a:prstGeom prst="rect">
            <a:avLst/>
          </a:prstGeom>
          <a:noFill/>
        </p:spPr>
        <p:txBody>
          <a:bodyPr wrap="square" rtlCol="0">
            <a:spAutoFit/>
          </a:bodyPr>
          <a:lstStyle/>
          <a:p>
            <a:r>
              <a:rPr lang="en-US" sz="2800" i="1" dirty="0">
                <a:latin typeface="Times New Roman"/>
                <a:cs typeface="Times New Roman"/>
              </a:rPr>
              <a:t>R</a:t>
            </a:r>
            <a:r>
              <a:rPr lang="en-US" sz="2800" baseline="-25000" dirty="0">
                <a:latin typeface="Times New Roman"/>
                <a:cs typeface="Times New Roman"/>
              </a:rPr>
              <a:t>3</a:t>
            </a:r>
            <a:endParaRPr lang="en-US" sz="2800" dirty="0">
              <a:latin typeface="Times New Roman"/>
              <a:cs typeface="Times New Roman"/>
            </a:endParaRPr>
          </a:p>
        </p:txBody>
      </p:sp>
      <p:sp>
        <p:nvSpPr>
          <p:cNvPr id="39" name="TextBox 38">
            <a:extLst>
              <a:ext uri="{FF2B5EF4-FFF2-40B4-BE49-F238E27FC236}">
                <a16:creationId xmlns:a16="http://schemas.microsoft.com/office/drawing/2014/main" id="{F5281C22-9E80-2442-90E1-F53D4825F0F9}"/>
              </a:ext>
            </a:extLst>
          </p:cNvPr>
          <p:cNvSpPr txBox="1"/>
          <p:nvPr/>
        </p:nvSpPr>
        <p:spPr>
          <a:xfrm>
            <a:off x="5036269" y="3309004"/>
            <a:ext cx="740549" cy="523220"/>
          </a:xfrm>
          <a:prstGeom prst="rect">
            <a:avLst/>
          </a:prstGeom>
          <a:noFill/>
        </p:spPr>
        <p:txBody>
          <a:bodyPr wrap="square" rtlCol="0">
            <a:spAutoFit/>
          </a:bodyPr>
          <a:lstStyle/>
          <a:p>
            <a:r>
              <a:rPr lang="en-US" sz="2800" i="1" dirty="0">
                <a:latin typeface="Times New Roman"/>
                <a:cs typeface="Times New Roman"/>
              </a:rPr>
              <a:t>R</a:t>
            </a:r>
            <a:r>
              <a:rPr lang="en-US" sz="2800" baseline="-25000" dirty="0">
                <a:latin typeface="Times New Roman"/>
                <a:cs typeface="Times New Roman"/>
              </a:rPr>
              <a:t>4</a:t>
            </a:r>
            <a:endParaRPr lang="en-US" sz="2800" dirty="0">
              <a:latin typeface="Times New Roman"/>
              <a:cs typeface="Times New Roman"/>
            </a:endParaRPr>
          </a:p>
        </p:txBody>
      </p:sp>
      <p:sp>
        <p:nvSpPr>
          <p:cNvPr id="40" name="TextBox 39">
            <a:extLst>
              <a:ext uri="{FF2B5EF4-FFF2-40B4-BE49-F238E27FC236}">
                <a16:creationId xmlns:a16="http://schemas.microsoft.com/office/drawing/2014/main" id="{5675C8D8-6D65-3F4F-A0A6-7EB52A0B8D75}"/>
              </a:ext>
            </a:extLst>
          </p:cNvPr>
          <p:cNvSpPr txBox="1"/>
          <p:nvPr/>
        </p:nvSpPr>
        <p:spPr>
          <a:xfrm>
            <a:off x="3760807" y="4661733"/>
            <a:ext cx="740549" cy="523220"/>
          </a:xfrm>
          <a:prstGeom prst="rect">
            <a:avLst/>
          </a:prstGeom>
          <a:noFill/>
        </p:spPr>
        <p:txBody>
          <a:bodyPr wrap="square" rtlCol="0">
            <a:spAutoFit/>
          </a:bodyPr>
          <a:lstStyle/>
          <a:p>
            <a:r>
              <a:rPr lang="en-US" sz="2800" i="1" dirty="0">
                <a:latin typeface="Times New Roman"/>
                <a:cs typeface="Times New Roman"/>
              </a:rPr>
              <a:t>R</a:t>
            </a:r>
            <a:r>
              <a:rPr lang="en-US" sz="2800" baseline="-25000" dirty="0">
                <a:latin typeface="Times New Roman"/>
                <a:cs typeface="Times New Roman"/>
              </a:rPr>
              <a:t>6</a:t>
            </a:r>
            <a:endParaRPr lang="en-US" sz="2800" dirty="0">
              <a:latin typeface="Times New Roman"/>
              <a:cs typeface="Times New Roman"/>
            </a:endParaRPr>
          </a:p>
        </p:txBody>
      </p:sp>
      <p:sp>
        <p:nvSpPr>
          <p:cNvPr id="41" name="TextBox 40">
            <a:extLst>
              <a:ext uri="{FF2B5EF4-FFF2-40B4-BE49-F238E27FC236}">
                <a16:creationId xmlns:a16="http://schemas.microsoft.com/office/drawing/2014/main" id="{59E318DB-37C7-3649-B697-157ACFD0620F}"/>
              </a:ext>
            </a:extLst>
          </p:cNvPr>
          <p:cNvSpPr txBox="1"/>
          <p:nvPr/>
        </p:nvSpPr>
        <p:spPr>
          <a:xfrm>
            <a:off x="3124200" y="4661733"/>
            <a:ext cx="740549" cy="523220"/>
          </a:xfrm>
          <a:prstGeom prst="rect">
            <a:avLst/>
          </a:prstGeom>
          <a:noFill/>
        </p:spPr>
        <p:txBody>
          <a:bodyPr wrap="square" rtlCol="0">
            <a:spAutoFit/>
          </a:bodyPr>
          <a:lstStyle/>
          <a:p>
            <a:r>
              <a:rPr lang="en-US" sz="2800" i="1" dirty="0">
                <a:latin typeface="Times New Roman"/>
                <a:cs typeface="Times New Roman"/>
              </a:rPr>
              <a:t>R</a:t>
            </a:r>
            <a:r>
              <a:rPr lang="en-US" sz="2800" baseline="-25000" dirty="0">
                <a:latin typeface="Times New Roman"/>
                <a:cs typeface="Times New Roman"/>
              </a:rPr>
              <a:t>5</a:t>
            </a:r>
            <a:endParaRPr lang="en-US" sz="2800" dirty="0">
              <a:latin typeface="Times New Roman"/>
              <a:cs typeface="Times New Roman"/>
            </a:endParaRPr>
          </a:p>
        </p:txBody>
      </p:sp>
      <p:sp>
        <p:nvSpPr>
          <p:cNvPr id="42" name="TextBox 41">
            <a:extLst>
              <a:ext uri="{FF2B5EF4-FFF2-40B4-BE49-F238E27FC236}">
                <a16:creationId xmlns:a16="http://schemas.microsoft.com/office/drawing/2014/main" id="{B44B25F6-A699-3B47-A704-10940AE6C55F}"/>
              </a:ext>
            </a:extLst>
          </p:cNvPr>
          <p:cNvSpPr txBox="1"/>
          <p:nvPr/>
        </p:nvSpPr>
        <p:spPr>
          <a:xfrm>
            <a:off x="4397415" y="4661733"/>
            <a:ext cx="740549" cy="523220"/>
          </a:xfrm>
          <a:prstGeom prst="rect">
            <a:avLst/>
          </a:prstGeom>
          <a:noFill/>
        </p:spPr>
        <p:txBody>
          <a:bodyPr wrap="square" rtlCol="0">
            <a:spAutoFit/>
          </a:bodyPr>
          <a:lstStyle/>
          <a:p>
            <a:r>
              <a:rPr lang="en-US" sz="2800" i="1" dirty="0">
                <a:latin typeface="Times New Roman"/>
                <a:cs typeface="Times New Roman"/>
              </a:rPr>
              <a:t>R</a:t>
            </a:r>
            <a:r>
              <a:rPr lang="en-US" sz="2800" baseline="-25000" dirty="0">
                <a:latin typeface="Times New Roman"/>
                <a:cs typeface="Times New Roman"/>
              </a:rPr>
              <a:t>7</a:t>
            </a:r>
            <a:endParaRPr lang="en-US" sz="2800" dirty="0">
              <a:latin typeface="Times New Roman"/>
              <a:cs typeface="Times New Roman"/>
            </a:endParaRPr>
          </a:p>
        </p:txBody>
      </p:sp>
      <p:sp>
        <p:nvSpPr>
          <p:cNvPr id="43" name="TextBox 42">
            <a:extLst>
              <a:ext uri="{FF2B5EF4-FFF2-40B4-BE49-F238E27FC236}">
                <a16:creationId xmlns:a16="http://schemas.microsoft.com/office/drawing/2014/main" id="{33945519-F8FE-5549-9C58-CC7158DDC603}"/>
              </a:ext>
            </a:extLst>
          </p:cNvPr>
          <p:cNvSpPr txBox="1"/>
          <p:nvPr/>
        </p:nvSpPr>
        <p:spPr>
          <a:xfrm>
            <a:off x="5034024" y="4661733"/>
            <a:ext cx="740549" cy="523220"/>
          </a:xfrm>
          <a:prstGeom prst="rect">
            <a:avLst/>
          </a:prstGeom>
          <a:noFill/>
        </p:spPr>
        <p:txBody>
          <a:bodyPr wrap="square" rtlCol="0">
            <a:spAutoFit/>
          </a:bodyPr>
          <a:lstStyle/>
          <a:p>
            <a:r>
              <a:rPr lang="en-US" sz="2800" i="1" dirty="0">
                <a:latin typeface="Times New Roman"/>
                <a:cs typeface="Times New Roman"/>
              </a:rPr>
              <a:t>R</a:t>
            </a:r>
            <a:r>
              <a:rPr lang="en-US" sz="2800" baseline="-25000" dirty="0">
                <a:latin typeface="Times New Roman"/>
                <a:cs typeface="Times New Roman"/>
              </a:rPr>
              <a:t>8</a:t>
            </a:r>
            <a:endParaRPr lang="en-US" sz="2800" dirty="0">
              <a:latin typeface="Times New Roman"/>
              <a:cs typeface="Times New Roman"/>
            </a:endParaRPr>
          </a:p>
        </p:txBody>
      </p:sp>
      <p:sp>
        <p:nvSpPr>
          <p:cNvPr id="44" name="Oval 43">
            <a:extLst>
              <a:ext uri="{FF2B5EF4-FFF2-40B4-BE49-F238E27FC236}">
                <a16:creationId xmlns:a16="http://schemas.microsoft.com/office/drawing/2014/main" id="{E2031750-95A7-0845-8183-0AA3B2E56CA7}"/>
              </a:ext>
            </a:extLst>
          </p:cNvPr>
          <p:cNvSpPr/>
          <p:nvPr/>
        </p:nvSpPr>
        <p:spPr>
          <a:xfrm>
            <a:off x="3389598" y="3788060"/>
            <a:ext cx="148110" cy="1481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45" name="Oval 44">
            <a:extLst>
              <a:ext uri="{FF2B5EF4-FFF2-40B4-BE49-F238E27FC236}">
                <a16:creationId xmlns:a16="http://schemas.microsoft.com/office/drawing/2014/main" id="{B85A2079-706B-424C-9298-EC2469643AFE}"/>
              </a:ext>
            </a:extLst>
          </p:cNvPr>
          <p:cNvSpPr/>
          <p:nvPr/>
        </p:nvSpPr>
        <p:spPr>
          <a:xfrm>
            <a:off x="4002960" y="3788060"/>
            <a:ext cx="148110" cy="1481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46" name="Oval 45">
            <a:extLst>
              <a:ext uri="{FF2B5EF4-FFF2-40B4-BE49-F238E27FC236}">
                <a16:creationId xmlns:a16="http://schemas.microsoft.com/office/drawing/2014/main" id="{244EB667-A653-3A47-A101-EEC405622A83}"/>
              </a:ext>
            </a:extLst>
          </p:cNvPr>
          <p:cNvSpPr/>
          <p:nvPr/>
        </p:nvSpPr>
        <p:spPr>
          <a:xfrm>
            <a:off x="4616322" y="3788060"/>
            <a:ext cx="148110" cy="1481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47" name="Oval 46">
            <a:extLst>
              <a:ext uri="{FF2B5EF4-FFF2-40B4-BE49-F238E27FC236}">
                <a16:creationId xmlns:a16="http://schemas.microsoft.com/office/drawing/2014/main" id="{CF4149C0-16C6-634B-A856-23A22F7D9EED}"/>
              </a:ext>
            </a:extLst>
          </p:cNvPr>
          <p:cNvSpPr/>
          <p:nvPr/>
        </p:nvSpPr>
        <p:spPr>
          <a:xfrm>
            <a:off x="5229681" y="3788060"/>
            <a:ext cx="148110" cy="1481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48" name="Oval 47">
            <a:extLst>
              <a:ext uri="{FF2B5EF4-FFF2-40B4-BE49-F238E27FC236}">
                <a16:creationId xmlns:a16="http://schemas.microsoft.com/office/drawing/2014/main" id="{55B36603-DF4A-1B41-BBEC-6433069ED0F9}"/>
              </a:ext>
            </a:extLst>
          </p:cNvPr>
          <p:cNvSpPr/>
          <p:nvPr/>
        </p:nvSpPr>
        <p:spPr>
          <a:xfrm>
            <a:off x="3389598" y="4634456"/>
            <a:ext cx="148110" cy="1481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49" name="Oval 48">
            <a:extLst>
              <a:ext uri="{FF2B5EF4-FFF2-40B4-BE49-F238E27FC236}">
                <a16:creationId xmlns:a16="http://schemas.microsoft.com/office/drawing/2014/main" id="{C7319DBD-F502-B04A-BFE3-DF66DCB776E5}"/>
              </a:ext>
            </a:extLst>
          </p:cNvPr>
          <p:cNvSpPr/>
          <p:nvPr/>
        </p:nvSpPr>
        <p:spPr>
          <a:xfrm>
            <a:off x="4002960" y="4634456"/>
            <a:ext cx="148110" cy="1481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50" name="Oval 49">
            <a:extLst>
              <a:ext uri="{FF2B5EF4-FFF2-40B4-BE49-F238E27FC236}">
                <a16:creationId xmlns:a16="http://schemas.microsoft.com/office/drawing/2014/main" id="{7A9F0C6A-7052-C141-8F68-3E7838D12CEC}"/>
              </a:ext>
            </a:extLst>
          </p:cNvPr>
          <p:cNvSpPr/>
          <p:nvPr/>
        </p:nvSpPr>
        <p:spPr>
          <a:xfrm>
            <a:off x="4616322" y="4634456"/>
            <a:ext cx="148110" cy="1481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51" name="Oval 50">
            <a:extLst>
              <a:ext uri="{FF2B5EF4-FFF2-40B4-BE49-F238E27FC236}">
                <a16:creationId xmlns:a16="http://schemas.microsoft.com/office/drawing/2014/main" id="{370FEEDF-DE72-754D-8D61-5B56280B859A}"/>
              </a:ext>
            </a:extLst>
          </p:cNvPr>
          <p:cNvSpPr/>
          <p:nvPr/>
        </p:nvSpPr>
        <p:spPr>
          <a:xfrm>
            <a:off x="5229681" y="4634456"/>
            <a:ext cx="148110" cy="1481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cxnSp>
        <p:nvCxnSpPr>
          <p:cNvPr id="52" name="Straight Connector 51">
            <a:extLst>
              <a:ext uri="{FF2B5EF4-FFF2-40B4-BE49-F238E27FC236}">
                <a16:creationId xmlns:a16="http://schemas.microsoft.com/office/drawing/2014/main" id="{F4C150C1-14DB-9748-83D4-CA58814B2482}"/>
              </a:ext>
            </a:extLst>
          </p:cNvPr>
          <p:cNvCxnSpPr>
            <a:stCxn id="44" idx="4"/>
            <a:endCxn id="48" idx="0"/>
          </p:cNvCxnSpPr>
          <p:nvPr/>
        </p:nvCxnSpPr>
        <p:spPr>
          <a:xfrm>
            <a:off x="3463653" y="3936170"/>
            <a:ext cx="0" cy="698287"/>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14CC5278-C858-824B-8BBD-3E6CE5D28C0F}"/>
              </a:ext>
            </a:extLst>
          </p:cNvPr>
          <p:cNvCxnSpPr>
            <a:stCxn id="49" idx="2"/>
            <a:endCxn id="48" idx="6"/>
          </p:cNvCxnSpPr>
          <p:nvPr/>
        </p:nvCxnSpPr>
        <p:spPr>
          <a:xfrm flipH="1">
            <a:off x="3537707" y="4708511"/>
            <a:ext cx="465252"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7D6A8D9C-A093-914C-AE1B-926529E6BCC3}"/>
              </a:ext>
            </a:extLst>
          </p:cNvPr>
          <p:cNvCxnSpPr>
            <a:stCxn id="45" idx="4"/>
            <a:endCxn id="49" idx="0"/>
          </p:cNvCxnSpPr>
          <p:nvPr/>
        </p:nvCxnSpPr>
        <p:spPr>
          <a:xfrm>
            <a:off x="4077014" y="3936170"/>
            <a:ext cx="0" cy="698287"/>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424BBB24-1D70-F445-A57E-95EC476B3196}"/>
              </a:ext>
            </a:extLst>
          </p:cNvPr>
          <p:cNvCxnSpPr>
            <a:stCxn id="46" idx="4"/>
            <a:endCxn id="50" idx="0"/>
          </p:cNvCxnSpPr>
          <p:nvPr/>
        </p:nvCxnSpPr>
        <p:spPr>
          <a:xfrm>
            <a:off x="4690376" y="3936170"/>
            <a:ext cx="0" cy="698287"/>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C32ACF3-F7B8-D249-9689-4D1E43738C4D}"/>
              </a:ext>
            </a:extLst>
          </p:cNvPr>
          <p:cNvCxnSpPr>
            <a:stCxn id="47" idx="4"/>
            <a:endCxn id="51" idx="0"/>
          </p:cNvCxnSpPr>
          <p:nvPr/>
        </p:nvCxnSpPr>
        <p:spPr>
          <a:xfrm>
            <a:off x="5303736" y="3936170"/>
            <a:ext cx="0" cy="698287"/>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0E108B9B-205E-2645-9B90-799D9E39CF1D}"/>
              </a:ext>
            </a:extLst>
          </p:cNvPr>
          <p:cNvCxnSpPr>
            <a:stCxn id="44" idx="6"/>
            <a:endCxn id="45" idx="2"/>
          </p:cNvCxnSpPr>
          <p:nvPr/>
        </p:nvCxnSpPr>
        <p:spPr>
          <a:xfrm>
            <a:off x="3537707" y="3862115"/>
            <a:ext cx="465252"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A255A00-BF02-274D-A840-CE68CA4D6971}"/>
              </a:ext>
            </a:extLst>
          </p:cNvPr>
          <p:cNvCxnSpPr>
            <a:stCxn id="45" idx="6"/>
            <a:endCxn id="46" idx="2"/>
          </p:cNvCxnSpPr>
          <p:nvPr/>
        </p:nvCxnSpPr>
        <p:spPr>
          <a:xfrm>
            <a:off x="4151069" y="3862115"/>
            <a:ext cx="465252"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D323A550-3262-E04F-B207-A6535333CD75}"/>
              </a:ext>
            </a:extLst>
          </p:cNvPr>
          <p:cNvCxnSpPr>
            <a:stCxn id="46" idx="6"/>
            <a:endCxn id="47" idx="2"/>
          </p:cNvCxnSpPr>
          <p:nvPr/>
        </p:nvCxnSpPr>
        <p:spPr>
          <a:xfrm>
            <a:off x="4764431" y="3862115"/>
            <a:ext cx="4652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02F037D-0D66-CD4C-A414-D4BEBCE04CFB}"/>
              </a:ext>
            </a:extLst>
          </p:cNvPr>
          <p:cNvCxnSpPr>
            <a:stCxn id="49" idx="6"/>
            <a:endCxn id="50" idx="2"/>
          </p:cNvCxnSpPr>
          <p:nvPr/>
        </p:nvCxnSpPr>
        <p:spPr>
          <a:xfrm>
            <a:off x="4151069" y="4708511"/>
            <a:ext cx="465252"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5BAAA658-543D-BD42-AEA6-7540D9208430}"/>
              </a:ext>
            </a:extLst>
          </p:cNvPr>
          <p:cNvCxnSpPr>
            <a:stCxn id="50" idx="6"/>
            <a:endCxn id="51" idx="2"/>
          </p:cNvCxnSpPr>
          <p:nvPr/>
        </p:nvCxnSpPr>
        <p:spPr>
          <a:xfrm>
            <a:off x="4764431" y="4708511"/>
            <a:ext cx="4652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73C48591-F9AC-1147-867C-42C5B0A3A661}"/>
              </a:ext>
            </a:extLst>
          </p:cNvPr>
          <p:cNvCxnSpPr>
            <a:cxnSpLocks/>
            <a:stCxn id="45" idx="3"/>
            <a:endCxn id="48" idx="7"/>
          </p:cNvCxnSpPr>
          <p:nvPr/>
        </p:nvCxnSpPr>
        <p:spPr>
          <a:xfrm flipH="1">
            <a:off x="3516018" y="3914480"/>
            <a:ext cx="508632" cy="741666"/>
          </a:xfrm>
          <a:prstGeom prst="line">
            <a:avLst/>
          </a:prstGeom>
          <a:ln w="9525" cmpd="sng">
            <a:solidFill>
              <a:schemeClr val="accent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37247E38-0C49-FC4F-BBE8-2375C2FB0623}"/>
              </a:ext>
            </a:extLst>
          </p:cNvPr>
          <p:cNvCxnSpPr>
            <a:cxnSpLocks/>
            <a:stCxn id="45" idx="5"/>
            <a:endCxn id="50" idx="1"/>
          </p:cNvCxnSpPr>
          <p:nvPr/>
        </p:nvCxnSpPr>
        <p:spPr>
          <a:xfrm>
            <a:off x="4129380" y="3914480"/>
            <a:ext cx="508632" cy="741666"/>
          </a:xfrm>
          <a:prstGeom prst="line">
            <a:avLst/>
          </a:prstGeom>
          <a:ln w="9525" cmpd="sng">
            <a:solidFill>
              <a:schemeClr val="accent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2A790CC-3540-E444-81F5-810F3B7142BA}"/>
              </a:ext>
            </a:extLst>
          </p:cNvPr>
          <p:cNvCxnSpPr>
            <a:cxnSpLocks/>
            <a:stCxn id="47" idx="3"/>
            <a:endCxn id="50" idx="7"/>
          </p:cNvCxnSpPr>
          <p:nvPr/>
        </p:nvCxnSpPr>
        <p:spPr>
          <a:xfrm flipH="1">
            <a:off x="4742742" y="3914480"/>
            <a:ext cx="508629" cy="741666"/>
          </a:xfrm>
          <a:prstGeom prst="line">
            <a:avLst/>
          </a:prstGeom>
          <a:ln w="9525" cmpd="sng">
            <a:solidFill>
              <a:schemeClr val="accent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496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a:t>Outline</a:t>
            </a:r>
          </a:p>
        </p:txBody>
      </p:sp>
      <p:sp>
        <p:nvSpPr>
          <p:cNvPr id="20482" name="Content Placeholder 15"/>
          <p:cNvSpPr>
            <a:spLocks noGrp="1"/>
          </p:cNvSpPr>
          <p:nvPr>
            <p:ph idx="1"/>
          </p:nvPr>
        </p:nvSpPr>
        <p:spPr>
          <a:xfrm>
            <a:off x="533400" y="1265238"/>
            <a:ext cx="8610600" cy="4525962"/>
          </a:xfrm>
        </p:spPr>
        <p:txBody>
          <a:bodyPr/>
          <a:lstStyle/>
          <a:p>
            <a:r>
              <a:rPr lang="en-US" sz="2400" dirty="0">
                <a:solidFill>
                  <a:schemeClr val="bg1">
                    <a:lumMod val="65000"/>
                  </a:schemeClr>
                </a:solidFill>
              </a:rPr>
              <a:t>Context and Claim</a:t>
            </a:r>
          </a:p>
          <a:p>
            <a:r>
              <a:rPr lang="en-US" sz="2400" dirty="0">
                <a:solidFill>
                  <a:schemeClr val="bg1">
                    <a:lumMod val="65000"/>
                  </a:schemeClr>
                </a:solidFill>
              </a:rPr>
              <a:t>Background</a:t>
            </a:r>
          </a:p>
          <a:p>
            <a:r>
              <a:rPr lang="en-US" sz="2400" dirty="0"/>
              <a:t>Contributions</a:t>
            </a:r>
          </a:p>
          <a:p>
            <a:pPr lvl="1">
              <a:tabLst>
                <a:tab pos="8288338" algn="r"/>
              </a:tabLst>
            </a:pPr>
            <a:r>
              <a:rPr lang="en-US" sz="2000" dirty="0">
                <a:solidFill>
                  <a:schemeClr val="bg1">
                    <a:lumMod val="65000"/>
                  </a:schemeClr>
                </a:solidFill>
              </a:rPr>
              <a:t>Visualization of search effort	[XAI 2018]</a:t>
            </a:r>
          </a:p>
          <a:p>
            <a:pPr lvl="1">
              <a:tabLst>
                <a:tab pos="8288338" algn="r"/>
              </a:tabLst>
            </a:pPr>
            <a:r>
              <a:rPr lang="en-US" sz="2000" dirty="0">
                <a:solidFill>
                  <a:schemeClr val="bg1">
                    <a:lumMod val="65000"/>
                  </a:schemeClr>
                </a:solidFill>
              </a:rPr>
              <a:t>Reactive strategy for HLC by monitoring search 	[IJCAI 2018]</a:t>
            </a:r>
          </a:p>
          <a:p>
            <a:pPr lvl="1">
              <a:tabLst>
                <a:tab pos="8288338" algn="r"/>
              </a:tabLst>
            </a:pPr>
            <a:r>
              <a:rPr lang="en-US" sz="2000" dirty="0">
                <a:solidFill>
                  <a:schemeClr val="bg1">
                    <a:lumMod val="65000"/>
                  </a:schemeClr>
                </a:solidFill>
              </a:rPr>
              <a:t>Channeling constraint propagation along cycles	[AAAI 2017]</a:t>
            </a:r>
          </a:p>
          <a:p>
            <a:pPr lvl="1">
              <a:tabLst>
                <a:tab pos="8288338" algn="r"/>
              </a:tabLst>
            </a:pPr>
            <a:r>
              <a:rPr lang="en-US" sz="2000" dirty="0">
                <a:solidFill>
                  <a:schemeClr val="bg1">
                    <a:lumMod val="65000"/>
                  </a:schemeClr>
                </a:solidFill>
              </a:rPr>
              <a:t>First practical algorithm for Partial Hyper-3 Consistency (PH3C)</a:t>
            </a:r>
          </a:p>
          <a:p>
            <a:pPr lvl="1">
              <a:tabLst>
                <a:tab pos="8288338" algn="r"/>
              </a:tabLst>
            </a:pPr>
            <a:r>
              <a:rPr lang="en-US" sz="2000" dirty="0"/>
              <a:t>(Appendices include other incidental contributions)	</a:t>
            </a:r>
            <a:r>
              <a:rPr lang="en-US" sz="2000" dirty="0">
                <a:solidFill>
                  <a:schemeClr val="accent1"/>
                </a:solidFill>
              </a:rPr>
              <a:t>[CP 2014, TR]</a:t>
            </a:r>
          </a:p>
          <a:p>
            <a:r>
              <a:rPr lang="en-US" sz="2400" dirty="0"/>
              <a:t>Conclusions &amp; Future Research</a:t>
            </a:r>
          </a:p>
        </p:txBody>
      </p:sp>
      <p:sp>
        <p:nvSpPr>
          <p:cNvPr id="20483" name="Date Placeholder 3"/>
          <p:cNvSpPr>
            <a:spLocks noGrp="1"/>
          </p:cNvSpPr>
          <p:nvPr>
            <p:ph type="dt" sz="quarter" idx="10"/>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r>
              <a:rPr lang="en-US" altLang="zh-CN" sz="1400" dirty="0"/>
              <a:t>Sep. 20, 2018</a:t>
            </a:r>
          </a:p>
        </p:txBody>
      </p:sp>
      <p:sp>
        <p:nvSpPr>
          <p:cNvPr id="20484" name="Footer Placeholder 4"/>
          <p:cNvSpPr>
            <a:spLocks noGrp="1"/>
          </p:cNvSpPr>
          <p:nvPr>
            <p:ph type="ftr" sz="quarter" idx="11"/>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r>
              <a:rPr lang="en-US" altLang="zh-CN" sz="1400"/>
              <a:t>Woodward: Defense</a:t>
            </a:r>
          </a:p>
        </p:txBody>
      </p:sp>
      <p:sp>
        <p:nvSpPr>
          <p:cNvPr id="20485" name="Slide Number Placeholder 5"/>
          <p:cNvSpPr>
            <a:spLocks noGrp="1"/>
          </p:cNvSpPr>
          <p:nvPr>
            <p:ph type="sldNum" sz="quarter" idx="12"/>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10AAA68E-1CA1-F84A-AE69-2F1CD23B84E6}" type="slidenum">
              <a:rPr lang="en-US" altLang="zh-CN" sz="1400" smtClean="0"/>
              <a:pPr/>
              <a:t>44</a:t>
            </a:fld>
            <a:endParaRPr lang="en-US" altLang="zh-CN" sz="1400"/>
          </a:p>
        </p:txBody>
      </p:sp>
    </p:spTree>
    <p:extLst>
      <p:ext uri="{BB962C8B-B14F-4D97-AF65-F5344CB8AC3E}">
        <p14:creationId xmlns:p14="http://schemas.microsoft.com/office/powerpoint/2010/main" val="1326124199"/>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dirty="0">
                <a:latin typeface="Helvetica" charset="0"/>
                <a:ea typeface="宋体" charset="0"/>
                <a:cs typeface="宋体" charset="0"/>
              </a:rPr>
              <a:t>Secondary Contributions</a:t>
            </a:r>
          </a:p>
        </p:txBody>
      </p:sp>
      <p:sp>
        <p:nvSpPr>
          <p:cNvPr id="36866" name="Content Placeholder 2"/>
          <p:cNvSpPr>
            <a:spLocks noGrp="1"/>
          </p:cNvSpPr>
          <p:nvPr>
            <p:ph idx="1"/>
          </p:nvPr>
        </p:nvSpPr>
        <p:spPr>
          <a:xfrm>
            <a:off x="533400" y="1163638"/>
            <a:ext cx="8153400" cy="4525962"/>
          </a:xfrm>
        </p:spPr>
        <p:txBody>
          <a:bodyPr/>
          <a:lstStyle/>
          <a:p>
            <a:pPr marL="398463" indent="-398463">
              <a:buFont typeface="Helvetica" charset="0"/>
              <a:buAutoNum type="arabicPeriod"/>
              <a:tabLst>
                <a:tab pos="7888288" algn="r"/>
              </a:tabLst>
            </a:pPr>
            <a:r>
              <a:rPr lang="en-US" sz="2400" dirty="0">
                <a:latin typeface="Helvetica" charset="0"/>
                <a:ea typeface="宋体" charset="0"/>
                <a:cs typeface="宋体" charset="0"/>
              </a:rPr>
              <a:t>Weight-Based Variable Ordering in the Context of High-Level Consistencies	</a:t>
            </a:r>
            <a:r>
              <a:rPr lang="en-US" sz="1800" dirty="0">
                <a:solidFill>
                  <a:srgbClr val="4F81BD"/>
                </a:solidFill>
                <a:latin typeface="Helvetica" charset="0"/>
                <a:ea typeface="宋体" charset="0"/>
                <a:cs typeface="宋体" charset="0"/>
              </a:rPr>
              <a:t>[Woodward and Choueiry, 2017]</a:t>
            </a:r>
            <a:endParaRPr lang="en-US" sz="2400" dirty="0">
              <a:latin typeface="Helvetica" charset="0"/>
              <a:ea typeface="宋体" charset="0"/>
              <a:cs typeface="宋体" charset="0"/>
            </a:endParaRPr>
          </a:p>
          <a:p>
            <a:pPr marL="398463" indent="-398463">
              <a:buFont typeface="Helvetica" charset="0"/>
              <a:buAutoNum type="arabicPeriod"/>
              <a:tabLst>
                <a:tab pos="7888288" algn="r"/>
              </a:tabLst>
            </a:pPr>
            <a:r>
              <a:rPr lang="en-US" sz="2400" dirty="0">
                <a:latin typeface="Helvetica" charset="0"/>
                <a:ea typeface="宋体" charset="0"/>
                <a:cs typeface="宋体" charset="0"/>
              </a:rPr>
              <a:t>Adaptive Parameterized Consistency for Non-Binary CSPs by Counting Supports 	</a:t>
            </a:r>
            <a:r>
              <a:rPr lang="en-US" sz="1800" dirty="0">
                <a:solidFill>
                  <a:srgbClr val="4F81BD"/>
                </a:solidFill>
                <a:latin typeface="Helvetica" charset="0"/>
                <a:ea typeface="宋体" charset="0"/>
                <a:cs typeface="宋体" charset="0"/>
              </a:rPr>
              <a:t>[Woodward et al., CP 2014]</a:t>
            </a:r>
            <a:endParaRPr lang="en-US" sz="1500" dirty="0">
              <a:latin typeface="Helvetica" charset="0"/>
              <a:ea typeface="宋体" charset="0"/>
              <a:cs typeface="宋体" charset="0"/>
            </a:endParaRPr>
          </a:p>
          <a:p>
            <a:pPr marL="398463" indent="-398463">
              <a:buFont typeface="Helvetica" charset="0"/>
              <a:buAutoNum type="arabicPeriod"/>
              <a:tabLst>
                <a:tab pos="7888288" algn="r"/>
              </a:tabLst>
            </a:pPr>
            <a:r>
              <a:rPr lang="en-US" sz="2400" dirty="0">
                <a:latin typeface="Helvetica" charset="0"/>
                <a:ea typeface="宋体" charset="0"/>
                <a:cs typeface="宋体" charset="0"/>
              </a:rPr>
              <a:t>Witnessing Solution Counting in Tree-Structured Methods for CSPs 	</a:t>
            </a:r>
            <a:r>
              <a:rPr lang="en-US" sz="1800" dirty="0">
                <a:solidFill>
                  <a:srgbClr val="4F81BD"/>
                </a:solidFill>
                <a:latin typeface="Helvetica" charset="0"/>
                <a:ea typeface="宋体" charset="0"/>
                <a:cs typeface="宋体" charset="0"/>
              </a:rPr>
              <a:t>[Woodward et al., 2016]</a:t>
            </a:r>
          </a:p>
          <a:p>
            <a:pPr marL="403225" indent="-403225">
              <a:buFont typeface="+mj-lt"/>
              <a:buAutoNum type="arabicPeriod"/>
              <a:tabLst>
                <a:tab pos="7888288" algn="r"/>
              </a:tabLst>
            </a:pPr>
            <a:r>
              <a:rPr lang="en-US" sz="2400" dirty="0">
                <a:latin typeface="Helvetica" charset="0"/>
                <a:ea typeface="宋体" charset="0"/>
                <a:cs typeface="宋体" charset="0"/>
              </a:rPr>
              <a:t>Determine the appropriate depth of search to attribute filtering when triggering higher-level consistency</a:t>
            </a:r>
          </a:p>
          <a:p>
            <a:pPr marL="398463" indent="-398463">
              <a:buFont typeface="Helvetica" charset="0"/>
              <a:buAutoNum type="arabicPeriod"/>
              <a:tabLst>
                <a:tab pos="7888288" algn="r"/>
              </a:tabLst>
            </a:pPr>
            <a:r>
              <a:rPr lang="en-US" sz="2400" dirty="0">
                <a:latin typeface="Helvetica" charset="0"/>
                <a:ea typeface="宋体" charset="0"/>
                <a:cs typeface="宋体" charset="0"/>
              </a:rPr>
              <a:t>Detailed benchmark information</a:t>
            </a:r>
            <a:endParaRPr lang="en-US" sz="2400" dirty="0">
              <a:solidFill>
                <a:srgbClr val="4F81BD"/>
              </a:solidFill>
              <a:latin typeface="Helvetica" charset="0"/>
              <a:ea typeface="宋体" charset="0"/>
              <a:cs typeface="宋体" charset="0"/>
            </a:endParaRPr>
          </a:p>
          <a:p>
            <a:pPr marL="398463" indent="-398463">
              <a:buFont typeface="Helvetica" charset="0"/>
              <a:buAutoNum type="arabicPeriod"/>
              <a:tabLst>
                <a:tab pos="7888288" algn="r"/>
              </a:tabLst>
            </a:pPr>
            <a:r>
              <a:rPr lang="en-US" sz="2400" dirty="0">
                <a:latin typeface="Helvetica" charset="0"/>
                <a:ea typeface="宋体" charset="0"/>
                <a:cs typeface="宋体" charset="0"/>
              </a:rPr>
              <a:t>Detailed results</a:t>
            </a:r>
            <a:r>
              <a:rPr lang="en-US" sz="2400" dirty="0">
                <a:solidFill>
                  <a:srgbClr val="4F81BD"/>
                </a:solidFill>
                <a:latin typeface="Helvetica" charset="0"/>
                <a:ea typeface="宋体" charset="0"/>
                <a:cs typeface="宋体" charset="0"/>
              </a:rPr>
              <a:t> </a:t>
            </a:r>
            <a:r>
              <a:rPr lang="en-US" sz="2400" dirty="0">
                <a:latin typeface="Helvetica" charset="0"/>
                <a:ea typeface="宋体" charset="0"/>
                <a:cs typeface="宋体" charset="0"/>
              </a:rPr>
              <a:t>of the experiments</a:t>
            </a:r>
            <a:endParaRPr lang="en-US" sz="2400" cap="small" dirty="0">
              <a:latin typeface="Helvetica" charset="0"/>
              <a:ea typeface="宋体" charset="0"/>
              <a:cs typeface="宋体" charset="0"/>
            </a:endParaRPr>
          </a:p>
        </p:txBody>
      </p:sp>
      <p:sp>
        <p:nvSpPr>
          <p:cNvPr id="4" name="Date Placeholder 3"/>
          <p:cNvSpPr>
            <a:spLocks noGrp="1"/>
          </p:cNvSpPr>
          <p:nvPr>
            <p:ph type="dt" sz="quarter" idx="10"/>
          </p:nvPr>
        </p:nvSpPr>
        <p:spPr/>
        <p:txBody>
          <a:bodyPr/>
          <a:lstStyle/>
          <a:p>
            <a:pPr>
              <a:defRPr/>
            </a:pPr>
            <a:r>
              <a:rPr lang="en-US" altLang="zh-CN" dirty="0"/>
              <a:t>Sep. 20, 2018</a:t>
            </a:r>
          </a:p>
        </p:txBody>
      </p:sp>
      <p:sp>
        <p:nvSpPr>
          <p:cNvPr id="5" name="Footer Placeholder 4"/>
          <p:cNvSpPr>
            <a:spLocks noGrp="1"/>
          </p:cNvSpPr>
          <p:nvPr>
            <p:ph type="ftr" sz="quarter" idx="11"/>
          </p:nvPr>
        </p:nvSpPr>
        <p:spPr/>
        <p:txBody>
          <a:bodyPr/>
          <a:lstStyle/>
          <a:p>
            <a:pPr>
              <a:defRPr/>
            </a:pPr>
            <a:r>
              <a:rPr lang="en-US" altLang="zh-CN" dirty="0"/>
              <a:t>Woodward: Defense</a:t>
            </a:r>
          </a:p>
        </p:txBody>
      </p:sp>
      <p:sp>
        <p:nvSpPr>
          <p:cNvPr id="36869"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518917B2-38E5-8745-AE15-45B1A1BCB2C6}" type="slidenum">
              <a:rPr lang="en-US" altLang="zh-CN" sz="1400"/>
              <a:pPr eaLnBrk="1" hangingPunct="1"/>
              <a:t>45</a:t>
            </a:fld>
            <a:endParaRPr lang="en-US" altLang="zh-CN" sz="1400"/>
          </a:p>
        </p:txBody>
      </p:sp>
    </p:spTree>
    <p:extLst>
      <p:ext uri="{BB962C8B-B14F-4D97-AF65-F5344CB8AC3E}">
        <p14:creationId xmlns:p14="http://schemas.microsoft.com/office/powerpoint/2010/main" val="1675401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Refresher of Contributions</a:t>
            </a:r>
            <a:endParaRPr lang="en-US" dirty="0">
              <a:latin typeface="Helvetica" charset="0"/>
              <a:ea typeface="宋体" charset="0"/>
              <a:cs typeface="宋体" charset="0"/>
            </a:endParaRPr>
          </a:p>
        </p:txBody>
      </p:sp>
      <p:sp>
        <p:nvSpPr>
          <p:cNvPr id="18434" name="Content Placeholder 2"/>
          <p:cNvSpPr>
            <a:spLocks noGrp="1"/>
          </p:cNvSpPr>
          <p:nvPr>
            <p:ph sz="half" idx="1"/>
          </p:nvPr>
        </p:nvSpPr>
        <p:spPr>
          <a:xfrm>
            <a:off x="533400" y="1265238"/>
            <a:ext cx="3883025" cy="1477962"/>
          </a:xfrm>
        </p:spPr>
        <p:txBody>
          <a:bodyPr/>
          <a:lstStyle/>
          <a:p>
            <a:pPr marL="514350" indent="-514350">
              <a:buClr>
                <a:schemeClr val="tx1"/>
              </a:buClr>
              <a:buFont typeface="Helvetica" charset="0"/>
              <a:buAutoNum type="arabicPeriod"/>
            </a:pPr>
            <a:r>
              <a:rPr lang="en-US" b="1" dirty="0">
                <a:solidFill>
                  <a:srgbClr val="4F81BD"/>
                </a:solidFill>
                <a:latin typeface="Helvetica" charset="0"/>
                <a:ea typeface="宋体" charset="0"/>
                <a:cs typeface="宋体" charset="0"/>
              </a:rPr>
              <a:t>When</a:t>
            </a:r>
            <a:br>
              <a:rPr lang="en-US" dirty="0">
                <a:solidFill>
                  <a:srgbClr val="4F81BD"/>
                </a:solidFill>
                <a:latin typeface="Helvetica" charset="0"/>
                <a:ea typeface="宋体" charset="0"/>
                <a:cs typeface="宋体" charset="0"/>
              </a:rPr>
            </a:br>
            <a:r>
              <a:rPr lang="en-US" sz="2400" dirty="0">
                <a:latin typeface="Helvetica" charset="0"/>
                <a:ea typeface="宋体" charset="0"/>
                <a:cs typeface="宋体" charset="0"/>
              </a:rPr>
              <a:t>Monitor search to trigger HLC</a:t>
            </a:r>
          </a:p>
        </p:txBody>
      </p:sp>
      <p:sp>
        <p:nvSpPr>
          <p:cNvPr id="4" name="Date Placeholder 3"/>
          <p:cNvSpPr>
            <a:spLocks noGrp="1"/>
          </p:cNvSpPr>
          <p:nvPr>
            <p:ph type="dt" sz="quarter"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19461"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51886BAA-0305-034E-9495-0EBE807A3BE2}" type="slidenum">
              <a:rPr lang="en-US" altLang="zh-CN" sz="1400"/>
              <a:pPr eaLnBrk="1" hangingPunct="1"/>
              <a:t>46</a:t>
            </a:fld>
            <a:endParaRPr lang="en-US" altLang="zh-CN" sz="1400"/>
          </a:p>
        </p:txBody>
      </p:sp>
      <p:cxnSp>
        <p:nvCxnSpPr>
          <p:cNvPr id="22" name="Straight Arrow Connector 21"/>
          <p:cNvCxnSpPr/>
          <p:nvPr/>
        </p:nvCxnSpPr>
        <p:spPr bwMode="auto">
          <a:xfrm>
            <a:off x="5403620" y="4812762"/>
            <a:ext cx="2946400" cy="0"/>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sp>
        <p:nvSpPr>
          <p:cNvPr id="19463" name="TextBox 23"/>
          <p:cNvSpPr txBox="1">
            <a:spLocks noChangeArrowheads="1"/>
          </p:cNvSpPr>
          <p:nvPr/>
        </p:nvSpPr>
        <p:spPr bwMode="auto">
          <a:xfrm>
            <a:off x="7995036" y="4799487"/>
            <a:ext cx="90328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800" b="1" dirty="0">
                <a:latin typeface="Times New Roman" charset="0"/>
                <a:cs typeface="Times New Roman" charset="0"/>
              </a:rPr>
              <a:t>When?</a:t>
            </a:r>
          </a:p>
        </p:txBody>
      </p:sp>
      <p:sp>
        <p:nvSpPr>
          <p:cNvPr id="19464" name="TextBox 24"/>
          <p:cNvSpPr txBox="1">
            <a:spLocks noChangeArrowheads="1"/>
          </p:cNvSpPr>
          <p:nvPr/>
        </p:nvSpPr>
        <p:spPr bwMode="auto">
          <a:xfrm>
            <a:off x="6767283" y="2786059"/>
            <a:ext cx="9763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800" b="1" dirty="0">
                <a:latin typeface="Times New Roman" charset="0"/>
                <a:cs typeface="Times New Roman" charset="0"/>
              </a:rPr>
              <a:t>Where?</a:t>
            </a:r>
          </a:p>
        </p:txBody>
      </p:sp>
      <p:sp>
        <p:nvSpPr>
          <p:cNvPr id="19465" name="TextBox 25"/>
          <p:cNvSpPr txBox="1">
            <a:spLocks noChangeArrowheads="1"/>
          </p:cNvSpPr>
          <p:nvPr/>
        </p:nvSpPr>
        <p:spPr bwMode="auto">
          <a:xfrm>
            <a:off x="4995867" y="1497896"/>
            <a:ext cx="13716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800" b="1" dirty="0">
                <a:latin typeface="Times New Roman" charset="0"/>
                <a:cs typeface="Times New Roman" charset="0"/>
              </a:rPr>
              <a:t>How much?</a:t>
            </a:r>
          </a:p>
        </p:txBody>
      </p:sp>
      <p:cxnSp>
        <p:nvCxnSpPr>
          <p:cNvPr id="27" name="Straight Arrow Connector 26"/>
          <p:cNvCxnSpPr/>
          <p:nvPr/>
        </p:nvCxnSpPr>
        <p:spPr bwMode="auto">
          <a:xfrm flipV="1">
            <a:off x="5403620" y="3136362"/>
            <a:ext cx="1639888" cy="1665287"/>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bwMode="auto">
          <a:xfrm rot="16200000">
            <a:off x="3930420" y="3352262"/>
            <a:ext cx="2946400" cy="0"/>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sp>
        <p:nvSpPr>
          <p:cNvPr id="29" name="Parallelogram 28"/>
          <p:cNvSpPr/>
          <p:nvPr/>
        </p:nvSpPr>
        <p:spPr bwMode="auto">
          <a:xfrm>
            <a:off x="5403620" y="3582449"/>
            <a:ext cx="2143125" cy="284163"/>
          </a:xfrm>
          <a:prstGeom prst="parallelogram">
            <a:avLst>
              <a:gd name="adj" fmla="val 105989"/>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dirty="0">
                <a:solidFill>
                  <a:schemeClr val="bg1">
                    <a:lumMod val="50000"/>
                  </a:schemeClr>
                </a:solidFill>
              </a:rPr>
              <a:t>Neighborhood</a:t>
            </a:r>
          </a:p>
        </p:txBody>
      </p:sp>
      <p:sp>
        <p:nvSpPr>
          <p:cNvPr id="30" name="Parallelogram 29"/>
          <p:cNvSpPr/>
          <p:nvPr/>
        </p:nvSpPr>
        <p:spPr bwMode="auto">
          <a:xfrm>
            <a:off x="5395683" y="4077749"/>
            <a:ext cx="1166812" cy="285750"/>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dirty="0">
                <a:solidFill>
                  <a:schemeClr val="tx1"/>
                </a:solidFill>
              </a:rPr>
              <a:t>Cycles</a:t>
            </a:r>
          </a:p>
        </p:txBody>
      </p:sp>
      <p:sp>
        <p:nvSpPr>
          <p:cNvPr id="31" name="Parallelogram 30"/>
          <p:cNvSpPr/>
          <p:nvPr/>
        </p:nvSpPr>
        <p:spPr bwMode="auto">
          <a:xfrm>
            <a:off x="4946420" y="4631787"/>
            <a:ext cx="917575" cy="284162"/>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dirty="0">
                <a:solidFill>
                  <a:schemeClr val="tx1"/>
                </a:solidFill>
              </a:rPr>
              <a:t>HLC</a:t>
            </a:r>
          </a:p>
        </p:txBody>
      </p:sp>
      <p:sp>
        <p:nvSpPr>
          <p:cNvPr id="32" name="Parallelogram 31"/>
          <p:cNvSpPr/>
          <p:nvPr/>
        </p:nvSpPr>
        <p:spPr bwMode="auto">
          <a:xfrm>
            <a:off x="6346595" y="4549237"/>
            <a:ext cx="1558925" cy="501650"/>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r">
              <a:defRPr/>
            </a:pPr>
            <a:r>
              <a:rPr lang="en-US" dirty="0">
                <a:solidFill>
                  <a:schemeClr val="tx1"/>
                </a:solidFill>
              </a:rPr>
              <a:t>Trigger</a:t>
            </a:r>
          </a:p>
          <a:p>
            <a:pPr algn="ctr">
              <a:defRPr/>
            </a:pPr>
            <a:r>
              <a:rPr lang="en-US" dirty="0">
                <a:solidFill>
                  <a:schemeClr val="tx1"/>
                </a:solidFill>
              </a:rPr>
              <a:t>HLC</a:t>
            </a:r>
          </a:p>
        </p:txBody>
      </p:sp>
      <p:sp>
        <p:nvSpPr>
          <p:cNvPr id="33" name="Parallelogram 32"/>
          <p:cNvSpPr/>
          <p:nvPr/>
        </p:nvSpPr>
        <p:spPr bwMode="auto">
          <a:xfrm>
            <a:off x="4208233" y="2680749"/>
            <a:ext cx="2484437" cy="501650"/>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r">
              <a:defRPr/>
            </a:pPr>
            <a:r>
              <a:rPr lang="en-US" dirty="0">
                <a:solidFill>
                  <a:schemeClr val="tx1"/>
                </a:solidFill>
              </a:rPr>
              <a:t>Sliding window</a:t>
            </a:r>
          </a:p>
          <a:p>
            <a:pPr algn="ctr">
              <a:defRPr/>
            </a:pPr>
            <a:r>
              <a:rPr lang="en-US" dirty="0">
                <a:solidFill>
                  <a:schemeClr val="tx1"/>
                </a:solidFill>
              </a:rPr>
              <a:t>Time limit</a:t>
            </a:r>
          </a:p>
        </p:txBody>
      </p:sp>
      <p:sp>
        <p:nvSpPr>
          <p:cNvPr id="20" name="Content Placeholder 2"/>
          <p:cNvSpPr>
            <a:spLocks noGrp="1"/>
          </p:cNvSpPr>
          <p:nvPr>
            <p:ph sz="half" idx="1"/>
          </p:nvPr>
        </p:nvSpPr>
        <p:spPr>
          <a:xfrm>
            <a:off x="520700" y="4045486"/>
            <a:ext cx="3799130" cy="1808162"/>
          </a:xfrm>
        </p:spPr>
        <p:txBody>
          <a:bodyPr/>
          <a:lstStyle/>
          <a:p>
            <a:pPr marL="514350" indent="-514350">
              <a:buClr>
                <a:schemeClr val="tx1"/>
              </a:buClr>
              <a:buFont typeface="+mj-lt"/>
              <a:buAutoNum type="arabicPeriod" startAt="3"/>
            </a:pPr>
            <a:r>
              <a:rPr lang="en-US" b="1" dirty="0">
                <a:solidFill>
                  <a:srgbClr val="4F81BD"/>
                </a:solidFill>
                <a:latin typeface="Helvetica" charset="0"/>
                <a:ea typeface="宋体" charset="0"/>
                <a:cs typeface="宋体" charset="0"/>
              </a:rPr>
              <a:t>How much</a:t>
            </a:r>
            <a:br>
              <a:rPr lang="en-US" b="1" dirty="0">
                <a:solidFill>
                  <a:srgbClr val="4F81BD"/>
                </a:solidFill>
                <a:latin typeface="Helvetica" charset="0"/>
                <a:ea typeface="宋体" charset="0"/>
                <a:cs typeface="宋体" charset="0"/>
              </a:rPr>
            </a:br>
            <a:r>
              <a:rPr lang="en-US" sz="2400" dirty="0">
                <a:latin typeface="Helvetica" charset="0"/>
                <a:ea typeface="宋体" charset="0"/>
                <a:cs typeface="宋体" charset="0"/>
              </a:rPr>
              <a:t>Monitor propagation,</a:t>
            </a:r>
            <a:br>
              <a:rPr lang="en-US" sz="2400" dirty="0">
                <a:latin typeface="Helvetica" charset="0"/>
                <a:ea typeface="宋体" charset="0"/>
                <a:cs typeface="宋体" charset="0"/>
              </a:rPr>
            </a:br>
            <a:r>
              <a:rPr lang="en-US" sz="2400" dirty="0">
                <a:latin typeface="Helvetica" charset="0"/>
                <a:ea typeface="宋体" charset="0"/>
                <a:cs typeface="宋体" charset="0"/>
              </a:rPr>
              <a:t>interrupt any single execution of HLC</a:t>
            </a:r>
          </a:p>
        </p:txBody>
      </p:sp>
      <p:sp>
        <p:nvSpPr>
          <p:cNvPr id="21" name="Content Placeholder 2"/>
          <p:cNvSpPr>
            <a:spLocks noGrp="1"/>
          </p:cNvSpPr>
          <p:nvPr>
            <p:ph sz="half" idx="1"/>
          </p:nvPr>
        </p:nvSpPr>
        <p:spPr>
          <a:xfrm>
            <a:off x="520700" y="2693295"/>
            <a:ext cx="3952875" cy="1808162"/>
          </a:xfrm>
        </p:spPr>
        <p:txBody>
          <a:bodyPr/>
          <a:lstStyle/>
          <a:p>
            <a:pPr marL="514350" indent="-514350">
              <a:buClr>
                <a:schemeClr val="tx1"/>
              </a:buClr>
              <a:buFont typeface="+mj-lt"/>
              <a:buAutoNum type="arabicPeriod" startAt="2"/>
            </a:pPr>
            <a:r>
              <a:rPr lang="en-US" b="1" dirty="0">
                <a:solidFill>
                  <a:srgbClr val="4F81BD"/>
                </a:solidFill>
                <a:latin typeface="Helvetica" charset="0"/>
                <a:ea typeface="宋体" charset="0"/>
                <a:cs typeface="宋体" charset="0"/>
              </a:rPr>
              <a:t>Where</a:t>
            </a:r>
            <a:br>
              <a:rPr lang="en-US" dirty="0">
                <a:solidFill>
                  <a:srgbClr val="4F81BD"/>
                </a:solidFill>
                <a:latin typeface="Helvetica" charset="0"/>
                <a:ea typeface="宋体" charset="0"/>
                <a:cs typeface="宋体" charset="0"/>
              </a:rPr>
            </a:br>
            <a:r>
              <a:rPr lang="en-US" sz="2400" dirty="0">
                <a:latin typeface="Helvetica" charset="0"/>
                <a:ea typeface="宋体" charset="0"/>
                <a:cs typeface="宋体" charset="0"/>
              </a:rPr>
              <a:t>Identify cycles to channel HLC</a:t>
            </a:r>
          </a:p>
        </p:txBody>
      </p:sp>
    </p:spTree>
    <p:extLst>
      <p:ext uri="{BB962C8B-B14F-4D97-AF65-F5344CB8AC3E}">
        <p14:creationId xmlns:p14="http://schemas.microsoft.com/office/powerpoint/2010/main" val="2838801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DD15-1166-664A-9645-695A3849DEA2}"/>
              </a:ext>
            </a:extLst>
          </p:cNvPr>
          <p:cNvSpPr>
            <a:spLocks noGrp="1"/>
          </p:cNvSpPr>
          <p:nvPr>
            <p:ph type="title"/>
          </p:nvPr>
        </p:nvSpPr>
        <p:spPr/>
        <p:txBody>
          <a:bodyPr/>
          <a:lstStyle/>
          <a:p>
            <a:r>
              <a:rPr lang="en-US" dirty="0"/>
              <a:t>Future Research</a:t>
            </a:r>
          </a:p>
        </p:txBody>
      </p:sp>
      <p:sp>
        <p:nvSpPr>
          <p:cNvPr id="3" name="Content Placeholder 2">
            <a:extLst>
              <a:ext uri="{FF2B5EF4-FFF2-40B4-BE49-F238E27FC236}">
                <a16:creationId xmlns:a16="http://schemas.microsoft.com/office/drawing/2014/main" id="{115C34B6-4C5C-424D-8A6A-247F14329628}"/>
              </a:ext>
            </a:extLst>
          </p:cNvPr>
          <p:cNvSpPr>
            <a:spLocks noGrp="1"/>
          </p:cNvSpPr>
          <p:nvPr>
            <p:ph idx="1"/>
          </p:nvPr>
        </p:nvSpPr>
        <p:spPr/>
        <p:txBody>
          <a:bodyPr/>
          <a:lstStyle/>
          <a:p>
            <a:r>
              <a:rPr lang="en-US" dirty="0"/>
              <a:t>Validate the robustness of </a:t>
            </a:r>
          </a:p>
          <a:p>
            <a:pPr lvl="1"/>
            <a:r>
              <a:rPr lang="en-US" dirty="0"/>
              <a:t>The initial threshold value </a:t>
            </a:r>
          </a:p>
          <a:p>
            <a:pPr lvl="1"/>
            <a:r>
              <a:rPr lang="en-US" dirty="0"/>
              <a:t>The geometric update laws of the threshold</a:t>
            </a:r>
            <a:endParaRPr lang="en-US" cap="small" dirty="0"/>
          </a:p>
          <a:p>
            <a:r>
              <a:rPr lang="en-US" dirty="0"/>
              <a:t>Validate on other high-level consistencies</a:t>
            </a:r>
          </a:p>
          <a:p>
            <a:r>
              <a:rPr lang="en-US" dirty="0"/>
              <a:t>Study impact of Hyper-3 Consistency on Pair-Wise Consistency algorithms</a:t>
            </a:r>
          </a:p>
          <a:p>
            <a:r>
              <a:rPr lang="en-US" dirty="0"/>
              <a:t>+ much more in dissertation</a:t>
            </a:r>
          </a:p>
        </p:txBody>
      </p:sp>
      <p:sp>
        <p:nvSpPr>
          <p:cNvPr id="4" name="Date Placeholder 3">
            <a:extLst>
              <a:ext uri="{FF2B5EF4-FFF2-40B4-BE49-F238E27FC236}">
                <a16:creationId xmlns:a16="http://schemas.microsoft.com/office/drawing/2014/main" id="{606AE43C-5BFD-E140-8704-BE5E29533D40}"/>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2EE12968-7F3F-EE4D-B0D6-B6299B818946}"/>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E15B4374-5B73-1749-A880-0EE5B671F3CE}"/>
              </a:ext>
            </a:extLst>
          </p:cNvPr>
          <p:cNvSpPr>
            <a:spLocks noGrp="1"/>
          </p:cNvSpPr>
          <p:nvPr>
            <p:ph type="sldNum" sz="quarter" idx="12"/>
          </p:nvPr>
        </p:nvSpPr>
        <p:spPr/>
        <p:txBody>
          <a:bodyPr/>
          <a:lstStyle/>
          <a:p>
            <a:pPr>
              <a:defRPr/>
            </a:pPr>
            <a:fld id="{A7172004-5CED-694E-8453-C5C1C330C6EE}" type="slidenum">
              <a:rPr lang="en-US" altLang="zh-CN" smtClean="0"/>
              <a:pPr>
                <a:defRPr/>
              </a:pPr>
              <a:t>47</a:t>
            </a:fld>
            <a:endParaRPr lang="en-US" altLang="zh-CN"/>
          </a:p>
        </p:txBody>
      </p:sp>
    </p:spTree>
    <p:extLst>
      <p:ext uri="{BB962C8B-B14F-4D97-AF65-F5344CB8AC3E}">
        <p14:creationId xmlns:p14="http://schemas.microsoft.com/office/powerpoint/2010/main" val="2878443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dirty="0">
                <a:latin typeface="Helvetica" charset="0"/>
                <a:ea typeface="宋体" charset="0"/>
                <a:cs typeface="宋体" charset="0"/>
              </a:rPr>
              <a:t>Thank You</a:t>
            </a:r>
          </a:p>
        </p:txBody>
      </p:sp>
      <p:sp>
        <p:nvSpPr>
          <p:cNvPr id="2" name="Content Placeholder 1">
            <a:extLst>
              <a:ext uri="{FF2B5EF4-FFF2-40B4-BE49-F238E27FC236}">
                <a16:creationId xmlns:a16="http://schemas.microsoft.com/office/drawing/2014/main" id="{BDEEAB96-CA17-FE4B-9252-8EA128761984}"/>
              </a:ext>
            </a:extLst>
          </p:cNvPr>
          <p:cNvSpPr>
            <a:spLocks noGrp="1"/>
          </p:cNvSpPr>
          <p:nvPr>
            <p:ph idx="1"/>
          </p:nvPr>
        </p:nvSpPr>
        <p:spPr/>
        <p:txBody>
          <a:bodyPr/>
          <a:lstStyle/>
          <a:p>
            <a:r>
              <a:rPr lang="en-US" dirty="0"/>
              <a:t>Any questions?</a:t>
            </a:r>
          </a:p>
        </p:txBody>
      </p:sp>
      <p:sp>
        <p:nvSpPr>
          <p:cNvPr id="37891" name="Date Placeholder 3"/>
          <p:cNvSpPr>
            <a:spLocks noGrp="1"/>
          </p:cNvSpPr>
          <p:nvPr>
            <p:ph type="dt" sz="half" idx="10"/>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tLang="zh-CN" sz="1400"/>
              <a:t>Sep. 20, 2018</a:t>
            </a:r>
          </a:p>
        </p:txBody>
      </p:sp>
      <p:sp>
        <p:nvSpPr>
          <p:cNvPr id="37892" name="Footer Placeholder 4"/>
          <p:cNvSpPr>
            <a:spLocks noGrp="1"/>
          </p:cNvSpPr>
          <p:nvPr>
            <p:ph type="ftr" sz="quarter" idx="1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tLang="zh-CN" sz="1400"/>
              <a:t>Woodward: Defense</a:t>
            </a:r>
          </a:p>
        </p:txBody>
      </p:sp>
      <p:sp>
        <p:nvSpPr>
          <p:cNvPr id="37893"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7A31B912-68B0-884B-9FCF-FA25506B8297}" type="slidenum">
              <a:rPr lang="en-US" altLang="zh-CN" sz="1400"/>
              <a:pPr eaLnBrk="1" hangingPunct="1"/>
              <a:t>48</a:t>
            </a:fld>
            <a:endParaRPr lang="en-US" altLang="zh-CN" sz="1400"/>
          </a:p>
        </p:txBody>
      </p:sp>
    </p:spTree>
    <p:extLst>
      <p:ext uri="{BB962C8B-B14F-4D97-AF65-F5344CB8AC3E}">
        <p14:creationId xmlns:p14="http://schemas.microsoft.com/office/powerpoint/2010/main" val="1310758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4E79-74F8-D249-B146-ECE9B0417C54}"/>
              </a:ext>
            </a:extLst>
          </p:cNvPr>
          <p:cNvSpPr>
            <a:spLocks noGrp="1"/>
          </p:cNvSpPr>
          <p:nvPr>
            <p:ph type="title"/>
          </p:nvPr>
        </p:nvSpPr>
        <p:spPr/>
        <p:txBody>
          <a:bodyPr/>
          <a:lstStyle/>
          <a:p>
            <a:r>
              <a:rPr lang="en-US" dirty="0"/>
              <a:t>Planned Publications</a:t>
            </a:r>
          </a:p>
        </p:txBody>
      </p:sp>
      <p:sp>
        <p:nvSpPr>
          <p:cNvPr id="3" name="Content Placeholder 2">
            <a:extLst>
              <a:ext uri="{FF2B5EF4-FFF2-40B4-BE49-F238E27FC236}">
                <a16:creationId xmlns:a16="http://schemas.microsoft.com/office/drawing/2014/main" id="{B92BA764-AE7C-B946-9BB8-17AC10177E26}"/>
              </a:ext>
            </a:extLst>
          </p:cNvPr>
          <p:cNvSpPr>
            <a:spLocks noGrp="1"/>
          </p:cNvSpPr>
          <p:nvPr>
            <p:ph idx="1"/>
          </p:nvPr>
        </p:nvSpPr>
        <p:spPr/>
        <p:txBody>
          <a:bodyPr/>
          <a:lstStyle/>
          <a:p>
            <a:r>
              <a:rPr lang="en-US" cap="small" dirty="0" err="1"/>
              <a:t>PrePeak</a:t>
            </a:r>
            <a:r>
              <a:rPr lang="en-US" dirty="0"/>
              <a:t> validated on POAC (variable-based) and PPC/H3PC (relation-based consistency)</a:t>
            </a:r>
          </a:p>
          <a:p>
            <a:r>
              <a:rPr lang="en-US" dirty="0"/>
              <a:t>PC-based algorithms during search</a:t>
            </a:r>
          </a:p>
        </p:txBody>
      </p:sp>
      <p:sp>
        <p:nvSpPr>
          <p:cNvPr id="4" name="Date Placeholder 3">
            <a:extLst>
              <a:ext uri="{FF2B5EF4-FFF2-40B4-BE49-F238E27FC236}">
                <a16:creationId xmlns:a16="http://schemas.microsoft.com/office/drawing/2014/main" id="{4DBDA50C-9559-324E-9B0C-7596CB3E7134}"/>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53237AF2-6916-A143-8114-F1010E5E9D36}"/>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12F717E3-9581-F54A-B02E-33C582133EBC}"/>
              </a:ext>
            </a:extLst>
          </p:cNvPr>
          <p:cNvSpPr>
            <a:spLocks noGrp="1"/>
          </p:cNvSpPr>
          <p:nvPr>
            <p:ph type="sldNum" sz="quarter" idx="12"/>
          </p:nvPr>
        </p:nvSpPr>
        <p:spPr/>
        <p:txBody>
          <a:bodyPr/>
          <a:lstStyle/>
          <a:p>
            <a:pPr>
              <a:defRPr/>
            </a:pPr>
            <a:fld id="{A7172004-5CED-694E-8453-C5C1C330C6EE}" type="slidenum">
              <a:rPr lang="en-US" altLang="zh-CN" smtClean="0"/>
              <a:pPr>
                <a:defRPr/>
              </a:pPr>
              <a:t>49</a:t>
            </a:fld>
            <a:endParaRPr lang="en-US" altLang="zh-CN"/>
          </a:p>
        </p:txBody>
      </p:sp>
    </p:spTree>
    <p:extLst>
      <p:ext uri="{BB962C8B-B14F-4D97-AF65-F5344CB8AC3E}">
        <p14:creationId xmlns:p14="http://schemas.microsoft.com/office/powerpoint/2010/main" val="415904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HLC during Search</a:t>
            </a:r>
            <a:endParaRPr lang="en-US" dirty="0">
              <a:latin typeface="Helvetica" charset="0"/>
              <a:ea typeface="宋体" charset="0"/>
              <a:cs typeface="宋体" charset="0"/>
            </a:endParaRPr>
          </a:p>
        </p:txBody>
      </p:sp>
      <p:sp>
        <p:nvSpPr>
          <p:cNvPr id="18434" name="Content Placeholder 2"/>
          <p:cNvSpPr>
            <a:spLocks noGrp="1"/>
          </p:cNvSpPr>
          <p:nvPr>
            <p:ph sz="half" idx="1"/>
          </p:nvPr>
        </p:nvSpPr>
        <p:spPr>
          <a:xfrm>
            <a:off x="533400" y="1265238"/>
            <a:ext cx="3883025" cy="1477962"/>
          </a:xfrm>
        </p:spPr>
        <p:txBody>
          <a:bodyPr/>
          <a:lstStyle/>
          <a:p>
            <a:pPr marL="514350" indent="-514350">
              <a:buClr>
                <a:schemeClr val="tx1"/>
              </a:buClr>
              <a:buFont typeface="Helvetica" charset="0"/>
              <a:buAutoNum type="arabicPeriod"/>
            </a:pPr>
            <a:r>
              <a:rPr lang="en-US" b="1" dirty="0">
                <a:solidFill>
                  <a:srgbClr val="4F81BD"/>
                </a:solidFill>
                <a:latin typeface="Helvetica" charset="0"/>
                <a:ea typeface="宋体" charset="0"/>
                <a:cs typeface="宋体" charset="0"/>
              </a:rPr>
              <a:t>When</a:t>
            </a:r>
            <a:br>
              <a:rPr lang="en-US" dirty="0">
                <a:solidFill>
                  <a:srgbClr val="4F81BD"/>
                </a:solidFill>
                <a:latin typeface="Helvetica" charset="0"/>
                <a:ea typeface="宋体" charset="0"/>
                <a:cs typeface="宋体" charset="0"/>
              </a:rPr>
            </a:br>
            <a:r>
              <a:rPr lang="en-US" sz="2400" dirty="0">
                <a:latin typeface="Helvetica" charset="0"/>
                <a:ea typeface="宋体" charset="0"/>
                <a:cs typeface="宋体" charset="0"/>
              </a:rPr>
              <a:t>Monitor search to trigger HLC</a:t>
            </a:r>
          </a:p>
        </p:txBody>
      </p:sp>
      <p:sp>
        <p:nvSpPr>
          <p:cNvPr id="4" name="Date Placeholder 3"/>
          <p:cNvSpPr>
            <a:spLocks noGrp="1"/>
          </p:cNvSpPr>
          <p:nvPr>
            <p:ph type="dt" sz="quarter"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19461"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51886BAA-0305-034E-9495-0EBE807A3BE2}" type="slidenum">
              <a:rPr lang="en-US" altLang="zh-CN" sz="1400"/>
              <a:pPr eaLnBrk="1" hangingPunct="1"/>
              <a:t>5</a:t>
            </a:fld>
            <a:endParaRPr lang="en-US" altLang="zh-CN" sz="1400"/>
          </a:p>
        </p:txBody>
      </p:sp>
      <p:cxnSp>
        <p:nvCxnSpPr>
          <p:cNvPr id="22" name="Straight Arrow Connector 21"/>
          <p:cNvCxnSpPr/>
          <p:nvPr/>
        </p:nvCxnSpPr>
        <p:spPr bwMode="auto">
          <a:xfrm>
            <a:off x="5403620" y="4812762"/>
            <a:ext cx="2946400" cy="0"/>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sp>
        <p:nvSpPr>
          <p:cNvPr id="19463" name="TextBox 23"/>
          <p:cNvSpPr txBox="1">
            <a:spLocks noChangeArrowheads="1"/>
          </p:cNvSpPr>
          <p:nvPr/>
        </p:nvSpPr>
        <p:spPr bwMode="auto">
          <a:xfrm>
            <a:off x="7995036" y="4799487"/>
            <a:ext cx="90328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800" b="1" dirty="0">
                <a:latin typeface="Times New Roman" charset="0"/>
                <a:cs typeface="Times New Roman" charset="0"/>
              </a:rPr>
              <a:t>When?</a:t>
            </a:r>
          </a:p>
        </p:txBody>
      </p:sp>
      <p:sp>
        <p:nvSpPr>
          <p:cNvPr id="19464" name="TextBox 24"/>
          <p:cNvSpPr txBox="1">
            <a:spLocks noChangeArrowheads="1"/>
          </p:cNvSpPr>
          <p:nvPr/>
        </p:nvSpPr>
        <p:spPr bwMode="auto">
          <a:xfrm>
            <a:off x="6767283" y="2786059"/>
            <a:ext cx="9763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800" b="1" dirty="0">
                <a:latin typeface="Times New Roman" charset="0"/>
                <a:cs typeface="Times New Roman" charset="0"/>
              </a:rPr>
              <a:t>Where?</a:t>
            </a:r>
          </a:p>
        </p:txBody>
      </p:sp>
      <p:sp>
        <p:nvSpPr>
          <p:cNvPr id="19465" name="TextBox 25"/>
          <p:cNvSpPr txBox="1">
            <a:spLocks noChangeArrowheads="1"/>
          </p:cNvSpPr>
          <p:nvPr/>
        </p:nvSpPr>
        <p:spPr bwMode="auto">
          <a:xfrm>
            <a:off x="4995867" y="1497896"/>
            <a:ext cx="13716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800" b="1" dirty="0">
                <a:latin typeface="Times New Roman" charset="0"/>
                <a:cs typeface="Times New Roman" charset="0"/>
              </a:rPr>
              <a:t>How much?</a:t>
            </a:r>
          </a:p>
        </p:txBody>
      </p:sp>
      <p:cxnSp>
        <p:nvCxnSpPr>
          <p:cNvPr id="27" name="Straight Arrow Connector 26"/>
          <p:cNvCxnSpPr/>
          <p:nvPr/>
        </p:nvCxnSpPr>
        <p:spPr bwMode="auto">
          <a:xfrm flipV="1">
            <a:off x="5403620" y="3136362"/>
            <a:ext cx="1639888" cy="1665287"/>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bwMode="auto">
          <a:xfrm rot="16200000">
            <a:off x="3930420" y="3352262"/>
            <a:ext cx="2946400" cy="0"/>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sp>
        <p:nvSpPr>
          <p:cNvPr id="29" name="Parallelogram 28"/>
          <p:cNvSpPr/>
          <p:nvPr/>
        </p:nvSpPr>
        <p:spPr bwMode="auto">
          <a:xfrm>
            <a:off x="5403620" y="3582449"/>
            <a:ext cx="2143125" cy="284163"/>
          </a:xfrm>
          <a:prstGeom prst="parallelogram">
            <a:avLst>
              <a:gd name="adj" fmla="val 105989"/>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dirty="0">
                <a:solidFill>
                  <a:schemeClr val="bg1">
                    <a:lumMod val="50000"/>
                  </a:schemeClr>
                </a:solidFill>
              </a:rPr>
              <a:t>Neighborhood</a:t>
            </a:r>
          </a:p>
        </p:txBody>
      </p:sp>
      <p:sp>
        <p:nvSpPr>
          <p:cNvPr id="30" name="Parallelogram 29"/>
          <p:cNvSpPr/>
          <p:nvPr/>
        </p:nvSpPr>
        <p:spPr bwMode="auto">
          <a:xfrm>
            <a:off x="5395683" y="4077749"/>
            <a:ext cx="1166812" cy="285750"/>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dirty="0">
                <a:solidFill>
                  <a:schemeClr val="tx1"/>
                </a:solidFill>
              </a:rPr>
              <a:t>Cycles</a:t>
            </a:r>
          </a:p>
        </p:txBody>
      </p:sp>
      <p:sp>
        <p:nvSpPr>
          <p:cNvPr id="31" name="Parallelogram 30"/>
          <p:cNvSpPr/>
          <p:nvPr/>
        </p:nvSpPr>
        <p:spPr bwMode="auto">
          <a:xfrm>
            <a:off x="4946420" y="4631787"/>
            <a:ext cx="917575" cy="284162"/>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dirty="0">
                <a:solidFill>
                  <a:schemeClr val="tx1"/>
                </a:solidFill>
              </a:rPr>
              <a:t>HLC</a:t>
            </a:r>
          </a:p>
        </p:txBody>
      </p:sp>
      <p:sp>
        <p:nvSpPr>
          <p:cNvPr id="32" name="Parallelogram 31"/>
          <p:cNvSpPr/>
          <p:nvPr/>
        </p:nvSpPr>
        <p:spPr bwMode="auto">
          <a:xfrm>
            <a:off x="6346595" y="4549237"/>
            <a:ext cx="1558925" cy="501650"/>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r">
              <a:defRPr/>
            </a:pPr>
            <a:r>
              <a:rPr lang="en-US" dirty="0">
                <a:solidFill>
                  <a:schemeClr val="tx1"/>
                </a:solidFill>
              </a:rPr>
              <a:t>Trigger</a:t>
            </a:r>
          </a:p>
          <a:p>
            <a:pPr algn="ctr">
              <a:defRPr/>
            </a:pPr>
            <a:r>
              <a:rPr lang="en-US" dirty="0">
                <a:solidFill>
                  <a:schemeClr val="tx1"/>
                </a:solidFill>
              </a:rPr>
              <a:t>HLC</a:t>
            </a:r>
          </a:p>
        </p:txBody>
      </p:sp>
      <p:sp>
        <p:nvSpPr>
          <p:cNvPr id="33" name="Parallelogram 32"/>
          <p:cNvSpPr/>
          <p:nvPr/>
        </p:nvSpPr>
        <p:spPr bwMode="auto">
          <a:xfrm>
            <a:off x="4208233" y="2680749"/>
            <a:ext cx="2484437" cy="501650"/>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r">
              <a:defRPr/>
            </a:pPr>
            <a:r>
              <a:rPr lang="en-US" dirty="0">
                <a:solidFill>
                  <a:schemeClr val="tx1"/>
                </a:solidFill>
              </a:rPr>
              <a:t>Sliding window</a:t>
            </a:r>
          </a:p>
          <a:p>
            <a:pPr algn="ctr">
              <a:defRPr/>
            </a:pPr>
            <a:r>
              <a:rPr lang="en-US" dirty="0">
                <a:solidFill>
                  <a:schemeClr val="tx1"/>
                </a:solidFill>
              </a:rPr>
              <a:t>Time limit</a:t>
            </a:r>
          </a:p>
        </p:txBody>
      </p:sp>
      <p:sp>
        <p:nvSpPr>
          <p:cNvPr id="20" name="Content Placeholder 2"/>
          <p:cNvSpPr>
            <a:spLocks noGrp="1"/>
          </p:cNvSpPr>
          <p:nvPr>
            <p:ph sz="half" idx="1"/>
          </p:nvPr>
        </p:nvSpPr>
        <p:spPr>
          <a:xfrm>
            <a:off x="520700" y="4045486"/>
            <a:ext cx="3799130" cy="1808162"/>
          </a:xfrm>
        </p:spPr>
        <p:txBody>
          <a:bodyPr/>
          <a:lstStyle/>
          <a:p>
            <a:pPr marL="514350" indent="-514350">
              <a:buClr>
                <a:schemeClr val="tx1"/>
              </a:buClr>
              <a:buFont typeface="+mj-lt"/>
              <a:buAutoNum type="arabicPeriod" startAt="3"/>
            </a:pPr>
            <a:r>
              <a:rPr lang="en-US" b="1" dirty="0">
                <a:solidFill>
                  <a:srgbClr val="4F81BD"/>
                </a:solidFill>
                <a:latin typeface="Helvetica" charset="0"/>
                <a:ea typeface="宋体" charset="0"/>
                <a:cs typeface="宋体" charset="0"/>
              </a:rPr>
              <a:t>How much</a:t>
            </a:r>
            <a:br>
              <a:rPr lang="en-US" b="1" dirty="0">
                <a:solidFill>
                  <a:srgbClr val="4F81BD"/>
                </a:solidFill>
                <a:latin typeface="Helvetica" charset="0"/>
                <a:ea typeface="宋体" charset="0"/>
                <a:cs typeface="宋体" charset="0"/>
              </a:rPr>
            </a:br>
            <a:r>
              <a:rPr lang="en-US" sz="2400" dirty="0">
                <a:latin typeface="Helvetica" charset="0"/>
                <a:ea typeface="宋体" charset="0"/>
                <a:cs typeface="宋体" charset="0"/>
              </a:rPr>
              <a:t>Monitor propagation,</a:t>
            </a:r>
            <a:br>
              <a:rPr lang="en-US" sz="2400" dirty="0">
                <a:latin typeface="Helvetica" charset="0"/>
                <a:ea typeface="宋体" charset="0"/>
                <a:cs typeface="宋体" charset="0"/>
              </a:rPr>
            </a:br>
            <a:r>
              <a:rPr lang="en-US" sz="2400" dirty="0">
                <a:latin typeface="Helvetica" charset="0"/>
                <a:ea typeface="宋体" charset="0"/>
                <a:cs typeface="宋体" charset="0"/>
              </a:rPr>
              <a:t>interrupt any single execution of HLC</a:t>
            </a:r>
          </a:p>
        </p:txBody>
      </p:sp>
      <p:sp>
        <p:nvSpPr>
          <p:cNvPr id="21" name="Content Placeholder 2"/>
          <p:cNvSpPr>
            <a:spLocks noGrp="1"/>
          </p:cNvSpPr>
          <p:nvPr>
            <p:ph sz="half" idx="1"/>
          </p:nvPr>
        </p:nvSpPr>
        <p:spPr>
          <a:xfrm>
            <a:off x="520700" y="2693295"/>
            <a:ext cx="3952875" cy="1808162"/>
          </a:xfrm>
        </p:spPr>
        <p:txBody>
          <a:bodyPr/>
          <a:lstStyle/>
          <a:p>
            <a:pPr marL="514350" indent="-514350">
              <a:buClr>
                <a:schemeClr val="tx1"/>
              </a:buClr>
              <a:buFont typeface="+mj-lt"/>
              <a:buAutoNum type="arabicPeriod" startAt="2"/>
            </a:pPr>
            <a:r>
              <a:rPr lang="en-US" b="1" dirty="0">
                <a:solidFill>
                  <a:srgbClr val="4F81BD"/>
                </a:solidFill>
                <a:latin typeface="Helvetica" charset="0"/>
                <a:ea typeface="宋体" charset="0"/>
                <a:cs typeface="宋体" charset="0"/>
              </a:rPr>
              <a:t>Where</a:t>
            </a:r>
            <a:br>
              <a:rPr lang="en-US" dirty="0">
                <a:solidFill>
                  <a:srgbClr val="4F81BD"/>
                </a:solidFill>
                <a:latin typeface="Helvetica" charset="0"/>
                <a:ea typeface="宋体" charset="0"/>
                <a:cs typeface="宋体" charset="0"/>
              </a:rPr>
            </a:br>
            <a:r>
              <a:rPr lang="en-US" sz="2400" dirty="0">
                <a:latin typeface="Helvetica" charset="0"/>
                <a:ea typeface="宋体" charset="0"/>
                <a:cs typeface="宋体" charset="0"/>
              </a:rPr>
              <a:t>Identify cycles to channel HLC</a:t>
            </a:r>
          </a:p>
        </p:txBody>
      </p:sp>
    </p:spTree>
    <p:extLst>
      <p:ext uri="{BB962C8B-B14F-4D97-AF65-F5344CB8AC3E}">
        <p14:creationId xmlns:p14="http://schemas.microsoft.com/office/powerpoint/2010/main" val="4294775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29" grpId="0" animBg="1"/>
      <p:bldP spid="30" grpId="0" animBg="1"/>
      <p:bldP spid="32" grpId="0" animBg="1"/>
      <p:bldP spid="33" grpId="0" animBg="1"/>
      <p:bldP spid="20" grpId="0" build="p"/>
      <p:bldP spid="2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81000" y="304800"/>
            <a:ext cx="8763000" cy="685800"/>
          </a:xfrm>
        </p:spPr>
        <p:txBody>
          <a:bodyPr/>
          <a:lstStyle/>
          <a:p>
            <a:r>
              <a:rPr lang="en-US" sz="3400" dirty="0">
                <a:latin typeface="Helvetica" charset="0"/>
                <a:ea typeface="宋体" charset="0"/>
                <a:cs typeface="宋体" charset="0"/>
              </a:rPr>
              <a:t>Peer-Reviewed Conferences First Author</a:t>
            </a:r>
          </a:p>
        </p:txBody>
      </p:sp>
      <p:sp>
        <p:nvSpPr>
          <p:cNvPr id="38914" name="Content Placeholder 2"/>
          <p:cNvSpPr>
            <a:spLocks noGrp="1"/>
          </p:cNvSpPr>
          <p:nvPr>
            <p:ph idx="1"/>
          </p:nvPr>
        </p:nvSpPr>
        <p:spPr>
          <a:xfrm>
            <a:off x="533400" y="1092240"/>
            <a:ext cx="8467725" cy="4525962"/>
          </a:xfrm>
        </p:spPr>
        <p:txBody>
          <a:bodyPr/>
          <a:lstStyle/>
          <a:p>
            <a:pPr>
              <a:buClr>
                <a:schemeClr val="tx1"/>
              </a:buClr>
              <a:buFont typeface="+mj-lt"/>
              <a:buAutoNum type="arabicPeriod"/>
            </a:pPr>
            <a:r>
              <a:rPr lang="en-US" sz="1800" dirty="0">
                <a:solidFill>
                  <a:schemeClr val="accent1"/>
                </a:solidFill>
                <a:latin typeface="Helvetica" charset="0"/>
                <a:ea typeface="宋体" charset="0"/>
                <a:cs typeface="宋体" charset="0"/>
              </a:rPr>
              <a:t>R.J. Woodward</a:t>
            </a:r>
            <a:r>
              <a:rPr lang="en-US" sz="1800" dirty="0">
                <a:latin typeface="Helvetica" charset="0"/>
                <a:ea typeface="宋体" charset="0"/>
                <a:cs typeface="宋体" charset="0"/>
              </a:rPr>
              <a:t>, and B.Y. </a:t>
            </a:r>
            <a:r>
              <a:rPr lang="en-US" sz="1800" dirty="0" err="1">
                <a:latin typeface="Helvetica" charset="0"/>
                <a:ea typeface="宋体" charset="0"/>
                <a:cs typeface="宋体" charset="0"/>
              </a:rPr>
              <a:t>Choueiry</a:t>
            </a:r>
            <a:r>
              <a:rPr lang="en-US" sz="1800" dirty="0">
                <a:latin typeface="Helvetica" charset="0"/>
                <a:ea typeface="宋体" charset="0"/>
                <a:cs typeface="宋体" charset="0"/>
              </a:rPr>
              <a:t>, C. </a:t>
            </a:r>
            <a:r>
              <a:rPr lang="en-US" sz="1800" dirty="0" err="1">
                <a:latin typeface="Helvetica" charset="0"/>
                <a:ea typeface="宋体" charset="0"/>
                <a:cs typeface="宋体" charset="0"/>
              </a:rPr>
              <a:t>Bessiere</a:t>
            </a:r>
            <a:r>
              <a:rPr lang="en-US" sz="1800" dirty="0">
                <a:latin typeface="Helvetica" charset="0"/>
                <a:ea typeface="宋体" charset="0"/>
                <a:cs typeface="宋体" charset="0"/>
              </a:rPr>
              <a:t> A Reactive Strategy for High-Level Consistency During Search. In Proc. of IJCAI 2018</a:t>
            </a:r>
            <a:endParaRPr lang="en-US" sz="1800" dirty="0">
              <a:solidFill>
                <a:srgbClr val="4F81BD"/>
              </a:solidFill>
              <a:latin typeface="Helvetica" charset="0"/>
              <a:ea typeface="宋体" charset="0"/>
              <a:cs typeface="宋体" charset="0"/>
            </a:endParaRPr>
          </a:p>
          <a:p>
            <a:pPr>
              <a:buClr>
                <a:schemeClr val="tx1"/>
              </a:buClr>
              <a:buFont typeface="+mj-lt"/>
              <a:buAutoNum type="arabicPeriod"/>
            </a:pPr>
            <a:r>
              <a:rPr lang="en-US" sz="1800" dirty="0">
                <a:solidFill>
                  <a:srgbClr val="4F81BD"/>
                </a:solidFill>
                <a:latin typeface="Helvetica" charset="0"/>
                <a:ea typeface="宋体" charset="0"/>
                <a:cs typeface="宋体" charset="0"/>
              </a:rPr>
              <a:t>R.J. Woodward</a:t>
            </a:r>
            <a:r>
              <a:rPr lang="en-US" sz="1800" dirty="0">
                <a:latin typeface="Helvetica" charset="0"/>
                <a:ea typeface="宋体" charset="0"/>
                <a:cs typeface="宋体" charset="0"/>
              </a:rPr>
              <a:t>, A. Schneider, B.Y. Choueiry, C. </a:t>
            </a:r>
            <a:r>
              <a:rPr lang="en-US" sz="1800" dirty="0" err="1">
                <a:latin typeface="Helvetica" charset="0"/>
                <a:ea typeface="宋体" charset="0"/>
                <a:cs typeface="宋体" charset="0"/>
              </a:rPr>
              <a:t>Bessiere</a:t>
            </a:r>
            <a:r>
              <a:rPr lang="en-US" sz="1800" dirty="0">
                <a:latin typeface="Helvetica" charset="0"/>
                <a:ea typeface="宋体" charset="0"/>
                <a:cs typeface="宋体" charset="0"/>
              </a:rPr>
              <a:t>. Adaptive Parameterized Consistency for Non-Binary CSPs by Counting Supports. In Proc. of CP 2014.</a:t>
            </a:r>
            <a:endParaRPr lang="en-US" sz="1800" dirty="0">
              <a:solidFill>
                <a:srgbClr val="4F81BD"/>
              </a:solidFill>
              <a:latin typeface="Helvetica" charset="0"/>
              <a:ea typeface="宋体" charset="0"/>
            </a:endParaRPr>
          </a:p>
          <a:p>
            <a:pPr>
              <a:buClr>
                <a:schemeClr val="tx1"/>
              </a:buClr>
              <a:buFont typeface="+mj-lt"/>
              <a:buAutoNum type="arabicPeriod"/>
            </a:pPr>
            <a:r>
              <a:rPr lang="en-US" sz="1800" dirty="0">
                <a:solidFill>
                  <a:srgbClr val="4F81BD"/>
                </a:solidFill>
                <a:latin typeface="Helvetica" charset="0"/>
                <a:ea typeface="宋体" charset="0"/>
              </a:rPr>
              <a:t>R.J. W</a:t>
            </a:r>
            <a:r>
              <a:rPr lang="en-US" sz="1800" dirty="0">
                <a:solidFill>
                  <a:schemeClr val="accent1"/>
                </a:solidFill>
              </a:rPr>
              <a:t>oodward</a:t>
            </a:r>
            <a:r>
              <a:rPr lang="en-US" sz="1800" dirty="0"/>
              <a:t>, S. </a:t>
            </a:r>
            <a:r>
              <a:rPr lang="en-US" sz="1800" dirty="0" err="1"/>
              <a:t>Karakashian</a:t>
            </a:r>
            <a:r>
              <a:rPr lang="en-US" sz="1800" dirty="0"/>
              <a:t>, B.Y. </a:t>
            </a:r>
            <a:r>
              <a:rPr lang="en-US" sz="1800" dirty="0" err="1"/>
              <a:t>Choueiry</a:t>
            </a:r>
            <a:r>
              <a:rPr lang="en-US" sz="1800" dirty="0"/>
              <a:t>, and C. </a:t>
            </a:r>
            <a:r>
              <a:rPr lang="en-US" sz="1800" dirty="0" err="1"/>
              <a:t>Bessiere</a:t>
            </a:r>
            <a:r>
              <a:rPr lang="en-US" sz="1800" dirty="0"/>
              <a:t>. Reformulating the Dual Graphs of CSPs to Improve the Performance of Relational Neighborhood Inverse Consistency. In Proc. of SARA 2011.</a:t>
            </a:r>
            <a:endParaRPr lang="en-US" sz="1800" dirty="0">
              <a:solidFill>
                <a:srgbClr val="4F81BD"/>
              </a:solidFill>
              <a:latin typeface="Helvetica" charset="0"/>
              <a:ea typeface="宋体" charset="0"/>
            </a:endParaRPr>
          </a:p>
          <a:p>
            <a:pPr>
              <a:buClr>
                <a:schemeClr val="tx1"/>
              </a:buClr>
              <a:buFont typeface="+mj-lt"/>
              <a:buAutoNum type="arabicPeriod"/>
            </a:pPr>
            <a:r>
              <a:rPr lang="en-US" sz="1800" dirty="0">
                <a:solidFill>
                  <a:srgbClr val="4F81BD"/>
                </a:solidFill>
                <a:latin typeface="Helvetica" charset="0"/>
                <a:ea typeface="宋体" charset="0"/>
              </a:rPr>
              <a:t>R.J. W</a:t>
            </a:r>
            <a:r>
              <a:rPr lang="en-US" sz="1800" dirty="0">
                <a:solidFill>
                  <a:schemeClr val="accent1"/>
                </a:solidFill>
              </a:rPr>
              <a:t>oodward</a:t>
            </a:r>
            <a:r>
              <a:rPr lang="en-US" sz="1800" dirty="0"/>
              <a:t>, S. </a:t>
            </a:r>
            <a:r>
              <a:rPr lang="en-US" sz="1800" dirty="0" err="1"/>
              <a:t>Karakashian</a:t>
            </a:r>
            <a:r>
              <a:rPr lang="en-US" sz="1800" dirty="0"/>
              <a:t>, B.Y. </a:t>
            </a:r>
            <a:r>
              <a:rPr lang="en-US" sz="1800" dirty="0" err="1"/>
              <a:t>Choueiry</a:t>
            </a:r>
            <a:r>
              <a:rPr lang="en-US" sz="1800" dirty="0"/>
              <a:t>, and C. </a:t>
            </a:r>
            <a:r>
              <a:rPr lang="en-US" sz="1800" dirty="0" err="1"/>
              <a:t>Bessiere</a:t>
            </a:r>
            <a:r>
              <a:rPr lang="en-US" sz="1800" dirty="0"/>
              <a:t>. Adaptive Neighborhood Inverse Consistency as Lookahead for Non-Binary CSPs. In Proc. of AAAI 2011.</a:t>
            </a:r>
            <a:endParaRPr lang="en-US" sz="1800" dirty="0">
              <a:solidFill>
                <a:srgbClr val="4F81BD"/>
              </a:solidFill>
              <a:latin typeface="Helvetica" charset="0"/>
              <a:ea typeface="宋体" charset="0"/>
            </a:endParaRPr>
          </a:p>
          <a:p>
            <a:pPr>
              <a:buClr>
                <a:schemeClr val="tx1"/>
              </a:buClr>
              <a:buFont typeface="+mj-lt"/>
              <a:buAutoNum type="arabicPeriod"/>
            </a:pPr>
            <a:r>
              <a:rPr lang="en-US" sz="1800" dirty="0">
                <a:solidFill>
                  <a:srgbClr val="4F81BD"/>
                </a:solidFill>
                <a:latin typeface="Helvetica" charset="0"/>
                <a:ea typeface="宋体" charset="0"/>
              </a:rPr>
              <a:t>R.J. Woodward</a:t>
            </a:r>
            <a:r>
              <a:rPr lang="en-US" sz="1800" dirty="0"/>
              <a:t>, S. </a:t>
            </a:r>
            <a:r>
              <a:rPr lang="en-US" sz="1800" dirty="0" err="1"/>
              <a:t>Karakashian</a:t>
            </a:r>
            <a:r>
              <a:rPr lang="en-US" sz="1800" dirty="0"/>
              <a:t>, B.Y. </a:t>
            </a:r>
            <a:r>
              <a:rPr lang="en-US" sz="1800" dirty="0" err="1"/>
              <a:t>Choueiry</a:t>
            </a:r>
            <a:r>
              <a:rPr lang="en-US" sz="1800" dirty="0"/>
              <a:t>, and C. </a:t>
            </a:r>
            <a:r>
              <a:rPr lang="en-US" sz="1800" dirty="0" err="1"/>
              <a:t>Bessiere</a:t>
            </a:r>
            <a:r>
              <a:rPr lang="en-US" sz="1800" dirty="0"/>
              <a:t>. Solving Difficult CSPs with Relational Neighborhood Inverse Consistency. In Proc. of AAAI 2011.</a:t>
            </a:r>
          </a:p>
        </p:txBody>
      </p:sp>
      <p:sp>
        <p:nvSpPr>
          <p:cNvPr id="4" name="Date Placeholder 3"/>
          <p:cNvSpPr>
            <a:spLocks noGrp="1"/>
          </p:cNvSpPr>
          <p:nvPr>
            <p:ph type="dt" sz="quarter"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38917"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4E97A8E1-7D47-9B49-AE17-36D389F5D76C}" type="slidenum">
              <a:rPr lang="en-US" altLang="zh-CN" sz="1400"/>
              <a:pPr eaLnBrk="1" hangingPunct="1"/>
              <a:t>50</a:t>
            </a:fld>
            <a:endParaRPr lang="en-US" altLang="zh-CN" sz="1400"/>
          </a:p>
        </p:txBody>
      </p:sp>
    </p:spTree>
    <p:extLst>
      <p:ext uri="{BB962C8B-B14F-4D97-AF65-F5344CB8AC3E}">
        <p14:creationId xmlns:p14="http://schemas.microsoft.com/office/powerpoint/2010/main" val="1046303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763000" cy="685800"/>
          </a:xfrm>
        </p:spPr>
        <p:txBody>
          <a:bodyPr/>
          <a:lstStyle/>
          <a:p>
            <a:r>
              <a:rPr lang="en-US" sz="3600" dirty="0"/>
              <a:t>Peer-Reviewed Conferences Co-Author</a:t>
            </a:r>
          </a:p>
        </p:txBody>
      </p:sp>
      <p:sp>
        <p:nvSpPr>
          <p:cNvPr id="3" name="Content Placeholder 2"/>
          <p:cNvSpPr>
            <a:spLocks noGrp="1"/>
          </p:cNvSpPr>
          <p:nvPr>
            <p:ph idx="1"/>
          </p:nvPr>
        </p:nvSpPr>
        <p:spPr>
          <a:xfrm>
            <a:off x="533400" y="1265238"/>
            <a:ext cx="8610600" cy="4525962"/>
          </a:xfrm>
        </p:spPr>
        <p:txBody>
          <a:bodyPr/>
          <a:lstStyle/>
          <a:p>
            <a:pPr>
              <a:buFont typeface="+mj-lt"/>
              <a:buAutoNum type="arabicPeriod"/>
            </a:pPr>
            <a:r>
              <a:rPr lang="en-US" sz="1800" dirty="0"/>
              <a:t>A. Schneider, </a:t>
            </a:r>
            <a:r>
              <a:rPr lang="en-US" sz="1800" dirty="0">
                <a:solidFill>
                  <a:schemeClr val="accent1"/>
                </a:solidFill>
              </a:rPr>
              <a:t>R.J. Woodward</a:t>
            </a:r>
            <a:r>
              <a:rPr lang="en-US" sz="1800" dirty="0"/>
              <a:t>, B.Y. </a:t>
            </a:r>
            <a:r>
              <a:rPr lang="en-US" sz="1800" dirty="0" err="1"/>
              <a:t>Choueiry</a:t>
            </a:r>
            <a:r>
              <a:rPr lang="en-US" sz="1800" dirty="0"/>
              <a:t>, and C. </a:t>
            </a:r>
            <a:r>
              <a:rPr lang="en-US" sz="1800" dirty="0" err="1"/>
              <a:t>Bessiere</a:t>
            </a:r>
            <a:r>
              <a:rPr lang="en-US" sz="1800" dirty="0"/>
              <a:t>. Improving Relational Consistency Algorithms Using Dynamic Relation Partitioning." In Proc. of CP 2014.</a:t>
            </a:r>
          </a:p>
          <a:p>
            <a:pPr>
              <a:buFont typeface="+mj-lt"/>
              <a:buAutoNum type="arabicPeriod"/>
            </a:pPr>
            <a:r>
              <a:rPr lang="en-US" sz="1800" dirty="0"/>
              <a:t>S. </a:t>
            </a:r>
            <a:r>
              <a:rPr lang="en-US" sz="1800" dirty="0" err="1"/>
              <a:t>Karakashian</a:t>
            </a:r>
            <a:r>
              <a:rPr lang="en-US" sz="1800" dirty="0"/>
              <a:t>, </a:t>
            </a:r>
            <a:r>
              <a:rPr lang="en-US" sz="1800" dirty="0">
                <a:solidFill>
                  <a:schemeClr val="accent1"/>
                </a:solidFill>
              </a:rPr>
              <a:t>R.J. Woodward</a:t>
            </a:r>
            <a:r>
              <a:rPr lang="en-US" sz="1800" dirty="0"/>
              <a:t>, and B.Y. </a:t>
            </a:r>
            <a:r>
              <a:rPr lang="en-US" sz="1800" dirty="0" err="1"/>
              <a:t>Choueiry</a:t>
            </a:r>
            <a:r>
              <a:rPr lang="en-US" sz="1800" dirty="0"/>
              <a:t>. Improving the Performance of Consistency Algorithms by Localizing and Bolstering Propagation in a Tree Decomposition.  In Proc. of AAAI 2013.</a:t>
            </a:r>
          </a:p>
          <a:p>
            <a:pPr>
              <a:buFont typeface="+mj-lt"/>
              <a:buAutoNum type="arabicPeriod"/>
            </a:pPr>
            <a:r>
              <a:rPr lang="en-US" sz="1800" dirty="0"/>
              <a:t>S. </a:t>
            </a:r>
            <a:r>
              <a:rPr lang="en-US" sz="1800" dirty="0" err="1"/>
              <a:t>Karakashian</a:t>
            </a:r>
            <a:r>
              <a:rPr lang="en-US" sz="1800" dirty="0"/>
              <a:t>, </a:t>
            </a:r>
            <a:r>
              <a:rPr lang="en-US" sz="1800" dirty="0">
                <a:solidFill>
                  <a:schemeClr val="accent1"/>
                </a:solidFill>
              </a:rPr>
              <a:t>R.J. Woodward</a:t>
            </a:r>
            <a:r>
              <a:rPr lang="en-US" sz="1800" dirty="0"/>
              <a:t>, and B.Y. </a:t>
            </a:r>
            <a:r>
              <a:rPr lang="en-US" sz="1800" dirty="0" err="1"/>
              <a:t>Choueiry</a:t>
            </a:r>
            <a:r>
              <a:rPr lang="en-US" sz="1800" dirty="0"/>
              <a:t>. Reformulating R(*,m)C with Tree Decomposition. In Proc. of SARA 2011.</a:t>
            </a:r>
          </a:p>
          <a:p>
            <a:pPr>
              <a:buFont typeface="+mj-lt"/>
              <a:buAutoNum type="arabicPeriod"/>
            </a:pPr>
            <a:r>
              <a:rPr lang="en-US" sz="1800" dirty="0"/>
              <a:t>S. </a:t>
            </a:r>
            <a:r>
              <a:rPr lang="en-US" sz="1800" dirty="0" err="1"/>
              <a:t>Karakashian</a:t>
            </a:r>
            <a:r>
              <a:rPr lang="en-US" sz="1800" dirty="0"/>
              <a:t>, </a:t>
            </a:r>
            <a:r>
              <a:rPr lang="en-US" sz="1800" dirty="0">
                <a:solidFill>
                  <a:schemeClr val="accent1"/>
                </a:solidFill>
              </a:rPr>
              <a:t>R.J. Woodward</a:t>
            </a:r>
            <a:r>
              <a:rPr lang="en-US" sz="1800" dirty="0"/>
              <a:t>, Christopher </a:t>
            </a:r>
            <a:r>
              <a:rPr lang="en-US" sz="1800" dirty="0" err="1"/>
              <a:t>Reeson</a:t>
            </a:r>
            <a:r>
              <a:rPr lang="en-US" sz="1800" dirty="0"/>
              <a:t>, B.Y. </a:t>
            </a:r>
            <a:r>
              <a:rPr lang="en-US" sz="1800" dirty="0" err="1"/>
              <a:t>Choueiry</a:t>
            </a:r>
            <a:r>
              <a:rPr lang="en-US" sz="1800" dirty="0"/>
              <a:t>, and C. </a:t>
            </a:r>
            <a:r>
              <a:rPr lang="en-US" sz="1800" dirty="0" err="1"/>
              <a:t>Bessiere</a:t>
            </a:r>
            <a:r>
              <a:rPr lang="en-US" sz="1800" dirty="0"/>
              <a:t>. A First Practical Algorithm for High Levels of Relational Consistency. In Proc. of AAAI 2010.</a:t>
            </a:r>
          </a:p>
          <a:p>
            <a:pPr>
              <a:buFont typeface="+mj-lt"/>
              <a:buAutoNum type="arabicPeriod"/>
            </a:pPr>
            <a:r>
              <a:rPr lang="en-US" sz="1800" dirty="0"/>
              <a:t>S. </a:t>
            </a:r>
            <a:r>
              <a:rPr lang="en-US" sz="1800" dirty="0" err="1"/>
              <a:t>Karakashian</a:t>
            </a:r>
            <a:r>
              <a:rPr lang="en-US" sz="1800" dirty="0"/>
              <a:t>, </a:t>
            </a:r>
            <a:r>
              <a:rPr lang="en-US" sz="1800" dirty="0">
                <a:solidFill>
                  <a:schemeClr val="accent1"/>
                </a:solidFill>
              </a:rPr>
              <a:t>R.J. Woodward</a:t>
            </a:r>
            <a:r>
              <a:rPr lang="en-US" sz="1800" dirty="0"/>
              <a:t>, B.Y. </a:t>
            </a:r>
            <a:r>
              <a:rPr lang="en-US" sz="1800" dirty="0" err="1"/>
              <a:t>Choueiry</a:t>
            </a:r>
            <a:r>
              <a:rPr lang="en-US" sz="1800" dirty="0"/>
              <a:t>, and C. </a:t>
            </a:r>
            <a:r>
              <a:rPr lang="en-US" sz="1800" dirty="0" err="1"/>
              <a:t>Bessiere</a:t>
            </a:r>
            <a:r>
              <a:rPr lang="en-US" sz="1800" dirty="0"/>
              <a:t>. Relational Consistency by Constraint Filtering. In Proc. of ACM SAC 10.</a:t>
            </a:r>
          </a:p>
        </p:txBody>
      </p:sp>
      <p:sp>
        <p:nvSpPr>
          <p:cNvPr id="4" name="Date Placeholder 3"/>
          <p:cNvSpPr>
            <a:spLocks noGrp="1"/>
          </p:cNvSpPr>
          <p:nvPr>
            <p:ph type="dt" sz="half"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6" name="Slide Number Placeholder 5"/>
          <p:cNvSpPr>
            <a:spLocks noGrp="1"/>
          </p:cNvSpPr>
          <p:nvPr>
            <p:ph type="sldNum" sz="quarter" idx="12"/>
          </p:nvPr>
        </p:nvSpPr>
        <p:spPr/>
        <p:txBody>
          <a:bodyPr/>
          <a:lstStyle/>
          <a:p>
            <a:pPr>
              <a:defRPr/>
            </a:pPr>
            <a:fld id="{A7172004-5CED-694E-8453-C5C1C330C6EE}" type="slidenum">
              <a:rPr lang="en-US" altLang="zh-CN" smtClean="0"/>
              <a:pPr>
                <a:defRPr/>
              </a:pPr>
              <a:t>51</a:t>
            </a:fld>
            <a:endParaRPr lang="en-US" altLang="zh-CN"/>
          </a:p>
        </p:txBody>
      </p:sp>
    </p:spTree>
    <p:extLst>
      <p:ext uri="{BB962C8B-B14F-4D97-AF65-F5344CB8AC3E}">
        <p14:creationId xmlns:p14="http://schemas.microsoft.com/office/powerpoint/2010/main" val="186136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Peer-Reviewed Papers</a:t>
            </a:r>
          </a:p>
        </p:txBody>
      </p:sp>
      <p:sp>
        <p:nvSpPr>
          <p:cNvPr id="3" name="Content Placeholder 2"/>
          <p:cNvSpPr>
            <a:spLocks noGrp="1"/>
          </p:cNvSpPr>
          <p:nvPr>
            <p:ph idx="1"/>
          </p:nvPr>
        </p:nvSpPr>
        <p:spPr>
          <a:xfrm>
            <a:off x="533400" y="1265238"/>
            <a:ext cx="8610600" cy="4525962"/>
          </a:xfrm>
        </p:spPr>
        <p:txBody>
          <a:bodyPr/>
          <a:lstStyle/>
          <a:p>
            <a:pPr marL="0" indent="0">
              <a:buClr>
                <a:schemeClr val="tx1"/>
              </a:buClr>
              <a:buNone/>
            </a:pPr>
            <a:r>
              <a:rPr lang="en-US" sz="1800" dirty="0">
                <a:latin typeface="Helvetica" charset="0"/>
                <a:ea typeface="宋体" charset="0"/>
                <a:cs typeface="宋体" charset="0"/>
              </a:rPr>
              <a:t>Demos:</a:t>
            </a:r>
          </a:p>
          <a:p>
            <a:pPr>
              <a:buClr>
                <a:schemeClr val="tx1"/>
              </a:buClr>
              <a:buFont typeface="+mj-lt"/>
              <a:buAutoNum type="arabicPeriod"/>
            </a:pPr>
            <a:r>
              <a:rPr lang="en-US" sz="1800" dirty="0"/>
              <a:t>I. Howell, </a:t>
            </a:r>
            <a:r>
              <a:rPr lang="en-US" sz="1800" dirty="0">
                <a:solidFill>
                  <a:schemeClr val="accent1"/>
                </a:solidFill>
              </a:rPr>
              <a:t>R.J. Woodward</a:t>
            </a:r>
            <a:r>
              <a:rPr lang="en-US" sz="1800" dirty="0"/>
              <a:t>, B.Y. </a:t>
            </a:r>
            <a:r>
              <a:rPr lang="en-US" sz="1800" dirty="0" err="1"/>
              <a:t>Choueiry</a:t>
            </a:r>
            <a:r>
              <a:rPr lang="en-US" sz="1800" dirty="0"/>
              <a:t>, C. </a:t>
            </a:r>
            <a:r>
              <a:rPr lang="en-US" sz="1800" dirty="0" err="1"/>
              <a:t>Bessiere</a:t>
            </a:r>
            <a:r>
              <a:rPr lang="en-US" sz="1800" dirty="0"/>
              <a:t>. Solving Sudoku with Consistency: A Visual and Interactive Approach. In Proc. of IJCAI 2018.</a:t>
            </a:r>
            <a:endParaRPr lang="en-US" sz="1800" dirty="0">
              <a:latin typeface="Helvetica" charset="0"/>
              <a:ea typeface="宋体" charset="0"/>
              <a:cs typeface="宋体" charset="0"/>
            </a:endParaRPr>
          </a:p>
          <a:p>
            <a:pPr marL="0" indent="0">
              <a:buClr>
                <a:schemeClr val="tx1"/>
              </a:buClr>
              <a:buNone/>
            </a:pPr>
            <a:endParaRPr lang="en-US" sz="1800" dirty="0">
              <a:latin typeface="Helvetica" charset="0"/>
              <a:ea typeface="宋体" charset="0"/>
              <a:cs typeface="宋体" charset="0"/>
            </a:endParaRPr>
          </a:p>
          <a:p>
            <a:pPr marL="0" indent="0">
              <a:buClr>
                <a:schemeClr val="tx1"/>
              </a:buClr>
              <a:buNone/>
            </a:pPr>
            <a:r>
              <a:rPr lang="en-US" sz="1800" dirty="0">
                <a:latin typeface="Helvetica" charset="0"/>
                <a:ea typeface="宋体" charset="0"/>
                <a:cs typeface="宋体" charset="0"/>
              </a:rPr>
              <a:t>Workshops:</a:t>
            </a:r>
          </a:p>
          <a:p>
            <a:pPr>
              <a:buFont typeface="+mj-lt"/>
              <a:buAutoNum type="arabicPeriod"/>
            </a:pPr>
            <a:r>
              <a:rPr lang="en-US" sz="1800" dirty="0">
                <a:latin typeface="Helvetica" charset="0"/>
                <a:ea typeface="宋体" charset="0"/>
                <a:cs typeface="宋体" charset="0"/>
              </a:rPr>
              <a:t>I. Howell, </a:t>
            </a:r>
            <a:r>
              <a:rPr lang="en-US" sz="1800" dirty="0">
                <a:solidFill>
                  <a:schemeClr val="accent1"/>
                </a:solidFill>
                <a:latin typeface="Helvetica" charset="0"/>
                <a:ea typeface="宋体" charset="0"/>
                <a:cs typeface="宋体" charset="0"/>
              </a:rPr>
              <a:t>R.J. Woodward</a:t>
            </a:r>
            <a:r>
              <a:rPr lang="en-US" sz="1800" dirty="0">
                <a:latin typeface="Helvetica" charset="0"/>
                <a:ea typeface="宋体" charset="0"/>
                <a:cs typeface="宋体" charset="0"/>
              </a:rPr>
              <a:t>, B.Y. </a:t>
            </a:r>
            <a:r>
              <a:rPr lang="en-US" sz="1800" dirty="0" err="1">
                <a:latin typeface="Helvetica" charset="0"/>
                <a:ea typeface="宋体" charset="0"/>
                <a:cs typeface="宋体" charset="0"/>
              </a:rPr>
              <a:t>Choueiry</a:t>
            </a:r>
            <a:r>
              <a:rPr lang="en-US" sz="1800" dirty="0">
                <a:latin typeface="Helvetica" charset="0"/>
                <a:ea typeface="宋体" charset="0"/>
                <a:cs typeface="宋体" charset="0"/>
              </a:rPr>
              <a:t>, H. Yu. Qualitative Analysis of Search Behavior: A Visual Approach. In Proc. of XAI 2018.</a:t>
            </a:r>
            <a:endParaRPr lang="en-US" sz="1800" dirty="0"/>
          </a:p>
          <a:p>
            <a:pPr>
              <a:buFont typeface="+mj-lt"/>
              <a:buAutoNum type="arabicPeriod"/>
            </a:pPr>
            <a:r>
              <a:rPr lang="en-US" sz="1800" dirty="0"/>
              <a:t>S. </a:t>
            </a:r>
            <a:r>
              <a:rPr lang="en-US" sz="1800" dirty="0" err="1"/>
              <a:t>Karakashian</a:t>
            </a:r>
            <a:r>
              <a:rPr lang="en-US" sz="1800" dirty="0"/>
              <a:t>, </a:t>
            </a:r>
            <a:r>
              <a:rPr lang="en-US" sz="1800" dirty="0">
                <a:solidFill>
                  <a:schemeClr val="accent1"/>
                </a:solidFill>
              </a:rPr>
              <a:t>R.J. Woodward</a:t>
            </a:r>
            <a:r>
              <a:rPr lang="en-US" sz="1800" dirty="0"/>
              <a:t>, B.Y. </a:t>
            </a:r>
            <a:r>
              <a:rPr lang="en-US" sz="1800" dirty="0" err="1"/>
              <a:t>Choueiry</a:t>
            </a:r>
            <a:r>
              <a:rPr lang="en-US" sz="1800" dirty="0"/>
              <a:t>, S. </a:t>
            </a:r>
            <a:r>
              <a:rPr lang="en-US" sz="1800" dirty="0" err="1"/>
              <a:t>Prestwhich</a:t>
            </a:r>
            <a:r>
              <a:rPr lang="en-US" sz="1800" dirty="0"/>
              <a:t>, and E.C. </a:t>
            </a:r>
            <a:r>
              <a:rPr lang="en-US" sz="1800" dirty="0" err="1"/>
              <a:t>Freuder</a:t>
            </a:r>
            <a:r>
              <a:rPr lang="en-US" sz="1800" dirty="0"/>
              <a:t>. A Partial Taxonomy of Substitutability and Interchangeability. In Proc. of </a:t>
            </a:r>
            <a:r>
              <a:rPr lang="en-US" sz="1800" dirty="0" err="1"/>
              <a:t>SymCon</a:t>
            </a:r>
            <a:r>
              <a:rPr lang="en-US" sz="1800" dirty="0"/>
              <a:t> 10.</a:t>
            </a:r>
          </a:p>
        </p:txBody>
      </p:sp>
      <p:sp>
        <p:nvSpPr>
          <p:cNvPr id="4" name="Date Placeholder 3"/>
          <p:cNvSpPr>
            <a:spLocks noGrp="1"/>
          </p:cNvSpPr>
          <p:nvPr>
            <p:ph type="dt" sz="half"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6" name="Slide Number Placeholder 5"/>
          <p:cNvSpPr>
            <a:spLocks noGrp="1"/>
          </p:cNvSpPr>
          <p:nvPr>
            <p:ph type="sldNum" sz="quarter" idx="12"/>
          </p:nvPr>
        </p:nvSpPr>
        <p:spPr/>
        <p:txBody>
          <a:bodyPr/>
          <a:lstStyle/>
          <a:p>
            <a:pPr>
              <a:defRPr/>
            </a:pPr>
            <a:fld id="{A7172004-5CED-694E-8453-C5C1C330C6EE}" type="slidenum">
              <a:rPr lang="en-US" altLang="zh-CN" smtClean="0"/>
              <a:pPr>
                <a:defRPr/>
              </a:pPr>
              <a:t>52</a:t>
            </a:fld>
            <a:endParaRPr lang="en-US" altLang="zh-CN"/>
          </a:p>
        </p:txBody>
      </p:sp>
    </p:spTree>
    <p:extLst>
      <p:ext uri="{BB962C8B-B14F-4D97-AF65-F5344CB8AC3E}">
        <p14:creationId xmlns:p14="http://schemas.microsoft.com/office/powerpoint/2010/main" val="1429783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1E7C7-EB3F-CE45-B81E-F985846FC281}"/>
              </a:ext>
            </a:extLst>
          </p:cNvPr>
          <p:cNvSpPr>
            <a:spLocks noGrp="1"/>
          </p:cNvSpPr>
          <p:nvPr>
            <p:ph type="title"/>
          </p:nvPr>
        </p:nvSpPr>
        <p:spPr/>
        <p:txBody>
          <a:bodyPr/>
          <a:lstStyle/>
          <a:p>
            <a:r>
              <a:rPr lang="en-US" dirty="0"/>
              <a:t>Reviewed Student Program</a:t>
            </a:r>
          </a:p>
        </p:txBody>
      </p:sp>
      <p:sp>
        <p:nvSpPr>
          <p:cNvPr id="3" name="Content Placeholder 2">
            <a:extLst>
              <a:ext uri="{FF2B5EF4-FFF2-40B4-BE49-F238E27FC236}">
                <a16:creationId xmlns:a16="http://schemas.microsoft.com/office/drawing/2014/main" id="{A4917AE2-FA54-224E-9B7A-9BFF79B9839F}"/>
              </a:ext>
            </a:extLst>
          </p:cNvPr>
          <p:cNvSpPr>
            <a:spLocks noGrp="1"/>
          </p:cNvSpPr>
          <p:nvPr>
            <p:ph idx="1"/>
          </p:nvPr>
        </p:nvSpPr>
        <p:spPr>
          <a:xfrm>
            <a:off x="533400" y="1265238"/>
            <a:ext cx="8610600" cy="4525962"/>
          </a:xfrm>
        </p:spPr>
        <p:txBody>
          <a:bodyPr/>
          <a:lstStyle/>
          <a:p>
            <a:pPr>
              <a:buClr>
                <a:schemeClr val="tx1"/>
              </a:buClr>
              <a:buFont typeface="+mj-lt"/>
              <a:buAutoNum type="arabicPeriod"/>
            </a:pPr>
            <a:r>
              <a:rPr lang="en-US" sz="1800" dirty="0">
                <a:solidFill>
                  <a:srgbClr val="4F81BD"/>
                </a:solidFill>
                <a:latin typeface="Helvetica" charset="0"/>
                <a:ea typeface="宋体" charset="0"/>
                <a:cs typeface="宋体" charset="0"/>
              </a:rPr>
              <a:t>R.J. Woodward</a:t>
            </a:r>
            <a:r>
              <a:rPr lang="en-US" sz="1800" dirty="0">
                <a:latin typeface="Helvetica" charset="0"/>
                <a:ea typeface="宋体" charset="0"/>
                <a:cs typeface="宋体" charset="0"/>
              </a:rPr>
              <a:t>, B.Y. </a:t>
            </a:r>
            <a:r>
              <a:rPr lang="en-US" sz="1800" dirty="0" err="1">
                <a:latin typeface="Helvetica" charset="0"/>
                <a:ea typeface="宋体" charset="0"/>
                <a:cs typeface="宋体" charset="0"/>
              </a:rPr>
              <a:t>Choueiry</a:t>
            </a:r>
            <a:r>
              <a:rPr lang="en-US" sz="1800" dirty="0">
                <a:latin typeface="Helvetica" charset="0"/>
                <a:ea typeface="宋体" charset="0"/>
                <a:cs typeface="宋体" charset="0"/>
              </a:rPr>
              <a:t>, C. </a:t>
            </a:r>
            <a:r>
              <a:rPr lang="en-US" sz="1800" dirty="0" err="1">
                <a:latin typeface="Helvetica" charset="0"/>
                <a:ea typeface="宋体" charset="0"/>
                <a:cs typeface="宋体" charset="0"/>
              </a:rPr>
              <a:t>Bessiere</a:t>
            </a:r>
            <a:r>
              <a:rPr lang="en-US" sz="1800" dirty="0">
                <a:latin typeface="Helvetica" charset="0"/>
                <a:ea typeface="宋体" charset="0"/>
                <a:cs typeface="宋体" charset="0"/>
              </a:rPr>
              <a:t>. Cycle-Based Singleton Local Consistencies. In Proc. of AAAI 2017.</a:t>
            </a:r>
          </a:p>
          <a:p>
            <a:pPr>
              <a:buFont typeface="+mj-lt"/>
              <a:buAutoNum type="arabicPeriod"/>
            </a:pPr>
            <a:r>
              <a:rPr lang="en-US" sz="1800" dirty="0"/>
              <a:t>D.J. </a:t>
            </a:r>
            <a:r>
              <a:rPr lang="en-US" sz="1800" dirty="0" err="1"/>
              <a:t>Geschwender</a:t>
            </a:r>
            <a:r>
              <a:rPr lang="en-US" sz="1800" dirty="0"/>
              <a:t>, </a:t>
            </a:r>
            <a:r>
              <a:rPr lang="en-US" sz="1800" dirty="0">
                <a:solidFill>
                  <a:schemeClr val="accent1"/>
                </a:solidFill>
              </a:rPr>
              <a:t>R.J. Woodward</a:t>
            </a:r>
            <a:r>
              <a:rPr lang="en-US" sz="1800" dirty="0"/>
              <a:t>, B.Y. </a:t>
            </a:r>
            <a:r>
              <a:rPr lang="en-US" sz="1800" dirty="0" err="1"/>
              <a:t>Choueiry</a:t>
            </a:r>
            <a:r>
              <a:rPr lang="en-US" sz="1800" dirty="0"/>
              <a:t>, and S.D. Scott. A Portfolio Approach for Enforcing Minimality in a Tree Decomposition. In DP of CP 2016.</a:t>
            </a:r>
          </a:p>
          <a:p>
            <a:pPr>
              <a:buFont typeface="+mj-lt"/>
              <a:buAutoNum type="arabicPeriod"/>
            </a:pPr>
            <a:r>
              <a:rPr lang="en-US" sz="1800" dirty="0"/>
              <a:t>D.J. </a:t>
            </a:r>
            <a:r>
              <a:rPr lang="en-US" sz="1800" dirty="0" err="1"/>
              <a:t>Geschwender</a:t>
            </a:r>
            <a:r>
              <a:rPr lang="en-US" sz="1800" dirty="0"/>
              <a:t>, </a:t>
            </a:r>
            <a:r>
              <a:rPr lang="en-US" sz="1800" dirty="0">
                <a:solidFill>
                  <a:schemeClr val="accent1"/>
                </a:solidFill>
              </a:rPr>
              <a:t>R.J. Woodward</a:t>
            </a:r>
            <a:r>
              <a:rPr lang="en-US" sz="1800" dirty="0"/>
              <a:t>, and </a:t>
            </a:r>
            <a:r>
              <a:rPr lang="en-US" sz="1800" dirty="0" err="1"/>
              <a:t>B.Y.Choueiry</a:t>
            </a:r>
            <a:r>
              <a:rPr lang="en-US" sz="1800" dirty="0"/>
              <a:t>. Characterizing Performance of Consistency Algorithms by Algorithm Configuration of Random CSP Generators. In Proc. of AAAI 2015.</a:t>
            </a:r>
          </a:p>
          <a:p>
            <a:pPr>
              <a:buFont typeface="+mj-lt"/>
              <a:buAutoNum type="arabicPeriod"/>
            </a:pPr>
            <a:r>
              <a:rPr lang="en-US" sz="1800" dirty="0"/>
              <a:t>D.J. </a:t>
            </a:r>
            <a:r>
              <a:rPr lang="en-US" sz="1800" dirty="0" err="1"/>
              <a:t>Geschwender</a:t>
            </a:r>
            <a:r>
              <a:rPr lang="en-US" sz="1800" dirty="0"/>
              <a:t>, S. </a:t>
            </a:r>
            <a:r>
              <a:rPr lang="en-US" sz="1800" dirty="0" err="1"/>
              <a:t>Karakashian</a:t>
            </a:r>
            <a:r>
              <a:rPr lang="en-US" sz="1800" dirty="0"/>
              <a:t>, </a:t>
            </a:r>
            <a:r>
              <a:rPr lang="en-US" sz="1800" dirty="0">
                <a:solidFill>
                  <a:schemeClr val="accent1"/>
                </a:solidFill>
              </a:rPr>
              <a:t>R.J. Woodward</a:t>
            </a:r>
            <a:r>
              <a:rPr lang="en-US" sz="1800" dirty="0"/>
              <a:t>, B.Y. </a:t>
            </a:r>
            <a:r>
              <a:rPr lang="en-US" sz="1800" dirty="0" err="1"/>
              <a:t>Choueiry</a:t>
            </a:r>
            <a:r>
              <a:rPr lang="en-US" sz="1800" dirty="0"/>
              <a:t>, and S.D. Scott. Selecting the Appropriate Consistency Algorithm for CSPs Using Machine Learning Classifiers.  In Proc. of AAAI 2013.</a:t>
            </a:r>
          </a:p>
          <a:p>
            <a:pPr>
              <a:buFont typeface="+mj-lt"/>
              <a:buAutoNum type="arabicPeriod"/>
            </a:pPr>
            <a:r>
              <a:rPr lang="en-US" sz="1800" dirty="0"/>
              <a:t>S. </a:t>
            </a:r>
            <a:r>
              <a:rPr lang="en-US" sz="1800" dirty="0" err="1"/>
              <a:t>Karakashian</a:t>
            </a:r>
            <a:r>
              <a:rPr lang="en-US" sz="1800" dirty="0"/>
              <a:t>, </a:t>
            </a:r>
            <a:r>
              <a:rPr lang="en-US" sz="1800" dirty="0">
                <a:solidFill>
                  <a:schemeClr val="accent1"/>
                </a:solidFill>
              </a:rPr>
              <a:t>R.J. Woodward</a:t>
            </a:r>
            <a:r>
              <a:rPr lang="en-US" sz="1800" dirty="0"/>
              <a:t>, and B.Y. </a:t>
            </a:r>
            <a:r>
              <a:rPr lang="en-US" sz="1800" dirty="0" err="1"/>
              <a:t>Choueiry</a:t>
            </a:r>
            <a:r>
              <a:rPr lang="en-US" sz="1800" dirty="0"/>
              <a:t>. Practical Tractability of CSPs by Higher Level Consistency and Tree Decomposition. In DP of CP 2012.</a:t>
            </a:r>
          </a:p>
          <a:p>
            <a:pPr>
              <a:buClr>
                <a:schemeClr val="tx1"/>
              </a:buClr>
              <a:buFont typeface="+mj-lt"/>
              <a:buAutoNum type="arabicPeriod"/>
            </a:pPr>
            <a:r>
              <a:rPr lang="en-US" sz="1800" dirty="0">
                <a:solidFill>
                  <a:schemeClr val="accent1"/>
                </a:solidFill>
              </a:rPr>
              <a:t>R.J. Woodward</a:t>
            </a:r>
            <a:r>
              <a:rPr lang="en-US" sz="1800" dirty="0"/>
              <a:t>, S. </a:t>
            </a:r>
            <a:r>
              <a:rPr lang="en-US" sz="1800" dirty="0" err="1"/>
              <a:t>Karakashian</a:t>
            </a:r>
            <a:r>
              <a:rPr lang="en-US" sz="1800" dirty="0"/>
              <a:t>, B.Y. </a:t>
            </a:r>
            <a:r>
              <a:rPr lang="en-US" sz="1800" dirty="0" err="1"/>
              <a:t>Choueiry</a:t>
            </a:r>
            <a:r>
              <a:rPr lang="en-US" sz="1800" dirty="0"/>
              <a:t>, and C. </a:t>
            </a:r>
            <a:r>
              <a:rPr lang="en-US" sz="1800" dirty="0" err="1"/>
              <a:t>Bessiere</a:t>
            </a:r>
            <a:r>
              <a:rPr lang="en-US" sz="1800" dirty="0"/>
              <a:t>. Adaptive Neighborhood Inverse Consistency as Lookahead for Non-Binary CSPs. In Proc. of AAAI 2011.</a:t>
            </a:r>
          </a:p>
        </p:txBody>
      </p:sp>
      <p:sp>
        <p:nvSpPr>
          <p:cNvPr id="4" name="Date Placeholder 3">
            <a:extLst>
              <a:ext uri="{FF2B5EF4-FFF2-40B4-BE49-F238E27FC236}">
                <a16:creationId xmlns:a16="http://schemas.microsoft.com/office/drawing/2014/main" id="{C544F2DF-D6AC-4D4F-8AA8-9DD58A5F32B8}"/>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A3894509-DF74-C74E-A7B6-0364061D1874}"/>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17F875ED-6DD5-2C45-8DF2-FF95FFB6FB41}"/>
              </a:ext>
            </a:extLst>
          </p:cNvPr>
          <p:cNvSpPr>
            <a:spLocks noGrp="1"/>
          </p:cNvSpPr>
          <p:nvPr>
            <p:ph type="sldNum" sz="quarter" idx="12"/>
          </p:nvPr>
        </p:nvSpPr>
        <p:spPr/>
        <p:txBody>
          <a:bodyPr/>
          <a:lstStyle/>
          <a:p>
            <a:pPr>
              <a:defRPr/>
            </a:pPr>
            <a:fld id="{A7172004-5CED-694E-8453-C5C1C330C6EE}" type="slidenum">
              <a:rPr lang="en-US" altLang="zh-CN" smtClean="0"/>
              <a:pPr>
                <a:defRPr/>
              </a:pPr>
              <a:t>53</a:t>
            </a:fld>
            <a:endParaRPr lang="en-US" altLang="zh-CN"/>
          </a:p>
        </p:txBody>
      </p:sp>
    </p:spTree>
    <p:extLst>
      <p:ext uri="{BB962C8B-B14F-4D97-AF65-F5344CB8AC3E}">
        <p14:creationId xmlns:p14="http://schemas.microsoft.com/office/powerpoint/2010/main" val="1055781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763000" cy="685800"/>
          </a:xfrm>
        </p:spPr>
        <p:txBody>
          <a:bodyPr/>
          <a:lstStyle/>
          <a:p>
            <a:r>
              <a:rPr lang="en-US" dirty="0"/>
              <a:t>Other Publications First Author</a:t>
            </a:r>
          </a:p>
        </p:txBody>
      </p:sp>
      <p:sp>
        <p:nvSpPr>
          <p:cNvPr id="3" name="Content Placeholder 2"/>
          <p:cNvSpPr>
            <a:spLocks noGrp="1"/>
          </p:cNvSpPr>
          <p:nvPr>
            <p:ph idx="1"/>
          </p:nvPr>
        </p:nvSpPr>
        <p:spPr>
          <a:xfrm>
            <a:off x="533400" y="1129311"/>
            <a:ext cx="8610600" cy="4525962"/>
          </a:xfrm>
        </p:spPr>
        <p:txBody>
          <a:bodyPr/>
          <a:lstStyle/>
          <a:p>
            <a:pPr>
              <a:buClr>
                <a:schemeClr val="tx1"/>
              </a:buClr>
              <a:buFont typeface="+mj-lt"/>
              <a:buAutoNum type="arabicPeriod"/>
            </a:pPr>
            <a:r>
              <a:rPr lang="en-US" sz="1800" dirty="0">
                <a:solidFill>
                  <a:schemeClr val="accent1"/>
                </a:solidFill>
                <a:latin typeface="Helvetica" charset="0"/>
                <a:ea typeface="宋体" charset="0"/>
                <a:cs typeface="宋体" charset="0"/>
              </a:rPr>
              <a:t>R.J. Woodward</a:t>
            </a:r>
            <a:r>
              <a:rPr lang="en-US" sz="1800" dirty="0">
                <a:latin typeface="Helvetica" charset="0"/>
                <a:ea typeface="宋体" charset="0"/>
                <a:cs typeface="宋体" charset="0"/>
              </a:rPr>
              <a:t>, B.Y. </a:t>
            </a:r>
            <a:r>
              <a:rPr lang="en-US" sz="1800" dirty="0" err="1">
                <a:latin typeface="Helvetica" charset="0"/>
                <a:ea typeface="宋体" charset="0"/>
                <a:cs typeface="宋体" charset="0"/>
              </a:rPr>
              <a:t>Choueiry</a:t>
            </a:r>
            <a:r>
              <a:rPr lang="en-US" sz="1800" dirty="0">
                <a:latin typeface="Helvetica" charset="0"/>
                <a:ea typeface="宋体" charset="0"/>
                <a:cs typeface="宋体" charset="0"/>
              </a:rPr>
              <a:t>. Weight-Based Variable Ordering in the Context of High-Level Consistencies. </a:t>
            </a:r>
            <a:r>
              <a:rPr lang="en-US" sz="1800" dirty="0" err="1">
                <a:latin typeface="Helvetica" charset="0"/>
                <a:ea typeface="宋体" charset="0"/>
                <a:cs typeface="宋体" charset="0"/>
              </a:rPr>
              <a:t>ArXiv</a:t>
            </a:r>
            <a:r>
              <a:rPr lang="en-US" sz="1800" dirty="0">
                <a:latin typeface="Helvetica" charset="0"/>
                <a:ea typeface="宋体" charset="0"/>
                <a:cs typeface="宋体" charset="0"/>
              </a:rPr>
              <a:t> e-prints, 2017.</a:t>
            </a:r>
          </a:p>
          <a:p>
            <a:pPr>
              <a:buClr>
                <a:schemeClr val="tx1"/>
              </a:buClr>
              <a:buFont typeface="+mj-lt"/>
              <a:buAutoNum type="arabicPeriod"/>
            </a:pPr>
            <a:r>
              <a:rPr lang="en-US" sz="1800" dirty="0">
                <a:solidFill>
                  <a:schemeClr val="accent1"/>
                </a:solidFill>
                <a:latin typeface="Helvetica" charset="0"/>
                <a:ea typeface="宋体" charset="0"/>
                <a:cs typeface="宋体" charset="0"/>
              </a:rPr>
              <a:t>R.J. Woodward</a:t>
            </a:r>
            <a:r>
              <a:rPr lang="en-US" sz="1800" dirty="0">
                <a:latin typeface="Helvetica" charset="0"/>
                <a:ea typeface="宋体" charset="0"/>
                <a:cs typeface="宋体" charset="0"/>
              </a:rPr>
              <a:t>, S. </a:t>
            </a:r>
            <a:r>
              <a:rPr lang="en-US" sz="1800" dirty="0" err="1">
                <a:latin typeface="Helvetica" charset="0"/>
                <a:ea typeface="宋体" charset="0"/>
                <a:cs typeface="宋体" charset="0"/>
              </a:rPr>
              <a:t>Karakashian</a:t>
            </a:r>
            <a:r>
              <a:rPr lang="en-US" sz="1800" dirty="0">
                <a:latin typeface="Helvetica" charset="0"/>
                <a:ea typeface="宋体" charset="0"/>
                <a:cs typeface="宋体" charset="0"/>
              </a:rPr>
              <a:t>, B.Y. </a:t>
            </a:r>
            <a:r>
              <a:rPr lang="en-US" sz="1800" dirty="0" err="1">
                <a:latin typeface="Helvetica" charset="0"/>
                <a:ea typeface="宋体" charset="0"/>
                <a:cs typeface="宋体" charset="0"/>
              </a:rPr>
              <a:t>Choueiry</a:t>
            </a:r>
            <a:r>
              <a:rPr lang="en-US" sz="1800" dirty="0">
                <a:latin typeface="Helvetica" charset="0"/>
                <a:ea typeface="宋体" charset="0"/>
                <a:cs typeface="宋体" charset="0"/>
              </a:rPr>
              <a:t>, C. </a:t>
            </a:r>
            <a:r>
              <a:rPr lang="en-US" sz="1800" dirty="0" err="1">
                <a:latin typeface="Helvetica" charset="0"/>
                <a:ea typeface="宋体" charset="0"/>
                <a:cs typeface="宋体" charset="0"/>
              </a:rPr>
              <a:t>Bessiere</a:t>
            </a:r>
            <a:r>
              <a:rPr lang="en-US" sz="1800" dirty="0">
                <a:latin typeface="Helvetica" charset="0"/>
                <a:ea typeface="宋体" charset="0"/>
                <a:cs typeface="宋体" charset="0"/>
              </a:rPr>
              <a:t>. Witnessing Solution Counting in Tree-Structured Methods for CSPs. Technical Report TR-UNL-CSE-2016-0006, 2016.</a:t>
            </a:r>
            <a:endParaRPr lang="en-US" sz="1800" dirty="0">
              <a:solidFill>
                <a:srgbClr val="4F81BD"/>
              </a:solidFill>
              <a:latin typeface="Helvetica" charset="0"/>
              <a:ea typeface="宋体" charset="0"/>
              <a:cs typeface="宋体" charset="0"/>
            </a:endParaRPr>
          </a:p>
          <a:p>
            <a:pPr>
              <a:buClr>
                <a:schemeClr val="tx1"/>
              </a:buClr>
              <a:buFont typeface="+mj-lt"/>
              <a:buAutoNum type="arabicPeriod"/>
            </a:pPr>
            <a:r>
              <a:rPr lang="en-US" sz="1800" dirty="0">
                <a:solidFill>
                  <a:srgbClr val="4F81BD"/>
                </a:solidFill>
                <a:latin typeface="Helvetica" charset="0"/>
                <a:ea typeface="宋体" charset="0"/>
                <a:cs typeface="宋体" charset="0"/>
              </a:rPr>
              <a:t>R.J. Woodward</a:t>
            </a:r>
            <a:r>
              <a:rPr lang="en-US" sz="1800" dirty="0">
                <a:latin typeface="Helvetica" charset="0"/>
                <a:ea typeface="宋体" charset="0"/>
                <a:cs typeface="宋体" charset="0"/>
              </a:rPr>
              <a:t>, B.Y. </a:t>
            </a:r>
            <a:r>
              <a:rPr lang="en-US" sz="1800" dirty="0" err="1">
                <a:latin typeface="Helvetica" charset="0"/>
                <a:ea typeface="宋体" charset="0"/>
                <a:cs typeface="宋体" charset="0"/>
              </a:rPr>
              <a:t>Choueiry</a:t>
            </a:r>
            <a:r>
              <a:rPr lang="en-US" sz="1800" dirty="0">
                <a:latin typeface="Helvetica" charset="0"/>
                <a:ea typeface="宋体" charset="0"/>
                <a:cs typeface="宋体" charset="0"/>
              </a:rPr>
              <a:t>, C. </a:t>
            </a:r>
            <a:r>
              <a:rPr lang="en-US" sz="1800" dirty="0" err="1">
                <a:latin typeface="Helvetica" charset="0"/>
                <a:ea typeface="宋体" charset="0"/>
                <a:cs typeface="宋体" charset="0"/>
              </a:rPr>
              <a:t>Bessiere</a:t>
            </a:r>
            <a:r>
              <a:rPr lang="en-US" sz="1800" dirty="0">
                <a:latin typeface="Helvetica" charset="0"/>
                <a:ea typeface="宋体" charset="0"/>
                <a:cs typeface="宋体" charset="0"/>
              </a:rPr>
              <a:t>. Cycle-Based Singleton Local Consistencies. Technical Report TR-UNL-CSE-2016-0004, 2016.</a:t>
            </a:r>
          </a:p>
          <a:p>
            <a:pPr>
              <a:buClr>
                <a:schemeClr val="tx1"/>
              </a:buClr>
              <a:buFont typeface="+mj-lt"/>
              <a:buAutoNum type="arabicPeriod"/>
            </a:pPr>
            <a:r>
              <a:rPr lang="en-US" sz="1800" dirty="0">
                <a:solidFill>
                  <a:srgbClr val="4F81BD"/>
                </a:solidFill>
                <a:latin typeface="Helvetica" charset="0"/>
                <a:ea typeface="宋体" charset="0"/>
              </a:rPr>
              <a:t>R.J. W</a:t>
            </a:r>
            <a:r>
              <a:rPr lang="en-US" sz="1800" dirty="0">
                <a:solidFill>
                  <a:schemeClr val="accent1"/>
                </a:solidFill>
              </a:rPr>
              <a:t>oodward</a:t>
            </a:r>
            <a:r>
              <a:rPr lang="en-US" sz="1800" dirty="0"/>
              <a:t>, S. </a:t>
            </a:r>
            <a:r>
              <a:rPr lang="en-US" sz="1800" dirty="0" err="1"/>
              <a:t>Karakashian</a:t>
            </a:r>
            <a:r>
              <a:rPr lang="en-US" sz="1800" dirty="0"/>
              <a:t>, B.Y. </a:t>
            </a:r>
            <a:r>
              <a:rPr lang="en-US" sz="1800" dirty="0" err="1"/>
              <a:t>Choueiry</a:t>
            </a:r>
            <a:r>
              <a:rPr lang="en-US" sz="1800" dirty="0"/>
              <a:t>, C. </a:t>
            </a:r>
            <a:r>
              <a:rPr lang="en-US" sz="1800" dirty="0" err="1"/>
              <a:t>Bessiere</a:t>
            </a:r>
            <a:r>
              <a:rPr lang="en-US" sz="1800" dirty="0"/>
              <a:t>, and D.B. Marx. Exploiting Structure in Constraint Propagation. Technical Report TR-UNL-CSE-2012-0010. 2012.</a:t>
            </a:r>
          </a:p>
          <a:p>
            <a:pPr>
              <a:buClr>
                <a:schemeClr val="tx1"/>
              </a:buClr>
              <a:buFont typeface="+mj-lt"/>
              <a:buAutoNum type="arabicPeriod"/>
            </a:pPr>
            <a:r>
              <a:rPr lang="en-US" sz="1800" dirty="0">
                <a:solidFill>
                  <a:srgbClr val="4F81BD"/>
                </a:solidFill>
                <a:latin typeface="Helvetica" charset="0"/>
                <a:ea typeface="宋体" charset="0"/>
              </a:rPr>
              <a:t>R.J. </a:t>
            </a:r>
            <a:r>
              <a:rPr lang="en-US" sz="1800" dirty="0">
                <a:solidFill>
                  <a:schemeClr val="accent1"/>
                </a:solidFill>
              </a:rPr>
              <a:t>Woodward</a:t>
            </a:r>
            <a:r>
              <a:rPr lang="en-US" sz="1800" dirty="0"/>
              <a:t>, </a:t>
            </a:r>
            <a:r>
              <a:rPr lang="en-US" sz="1800" dirty="0" err="1"/>
              <a:t>S.Karakashian</a:t>
            </a:r>
            <a:r>
              <a:rPr lang="en-US" sz="1800" dirty="0"/>
              <a:t>, B.Y. </a:t>
            </a:r>
            <a:r>
              <a:rPr lang="en-US" sz="1800" dirty="0" err="1"/>
              <a:t>Choueiry</a:t>
            </a:r>
            <a:r>
              <a:rPr lang="en-US" sz="1800" dirty="0"/>
              <a:t>. Relational Neighborhood Inverse Consistency for Constraint Satisfaction. Technical Report TR-UNL-CSE-2011-0007, 2011.</a:t>
            </a:r>
            <a:endParaRPr lang="en-US" sz="1800" dirty="0">
              <a:solidFill>
                <a:srgbClr val="4F81BD"/>
              </a:solidFill>
              <a:latin typeface="Helvetica" charset="0"/>
              <a:ea typeface="宋体" charset="0"/>
            </a:endParaRPr>
          </a:p>
          <a:p>
            <a:pPr>
              <a:buClr>
                <a:schemeClr val="tx1"/>
              </a:buClr>
              <a:buFont typeface="+mj-lt"/>
              <a:buAutoNum type="arabicPeriod"/>
            </a:pPr>
            <a:r>
              <a:rPr lang="en-US" sz="1800" dirty="0">
                <a:solidFill>
                  <a:srgbClr val="4F81BD"/>
                </a:solidFill>
                <a:latin typeface="Helvetica" charset="0"/>
                <a:ea typeface="宋体" charset="0"/>
              </a:rPr>
              <a:t>R.</a:t>
            </a:r>
            <a:r>
              <a:rPr lang="en-US" sz="1800" dirty="0">
                <a:solidFill>
                  <a:srgbClr val="4F81BD"/>
                </a:solidFill>
              </a:rPr>
              <a:t>J. Woodward</a:t>
            </a:r>
            <a:r>
              <a:rPr lang="en-US" sz="1800" dirty="0"/>
              <a:t>. Relational Neighborhood Inverse Consistency for Constraint Satisfaction: A Structure-Based Approach for Adjusting Consistency &amp; Managing Propagation. M.S. Thesis, December 2011.</a:t>
            </a:r>
          </a:p>
        </p:txBody>
      </p:sp>
      <p:sp>
        <p:nvSpPr>
          <p:cNvPr id="4" name="Date Placeholder 3"/>
          <p:cNvSpPr>
            <a:spLocks noGrp="1"/>
          </p:cNvSpPr>
          <p:nvPr>
            <p:ph type="dt" sz="half"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6" name="Slide Number Placeholder 5"/>
          <p:cNvSpPr>
            <a:spLocks noGrp="1"/>
          </p:cNvSpPr>
          <p:nvPr>
            <p:ph type="sldNum" sz="quarter" idx="12"/>
          </p:nvPr>
        </p:nvSpPr>
        <p:spPr/>
        <p:txBody>
          <a:bodyPr/>
          <a:lstStyle/>
          <a:p>
            <a:pPr>
              <a:defRPr/>
            </a:pPr>
            <a:fld id="{A7172004-5CED-694E-8453-C5C1C330C6EE}" type="slidenum">
              <a:rPr lang="en-US" altLang="zh-CN" smtClean="0"/>
              <a:pPr>
                <a:defRPr/>
              </a:pPr>
              <a:t>54</a:t>
            </a:fld>
            <a:endParaRPr lang="en-US" altLang="zh-CN"/>
          </a:p>
        </p:txBody>
      </p:sp>
    </p:spTree>
    <p:extLst>
      <p:ext uri="{BB962C8B-B14F-4D97-AF65-F5344CB8AC3E}">
        <p14:creationId xmlns:p14="http://schemas.microsoft.com/office/powerpoint/2010/main" val="3473449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0C17-80D3-244F-8A94-77C6E0F42A44}"/>
              </a:ext>
            </a:extLst>
          </p:cNvPr>
          <p:cNvSpPr>
            <a:spLocks noGrp="1"/>
          </p:cNvSpPr>
          <p:nvPr>
            <p:ph type="title"/>
          </p:nvPr>
        </p:nvSpPr>
        <p:spPr>
          <a:xfrm>
            <a:off x="381000" y="304800"/>
            <a:ext cx="8763000" cy="685800"/>
          </a:xfrm>
        </p:spPr>
        <p:txBody>
          <a:bodyPr/>
          <a:lstStyle/>
          <a:p>
            <a:r>
              <a:rPr lang="en-US" dirty="0"/>
              <a:t>Other Publications Co-Author</a:t>
            </a:r>
          </a:p>
        </p:txBody>
      </p:sp>
      <p:sp>
        <p:nvSpPr>
          <p:cNvPr id="3" name="Content Placeholder 2">
            <a:extLst>
              <a:ext uri="{FF2B5EF4-FFF2-40B4-BE49-F238E27FC236}">
                <a16:creationId xmlns:a16="http://schemas.microsoft.com/office/drawing/2014/main" id="{6B97E5CA-D2B5-8249-8494-E3B474240E84}"/>
              </a:ext>
            </a:extLst>
          </p:cNvPr>
          <p:cNvSpPr>
            <a:spLocks noGrp="1"/>
          </p:cNvSpPr>
          <p:nvPr>
            <p:ph idx="1"/>
          </p:nvPr>
        </p:nvSpPr>
        <p:spPr/>
        <p:txBody>
          <a:bodyPr/>
          <a:lstStyle/>
          <a:p>
            <a:pPr>
              <a:buFont typeface="+mj-lt"/>
              <a:buAutoNum type="arabicPeriod"/>
            </a:pPr>
            <a:r>
              <a:rPr lang="en-US" sz="1800" dirty="0"/>
              <a:t>D.J. </a:t>
            </a:r>
            <a:r>
              <a:rPr lang="en-US" sz="1800" dirty="0" err="1"/>
              <a:t>Geschwender</a:t>
            </a:r>
            <a:r>
              <a:rPr lang="en-US" sz="1800" dirty="0"/>
              <a:t>, </a:t>
            </a:r>
            <a:r>
              <a:rPr lang="en-US" sz="1800" dirty="0">
                <a:solidFill>
                  <a:schemeClr val="accent1"/>
                </a:solidFill>
              </a:rPr>
              <a:t>R.J. Woodward</a:t>
            </a:r>
            <a:r>
              <a:rPr lang="en-US" sz="1800" dirty="0"/>
              <a:t>, B.Y. </a:t>
            </a:r>
            <a:r>
              <a:rPr lang="en-US" sz="1800" dirty="0" err="1"/>
              <a:t>Choueiry</a:t>
            </a:r>
            <a:r>
              <a:rPr lang="en-US" sz="1800" dirty="0"/>
              <a:t>, and S.D. Scott. A Portfolio Approach for Enforcing Minimality in a Tree Decomposition. Technical Report TR-UNL-CSE-2016-0003, 2016.</a:t>
            </a:r>
          </a:p>
          <a:p>
            <a:pPr>
              <a:buClr>
                <a:schemeClr val="tx1"/>
              </a:buClr>
              <a:buFont typeface="+mj-lt"/>
              <a:buAutoNum type="arabicPeriod"/>
            </a:pPr>
            <a:r>
              <a:rPr lang="en-US" sz="1800" dirty="0"/>
              <a:t>D.J. </a:t>
            </a:r>
            <a:r>
              <a:rPr lang="en-US" sz="1800" dirty="0" err="1"/>
              <a:t>Geschwender</a:t>
            </a:r>
            <a:r>
              <a:rPr lang="en-US" sz="1800" dirty="0"/>
              <a:t>, </a:t>
            </a:r>
            <a:r>
              <a:rPr lang="en-US" sz="1800" dirty="0">
                <a:solidFill>
                  <a:schemeClr val="accent1"/>
                </a:solidFill>
              </a:rPr>
              <a:t>R.J. Woodward</a:t>
            </a:r>
            <a:r>
              <a:rPr lang="en-US" sz="1800" dirty="0"/>
              <a:t>, and B.Y. </a:t>
            </a:r>
            <a:r>
              <a:rPr lang="en-US" sz="1800" dirty="0" err="1"/>
              <a:t>Choueiry</a:t>
            </a:r>
            <a:r>
              <a:rPr lang="en-US" sz="1800" dirty="0"/>
              <a:t>.  Configuring Random CSP Generators to Favor a Particular Consistency Algorithm. Technical Report TR-UNL-CSE-2014-0003, 2014.</a:t>
            </a:r>
            <a:endParaRPr lang="en-US" sz="1800" dirty="0">
              <a:solidFill>
                <a:srgbClr val="4F81BD"/>
              </a:solidFill>
              <a:latin typeface="Helvetica" charset="0"/>
              <a:ea typeface="宋体" charset="0"/>
            </a:endParaRPr>
          </a:p>
          <a:p>
            <a:pPr>
              <a:buClr>
                <a:schemeClr val="tx1"/>
              </a:buClr>
              <a:buFont typeface="+mj-lt"/>
              <a:buAutoNum type="arabicPeriod"/>
            </a:pPr>
            <a:r>
              <a:rPr lang="en-US" sz="1800" dirty="0"/>
              <a:t>S. </a:t>
            </a:r>
            <a:r>
              <a:rPr lang="en-US" sz="1800" dirty="0" err="1"/>
              <a:t>Karakashian</a:t>
            </a:r>
            <a:r>
              <a:rPr lang="en-US" sz="1800" dirty="0"/>
              <a:t>, </a:t>
            </a:r>
            <a:r>
              <a:rPr lang="en-US" sz="1800" dirty="0">
                <a:solidFill>
                  <a:schemeClr val="accent1"/>
                </a:solidFill>
              </a:rPr>
              <a:t>R.J. Woodward</a:t>
            </a:r>
            <a:r>
              <a:rPr lang="en-US" sz="1800" dirty="0"/>
              <a:t>, B.Y. </a:t>
            </a:r>
            <a:r>
              <a:rPr lang="en-US" sz="1800" dirty="0" err="1"/>
              <a:t>Choueiry</a:t>
            </a:r>
            <a:r>
              <a:rPr lang="en-US" sz="1800" dirty="0"/>
              <a:t>, S.D. Scott. Algorithms for the Minimal Network of a CSP and a Classifier for Choosing Between Them. Technical Report TR-UNL-CSE-2012-0007, 2012.</a:t>
            </a:r>
            <a:endParaRPr lang="en-US" sz="1800" dirty="0">
              <a:solidFill>
                <a:srgbClr val="4F81BD"/>
              </a:solidFill>
              <a:latin typeface="Helvetica" charset="0"/>
              <a:ea typeface="宋体" charset="0"/>
            </a:endParaRPr>
          </a:p>
          <a:p>
            <a:pPr>
              <a:buClr>
                <a:schemeClr val="tx1"/>
              </a:buClr>
              <a:buFont typeface="+mj-lt"/>
              <a:buAutoNum type="arabicPeriod"/>
            </a:pPr>
            <a:r>
              <a:rPr lang="en-US" sz="1800" dirty="0"/>
              <a:t>S. </a:t>
            </a:r>
            <a:r>
              <a:rPr lang="en-US" sz="1800" dirty="0" err="1"/>
              <a:t>Karakashian</a:t>
            </a:r>
            <a:r>
              <a:rPr lang="en-US" sz="1800" dirty="0"/>
              <a:t>, </a:t>
            </a:r>
            <a:r>
              <a:rPr lang="en-US" sz="1800" dirty="0">
                <a:solidFill>
                  <a:schemeClr val="accent1"/>
                </a:solidFill>
              </a:rPr>
              <a:t>R.J. Woodward</a:t>
            </a:r>
            <a:r>
              <a:rPr lang="en-US" sz="1800" dirty="0"/>
              <a:t>, B.Y. </a:t>
            </a:r>
            <a:r>
              <a:rPr lang="en-US" sz="1800" dirty="0" err="1"/>
              <a:t>Choueiry</a:t>
            </a:r>
            <a:r>
              <a:rPr lang="en-US" sz="1800" dirty="0"/>
              <a:t>. Exploring Parameterized Relational Consistency. Technical Report TR-UNL-CSE-2009-0009, 2009.</a:t>
            </a:r>
          </a:p>
          <a:p>
            <a:endParaRPr lang="en-US" sz="1800" dirty="0"/>
          </a:p>
        </p:txBody>
      </p:sp>
      <p:sp>
        <p:nvSpPr>
          <p:cNvPr id="4" name="Date Placeholder 3">
            <a:extLst>
              <a:ext uri="{FF2B5EF4-FFF2-40B4-BE49-F238E27FC236}">
                <a16:creationId xmlns:a16="http://schemas.microsoft.com/office/drawing/2014/main" id="{F923DFC7-149E-A042-8D1C-0CDB06A7B981}"/>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76569542-5412-4E43-9AF7-5CAA0CBD79A2}"/>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26266904-E819-B346-B34E-D35A26A90B8F}"/>
              </a:ext>
            </a:extLst>
          </p:cNvPr>
          <p:cNvSpPr>
            <a:spLocks noGrp="1"/>
          </p:cNvSpPr>
          <p:nvPr>
            <p:ph type="sldNum" sz="quarter" idx="12"/>
          </p:nvPr>
        </p:nvSpPr>
        <p:spPr/>
        <p:txBody>
          <a:bodyPr/>
          <a:lstStyle/>
          <a:p>
            <a:pPr>
              <a:defRPr/>
            </a:pPr>
            <a:fld id="{A7172004-5CED-694E-8453-C5C1C330C6EE}" type="slidenum">
              <a:rPr lang="en-US" altLang="zh-CN" smtClean="0"/>
              <a:pPr>
                <a:defRPr/>
              </a:pPr>
              <a:t>55</a:t>
            </a:fld>
            <a:endParaRPr lang="en-US" altLang="zh-CN"/>
          </a:p>
        </p:txBody>
      </p:sp>
    </p:spTree>
    <p:extLst>
      <p:ext uri="{BB962C8B-B14F-4D97-AF65-F5344CB8AC3E}">
        <p14:creationId xmlns:p14="http://schemas.microsoft.com/office/powerpoint/2010/main" val="2040874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65453" y="4087282"/>
            <a:ext cx="811633" cy="224459"/>
          </a:xfrm>
          <a:prstGeom prst="rect">
            <a:avLst/>
          </a:prstGeom>
          <a:solidFill>
            <a:srgbClr val="008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2" name="Rectangle 11"/>
          <p:cNvSpPr/>
          <p:nvPr/>
        </p:nvSpPr>
        <p:spPr>
          <a:xfrm>
            <a:off x="1365453" y="4392826"/>
            <a:ext cx="811633" cy="224459"/>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3" name="Rectangle 12"/>
          <p:cNvSpPr/>
          <p:nvPr/>
        </p:nvSpPr>
        <p:spPr>
          <a:xfrm>
            <a:off x="1365453" y="4688821"/>
            <a:ext cx="1021703" cy="224459"/>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 name="Rectangle 6"/>
          <p:cNvSpPr/>
          <p:nvPr/>
        </p:nvSpPr>
        <p:spPr>
          <a:xfrm>
            <a:off x="2640228" y="2635678"/>
            <a:ext cx="1726130" cy="297611"/>
          </a:xfrm>
          <a:prstGeom prst="rect">
            <a:avLst/>
          </a:prstGeom>
          <a:solidFill>
            <a:srgbClr val="008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 name="Rectangle 8"/>
          <p:cNvSpPr/>
          <p:nvPr/>
        </p:nvSpPr>
        <p:spPr>
          <a:xfrm>
            <a:off x="6140933" y="2979041"/>
            <a:ext cx="2599461" cy="297611"/>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 name="Rectangle 9"/>
          <p:cNvSpPr/>
          <p:nvPr/>
        </p:nvSpPr>
        <p:spPr>
          <a:xfrm>
            <a:off x="6170698" y="3313228"/>
            <a:ext cx="2520088" cy="297611"/>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p:cNvSpPr>
            <a:spLocks noGrp="1"/>
          </p:cNvSpPr>
          <p:nvPr>
            <p:ph type="title"/>
          </p:nvPr>
        </p:nvSpPr>
        <p:spPr/>
        <p:txBody>
          <a:bodyPr/>
          <a:lstStyle/>
          <a:p>
            <a:r>
              <a:rPr lang="en-US" sz="3600" cap="small" dirty="0" err="1"/>
              <a:t>PrePeak</a:t>
            </a:r>
            <a:r>
              <a:rPr lang="en-US" sz="3600" dirty="0"/>
              <a:t> in more Details</a:t>
            </a:r>
          </a:p>
        </p:txBody>
      </p:sp>
      <p:sp>
        <p:nvSpPr>
          <p:cNvPr id="3" name="Content Placeholder 2"/>
          <p:cNvSpPr>
            <a:spLocks noGrp="1"/>
          </p:cNvSpPr>
          <p:nvPr>
            <p:ph idx="1"/>
          </p:nvPr>
        </p:nvSpPr>
        <p:spPr>
          <a:xfrm>
            <a:off x="533400" y="1265238"/>
            <a:ext cx="8375822" cy="503608"/>
          </a:xfrm>
        </p:spPr>
        <p:txBody>
          <a:bodyPr/>
          <a:lstStyle/>
          <a:p>
            <a:pPr>
              <a:buClr>
                <a:schemeClr val="tx1"/>
              </a:buClr>
            </a:pPr>
            <a:r>
              <a:rPr lang="en-US" sz="2000" dirty="0"/>
              <a:t>Keep track of </a:t>
            </a:r>
            <a:r>
              <a:rPr lang="en-US" sz="2000" i="1" dirty="0" err="1">
                <a:latin typeface="Times New Roman" panose="02020603050405020304" pitchFamily="18" charset="0"/>
                <a:cs typeface="Times New Roman" panose="02020603050405020304" pitchFamily="18" charset="0"/>
              </a:rPr>
              <a:t>btcount</a:t>
            </a:r>
            <a:r>
              <a:rPr lang="en-US" sz="2000" dirty="0">
                <a:latin typeface="Times New Roman" panose="02020603050405020304" pitchFamily="18" charset="0"/>
                <a:cs typeface="Times New Roman" panose="02020603050405020304" pitchFamily="18" charset="0"/>
              </a:rPr>
              <a:t>[⋅]</a:t>
            </a:r>
            <a:r>
              <a:rPr lang="en-US" sz="2000" dirty="0"/>
              <a:t>, number of backtrack during search</a:t>
            </a:r>
          </a:p>
        </p:txBody>
      </p:sp>
      <p:sp>
        <p:nvSpPr>
          <p:cNvPr id="4" name="Date Placeholder 3"/>
          <p:cNvSpPr>
            <a:spLocks noGrp="1"/>
          </p:cNvSpPr>
          <p:nvPr>
            <p:ph type="dt" sz="half"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6" name="Slide Number Placeholder 5"/>
          <p:cNvSpPr>
            <a:spLocks noGrp="1"/>
          </p:cNvSpPr>
          <p:nvPr>
            <p:ph type="sldNum" sz="quarter" idx="12"/>
          </p:nvPr>
        </p:nvSpPr>
        <p:spPr/>
        <p:txBody>
          <a:bodyPr/>
          <a:lstStyle/>
          <a:p>
            <a:pPr>
              <a:defRPr/>
            </a:pPr>
            <a:fld id="{A7172004-5CED-694E-8453-C5C1C330C6EE}" type="slidenum">
              <a:rPr lang="en-US" altLang="zh-CN" smtClean="0"/>
              <a:pPr>
                <a:defRPr/>
              </a:pPr>
              <a:t>56</a:t>
            </a:fld>
            <a:endParaRPr lang="en-US" altLang="zh-CN"/>
          </a:p>
        </p:txBody>
      </p:sp>
      <p:grpSp>
        <p:nvGrpSpPr>
          <p:cNvPr id="22" name="Group 21"/>
          <p:cNvGrpSpPr/>
          <p:nvPr/>
        </p:nvGrpSpPr>
        <p:grpSpPr>
          <a:xfrm>
            <a:off x="7695969" y="1313257"/>
            <a:ext cx="1082885" cy="1465914"/>
            <a:chOff x="6413500" y="1380691"/>
            <a:chExt cx="2423583" cy="3280833"/>
          </a:xfrm>
        </p:grpSpPr>
        <p:sp>
          <p:nvSpPr>
            <p:cNvPr id="23" name="Isosceles Triangle 22"/>
            <p:cNvSpPr/>
            <p:nvPr/>
          </p:nvSpPr>
          <p:spPr>
            <a:xfrm>
              <a:off x="6413500" y="1380691"/>
              <a:ext cx="2423583" cy="3280833"/>
            </a:xfrm>
            <a:prstGeom prst="triangle">
              <a:avLst/>
            </a:prstGeom>
            <a:solidFill>
              <a:schemeClr val="accent1">
                <a:lumMod val="40000"/>
                <a:lumOff val="6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4" name="Freeform 23"/>
            <p:cNvSpPr/>
            <p:nvPr/>
          </p:nvSpPr>
          <p:spPr>
            <a:xfrm>
              <a:off x="7471833" y="1391274"/>
              <a:ext cx="158750" cy="1439333"/>
            </a:xfrm>
            <a:custGeom>
              <a:avLst/>
              <a:gdLst>
                <a:gd name="connsiteX0" fmla="*/ 285750 w 285750"/>
                <a:gd name="connsiteY0" fmla="*/ 0 h 1428750"/>
                <a:gd name="connsiteX1" fmla="*/ 275167 w 285750"/>
                <a:gd name="connsiteY1" fmla="*/ 169333 h 1428750"/>
                <a:gd name="connsiteX2" fmla="*/ 254000 w 285750"/>
                <a:gd name="connsiteY2" fmla="*/ 254000 h 1428750"/>
                <a:gd name="connsiteX3" fmla="*/ 243417 w 285750"/>
                <a:gd name="connsiteY3" fmla="*/ 349250 h 1428750"/>
                <a:gd name="connsiteX4" fmla="*/ 222250 w 285750"/>
                <a:gd name="connsiteY4" fmla="*/ 497417 h 1428750"/>
                <a:gd name="connsiteX5" fmla="*/ 211667 w 285750"/>
                <a:gd name="connsiteY5" fmla="*/ 635000 h 1428750"/>
                <a:gd name="connsiteX6" fmla="*/ 190500 w 285750"/>
                <a:gd name="connsiteY6" fmla="*/ 730250 h 1428750"/>
                <a:gd name="connsiteX7" fmla="*/ 169334 w 285750"/>
                <a:gd name="connsiteY7" fmla="*/ 793750 h 1428750"/>
                <a:gd name="connsiteX8" fmla="*/ 169334 w 285750"/>
                <a:gd name="connsiteY8" fmla="*/ 1121833 h 1428750"/>
                <a:gd name="connsiteX9" fmla="*/ 148167 w 285750"/>
                <a:gd name="connsiteY9" fmla="*/ 1153583 h 1428750"/>
                <a:gd name="connsiteX10" fmla="*/ 116417 w 285750"/>
                <a:gd name="connsiteY10" fmla="*/ 1217083 h 1428750"/>
                <a:gd name="connsiteX11" fmla="*/ 84667 w 285750"/>
                <a:gd name="connsiteY11" fmla="*/ 1280583 h 1428750"/>
                <a:gd name="connsiteX12" fmla="*/ 52917 w 285750"/>
                <a:gd name="connsiteY12" fmla="*/ 1301750 h 1428750"/>
                <a:gd name="connsiteX13" fmla="*/ 42334 w 285750"/>
                <a:gd name="connsiteY13" fmla="*/ 1333500 h 1428750"/>
                <a:gd name="connsiteX14" fmla="*/ 21167 w 285750"/>
                <a:gd name="connsiteY14" fmla="*/ 1365250 h 1428750"/>
                <a:gd name="connsiteX15" fmla="*/ 0 w 285750"/>
                <a:gd name="connsiteY15" fmla="*/ 1428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1428750">
                  <a:moveTo>
                    <a:pt x="285750" y="0"/>
                  </a:moveTo>
                  <a:cubicBezTo>
                    <a:pt x="282222" y="56444"/>
                    <a:pt x="282182" y="113215"/>
                    <a:pt x="275167" y="169333"/>
                  </a:cubicBezTo>
                  <a:cubicBezTo>
                    <a:pt x="271559" y="198199"/>
                    <a:pt x="254000" y="254000"/>
                    <a:pt x="254000" y="254000"/>
                  </a:cubicBezTo>
                  <a:cubicBezTo>
                    <a:pt x="250472" y="285750"/>
                    <a:pt x="247935" y="317626"/>
                    <a:pt x="243417" y="349250"/>
                  </a:cubicBezTo>
                  <a:cubicBezTo>
                    <a:pt x="221684" y="501383"/>
                    <a:pt x="243495" y="263722"/>
                    <a:pt x="222250" y="497417"/>
                  </a:cubicBezTo>
                  <a:cubicBezTo>
                    <a:pt x="218086" y="543225"/>
                    <a:pt x="216746" y="589285"/>
                    <a:pt x="211667" y="635000"/>
                  </a:cubicBezTo>
                  <a:cubicBezTo>
                    <a:pt x="209889" y="651004"/>
                    <a:pt x="196021" y="711847"/>
                    <a:pt x="190500" y="730250"/>
                  </a:cubicBezTo>
                  <a:cubicBezTo>
                    <a:pt x="184089" y="751621"/>
                    <a:pt x="169334" y="793750"/>
                    <a:pt x="169334" y="793750"/>
                  </a:cubicBezTo>
                  <a:cubicBezTo>
                    <a:pt x="175444" y="903739"/>
                    <a:pt x="189875" y="1012283"/>
                    <a:pt x="169334" y="1121833"/>
                  </a:cubicBezTo>
                  <a:cubicBezTo>
                    <a:pt x="166990" y="1134335"/>
                    <a:pt x="155223" y="1143000"/>
                    <a:pt x="148167" y="1153583"/>
                  </a:cubicBezTo>
                  <a:cubicBezTo>
                    <a:pt x="121566" y="1233387"/>
                    <a:pt x="157449" y="1135019"/>
                    <a:pt x="116417" y="1217083"/>
                  </a:cubicBezTo>
                  <a:cubicBezTo>
                    <a:pt x="99201" y="1251516"/>
                    <a:pt x="114999" y="1250251"/>
                    <a:pt x="84667" y="1280583"/>
                  </a:cubicBezTo>
                  <a:cubicBezTo>
                    <a:pt x="75673" y="1289577"/>
                    <a:pt x="63500" y="1294694"/>
                    <a:pt x="52917" y="1301750"/>
                  </a:cubicBezTo>
                  <a:cubicBezTo>
                    <a:pt x="49389" y="1312333"/>
                    <a:pt x="47323" y="1323522"/>
                    <a:pt x="42334" y="1333500"/>
                  </a:cubicBezTo>
                  <a:cubicBezTo>
                    <a:pt x="36646" y="1344877"/>
                    <a:pt x="26333" y="1353627"/>
                    <a:pt x="21167" y="1365250"/>
                  </a:cubicBezTo>
                  <a:cubicBezTo>
                    <a:pt x="12105" y="1385639"/>
                    <a:pt x="0" y="1428750"/>
                    <a:pt x="0" y="14287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5" name="Oval 24"/>
          <p:cNvSpPr>
            <a:spLocks noChangeAspect="1"/>
          </p:cNvSpPr>
          <p:nvPr/>
        </p:nvSpPr>
        <p:spPr>
          <a:xfrm>
            <a:off x="8141219" y="1937399"/>
            <a:ext cx="72515" cy="7251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6" name="TextBox 25"/>
          <p:cNvSpPr txBox="1"/>
          <p:nvPr/>
        </p:nvSpPr>
        <p:spPr>
          <a:xfrm>
            <a:off x="8004597" y="1318857"/>
            <a:ext cx="241723" cy="215444"/>
          </a:xfrm>
          <a:prstGeom prst="rect">
            <a:avLst/>
          </a:prstGeom>
          <a:noFill/>
        </p:spPr>
        <p:txBody>
          <a:bodyPr wrap="none" rtlCol="0">
            <a:spAutoFit/>
          </a:bodyPr>
          <a:lstStyle/>
          <a:p>
            <a:r>
              <a:rPr lang="en-US" sz="800" dirty="0"/>
              <a:t>1</a:t>
            </a:r>
          </a:p>
        </p:txBody>
      </p:sp>
      <p:sp>
        <p:nvSpPr>
          <p:cNvPr id="27" name="TextBox 26"/>
          <p:cNvSpPr txBox="1"/>
          <p:nvPr/>
        </p:nvSpPr>
        <p:spPr>
          <a:xfrm>
            <a:off x="7404559" y="2642482"/>
            <a:ext cx="357790" cy="215444"/>
          </a:xfrm>
          <a:prstGeom prst="rect">
            <a:avLst/>
          </a:prstGeom>
          <a:noFill/>
        </p:spPr>
        <p:txBody>
          <a:bodyPr wrap="none" rtlCol="0">
            <a:spAutoFit/>
          </a:bodyPr>
          <a:lstStyle/>
          <a:p>
            <a:r>
              <a:rPr lang="en-US" sz="800" dirty="0"/>
              <a:t>275</a:t>
            </a:r>
          </a:p>
        </p:txBody>
      </p:sp>
      <p:cxnSp>
        <p:nvCxnSpPr>
          <p:cNvPr id="28" name="Straight Connector 27"/>
          <p:cNvCxnSpPr/>
          <p:nvPr/>
        </p:nvCxnSpPr>
        <p:spPr>
          <a:xfrm>
            <a:off x="8173617" y="1436990"/>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7691017" y="2745090"/>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7710067" y="268612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7729117" y="2627160"/>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7754517" y="2568196"/>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7773567" y="2509232"/>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7798967" y="2450268"/>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818017" y="2391304"/>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7843417" y="2332340"/>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8151392" y="1492870"/>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8122817" y="1548750"/>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8106942" y="1604630"/>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8084717" y="1660510"/>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8062492" y="1716390"/>
            <a:ext cx="44996" cy="0"/>
          </a:xfrm>
          <a:prstGeom prst="line">
            <a:avLst/>
          </a:prstGeom>
          <a:ln w="6350" cmpd="sng">
            <a:solidFill>
              <a:schemeClr val="accent1"/>
            </a:solidFill>
          </a:ln>
          <a:effectLst/>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E3BB371B-CEDE-7747-8A21-4248CF9D79D8}"/>
              </a:ext>
            </a:extLst>
          </p:cNvPr>
          <p:cNvGrpSpPr/>
          <p:nvPr/>
        </p:nvGrpSpPr>
        <p:grpSpPr>
          <a:xfrm>
            <a:off x="5288215" y="3944728"/>
            <a:ext cx="1803919" cy="955120"/>
            <a:chOff x="5288215" y="4211428"/>
            <a:chExt cx="1803919" cy="955120"/>
          </a:xfrm>
        </p:grpSpPr>
        <p:sp>
          <p:nvSpPr>
            <p:cNvPr id="44" name="Freeform 43"/>
            <p:cNvSpPr/>
            <p:nvPr/>
          </p:nvSpPr>
          <p:spPr>
            <a:xfrm>
              <a:off x="6092204" y="4217367"/>
              <a:ext cx="70931" cy="643111"/>
            </a:xfrm>
            <a:custGeom>
              <a:avLst/>
              <a:gdLst>
                <a:gd name="connsiteX0" fmla="*/ 285750 w 285750"/>
                <a:gd name="connsiteY0" fmla="*/ 0 h 1428750"/>
                <a:gd name="connsiteX1" fmla="*/ 275167 w 285750"/>
                <a:gd name="connsiteY1" fmla="*/ 169333 h 1428750"/>
                <a:gd name="connsiteX2" fmla="*/ 254000 w 285750"/>
                <a:gd name="connsiteY2" fmla="*/ 254000 h 1428750"/>
                <a:gd name="connsiteX3" fmla="*/ 243417 w 285750"/>
                <a:gd name="connsiteY3" fmla="*/ 349250 h 1428750"/>
                <a:gd name="connsiteX4" fmla="*/ 222250 w 285750"/>
                <a:gd name="connsiteY4" fmla="*/ 497417 h 1428750"/>
                <a:gd name="connsiteX5" fmla="*/ 211667 w 285750"/>
                <a:gd name="connsiteY5" fmla="*/ 635000 h 1428750"/>
                <a:gd name="connsiteX6" fmla="*/ 190500 w 285750"/>
                <a:gd name="connsiteY6" fmla="*/ 730250 h 1428750"/>
                <a:gd name="connsiteX7" fmla="*/ 169334 w 285750"/>
                <a:gd name="connsiteY7" fmla="*/ 793750 h 1428750"/>
                <a:gd name="connsiteX8" fmla="*/ 169334 w 285750"/>
                <a:gd name="connsiteY8" fmla="*/ 1121833 h 1428750"/>
                <a:gd name="connsiteX9" fmla="*/ 148167 w 285750"/>
                <a:gd name="connsiteY9" fmla="*/ 1153583 h 1428750"/>
                <a:gd name="connsiteX10" fmla="*/ 116417 w 285750"/>
                <a:gd name="connsiteY10" fmla="*/ 1217083 h 1428750"/>
                <a:gd name="connsiteX11" fmla="*/ 84667 w 285750"/>
                <a:gd name="connsiteY11" fmla="*/ 1280583 h 1428750"/>
                <a:gd name="connsiteX12" fmla="*/ 52917 w 285750"/>
                <a:gd name="connsiteY12" fmla="*/ 1301750 h 1428750"/>
                <a:gd name="connsiteX13" fmla="*/ 42334 w 285750"/>
                <a:gd name="connsiteY13" fmla="*/ 1333500 h 1428750"/>
                <a:gd name="connsiteX14" fmla="*/ 21167 w 285750"/>
                <a:gd name="connsiteY14" fmla="*/ 1365250 h 1428750"/>
                <a:gd name="connsiteX15" fmla="*/ 0 w 285750"/>
                <a:gd name="connsiteY15" fmla="*/ 1428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1428750">
                  <a:moveTo>
                    <a:pt x="285750" y="0"/>
                  </a:moveTo>
                  <a:cubicBezTo>
                    <a:pt x="282222" y="56444"/>
                    <a:pt x="282182" y="113215"/>
                    <a:pt x="275167" y="169333"/>
                  </a:cubicBezTo>
                  <a:cubicBezTo>
                    <a:pt x="271559" y="198199"/>
                    <a:pt x="254000" y="254000"/>
                    <a:pt x="254000" y="254000"/>
                  </a:cubicBezTo>
                  <a:cubicBezTo>
                    <a:pt x="250472" y="285750"/>
                    <a:pt x="247935" y="317626"/>
                    <a:pt x="243417" y="349250"/>
                  </a:cubicBezTo>
                  <a:cubicBezTo>
                    <a:pt x="221684" y="501383"/>
                    <a:pt x="243495" y="263722"/>
                    <a:pt x="222250" y="497417"/>
                  </a:cubicBezTo>
                  <a:cubicBezTo>
                    <a:pt x="218086" y="543225"/>
                    <a:pt x="216746" y="589285"/>
                    <a:pt x="211667" y="635000"/>
                  </a:cubicBezTo>
                  <a:cubicBezTo>
                    <a:pt x="209889" y="651004"/>
                    <a:pt x="196021" y="711847"/>
                    <a:pt x="190500" y="730250"/>
                  </a:cubicBezTo>
                  <a:cubicBezTo>
                    <a:pt x="184089" y="751621"/>
                    <a:pt x="169334" y="793750"/>
                    <a:pt x="169334" y="793750"/>
                  </a:cubicBezTo>
                  <a:cubicBezTo>
                    <a:pt x="175444" y="903739"/>
                    <a:pt x="189875" y="1012283"/>
                    <a:pt x="169334" y="1121833"/>
                  </a:cubicBezTo>
                  <a:cubicBezTo>
                    <a:pt x="166990" y="1134335"/>
                    <a:pt x="155223" y="1143000"/>
                    <a:pt x="148167" y="1153583"/>
                  </a:cubicBezTo>
                  <a:cubicBezTo>
                    <a:pt x="121566" y="1233387"/>
                    <a:pt x="157449" y="1135019"/>
                    <a:pt x="116417" y="1217083"/>
                  </a:cubicBezTo>
                  <a:cubicBezTo>
                    <a:pt x="99201" y="1251516"/>
                    <a:pt x="114999" y="1250251"/>
                    <a:pt x="84667" y="1280583"/>
                  </a:cubicBezTo>
                  <a:cubicBezTo>
                    <a:pt x="75673" y="1289577"/>
                    <a:pt x="63500" y="1294694"/>
                    <a:pt x="52917" y="1301750"/>
                  </a:cubicBezTo>
                  <a:cubicBezTo>
                    <a:pt x="49389" y="1312333"/>
                    <a:pt x="47323" y="1323522"/>
                    <a:pt x="42334" y="1333500"/>
                  </a:cubicBezTo>
                  <a:cubicBezTo>
                    <a:pt x="36646" y="1344877"/>
                    <a:pt x="26333" y="1353627"/>
                    <a:pt x="21167" y="1365250"/>
                  </a:cubicBezTo>
                  <a:cubicBezTo>
                    <a:pt x="12105" y="1385639"/>
                    <a:pt x="0" y="1428750"/>
                    <a:pt x="0" y="14287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5" name="Oval 44"/>
            <p:cNvSpPr>
              <a:spLocks noChangeAspect="1"/>
            </p:cNvSpPr>
            <p:nvPr/>
          </p:nvSpPr>
          <p:spPr>
            <a:xfrm>
              <a:off x="6064579" y="4836780"/>
              <a:ext cx="72515" cy="7251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6" name="Oval 45"/>
            <p:cNvSpPr/>
            <p:nvPr/>
          </p:nvSpPr>
          <p:spPr>
            <a:xfrm>
              <a:off x="5994464" y="4803689"/>
              <a:ext cx="589671" cy="134361"/>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7" name="Oval 46"/>
            <p:cNvSpPr>
              <a:spLocks noChangeAspect="1"/>
            </p:cNvSpPr>
            <p:nvPr/>
          </p:nvSpPr>
          <p:spPr>
            <a:xfrm>
              <a:off x="5999995" y="4995972"/>
              <a:ext cx="72515" cy="7251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cxnSp>
          <p:nvCxnSpPr>
            <p:cNvPr id="49" name="Straight Connector 48"/>
            <p:cNvCxnSpPr>
              <a:stCxn id="45" idx="4"/>
              <a:endCxn id="47" idx="7"/>
            </p:cNvCxnSpPr>
            <p:nvPr/>
          </p:nvCxnSpPr>
          <p:spPr>
            <a:xfrm flipH="1">
              <a:off x="6061890" y="4909295"/>
              <a:ext cx="38947" cy="97297"/>
            </a:xfrm>
            <a:prstGeom prst="line">
              <a:avLst/>
            </a:prstGeom>
            <a:ln w="12700"/>
          </p:spPr>
          <p:style>
            <a:lnRef idx="1">
              <a:schemeClr val="dk1"/>
            </a:lnRef>
            <a:fillRef idx="0">
              <a:schemeClr val="dk1"/>
            </a:fillRef>
            <a:effectRef idx="0">
              <a:schemeClr val="dk1"/>
            </a:effectRef>
            <a:fontRef idx="minor">
              <a:schemeClr val="tx1"/>
            </a:fontRef>
          </p:style>
        </p:cxnSp>
        <p:sp>
          <p:nvSpPr>
            <p:cNvPr id="53" name="Oval 52"/>
            <p:cNvSpPr>
              <a:spLocks noChangeAspect="1"/>
            </p:cNvSpPr>
            <p:nvPr/>
          </p:nvSpPr>
          <p:spPr>
            <a:xfrm>
              <a:off x="6159959" y="4838853"/>
              <a:ext cx="72515" cy="72515"/>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4" name="Oval 53"/>
            <p:cNvSpPr>
              <a:spLocks noChangeAspect="1"/>
            </p:cNvSpPr>
            <p:nvPr/>
          </p:nvSpPr>
          <p:spPr>
            <a:xfrm>
              <a:off x="6255338" y="4835742"/>
              <a:ext cx="72515" cy="72515"/>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5" name="Oval 54"/>
            <p:cNvSpPr>
              <a:spLocks noChangeAspect="1"/>
            </p:cNvSpPr>
            <p:nvPr/>
          </p:nvSpPr>
          <p:spPr>
            <a:xfrm>
              <a:off x="6350718" y="4832631"/>
              <a:ext cx="72515" cy="72515"/>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6" name="Oval 55"/>
            <p:cNvSpPr>
              <a:spLocks noChangeAspect="1"/>
            </p:cNvSpPr>
            <p:nvPr/>
          </p:nvSpPr>
          <p:spPr>
            <a:xfrm>
              <a:off x="6440914" y="4829521"/>
              <a:ext cx="72515" cy="72515"/>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7" name="Oval 56"/>
            <p:cNvSpPr>
              <a:spLocks noChangeAspect="1"/>
            </p:cNvSpPr>
            <p:nvPr/>
          </p:nvSpPr>
          <p:spPr>
            <a:xfrm>
              <a:off x="6102938" y="4652241"/>
              <a:ext cx="72515" cy="7251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8" name="Oval 57"/>
            <p:cNvSpPr>
              <a:spLocks noChangeAspect="1"/>
            </p:cNvSpPr>
            <p:nvPr/>
          </p:nvSpPr>
          <p:spPr>
            <a:xfrm>
              <a:off x="6198318" y="4654314"/>
              <a:ext cx="72515" cy="72515"/>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9" name="Oval 58"/>
            <p:cNvSpPr>
              <a:spLocks noChangeAspect="1"/>
            </p:cNvSpPr>
            <p:nvPr/>
          </p:nvSpPr>
          <p:spPr>
            <a:xfrm>
              <a:off x="6293697" y="4651203"/>
              <a:ext cx="72515" cy="72515"/>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0" name="Oval 59"/>
            <p:cNvSpPr>
              <a:spLocks noChangeAspect="1"/>
            </p:cNvSpPr>
            <p:nvPr/>
          </p:nvSpPr>
          <p:spPr>
            <a:xfrm>
              <a:off x="6389077" y="4648092"/>
              <a:ext cx="72515" cy="72515"/>
            </a:xfrm>
            <a:prstGeom prst="ellipse">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2" name="Oval 61"/>
            <p:cNvSpPr/>
            <p:nvPr/>
          </p:nvSpPr>
          <p:spPr>
            <a:xfrm>
              <a:off x="6022457" y="4619150"/>
              <a:ext cx="525393" cy="134361"/>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9" name="Oval 68"/>
            <p:cNvSpPr>
              <a:spLocks noChangeAspect="1"/>
            </p:cNvSpPr>
            <p:nvPr/>
          </p:nvSpPr>
          <p:spPr>
            <a:xfrm>
              <a:off x="6644844" y="4832168"/>
              <a:ext cx="72515" cy="7251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cxnSp>
          <p:nvCxnSpPr>
            <p:cNvPr id="70" name="Straight Connector 69"/>
            <p:cNvCxnSpPr>
              <a:stCxn id="60" idx="6"/>
              <a:endCxn id="69" idx="1"/>
            </p:cNvCxnSpPr>
            <p:nvPr/>
          </p:nvCxnSpPr>
          <p:spPr>
            <a:xfrm>
              <a:off x="6461592" y="4684350"/>
              <a:ext cx="193872" cy="158438"/>
            </a:xfrm>
            <a:prstGeom prst="line">
              <a:avLst/>
            </a:prstGeom>
            <a:ln w="12700"/>
          </p:spPr>
          <p:style>
            <a:lnRef idx="1">
              <a:schemeClr val="dk1"/>
            </a:lnRef>
            <a:fillRef idx="0">
              <a:schemeClr val="dk1"/>
            </a:fillRef>
            <a:effectRef idx="0">
              <a:schemeClr val="dk1"/>
            </a:effectRef>
            <a:fontRef idx="minor">
              <a:schemeClr val="tx1"/>
            </a:fontRef>
          </p:style>
        </p:cxnSp>
        <p:sp>
          <p:nvSpPr>
            <p:cNvPr id="74" name="Isosceles Triangle 73"/>
            <p:cNvSpPr/>
            <p:nvPr/>
          </p:nvSpPr>
          <p:spPr>
            <a:xfrm>
              <a:off x="5288215" y="4211428"/>
              <a:ext cx="1803919" cy="955120"/>
            </a:xfrm>
            <a:prstGeom prst="triangle">
              <a:avLst>
                <a:gd name="adj" fmla="val 49042"/>
              </a:avLst>
            </a:prstGeom>
            <a:solidFill>
              <a:schemeClr val="accent1">
                <a:lumMod val="40000"/>
                <a:lumOff val="6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pic>
        <p:nvPicPr>
          <p:cNvPr id="76" name="Picture 75" descr="latex-image-1.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03147" y="4405381"/>
            <a:ext cx="2209800" cy="596900"/>
          </a:xfrm>
          <a:prstGeom prst="rect">
            <a:avLst/>
          </a:prstGeom>
        </p:spPr>
      </p:pic>
      <p:pic>
        <p:nvPicPr>
          <p:cNvPr id="77" name="Picture 76"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87469" y="4053044"/>
            <a:ext cx="2362200" cy="266700"/>
          </a:xfrm>
          <a:prstGeom prst="rect">
            <a:avLst/>
          </a:prstGeom>
        </p:spPr>
      </p:pic>
      <p:sp>
        <p:nvSpPr>
          <p:cNvPr id="52" name="Content Placeholder 2">
            <a:extLst>
              <a:ext uri="{FF2B5EF4-FFF2-40B4-BE49-F238E27FC236}">
                <a16:creationId xmlns:a16="http://schemas.microsoft.com/office/drawing/2014/main" id="{76270B68-2315-7743-8072-19E880F2FEE2}"/>
              </a:ext>
            </a:extLst>
          </p:cNvPr>
          <p:cNvSpPr txBox="1">
            <a:spLocks/>
          </p:cNvSpPr>
          <p:nvPr/>
        </p:nvSpPr>
        <p:spPr bwMode="auto">
          <a:xfrm>
            <a:off x="533400" y="1652434"/>
            <a:ext cx="8375822" cy="21118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buClr>
                <a:schemeClr val="tx1"/>
              </a:buClr>
            </a:pPr>
            <a:r>
              <a:rPr lang="en-US" sz="2000" kern="0" dirty="0"/>
              <a:t>When </a:t>
            </a:r>
            <a:r>
              <a:rPr lang="en-US" sz="2000" i="1" kern="0" dirty="0" err="1">
                <a:latin typeface="Times New Roman" panose="02020603050405020304" pitchFamily="18" charset="0"/>
                <a:cs typeface="Times New Roman" panose="02020603050405020304" pitchFamily="18" charset="0"/>
              </a:rPr>
              <a:t>btcount</a:t>
            </a:r>
            <a:r>
              <a:rPr lang="en-US" sz="2000" kern="0" dirty="0">
                <a:latin typeface="Times New Roman" panose="02020603050405020304" pitchFamily="18" charset="0"/>
                <a:cs typeface="Times New Roman" panose="02020603050405020304" pitchFamily="18" charset="0"/>
              </a:rPr>
              <a:t>[⋅]</a:t>
            </a:r>
            <a:r>
              <a:rPr lang="en-US" sz="2000" i="1" kern="0" dirty="0">
                <a:latin typeface="Garamond"/>
                <a:cs typeface="Garamond"/>
              </a:rPr>
              <a:t> </a:t>
            </a:r>
            <a:r>
              <a:rPr lang="en-US" sz="2000" kern="0" dirty="0"/>
              <a:t>reaches a given threshold </a:t>
            </a:r>
            <a:r>
              <a:rPr lang="el-GR" sz="2000" i="1" kern="0" dirty="0"/>
              <a:t>θ</a:t>
            </a:r>
            <a:endParaRPr lang="en-US" sz="2000" i="1" kern="0" baseline="30000" dirty="0"/>
          </a:p>
          <a:p>
            <a:pPr lvl="1">
              <a:buClr>
                <a:schemeClr val="tx1"/>
              </a:buClr>
            </a:pPr>
            <a:r>
              <a:rPr lang="en-US" sz="1800" kern="0" dirty="0"/>
              <a:t>Enforce GAC then HLC as long as HLC yields </a:t>
            </a:r>
            <a:br>
              <a:rPr lang="en-US" sz="1800" kern="0" dirty="0"/>
            </a:br>
            <a:r>
              <a:rPr lang="en-US" sz="1800" kern="0" dirty="0"/>
              <a:t>domain wipeout for all values in domain of current variable</a:t>
            </a:r>
            <a:endParaRPr lang="en-US" sz="1400" kern="0" dirty="0"/>
          </a:p>
          <a:p>
            <a:pPr lvl="1">
              <a:buClr>
                <a:schemeClr val="tx1"/>
              </a:buClr>
            </a:pPr>
            <a:r>
              <a:rPr lang="en-US" sz="1800" kern="0" dirty="0"/>
              <a:t>If backtrack, reduce threshold and keep enforcing HLC</a:t>
            </a:r>
            <a:endParaRPr lang="en-US" sz="1800" i="1" kern="0" baseline="30000" dirty="0"/>
          </a:p>
          <a:p>
            <a:pPr lvl="1">
              <a:buClr>
                <a:schemeClr val="tx1"/>
              </a:buClr>
            </a:pPr>
            <a:r>
              <a:rPr lang="en-US" sz="1800" kern="0" dirty="0"/>
              <a:t>If HLC finds a consistent value, reset </a:t>
            </a:r>
            <a:r>
              <a:rPr lang="en-US" sz="1800" i="1" kern="0" dirty="0" err="1">
                <a:latin typeface="Times New Roman" panose="02020603050405020304" pitchFamily="18" charset="0"/>
                <a:cs typeface="Times New Roman" panose="02020603050405020304" pitchFamily="18" charset="0"/>
              </a:rPr>
              <a:t>btcount</a:t>
            </a:r>
            <a:r>
              <a:rPr lang="en-US" sz="1800" kern="0" dirty="0">
                <a:latin typeface="Times New Roman" panose="02020603050405020304" pitchFamily="18" charset="0"/>
                <a:cs typeface="Times New Roman" panose="02020603050405020304" pitchFamily="18" charset="0"/>
              </a:rPr>
              <a:t>[⋅]</a:t>
            </a:r>
            <a:r>
              <a:rPr lang="en-US" sz="1800" i="1" kern="0" dirty="0"/>
              <a:t>, </a:t>
            </a:r>
            <a:r>
              <a:rPr lang="en-US" sz="1800" kern="0" dirty="0"/>
              <a:t>increase threshold a little</a:t>
            </a:r>
          </a:p>
          <a:p>
            <a:pPr lvl="1">
              <a:buClr>
                <a:schemeClr val="tx1"/>
              </a:buClr>
            </a:pPr>
            <a:r>
              <a:rPr lang="en-US" sz="1800" kern="0" dirty="0"/>
              <a:t>If GAC finds a consistent value, reset </a:t>
            </a:r>
            <a:r>
              <a:rPr lang="en-US" sz="1800" i="1" kern="0" dirty="0" err="1">
                <a:latin typeface="Times New Roman" panose="02020603050405020304" pitchFamily="18" charset="0"/>
                <a:cs typeface="Times New Roman" panose="02020603050405020304" pitchFamily="18" charset="0"/>
              </a:rPr>
              <a:t>btcount</a:t>
            </a:r>
            <a:r>
              <a:rPr lang="en-US" sz="1800" kern="0" dirty="0">
                <a:latin typeface="Times New Roman" panose="02020603050405020304" pitchFamily="18" charset="0"/>
                <a:cs typeface="Times New Roman" panose="02020603050405020304" pitchFamily="18" charset="0"/>
              </a:rPr>
              <a:t>[⋅]</a:t>
            </a:r>
            <a:r>
              <a:rPr lang="en-US" sz="1800" i="1" kern="0" dirty="0"/>
              <a:t>, </a:t>
            </a:r>
            <a:r>
              <a:rPr lang="en-US" sz="1800" kern="0" dirty="0"/>
              <a:t>increase threshold</a:t>
            </a:r>
            <a:r>
              <a:rPr lang="en-US" sz="1800" i="1" kern="0" baseline="30000" dirty="0"/>
              <a:t> </a:t>
            </a:r>
            <a:r>
              <a:rPr lang="en-US" sz="1800" kern="0" dirty="0"/>
              <a:t>a lot</a:t>
            </a:r>
          </a:p>
        </p:txBody>
      </p:sp>
      <p:sp>
        <p:nvSpPr>
          <p:cNvPr id="61" name="Content Placeholder 2">
            <a:extLst>
              <a:ext uri="{FF2B5EF4-FFF2-40B4-BE49-F238E27FC236}">
                <a16:creationId xmlns:a16="http://schemas.microsoft.com/office/drawing/2014/main" id="{29682D6E-1E04-CC4F-A677-E725BC63907F}"/>
              </a:ext>
            </a:extLst>
          </p:cNvPr>
          <p:cNvSpPr txBox="1">
            <a:spLocks/>
          </p:cNvSpPr>
          <p:nvPr/>
        </p:nvSpPr>
        <p:spPr bwMode="auto">
          <a:xfrm>
            <a:off x="533400" y="3688586"/>
            <a:ext cx="4754815" cy="14589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Tx/>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Tx/>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Tx/>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Tx/>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buClr>
                <a:schemeClr val="tx1"/>
              </a:buClr>
            </a:pPr>
            <a:r>
              <a:rPr lang="en-US" sz="2000" kern="0" dirty="0"/>
              <a:t>Geometric laws to update threshold</a:t>
            </a:r>
            <a:endParaRPr lang="en-US" sz="2000" i="1" kern="0" baseline="30000" dirty="0"/>
          </a:p>
          <a:p>
            <a:pPr lvl="1">
              <a:buClr>
                <a:schemeClr val="tx1"/>
              </a:buClr>
            </a:pPr>
            <a:r>
              <a:rPr lang="en-US" sz="1600" kern="0" dirty="0"/>
              <a:t>Wipeout:</a:t>
            </a:r>
            <a:endParaRPr lang="en-US" sz="1600" kern="0" baseline="30000" dirty="0"/>
          </a:p>
          <a:p>
            <a:pPr lvl="1">
              <a:buClr>
                <a:schemeClr val="tx1"/>
              </a:buClr>
            </a:pPr>
            <a:r>
              <a:rPr lang="en-US" sz="1600" kern="0" dirty="0"/>
              <a:t>Filtering:</a:t>
            </a:r>
            <a:endParaRPr lang="en-US" sz="1600" kern="0" baseline="30000" dirty="0"/>
          </a:p>
          <a:p>
            <a:pPr lvl="1">
              <a:buClr>
                <a:schemeClr val="tx1"/>
              </a:buClr>
            </a:pPr>
            <a:r>
              <a:rPr lang="en-US" sz="1600" kern="0" dirty="0"/>
              <a:t>No filtering:</a:t>
            </a:r>
            <a:endParaRPr lang="en-US" sz="1600" kern="0" baseline="30000" dirty="0"/>
          </a:p>
        </p:txBody>
      </p:sp>
    </p:spTree>
    <p:extLst>
      <p:ext uri="{BB962C8B-B14F-4D97-AF65-F5344CB8AC3E}">
        <p14:creationId xmlns:p14="http://schemas.microsoft.com/office/powerpoint/2010/main" val="258222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7" grpId="0" animBg="1"/>
      <p:bldP spid="9" grpId="0" animBg="1"/>
      <p:bldP spid="10" grpId="0" animBg="1"/>
      <p:bldP spid="52" grpId="0"/>
      <p:bldP spid="6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38201" y="2625757"/>
            <a:ext cx="1117189" cy="297611"/>
          </a:xfrm>
          <a:prstGeom prst="rect">
            <a:avLst/>
          </a:prstGeom>
          <a:solidFill>
            <a:srgbClr val="008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 name="Rectangle 8"/>
          <p:cNvSpPr/>
          <p:nvPr/>
        </p:nvSpPr>
        <p:spPr>
          <a:xfrm>
            <a:off x="6388029" y="2979041"/>
            <a:ext cx="1871529" cy="297611"/>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 name="Rectangle 9"/>
          <p:cNvSpPr/>
          <p:nvPr/>
        </p:nvSpPr>
        <p:spPr>
          <a:xfrm>
            <a:off x="6397577" y="3313228"/>
            <a:ext cx="1861981" cy="297611"/>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p:cNvSpPr>
            <a:spLocks noGrp="1"/>
          </p:cNvSpPr>
          <p:nvPr>
            <p:ph type="title"/>
          </p:nvPr>
        </p:nvSpPr>
        <p:spPr/>
        <p:txBody>
          <a:bodyPr/>
          <a:lstStyle/>
          <a:p>
            <a:r>
              <a:rPr lang="en-US" sz="3200" cap="small" dirty="0" err="1"/>
              <a:t>BTWatch</a:t>
            </a:r>
            <a:r>
              <a:rPr lang="en-US" sz="3200" dirty="0"/>
              <a:t>: A Reactive Strategy for HLC</a:t>
            </a:r>
          </a:p>
        </p:txBody>
      </p:sp>
      <p:sp>
        <p:nvSpPr>
          <p:cNvPr id="3" name="Content Placeholder 2"/>
          <p:cNvSpPr>
            <a:spLocks noGrp="1"/>
          </p:cNvSpPr>
          <p:nvPr>
            <p:ph idx="1"/>
          </p:nvPr>
        </p:nvSpPr>
        <p:spPr/>
        <p:txBody>
          <a:bodyPr/>
          <a:lstStyle/>
          <a:p>
            <a:pPr>
              <a:buClr>
                <a:schemeClr val="tx1"/>
              </a:buClr>
            </a:pPr>
            <a:r>
              <a:rPr lang="en-US" sz="2000" dirty="0"/>
              <a:t>Keep track of </a:t>
            </a:r>
            <a:r>
              <a:rPr lang="en-US" sz="2000" i="1" dirty="0" err="1"/>
              <a:t>btcount</a:t>
            </a:r>
            <a:r>
              <a:rPr lang="en-US" sz="2000" dirty="0"/>
              <a:t>, number of backtrack during search</a:t>
            </a:r>
          </a:p>
          <a:p>
            <a:pPr>
              <a:buClr>
                <a:schemeClr val="tx1"/>
              </a:buClr>
            </a:pPr>
            <a:r>
              <a:rPr lang="en-US" sz="2000" dirty="0"/>
              <a:t>When </a:t>
            </a:r>
            <a:r>
              <a:rPr lang="en-US" sz="2000" i="1" dirty="0" err="1"/>
              <a:t>btcount</a:t>
            </a:r>
            <a:r>
              <a:rPr lang="en-US" sz="2000" i="1" dirty="0">
                <a:latin typeface="Garamond"/>
                <a:cs typeface="Garamond"/>
              </a:rPr>
              <a:t> </a:t>
            </a:r>
            <a:r>
              <a:rPr lang="en-US" sz="2000" dirty="0"/>
              <a:t>reaches a threshold </a:t>
            </a:r>
            <a:r>
              <a:rPr lang="en-US" sz="2000" i="1" dirty="0" err="1"/>
              <a:t>θ</a:t>
            </a:r>
            <a:r>
              <a:rPr lang="en-US" sz="2000" i="1" baseline="30000" dirty="0" err="1"/>
              <a:t>bt</a:t>
            </a:r>
            <a:endParaRPr lang="en-US" sz="2000" i="1" baseline="30000" dirty="0"/>
          </a:p>
          <a:p>
            <a:pPr lvl="1">
              <a:buClr>
                <a:schemeClr val="tx1"/>
              </a:buClr>
            </a:pPr>
            <a:r>
              <a:rPr lang="en-US" sz="1800" dirty="0"/>
              <a:t>Enforce GAC then enforce HLC as long as HLC yields domain wipeout for all values in variable’s domain</a:t>
            </a:r>
          </a:p>
          <a:p>
            <a:pPr lvl="1">
              <a:buClr>
                <a:schemeClr val="tx1"/>
              </a:buClr>
            </a:pPr>
            <a:r>
              <a:rPr lang="en-US" sz="1800" dirty="0"/>
              <a:t>If we backtrack, keep enforcing HLC and reduce </a:t>
            </a:r>
            <a:r>
              <a:rPr lang="en-US" sz="1800" i="1" dirty="0" err="1"/>
              <a:t>θ</a:t>
            </a:r>
            <a:r>
              <a:rPr lang="en-US" sz="1800" i="1" baseline="30000" dirty="0" err="1"/>
              <a:t>bt</a:t>
            </a:r>
            <a:endParaRPr lang="en-US" sz="1800" i="1" baseline="30000" dirty="0"/>
          </a:p>
          <a:p>
            <a:pPr lvl="1">
              <a:buClr>
                <a:schemeClr val="tx1"/>
              </a:buClr>
            </a:pPr>
            <a:r>
              <a:rPr lang="en-US" sz="1800" dirty="0"/>
              <a:t>If HLC finds a consistent value, reset </a:t>
            </a:r>
            <a:r>
              <a:rPr lang="en-US" sz="1800" i="1" dirty="0" err="1"/>
              <a:t>btcount</a:t>
            </a:r>
            <a:r>
              <a:rPr lang="en-US" sz="1800" i="1" dirty="0"/>
              <a:t> </a:t>
            </a:r>
            <a:r>
              <a:rPr lang="en-US" sz="1800" dirty="0"/>
              <a:t>and increase </a:t>
            </a:r>
            <a:r>
              <a:rPr lang="en-US" sz="1800" i="1" dirty="0" err="1"/>
              <a:t>θ</a:t>
            </a:r>
            <a:r>
              <a:rPr lang="en-US" sz="1800" i="1" baseline="30000" dirty="0" err="1"/>
              <a:t>bt</a:t>
            </a:r>
            <a:r>
              <a:rPr lang="en-US" sz="1800" i="1" baseline="30000" dirty="0"/>
              <a:t> </a:t>
            </a:r>
            <a:r>
              <a:rPr lang="en-US" sz="1800" dirty="0"/>
              <a:t>a little</a:t>
            </a:r>
          </a:p>
          <a:p>
            <a:pPr lvl="1">
              <a:buClr>
                <a:schemeClr val="tx1"/>
              </a:buClr>
            </a:pPr>
            <a:r>
              <a:rPr lang="en-US" sz="1800" dirty="0"/>
              <a:t>If GAC finds a consistent value, reset </a:t>
            </a:r>
            <a:r>
              <a:rPr lang="en-US" sz="1800" i="1" dirty="0" err="1"/>
              <a:t>btcount</a:t>
            </a:r>
            <a:r>
              <a:rPr lang="en-US" sz="1800" i="1" dirty="0"/>
              <a:t> </a:t>
            </a:r>
            <a:r>
              <a:rPr lang="en-US" sz="1800" dirty="0"/>
              <a:t>and increase </a:t>
            </a:r>
            <a:r>
              <a:rPr lang="en-US" sz="1800" i="1" dirty="0" err="1"/>
              <a:t>θ</a:t>
            </a:r>
            <a:r>
              <a:rPr lang="en-US" sz="1800" i="1" baseline="30000" dirty="0" err="1"/>
              <a:t>bt</a:t>
            </a:r>
            <a:r>
              <a:rPr lang="en-US" sz="1800" i="1" baseline="30000" dirty="0"/>
              <a:t> </a:t>
            </a:r>
            <a:r>
              <a:rPr lang="en-US" sz="1800" dirty="0"/>
              <a:t>a lot</a:t>
            </a:r>
          </a:p>
          <a:p>
            <a:pPr lvl="1">
              <a:buClr>
                <a:schemeClr val="tx1"/>
              </a:buClr>
            </a:pPr>
            <a:endParaRPr lang="en-US" sz="1600" baseline="30000" dirty="0"/>
          </a:p>
          <a:p>
            <a:pPr lvl="1">
              <a:buClr>
                <a:schemeClr val="tx1"/>
              </a:buClr>
            </a:pPr>
            <a:endParaRPr lang="en-US" sz="1600" baseline="30000" dirty="0"/>
          </a:p>
          <a:p>
            <a:pPr>
              <a:buClr>
                <a:schemeClr val="tx1"/>
              </a:buClr>
            </a:pPr>
            <a:r>
              <a:rPr lang="en-US" sz="2000" cap="small" dirty="0"/>
              <a:t>PP-</a:t>
            </a:r>
            <a:r>
              <a:rPr lang="en-US" sz="2000" cap="small" dirty="0" err="1"/>
              <a:t>BTWatch</a:t>
            </a:r>
            <a:endParaRPr lang="en-US" sz="2000" cap="small" dirty="0"/>
          </a:p>
          <a:p>
            <a:pPr lvl="1">
              <a:buClr>
                <a:schemeClr val="tx1"/>
              </a:buClr>
            </a:pPr>
            <a:r>
              <a:rPr lang="en-US" sz="1600" dirty="0"/>
              <a:t>Combination of </a:t>
            </a:r>
            <a:r>
              <a:rPr lang="en-US" sz="1600" cap="small" dirty="0" err="1"/>
              <a:t>PrePeak</a:t>
            </a:r>
            <a:r>
              <a:rPr lang="en-US" sz="1600" dirty="0"/>
              <a:t> and </a:t>
            </a:r>
            <a:r>
              <a:rPr lang="en-US" sz="1600" cap="small" dirty="0" err="1"/>
              <a:t>BTWatch</a:t>
            </a:r>
            <a:endParaRPr lang="en-US" sz="1600" cap="small" dirty="0"/>
          </a:p>
          <a:p>
            <a:pPr lvl="1">
              <a:buClr>
                <a:schemeClr val="tx1"/>
              </a:buClr>
            </a:pPr>
            <a:r>
              <a:rPr lang="en-US" sz="1600" dirty="0"/>
              <a:t>Enforces HLC depending on </a:t>
            </a:r>
            <a:r>
              <a:rPr lang="en-US" sz="1600" i="1" dirty="0" err="1"/>
              <a:t>btcount</a:t>
            </a:r>
            <a:endParaRPr lang="en-US" sz="1600" i="1" dirty="0"/>
          </a:p>
          <a:p>
            <a:pPr lvl="1">
              <a:buClr>
                <a:schemeClr val="tx1"/>
              </a:buClr>
            </a:pPr>
            <a:r>
              <a:rPr lang="en-US" sz="1600" dirty="0"/>
              <a:t>Can only enforce HLC when we backtrack to before the peak</a:t>
            </a:r>
          </a:p>
        </p:txBody>
      </p:sp>
      <p:sp>
        <p:nvSpPr>
          <p:cNvPr id="4" name="Date Placeholder 3"/>
          <p:cNvSpPr>
            <a:spLocks noGrp="1"/>
          </p:cNvSpPr>
          <p:nvPr>
            <p:ph type="dt" sz="half" idx="10"/>
          </p:nvPr>
        </p:nvSpPr>
        <p:spPr/>
        <p:txBody>
          <a:bodyPr/>
          <a:lstStyle/>
          <a:p>
            <a:pPr>
              <a:defRPr/>
            </a:pPr>
            <a:fld id="{08757F20-7D1A-E141-83B2-877CA2D3C0E1}" type="datetime1">
              <a:rPr lang="en-US" altLang="zh-CN" smtClean="0"/>
              <a:pPr>
                <a:defRPr/>
              </a:pPr>
              <a:t>11/1/18</a:t>
            </a:fld>
            <a:endParaRPr lang="en-US" altLang="zh-CN"/>
          </a:p>
        </p:txBody>
      </p:sp>
      <p:sp>
        <p:nvSpPr>
          <p:cNvPr id="5" name="Footer Placeholder 4"/>
          <p:cNvSpPr>
            <a:spLocks noGrp="1"/>
          </p:cNvSpPr>
          <p:nvPr>
            <p:ph type="ftr" sz="quarter" idx="11"/>
          </p:nvPr>
        </p:nvSpPr>
        <p:spPr/>
        <p:txBody>
          <a:bodyPr/>
          <a:lstStyle/>
          <a:p>
            <a:pPr>
              <a:defRPr/>
            </a:pPr>
            <a:r>
              <a:rPr lang="en-US" altLang="zh-CN"/>
              <a:t>Woodward: Proposal</a:t>
            </a:r>
          </a:p>
        </p:txBody>
      </p:sp>
      <p:sp>
        <p:nvSpPr>
          <p:cNvPr id="6" name="Slide Number Placeholder 5"/>
          <p:cNvSpPr>
            <a:spLocks noGrp="1"/>
          </p:cNvSpPr>
          <p:nvPr>
            <p:ph type="sldNum" sz="quarter" idx="12"/>
          </p:nvPr>
        </p:nvSpPr>
        <p:spPr/>
        <p:txBody>
          <a:bodyPr/>
          <a:lstStyle/>
          <a:p>
            <a:pPr>
              <a:defRPr/>
            </a:pPr>
            <a:fld id="{A7172004-5CED-694E-8453-C5C1C330C6EE}" type="slidenum">
              <a:rPr lang="en-US" altLang="zh-CN" smtClean="0"/>
              <a:pPr>
                <a:defRPr/>
              </a:pPr>
              <a:t>57</a:t>
            </a:fld>
            <a:endParaRPr lang="en-US" altLang="zh-CN"/>
          </a:p>
        </p:txBody>
      </p:sp>
    </p:spTree>
    <p:extLst>
      <p:ext uri="{BB962C8B-B14F-4D97-AF65-F5344CB8AC3E}">
        <p14:creationId xmlns:p14="http://schemas.microsoft.com/office/powerpoint/2010/main" val="30910623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A5AA-8B7F-4D9C-8DAD-F592D6F22255}"/>
              </a:ext>
            </a:extLst>
          </p:cNvPr>
          <p:cNvSpPr>
            <a:spLocks noGrp="1"/>
          </p:cNvSpPr>
          <p:nvPr>
            <p:ph type="title"/>
          </p:nvPr>
        </p:nvSpPr>
        <p:spPr/>
        <p:txBody>
          <a:bodyPr/>
          <a:lstStyle/>
          <a:p>
            <a:r>
              <a:rPr lang="en-US" dirty="0">
                <a:latin typeface="Helvetica" charset="0"/>
                <a:ea typeface="宋体" charset="0"/>
                <a:cs typeface="宋体" charset="0"/>
              </a:rPr>
              <a:t>∪</a:t>
            </a:r>
            <a:r>
              <a:rPr lang="en-US" baseline="-25000" dirty="0" err="1">
                <a:latin typeface="Helvetica" charset="0"/>
                <a:ea typeface="宋体" charset="0"/>
                <a:cs typeface="宋体" charset="0"/>
              </a:rPr>
              <a:t>cyc</a:t>
            </a:r>
            <a:r>
              <a:rPr lang="en-US" dirty="0" err="1">
                <a:latin typeface="Helvetica" charset="0"/>
                <a:ea typeface="宋体" charset="0"/>
                <a:cs typeface="宋体" charset="0"/>
              </a:rPr>
              <a:t>POAC</a:t>
            </a:r>
            <a:r>
              <a:rPr lang="en-US" dirty="0">
                <a:latin typeface="Helvetica" charset="0"/>
                <a:ea typeface="宋体" charset="0"/>
                <a:cs typeface="宋体" charset="0"/>
              </a:rPr>
              <a:t> with </a:t>
            </a:r>
            <a:r>
              <a:rPr lang="en-US" cap="small" dirty="0" err="1">
                <a:latin typeface="Helvetica" charset="0"/>
                <a:ea typeface="宋体" charset="0"/>
                <a:cs typeface="宋体" charset="0"/>
              </a:rPr>
              <a:t>PrePeak</a:t>
            </a:r>
            <a:endParaRPr lang="en-US" cap="small" dirty="0"/>
          </a:p>
        </p:txBody>
      </p:sp>
      <p:graphicFrame>
        <p:nvGraphicFramePr>
          <p:cNvPr id="8" name="Content Placeholder 7">
            <a:extLst>
              <a:ext uri="{FF2B5EF4-FFF2-40B4-BE49-F238E27FC236}">
                <a16:creationId xmlns:a16="http://schemas.microsoft.com/office/drawing/2014/main" id="{FD9E1906-2CDA-3D4D-AD8A-A7083623EFEE}"/>
              </a:ext>
            </a:extLst>
          </p:cNvPr>
          <p:cNvGraphicFramePr>
            <a:graphicFrameLocks noGrp="1"/>
          </p:cNvGraphicFramePr>
          <p:nvPr>
            <p:ph idx="1"/>
            <p:extLst>
              <p:ext uri="{D42A27DB-BD31-4B8C-83A1-F6EECF244321}">
                <p14:modId xmlns:p14="http://schemas.microsoft.com/office/powerpoint/2010/main" val="3610067861"/>
              </p:ext>
            </p:extLst>
          </p:nvPr>
        </p:nvGraphicFramePr>
        <p:xfrm>
          <a:off x="104139" y="1470647"/>
          <a:ext cx="8935721" cy="3413760"/>
        </p:xfrm>
        <a:graphic>
          <a:graphicData uri="http://schemas.openxmlformats.org/drawingml/2006/table">
            <a:tbl>
              <a:tblPr>
                <a:tableStyleId>{5C22544A-7EE6-4342-B048-85BDC9FD1C3A}</a:tableStyleId>
              </a:tblPr>
              <a:tblGrid>
                <a:gridCol w="2135505">
                  <a:extLst>
                    <a:ext uri="{9D8B030D-6E8A-4147-A177-3AD203B41FA5}">
                      <a16:colId xmlns:a16="http://schemas.microsoft.com/office/drawing/2014/main" val="3544254953"/>
                    </a:ext>
                  </a:extLst>
                </a:gridCol>
                <a:gridCol w="2075180">
                  <a:extLst>
                    <a:ext uri="{9D8B030D-6E8A-4147-A177-3AD203B41FA5}">
                      <a16:colId xmlns:a16="http://schemas.microsoft.com/office/drawing/2014/main" val="2888297101"/>
                    </a:ext>
                  </a:extLst>
                </a:gridCol>
                <a:gridCol w="2362518">
                  <a:extLst>
                    <a:ext uri="{9D8B030D-6E8A-4147-A177-3AD203B41FA5}">
                      <a16:colId xmlns:a16="http://schemas.microsoft.com/office/drawing/2014/main" val="1336562166"/>
                    </a:ext>
                  </a:extLst>
                </a:gridCol>
                <a:gridCol w="2362518">
                  <a:extLst>
                    <a:ext uri="{9D8B030D-6E8A-4147-A177-3AD203B41FA5}">
                      <a16:colId xmlns:a16="http://schemas.microsoft.com/office/drawing/2014/main" val="1410604563"/>
                    </a:ext>
                  </a:extLst>
                </a:gridCol>
              </a:tblGrid>
              <a:tr h="487245">
                <a:tc rowSpan="2">
                  <a:txBody>
                    <a:bodyPr/>
                    <a:lstStyle/>
                    <a:p>
                      <a:pPr algn="ctr"/>
                      <a:r>
                        <a:rPr lang="en-US" sz="2600" b="1" dirty="0"/>
                        <a:t>Algorithm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2600" b="1" dirty="0"/>
                        <a:t>GAC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cap="small" baseline="0" dirty="0" err="1"/>
                        <a:t>PrePeak</a:t>
                      </a:r>
                      <a:r>
                        <a:rPr lang="en-US" sz="2600" b="1" baseline="30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545374"/>
                  </a:ext>
                </a:extLst>
              </a:tr>
              <a:tr h="487245">
                <a:tc vMerge="1">
                  <a:txBody>
                    <a:bodyPr/>
                    <a:lstStyle/>
                    <a:p>
                      <a:pPr algn="ctr"/>
                      <a:endParaRPr lang="en-US" sz="2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2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a:t>POAC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0" dirty="0"/>
                        <a:t>∪</a:t>
                      </a:r>
                      <a:r>
                        <a:rPr lang="en-US" sz="2600" b="0" i="1" baseline="-25000" dirty="0" err="1"/>
                        <a:t>cyc</a:t>
                      </a:r>
                      <a:r>
                        <a:rPr lang="en-US" sz="2600" b="0" dirty="0"/>
                        <a:t> </a:t>
                      </a:r>
                      <a:r>
                        <a:rPr lang="en-US" sz="2600" b="1" dirty="0"/>
                        <a:t> POAC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3719395"/>
                  </a:ext>
                </a:extLst>
              </a:tr>
              <a:tr h="487245">
                <a:tc gridSpan="4">
                  <a:txBody>
                    <a:bodyPr/>
                    <a:lstStyle/>
                    <a:p>
                      <a:pPr algn="ctr"/>
                      <a:r>
                        <a:rPr lang="en-US" sz="2600" dirty="0"/>
                        <a:t># Instances 3,525 total 2,268 by all, 2,290 by at least 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1862354"/>
                  </a:ext>
                </a:extLst>
              </a:tr>
              <a:tr h="487245">
                <a:tc>
                  <a:txBody>
                    <a:bodyPr/>
                    <a:lstStyle/>
                    <a:p>
                      <a:r>
                        <a:rPr lang="en-US" sz="2600" dirty="0"/>
                        <a:t># Solved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dirty="0"/>
                        <a:t>2,277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b="1" dirty="0">
                          <a:solidFill>
                            <a:schemeClr val="tx1"/>
                          </a:solidFill>
                        </a:rPr>
                        <a:t>2,284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dirty="0"/>
                        <a:t>2,273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0906825"/>
                  </a:ext>
                </a:extLst>
              </a:tr>
              <a:tr h="487245">
                <a:tc>
                  <a:txBody>
                    <a:bodyPr/>
                    <a:lstStyle/>
                    <a:p>
                      <a:r>
                        <a:rPr lang="en-US" sz="2600" dirty="0"/>
                        <a:t>∑CPU [sec]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dirty="0"/>
                        <a:t>&gt;350,158.3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b="1" dirty="0"/>
                        <a:t>&gt;323,045.3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dirty="0"/>
                        <a:t>&gt;359,930.5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1792713"/>
                  </a:ext>
                </a:extLst>
              </a:tr>
              <a:tr h="487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Avg. #NV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b="0" dirty="0"/>
                        <a:t>511,621.9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b="1" dirty="0"/>
                        <a:t>229,898.3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dirty="0"/>
                        <a:t>506,888.8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0439563"/>
                  </a:ext>
                </a:extLst>
              </a:tr>
              <a:tr h="487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a:t>
                      </a:r>
                      <a:r>
                        <a:rPr lang="en-US" sz="2600" dirty="0" err="1"/>
                        <a:t>CallsPOAC</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dirty="0"/>
                        <a:t>256.5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600" dirty="0"/>
                        <a:t>31.8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6518468"/>
                  </a:ext>
                </a:extLst>
              </a:tr>
            </a:tbl>
          </a:graphicData>
        </a:graphic>
      </p:graphicFrame>
      <p:sp>
        <p:nvSpPr>
          <p:cNvPr id="4" name="Date Placeholder 3">
            <a:extLst>
              <a:ext uri="{FF2B5EF4-FFF2-40B4-BE49-F238E27FC236}">
                <a16:creationId xmlns:a16="http://schemas.microsoft.com/office/drawing/2014/main" id="{26A7487F-2097-4DC8-9653-2128807D247F}"/>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DEFF7D53-732A-4226-BABF-6195B57F04CE}"/>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1E306B2C-7A6C-4A07-A28A-AC57528C2C80}"/>
              </a:ext>
            </a:extLst>
          </p:cNvPr>
          <p:cNvSpPr>
            <a:spLocks noGrp="1"/>
          </p:cNvSpPr>
          <p:nvPr>
            <p:ph type="sldNum" sz="quarter" idx="12"/>
          </p:nvPr>
        </p:nvSpPr>
        <p:spPr/>
        <p:txBody>
          <a:bodyPr/>
          <a:lstStyle/>
          <a:p>
            <a:pPr>
              <a:defRPr/>
            </a:pPr>
            <a:fld id="{A7172004-5CED-694E-8453-C5C1C330C6EE}" type="slidenum">
              <a:rPr lang="en-US" altLang="zh-CN" smtClean="0"/>
              <a:pPr>
                <a:defRPr/>
              </a:pPr>
              <a:t>58</a:t>
            </a:fld>
            <a:endParaRPr lang="en-US" altLang="zh-CN"/>
          </a:p>
        </p:txBody>
      </p:sp>
      <p:sp>
        <p:nvSpPr>
          <p:cNvPr id="17" name="TextBox 16">
            <a:extLst>
              <a:ext uri="{FF2B5EF4-FFF2-40B4-BE49-F238E27FC236}">
                <a16:creationId xmlns:a16="http://schemas.microsoft.com/office/drawing/2014/main" id="{597DFD51-9543-F94C-A77A-2385AF7FF529}"/>
              </a:ext>
            </a:extLst>
          </p:cNvPr>
          <p:cNvSpPr txBox="1"/>
          <p:nvPr/>
        </p:nvSpPr>
        <p:spPr>
          <a:xfrm>
            <a:off x="7138393" y="1980855"/>
            <a:ext cx="591829" cy="359073"/>
          </a:xfrm>
          <a:prstGeom prst="rect">
            <a:avLst/>
          </a:prstGeom>
          <a:noFill/>
        </p:spPr>
        <p:txBody>
          <a:bodyPr wrap="none" rtlCol="0">
            <a:spAutoFit/>
          </a:bodyPr>
          <a:lstStyle/>
          <a:p>
            <a:r>
              <a:rPr lang="en-US" sz="2600" i="1" baseline="30000" dirty="0" err="1">
                <a:latin typeface="+mn-lt"/>
              </a:rPr>
              <a:t>bfsc</a:t>
            </a:r>
            <a:endParaRPr lang="en-US" sz="2600" i="1" baseline="30000" dirty="0">
              <a:latin typeface="+mn-lt"/>
            </a:endParaRPr>
          </a:p>
        </p:txBody>
      </p:sp>
    </p:spTree>
    <p:extLst>
      <p:ext uri="{BB962C8B-B14F-4D97-AF65-F5344CB8AC3E}">
        <p14:creationId xmlns:p14="http://schemas.microsoft.com/office/powerpoint/2010/main" val="17591234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1C66-46D0-B941-A249-1DE25528EDAB}"/>
              </a:ext>
            </a:extLst>
          </p:cNvPr>
          <p:cNvSpPr>
            <a:spLocks noGrp="1"/>
          </p:cNvSpPr>
          <p:nvPr>
            <p:ph type="title"/>
          </p:nvPr>
        </p:nvSpPr>
        <p:spPr/>
        <p:txBody>
          <a:bodyPr/>
          <a:lstStyle/>
          <a:p>
            <a:r>
              <a:rPr lang="en-US" dirty="0"/>
              <a:t>Finding Triangles</a:t>
            </a:r>
          </a:p>
        </p:txBody>
      </p:sp>
      <p:sp>
        <p:nvSpPr>
          <p:cNvPr id="3" name="Content Placeholder 2">
            <a:extLst>
              <a:ext uri="{FF2B5EF4-FFF2-40B4-BE49-F238E27FC236}">
                <a16:creationId xmlns:a16="http://schemas.microsoft.com/office/drawing/2014/main" id="{5778AA43-784A-B747-A19A-C16FD2097ABA}"/>
              </a:ext>
            </a:extLst>
          </p:cNvPr>
          <p:cNvSpPr>
            <a:spLocks noGrp="1"/>
          </p:cNvSpPr>
          <p:nvPr>
            <p:ph idx="1"/>
          </p:nvPr>
        </p:nvSpPr>
        <p:spPr>
          <a:xfrm>
            <a:off x="533400" y="1265238"/>
            <a:ext cx="5131488" cy="4525962"/>
          </a:xfrm>
        </p:spPr>
        <p:txBody>
          <a:bodyPr/>
          <a:lstStyle/>
          <a:p>
            <a:r>
              <a:rPr lang="en-US" dirty="0"/>
              <a:t>Triangulate following the elimination ordering</a:t>
            </a:r>
          </a:p>
          <a:p>
            <a:pPr lvl="1"/>
            <a:r>
              <a:rPr lang="en-US" dirty="0"/>
              <a:t>Add edge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t>
            </a:r>
          </a:p>
          <a:p>
            <a:r>
              <a:rPr lang="en-US" dirty="0"/>
              <a:t>Use PEO to identify the sequence of triangles </a:t>
            </a:r>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i</a:t>
            </a:r>
            <a:r>
              <a:rPr lang="en-US" dirty="0" err="1">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j</a:t>
            </a:r>
            <a:r>
              <a:rPr lang="en-US" dirty="0" err="1">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a:t>
            </a:r>
          </a:p>
          <a:p>
            <a:pPr lvl="1"/>
            <a:r>
              <a:rPr lang="en-US" dirty="0"/>
              <a:t>in the elimination order</a:t>
            </a:r>
          </a:p>
          <a:p>
            <a:pPr lvl="1"/>
            <a:r>
              <a:rPr lang="en-US" dirty="0"/>
              <a:t>where </a:t>
            </a:r>
            <a:r>
              <a:rPr lang="en-US" i="1"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&lt; </a:t>
            </a:r>
            <a:r>
              <a:rPr lang="en-US" i="1" dirty="0">
                <a:latin typeface="Times New Roman" panose="02020603050405020304" pitchFamily="18" charset="0"/>
                <a:cs typeface="Times New Roman" panose="02020603050405020304" pitchFamily="18" charset="0"/>
              </a:rPr>
              <a:t>j</a:t>
            </a:r>
            <a:r>
              <a:rPr lang="en-US" dirty="0">
                <a:latin typeface="Times New Roman" panose="02020603050405020304" pitchFamily="18" charset="0"/>
                <a:cs typeface="Times New Roman" panose="02020603050405020304" pitchFamily="18" charset="0"/>
              </a:rPr>
              <a:t> &lt; </a:t>
            </a:r>
            <a:r>
              <a:rPr lang="en-US" i="1" dirty="0">
                <a:latin typeface="Times New Roman" panose="02020603050405020304" pitchFamily="18" charset="0"/>
                <a:cs typeface="Times New Roman" panose="02020603050405020304" pitchFamily="18" charset="0"/>
              </a:rPr>
              <a:t>k</a:t>
            </a:r>
          </a:p>
          <a:p>
            <a:pPr lvl="1"/>
            <a:r>
              <a:rPr lang="en-US" dirty="0"/>
              <a:t>sorted by first the largest value of </a:t>
            </a:r>
            <a:r>
              <a:rPr lang="en-US" i="1" dirty="0">
                <a:latin typeface="Times New Roman" panose="02020603050405020304" pitchFamily="18" charset="0"/>
                <a:cs typeface="Times New Roman" panose="02020603050405020304" pitchFamily="18" charset="0"/>
              </a:rPr>
              <a:t>k</a:t>
            </a:r>
            <a:r>
              <a:rPr lang="en-US" dirty="0"/>
              <a:t>, then the largest value </a:t>
            </a:r>
            <a:r>
              <a:rPr lang="en-US" i="1" dirty="0">
                <a:latin typeface="Times New Roman" panose="02020603050405020304" pitchFamily="18" charset="0"/>
                <a:cs typeface="Times New Roman" panose="02020603050405020304" pitchFamily="18" charset="0"/>
              </a:rPr>
              <a:t>j</a:t>
            </a:r>
            <a:r>
              <a:rPr lang="en-US" dirty="0"/>
              <a:t>, then the largest value </a:t>
            </a:r>
            <a:r>
              <a:rPr lang="en-US" i="1" dirty="0" err="1">
                <a:latin typeface="Times New Roman" panose="02020603050405020304" pitchFamily="18" charset="0"/>
                <a:cs typeface="Times New Roman" panose="02020603050405020304" pitchFamily="18" charset="0"/>
              </a:rPr>
              <a:t>i</a:t>
            </a:r>
            <a:r>
              <a:rPr lang="en-US" dirty="0"/>
              <a:t> </a:t>
            </a:r>
          </a:p>
        </p:txBody>
      </p:sp>
      <p:sp>
        <p:nvSpPr>
          <p:cNvPr id="4" name="Date Placeholder 3">
            <a:extLst>
              <a:ext uri="{FF2B5EF4-FFF2-40B4-BE49-F238E27FC236}">
                <a16:creationId xmlns:a16="http://schemas.microsoft.com/office/drawing/2014/main" id="{3BED7C68-9852-C24E-9582-489A8206EBA5}"/>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9CB16849-8836-E14B-901F-31B307699071}"/>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F0C148F1-E03E-5D45-B149-E24397DD8A7A}"/>
              </a:ext>
            </a:extLst>
          </p:cNvPr>
          <p:cNvSpPr>
            <a:spLocks noGrp="1"/>
          </p:cNvSpPr>
          <p:nvPr>
            <p:ph type="sldNum" sz="quarter" idx="12"/>
          </p:nvPr>
        </p:nvSpPr>
        <p:spPr/>
        <p:txBody>
          <a:bodyPr/>
          <a:lstStyle/>
          <a:p>
            <a:pPr>
              <a:defRPr/>
            </a:pPr>
            <a:fld id="{A7172004-5CED-694E-8453-C5C1C330C6EE}" type="slidenum">
              <a:rPr lang="en-US" altLang="zh-CN" smtClean="0"/>
              <a:pPr>
                <a:defRPr/>
              </a:pPr>
              <a:t>59</a:t>
            </a:fld>
            <a:endParaRPr lang="en-US" altLang="zh-CN"/>
          </a:p>
        </p:txBody>
      </p:sp>
      <p:cxnSp>
        <p:nvCxnSpPr>
          <p:cNvPr id="13" name="Straight Arrow Connector 12">
            <a:extLst>
              <a:ext uri="{FF2B5EF4-FFF2-40B4-BE49-F238E27FC236}">
                <a16:creationId xmlns:a16="http://schemas.microsoft.com/office/drawing/2014/main" id="{42221B5D-C990-B64C-8586-C30D5A02131C}"/>
              </a:ext>
            </a:extLst>
          </p:cNvPr>
          <p:cNvCxnSpPr/>
          <p:nvPr/>
        </p:nvCxnSpPr>
        <p:spPr>
          <a:xfrm>
            <a:off x="8305260" y="15953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86140EF0-AB1E-BA4E-8F73-1DE3EF328690}"/>
              </a:ext>
            </a:extLst>
          </p:cNvPr>
          <p:cNvSpPr txBox="1"/>
          <p:nvPr/>
        </p:nvSpPr>
        <p:spPr>
          <a:xfrm rot="16200000">
            <a:off x="7478960" y="2424785"/>
            <a:ext cx="2262709" cy="400110"/>
          </a:xfrm>
          <a:prstGeom prst="rect">
            <a:avLst/>
          </a:prstGeom>
          <a:noFill/>
        </p:spPr>
        <p:txBody>
          <a:bodyPr wrap="square" rtlCol="0" anchor="ctr">
            <a:spAutoFit/>
          </a:bodyPr>
          <a:lstStyle/>
          <a:p>
            <a:pPr algn="r"/>
            <a:r>
              <a:rPr lang="en-US" sz="2000" dirty="0"/>
              <a:t>Instantiation order</a:t>
            </a:r>
          </a:p>
        </p:txBody>
      </p:sp>
      <p:cxnSp>
        <p:nvCxnSpPr>
          <p:cNvPr id="16" name="Straight Arrow Connector 15">
            <a:extLst>
              <a:ext uri="{FF2B5EF4-FFF2-40B4-BE49-F238E27FC236}">
                <a16:creationId xmlns:a16="http://schemas.microsoft.com/office/drawing/2014/main" id="{FFE19002-B13B-6C4F-94F1-D4C879F9E9EA}"/>
              </a:ext>
            </a:extLst>
          </p:cNvPr>
          <p:cNvCxnSpPr/>
          <p:nvPr/>
        </p:nvCxnSpPr>
        <p:spPr>
          <a:xfrm flipH="1" flipV="1">
            <a:off x="8305260" y="4871982"/>
            <a:ext cx="0" cy="990600"/>
          </a:xfrm>
          <a:prstGeom prst="straightConnector1">
            <a:avLst/>
          </a:prstGeom>
          <a:ln w="31750">
            <a:tailEnd type="stealth" w="lg" len="lg"/>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16D9F900-2FB6-BF41-A5DF-5BFD622784F4}"/>
              </a:ext>
            </a:extLst>
          </p:cNvPr>
          <p:cNvSpPr txBox="1"/>
          <p:nvPr/>
        </p:nvSpPr>
        <p:spPr>
          <a:xfrm rot="16200000">
            <a:off x="7530667" y="4608574"/>
            <a:ext cx="2159295" cy="400110"/>
          </a:xfrm>
          <a:prstGeom prst="rect">
            <a:avLst/>
          </a:prstGeom>
          <a:noFill/>
        </p:spPr>
        <p:txBody>
          <a:bodyPr wrap="square" rtlCol="0" anchor="ctr">
            <a:spAutoFit/>
          </a:bodyPr>
          <a:lstStyle/>
          <a:p>
            <a:r>
              <a:rPr lang="en-US" sz="2000" dirty="0"/>
              <a:t>Elimination order</a:t>
            </a:r>
          </a:p>
        </p:txBody>
      </p:sp>
      <p:grpSp>
        <p:nvGrpSpPr>
          <p:cNvPr id="20" name="Group 19">
            <a:extLst>
              <a:ext uri="{FF2B5EF4-FFF2-40B4-BE49-F238E27FC236}">
                <a16:creationId xmlns:a16="http://schemas.microsoft.com/office/drawing/2014/main" id="{C232796E-D463-0542-8819-B06896A0FE70}"/>
              </a:ext>
            </a:extLst>
          </p:cNvPr>
          <p:cNvGrpSpPr/>
          <p:nvPr/>
        </p:nvGrpSpPr>
        <p:grpSpPr>
          <a:xfrm>
            <a:off x="7616491" y="1400104"/>
            <a:ext cx="424180" cy="4435616"/>
            <a:chOff x="6979769" y="909572"/>
            <a:chExt cx="424180" cy="4435616"/>
          </a:xfrm>
        </p:grpSpPr>
        <p:sp>
          <p:nvSpPr>
            <p:cNvPr id="21" name="Oval 20">
              <a:extLst>
                <a:ext uri="{FF2B5EF4-FFF2-40B4-BE49-F238E27FC236}">
                  <a16:creationId xmlns:a16="http://schemas.microsoft.com/office/drawing/2014/main" id="{AC3C559F-7B88-604C-A49C-6FC4FA5517F7}"/>
                </a:ext>
              </a:extLst>
            </p:cNvPr>
            <p:cNvSpPr/>
            <p:nvPr/>
          </p:nvSpPr>
          <p:spPr>
            <a:xfrm>
              <a:off x="6979769" y="335576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4</a:t>
              </a:r>
            </a:p>
          </p:txBody>
        </p:sp>
        <p:sp>
          <p:nvSpPr>
            <p:cNvPr id="22" name="Oval 21">
              <a:extLst>
                <a:ext uri="{FF2B5EF4-FFF2-40B4-BE49-F238E27FC236}">
                  <a16:creationId xmlns:a16="http://schemas.microsoft.com/office/drawing/2014/main" id="{9F2A85D9-9181-6948-AAE9-E6DC4B9E89EA}"/>
                </a:ext>
              </a:extLst>
            </p:cNvPr>
            <p:cNvSpPr/>
            <p:nvPr/>
          </p:nvSpPr>
          <p:spPr>
            <a:xfrm>
              <a:off x="6979769" y="909572"/>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1</a:t>
              </a:r>
            </a:p>
          </p:txBody>
        </p:sp>
        <p:sp>
          <p:nvSpPr>
            <p:cNvPr id="23" name="Oval 22">
              <a:extLst>
                <a:ext uri="{FF2B5EF4-FFF2-40B4-BE49-F238E27FC236}">
                  <a16:creationId xmlns:a16="http://schemas.microsoft.com/office/drawing/2014/main" id="{39729A0B-D853-9143-8C90-D5BF89D9B06E}"/>
                </a:ext>
              </a:extLst>
            </p:cNvPr>
            <p:cNvSpPr/>
            <p:nvPr/>
          </p:nvSpPr>
          <p:spPr>
            <a:xfrm>
              <a:off x="6979769" y="256871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3</a:t>
              </a:r>
            </a:p>
          </p:txBody>
        </p:sp>
        <p:sp>
          <p:nvSpPr>
            <p:cNvPr id="24" name="Oval 23">
              <a:extLst>
                <a:ext uri="{FF2B5EF4-FFF2-40B4-BE49-F238E27FC236}">
                  <a16:creationId xmlns:a16="http://schemas.microsoft.com/office/drawing/2014/main" id="{DF4C636A-EB13-0348-8B8F-575B0500E072}"/>
                </a:ext>
              </a:extLst>
            </p:cNvPr>
            <p:cNvSpPr/>
            <p:nvPr/>
          </p:nvSpPr>
          <p:spPr>
            <a:xfrm>
              <a:off x="6979769" y="1739141"/>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2</a:t>
              </a:r>
            </a:p>
          </p:txBody>
        </p:sp>
        <p:cxnSp>
          <p:nvCxnSpPr>
            <p:cNvPr id="25" name="Straight Connector 24">
              <a:extLst>
                <a:ext uri="{FF2B5EF4-FFF2-40B4-BE49-F238E27FC236}">
                  <a16:creationId xmlns:a16="http://schemas.microsoft.com/office/drawing/2014/main" id="{0C57B1C7-FA4D-3243-B7EC-AADC490C2714}"/>
                </a:ext>
              </a:extLst>
            </p:cNvPr>
            <p:cNvCxnSpPr>
              <a:stCxn id="22" idx="4"/>
              <a:endCxn id="24" idx="0"/>
            </p:cNvCxnSpPr>
            <p:nvPr/>
          </p:nvCxnSpPr>
          <p:spPr>
            <a:xfrm>
              <a:off x="7185509" y="1321052"/>
              <a:ext cx="0" cy="418089"/>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65000A8E-EB9A-6B4C-A31C-91D2E34091C0}"/>
                </a:ext>
              </a:extLst>
            </p:cNvPr>
            <p:cNvCxnSpPr>
              <a:stCxn id="23" idx="4"/>
              <a:endCxn id="21" idx="0"/>
            </p:cNvCxnSpPr>
            <p:nvPr/>
          </p:nvCxnSpPr>
          <p:spPr>
            <a:xfrm>
              <a:off x="7185509" y="2980191"/>
              <a:ext cx="0" cy="375577"/>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6556634-DBAF-D54E-9189-86400ED3E5BB}"/>
                </a:ext>
              </a:extLst>
            </p:cNvPr>
            <p:cNvCxnSpPr>
              <a:stCxn id="24" idx="4"/>
              <a:endCxn id="23" idx="0"/>
            </p:cNvCxnSpPr>
            <p:nvPr/>
          </p:nvCxnSpPr>
          <p:spPr>
            <a:xfrm>
              <a:off x="7185509" y="2150621"/>
              <a:ext cx="0" cy="4180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6BE3B0B-CDE0-3F42-9476-679A05C31066}"/>
                </a:ext>
              </a:extLst>
            </p:cNvPr>
            <p:cNvCxnSpPr>
              <a:stCxn id="21" idx="4"/>
              <a:endCxn id="34" idx="0"/>
            </p:cNvCxnSpPr>
            <p:nvPr/>
          </p:nvCxnSpPr>
          <p:spPr>
            <a:xfrm>
              <a:off x="7185509" y="3767248"/>
              <a:ext cx="0" cy="3774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29" name="Straight Connector">
              <a:extLst>
                <a:ext uri="{FF2B5EF4-FFF2-40B4-BE49-F238E27FC236}">
                  <a16:creationId xmlns:a16="http://schemas.microsoft.com/office/drawing/2014/main" id="{EB688A36-4210-6C47-BBCD-2E6115F1C61D}"/>
                </a:ext>
              </a:extLst>
            </p:cNvPr>
            <p:cNvCxnSpPr>
              <a:stCxn id="34" idx="4"/>
              <a:endCxn id="35" idx="0"/>
            </p:cNvCxnSpPr>
            <p:nvPr/>
          </p:nvCxnSpPr>
          <p:spPr>
            <a:xfrm>
              <a:off x="7185509" y="4556218"/>
              <a:ext cx="0" cy="377490"/>
            </a:xfrm>
            <a:prstGeom prst="line">
              <a:avLst/>
            </a:prstGeom>
            <a:ln w="25400"/>
            <a:effectLst/>
          </p:spPr>
          <p:style>
            <a:lnRef idx="1">
              <a:schemeClr val="dk1"/>
            </a:lnRef>
            <a:fillRef idx="0">
              <a:schemeClr val="dk1"/>
            </a:fillRef>
            <a:effectRef idx="0">
              <a:schemeClr val="dk1"/>
            </a:effectRef>
            <a:fontRef idx="minor">
              <a:schemeClr val="tx1"/>
            </a:fontRef>
          </p:style>
        </p:cxnSp>
        <p:cxnSp>
          <p:nvCxnSpPr>
            <p:cNvPr id="30" name="Curved Connector 29">
              <a:extLst>
                <a:ext uri="{FF2B5EF4-FFF2-40B4-BE49-F238E27FC236}">
                  <a16:creationId xmlns:a16="http://schemas.microsoft.com/office/drawing/2014/main" id="{4BB8E689-AAEF-AA46-A69C-B3066058F34E}"/>
                </a:ext>
              </a:extLst>
            </p:cNvPr>
            <p:cNvCxnSpPr>
              <a:stCxn id="23" idx="6"/>
              <a:endCxn id="22" idx="6"/>
            </p:cNvCxnSpPr>
            <p:nvPr/>
          </p:nvCxnSpPr>
          <p:spPr>
            <a:xfrm flipV="1">
              <a:off x="7391249" y="1115312"/>
              <a:ext cx="12700" cy="1659139"/>
            </a:xfrm>
            <a:prstGeom prst="curvedConnector3">
              <a:avLst>
                <a:gd name="adj1" fmla="val 1161654"/>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Curved Connector 30">
              <a:extLst>
                <a:ext uri="{FF2B5EF4-FFF2-40B4-BE49-F238E27FC236}">
                  <a16:creationId xmlns:a16="http://schemas.microsoft.com/office/drawing/2014/main" id="{AE86E356-F317-FD44-AB5E-FB1F933BBD93}"/>
                </a:ext>
              </a:extLst>
            </p:cNvPr>
            <p:cNvCxnSpPr>
              <a:stCxn id="21" idx="2"/>
              <a:endCxn id="24" idx="2"/>
            </p:cNvCxnSpPr>
            <p:nvPr/>
          </p:nvCxnSpPr>
          <p:spPr>
            <a:xfrm rot="10800000">
              <a:off x="6979769" y="1944882"/>
              <a:ext cx="12700" cy="1616627"/>
            </a:xfrm>
            <a:prstGeom prst="curvedConnector3">
              <a:avLst>
                <a:gd name="adj1" fmla="val 1161661"/>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Curved Connector 31">
              <a:extLst>
                <a:ext uri="{FF2B5EF4-FFF2-40B4-BE49-F238E27FC236}">
                  <a16:creationId xmlns:a16="http://schemas.microsoft.com/office/drawing/2014/main" id="{0FFE0B51-48FB-8D49-A893-694A3796D05E}"/>
                </a:ext>
              </a:extLst>
            </p:cNvPr>
            <p:cNvCxnSpPr>
              <a:stCxn id="21" idx="2"/>
              <a:endCxn id="22" idx="2"/>
            </p:cNvCxnSpPr>
            <p:nvPr/>
          </p:nvCxnSpPr>
          <p:spPr>
            <a:xfrm rot="10800000">
              <a:off x="6979769" y="1115312"/>
              <a:ext cx="12700" cy="2446196"/>
            </a:xfrm>
            <a:prstGeom prst="curvedConnector3">
              <a:avLst>
                <a:gd name="adj1" fmla="val 21270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Curved Connector 32">
              <a:extLst>
                <a:ext uri="{FF2B5EF4-FFF2-40B4-BE49-F238E27FC236}">
                  <a16:creationId xmlns:a16="http://schemas.microsoft.com/office/drawing/2014/main" id="{C887C5E8-2BE9-2843-937B-C6A95D78B525}"/>
                </a:ext>
              </a:extLst>
            </p:cNvPr>
            <p:cNvCxnSpPr>
              <a:stCxn id="35" idx="2"/>
              <a:endCxn id="21" idx="2"/>
            </p:cNvCxnSpPr>
            <p:nvPr/>
          </p:nvCxnSpPr>
          <p:spPr>
            <a:xfrm rot="10800000">
              <a:off x="6979769" y="3561508"/>
              <a:ext cx="12700" cy="1577940"/>
            </a:xfrm>
            <a:prstGeom prst="curvedConnector3">
              <a:avLst>
                <a:gd name="adj1" fmla="val 13923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1454E1B5-86C1-9643-BE05-F20483374BA1}"/>
                </a:ext>
              </a:extLst>
            </p:cNvPr>
            <p:cNvSpPr/>
            <p:nvPr/>
          </p:nvSpPr>
          <p:spPr>
            <a:xfrm>
              <a:off x="6979769" y="414473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5</a:t>
              </a:r>
            </a:p>
          </p:txBody>
        </p:sp>
        <p:sp>
          <p:nvSpPr>
            <p:cNvPr id="35" name="Oval 34">
              <a:extLst>
                <a:ext uri="{FF2B5EF4-FFF2-40B4-BE49-F238E27FC236}">
                  <a16:creationId xmlns:a16="http://schemas.microsoft.com/office/drawing/2014/main" id="{01404DE1-7B34-7344-9E8E-C12BBE4F8AC8}"/>
                </a:ext>
              </a:extLst>
            </p:cNvPr>
            <p:cNvSpPr/>
            <p:nvPr/>
          </p:nvSpPr>
          <p:spPr>
            <a:xfrm>
              <a:off x="6979769" y="4933708"/>
              <a:ext cx="411480" cy="411480"/>
            </a:xfrm>
            <a:prstGeom prst="ellipse">
              <a:avLst/>
            </a:prstGeom>
            <a:effectLst/>
          </p:spPr>
          <p:style>
            <a:lnRef idx="2">
              <a:schemeClr val="dk1"/>
            </a:lnRef>
            <a:fillRef idx="1">
              <a:schemeClr val="lt1"/>
            </a:fillRef>
            <a:effectRef idx="0">
              <a:schemeClr val="dk1"/>
            </a:effectRef>
            <a:fontRef idx="minor">
              <a:schemeClr val="dk1"/>
            </a:fontRef>
          </p:style>
          <p:txBody>
            <a:bodyPr lIns="0" tIns="0" rIns="0" bIns="45720" rtlCol="0" anchor="ctr">
              <a:noAutofit/>
            </a:bodyPr>
            <a:lstStyle/>
            <a:p>
              <a:pPr algn="ctr"/>
              <a:r>
                <a:rPr lang="en-US" sz="2400" i="1" dirty="0">
                  <a:latin typeface="Times New Roman"/>
                  <a:cs typeface="Times New Roman"/>
                </a:rPr>
                <a:t>V</a:t>
              </a:r>
              <a:r>
                <a:rPr lang="en-US" sz="2400" baseline="-25000" dirty="0">
                  <a:latin typeface="Times New Roman"/>
                  <a:cs typeface="Times New Roman"/>
                </a:rPr>
                <a:t>6</a:t>
              </a:r>
            </a:p>
          </p:txBody>
        </p:sp>
      </p:grpSp>
      <p:pic>
        <p:nvPicPr>
          <p:cNvPr id="37" name="Picture 36">
            <a:extLst>
              <a:ext uri="{FF2B5EF4-FFF2-40B4-BE49-F238E27FC236}">
                <a16:creationId xmlns:a16="http://schemas.microsoft.com/office/drawing/2014/main" id="{9FF1F6DA-1085-814C-B25C-7BA425378EA8}"/>
              </a:ext>
            </a:extLst>
          </p:cNvPr>
          <p:cNvPicPr>
            <a:picLocks noChangeAspect="1"/>
          </p:cNvPicPr>
          <p:nvPr/>
        </p:nvPicPr>
        <p:blipFill>
          <a:blip r:embed="rId2"/>
          <a:stretch>
            <a:fillRect/>
          </a:stretch>
        </p:blipFill>
        <p:spPr>
          <a:xfrm>
            <a:off x="5677588" y="3456717"/>
            <a:ext cx="1397000" cy="317500"/>
          </a:xfrm>
          <a:prstGeom prst="rect">
            <a:avLst/>
          </a:prstGeom>
        </p:spPr>
      </p:pic>
      <p:pic>
        <p:nvPicPr>
          <p:cNvPr id="38" name="Picture 37">
            <a:extLst>
              <a:ext uri="{FF2B5EF4-FFF2-40B4-BE49-F238E27FC236}">
                <a16:creationId xmlns:a16="http://schemas.microsoft.com/office/drawing/2014/main" id="{61BCA88B-8AE9-A447-BB81-92750D4F711B}"/>
              </a:ext>
            </a:extLst>
          </p:cNvPr>
          <p:cNvPicPr>
            <a:picLocks noChangeAspect="1"/>
          </p:cNvPicPr>
          <p:nvPr/>
        </p:nvPicPr>
        <p:blipFill>
          <a:blip r:embed="rId3"/>
          <a:stretch>
            <a:fillRect/>
          </a:stretch>
        </p:blipFill>
        <p:spPr>
          <a:xfrm>
            <a:off x="5677588" y="2947000"/>
            <a:ext cx="1397000" cy="317500"/>
          </a:xfrm>
          <a:prstGeom prst="rect">
            <a:avLst/>
          </a:prstGeom>
        </p:spPr>
      </p:pic>
      <p:pic>
        <p:nvPicPr>
          <p:cNvPr id="39" name="Picture 38">
            <a:extLst>
              <a:ext uri="{FF2B5EF4-FFF2-40B4-BE49-F238E27FC236}">
                <a16:creationId xmlns:a16="http://schemas.microsoft.com/office/drawing/2014/main" id="{4A465720-4C2B-C544-A5E3-E0B09B0FC546}"/>
              </a:ext>
            </a:extLst>
          </p:cNvPr>
          <p:cNvPicPr>
            <a:picLocks noChangeAspect="1"/>
          </p:cNvPicPr>
          <p:nvPr/>
        </p:nvPicPr>
        <p:blipFill>
          <a:blip r:embed="rId4"/>
          <a:stretch>
            <a:fillRect/>
          </a:stretch>
        </p:blipFill>
        <p:spPr>
          <a:xfrm>
            <a:off x="5677588" y="2437284"/>
            <a:ext cx="1397000" cy="317500"/>
          </a:xfrm>
          <a:prstGeom prst="rect">
            <a:avLst/>
          </a:prstGeom>
        </p:spPr>
      </p:pic>
      <p:pic>
        <p:nvPicPr>
          <p:cNvPr id="40" name="Picture 39">
            <a:extLst>
              <a:ext uri="{FF2B5EF4-FFF2-40B4-BE49-F238E27FC236}">
                <a16:creationId xmlns:a16="http://schemas.microsoft.com/office/drawing/2014/main" id="{B64EB626-24D3-2340-AAF8-723BFC0F579C}"/>
              </a:ext>
            </a:extLst>
          </p:cNvPr>
          <p:cNvPicPr>
            <a:picLocks noChangeAspect="1"/>
          </p:cNvPicPr>
          <p:nvPr/>
        </p:nvPicPr>
        <p:blipFill>
          <a:blip r:embed="rId5"/>
          <a:stretch>
            <a:fillRect/>
          </a:stretch>
        </p:blipFill>
        <p:spPr>
          <a:xfrm>
            <a:off x="5677588" y="1927568"/>
            <a:ext cx="1397000" cy="317500"/>
          </a:xfrm>
          <a:prstGeom prst="rect">
            <a:avLst/>
          </a:prstGeom>
        </p:spPr>
      </p:pic>
      <p:pic>
        <p:nvPicPr>
          <p:cNvPr id="41" name="Picture 40">
            <a:extLst>
              <a:ext uri="{FF2B5EF4-FFF2-40B4-BE49-F238E27FC236}">
                <a16:creationId xmlns:a16="http://schemas.microsoft.com/office/drawing/2014/main" id="{87CE1C56-2FFC-F846-9F04-040DC2E1822F}"/>
              </a:ext>
            </a:extLst>
          </p:cNvPr>
          <p:cNvPicPr>
            <a:picLocks noChangeAspect="1"/>
          </p:cNvPicPr>
          <p:nvPr/>
        </p:nvPicPr>
        <p:blipFill>
          <a:blip r:embed="rId6"/>
          <a:stretch>
            <a:fillRect/>
          </a:stretch>
        </p:blipFill>
        <p:spPr>
          <a:xfrm>
            <a:off x="5677588" y="1417852"/>
            <a:ext cx="1397000" cy="317500"/>
          </a:xfrm>
          <a:prstGeom prst="rect">
            <a:avLst/>
          </a:prstGeom>
        </p:spPr>
      </p:pic>
      <p:sp>
        <p:nvSpPr>
          <p:cNvPr id="42" name="TextBox 41">
            <a:extLst>
              <a:ext uri="{FF2B5EF4-FFF2-40B4-BE49-F238E27FC236}">
                <a16:creationId xmlns:a16="http://schemas.microsoft.com/office/drawing/2014/main" id="{761BCCBC-7504-334C-A09A-08C165B90F6A}"/>
              </a:ext>
            </a:extLst>
          </p:cNvPr>
          <p:cNvSpPr txBox="1"/>
          <p:nvPr/>
        </p:nvSpPr>
        <p:spPr>
          <a:xfrm>
            <a:off x="5291094" y="3384635"/>
            <a:ext cx="41549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1.</a:t>
            </a:r>
          </a:p>
        </p:txBody>
      </p:sp>
      <p:sp>
        <p:nvSpPr>
          <p:cNvPr id="43" name="TextBox 42">
            <a:extLst>
              <a:ext uri="{FF2B5EF4-FFF2-40B4-BE49-F238E27FC236}">
                <a16:creationId xmlns:a16="http://schemas.microsoft.com/office/drawing/2014/main" id="{4391958C-B049-D340-9789-E9376F1BB0FF}"/>
              </a:ext>
            </a:extLst>
          </p:cNvPr>
          <p:cNvSpPr txBox="1"/>
          <p:nvPr/>
        </p:nvSpPr>
        <p:spPr>
          <a:xfrm>
            <a:off x="5291094" y="2874918"/>
            <a:ext cx="41549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2.</a:t>
            </a:r>
          </a:p>
        </p:txBody>
      </p:sp>
      <p:sp>
        <p:nvSpPr>
          <p:cNvPr id="44" name="TextBox 43">
            <a:extLst>
              <a:ext uri="{FF2B5EF4-FFF2-40B4-BE49-F238E27FC236}">
                <a16:creationId xmlns:a16="http://schemas.microsoft.com/office/drawing/2014/main" id="{0C651C50-8A56-CB4C-BFF0-9EC8FFC8096C}"/>
              </a:ext>
            </a:extLst>
          </p:cNvPr>
          <p:cNvSpPr txBox="1"/>
          <p:nvPr/>
        </p:nvSpPr>
        <p:spPr>
          <a:xfrm>
            <a:off x="5291094" y="2365202"/>
            <a:ext cx="41549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3.</a:t>
            </a:r>
          </a:p>
        </p:txBody>
      </p:sp>
      <p:sp>
        <p:nvSpPr>
          <p:cNvPr id="45" name="TextBox 44">
            <a:extLst>
              <a:ext uri="{FF2B5EF4-FFF2-40B4-BE49-F238E27FC236}">
                <a16:creationId xmlns:a16="http://schemas.microsoft.com/office/drawing/2014/main" id="{BD3B1E72-6BEA-F740-940C-B946D1561A5E}"/>
              </a:ext>
            </a:extLst>
          </p:cNvPr>
          <p:cNvSpPr txBox="1"/>
          <p:nvPr/>
        </p:nvSpPr>
        <p:spPr>
          <a:xfrm>
            <a:off x="5291094" y="1855486"/>
            <a:ext cx="41549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4.</a:t>
            </a:r>
          </a:p>
        </p:txBody>
      </p:sp>
      <p:sp>
        <p:nvSpPr>
          <p:cNvPr id="46" name="TextBox 45">
            <a:extLst>
              <a:ext uri="{FF2B5EF4-FFF2-40B4-BE49-F238E27FC236}">
                <a16:creationId xmlns:a16="http://schemas.microsoft.com/office/drawing/2014/main" id="{6E6200B6-423D-6B4A-9A02-551BC5E85525}"/>
              </a:ext>
            </a:extLst>
          </p:cNvPr>
          <p:cNvSpPr txBox="1"/>
          <p:nvPr/>
        </p:nvSpPr>
        <p:spPr>
          <a:xfrm>
            <a:off x="5291094" y="1345770"/>
            <a:ext cx="41549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235502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a:t>Outline</a:t>
            </a:r>
          </a:p>
        </p:txBody>
      </p:sp>
      <p:sp>
        <p:nvSpPr>
          <p:cNvPr id="20482" name="Content Placeholder 15"/>
          <p:cNvSpPr>
            <a:spLocks noGrp="1"/>
          </p:cNvSpPr>
          <p:nvPr>
            <p:ph idx="1"/>
          </p:nvPr>
        </p:nvSpPr>
        <p:spPr>
          <a:xfrm>
            <a:off x="533400" y="1265238"/>
            <a:ext cx="8610600" cy="4525962"/>
          </a:xfrm>
        </p:spPr>
        <p:txBody>
          <a:bodyPr/>
          <a:lstStyle/>
          <a:p>
            <a:r>
              <a:rPr lang="en-US" sz="2400" dirty="0">
                <a:solidFill>
                  <a:schemeClr val="bg1">
                    <a:lumMod val="65000"/>
                  </a:schemeClr>
                </a:solidFill>
              </a:rPr>
              <a:t>Context and Claim</a:t>
            </a:r>
          </a:p>
          <a:p>
            <a:r>
              <a:rPr lang="en-US" sz="2400" dirty="0"/>
              <a:t>Background</a:t>
            </a:r>
          </a:p>
          <a:p>
            <a:r>
              <a:rPr lang="en-US" sz="2400" dirty="0"/>
              <a:t>Contributions</a:t>
            </a:r>
          </a:p>
          <a:p>
            <a:pPr lvl="1">
              <a:tabLst>
                <a:tab pos="8288338" algn="r"/>
              </a:tabLst>
            </a:pPr>
            <a:r>
              <a:rPr lang="en-US" sz="2000" dirty="0"/>
              <a:t>Visualization of search effort	</a:t>
            </a:r>
            <a:r>
              <a:rPr lang="en-US" sz="2000" dirty="0">
                <a:solidFill>
                  <a:schemeClr val="accent1"/>
                </a:solidFill>
              </a:rPr>
              <a:t>[XAI 2018]</a:t>
            </a:r>
          </a:p>
          <a:p>
            <a:pPr lvl="1">
              <a:tabLst>
                <a:tab pos="8288338" algn="r"/>
              </a:tabLst>
            </a:pPr>
            <a:r>
              <a:rPr lang="en-US" sz="2000" dirty="0"/>
              <a:t>Reactive strategy for HLC by monitoring search 	</a:t>
            </a:r>
            <a:r>
              <a:rPr lang="en-US" sz="2000" dirty="0">
                <a:solidFill>
                  <a:schemeClr val="accent1"/>
                </a:solidFill>
              </a:rPr>
              <a:t>[IJCAI 2018]</a:t>
            </a:r>
          </a:p>
          <a:p>
            <a:pPr lvl="1">
              <a:tabLst>
                <a:tab pos="8288338" algn="r"/>
              </a:tabLst>
            </a:pPr>
            <a:r>
              <a:rPr lang="en-US" sz="2000" dirty="0"/>
              <a:t>Channeling constraint propagation along cycles	</a:t>
            </a:r>
            <a:r>
              <a:rPr lang="en-US" sz="2000" dirty="0">
                <a:solidFill>
                  <a:schemeClr val="accent1"/>
                </a:solidFill>
              </a:rPr>
              <a:t>[AAAI 2017]</a:t>
            </a:r>
          </a:p>
          <a:p>
            <a:pPr lvl="1">
              <a:tabLst>
                <a:tab pos="8288338" algn="r"/>
              </a:tabLst>
            </a:pPr>
            <a:r>
              <a:rPr lang="en-US" sz="2000" dirty="0"/>
              <a:t>First practical algorithm for Partial Hyper-3 Consistency (PH3C)</a:t>
            </a:r>
          </a:p>
          <a:p>
            <a:pPr lvl="1">
              <a:tabLst>
                <a:tab pos="8288338" algn="r"/>
              </a:tabLst>
            </a:pPr>
            <a:r>
              <a:rPr lang="en-US" sz="2000" dirty="0"/>
              <a:t>(Appendices include other incidental contributions)	</a:t>
            </a:r>
            <a:r>
              <a:rPr lang="en-US" sz="2000" dirty="0">
                <a:solidFill>
                  <a:schemeClr val="accent1"/>
                </a:solidFill>
              </a:rPr>
              <a:t>[CP 2014, TR]</a:t>
            </a:r>
          </a:p>
          <a:p>
            <a:r>
              <a:rPr lang="en-US" sz="2400" dirty="0"/>
              <a:t>Conclusions &amp; Future Research</a:t>
            </a:r>
          </a:p>
        </p:txBody>
      </p:sp>
      <p:sp>
        <p:nvSpPr>
          <p:cNvPr id="20483" name="Date Placeholder 3"/>
          <p:cNvSpPr>
            <a:spLocks noGrp="1"/>
          </p:cNvSpPr>
          <p:nvPr>
            <p:ph type="dt" sz="quarter" idx="10"/>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r>
              <a:rPr lang="en-US" altLang="zh-CN" sz="1400" dirty="0"/>
              <a:t>Sep. 20, 2018</a:t>
            </a:r>
          </a:p>
        </p:txBody>
      </p:sp>
      <p:sp>
        <p:nvSpPr>
          <p:cNvPr id="20484" name="Footer Placeholder 4"/>
          <p:cNvSpPr>
            <a:spLocks noGrp="1"/>
          </p:cNvSpPr>
          <p:nvPr>
            <p:ph type="ftr" sz="quarter" idx="11"/>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r>
              <a:rPr lang="en-US" altLang="zh-CN" sz="1400"/>
              <a:t>Woodward: Defense</a:t>
            </a:r>
          </a:p>
        </p:txBody>
      </p:sp>
      <p:sp>
        <p:nvSpPr>
          <p:cNvPr id="20485" name="Slide Number Placeholder 5"/>
          <p:cNvSpPr>
            <a:spLocks noGrp="1"/>
          </p:cNvSpPr>
          <p:nvPr>
            <p:ph type="sldNum" sz="quarter" idx="12"/>
          </p:nvPr>
        </p:nvSpPr>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fld id="{10AAA68E-1CA1-F84A-AE69-2F1CD23B84E6}" type="slidenum">
              <a:rPr lang="en-US" altLang="zh-CN" sz="1400" smtClean="0"/>
              <a:pPr/>
              <a:t>6</a:t>
            </a:fld>
            <a:endParaRPr lang="en-US" altLang="zh-CN" sz="1400"/>
          </a:p>
        </p:txBody>
      </p:sp>
    </p:spTree>
    <p:extLst>
      <p:ext uri="{BB962C8B-B14F-4D97-AF65-F5344CB8AC3E}">
        <p14:creationId xmlns:p14="http://schemas.microsoft.com/office/powerpoint/2010/main" val="860057100"/>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5E79-26B6-CD4D-9745-AFC7CA4A76C6}"/>
              </a:ext>
            </a:extLst>
          </p:cNvPr>
          <p:cNvSpPr>
            <a:spLocks noGrp="1"/>
          </p:cNvSpPr>
          <p:nvPr>
            <p:ph type="title"/>
          </p:nvPr>
        </p:nvSpPr>
        <p:spPr/>
        <p:txBody>
          <a:bodyPr/>
          <a:lstStyle/>
          <a:p>
            <a:r>
              <a:rPr lang="en-US" dirty="0"/>
              <a:t>Selecting Triangles</a:t>
            </a:r>
          </a:p>
        </p:txBody>
      </p:sp>
      <p:sp>
        <p:nvSpPr>
          <p:cNvPr id="4" name="Date Placeholder 3">
            <a:extLst>
              <a:ext uri="{FF2B5EF4-FFF2-40B4-BE49-F238E27FC236}">
                <a16:creationId xmlns:a16="http://schemas.microsoft.com/office/drawing/2014/main" id="{10671237-6668-1542-8933-52A75E171CE4}"/>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607C96EB-AE31-9B46-B5F8-891E0A72683D}"/>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E39404FF-3BA5-B547-BC58-0ED579487700}"/>
              </a:ext>
            </a:extLst>
          </p:cNvPr>
          <p:cNvSpPr>
            <a:spLocks noGrp="1"/>
          </p:cNvSpPr>
          <p:nvPr>
            <p:ph type="sldNum" sz="quarter" idx="12"/>
          </p:nvPr>
        </p:nvSpPr>
        <p:spPr/>
        <p:txBody>
          <a:bodyPr/>
          <a:lstStyle/>
          <a:p>
            <a:pPr>
              <a:defRPr/>
            </a:pPr>
            <a:fld id="{A7172004-5CED-694E-8453-C5C1C330C6EE}" type="slidenum">
              <a:rPr lang="en-US" altLang="zh-CN" smtClean="0"/>
              <a:pPr>
                <a:defRPr/>
              </a:pPr>
              <a:t>60</a:t>
            </a:fld>
            <a:endParaRPr lang="en-US" altLang="zh-CN"/>
          </a:p>
        </p:txBody>
      </p:sp>
      <p:cxnSp>
        <p:nvCxnSpPr>
          <p:cNvPr id="7" name="Elbow Connector 126">
            <a:extLst>
              <a:ext uri="{FF2B5EF4-FFF2-40B4-BE49-F238E27FC236}">
                <a16:creationId xmlns:a16="http://schemas.microsoft.com/office/drawing/2014/main" id="{5D7D72EC-911F-1C4E-AAA5-4015FBCD4919}"/>
              </a:ext>
            </a:extLst>
          </p:cNvPr>
          <p:cNvCxnSpPr>
            <a:stCxn id="14" idx="1"/>
            <a:endCxn id="16" idx="0"/>
          </p:cNvCxnSpPr>
          <p:nvPr/>
        </p:nvCxnSpPr>
        <p:spPr bwMode="auto">
          <a:xfrm rot="10800000" flipV="1">
            <a:off x="1119420" y="2131138"/>
            <a:ext cx="636622" cy="290556"/>
          </a:xfrm>
          <a:prstGeom prst="bentConnector2">
            <a:avLst/>
          </a:prstGeom>
          <a:ln w="6350" cap="flat" cmpd="sng" algn="ctr">
            <a:solidFill>
              <a:schemeClr val="dk1">
                <a:shade val="95000"/>
                <a:satMod val="105000"/>
              </a:schemeClr>
            </a:solidFill>
            <a:prstDash val="solid"/>
            <a:round/>
            <a:headEnd type="none" w="med" len="med"/>
            <a:tailEnd type="triangle" w="med" len="lg"/>
          </a:ln>
        </p:spPr>
        <p:style>
          <a:lnRef idx="1">
            <a:schemeClr val="dk1"/>
          </a:lnRef>
          <a:fillRef idx="0">
            <a:schemeClr val="dk1"/>
          </a:fillRef>
          <a:effectRef idx="0">
            <a:schemeClr val="dk1"/>
          </a:effectRef>
          <a:fontRef idx="minor">
            <a:schemeClr val="tx1"/>
          </a:fontRef>
        </p:style>
      </p:cxnSp>
      <p:sp>
        <p:nvSpPr>
          <p:cNvPr id="8" name="TextBox 8">
            <a:extLst>
              <a:ext uri="{FF2B5EF4-FFF2-40B4-BE49-F238E27FC236}">
                <a16:creationId xmlns:a16="http://schemas.microsoft.com/office/drawing/2014/main" id="{E630A7D2-264B-7F4D-80D7-C6316A52C08F}"/>
              </a:ext>
            </a:extLst>
          </p:cNvPr>
          <p:cNvSpPr txBox="1">
            <a:spLocks noChangeArrowheads="1"/>
          </p:cNvSpPr>
          <p:nvPr/>
        </p:nvSpPr>
        <p:spPr bwMode="auto">
          <a:xfrm>
            <a:off x="3724585" y="1776178"/>
            <a:ext cx="4032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sz="2000" dirty="0">
                <a:latin typeface="Times New Roman" charset="0"/>
                <a:cs typeface="Times New Roman" charset="0"/>
              </a:rPr>
              <a:t>No</a:t>
            </a:r>
          </a:p>
        </p:txBody>
      </p:sp>
      <p:sp>
        <p:nvSpPr>
          <p:cNvPr id="9" name="TextBox 9">
            <a:extLst>
              <a:ext uri="{FF2B5EF4-FFF2-40B4-BE49-F238E27FC236}">
                <a16:creationId xmlns:a16="http://schemas.microsoft.com/office/drawing/2014/main" id="{D4001DE6-BF32-2C4C-8BED-D523EFDF46CE}"/>
              </a:ext>
            </a:extLst>
          </p:cNvPr>
          <p:cNvSpPr txBox="1">
            <a:spLocks noChangeArrowheads="1"/>
          </p:cNvSpPr>
          <p:nvPr/>
        </p:nvSpPr>
        <p:spPr bwMode="auto">
          <a:xfrm>
            <a:off x="5659313" y="2357161"/>
            <a:ext cx="4984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sz="2000" dirty="0">
                <a:latin typeface="Times New Roman" charset="0"/>
                <a:cs typeface="Times New Roman" charset="0"/>
              </a:rPr>
              <a:t>No</a:t>
            </a:r>
          </a:p>
        </p:txBody>
      </p:sp>
      <p:cxnSp>
        <p:nvCxnSpPr>
          <p:cNvPr id="10" name="Elbow Connector 129">
            <a:extLst>
              <a:ext uri="{FF2B5EF4-FFF2-40B4-BE49-F238E27FC236}">
                <a16:creationId xmlns:a16="http://schemas.microsoft.com/office/drawing/2014/main" id="{0139E779-0203-0347-AA41-95602355C2E5}"/>
              </a:ext>
            </a:extLst>
          </p:cNvPr>
          <p:cNvCxnSpPr>
            <a:stCxn id="14" idx="3"/>
            <a:endCxn id="21" idx="0"/>
          </p:cNvCxnSpPr>
          <p:nvPr/>
        </p:nvCxnSpPr>
        <p:spPr bwMode="auto">
          <a:xfrm>
            <a:off x="3640404" y="2131138"/>
            <a:ext cx="966343" cy="275403"/>
          </a:xfrm>
          <a:prstGeom prst="bentConnector2">
            <a:avLst/>
          </a:prstGeom>
          <a:ln w="6350" cap="flat" cmpd="sng" algn="ctr">
            <a:solidFill>
              <a:scrgbClr r="0" g="0" b="0"/>
            </a:solidFill>
            <a:prstDash val="solid"/>
            <a:round/>
            <a:headEnd type="none" w="med" len="med"/>
            <a:tailEnd type="triangle" w="med" len="lg"/>
          </a:ln>
        </p:spPr>
        <p:style>
          <a:lnRef idx="1">
            <a:schemeClr val="dk1"/>
          </a:lnRef>
          <a:fillRef idx="0">
            <a:schemeClr val="dk1"/>
          </a:fillRef>
          <a:effectRef idx="0">
            <a:schemeClr val="dk1"/>
          </a:effectRef>
          <a:fontRef idx="minor">
            <a:schemeClr val="tx1"/>
          </a:fontRef>
        </p:style>
      </p:cxnSp>
      <p:cxnSp>
        <p:nvCxnSpPr>
          <p:cNvPr id="11" name="Elbow Connector 135">
            <a:extLst>
              <a:ext uri="{FF2B5EF4-FFF2-40B4-BE49-F238E27FC236}">
                <a16:creationId xmlns:a16="http://schemas.microsoft.com/office/drawing/2014/main" id="{C5947AA6-8854-E043-82C0-B6124914EEF7}"/>
              </a:ext>
            </a:extLst>
          </p:cNvPr>
          <p:cNvCxnSpPr>
            <a:stCxn id="21" idx="1"/>
            <a:endCxn id="17" idx="0"/>
          </p:cNvCxnSpPr>
          <p:nvPr/>
        </p:nvCxnSpPr>
        <p:spPr bwMode="auto">
          <a:xfrm rot="10800000" flipV="1">
            <a:off x="2898388" y="2680384"/>
            <a:ext cx="766179" cy="429459"/>
          </a:xfrm>
          <a:prstGeom prst="bentConnector2">
            <a:avLst/>
          </a:prstGeom>
          <a:ln w="6350" cap="flat" cmpd="sng" algn="ctr">
            <a:solidFill>
              <a:scrgbClr r="0" g="0" b="0"/>
            </a:solidFill>
            <a:prstDash val="solid"/>
            <a:round/>
            <a:headEnd type="none" w="med" len="med"/>
            <a:tailEnd type="triangle" w="med" len="lg"/>
          </a:ln>
        </p:spPr>
        <p:style>
          <a:lnRef idx="1">
            <a:schemeClr val="dk1"/>
          </a:lnRef>
          <a:fillRef idx="0">
            <a:schemeClr val="dk1"/>
          </a:fillRef>
          <a:effectRef idx="0">
            <a:schemeClr val="dk1"/>
          </a:effectRef>
          <a:fontRef idx="minor">
            <a:schemeClr val="tx1"/>
          </a:fontRef>
        </p:style>
      </p:cxnSp>
      <p:sp>
        <p:nvSpPr>
          <p:cNvPr id="12" name="TextBox 16">
            <a:extLst>
              <a:ext uri="{FF2B5EF4-FFF2-40B4-BE49-F238E27FC236}">
                <a16:creationId xmlns:a16="http://schemas.microsoft.com/office/drawing/2014/main" id="{A1AA3AB4-B7CB-F14E-A209-D629D4C8EA30}"/>
              </a:ext>
            </a:extLst>
          </p:cNvPr>
          <p:cNvSpPr txBox="1">
            <a:spLocks noChangeArrowheads="1"/>
          </p:cNvSpPr>
          <p:nvPr/>
        </p:nvSpPr>
        <p:spPr bwMode="auto">
          <a:xfrm>
            <a:off x="1303527" y="1807880"/>
            <a:ext cx="768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sz="2000" dirty="0">
                <a:latin typeface="Times New Roman" charset="0"/>
                <a:cs typeface="Times New Roman" charset="0"/>
              </a:rPr>
              <a:t>Yes</a:t>
            </a:r>
          </a:p>
        </p:txBody>
      </p:sp>
      <p:sp>
        <p:nvSpPr>
          <p:cNvPr id="13" name="TextBox 17">
            <a:extLst>
              <a:ext uri="{FF2B5EF4-FFF2-40B4-BE49-F238E27FC236}">
                <a16:creationId xmlns:a16="http://schemas.microsoft.com/office/drawing/2014/main" id="{9EBBA664-6812-1A4E-9336-7179E1ED83CE}"/>
              </a:ext>
            </a:extLst>
          </p:cNvPr>
          <p:cNvSpPr txBox="1">
            <a:spLocks noChangeArrowheads="1"/>
          </p:cNvSpPr>
          <p:nvPr/>
        </p:nvSpPr>
        <p:spPr bwMode="auto">
          <a:xfrm>
            <a:off x="3278537" y="2383405"/>
            <a:ext cx="517362" cy="3135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sz="2000" dirty="0">
                <a:latin typeface="Times New Roman" charset="0"/>
                <a:cs typeface="Times New Roman" charset="0"/>
              </a:rPr>
              <a:t>Yes</a:t>
            </a:r>
          </a:p>
        </p:txBody>
      </p:sp>
      <p:sp>
        <p:nvSpPr>
          <p:cNvPr id="14" name="Preparation 29">
            <a:extLst>
              <a:ext uri="{FF2B5EF4-FFF2-40B4-BE49-F238E27FC236}">
                <a16:creationId xmlns:a16="http://schemas.microsoft.com/office/drawing/2014/main" id="{A27E8A07-FFA5-EF44-92F0-EB6899FAEE12}"/>
              </a:ext>
            </a:extLst>
          </p:cNvPr>
          <p:cNvSpPr/>
          <p:nvPr/>
        </p:nvSpPr>
        <p:spPr bwMode="auto">
          <a:xfrm>
            <a:off x="1756042" y="1857294"/>
            <a:ext cx="1884362" cy="547687"/>
          </a:xfrm>
          <a:prstGeom prst="flowChartPreparation">
            <a:avLst/>
          </a:prstGeom>
          <a:noFill/>
          <a:ln w="3810">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r>
              <a:rPr lang="en-US" sz="2400" i="1" dirty="0" err="1">
                <a:solidFill>
                  <a:schemeClr val="tx1"/>
                </a:solidFill>
                <a:latin typeface="Times New Roman" charset="0"/>
                <a:ea typeface="宋体" charset="0"/>
                <a:cs typeface="Times New Roman" charset="0"/>
              </a:rPr>
              <a:t>d</a:t>
            </a:r>
            <a:r>
              <a:rPr lang="en-US" sz="2400" i="1" baseline="-25000" dirty="0" err="1">
                <a:solidFill>
                  <a:schemeClr val="tx1"/>
                </a:solidFill>
                <a:latin typeface="Times New Roman" charset="0"/>
                <a:ea typeface="宋体" charset="0"/>
                <a:cs typeface="Times New Roman" charset="0"/>
              </a:rPr>
              <a:t>p</a:t>
            </a:r>
            <a:r>
              <a:rPr lang="en-US" sz="2400" baseline="30000" dirty="0">
                <a:solidFill>
                  <a:schemeClr val="tx1"/>
                </a:solidFill>
                <a:latin typeface="Times New Roman" charset="0"/>
                <a:ea typeface="宋体" charset="0"/>
                <a:cs typeface="Times New Roman" charset="0"/>
              </a:rPr>
              <a:t>  </a:t>
            </a:r>
            <a:r>
              <a:rPr lang="en-US" sz="2400" dirty="0">
                <a:solidFill>
                  <a:schemeClr val="tx1"/>
                </a:solidFill>
                <a:latin typeface="Times New Roman" charset="0"/>
                <a:ea typeface="宋体" charset="0"/>
                <a:cs typeface="Times New Roman" charset="0"/>
              </a:rPr>
              <a:t>≥ 50%</a:t>
            </a:r>
          </a:p>
        </p:txBody>
      </p:sp>
      <p:sp>
        <p:nvSpPr>
          <p:cNvPr id="15" name="Preparation 33">
            <a:extLst>
              <a:ext uri="{FF2B5EF4-FFF2-40B4-BE49-F238E27FC236}">
                <a16:creationId xmlns:a16="http://schemas.microsoft.com/office/drawing/2014/main" id="{1193E33E-A971-0247-B1EF-47F83F7BC85C}"/>
              </a:ext>
            </a:extLst>
          </p:cNvPr>
          <p:cNvSpPr/>
          <p:nvPr/>
        </p:nvSpPr>
        <p:spPr bwMode="auto">
          <a:xfrm>
            <a:off x="4914539" y="3121904"/>
            <a:ext cx="2193925" cy="549275"/>
          </a:xfrm>
          <a:prstGeom prst="flowChartPreparation">
            <a:avLst/>
          </a:prstGeom>
          <a:noFill/>
          <a:ln w="3810">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r>
              <a:rPr lang="en-US" sz="2400" i="1" dirty="0">
                <a:solidFill>
                  <a:schemeClr val="tx1"/>
                </a:solidFill>
                <a:latin typeface="Times New Roman" charset="0"/>
                <a:ea typeface="宋体" charset="0"/>
                <a:cs typeface="Times New Roman" charset="0"/>
              </a:rPr>
              <a:t>      </a:t>
            </a:r>
            <a:r>
              <a:rPr lang="en-US" sz="2000" baseline="30000" dirty="0">
                <a:solidFill>
                  <a:schemeClr val="tx1"/>
                </a:solidFill>
                <a:latin typeface="Times New Roman" charset="0"/>
                <a:ea typeface="宋体" charset="0"/>
                <a:cs typeface="Times New Roman" charset="0"/>
              </a:rPr>
              <a:t> </a:t>
            </a:r>
            <a:r>
              <a:rPr lang="en-US" sz="2400" dirty="0">
                <a:solidFill>
                  <a:srgbClr val="000000"/>
                </a:solidFill>
                <a:latin typeface="Times New Roman" charset="0"/>
                <a:ea typeface="宋体" charset="0"/>
                <a:cs typeface="Times New Roman" charset="0"/>
              </a:rPr>
              <a:t>≤ </a:t>
            </a:r>
            <a:r>
              <a:rPr lang="en-US" sz="2400" dirty="0">
                <a:solidFill>
                  <a:schemeClr val="tx1"/>
                </a:solidFill>
                <a:latin typeface="Times New Roman" charset="0"/>
                <a:ea typeface="宋体" charset="0"/>
                <a:cs typeface="Times New Roman" charset="0"/>
              </a:rPr>
              <a:t>2 </a:t>
            </a:r>
            <a:r>
              <a:rPr lang="en-US" sz="2400" i="1" dirty="0" err="1">
                <a:solidFill>
                  <a:schemeClr val="tx1"/>
                </a:solidFill>
                <a:latin typeface="Times New Roman" charset="0"/>
                <a:ea typeface="宋体" charset="0"/>
                <a:cs typeface="Times New Roman" charset="0"/>
              </a:rPr>
              <a:t>d</a:t>
            </a:r>
            <a:r>
              <a:rPr lang="en-US" sz="2400" i="1" baseline="-25000" dirty="0" err="1">
                <a:solidFill>
                  <a:schemeClr val="tx1"/>
                </a:solidFill>
                <a:latin typeface="Times New Roman" charset="0"/>
                <a:ea typeface="宋体" charset="0"/>
                <a:cs typeface="Times New Roman" charset="0"/>
              </a:rPr>
              <a:t>p</a:t>
            </a:r>
            <a:endParaRPr lang="en-US" sz="2000" i="1" baseline="-25000" dirty="0">
              <a:solidFill>
                <a:schemeClr val="tx1"/>
              </a:solidFill>
              <a:latin typeface="Times New Roman" charset="0"/>
              <a:ea typeface="宋体" charset="0"/>
              <a:cs typeface="Times New Roman" charset="0"/>
            </a:endParaRPr>
          </a:p>
        </p:txBody>
      </p:sp>
      <p:sp>
        <p:nvSpPr>
          <p:cNvPr id="16" name="Process 35">
            <a:extLst>
              <a:ext uri="{FF2B5EF4-FFF2-40B4-BE49-F238E27FC236}">
                <a16:creationId xmlns:a16="http://schemas.microsoft.com/office/drawing/2014/main" id="{EE284EC9-97C4-044C-9238-63262F3120D3}"/>
              </a:ext>
            </a:extLst>
          </p:cNvPr>
          <p:cNvSpPr/>
          <p:nvPr/>
        </p:nvSpPr>
        <p:spPr bwMode="auto">
          <a:xfrm>
            <a:off x="753501" y="2421694"/>
            <a:ext cx="731837" cy="549275"/>
          </a:xfrm>
          <a:prstGeom prst="flowChartProcess">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27432" anchor="ctr"/>
          <a:lstStyle/>
          <a:p>
            <a:pPr algn="ctr">
              <a:defRPr/>
            </a:pPr>
            <a:r>
              <a:rPr lang="en-US" sz="2400" dirty="0">
                <a:solidFill>
                  <a:schemeClr val="tx1"/>
                </a:solidFill>
                <a:latin typeface="Times New Roman" charset="0"/>
                <a:cs typeface="Times New Roman" charset="0"/>
              </a:rPr>
              <a:t>AC</a:t>
            </a:r>
          </a:p>
        </p:txBody>
      </p:sp>
      <p:sp>
        <p:nvSpPr>
          <p:cNvPr id="17" name="Process 28">
            <a:extLst>
              <a:ext uri="{FF2B5EF4-FFF2-40B4-BE49-F238E27FC236}">
                <a16:creationId xmlns:a16="http://schemas.microsoft.com/office/drawing/2014/main" id="{121E28E8-7832-234F-BF40-6B74B88444B5}"/>
              </a:ext>
            </a:extLst>
          </p:cNvPr>
          <p:cNvSpPr/>
          <p:nvPr/>
        </p:nvSpPr>
        <p:spPr bwMode="auto">
          <a:xfrm>
            <a:off x="1756042" y="3109844"/>
            <a:ext cx="2284690" cy="549275"/>
          </a:xfrm>
          <a:prstGeom prst="flowChartProcess">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27432" anchor="ctr"/>
          <a:lstStyle/>
          <a:p>
            <a:pPr algn="ctr">
              <a:defRPr/>
            </a:pPr>
            <a:r>
              <a:rPr lang="en-US" sz="2400" dirty="0">
                <a:solidFill>
                  <a:schemeClr val="tx1"/>
                </a:solidFill>
                <a:latin typeface="Times New Roman" charset="0"/>
                <a:cs typeface="Times New Roman" charset="0"/>
              </a:rPr>
              <a:t>Triangles of </a:t>
            </a:r>
            <a:r>
              <a:rPr lang="en-US" sz="2400" i="1" dirty="0" err="1">
                <a:solidFill>
                  <a:schemeClr val="tx1"/>
                </a:solidFill>
                <a:latin typeface="Times New Roman" charset="0"/>
                <a:cs typeface="Times New Roman" charset="0"/>
              </a:rPr>
              <a:t>G</a:t>
            </a:r>
            <a:r>
              <a:rPr lang="en-US" sz="2400" i="1" baseline="-25000" dirty="0" err="1">
                <a:solidFill>
                  <a:schemeClr val="tx1"/>
                </a:solidFill>
                <a:latin typeface="Times New Roman" charset="0"/>
                <a:cs typeface="Times New Roman" charset="0"/>
              </a:rPr>
              <a:t>p</a:t>
            </a:r>
            <a:endParaRPr lang="en-US" sz="2400" i="1" baseline="-25000" dirty="0">
              <a:solidFill>
                <a:schemeClr val="tx1"/>
              </a:solidFill>
              <a:latin typeface="Times New Roman" charset="0"/>
              <a:cs typeface="Times New Roman" charset="0"/>
            </a:endParaRPr>
          </a:p>
        </p:txBody>
      </p:sp>
      <p:cxnSp>
        <p:nvCxnSpPr>
          <p:cNvPr id="18" name="Elbow Connector 180">
            <a:extLst>
              <a:ext uri="{FF2B5EF4-FFF2-40B4-BE49-F238E27FC236}">
                <a16:creationId xmlns:a16="http://schemas.microsoft.com/office/drawing/2014/main" id="{98A316D7-1C71-1B40-A8BA-EA1B3DB1F172}"/>
              </a:ext>
            </a:extLst>
          </p:cNvPr>
          <p:cNvCxnSpPr>
            <a:stCxn id="21" idx="3"/>
            <a:endCxn id="15" idx="0"/>
          </p:cNvCxnSpPr>
          <p:nvPr/>
        </p:nvCxnSpPr>
        <p:spPr bwMode="auto">
          <a:xfrm>
            <a:off x="5548928" y="2680385"/>
            <a:ext cx="462574" cy="441519"/>
          </a:xfrm>
          <a:prstGeom prst="bentConnector2">
            <a:avLst/>
          </a:prstGeom>
          <a:ln w="6350" cap="flat" cmpd="sng" algn="ctr">
            <a:solidFill>
              <a:scrgbClr r="0" g="0" b="0"/>
            </a:solidFill>
            <a:prstDash val="solid"/>
            <a:round/>
            <a:headEnd type="none" w="med" len="med"/>
            <a:tailEnd type="triangle" w="med" len="lg"/>
          </a:ln>
        </p:spPr>
        <p:style>
          <a:lnRef idx="1">
            <a:schemeClr val="dk1"/>
          </a:lnRef>
          <a:fillRef idx="0">
            <a:schemeClr val="dk1"/>
          </a:fillRef>
          <a:effectRef idx="0">
            <a:schemeClr val="dk1"/>
          </a:effectRef>
          <a:fontRef idx="minor">
            <a:schemeClr val="tx1"/>
          </a:fontRef>
        </p:style>
      </p:cxnSp>
      <p:sp>
        <p:nvSpPr>
          <p:cNvPr id="19" name="TextBox 27">
            <a:extLst>
              <a:ext uri="{FF2B5EF4-FFF2-40B4-BE49-F238E27FC236}">
                <a16:creationId xmlns:a16="http://schemas.microsoft.com/office/drawing/2014/main" id="{752F5E19-B06A-3546-8943-88AB89B8956A}"/>
              </a:ext>
            </a:extLst>
          </p:cNvPr>
          <p:cNvSpPr txBox="1">
            <a:spLocks noChangeArrowheads="1"/>
          </p:cNvSpPr>
          <p:nvPr/>
        </p:nvSpPr>
        <p:spPr bwMode="auto">
          <a:xfrm>
            <a:off x="2468829" y="1234205"/>
            <a:ext cx="731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sz="2400" dirty="0">
                <a:latin typeface="Times New Roman" charset="0"/>
                <a:cs typeface="Times New Roman" charset="0"/>
              </a:rPr>
              <a:t>Start</a:t>
            </a:r>
          </a:p>
        </p:txBody>
      </p:sp>
      <p:cxnSp>
        <p:nvCxnSpPr>
          <p:cNvPr id="20" name="Straight Arrow Connector 19">
            <a:extLst>
              <a:ext uri="{FF2B5EF4-FFF2-40B4-BE49-F238E27FC236}">
                <a16:creationId xmlns:a16="http://schemas.microsoft.com/office/drawing/2014/main" id="{A49E5C60-72F7-9840-9EFF-359668177C03}"/>
              </a:ext>
            </a:extLst>
          </p:cNvPr>
          <p:cNvCxnSpPr/>
          <p:nvPr/>
        </p:nvCxnSpPr>
        <p:spPr bwMode="auto">
          <a:xfrm flipH="1">
            <a:off x="2697429" y="1604095"/>
            <a:ext cx="2" cy="253199"/>
          </a:xfrm>
          <a:prstGeom prst="straightConnector1">
            <a:avLst/>
          </a:prstGeom>
          <a:ln w="6350" cap="flat" cmpd="sng" algn="ctr">
            <a:solidFill>
              <a:schemeClr val="tx1"/>
            </a:solidFill>
            <a:prstDash val="solid"/>
            <a:round/>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21" name="Preparation 29">
            <a:extLst>
              <a:ext uri="{FF2B5EF4-FFF2-40B4-BE49-F238E27FC236}">
                <a16:creationId xmlns:a16="http://schemas.microsoft.com/office/drawing/2014/main" id="{B7A47726-2D0B-1A4E-A78C-1BABA8D8DCF5}"/>
              </a:ext>
            </a:extLst>
          </p:cNvPr>
          <p:cNvSpPr/>
          <p:nvPr/>
        </p:nvSpPr>
        <p:spPr bwMode="auto">
          <a:xfrm>
            <a:off x="3664566" y="2406541"/>
            <a:ext cx="1884362" cy="547687"/>
          </a:xfrm>
          <a:prstGeom prst="flowChartPreparation">
            <a:avLst/>
          </a:prstGeom>
          <a:noFill/>
          <a:ln w="3810">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r>
              <a:rPr lang="en-US" sz="2400" i="1" dirty="0" err="1">
                <a:solidFill>
                  <a:schemeClr val="tx1"/>
                </a:solidFill>
                <a:latin typeface="Times New Roman" charset="0"/>
                <a:ea typeface="宋体" charset="0"/>
                <a:cs typeface="Times New Roman" charset="0"/>
              </a:rPr>
              <a:t>d</a:t>
            </a:r>
            <a:r>
              <a:rPr lang="en-US" sz="2400" i="1" baseline="-25000" dirty="0" err="1">
                <a:solidFill>
                  <a:schemeClr val="tx1"/>
                </a:solidFill>
                <a:latin typeface="Times New Roman" charset="0"/>
                <a:ea typeface="宋体" charset="0"/>
                <a:cs typeface="Times New Roman" charset="0"/>
              </a:rPr>
              <a:t>p</a:t>
            </a:r>
            <a:r>
              <a:rPr lang="en-US" sz="2400" i="1" baseline="30000" dirty="0">
                <a:solidFill>
                  <a:schemeClr val="tx1"/>
                </a:solidFill>
                <a:latin typeface="Times New Roman" charset="0"/>
                <a:ea typeface="宋体" charset="0"/>
                <a:cs typeface="Times New Roman" charset="0"/>
              </a:rPr>
              <a:t> </a:t>
            </a:r>
            <a:r>
              <a:rPr lang="en-US" sz="2400" baseline="30000" dirty="0">
                <a:solidFill>
                  <a:schemeClr val="tx1"/>
                </a:solidFill>
                <a:latin typeface="Times New Roman" charset="0"/>
                <a:ea typeface="宋体" charset="0"/>
                <a:cs typeface="Times New Roman" charset="0"/>
              </a:rPr>
              <a:t> </a:t>
            </a:r>
            <a:r>
              <a:rPr lang="en-US" sz="2400" dirty="0">
                <a:solidFill>
                  <a:schemeClr val="tx1"/>
                </a:solidFill>
                <a:latin typeface="Times New Roman" charset="0"/>
                <a:ea typeface="宋体" charset="0"/>
                <a:cs typeface="Times New Roman" charset="0"/>
              </a:rPr>
              <a:t>≥ 25%</a:t>
            </a:r>
          </a:p>
        </p:txBody>
      </p:sp>
      <p:sp>
        <p:nvSpPr>
          <p:cNvPr id="22" name="TextBox 9">
            <a:extLst>
              <a:ext uri="{FF2B5EF4-FFF2-40B4-BE49-F238E27FC236}">
                <a16:creationId xmlns:a16="http://schemas.microsoft.com/office/drawing/2014/main" id="{FC0F97C6-48FA-7E4D-A044-262C1069F8BA}"/>
              </a:ext>
            </a:extLst>
          </p:cNvPr>
          <p:cNvSpPr txBox="1">
            <a:spLocks noChangeArrowheads="1"/>
          </p:cNvSpPr>
          <p:nvPr/>
        </p:nvSpPr>
        <p:spPr bwMode="auto">
          <a:xfrm>
            <a:off x="7077508" y="3119544"/>
            <a:ext cx="4984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sz="2000" dirty="0">
                <a:latin typeface="Times New Roman" charset="0"/>
                <a:cs typeface="Times New Roman" charset="0"/>
              </a:rPr>
              <a:t>No</a:t>
            </a:r>
          </a:p>
        </p:txBody>
      </p:sp>
      <p:cxnSp>
        <p:nvCxnSpPr>
          <p:cNvPr id="23" name="Elbow Connector 135">
            <a:extLst>
              <a:ext uri="{FF2B5EF4-FFF2-40B4-BE49-F238E27FC236}">
                <a16:creationId xmlns:a16="http://schemas.microsoft.com/office/drawing/2014/main" id="{B75BD605-D01A-ED42-8F77-40DE7171A7A0}"/>
              </a:ext>
            </a:extLst>
          </p:cNvPr>
          <p:cNvCxnSpPr>
            <a:stCxn id="15" idx="3"/>
            <a:endCxn id="24" idx="0"/>
          </p:cNvCxnSpPr>
          <p:nvPr/>
        </p:nvCxnSpPr>
        <p:spPr bwMode="auto">
          <a:xfrm>
            <a:off x="7108464" y="3396542"/>
            <a:ext cx="208050" cy="527900"/>
          </a:xfrm>
          <a:prstGeom prst="bentConnector2">
            <a:avLst/>
          </a:prstGeom>
          <a:ln w="6350" cap="flat" cmpd="sng" algn="ctr">
            <a:solidFill>
              <a:scrgbClr r="0" g="0" b="0"/>
            </a:solidFill>
            <a:prstDash val="solid"/>
            <a:round/>
            <a:headEnd type="none" w="med" len="med"/>
            <a:tailEnd type="triangle" w="med" len="lg"/>
          </a:ln>
        </p:spPr>
        <p:style>
          <a:lnRef idx="1">
            <a:schemeClr val="dk1"/>
          </a:lnRef>
          <a:fillRef idx="0">
            <a:schemeClr val="dk1"/>
          </a:fillRef>
          <a:effectRef idx="0">
            <a:schemeClr val="dk1"/>
          </a:effectRef>
          <a:fontRef idx="minor">
            <a:schemeClr val="tx1"/>
          </a:fontRef>
        </p:style>
      </p:cxnSp>
      <p:sp>
        <p:nvSpPr>
          <p:cNvPr id="24" name="Process 28">
            <a:extLst>
              <a:ext uri="{FF2B5EF4-FFF2-40B4-BE49-F238E27FC236}">
                <a16:creationId xmlns:a16="http://schemas.microsoft.com/office/drawing/2014/main" id="{630B1C86-C042-904D-BD7B-B8AA967429F1}"/>
              </a:ext>
            </a:extLst>
          </p:cNvPr>
          <p:cNvSpPr/>
          <p:nvPr/>
        </p:nvSpPr>
        <p:spPr bwMode="auto">
          <a:xfrm>
            <a:off x="6237776" y="3924442"/>
            <a:ext cx="2157476" cy="807910"/>
          </a:xfrm>
          <a:prstGeom prst="flowChartProcess">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27432" anchor="ctr"/>
          <a:lstStyle/>
          <a:p>
            <a:pPr algn="ctr">
              <a:defRPr/>
            </a:pPr>
            <a:r>
              <a:rPr lang="en-US" sz="2400" dirty="0">
                <a:solidFill>
                  <a:schemeClr val="tx1"/>
                </a:solidFill>
                <a:latin typeface="Times New Roman" charset="0"/>
                <a:cs typeface="Times New Roman" charset="0"/>
              </a:rPr>
              <a:t>Triangles of </a:t>
            </a:r>
            <a:r>
              <a:rPr lang="en-US" sz="2400" i="1" dirty="0" err="1">
                <a:solidFill>
                  <a:schemeClr val="tx1"/>
                </a:solidFill>
                <a:latin typeface="Times New Roman" charset="0"/>
                <a:cs typeface="Times New Roman" charset="0"/>
              </a:rPr>
              <a:t>G</a:t>
            </a:r>
            <a:r>
              <a:rPr lang="en-US" sz="2400" i="1" baseline="-25000" dirty="0" err="1">
                <a:solidFill>
                  <a:schemeClr val="tx1"/>
                </a:solidFill>
                <a:latin typeface="Times New Roman" charset="0"/>
                <a:cs typeface="Times New Roman" charset="0"/>
              </a:rPr>
              <a:t>p</a:t>
            </a:r>
            <a:endParaRPr lang="en-US" sz="2400" i="1" baseline="-25000" dirty="0">
              <a:solidFill>
                <a:schemeClr val="tx1"/>
              </a:solidFill>
              <a:latin typeface="Times New Roman" charset="0"/>
              <a:cs typeface="Times New Roman" charset="0"/>
            </a:endParaRPr>
          </a:p>
        </p:txBody>
      </p:sp>
      <p:sp>
        <p:nvSpPr>
          <p:cNvPr id="25" name="TextBox 17">
            <a:extLst>
              <a:ext uri="{FF2B5EF4-FFF2-40B4-BE49-F238E27FC236}">
                <a16:creationId xmlns:a16="http://schemas.microsoft.com/office/drawing/2014/main" id="{B814C68E-F326-EB4C-A798-B886EC0C925A}"/>
              </a:ext>
            </a:extLst>
          </p:cNvPr>
          <p:cNvSpPr txBox="1">
            <a:spLocks noChangeArrowheads="1"/>
          </p:cNvSpPr>
          <p:nvPr/>
        </p:nvSpPr>
        <p:spPr bwMode="auto">
          <a:xfrm>
            <a:off x="4521633" y="3112186"/>
            <a:ext cx="785812"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sz="2000" dirty="0">
                <a:latin typeface="Times New Roman" charset="0"/>
                <a:cs typeface="Times New Roman" charset="0"/>
              </a:rPr>
              <a:t>Yes</a:t>
            </a:r>
          </a:p>
        </p:txBody>
      </p:sp>
      <p:cxnSp>
        <p:nvCxnSpPr>
          <p:cNvPr id="26" name="Elbow Connector 180">
            <a:extLst>
              <a:ext uri="{FF2B5EF4-FFF2-40B4-BE49-F238E27FC236}">
                <a16:creationId xmlns:a16="http://schemas.microsoft.com/office/drawing/2014/main" id="{D8DCEF78-BEA3-8A4B-A5F6-8EE92004D2D4}"/>
              </a:ext>
            </a:extLst>
          </p:cNvPr>
          <p:cNvCxnSpPr>
            <a:stCxn id="15" idx="1"/>
            <a:endCxn id="27" idx="0"/>
          </p:cNvCxnSpPr>
          <p:nvPr/>
        </p:nvCxnSpPr>
        <p:spPr bwMode="auto">
          <a:xfrm rot="10800000" flipV="1">
            <a:off x="4454945" y="3396542"/>
            <a:ext cx="459595" cy="527900"/>
          </a:xfrm>
          <a:prstGeom prst="bentConnector2">
            <a:avLst/>
          </a:prstGeom>
          <a:ln w="6350" cap="flat" cmpd="sng" algn="ctr">
            <a:solidFill>
              <a:scrgbClr r="0" g="0" b="0"/>
            </a:solidFill>
            <a:prstDash val="solid"/>
            <a:round/>
            <a:headEnd type="none" w="med" len="med"/>
            <a:tailEnd type="triangle" w="med" len="lg"/>
          </a:ln>
        </p:spPr>
        <p:style>
          <a:lnRef idx="1">
            <a:schemeClr val="dk1"/>
          </a:lnRef>
          <a:fillRef idx="0">
            <a:schemeClr val="dk1"/>
          </a:fillRef>
          <a:effectRef idx="0">
            <a:schemeClr val="dk1"/>
          </a:effectRef>
          <a:fontRef idx="minor">
            <a:schemeClr val="tx1"/>
          </a:fontRef>
        </p:style>
      </p:cxnSp>
      <p:sp>
        <p:nvSpPr>
          <p:cNvPr id="27" name="Process 28">
            <a:extLst>
              <a:ext uri="{FF2B5EF4-FFF2-40B4-BE49-F238E27FC236}">
                <a16:creationId xmlns:a16="http://schemas.microsoft.com/office/drawing/2014/main" id="{8A45870B-55E6-3442-B793-C119BFD30503}"/>
              </a:ext>
            </a:extLst>
          </p:cNvPr>
          <p:cNvSpPr/>
          <p:nvPr/>
        </p:nvSpPr>
        <p:spPr bwMode="auto">
          <a:xfrm>
            <a:off x="2898386" y="3924442"/>
            <a:ext cx="3113115" cy="807910"/>
          </a:xfrm>
          <a:prstGeom prst="flowChartProcess">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27432" anchor="ctr"/>
          <a:lstStyle/>
          <a:p>
            <a:pPr algn="ctr">
              <a:defRPr/>
            </a:pPr>
            <a:r>
              <a:rPr lang="en-US" sz="2400" dirty="0">
                <a:solidFill>
                  <a:schemeClr val="tx1"/>
                </a:solidFill>
                <a:latin typeface="Times New Roman" charset="0"/>
                <a:cs typeface="Times New Roman" charset="0"/>
              </a:rPr>
              <a:t>2</a:t>
            </a:r>
            <a:r>
              <a:rPr lang="en-US" sz="2400" i="1" dirty="0">
                <a:solidFill>
                  <a:schemeClr val="tx1"/>
                </a:solidFill>
                <a:latin typeface="Times New Roman" charset="0"/>
                <a:cs typeface="Times New Roman" charset="0"/>
              </a:rPr>
              <a:t>n</a:t>
            </a:r>
            <a:r>
              <a:rPr lang="en-US" sz="2400" dirty="0">
                <a:solidFill>
                  <a:schemeClr val="tx1"/>
                </a:solidFill>
                <a:latin typeface="Times New Roman" charset="0"/>
                <a:cs typeface="Times New Roman" charset="0"/>
              </a:rPr>
              <a:t> triangles from        </a:t>
            </a:r>
            <a:endParaRPr lang="en-US" sz="2400" i="1" baseline="-25000" dirty="0">
              <a:solidFill>
                <a:schemeClr val="tx1"/>
              </a:solidFill>
              <a:latin typeface="Times New Roman" charset="0"/>
              <a:cs typeface="Times New Roman" charset="0"/>
            </a:endParaRPr>
          </a:p>
          <a:p>
            <a:pPr algn="ctr">
              <a:defRPr/>
            </a:pPr>
            <a:r>
              <a:rPr lang="en-US" sz="2400" dirty="0">
                <a:solidFill>
                  <a:schemeClr val="tx1"/>
                </a:solidFill>
                <a:latin typeface="Times New Roman" charset="0"/>
                <a:cs typeface="Times New Roman" charset="0"/>
              </a:rPr>
              <a:t>+ Triangles of </a:t>
            </a:r>
            <a:r>
              <a:rPr lang="en-US" sz="2400" i="1" dirty="0" err="1">
                <a:solidFill>
                  <a:schemeClr val="tx1"/>
                </a:solidFill>
                <a:latin typeface="Times New Roman" charset="0"/>
                <a:cs typeface="Times New Roman" charset="0"/>
              </a:rPr>
              <a:t>G</a:t>
            </a:r>
            <a:r>
              <a:rPr lang="en-US" sz="2400" i="1" baseline="-25000" dirty="0" err="1">
                <a:solidFill>
                  <a:schemeClr val="tx1"/>
                </a:solidFill>
                <a:latin typeface="Times New Roman" charset="0"/>
                <a:cs typeface="Times New Roman" charset="0"/>
              </a:rPr>
              <a:t>p</a:t>
            </a:r>
            <a:endParaRPr lang="en-US" sz="2400" i="1" baseline="-25000" dirty="0">
              <a:solidFill>
                <a:schemeClr val="tx1"/>
              </a:solidFill>
              <a:latin typeface="Times New Roman" charset="0"/>
              <a:cs typeface="Times New Roman" charset="0"/>
            </a:endParaRPr>
          </a:p>
        </p:txBody>
      </p:sp>
      <p:pic>
        <p:nvPicPr>
          <p:cNvPr id="28" name="Picture 27">
            <a:extLst>
              <a:ext uri="{FF2B5EF4-FFF2-40B4-BE49-F238E27FC236}">
                <a16:creationId xmlns:a16="http://schemas.microsoft.com/office/drawing/2014/main" id="{8CBE3985-B78B-CC40-A8AF-3CF1263F0C90}"/>
              </a:ext>
            </a:extLst>
          </p:cNvPr>
          <p:cNvPicPr>
            <a:picLocks noChangeAspect="1"/>
          </p:cNvPicPr>
          <p:nvPr/>
        </p:nvPicPr>
        <p:blipFill>
          <a:blip r:embed="rId2"/>
          <a:stretch>
            <a:fillRect/>
          </a:stretch>
        </p:blipFill>
        <p:spPr>
          <a:xfrm>
            <a:off x="5288578" y="3996675"/>
            <a:ext cx="520700" cy="393700"/>
          </a:xfrm>
          <a:prstGeom prst="rect">
            <a:avLst/>
          </a:prstGeom>
        </p:spPr>
      </p:pic>
      <p:pic>
        <p:nvPicPr>
          <p:cNvPr id="29" name="Picture 28">
            <a:extLst>
              <a:ext uri="{FF2B5EF4-FFF2-40B4-BE49-F238E27FC236}">
                <a16:creationId xmlns:a16="http://schemas.microsoft.com/office/drawing/2014/main" id="{085E1FF1-8DB2-B441-AA59-9D0FF9DB0D3C}"/>
              </a:ext>
            </a:extLst>
          </p:cNvPr>
          <p:cNvPicPr>
            <a:picLocks noChangeAspect="1"/>
          </p:cNvPicPr>
          <p:nvPr/>
        </p:nvPicPr>
        <p:blipFill>
          <a:blip r:embed="rId3"/>
          <a:stretch>
            <a:fillRect/>
          </a:stretch>
        </p:blipFill>
        <p:spPr>
          <a:xfrm>
            <a:off x="5402314" y="3251571"/>
            <a:ext cx="444500" cy="393700"/>
          </a:xfrm>
          <a:prstGeom prst="rect">
            <a:avLst/>
          </a:prstGeom>
        </p:spPr>
      </p:pic>
      <p:sp>
        <p:nvSpPr>
          <p:cNvPr id="30" name="Oval 29">
            <a:extLst>
              <a:ext uri="{FF2B5EF4-FFF2-40B4-BE49-F238E27FC236}">
                <a16:creationId xmlns:a16="http://schemas.microsoft.com/office/drawing/2014/main" id="{836B4468-2D6D-FE43-B8AE-B3C77771C502}"/>
              </a:ext>
            </a:extLst>
          </p:cNvPr>
          <p:cNvSpPr>
            <a:spLocks noChangeAspect="1"/>
          </p:cNvSpPr>
          <p:nvPr/>
        </p:nvSpPr>
        <p:spPr>
          <a:xfrm>
            <a:off x="981963" y="3028563"/>
            <a:ext cx="274911" cy="274320"/>
          </a:xfrm>
          <a:prstGeom prst="ellipse">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27432" anchor="ctr"/>
          <a:lstStyle/>
          <a:p>
            <a:pPr algn="ctr"/>
            <a:r>
              <a:rPr lang="en-US" sz="2000" dirty="0">
                <a:solidFill>
                  <a:schemeClr val="tx1"/>
                </a:solidFill>
                <a:latin typeface="Times New Roman" charset="0"/>
                <a:cs typeface="Times New Roman" charset="0"/>
              </a:rPr>
              <a:t>1</a:t>
            </a:r>
            <a:endParaRPr lang="en-US" sz="2400" dirty="0">
              <a:solidFill>
                <a:schemeClr val="tx1"/>
              </a:solidFill>
              <a:latin typeface="Times New Roman" charset="0"/>
              <a:cs typeface="Times New Roman" charset="0"/>
            </a:endParaRPr>
          </a:p>
        </p:txBody>
      </p:sp>
      <p:sp>
        <p:nvSpPr>
          <p:cNvPr id="31" name="Oval 30">
            <a:extLst>
              <a:ext uri="{FF2B5EF4-FFF2-40B4-BE49-F238E27FC236}">
                <a16:creationId xmlns:a16="http://schemas.microsoft.com/office/drawing/2014/main" id="{7F3C6DA9-F196-E447-9365-816CC69CB8F6}"/>
              </a:ext>
            </a:extLst>
          </p:cNvPr>
          <p:cNvSpPr>
            <a:spLocks noChangeAspect="1"/>
          </p:cNvSpPr>
          <p:nvPr/>
        </p:nvSpPr>
        <p:spPr>
          <a:xfrm>
            <a:off x="2475637" y="3700429"/>
            <a:ext cx="274911" cy="274320"/>
          </a:xfrm>
          <a:prstGeom prst="ellipse">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27432" anchor="ctr"/>
          <a:lstStyle/>
          <a:p>
            <a:pPr algn="ctr"/>
            <a:r>
              <a:rPr lang="en-US" sz="2000" dirty="0">
                <a:solidFill>
                  <a:schemeClr val="tx1"/>
                </a:solidFill>
                <a:latin typeface="Times New Roman" charset="0"/>
                <a:cs typeface="Times New Roman" charset="0"/>
              </a:rPr>
              <a:t>2</a:t>
            </a:r>
            <a:endParaRPr lang="en-US" sz="2400" dirty="0">
              <a:solidFill>
                <a:schemeClr val="tx1"/>
              </a:solidFill>
              <a:latin typeface="Times New Roman" charset="0"/>
              <a:cs typeface="Times New Roman" charset="0"/>
            </a:endParaRPr>
          </a:p>
        </p:txBody>
      </p:sp>
      <p:sp>
        <p:nvSpPr>
          <p:cNvPr id="32" name="Oval 31">
            <a:extLst>
              <a:ext uri="{FF2B5EF4-FFF2-40B4-BE49-F238E27FC236}">
                <a16:creationId xmlns:a16="http://schemas.microsoft.com/office/drawing/2014/main" id="{6B5947A8-00FF-F640-8C8E-6065C06F2B38}"/>
              </a:ext>
            </a:extLst>
          </p:cNvPr>
          <p:cNvSpPr>
            <a:spLocks noChangeAspect="1"/>
          </p:cNvSpPr>
          <p:nvPr/>
        </p:nvSpPr>
        <p:spPr>
          <a:xfrm>
            <a:off x="4317487" y="4758283"/>
            <a:ext cx="274911" cy="274320"/>
          </a:xfrm>
          <a:prstGeom prst="ellipse">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27432" anchor="ctr"/>
          <a:lstStyle/>
          <a:p>
            <a:pPr algn="ctr"/>
            <a:r>
              <a:rPr lang="en-US" sz="2000" dirty="0">
                <a:solidFill>
                  <a:schemeClr val="tx1"/>
                </a:solidFill>
                <a:latin typeface="Times New Roman" charset="0"/>
                <a:cs typeface="Times New Roman" charset="0"/>
              </a:rPr>
              <a:t>3</a:t>
            </a:r>
            <a:endParaRPr lang="en-US" sz="2400" dirty="0">
              <a:solidFill>
                <a:schemeClr val="tx1"/>
              </a:solidFill>
              <a:latin typeface="Times New Roman" charset="0"/>
              <a:cs typeface="Times New Roman" charset="0"/>
            </a:endParaRPr>
          </a:p>
        </p:txBody>
      </p:sp>
      <p:sp>
        <p:nvSpPr>
          <p:cNvPr id="33" name="Oval 32">
            <a:extLst>
              <a:ext uri="{FF2B5EF4-FFF2-40B4-BE49-F238E27FC236}">
                <a16:creationId xmlns:a16="http://schemas.microsoft.com/office/drawing/2014/main" id="{7962D635-4AB6-814C-906A-A07AFDD9E228}"/>
              </a:ext>
            </a:extLst>
          </p:cNvPr>
          <p:cNvSpPr>
            <a:spLocks noChangeAspect="1"/>
          </p:cNvSpPr>
          <p:nvPr/>
        </p:nvSpPr>
        <p:spPr>
          <a:xfrm>
            <a:off x="7179058" y="4787495"/>
            <a:ext cx="274911" cy="274320"/>
          </a:xfrm>
          <a:prstGeom prst="ellipse">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27432" anchor="ctr"/>
          <a:lstStyle/>
          <a:p>
            <a:pPr algn="ctr"/>
            <a:r>
              <a:rPr lang="en-US" sz="2000" dirty="0">
                <a:solidFill>
                  <a:schemeClr val="tx1"/>
                </a:solidFill>
                <a:latin typeface="Times New Roman" charset="0"/>
                <a:cs typeface="Times New Roman" charset="0"/>
              </a:rPr>
              <a:t>4</a:t>
            </a:r>
            <a:endParaRPr lang="en-US" sz="2400" dirty="0">
              <a:solidFill>
                <a:schemeClr val="tx1"/>
              </a:solidFill>
              <a:latin typeface="Times New Roman" charset="0"/>
              <a:cs typeface="Times New Roman" charset="0"/>
            </a:endParaRPr>
          </a:p>
        </p:txBody>
      </p:sp>
      <p:sp>
        <p:nvSpPr>
          <p:cNvPr id="34" name="TextBox 33">
            <a:extLst>
              <a:ext uri="{FF2B5EF4-FFF2-40B4-BE49-F238E27FC236}">
                <a16:creationId xmlns:a16="http://schemas.microsoft.com/office/drawing/2014/main" id="{A77A7851-3B49-EC42-B8E4-BA6F6C3BB5F6}"/>
              </a:ext>
            </a:extLst>
          </p:cNvPr>
          <p:cNvSpPr txBox="1"/>
          <p:nvPr/>
        </p:nvSpPr>
        <p:spPr>
          <a:xfrm>
            <a:off x="682778" y="5224704"/>
            <a:ext cx="7269417" cy="646331"/>
          </a:xfrm>
          <a:prstGeom prst="rect">
            <a:avLst/>
          </a:prstGeom>
          <a:noFill/>
        </p:spPr>
        <p:txBody>
          <a:bodyPr wrap="square" rtlCol="0">
            <a:spAutoFit/>
          </a:bodyPr>
          <a:lstStyle/>
          <a:p>
            <a:r>
              <a:rPr lang="en-US" dirty="0"/>
              <a:t>For 3: Select the top triangles that appear in the largest number of clusters of a tree decomposition</a:t>
            </a:r>
          </a:p>
        </p:txBody>
      </p:sp>
    </p:spTree>
    <p:extLst>
      <p:ext uri="{BB962C8B-B14F-4D97-AF65-F5344CB8AC3E}">
        <p14:creationId xmlns:p14="http://schemas.microsoft.com/office/powerpoint/2010/main" val="174794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animBg="1"/>
      <p:bldP spid="16" grpId="0" animBg="1"/>
      <p:bldP spid="17" grpId="0" animBg="1"/>
      <p:bldP spid="22" grpId="0"/>
      <p:bldP spid="24" grpId="0" animBg="1"/>
      <p:bldP spid="25" grpId="0"/>
      <p:bldP spid="2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90D22-8438-B64A-92AB-396C0F88AF91}"/>
              </a:ext>
            </a:extLst>
          </p:cNvPr>
          <p:cNvSpPr>
            <a:spLocks noGrp="1"/>
          </p:cNvSpPr>
          <p:nvPr>
            <p:ph type="title"/>
          </p:nvPr>
        </p:nvSpPr>
        <p:spPr/>
        <p:txBody>
          <a:bodyPr/>
          <a:lstStyle/>
          <a:p>
            <a:r>
              <a:rPr lang="en-US" cap="small" dirty="0" err="1"/>
              <a:t>PrePeak</a:t>
            </a:r>
            <a:r>
              <a:rPr lang="en-US" baseline="30000" dirty="0"/>
              <a:t>+</a:t>
            </a:r>
            <a:r>
              <a:rPr lang="en-US" dirty="0"/>
              <a:t> with DPH3C</a:t>
            </a:r>
          </a:p>
        </p:txBody>
      </p:sp>
      <p:graphicFrame>
        <p:nvGraphicFramePr>
          <p:cNvPr id="7" name="Content Placeholder 6">
            <a:extLst>
              <a:ext uri="{FF2B5EF4-FFF2-40B4-BE49-F238E27FC236}">
                <a16:creationId xmlns:a16="http://schemas.microsoft.com/office/drawing/2014/main" id="{CF5726BD-03D2-6E40-BBDC-C2122F9ED92B}"/>
              </a:ext>
            </a:extLst>
          </p:cNvPr>
          <p:cNvGraphicFramePr>
            <a:graphicFrameLocks noGrp="1"/>
          </p:cNvGraphicFramePr>
          <p:nvPr>
            <p:ph idx="1"/>
            <p:extLst/>
          </p:nvPr>
        </p:nvGraphicFramePr>
        <p:xfrm>
          <a:off x="1296034" y="1169820"/>
          <a:ext cx="6355716" cy="4663440"/>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469027373"/>
                    </a:ext>
                  </a:extLst>
                </a:gridCol>
                <a:gridCol w="1875156">
                  <a:extLst>
                    <a:ext uri="{9D8B030D-6E8A-4147-A177-3AD203B41FA5}">
                      <a16:colId xmlns:a16="http://schemas.microsoft.com/office/drawing/2014/main" val="567166781"/>
                    </a:ext>
                  </a:extLst>
                </a:gridCol>
                <a:gridCol w="2651760">
                  <a:extLst>
                    <a:ext uri="{9D8B030D-6E8A-4147-A177-3AD203B41FA5}">
                      <a16:colId xmlns:a16="http://schemas.microsoft.com/office/drawing/2014/main" val="1636501440"/>
                    </a:ext>
                  </a:extLst>
                </a:gridCol>
              </a:tblGrid>
              <a:tr h="370840">
                <a:tc>
                  <a:txBody>
                    <a:bodyPr/>
                    <a:lstStyle/>
                    <a:p>
                      <a:pPr algn="ctr"/>
                      <a:r>
                        <a:rPr lang="en-US" sz="2000" b="1" dirty="0"/>
                        <a:t>Algorithm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t>GAC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cap="small" baseline="0" dirty="0" err="1"/>
                        <a:t>PrePeak</a:t>
                      </a:r>
                      <a:r>
                        <a:rPr lang="en-US" sz="2000" b="1" baseline="30000" dirty="0"/>
                        <a:t>+</a:t>
                      </a:r>
                    </a:p>
                    <a:p>
                      <a:pPr algn="ctr"/>
                      <a:r>
                        <a:rPr lang="en-US" sz="2000" b="1" dirty="0"/>
                        <a:t>DPH3C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4572832"/>
                  </a:ext>
                </a:extLst>
              </a:tr>
              <a:tr h="370840">
                <a:tc gridSpan="3">
                  <a:txBody>
                    <a:bodyPr/>
                    <a:lstStyle/>
                    <a:p>
                      <a:pPr algn="ctr"/>
                      <a:r>
                        <a:rPr lang="en-US" sz="2000" dirty="0" err="1"/>
                        <a:t>dubois</a:t>
                      </a:r>
                      <a:r>
                        <a:rPr lang="en-US" sz="2000" dirty="0"/>
                        <a:t>  #Instances 13 total, 6 by all, 13 by at least 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71530148"/>
                  </a:ext>
                </a:extLst>
              </a:tr>
              <a:tr h="370840">
                <a:tc>
                  <a:txBody>
                    <a:bodyPr/>
                    <a:lstStyle/>
                    <a:p>
                      <a:r>
                        <a:rPr lang="en-US" sz="2000" dirty="0"/>
                        <a:t>#Solved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0669019"/>
                  </a:ext>
                </a:extLst>
              </a:tr>
              <a:tr h="370840">
                <a:tc>
                  <a:txBody>
                    <a:bodyPr/>
                    <a:lstStyle/>
                    <a:p>
                      <a:r>
                        <a:rPr lang="en-US" sz="2000" dirty="0"/>
                        <a:t>#</a:t>
                      </a:r>
                      <a:r>
                        <a:rPr lang="en-US" sz="2000" dirty="0" err="1"/>
                        <a:t>MemOut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555525"/>
                  </a:ext>
                </a:extLst>
              </a:tr>
              <a:tr h="370840">
                <a:tc>
                  <a:txBody>
                    <a:bodyPr/>
                    <a:lstStyle/>
                    <a:p>
                      <a:r>
                        <a:rPr lang="en-US" sz="2000" dirty="0"/>
                        <a:t>∑CPU [sec]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&gt;29,484.0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671657"/>
                  </a:ext>
                </a:extLst>
              </a:tr>
              <a:tr h="370840">
                <a:tc>
                  <a:txBody>
                    <a:bodyPr/>
                    <a:lstStyle/>
                    <a:p>
                      <a:r>
                        <a:rPr lang="en-US" sz="2000" dirty="0"/>
                        <a:t>Avg. #NV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123,405,942.7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7863465"/>
                  </a:ext>
                </a:extLst>
              </a:tr>
              <a:tr h="370840">
                <a:tc gridSpan="3">
                  <a:txBody>
                    <a:bodyPr/>
                    <a:lstStyle/>
                    <a:p>
                      <a:pPr algn="ctr"/>
                      <a:r>
                        <a:rPr lang="en-US" sz="2000" dirty="0"/>
                        <a:t>mug  #Instances 8 total, 4 by all, 8 by at least 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9185522"/>
                  </a:ext>
                </a:extLst>
              </a:tr>
              <a:tr h="370840">
                <a:tc>
                  <a:txBody>
                    <a:bodyPr/>
                    <a:lstStyle/>
                    <a:p>
                      <a:r>
                        <a:rPr lang="en-US" sz="2000" dirty="0"/>
                        <a:t>#Solved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3109575"/>
                  </a:ext>
                </a:extLst>
              </a:tr>
              <a:tr h="370840">
                <a:tc>
                  <a:txBody>
                    <a:bodyPr/>
                    <a:lstStyle/>
                    <a:p>
                      <a:r>
                        <a:rPr lang="en-US" sz="2000" dirty="0"/>
                        <a:t>#</a:t>
                      </a:r>
                      <a:r>
                        <a:rPr lang="en-US" sz="2000" dirty="0" err="1"/>
                        <a:t>MemOut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078964"/>
                  </a:ext>
                </a:extLst>
              </a:tr>
              <a:tr h="370840">
                <a:tc>
                  <a:txBody>
                    <a:bodyPr/>
                    <a:lstStyle/>
                    <a:p>
                      <a:r>
                        <a:rPr lang="en-US" sz="2000" dirty="0"/>
                        <a:t>∑CPU [sec]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&gt;14,400.1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721.3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843052"/>
                  </a:ext>
                </a:extLst>
              </a:tr>
              <a:tr h="370840">
                <a:tc>
                  <a:txBody>
                    <a:bodyPr/>
                    <a:lstStyle/>
                    <a:p>
                      <a:r>
                        <a:rPr lang="en-US" sz="2000" dirty="0"/>
                        <a:t>Avg. #NV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94.0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94.0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1296573"/>
                  </a:ext>
                </a:extLst>
              </a:tr>
            </a:tbl>
          </a:graphicData>
        </a:graphic>
      </p:graphicFrame>
      <p:sp>
        <p:nvSpPr>
          <p:cNvPr id="4" name="Date Placeholder 3">
            <a:extLst>
              <a:ext uri="{FF2B5EF4-FFF2-40B4-BE49-F238E27FC236}">
                <a16:creationId xmlns:a16="http://schemas.microsoft.com/office/drawing/2014/main" id="{49242E6E-0B7A-BA40-A4A4-E699FB20E07C}"/>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F8896967-463A-1C4A-B0CF-C5090F36DE2A}"/>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29E4E491-407D-784D-85AE-37DD0303EB1E}"/>
              </a:ext>
            </a:extLst>
          </p:cNvPr>
          <p:cNvSpPr>
            <a:spLocks noGrp="1"/>
          </p:cNvSpPr>
          <p:nvPr>
            <p:ph type="sldNum" sz="quarter" idx="12"/>
          </p:nvPr>
        </p:nvSpPr>
        <p:spPr/>
        <p:txBody>
          <a:bodyPr/>
          <a:lstStyle/>
          <a:p>
            <a:pPr>
              <a:defRPr/>
            </a:pPr>
            <a:fld id="{A7172004-5CED-694E-8453-C5C1C330C6EE}" type="slidenum">
              <a:rPr lang="en-US" altLang="zh-CN" smtClean="0"/>
              <a:pPr>
                <a:defRPr/>
              </a:pPr>
              <a:t>61</a:t>
            </a:fld>
            <a:endParaRPr lang="en-US" altLang="zh-CN"/>
          </a:p>
        </p:txBody>
      </p:sp>
      <p:sp>
        <p:nvSpPr>
          <p:cNvPr id="8" name="Oval 7">
            <a:extLst>
              <a:ext uri="{FF2B5EF4-FFF2-40B4-BE49-F238E27FC236}">
                <a16:creationId xmlns:a16="http://schemas.microsoft.com/office/drawing/2014/main" id="{76EC1807-EB1A-EC40-B2AB-4DB3768F59D7}"/>
              </a:ext>
            </a:extLst>
          </p:cNvPr>
          <p:cNvSpPr/>
          <p:nvPr/>
        </p:nvSpPr>
        <p:spPr>
          <a:xfrm>
            <a:off x="7048500" y="3441182"/>
            <a:ext cx="719328" cy="353461"/>
          </a:xfrm>
          <a:prstGeom prst="ellipse">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119094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dirty="0">
                <a:latin typeface="Helvetica" charset="0"/>
                <a:ea typeface="宋体" charset="0"/>
                <a:cs typeface="宋体" charset="0"/>
              </a:rPr>
              <a:t>Secondary Contributions I</a:t>
            </a:r>
          </a:p>
        </p:txBody>
      </p:sp>
      <p:sp>
        <p:nvSpPr>
          <p:cNvPr id="36866" name="Content Placeholder 2"/>
          <p:cNvSpPr>
            <a:spLocks noGrp="1"/>
          </p:cNvSpPr>
          <p:nvPr>
            <p:ph idx="1"/>
          </p:nvPr>
        </p:nvSpPr>
        <p:spPr/>
        <p:txBody>
          <a:bodyPr/>
          <a:lstStyle/>
          <a:p>
            <a:pPr>
              <a:buClr>
                <a:schemeClr val="tx1"/>
              </a:buClr>
            </a:pPr>
            <a:r>
              <a:rPr lang="en-US" sz="2400" dirty="0">
                <a:solidFill>
                  <a:srgbClr val="7F7F7F"/>
                </a:solidFill>
                <a:latin typeface="Helvetica" charset="0"/>
                <a:ea typeface="宋体" charset="0"/>
                <a:cs typeface="宋体" charset="0"/>
              </a:rPr>
              <a:t>Background</a:t>
            </a:r>
          </a:p>
          <a:p>
            <a:pPr>
              <a:buClr>
                <a:schemeClr val="tx1"/>
              </a:buClr>
            </a:pPr>
            <a:r>
              <a:rPr lang="en-US" sz="2400" dirty="0">
                <a:solidFill>
                  <a:srgbClr val="7F7F7F"/>
                </a:solidFill>
                <a:latin typeface="Helvetica" charset="0"/>
                <a:ea typeface="宋体" charset="0"/>
                <a:cs typeface="宋体" charset="0"/>
              </a:rPr>
              <a:t>Core Contributions</a:t>
            </a:r>
          </a:p>
          <a:p>
            <a:pPr>
              <a:buClr>
                <a:schemeClr val="tx1"/>
              </a:buClr>
            </a:pPr>
            <a:r>
              <a:rPr lang="en-US" sz="2400" dirty="0">
                <a:latin typeface="Helvetica" charset="0"/>
                <a:ea typeface="宋体" charset="0"/>
                <a:cs typeface="宋体" charset="0"/>
              </a:rPr>
              <a:t>Secondary Contributions</a:t>
            </a:r>
          </a:p>
          <a:p>
            <a:pPr marL="798513" lvl="1" indent="-398463">
              <a:buFont typeface="Helvetica" charset="0"/>
              <a:buAutoNum type="arabicPeriod"/>
              <a:tabLst>
                <a:tab pos="7888288" algn="r"/>
              </a:tabLst>
            </a:pPr>
            <a:r>
              <a:rPr lang="en-US" sz="2000" dirty="0">
                <a:latin typeface="Helvetica" charset="0"/>
                <a:ea typeface="宋体" charset="0"/>
                <a:cs typeface="宋体" charset="0"/>
              </a:rPr>
              <a:t>Variable ordering heuristics	</a:t>
            </a:r>
            <a:r>
              <a:rPr lang="en-US" sz="1400" dirty="0">
                <a:solidFill>
                  <a:srgbClr val="4F81BD"/>
                </a:solidFill>
                <a:latin typeface="Helvetica" charset="0"/>
                <a:ea typeface="宋体" charset="0"/>
                <a:cs typeface="宋体" charset="0"/>
              </a:rPr>
              <a:t>[Woodward and Choueiry, 2017]</a:t>
            </a:r>
            <a:endParaRPr lang="en-US" sz="2000" dirty="0">
              <a:latin typeface="Helvetica" charset="0"/>
              <a:ea typeface="宋体" charset="0"/>
              <a:cs typeface="宋体" charset="0"/>
            </a:endParaRPr>
          </a:p>
          <a:p>
            <a:pPr marL="800100" lvl="2" indent="0">
              <a:buNone/>
              <a:tabLst>
                <a:tab pos="7888288" algn="r"/>
              </a:tabLst>
            </a:pPr>
            <a:r>
              <a:rPr lang="en-US" sz="1800" dirty="0">
                <a:latin typeface="Helvetica" charset="0"/>
                <a:ea typeface="宋体" charset="0"/>
                <a:cs typeface="宋体" charset="0"/>
              </a:rPr>
              <a:t>update constraints weights in </a:t>
            </a:r>
            <a:r>
              <a:rPr lang="en-US" sz="1800" dirty="0" err="1">
                <a:latin typeface="Helvetica" charset="0"/>
                <a:ea typeface="宋体" charset="0"/>
                <a:cs typeface="宋体" charset="0"/>
              </a:rPr>
              <a:t>dom</a:t>
            </a:r>
            <a:r>
              <a:rPr lang="en-US" sz="1800" dirty="0">
                <a:latin typeface="Helvetica" charset="0"/>
                <a:ea typeface="宋体" charset="0"/>
                <a:cs typeface="宋体" charset="0"/>
              </a:rPr>
              <a:t>/</a:t>
            </a:r>
            <a:r>
              <a:rPr lang="en-US" sz="1800" dirty="0" err="1">
                <a:latin typeface="Helvetica" charset="0"/>
                <a:ea typeface="宋体" charset="0"/>
                <a:cs typeface="宋体" charset="0"/>
              </a:rPr>
              <a:t>wdeg</a:t>
            </a:r>
            <a:r>
              <a:rPr lang="en-US" sz="1800" dirty="0">
                <a:latin typeface="Helvetica" charset="0"/>
                <a:ea typeface="宋体" charset="0"/>
                <a:cs typeface="宋体" charset="0"/>
              </a:rPr>
              <a:t> ordering heuristic when doing RFL with HLC</a:t>
            </a:r>
            <a:r>
              <a:rPr lang="en-US" sz="1600" dirty="0">
                <a:latin typeface="Helvetica" charset="0"/>
                <a:ea typeface="宋体" charset="0"/>
                <a:cs typeface="宋体" charset="0"/>
              </a:rPr>
              <a:t>	</a:t>
            </a:r>
          </a:p>
          <a:p>
            <a:pPr marL="798513" lvl="1" indent="-398463">
              <a:buFont typeface="Helvetica" charset="0"/>
              <a:buAutoNum type="arabicPeriod"/>
              <a:tabLst>
                <a:tab pos="7888288" algn="r"/>
              </a:tabLst>
            </a:pPr>
            <a:r>
              <a:rPr lang="en-US" sz="2000" dirty="0">
                <a:latin typeface="Helvetica" charset="0"/>
                <a:ea typeface="宋体" charset="0"/>
                <a:cs typeface="宋体" charset="0"/>
              </a:rPr>
              <a:t>An adaptive strategy 	</a:t>
            </a:r>
            <a:r>
              <a:rPr lang="en-US" sz="1400" dirty="0">
                <a:solidFill>
                  <a:srgbClr val="4F81BD"/>
                </a:solidFill>
                <a:latin typeface="Helvetica" charset="0"/>
                <a:ea typeface="宋体" charset="0"/>
                <a:cs typeface="宋体" charset="0"/>
              </a:rPr>
              <a:t>[Woodward et al., CP 2014]</a:t>
            </a:r>
            <a:endParaRPr lang="en-US" sz="1100" dirty="0">
              <a:latin typeface="Helvetica" charset="0"/>
              <a:ea typeface="宋体" charset="0"/>
              <a:cs typeface="宋体" charset="0"/>
            </a:endParaRPr>
          </a:p>
          <a:p>
            <a:pPr marL="800100" lvl="2" indent="0">
              <a:buNone/>
              <a:tabLst>
                <a:tab pos="7888288" algn="r"/>
              </a:tabLst>
            </a:pPr>
            <a:r>
              <a:rPr lang="en-US" sz="1800" dirty="0">
                <a:latin typeface="Helvetica" charset="0"/>
                <a:ea typeface="宋体" charset="0"/>
                <a:cs typeface="宋体" charset="0"/>
              </a:rPr>
              <a:t>to switch between GAC and PWC based on counting supports of domain values</a:t>
            </a:r>
            <a:r>
              <a:rPr lang="en-US" sz="1600" dirty="0">
                <a:latin typeface="Helvetica" charset="0"/>
                <a:ea typeface="宋体" charset="0"/>
                <a:cs typeface="宋体" charset="0"/>
              </a:rPr>
              <a:t>	</a:t>
            </a:r>
          </a:p>
          <a:p>
            <a:pPr marL="798513" lvl="1" indent="-398463">
              <a:buFont typeface="Helvetica" charset="0"/>
              <a:buAutoNum type="arabicPeriod"/>
              <a:tabLst>
                <a:tab pos="7888288" algn="r"/>
              </a:tabLst>
            </a:pPr>
            <a:r>
              <a:rPr lang="en-US" sz="2000" dirty="0">
                <a:latin typeface="Helvetica" charset="0"/>
                <a:ea typeface="宋体" charset="0"/>
                <a:cs typeface="宋体" charset="0"/>
              </a:rPr>
              <a:t>Witness solutions 	</a:t>
            </a:r>
            <a:r>
              <a:rPr lang="en-US" sz="1400" dirty="0">
                <a:solidFill>
                  <a:srgbClr val="4F81BD"/>
                </a:solidFill>
                <a:latin typeface="Helvetica" charset="0"/>
                <a:ea typeface="宋体" charset="0"/>
                <a:cs typeface="宋体" charset="0"/>
              </a:rPr>
              <a:t>[Woodward et al., 2016]</a:t>
            </a:r>
            <a:endParaRPr lang="en-US" sz="1100" dirty="0">
              <a:solidFill>
                <a:srgbClr val="4F81BD"/>
              </a:solidFill>
              <a:latin typeface="Helvetica" charset="0"/>
              <a:ea typeface="宋体" charset="0"/>
              <a:cs typeface="宋体" charset="0"/>
            </a:endParaRPr>
          </a:p>
          <a:p>
            <a:pPr marL="800100" lvl="2" indent="0">
              <a:buNone/>
              <a:tabLst>
                <a:tab pos="7888288" algn="r"/>
              </a:tabLst>
            </a:pPr>
            <a:r>
              <a:rPr lang="en-US" sz="1800" dirty="0">
                <a:latin typeface="Helvetica" charset="0"/>
                <a:ea typeface="宋体" charset="0"/>
                <a:cs typeface="宋体" charset="0"/>
              </a:rPr>
              <a:t>to improve the performance of solution counting in tree-structured methods, evaluation on tree decomposition and AND/OR-tree search</a:t>
            </a:r>
          </a:p>
        </p:txBody>
      </p:sp>
      <p:sp>
        <p:nvSpPr>
          <p:cNvPr id="4" name="Date Placeholder 3"/>
          <p:cNvSpPr>
            <a:spLocks noGrp="1"/>
          </p:cNvSpPr>
          <p:nvPr>
            <p:ph type="dt" sz="quarter" idx="10"/>
          </p:nvPr>
        </p:nvSpPr>
        <p:spPr/>
        <p:txBody>
          <a:bodyPr/>
          <a:lstStyle/>
          <a:p>
            <a:pPr>
              <a:defRPr/>
            </a:pPr>
            <a:r>
              <a:rPr lang="en-US" altLang="zh-CN" dirty="0"/>
              <a:t>Sep. 20, 2018</a:t>
            </a:r>
          </a:p>
        </p:txBody>
      </p:sp>
      <p:sp>
        <p:nvSpPr>
          <p:cNvPr id="5" name="Footer Placeholder 4"/>
          <p:cNvSpPr>
            <a:spLocks noGrp="1"/>
          </p:cNvSpPr>
          <p:nvPr>
            <p:ph type="ftr" sz="quarter" idx="11"/>
          </p:nvPr>
        </p:nvSpPr>
        <p:spPr/>
        <p:txBody>
          <a:bodyPr/>
          <a:lstStyle/>
          <a:p>
            <a:pPr>
              <a:defRPr/>
            </a:pPr>
            <a:r>
              <a:rPr lang="en-US" altLang="zh-CN" dirty="0"/>
              <a:t>Woodward: Defense</a:t>
            </a:r>
          </a:p>
        </p:txBody>
      </p:sp>
      <p:sp>
        <p:nvSpPr>
          <p:cNvPr id="36869"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518917B2-38E5-8745-AE15-45B1A1BCB2C6}" type="slidenum">
              <a:rPr lang="en-US" altLang="zh-CN" sz="1400"/>
              <a:pPr eaLnBrk="1" hangingPunct="1"/>
              <a:t>62</a:t>
            </a:fld>
            <a:endParaRPr lang="en-US" altLang="zh-CN" sz="1400"/>
          </a:p>
        </p:txBody>
      </p:sp>
    </p:spTree>
    <p:extLst>
      <p:ext uri="{BB962C8B-B14F-4D97-AF65-F5344CB8AC3E}">
        <p14:creationId xmlns:p14="http://schemas.microsoft.com/office/powerpoint/2010/main" val="8151705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DDFF-94F4-074C-B6D0-BC6DBEDA6E34}"/>
              </a:ext>
            </a:extLst>
          </p:cNvPr>
          <p:cNvSpPr>
            <a:spLocks noGrp="1"/>
          </p:cNvSpPr>
          <p:nvPr>
            <p:ph type="title"/>
          </p:nvPr>
        </p:nvSpPr>
        <p:spPr/>
        <p:txBody>
          <a:bodyPr/>
          <a:lstStyle/>
          <a:p>
            <a:r>
              <a:rPr lang="en-US" dirty="0"/>
              <a:t>Secondary Contribution II</a:t>
            </a:r>
          </a:p>
        </p:txBody>
      </p:sp>
      <p:sp>
        <p:nvSpPr>
          <p:cNvPr id="3" name="Content Placeholder 2">
            <a:extLst>
              <a:ext uri="{FF2B5EF4-FFF2-40B4-BE49-F238E27FC236}">
                <a16:creationId xmlns:a16="http://schemas.microsoft.com/office/drawing/2014/main" id="{1BADF0B1-A96C-3A48-AD99-EC674239CEE9}"/>
              </a:ext>
            </a:extLst>
          </p:cNvPr>
          <p:cNvSpPr>
            <a:spLocks noGrp="1"/>
          </p:cNvSpPr>
          <p:nvPr>
            <p:ph idx="1"/>
          </p:nvPr>
        </p:nvSpPr>
        <p:spPr/>
        <p:txBody>
          <a:bodyPr/>
          <a:lstStyle/>
          <a:p>
            <a:pPr>
              <a:buClr>
                <a:schemeClr val="tx1"/>
              </a:buClr>
            </a:pPr>
            <a:r>
              <a:rPr lang="en-US" sz="2400" dirty="0">
                <a:solidFill>
                  <a:srgbClr val="7F7F7F"/>
                </a:solidFill>
                <a:latin typeface="Helvetica" charset="0"/>
                <a:ea typeface="宋体" charset="0"/>
                <a:cs typeface="宋体" charset="0"/>
              </a:rPr>
              <a:t>Background</a:t>
            </a:r>
          </a:p>
          <a:p>
            <a:pPr>
              <a:buClr>
                <a:schemeClr val="tx1"/>
              </a:buClr>
            </a:pPr>
            <a:r>
              <a:rPr lang="en-US" sz="2400" dirty="0">
                <a:solidFill>
                  <a:srgbClr val="7F7F7F"/>
                </a:solidFill>
                <a:latin typeface="Helvetica" charset="0"/>
                <a:ea typeface="宋体" charset="0"/>
                <a:cs typeface="宋体" charset="0"/>
              </a:rPr>
              <a:t>Core Contributions</a:t>
            </a:r>
          </a:p>
          <a:p>
            <a:pPr>
              <a:buClr>
                <a:schemeClr val="tx1"/>
              </a:buClr>
            </a:pPr>
            <a:r>
              <a:rPr lang="en-US" sz="2400" dirty="0">
                <a:latin typeface="Helvetica" charset="0"/>
                <a:ea typeface="宋体" charset="0"/>
                <a:cs typeface="宋体" charset="0"/>
              </a:rPr>
              <a:t>Secondary Contributions</a:t>
            </a:r>
          </a:p>
          <a:p>
            <a:pPr marL="0" indent="0">
              <a:buClr>
                <a:schemeClr val="tx1"/>
              </a:buClr>
              <a:buNone/>
            </a:pPr>
            <a:r>
              <a:rPr lang="en-US" sz="2400" dirty="0">
                <a:latin typeface="Helvetica" charset="0"/>
                <a:ea typeface="宋体" charset="0"/>
                <a:cs typeface="宋体" charset="0"/>
              </a:rPr>
              <a:t>    …</a:t>
            </a:r>
            <a:endParaRPr lang="en-US" sz="2000" dirty="0">
              <a:latin typeface="Helvetica" charset="0"/>
              <a:ea typeface="宋体" charset="0"/>
              <a:cs typeface="宋体" charset="0"/>
            </a:endParaRPr>
          </a:p>
          <a:p>
            <a:pPr marL="803275" lvl="1" indent="-403225">
              <a:buFont typeface="+mj-lt"/>
              <a:buAutoNum type="arabicPeriod" startAt="4"/>
              <a:tabLst>
                <a:tab pos="7888288" algn="r"/>
              </a:tabLst>
            </a:pPr>
            <a:r>
              <a:rPr lang="en-US" sz="2000" dirty="0">
                <a:latin typeface="Helvetica" charset="0"/>
                <a:ea typeface="宋体" charset="0"/>
                <a:cs typeface="宋体" charset="0"/>
              </a:rPr>
              <a:t>Assigning ‘blame’ of enforcing consistency</a:t>
            </a:r>
            <a:endParaRPr lang="en-US" sz="1100" dirty="0">
              <a:solidFill>
                <a:srgbClr val="4F81BD"/>
              </a:solidFill>
              <a:latin typeface="Helvetica" charset="0"/>
              <a:ea typeface="宋体" charset="0"/>
              <a:cs typeface="宋体" charset="0"/>
            </a:endParaRPr>
          </a:p>
          <a:p>
            <a:pPr marL="800100" lvl="2" indent="0">
              <a:buNone/>
              <a:tabLst>
                <a:tab pos="7888288" algn="r"/>
              </a:tabLst>
            </a:pPr>
            <a:r>
              <a:rPr lang="en-US" sz="1800" dirty="0">
                <a:latin typeface="Helvetica" charset="0"/>
                <a:ea typeface="宋体" charset="0"/>
                <a:cs typeface="宋体" charset="0"/>
              </a:rPr>
              <a:t>to determine the appropriate depth of search to attribute filtering when triggering higher-level consistency</a:t>
            </a:r>
          </a:p>
          <a:p>
            <a:pPr marL="798513" lvl="1" indent="-398463">
              <a:buFont typeface="Helvetica" charset="0"/>
              <a:buAutoNum type="arabicPeriod" startAt="4"/>
              <a:tabLst>
                <a:tab pos="7888288" algn="r"/>
              </a:tabLst>
            </a:pPr>
            <a:r>
              <a:rPr lang="en-US" sz="2000" dirty="0">
                <a:latin typeface="Helvetica" charset="0"/>
                <a:ea typeface="宋体" charset="0"/>
                <a:cs typeface="宋体" charset="0"/>
              </a:rPr>
              <a:t>Detailed benchmark information</a:t>
            </a:r>
            <a:endParaRPr lang="en-US" sz="1100" dirty="0">
              <a:solidFill>
                <a:srgbClr val="4F81BD"/>
              </a:solidFill>
              <a:latin typeface="Helvetica" charset="0"/>
              <a:ea typeface="宋体" charset="0"/>
              <a:cs typeface="宋体" charset="0"/>
            </a:endParaRPr>
          </a:p>
          <a:p>
            <a:pPr marL="800100" lvl="2" indent="0">
              <a:buNone/>
              <a:tabLst>
                <a:tab pos="7888288" algn="r"/>
              </a:tabLst>
            </a:pPr>
            <a:r>
              <a:rPr lang="en-US" sz="1800" dirty="0">
                <a:latin typeface="Helvetica" charset="0"/>
                <a:ea typeface="宋体" charset="0"/>
                <a:cs typeface="宋体" charset="0"/>
              </a:rPr>
              <a:t>lists the benchmarks used in the experiments along with information regarding their hardness</a:t>
            </a:r>
          </a:p>
          <a:p>
            <a:pPr marL="798513" lvl="1" indent="-398463">
              <a:buFont typeface="Helvetica" charset="0"/>
              <a:buAutoNum type="arabicPeriod" startAt="4"/>
              <a:tabLst>
                <a:tab pos="7888288" algn="r"/>
              </a:tabLst>
            </a:pPr>
            <a:r>
              <a:rPr lang="en-US" sz="2000" dirty="0">
                <a:latin typeface="Helvetica" charset="0"/>
                <a:ea typeface="宋体" charset="0"/>
                <a:cs typeface="宋体" charset="0"/>
              </a:rPr>
              <a:t>Detailed results</a:t>
            </a:r>
            <a:endParaRPr lang="en-US" sz="1100" dirty="0">
              <a:solidFill>
                <a:srgbClr val="4F81BD"/>
              </a:solidFill>
              <a:latin typeface="Helvetica" charset="0"/>
              <a:ea typeface="宋体" charset="0"/>
              <a:cs typeface="宋体" charset="0"/>
            </a:endParaRPr>
          </a:p>
          <a:p>
            <a:pPr marL="800100" lvl="2" indent="0">
              <a:buNone/>
              <a:tabLst>
                <a:tab pos="7888288" algn="r"/>
              </a:tabLst>
            </a:pPr>
            <a:r>
              <a:rPr lang="en-US" sz="1800" dirty="0">
                <a:latin typeface="Helvetica" charset="0"/>
                <a:ea typeface="宋体" charset="0"/>
                <a:cs typeface="宋体" charset="0"/>
              </a:rPr>
              <a:t>of the results of the experiments for </a:t>
            </a:r>
            <a:r>
              <a:rPr lang="en-US" sz="1800" cap="small" dirty="0" err="1">
                <a:latin typeface="Helvetica" charset="0"/>
                <a:ea typeface="宋体" charset="0"/>
                <a:cs typeface="宋体" charset="0"/>
              </a:rPr>
              <a:t>PrePeak</a:t>
            </a:r>
            <a:endParaRPr lang="en-US" sz="1600" cap="small" dirty="0">
              <a:latin typeface="Helvetica" charset="0"/>
              <a:ea typeface="宋体" charset="0"/>
              <a:cs typeface="宋体" charset="0"/>
            </a:endParaRPr>
          </a:p>
          <a:p>
            <a:pPr marL="0" indent="0">
              <a:buNone/>
              <a:tabLst>
                <a:tab pos="7888288" algn="r"/>
              </a:tabLst>
            </a:pPr>
            <a:r>
              <a:rPr lang="en-US" sz="1800" dirty="0">
                <a:solidFill>
                  <a:srgbClr val="4F81BD"/>
                </a:solidFill>
                <a:latin typeface="Helvetica" charset="0"/>
                <a:ea typeface="宋体" charset="0"/>
                <a:cs typeface="宋体" charset="0"/>
              </a:rPr>
              <a:t>	</a:t>
            </a:r>
          </a:p>
          <a:p>
            <a:endParaRPr lang="en-US" dirty="0"/>
          </a:p>
        </p:txBody>
      </p:sp>
      <p:sp>
        <p:nvSpPr>
          <p:cNvPr id="4" name="Date Placeholder 3">
            <a:extLst>
              <a:ext uri="{FF2B5EF4-FFF2-40B4-BE49-F238E27FC236}">
                <a16:creationId xmlns:a16="http://schemas.microsoft.com/office/drawing/2014/main" id="{8B6DD64C-779B-4A48-9329-EA1289CD3C4D}"/>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C9B9E5E9-7296-4546-837E-71A348540518}"/>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C3114AAE-AE6D-984D-A1B3-BD7E1B87D0F3}"/>
              </a:ext>
            </a:extLst>
          </p:cNvPr>
          <p:cNvSpPr>
            <a:spLocks noGrp="1"/>
          </p:cNvSpPr>
          <p:nvPr>
            <p:ph type="sldNum" sz="quarter" idx="12"/>
          </p:nvPr>
        </p:nvSpPr>
        <p:spPr/>
        <p:txBody>
          <a:bodyPr/>
          <a:lstStyle/>
          <a:p>
            <a:pPr>
              <a:defRPr/>
            </a:pPr>
            <a:fld id="{A7172004-5CED-694E-8453-C5C1C330C6EE}" type="slidenum">
              <a:rPr lang="en-US" altLang="zh-CN" smtClean="0"/>
              <a:pPr>
                <a:defRPr/>
              </a:pPr>
              <a:t>63</a:t>
            </a:fld>
            <a:endParaRPr lang="en-US" altLang="zh-CN"/>
          </a:p>
        </p:txBody>
      </p:sp>
    </p:spTree>
    <p:extLst>
      <p:ext uri="{BB962C8B-B14F-4D97-AF65-F5344CB8AC3E}">
        <p14:creationId xmlns:p14="http://schemas.microsoft.com/office/powerpoint/2010/main" val="3798745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Helvetica" charset="0"/>
                <a:ea typeface="宋体" charset="0"/>
                <a:cs typeface="宋体" charset="0"/>
              </a:rPr>
              <a:t>Search and Real Full </a:t>
            </a:r>
            <a:r>
              <a:rPr lang="en-US" sz="4000" dirty="0" err="1">
                <a:latin typeface="Helvetica" charset="0"/>
                <a:ea typeface="宋体" charset="0"/>
                <a:cs typeface="宋体" charset="0"/>
              </a:rPr>
              <a:t>Lookahead</a:t>
            </a:r>
            <a:endParaRPr lang="en-US" sz="4000" dirty="0"/>
          </a:p>
        </p:txBody>
      </p:sp>
      <p:sp>
        <p:nvSpPr>
          <p:cNvPr id="4" name="Date Placeholder 3"/>
          <p:cNvSpPr>
            <a:spLocks noGrp="1"/>
          </p:cNvSpPr>
          <p:nvPr>
            <p:ph type="dt" sz="half"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6" name="Slide Number Placeholder 5"/>
          <p:cNvSpPr>
            <a:spLocks noGrp="1"/>
          </p:cNvSpPr>
          <p:nvPr>
            <p:ph type="sldNum" sz="quarter" idx="12"/>
          </p:nvPr>
        </p:nvSpPr>
        <p:spPr/>
        <p:txBody>
          <a:bodyPr/>
          <a:lstStyle/>
          <a:p>
            <a:pPr>
              <a:defRPr/>
            </a:pPr>
            <a:fld id="{A7172004-5CED-694E-8453-C5C1C330C6EE}" type="slidenum">
              <a:rPr lang="en-US" altLang="zh-CN" smtClean="0"/>
              <a:pPr>
                <a:defRPr/>
              </a:pPr>
              <a:t>64</a:t>
            </a:fld>
            <a:endParaRPr lang="en-US" altLang="zh-CN"/>
          </a:p>
        </p:txBody>
      </p:sp>
      <p:sp>
        <p:nvSpPr>
          <p:cNvPr id="8" name="Oval 7"/>
          <p:cNvSpPr/>
          <p:nvPr/>
        </p:nvSpPr>
        <p:spPr>
          <a:xfrm>
            <a:off x="562463" y="2976430"/>
            <a:ext cx="1166813" cy="4286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9" name="TextBox 76"/>
          <p:cNvSpPr txBox="1">
            <a:spLocks noChangeArrowheads="1"/>
          </p:cNvSpPr>
          <p:nvPr/>
        </p:nvSpPr>
        <p:spPr bwMode="auto">
          <a:xfrm>
            <a:off x="225913" y="2960555"/>
            <a:ext cx="46196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a:latin typeface="Times New Roman" charset="0"/>
                <a:cs typeface="Times New Roman" charset="0"/>
              </a:rPr>
              <a:t>x</a:t>
            </a:r>
            <a:r>
              <a:rPr lang="en-US" baseline="-25000">
                <a:latin typeface="Times New Roman" charset="0"/>
                <a:cs typeface="Times New Roman" charset="0"/>
              </a:rPr>
              <a:t>2</a:t>
            </a:r>
          </a:p>
        </p:txBody>
      </p:sp>
      <p:sp>
        <p:nvSpPr>
          <p:cNvPr id="10" name="Oval 9"/>
          <p:cNvSpPr/>
          <p:nvPr/>
        </p:nvSpPr>
        <p:spPr>
          <a:xfrm>
            <a:off x="562463" y="3876542"/>
            <a:ext cx="1166813" cy="430213"/>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11" name="TextBox 10"/>
          <p:cNvSpPr txBox="1">
            <a:spLocks noChangeArrowheads="1"/>
          </p:cNvSpPr>
          <p:nvPr/>
        </p:nvSpPr>
        <p:spPr bwMode="auto">
          <a:xfrm>
            <a:off x="225913" y="3860667"/>
            <a:ext cx="4619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solidFill>
                  <a:schemeClr val="accent1"/>
                </a:solidFill>
                <a:latin typeface="Times New Roman" charset="0"/>
                <a:cs typeface="Times New Roman" charset="0"/>
              </a:rPr>
              <a:t>x</a:t>
            </a:r>
            <a:r>
              <a:rPr lang="en-US" baseline="-25000" dirty="0">
                <a:solidFill>
                  <a:schemeClr val="accent1"/>
                </a:solidFill>
                <a:latin typeface="Times New Roman" charset="0"/>
                <a:cs typeface="Times New Roman" charset="0"/>
              </a:rPr>
              <a:t>3</a:t>
            </a:r>
          </a:p>
        </p:txBody>
      </p:sp>
      <p:cxnSp>
        <p:nvCxnSpPr>
          <p:cNvPr id="12" name="Straight Connector 11"/>
          <p:cNvCxnSpPr>
            <a:stCxn id="8" idx="4"/>
            <a:endCxn id="10" idx="0"/>
          </p:cNvCxnSpPr>
          <p:nvPr/>
        </p:nvCxnSpPr>
        <p:spPr>
          <a:xfrm>
            <a:off x="1146663" y="3405055"/>
            <a:ext cx="0" cy="471487"/>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p:cNvCxnSpPr>
            <a:stCxn id="19" idx="6"/>
            <a:endCxn id="16" idx="1"/>
          </p:cNvCxnSpPr>
          <p:nvPr/>
        </p:nvCxnSpPr>
        <p:spPr>
          <a:xfrm>
            <a:off x="1729276" y="2289836"/>
            <a:ext cx="604674" cy="749365"/>
          </a:xfrm>
          <a:prstGeom prst="line">
            <a:avLst/>
          </a:prstGeom>
          <a:ln w="12700"/>
        </p:spPr>
        <p:style>
          <a:lnRef idx="1">
            <a:schemeClr val="dk1"/>
          </a:lnRef>
          <a:fillRef idx="0">
            <a:schemeClr val="dk1"/>
          </a:fillRef>
          <a:effectRef idx="0">
            <a:schemeClr val="dk1"/>
          </a:effectRef>
          <a:fontRef idx="minor">
            <a:schemeClr val="tx1"/>
          </a:fontRef>
        </p:style>
      </p:cxnSp>
      <p:sp>
        <p:nvSpPr>
          <p:cNvPr id="14" name="TextBox 83"/>
          <p:cNvSpPr txBox="1">
            <a:spLocks noChangeArrowheads="1"/>
          </p:cNvSpPr>
          <p:nvPr/>
        </p:nvSpPr>
        <p:spPr bwMode="auto">
          <a:xfrm>
            <a:off x="1122851" y="3411405"/>
            <a:ext cx="3651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15" name="TextBox 84"/>
          <p:cNvSpPr txBox="1">
            <a:spLocks noChangeArrowheads="1"/>
          </p:cNvSpPr>
          <p:nvPr/>
        </p:nvSpPr>
        <p:spPr bwMode="auto">
          <a:xfrm>
            <a:off x="1780024" y="2095898"/>
            <a:ext cx="354012"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dirty="0">
                <a:latin typeface="Times New Roman" charset="0"/>
                <a:cs typeface="Times New Roman" charset="0"/>
              </a:rPr>
              <a:t>≠</a:t>
            </a:r>
          </a:p>
        </p:txBody>
      </p:sp>
      <p:sp>
        <p:nvSpPr>
          <p:cNvPr id="16" name="Oval 15"/>
          <p:cNvSpPr/>
          <p:nvPr/>
        </p:nvSpPr>
        <p:spPr>
          <a:xfrm>
            <a:off x="2163074" y="2976430"/>
            <a:ext cx="1166813" cy="4286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17" name="TextBox 90"/>
          <p:cNvSpPr txBox="1">
            <a:spLocks noChangeArrowheads="1"/>
          </p:cNvSpPr>
          <p:nvPr/>
        </p:nvSpPr>
        <p:spPr bwMode="auto">
          <a:xfrm>
            <a:off x="3310837" y="2960555"/>
            <a:ext cx="461962"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a:latin typeface="Times New Roman" charset="0"/>
                <a:cs typeface="Times New Roman" charset="0"/>
              </a:rPr>
              <a:t>x</a:t>
            </a:r>
            <a:r>
              <a:rPr lang="en-US" baseline="-25000">
                <a:latin typeface="Times New Roman" charset="0"/>
                <a:cs typeface="Times New Roman" charset="0"/>
              </a:rPr>
              <a:t>4</a:t>
            </a:r>
          </a:p>
        </p:txBody>
      </p:sp>
      <p:cxnSp>
        <p:nvCxnSpPr>
          <p:cNvPr id="18" name="Straight Connector 17"/>
          <p:cNvCxnSpPr>
            <a:stCxn id="10" idx="6"/>
            <a:endCxn id="16" idx="3"/>
          </p:cNvCxnSpPr>
          <p:nvPr/>
        </p:nvCxnSpPr>
        <p:spPr>
          <a:xfrm flipV="1">
            <a:off x="1729276" y="3342284"/>
            <a:ext cx="604674" cy="749365"/>
          </a:xfrm>
          <a:prstGeom prst="line">
            <a:avLst/>
          </a:prstGeom>
          <a:ln w="12700"/>
        </p:spPr>
        <p:style>
          <a:lnRef idx="1">
            <a:schemeClr val="dk1"/>
          </a:lnRef>
          <a:fillRef idx="0">
            <a:schemeClr val="dk1"/>
          </a:fillRef>
          <a:effectRef idx="0">
            <a:schemeClr val="dk1"/>
          </a:effectRef>
          <a:fontRef idx="minor">
            <a:schemeClr val="tx1"/>
          </a:fontRef>
        </p:style>
      </p:cxnSp>
      <p:sp>
        <p:nvSpPr>
          <p:cNvPr id="19" name="Oval 18"/>
          <p:cNvSpPr/>
          <p:nvPr/>
        </p:nvSpPr>
        <p:spPr>
          <a:xfrm>
            <a:off x="562463" y="2074730"/>
            <a:ext cx="1166813" cy="430212"/>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20" name="TextBox 93"/>
          <p:cNvSpPr txBox="1">
            <a:spLocks noChangeArrowheads="1"/>
          </p:cNvSpPr>
          <p:nvPr/>
        </p:nvSpPr>
        <p:spPr bwMode="auto">
          <a:xfrm>
            <a:off x="225913" y="2058855"/>
            <a:ext cx="4619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1</a:t>
            </a:r>
          </a:p>
        </p:txBody>
      </p:sp>
      <p:cxnSp>
        <p:nvCxnSpPr>
          <p:cNvPr id="21" name="Straight Connector 20"/>
          <p:cNvCxnSpPr>
            <a:stCxn id="19" idx="4"/>
            <a:endCxn id="8" idx="0"/>
          </p:cNvCxnSpPr>
          <p:nvPr/>
        </p:nvCxnSpPr>
        <p:spPr>
          <a:xfrm>
            <a:off x="1146663" y="2504942"/>
            <a:ext cx="0" cy="471488"/>
          </a:xfrm>
          <a:prstGeom prst="line">
            <a:avLst/>
          </a:prstGeom>
          <a:ln w="12700"/>
        </p:spPr>
        <p:style>
          <a:lnRef idx="1">
            <a:schemeClr val="dk1"/>
          </a:lnRef>
          <a:fillRef idx="0">
            <a:schemeClr val="dk1"/>
          </a:fillRef>
          <a:effectRef idx="0">
            <a:schemeClr val="dk1"/>
          </a:effectRef>
          <a:fontRef idx="minor">
            <a:schemeClr val="tx1"/>
          </a:fontRef>
        </p:style>
      </p:cxnSp>
      <p:sp>
        <p:nvSpPr>
          <p:cNvPr id="22" name="TextBox 95"/>
          <p:cNvSpPr txBox="1">
            <a:spLocks noChangeArrowheads="1"/>
          </p:cNvSpPr>
          <p:nvPr/>
        </p:nvSpPr>
        <p:spPr bwMode="auto">
          <a:xfrm>
            <a:off x="1122851" y="2509705"/>
            <a:ext cx="3651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23" name="TextBox 96"/>
          <p:cNvSpPr txBox="1">
            <a:spLocks noChangeArrowheads="1"/>
          </p:cNvSpPr>
          <p:nvPr/>
        </p:nvSpPr>
        <p:spPr bwMode="auto">
          <a:xfrm>
            <a:off x="1780024" y="3308748"/>
            <a:ext cx="3540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24" name="TextBox 23"/>
          <p:cNvSpPr txBox="1"/>
          <p:nvPr/>
        </p:nvSpPr>
        <p:spPr>
          <a:xfrm>
            <a:off x="965688" y="2044567"/>
            <a:ext cx="706293" cy="461665"/>
          </a:xfrm>
          <a:prstGeom prst="rect">
            <a:avLst/>
          </a:prstGeom>
          <a:noFill/>
        </p:spPr>
        <p:txBody>
          <a:bodyPr wrap="none">
            <a:spAutoFit/>
          </a:bodyPr>
          <a:lstStyle/>
          <a:p>
            <a:pPr>
              <a:defRPr/>
            </a:pPr>
            <a:r>
              <a:rPr lang="en-US" sz="2400" b="1" dirty="0">
                <a:solidFill>
                  <a:srgbClr val="008000"/>
                </a:solidFill>
                <a:latin typeface="Times New Roman"/>
                <a:cs typeface="Times New Roman"/>
              </a:rPr>
              <a:t>G</a:t>
            </a:r>
            <a:r>
              <a:rPr lang="en-US" sz="2400" dirty="0">
                <a:latin typeface="Times New Roman"/>
                <a:cs typeface="Times New Roman"/>
              </a:rPr>
              <a:t>,</a:t>
            </a:r>
            <a:r>
              <a:rPr lang="en-US" sz="2400" b="1" dirty="0">
                <a:solidFill>
                  <a:schemeClr val="accent1"/>
                </a:solidFill>
                <a:latin typeface="Times New Roman"/>
                <a:cs typeface="Times New Roman"/>
              </a:rPr>
              <a:t>B</a:t>
            </a:r>
          </a:p>
        </p:txBody>
      </p:sp>
      <p:sp>
        <p:nvSpPr>
          <p:cNvPr id="25" name="TextBox 24"/>
          <p:cNvSpPr txBox="1"/>
          <p:nvPr/>
        </p:nvSpPr>
        <p:spPr>
          <a:xfrm>
            <a:off x="684701" y="2941505"/>
            <a:ext cx="1005504" cy="461665"/>
          </a:xfrm>
          <a:prstGeom prst="rect">
            <a:avLst/>
          </a:prstGeom>
          <a:noFill/>
        </p:spPr>
        <p:txBody>
          <a:bodyPr wrap="none">
            <a:spAutoFit/>
          </a:bodyPr>
          <a:lstStyle/>
          <a:p>
            <a:pPr>
              <a:defRPr/>
            </a:pPr>
            <a:r>
              <a:rPr lang="en-US" sz="2400" b="1" dirty="0">
                <a:solidFill>
                  <a:schemeClr val="accent2"/>
                </a:solidFill>
                <a:latin typeface="Times New Roman"/>
                <a:cs typeface="Times New Roman"/>
              </a:rPr>
              <a:t>R</a:t>
            </a:r>
            <a:r>
              <a:rPr lang="en-US" sz="2400" dirty="0">
                <a:latin typeface="Times New Roman"/>
                <a:cs typeface="Times New Roman"/>
              </a:rPr>
              <a:t>,</a:t>
            </a:r>
            <a:r>
              <a:rPr lang="en-US" sz="2400" b="1" dirty="0">
                <a:solidFill>
                  <a:srgbClr val="008000"/>
                </a:solidFill>
                <a:latin typeface="Times New Roman"/>
                <a:cs typeface="Times New Roman"/>
              </a:rPr>
              <a:t>G</a:t>
            </a:r>
            <a:r>
              <a:rPr lang="en-US" sz="2400" dirty="0">
                <a:latin typeface="Times New Roman"/>
                <a:cs typeface="Times New Roman"/>
              </a:rPr>
              <a:t>,</a:t>
            </a:r>
            <a:r>
              <a:rPr lang="en-US" sz="2400" b="1" dirty="0">
                <a:solidFill>
                  <a:schemeClr val="accent1"/>
                </a:solidFill>
                <a:latin typeface="Times New Roman"/>
                <a:cs typeface="Times New Roman"/>
              </a:rPr>
              <a:t>B</a:t>
            </a:r>
          </a:p>
        </p:txBody>
      </p:sp>
      <p:sp>
        <p:nvSpPr>
          <p:cNvPr id="26" name="TextBox 25"/>
          <p:cNvSpPr txBox="1"/>
          <p:nvPr/>
        </p:nvSpPr>
        <p:spPr>
          <a:xfrm>
            <a:off x="684701" y="3865430"/>
            <a:ext cx="731841" cy="461665"/>
          </a:xfrm>
          <a:prstGeom prst="rect">
            <a:avLst/>
          </a:prstGeom>
          <a:noFill/>
        </p:spPr>
        <p:txBody>
          <a:bodyPr wrap="none">
            <a:spAutoFit/>
          </a:bodyPr>
          <a:lstStyle/>
          <a:p>
            <a:pPr>
              <a:defRPr/>
            </a:pPr>
            <a:r>
              <a:rPr lang="en-US" sz="2400" dirty="0">
                <a:solidFill>
                  <a:schemeClr val="accent2"/>
                </a:solidFill>
                <a:latin typeface="Times New Roman"/>
                <a:cs typeface="Times New Roman"/>
              </a:rPr>
              <a:t>    </a:t>
            </a:r>
            <a:r>
              <a:rPr lang="en-US" sz="2400" b="1" dirty="0">
                <a:solidFill>
                  <a:srgbClr val="008000"/>
                </a:solidFill>
                <a:latin typeface="Times New Roman"/>
                <a:cs typeface="Times New Roman"/>
              </a:rPr>
              <a:t>G</a:t>
            </a:r>
          </a:p>
        </p:txBody>
      </p:sp>
      <p:sp>
        <p:nvSpPr>
          <p:cNvPr id="27" name="TextBox 26"/>
          <p:cNvSpPr txBox="1"/>
          <p:nvPr/>
        </p:nvSpPr>
        <p:spPr>
          <a:xfrm>
            <a:off x="2313887" y="2941505"/>
            <a:ext cx="1005504" cy="461665"/>
          </a:xfrm>
          <a:prstGeom prst="rect">
            <a:avLst/>
          </a:prstGeom>
          <a:noFill/>
        </p:spPr>
        <p:txBody>
          <a:bodyPr wrap="none">
            <a:spAutoFit/>
          </a:bodyPr>
          <a:lstStyle/>
          <a:p>
            <a:pPr>
              <a:defRPr/>
            </a:pPr>
            <a:r>
              <a:rPr lang="en-US" sz="2400" b="1" dirty="0">
                <a:solidFill>
                  <a:schemeClr val="accent2"/>
                </a:solidFill>
                <a:latin typeface="Times New Roman"/>
                <a:cs typeface="Times New Roman"/>
              </a:rPr>
              <a:t>R</a:t>
            </a:r>
            <a:r>
              <a:rPr lang="en-US" sz="2400" dirty="0">
                <a:latin typeface="Times New Roman"/>
                <a:cs typeface="Times New Roman"/>
              </a:rPr>
              <a:t>,</a:t>
            </a:r>
            <a:r>
              <a:rPr lang="en-US" sz="2400" b="1" dirty="0">
                <a:solidFill>
                  <a:srgbClr val="008000"/>
                </a:solidFill>
                <a:latin typeface="Times New Roman"/>
                <a:cs typeface="Times New Roman"/>
              </a:rPr>
              <a:t>G</a:t>
            </a:r>
            <a:r>
              <a:rPr lang="en-US" sz="2400" dirty="0">
                <a:latin typeface="Times New Roman"/>
                <a:cs typeface="Times New Roman"/>
              </a:rPr>
              <a:t>,</a:t>
            </a:r>
            <a:r>
              <a:rPr lang="en-US" sz="2400" b="1" dirty="0">
                <a:solidFill>
                  <a:schemeClr val="accent1"/>
                </a:solidFill>
                <a:latin typeface="Times New Roman"/>
                <a:cs typeface="Times New Roman"/>
              </a:rPr>
              <a:t>B</a:t>
            </a:r>
          </a:p>
        </p:txBody>
      </p:sp>
      <p:sp>
        <p:nvSpPr>
          <p:cNvPr id="28" name="Oval 27"/>
          <p:cNvSpPr/>
          <p:nvPr/>
        </p:nvSpPr>
        <p:spPr>
          <a:xfrm>
            <a:off x="2163074" y="3881305"/>
            <a:ext cx="1166813" cy="430212"/>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29" name="TextBox 102"/>
          <p:cNvSpPr txBox="1">
            <a:spLocks noChangeArrowheads="1"/>
          </p:cNvSpPr>
          <p:nvPr/>
        </p:nvSpPr>
        <p:spPr bwMode="auto">
          <a:xfrm>
            <a:off x="3310837" y="3865430"/>
            <a:ext cx="46196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5</a:t>
            </a:r>
          </a:p>
        </p:txBody>
      </p:sp>
      <p:sp>
        <p:nvSpPr>
          <p:cNvPr id="30" name="TextBox 29"/>
          <p:cNvSpPr txBox="1"/>
          <p:nvPr/>
        </p:nvSpPr>
        <p:spPr>
          <a:xfrm>
            <a:off x="2313887" y="3846380"/>
            <a:ext cx="1005504" cy="461665"/>
          </a:xfrm>
          <a:prstGeom prst="rect">
            <a:avLst/>
          </a:prstGeom>
          <a:noFill/>
        </p:spPr>
        <p:txBody>
          <a:bodyPr wrap="none">
            <a:spAutoFit/>
          </a:bodyPr>
          <a:lstStyle/>
          <a:p>
            <a:pPr>
              <a:defRPr/>
            </a:pPr>
            <a:r>
              <a:rPr lang="en-US" sz="2400" b="1" dirty="0">
                <a:solidFill>
                  <a:schemeClr val="accent2"/>
                </a:solidFill>
                <a:latin typeface="Times New Roman"/>
                <a:cs typeface="Times New Roman"/>
              </a:rPr>
              <a:t>R</a:t>
            </a:r>
            <a:r>
              <a:rPr lang="en-US" sz="2400" dirty="0">
                <a:latin typeface="Times New Roman"/>
                <a:cs typeface="Times New Roman"/>
              </a:rPr>
              <a:t>,</a:t>
            </a:r>
            <a:r>
              <a:rPr lang="en-US" sz="2400" b="1" dirty="0">
                <a:solidFill>
                  <a:srgbClr val="008000"/>
                </a:solidFill>
                <a:latin typeface="Times New Roman"/>
                <a:cs typeface="Times New Roman"/>
              </a:rPr>
              <a:t>G</a:t>
            </a:r>
            <a:r>
              <a:rPr lang="en-US" sz="2400" dirty="0">
                <a:latin typeface="Times New Roman"/>
                <a:cs typeface="Times New Roman"/>
              </a:rPr>
              <a:t>,</a:t>
            </a:r>
            <a:r>
              <a:rPr lang="en-US" sz="2400" b="1" dirty="0">
                <a:solidFill>
                  <a:schemeClr val="accent1"/>
                </a:solidFill>
                <a:latin typeface="Times New Roman"/>
                <a:cs typeface="Times New Roman"/>
              </a:rPr>
              <a:t>B</a:t>
            </a:r>
          </a:p>
        </p:txBody>
      </p:sp>
      <p:cxnSp>
        <p:nvCxnSpPr>
          <p:cNvPr id="31" name="Straight Connector 30"/>
          <p:cNvCxnSpPr>
            <a:stCxn id="10" idx="6"/>
            <a:endCxn id="28" idx="2"/>
          </p:cNvCxnSpPr>
          <p:nvPr/>
        </p:nvCxnSpPr>
        <p:spPr>
          <a:xfrm>
            <a:off x="1729276" y="4091649"/>
            <a:ext cx="433798" cy="476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a:stCxn id="28" idx="0"/>
            <a:endCxn id="16" idx="4"/>
          </p:cNvCxnSpPr>
          <p:nvPr/>
        </p:nvCxnSpPr>
        <p:spPr>
          <a:xfrm flipV="1">
            <a:off x="2745687" y="3405055"/>
            <a:ext cx="0" cy="476250"/>
          </a:xfrm>
          <a:prstGeom prst="line">
            <a:avLst/>
          </a:prstGeom>
          <a:ln w="12700"/>
        </p:spPr>
        <p:style>
          <a:lnRef idx="1">
            <a:schemeClr val="dk1"/>
          </a:lnRef>
          <a:fillRef idx="0">
            <a:schemeClr val="dk1"/>
          </a:fillRef>
          <a:effectRef idx="0">
            <a:schemeClr val="dk1"/>
          </a:effectRef>
          <a:fontRef idx="minor">
            <a:schemeClr val="tx1"/>
          </a:fontRef>
        </p:style>
      </p:cxnSp>
      <p:sp>
        <p:nvSpPr>
          <p:cNvPr id="33" name="TextBox 106"/>
          <p:cNvSpPr txBox="1">
            <a:spLocks noChangeArrowheads="1"/>
          </p:cNvSpPr>
          <p:nvPr/>
        </p:nvSpPr>
        <p:spPr bwMode="auto">
          <a:xfrm>
            <a:off x="1780024" y="3943748"/>
            <a:ext cx="3540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34" name="TextBox 107"/>
          <p:cNvSpPr txBox="1">
            <a:spLocks noChangeArrowheads="1"/>
          </p:cNvSpPr>
          <p:nvPr/>
        </p:nvSpPr>
        <p:spPr bwMode="auto">
          <a:xfrm>
            <a:off x="2704412" y="3411405"/>
            <a:ext cx="3635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36" name="Rectangle 35"/>
          <p:cNvSpPr/>
          <p:nvPr/>
        </p:nvSpPr>
        <p:spPr>
          <a:xfrm>
            <a:off x="1058051" y="3949567"/>
            <a:ext cx="261938" cy="307975"/>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8000"/>
                </a:solidFill>
              </a:ln>
              <a:solidFill>
                <a:schemeClr val="tx1"/>
              </a:solidFill>
            </a:endParaRPr>
          </a:p>
        </p:txBody>
      </p:sp>
      <p:cxnSp>
        <p:nvCxnSpPr>
          <p:cNvPr id="37" name="Straight Connector 36"/>
          <p:cNvCxnSpPr/>
          <p:nvPr/>
        </p:nvCxnSpPr>
        <p:spPr>
          <a:xfrm>
            <a:off x="721213" y="3192330"/>
            <a:ext cx="252413" cy="0"/>
          </a:xfrm>
          <a:prstGeom prst="line">
            <a:avLst/>
          </a:prstGeom>
          <a:ln w="38100" cmpd="sng">
            <a:solidFill>
              <a:schemeClr val="accent2"/>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329226" y="3192330"/>
            <a:ext cx="250825" cy="0"/>
          </a:xfrm>
          <a:prstGeom prst="line">
            <a:avLst/>
          </a:prstGeom>
          <a:ln w="38100" cmpd="sng">
            <a:solidFill>
              <a:schemeClr val="accent2"/>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2658374" y="3201855"/>
            <a:ext cx="250825" cy="0"/>
          </a:xfrm>
          <a:prstGeom prst="line">
            <a:avLst/>
          </a:prstGeom>
          <a:ln w="38100" cmpd="sng">
            <a:solidFill>
              <a:schemeClr val="accent2"/>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2658374" y="4098792"/>
            <a:ext cx="250825" cy="0"/>
          </a:xfrm>
          <a:prstGeom prst="line">
            <a:avLst/>
          </a:prstGeom>
          <a:ln w="38100" cmpd="sng">
            <a:solidFill>
              <a:schemeClr val="accent2"/>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1329226" y="2283780"/>
            <a:ext cx="250825" cy="0"/>
          </a:xfrm>
          <a:prstGeom prst="line">
            <a:avLst/>
          </a:prstGeom>
          <a:ln w="38100" cmpd="sng">
            <a:solidFill>
              <a:schemeClr val="accent2"/>
            </a:solidFill>
          </a:ln>
        </p:spPr>
        <p:style>
          <a:lnRef idx="1">
            <a:schemeClr val="dk1"/>
          </a:lnRef>
          <a:fillRef idx="0">
            <a:schemeClr val="dk1"/>
          </a:fillRef>
          <a:effectRef idx="0">
            <a:schemeClr val="dk1"/>
          </a:effectRef>
          <a:fontRef idx="minor">
            <a:schemeClr val="tx1"/>
          </a:fontRef>
        </p:style>
      </p:cxnSp>
      <p:cxnSp>
        <p:nvCxnSpPr>
          <p:cNvPr id="65" name="Straight Connector 64"/>
          <p:cNvCxnSpPr>
            <a:stCxn id="42" idx="4"/>
            <a:endCxn id="54" idx="0"/>
          </p:cNvCxnSpPr>
          <p:nvPr/>
        </p:nvCxnSpPr>
        <p:spPr>
          <a:xfrm flipH="1">
            <a:off x="4456244" y="1823595"/>
            <a:ext cx="317729" cy="205330"/>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42" name="Oval 41"/>
          <p:cNvSpPr/>
          <p:nvPr/>
        </p:nvSpPr>
        <p:spPr>
          <a:xfrm>
            <a:off x="4190566" y="1444182"/>
            <a:ext cx="1166813" cy="379413"/>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dirty="0">
                <a:solidFill>
                  <a:schemeClr val="tx1"/>
                </a:solidFill>
                <a:latin typeface="Times New Roman"/>
                <a:cs typeface="Times New Roman"/>
              </a:rPr>
              <a:t>Start</a:t>
            </a:r>
          </a:p>
        </p:txBody>
      </p:sp>
      <p:sp>
        <p:nvSpPr>
          <p:cNvPr id="47" name="Oval 46"/>
          <p:cNvSpPr/>
          <p:nvPr/>
        </p:nvSpPr>
        <p:spPr>
          <a:xfrm>
            <a:off x="4850968" y="1999918"/>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400" b="1" dirty="0">
                <a:solidFill>
                  <a:srgbClr val="008000"/>
                </a:solidFill>
                <a:latin typeface="Times New Roman"/>
                <a:cs typeface="Times New Roman"/>
              </a:rPr>
              <a:t>G</a:t>
            </a:r>
          </a:p>
        </p:txBody>
      </p:sp>
      <p:sp>
        <p:nvSpPr>
          <p:cNvPr id="50" name="TextBox 49"/>
          <p:cNvSpPr txBox="1">
            <a:spLocks noChangeArrowheads="1"/>
          </p:cNvSpPr>
          <p:nvPr/>
        </p:nvSpPr>
        <p:spPr bwMode="auto">
          <a:xfrm>
            <a:off x="3882771" y="1881118"/>
            <a:ext cx="4619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3</a:t>
            </a:r>
          </a:p>
        </p:txBody>
      </p:sp>
      <p:sp>
        <p:nvSpPr>
          <p:cNvPr id="54" name="Oval 53"/>
          <p:cNvSpPr/>
          <p:nvPr/>
        </p:nvSpPr>
        <p:spPr>
          <a:xfrm>
            <a:off x="4241360" y="2028925"/>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b" anchorCtr="1"/>
          <a:lstStyle/>
          <a:p>
            <a:pPr>
              <a:defRPr/>
            </a:pPr>
            <a:r>
              <a:rPr lang="en-US" sz="2400" b="1" dirty="0">
                <a:solidFill>
                  <a:schemeClr val="accent2"/>
                </a:solidFill>
                <a:latin typeface="Times New Roman"/>
                <a:ea typeface="宋体" charset="0"/>
                <a:cs typeface="Times New Roman"/>
              </a:rPr>
              <a:t>R</a:t>
            </a:r>
          </a:p>
        </p:txBody>
      </p:sp>
      <p:sp>
        <p:nvSpPr>
          <p:cNvPr id="55" name="Oval 54"/>
          <p:cNvSpPr/>
          <p:nvPr/>
        </p:nvSpPr>
        <p:spPr>
          <a:xfrm>
            <a:off x="4859265" y="2606454"/>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400" b="1" dirty="0">
                <a:solidFill>
                  <a:srgbClr val="008000"/>
                </a:solidFill>
                <a:latin typeface="Times New Roman"/>
                <a:cs typeface="Times New Roman"/>
              </a:rPr>
              <a:t>G</a:t>
            </a:r>
          </a:p>
        </p:txBody>
      </p:sp>
      <p:sp>
        <p:nvSpPr>
          <p:cNvPr id="56" name="Oval 55"/>
          <p:cNvSpPr/>
          <p:nvPr/>
        </p:nvSpPr>
        <p:spPr>
          <a:xfrm>
            <a:off x="4866476" y="3212990"/>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400" b="1" dirty="0">
                <a:solidFill>
                  <a:srgbClr val="008000"/>
                </a:solidFill>
                <a:latin typeface="Times New Roman"/>
                <a:cs typeface="Times New Roman"/>
              </a:rPr>
              <a:t>G</a:t>
            </a:r>
          </a:p>
        </p:txBody>
      </p:sp>
      <p:sp>
        <p:nvSpPr>
          <p:cNvPr id="59" name="Oval 58"/>
          <p:cNvSpPr/>
          <p:nvPr/>
        </p:nvSpPr>
        <p:spPr>
          <a:xfrm>
            <a:off x="4634133" y="3819526"/>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b" anchorCtr="1"/>
          <a:lstStyle/>
          <a:p>
            <a:pPr>
              <a:defRPr/>
            </a:pPr>
            <a:r>
              <a:rPr lang="en-US" sz="2400" b="1" dirty="0">
                <a:solidFill>
                  <a:schemeClr val="accent2"/>
                </a:solidFill>
                <a:latin typeface="Times New Roman"/>
                <a:ea typeface="宋体" charset="0"/>
                <a:cs typeface="Times New Roman"/>
              </a:rPr>
              <a:t>R</a:t>
            </a:r>
          </a:p>
        </p:txBody>
      </p:sp>
      <p:sp>
        <p:nvSpPr>
          <p:cNvPr id="60" name="Oval 59"/>
          <p:cNvSpPr/>
          <p:nvPr/>
        </p:nvSpPr>
        <p:spPr>
          <a:xfrm>
            <a:off x="4347791" y="4426064"/>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b" anchorCtr="1"/>
          <a:lstStyle/>
          <a:p>
            <a:pPr>
              <a:defRPr/>
            </a:pPr>
            <a:r>
              <a:rPr lang="en-US" sz="2400" b="1" dirty="0">
                <a:solidFill>
                  <a:schemeClr val="accent2"/>
                </a:solidFill>
                <a:latin typeface="Times New Roman"/>
                <a:ea typeface="宋体" charset="0"/>
                <a:cs typeface="Times New Roman"/>
              </a:rPr>
              <a:t>R</a:t>
            </a:r>
          </a:p>
        </p:txBody>
      </p:sp>
      <p:sp>
        <p:nvSpPr>
          <p:cNvPr id="61" name="Oval 60"/>
          <p:cNvSpPr/>
          <p:nvPr/>
        </p:nvSpPr>
        <p:spPr>
          <a:xfrm>
            <a:off x="5216799" y="3819526"/>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b" anchorCtr="1"/>
          <a:lstStyle/>
          <a:p>
            <a:pPr>
              <a:defRPr/>
            </a:pPr>
            <a:r>
              <a:rPr lang="en-US" sz="2400" b="1" dirty="0">
                <a:solidFill>
                  <a:schemeClr val="accent1"/>
                </a:solidFill>
                <a:latin typeface="Times New Roman"/>
                <a:ea typeface="宋体" charset="0"/>
                <a:cs typeface="Times New Roman"/>
              </a:rPr>
              <a:t>B</a:t>
            </a:r>
          </a:p>
        </p:txBody>
      </p:sp>
      <p:sp>
        <p:nvSpPr>
          <p:cNvPr id="62" name="Oval 61"/>
          <p:cNvSpPr/>
          <p:nvPr/>
        </p:nvSpPr>
        <p:spPr>
          <a:xfrm>
            <a:off x="5534891" y="4426064"/>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b" anchorCtr="1"/>
          <a:lstStyle/>
          <a:p>
            <a:pPr>
              <a:defRPr/>
            </a:pPr>
            <a:r>
              <a:rPr lang="en-US" sz="2400" b="1" dirty="0">
                <a:solidFill>
                  <a:schemeClr val="accent1"/>
                </a:solidFill>
                <a:latin typeface="Times New Roman"/>
                <a:ea typeface="宋体" charset="0"/>
                <a:cs typeface="Times New Roman"/>
              </a:rPr>
              <a:t>B</a:t>
            </a:r>
          </a:p>
        </p:txBody>
      </p:sp>
      <p:sp>
        <p:nvSpPr>
          <p:cNvPr id="71" name="TextBox 93"/>
          <p:cNvSpPr txBox="1">
            <a:spLocks noChangeArrowheads="1"/>
          </p:cNvSpPr>
          <p:nvPr/>
        </p:nvSpPr>
        <p:spPr bwMode="auto">
          <a:xfrm>
            <a:off x="3882771" y="2496053"/>
            <a:ext cx="4619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1</a:t>
            </a:r>
          </a:p>
        </p:txBody>
      </p:sp>
      <p:sp>
        <p:nvSpPr>
          <p:cNvPr id="72" name="TextBox 76"/>
          <p:cNvSpPr txBox="1">
            <a:spLocks noChangeArrowheads="1"/>
          </p:cNvSpPr>
          <p:nvPr/>
        </p:nvSpPr>
        <p:spPr bwMode="auto">
          <a:xfrm>
            <a:off x="3882771" y="3110987"/>
            <a:ext cx="46196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2</a:t>
            </a:r>
          </a:p>
        </p:txBody>
      </p:sp>
      <p:sp>
        <p:nvSpPr>
          <p:cNvPr id="73" name="TextBox 90"/>
          <p:cNvSpPr txBox="1">
            <a:spLocks noChangeArrowheads="1"/>
          </p:cNvSpPr>
          <p:nvPr/>
        </p:nvSpPr>
        <p:spPr bwMode="auto">
          <a:xfrm>
            <a:off x="3882771" y="3724334"/>
            <a:ext cx="461962"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4</a:t>
            </a:r>
          </a:p>
        </p:txBody>
      </p:sp>
      <p:sp>
        <p:nvSpPr>
          <p:cNvPr id="74" name="TextBox 102"/>
          <p:cNvSpPr txBox="1">
            <a:spLocks noChangeArrowheads="1"/>
          </p:cNvSpPr>
          <p:nvPr/>
        </p:nvSpPr>
        <p:spPr bwMode="auto">
          <a:xfrm>
            <a:off x="3882771" y="4337679"/>
            <a:ext cx="46196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5</a:t>
            </a:r>
          </a:p>
        </p:txBody>
      </p:sp>
      <p:cxnSp>
        <p:nvCxnSpPr>
          <p:cNvPr id="78" name="Straight Connector 77"/>
          <p:cNvCxnSpPr>
            <a:stCxn id="42" idx="4"/>
            <a:endCxn id="47" idx="0"/>
          </p:cNvCxnSpPr>
          <p:nvPr/>
        </p:nvCxnSpPr>
        <p:spPr>
          <a:xfrm>
            <a:off x="4773973" y="1823595"/>
            <a:ext cx="291879" cy="176323"/>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1" name="Straight Connector 80"/>
          <p:cNvCxnSpPr>
            <a:stCxn id="47" idx="4"/>
            <a:endCxn id="55" idx="0"/>
          </p:cNvCxnSpPr>
          <p:nvPr/>
        </p:nvCxnSpPr>
        <p:spPr>
          <a:xfrm>
            <a:off x="5065852" y="2430131"/>
            <a:ext cx="8297" cy="176323"/>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6" name="Straight Connector 85"/>
          <p:cNvCxnSpPr>
            <a:stCxn id="55" idx="4"/>
            <a:endCxn id="56" idx="0"/>
          </p:cNvCxnSpPr>
          <p:nvPr/>
        </p:nvCxnSpPr>
        <p:spPr>
          <a:xfrm>
            <a:off x="5074149" y="3036667"/>
            <a:ext cx="7211" cy="176323"/>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0" name="Straight Connector 89"/>
          <p:cNvCxnSpPr>
            <a:stCxn id="59" idx="0"/>
            <a:endCxn id="56" idx="3"/>
          </p:cNvCxnSpPr>
          <p:nvPr/>
        </p:nvCxnSpPr>
        <p:spPr>
          <a:xfrm flipV="1">
            <a:off x="4849017" y="3580200"/>
            <a:ext cx="80397" cy="239326"/>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4" name="Straight Connector 93"/>
          <p:cNvCxnSpPr>
            <a:stCxn id="61" idx="0"/>
            <a:endCxn id="56" idx="5"/>
          </p:cNvCxnSpPr>
          <p:nvPr/>
        </p:nvCxnSpPr>
        <p:spPr>
          <a:xfrm flipH="1" flipV="1">
            <a:off x="5233306" y="3580200"/>
            <a:ext cx="198377" cy="239326"/>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7" name="Straight Connector 96"/>
          <p:cNvCxnSpPr>
            <a:stCxn id="62" idx="0"/>
            <a:endCxn id="61" idx="5"/>
          </p:cNvCxnSpPr>
          <p:nvPr/>
        </p:nvCxnSpPr>
        <p:spPr>
          <a:xfrm flipH="1" flipV="1">
            <a:off x="5583629" y="4186736"/>
            <a:ext cx="166146" cy="239328"/>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00" name="Straight Connector 99"/>
          <p:cNvCxnSpPr>
            <a:stCxn id="60" idx="0"/>
            <a:endCxn id="59" idx="3"/>
          </p:cNvCxnSpPr>
          <p:nvPr/>
        </p:nvCxnSpPr>
        <p:spPr>
          <a:xfrm flipV="1">
            <a:off x="4562675" y="4186736"/>
            <a:ext cx="134396" cy="239328"/>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109" name="Isosceles Triangle 108"/>
          <p:cNvSpPr/>
          <p:nvPr/>
        </p:nvSpPr>
        <p:spPr>
          <a:xfrm>
            <a:off x="4849907" y="4180915"/>
            <a:ext cx="201083" cy="364194"/>
          </a:xfrm>
          <a:prstGeom prst="triangle">
            <a:avLst>
              <a:gd name="adj" fmla="val 49437"/>
            </a:avLst>
          </a:prstGeom>
          <a:solidFill>
            <a:schemeClr val="accent2">
              <a:lumMod val="40000"/>
              <a:lumOff val="60000"/>
            </a:schemeClr>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12" name="Isosceles Triangle 111"/>
          <p:cNvSpPr/>
          <p:nvPr/>
        </p:nvSpPr>
        <p:spPr>
          <a:xfrm>
            <a:off x="5213973" y="4174565"/>
            <a:ext cx="201083" cy="364194"/>
          </a:xfrm>
          <a:prstGeom prst="triangle">
            <a:avLst>
              <a:gd name="adj" fmla="val 49437"/>
            </a:avLst>
          </a:prstGeom>
          <a:solidFill>
            <a:schemeClr val="accent2">
              <a:lumMod val="40000"/>
              <a:lumOff val="60000"/>
            </a:schemeClr>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13" name="Isosceles Triangle 112"/>
          <p:cNvSpPr/>
          <p:nvPr/>
        </p:nvSpPr>
        <p:spPr>
          <a:xfrm>
            <a:off x="4346138" y="2417724"/>
            <a:ext cx="201083" cy="364194"/>
          </a:xfrm>
          <a:prstGeom prst="triangle">
            <a:avLst>
              <a:gd name="adj" fmla="val 49437"/>
            </a:avLst>
          </a:prstGeom>
          <a:solidFill>
            <a:schemeClr val="accent2">
              <a:lumMod val="40000"/>
              <a:lumOff val="60000"/>
            </a:schemeClr>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6" name="TextBox 75"/>
          <p:cNvSpPr txBox="1">
            <a:spLocks noChangeArrowheads="1"/>
          </p:cNvSpPr>
          <p:nvPr/>
        </p:nvSpPr>
        <p:spPr bwMode="auto">
          <a:xfrm>
            <a:off x="4027470" y="4992146"/>
            <a:ext cx="179249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800" dirty="0"/>
              <a:t>RFL using GAC</a:t>
            </a:r>
          </a:p>
        </p:txBody>
      </p:sp>
      <p:sp>
        <p:nvSpPr>
          <p:cNvPr id="77" name="TextBox 76"/>
          <p:cNvSpPr txBox="1">
            <a:spLocks noChangeArrowheads="1"/>
          </p:cNvSpPr>
          <p:nvPr/>
        </p:nvSpPr>
        <p:spPr bwMode="auto">
          <a:xfrm>
            <a:off x="6689096" y="4992146"/>
            <a:ext cx="20700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800" dirty="0"/>
              <a:t>RFL: GAC </a:t>
            </a:r>
            <a:r>
              <a:rPr lang="en-US" sz="1800" dirty="0" err="1"/>
              <a:t>vs</a:t>
            </a:r>
            <a:r>
              <a:rPr lang="en-US" sz="1800" dirty="0"/>
              <a:t> HLC</a:t>
            </a:r>
          </a:p>
        </p:txBody>
      </p:sp>
      <p:sp>
        <p:nvSpPr>
          <p:cNvPr id="79" name="Isosceles Triangle 78"/>
          <p:cNvSpPr/>
          <p:nvPr/>
        </p:nvSpPr>
        <p:spPr>
          <a:xfrm>
            <a:off x="6413500" y="1380691"/>
            <a:ext cx="2423583" cy="3280833"/>
          </a:xfrm>
          <a:prstGeom prst="triangle">
            <a:avLst/>
          </a:prstGeom>
          <a:solidFill>
            <a:schemeClr val="accent1">
              <a:lumMod val="40000"/>
              <a:lumOff val="6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2" name="Freeform 81"/>
          <p:cNvSpPr/>
          <p:nvPr/>
        </p:nvSpPr>
        <p:spPr>
          <a:xfrm>
            <a:off x="7471833" y="1391274"/>
            <a:ext cx="158750" cy="1439333"/>
          </a:xfrm>
          <a:custGeom>
            <a:avLst/>
            <a:gdLst>
              <a:gd name="connsiteX0" fmla="*/ 285750 w 285750"/>
              <a:gd name="connsiteY0" fmla="*/ 0 h 1428750"/>
              <a:gd name="connsiteX1" fmla="*/ 275167 w 285750"/>
              <a:gd name="connsiteY1" fmla="*/ 169333 h 1428750"/>
              <a:gd name="connsiteX2" fmla="*/ 254000 w 285750"/>
              <a:gd name="connsiteY2" fmla="*/ 254000 h 1428750"/>
              <a:gd name="connsiteX3" fmla="*/ 243417 w 285750"/>
              <a:gd name="connsiteY3" fmla="*/ 349250 h 1428750"/>
              <a:gd name="connsiteX4" fmla="*/ 222250 w 285750"/>
              <a:gd name="connsiteY4" fmla="*/ 497417 h 1428750"/>
              <a:gd name="connsiteX5" fmla="*/ 211667 w 285750"/>
              <a:gd name="connsiteY5" fmla="*/ 635000 h 1428750"/>
              <a:gd name="connsiteX6" fmla="*/ 190500 w 285750"/>
              <a:gd name="connsiteY6" fmla="*/ 730250 h 1428750"/>
              <a:gd name="connsiteX7" fmla="*/ 169334 w 285750"/>
              <a:gd name="connsiteY7" fmla="*/ 793750 h 1428750"/>
              <a:gd name="connsiteX8" fmla="*/ 169334 w 285750"/>
              <a:gd name="connsiteY8" fmla="*/ 1121833 h 1428750"/>
              <a:gd name="connsiteX9" fmla="*/ 148167 w 285750"/>
              <a:gd name="connsiteY9" fmla="*/ 1153583 h 1428750"/>
              <a:gd name="connsiteX10" fmla="*/ 116417 w 285750"/>
              <a:gd name="connsiteY10" fmla="*/ 1217083 h 1428750"/>
              <a:gd name="connsiteX11" fmla="*/ 84667 w 285750"/>
              <a:gd name="connsiteY11" fmla="*/ 1280583 h 1428750"/>
              <a:gd name="connsiteX12" fmla="*/ 52917 w 285750"/>
              <a:gd name="connsiteY12" fmla="*/ 1301750 h 1428750"/>
              <a:gd name="connsiteX13" fmla="*/ 42334 w 285750"/>
              <a:gd name="connsiteY13" fmla="*/ 1333500 h 1428750"/>
              <a:gd name="connsiteX14" fmla="*/ 21167 w 285750"/>
              <a:gd name="connsiteY14" fmla="*/ 1365250 h 1428750"/>
              <a:gd name="connsiteX15" fmla="*/ 0 w 285750"/>
              <a:gd name="connsiteY15" fmla="*/ 1428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1428750">
                <a:moveTo>
                  <a:pt x="285750" y="0"/>
                </a:moveTo>
                <a:cubicBezTo>
                  <a:pt x="282222" y="56444"/>
                  <a:pt x="282182" y="113215"/>
                  <a:pt x="275167" y="169333"/>
                </a:cubicBezTo>
                <a:cubicBezTo>
                  <a:pt x="271559" y="198199"/>
                  <a:pt x="254000" y="254000"/>
                  <a:pt x="254000" y="254000"/>
                </a:cubicBezTo>
                <a:cubicBezTo>
                  <a:pt x="250472" y="285750"/>
                  <a:pt x="247935" y="317626"/>
                  <a:pt x="243417" y="349250"/>
                </a:cubicBezTo>
                <a:cubicBezTo>
                  <a:pt x="221684" y="501383"/>
                  <a:pt x="243495" y="263722"/>
                  <a:pt x="222250" y="497417"/>
                </a:cubicBezTo>
                <a:cubicBezTo>
                  <a:pt x="218086" y="543225"/>
                  <a:pt x="216746" y="589285"/>
                  <a:pt x="211667" y="635000"/>
                </a:cubicBezTo>
                <a:cubicBezTo>
                  <a:pt x="209889" y="651004"/>
                  <a:pt x="196021" y="711847"/>
                  <a:pt x="190500" y="730250"/>
                </a:cubicBezTo>
                <a:cubicBezTo>
                  <a:pt x="184089" y="751621"/>
                  <a:pt x="169334" y="793750"/>
                  <a:pt x="169334" y="793750"/>
                </a:cubicBezTo>
                <a:cubicBezTo>
                  <a:pt x="175444" y="903739"/>
                  <a:pt x="189875" y="1012283"/>
                  <a:pt x="169334" y="1121833"/>
                </a:cubicBezTo>
                <a:cubicBezTo>
                  <a:pt x="166990" y="1134335"/>
                  <a:pt x="155223" y="1143000"/>
                  <a:pt x="148167" y="1153583"/>
                </a:cubicBezTo>
                <a:cubicBezTo>
                  <a:pt x="121566" y="1233387"/>
                  <a:pt x="157449" y="1135019"/>
                  <a:pt x="116417" y="1217083"/>
                </a:cubicBezTo>
                <a:cubicBezTo>
                  <a:pt x="99201" y="1251516"/>
                  <a:pt x="114999" y="1250251"/>
                  <a:pt x="84667" y="1280583"/>
                </a:cubicBezTo>
                <a:cubicBezTo>
                  <a:pt x="75673" y="1289577"/>
                  <a:pt x="63500" y="1294694"/>
                  <a:pt x="52917" y="1301750"/>
                </a:cubicBezTo>
                <a:cubicBezTo>
                  <a:pt x="49389" y="1312333"/>
                  <a:pt x="47323" y="1323522"/>
                  <a:pt x="42334" y="1333500"/>
                </a:cubicBezTo>
                <a:cubicBezTo>
                  <a:pt x="36646" y="1344877"/>
                  <a:pt x="26333" y="1353627"/>
                  <a:pt x="21167" y="1365250"/>
                </a:cubicBezTo>
                <a:cubicBezTo>
                  <a:pt x="12105" y="1385639"/>
                  <a:pt x="0" y="1428750"/>
                  <a:pt x="0" y="14287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7" name="Oval 86"/>
          <p:cNvSpPr>
            <a:spLocks noChangeAspect="1"/>
          </p:cNvSpPr>
          <p:nvPr/>
        </p:nvSpPr>
        <p:spPr>
          <a:xfrm>
            <a:off x="7443306" y="2797256"/>
            <a:ext cx="72515" cy="7251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3" name="Isosceles Triangle 92">
            <a:extLst>
              <a:ext uri="{FF2B5EF4-FFF2-40B4-BE49-F238E27FC236}">
                <a16:creationId xmlns:a16="http://schemas.microsoft.com/office/drawing/2014/main" id="{C3920FBD-3CC8-4B64-AE88-F4335BEA4711}"/>
              </a:ext>
            </a:extLst>
          </p:cNvPr>
          <p:cNvSpPr/>
          <p:nvPr/>
        </p:nvSpPr>
        <p:spPr>
          <a:xfrm>
            <a:off x="6889753" y="2812024"/>
            <a:ext cx="1195916" cy="1860083"/>
          </a:xfrm>
          <a:prstGeom prst="triangle">
            <a:avLst>
              <a:gd name="adj" fmla="val 49437"/>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5" name="Freeform 2">
            <a:extLst>
              <a:ext uri="{FF2B5EF4-FFF2-40B4-BE49-F238E27FC236}">
                <a16:creationId xmlns:a16="http://schemas.microsoft.com/office/drawing/2014/main" id="{F6E7BD79-0C87-4AD3-8D2D-626F7ECB8E28}"/>
              </a:ext>
            </a:extLst>
          </p:cNvPr>
          <p:cNvSpPr/>
          <p:nvPr/>
        </p:nvSpPr>
        <p:spPr>
          <a:xfrm>
            <a:off x="6900013" y="2842053"/>
            <a:ext cx="568409" cy="1828799"/>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568409 w 568409"/>
              <a:gd name="connsiteY0" fmla="*/ 0 h 1843470"/>
              <a:gd name="connsiteX1" fmla="*/ 423337 w 568409"/>
              <a:gd name="connsiteY1" fmla="*/ 1843470 h 1843470"/>
              <a:gd name="connsiteX2" fmla="*/ 0 w 568409"/>
              <a:gd name="connsiteY2" fmla="*/ 1828799 h 1843470"/>
              <a:gd name="connsiteX3" fmla="*/ 568409 w 568409"/>
              <a:gd name="connsiteY3" fmla="*/ 0 h 1843470"/>
              <a:gd name="connsiteX0" fmla="*/ 568409 w 568409"/>
              <a:gd name="connsiteY0" fmla="*/ 0 h 1828799"/>
              <a:gd name="connsiteX1" fmla="*/ 414751 w 568409"/>
              <a:gd name="connsiteY1" fmla="*/ 1826298 h 1828799"/>
              <a:gd name="connsiteX2" fmla="*/ 0 w 568409"/>
              <a:gd name="connsiteY2" fmla="*/ 1828799 h 1828799"/>
              <a:gd name="connsiteX3" fmla="*/ 568409 w 568409"/>
              <a:gd name="connsiteY3" fmla="*/ 0 h 1828799"/>
            </a:gdLst>
            <a:ahLst/>
            <a:cxnLst>
              <a:cxn ang="0">
                <a:pos x="connsiteX0" y="connsiteY0"/>
              </a:cxn>
              <a:cxn ang="0">
                <a:pos x="connsiteX1" y="connsiteY1"/>
              </a:cxn>
              <a:cxn ang="0">
                <a:pos x="connsiteX2" y="connsiteY2"/>
              </a:cxn>
              <a:cxn ang="0">
                <a:pos x="connsiteX3" y="connsiteY3"/>
              </a:cxn>
            </a:cxnLst>
            <a:rect l="l" t="t" r="r" b="b"/>
            <a:pathLst>
              <a:path w="568409" h="1828799">
                <a:moveTo>
                  <a:pt x="568409" y="0"/>
                </a:moveTo>
                <a:lnTo>
                  <a:pt x="414751" y="1826298"/>
                </a:lnTo>
                <a:lnTo>
                  <a:pt x="0" y="1828799"/>
                </a:lnTo>
                <a:lnTo>
                  <a:pt x="568409" y="0"/>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6" name="TextBox 95">
            <a:extLst>
              <a:ext uri="{FF2B5EF4-FFF2-40B4-BE49-F238E27FC236}">
                <a16:creationId xmlns:a16="http://schemas.microsoft.com/office/drawing/2014/main" id="{DC70C19D-D17F-464E-85A8-F657BDF029AA}"/>
              </a:ext>
            </a:extLst>
          </p:cNvPr>
          <p:cNvSpPr txBox="1"/>
          <p:nvPr/>
        </p:nvSpPr>
        <p:spPr>
          <a:xfrm rot="17100000">
            <a:off x="6751443" y="4041682"/>
            <a:ext cx="963084" cy="369332"/>
          </a:xfrm>
          <a:prstGeom prst="rect">
            <a:avLst/>
          </a:prstGeom>
          <a:noFill/>
        </p:spPr>
        <p:txBody>
          <a:bodyPr wrap="square" rtlCol="0">
            <a:spAutoFit/>
          </a:bodyPr>
          <a:lstStyle/>
          <a:p>
            <a:r>
              <a:rPr lang="en-US" b="1" dirty="0"/>
              <a:t>GAC</a:t>
            </a:r>
          </a:p>
        </p:txBody>
      </p:sp>
      <p:sp>
        <p:nvSpPr>
          <p:cNvPr id="98" name="Freeform 36">
            <a:extLst>
              <a:ext uri="{FF2B5EF4-FFF2-40B4-BE49-F238E27FC236}">
                <a16:creationId xmlns:a16="http://schemas.microsoft.com/office/drawing/2014/main" id="{76848647-9434-4C61-B42A-6D3981F75E67}"/>
              </a:ext>
            </a:extLst>
          </p:cNvPr>
          <p:cNvSpPr/>
          <p:nvPr/>
        </p:nvSpPr>
        <p:spPr>
          <a:xfrm>
            <a:off x="7303378" y="2829811"/>
            <a:ext cx="483438" cy="1845496"/>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252076 w 405302"/>
              <a:gd name="connsiteY0" fmla="*/ 0 h 1833742"/>
              <a:gd name="connsiteX1" fmla="*/ 0 w 405302"/>
              <a:gd name="connsiteY1" fmla="*/ 1833742 h 1833742"/>
              <a:gd name="connsiteX2" fmla="*/ 405302 w 405302"/>
              <a:gd name="connsiteY2" fmla="*/ 1833741 h 1833742"/>
              <a:gd name="connsiteX3" fmla="*/ 252076 w 405302"/>
              <a:gd name="connsiteY3" fmla="*/ 0 h 1833742"/>
              <a:gd name="connsiteX0" fmla="*/ 261961 w 415187"/>
              <a:gd name="connsiteY0" fmla="*/ 0 h 1843628"/>
              <a:gd name="connsiteX1" fmla="*/ 0 w 415187"/>
              <a:gd name="connsiteY1" fmla="*/ 1843628 h 1843628"/>
              <a:gd name="connsiteX2" fmla="*/ 415187 w 415187"/>
              <a:gd name="connsiteY2" fmla="*/ 1833741 h 1843628"/>
              <a:gd name="connsiteX3" fmla="*/ 261961 w 415187"/>
              <a:gd name="connsiteY3" fmla="*/ 0 h 1843628"/>
              <a:gd name="connsiteX0" fmla="*/ 261961 w 425072"/>
              <a:gd name="connsiteY0" fmla="*/ 0 h 1853511"/>
              <a:gd name="connsiteX1" fmla="*/ 0 w 425072"/>
              <a:gd name="connsiteY1" fmla="*/ 1843628 h 1853511"/>
              <a:gd name="connsiteX2" fmla="*/ 425072 w 425072"/>
              <a:gd name="connsiteY2" fmla="*/ 1853511 h 1853511"/>
              <a:gd name="connsiteX3" fmla="*/ 261961 w 425072"/>
              <a:gd name="connsiteY3" fmla="*/ 0 h 1853511"/>
              <a:gd name="connsiteX0" fmla="*/ 261961 w 580715"/>
              <a:gd name="connsiteY0" fmla="*/ 0 h 1858375"/>
              <a:gd name="connsiteX1" fmla="*/ 0 w 580715"/>
              <a:gd name="connsiteY1" fmla="*/ 1843628 h 1858375"/>
              <a:gd name="connsiteX2" fmla="*/ 580715 w 580715"/>
              <a:gd name="connsiteY2" fmla="*/ 1858375 h 1858375"/>
              <a:gd name="connsiteX3" fmla="*/ 261961 w 580715"/>
              <a:gd name="connsiteY3" fmla="*/ 0 h 1858375"/>
              <a:gd name="connsiteX0" fmla="*/ 164684 w 483438"/>
              <a:gd name="connsiteY0" fmla="*/ 0 h 1858375"/>
              <a:gd name="connsiteX1" fmla="*/ 0 w 483438"/>
              <a:gd name="connsiteY1" fmla="*/ 1858220 h 1858375"/>
              <a:gd name="connsiteX2" fmla="*/ 483438 w 483438"/>
              <a:gd name="connsiteY2" fmla="*/ 1858375 h 1858375"/>
              <a:gd name="connsiteX3" fmla="*/ 164684 w 483438"/>
              <a:gd name="connsiteY3" fmla="*/ 0 h 1858375"/>
              <a:gd name="connsiteX0" fmla="*/ 164684 w 479145"/>
              <a:gd name="connsiteY0" fmla="*/ 0 h 1858220"/>
              <a:gd name="connsiteX1" fmla="*/ 0 w 479145"/>
              <a:gd name="connsiteY1" fmla="*/ 1858220 h 1858220"/>
              <a:gd name="connsiteX2" fmla="*/ 479145 w 479145"/>
              <a:gd name="connsiteY2" fmla="*/ 1845496 h 1858220"/>
              <a:gd name="connsiteX3" fmla="*/ 164684 w 479145"/>
              <a:gd name="connsiteY3" fmla="*/ 0 h 1858220"/>
              <a:gd name="connsiteX0" fmla="*/ 168977 w 483438"/>
              <a:gd name="connsiteY0" fmla="*/ 0 h 1845496"/>
              <a:gd name="connsiteX1" fmla="*/ 0 w 483438"/>
              <a:gd name="connsiteY1" fmla="*/ 1845341 h 1845496"/>
              <a:gd name="connsiteX2" fmla="*/ 483438 w 483438"/>
              <a:gd name="connsiteY2" fmla="*/ 1845496 h 1845496"/>
              <a:gd name="connsiteX3" fmla="*/ 168977 w 483438"/>
              <a:gd name="connsiteY3" fmla="*/ 0 h 1845496"/>
            </a:gdLst>
            <a:ahLst/>
            <a:cxnLst>
              <a:cxn ang="0">
                <a:pos x="connsiteX0" y="connsiteY0"/>
              </a:cxn>
              <a:cxn ang="0">
                <a:pos x="connsiteX1" y="connsiteY1"/>
              </a:cxn>
              <a:cxn ang="0">
                <a:pos x="connsiteX2" y="connsiteY2"/>
              </a:cxn>
              <a:cxn ang="0">
                <a:pos x="connsiteX3" y="connsiteY3"/>
              </a:cxn>
            </a:cxnLst>
            <a:rect l="l" t="t" r="r" b="b"/>
            <a:pathLst>
              <a:path w="483438" h="1845496">
                <a:moveTo>
                  <a:pt x="168977" y="0"/>
                </a:moveTo>
                <a:lnTo>
                  <a:pt x="0" y="1845341"/>
                </a:lnTo>
                <a:lnTo>
                  <a:pt x="483438" y="1845496"/>
                </a:lnTo>
                <a:lnTo>
                  <a:pt x="168977"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9" name="TextBox 98">
            <a:extLst>
              <a:ext uri="{FF2B5EF4-FFF2-40B4-BE49-F238E27FC236}">
                <a16:creationId xmlns:a16="http://schemas.microsoft.com/office/drawing/2014/main" id="{AA715224-E48E-4EEE-ACEB-9EAC22A95166}"/>
              </a:ext>
            </a:extLst>
          </p:cNvPr>
          <p:cNvSpPr txBox="1"/>
          <p:nvPr/>
        </p:nvSpPr>
        <p:spPr>
          <a:xfrm rot="17100000">
            <a:off x="7049013" y="4026765"/>
            <a:ext cx="963084" cy="369332"/>
          </a:xfrm>
          <a:prstGeom prst="rect">
            <a:avLst/>
          </a:prstGeom>
          <a:noFill/>
        </p:spPr>
        <p:txBody>
          <a:bodyPr wrap="square" rtlCol="0">
            <a:spAutoFit/>
          </a:bodyPr>
          <a:lstStyle/>
          <a:p>
            <a:r>
              <a:rPr lang="en-US" b="1" dirty="0"/>
              <a:t>HLC</a:t>
            </a:r>
          </a:p>
        </p:txBody>
      </p:sp>
    </p:spTree>
    <p:extLst>
      <p:ext uri="{BB962C8B-B14F-4D97-AF65-F5344CB8AC3E}">
        <p14:creationId xmlns:p14="http://schemas.microsoft.com/office/powerpoint/2010/main" val="110738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9" grpId="0" animBg="1"/>
      <p:bldP spid="60" grpId="0" animBg="1"/>
      <p:bldP spid="61" grpId="0" animBg="1"/>
      <p:bldP spid="62" grpId="0" animBg="1"/>
      <p:bldP spid="109" grpId="0" animBg="1"/>
      <p:bldP spid="112" grpId="0" animBg="1"/>
      <p:bldP spid="77" grpId="0"/>
      <p:bldP spid="79" grpId="0" animBg="1"/>
      <p:bldP spid="82" grpId="0" animBg="1"/>
      <p:bldP spid="87" grpId="0" animBg="1"/>
      <p:bldP spid="93" grpId="0" animBg="1"/>
      <p:bldP spid="95" grpId="0" animBg="1"/>
      <p:bldP spid="96" grpId="0"/>
      <p:bldP spid="98" grpId="0" animBg="1"/>
      <p:bldP spid="9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5733A-8941-5A43-B675-EC49D95A09C7}"/>
              </a:ext>
            </a:extLst>
          </p:cNvPr>
          <p:cNvSpPr>
            <a:spLocks noGrp="1"/>
          </p:cNvSpPr>
          <p:nvPr>
            <p:ph type="title"/>
          </p:nvPr>
        </p:nvSpPr>
        <p:spPr/>
        <p:txBody>
          <a:bodyPr/>
          <a:lstStyle/>
          <a:p>
            <a:r>
              <a:rPr lang="en-US" dirty="0"/>
              <a:t>Computing MCB</a:t>
            </a:r>
          </a:p>
        </p:txBody>
      </p:sp>
      <p:sp>
        <p:nvSpPr>
          <p:cNvPr id="4" name="Date Placeholder 3">
            <a:extLst>
              <a:ext uri="{FF2B5EF4-FFF2-40B4-BE49-F238E27FC236}">
                <a16:creationId xmlns:a16="http://schemas.microsoft.com/office/drawing/2014/main" id="{04E9E792-7B0C-3643-B1DD-604E7E995F81}"/>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8FB2325F-9E87-C24B-957D-1FC6BCE085C4}"/>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CB23ECC6-CE41-B54A-8C70-A9F52A2CFE20}"/>
              </a:ext>
            </a:extLst>
          </p:cNvPr>
          <p:cNvSpPr>
            <a:spLocks noGrp="1"/>
          </p:cNvSpPr>
          <p:nvPr>
            <p:ph type="sldNum" sz="quarter" idx="12"/>
          </p:nvPr>
        </p:nvSpPr>
        <p:spPr/>
        <p:txBody>
          <a:bodyPr/>
          <a:lstStyle/>
          <a:p>
            <a:pPr>
              <a:defRPr/>
            </a:pPr>
            <a:fld id="{A7172004-5CED-694E-8453-C5C1C330C6EE}" type="slidenum">
              <a:rPr lang="en-US" altLang="zh-CN" smtClean="0"/>
              <a:pPr>
                <a:defRPr/>
              </a:pPr>
              <a:t>65</a:t>
            </a:fld>
            <a:endParaRPr lang="en-US" altLang="zh-CN"/>
          </a:p>
        </p:txBody>
      </p:sp>
      <p:graphicFrame>
        <p:nvGraphicFramePr>
          <p:cNvPr id="7" name="Table 6">
            <a:extLst>
              <a:ext uri="{FF2B5EF4-FFF2-40B4-BE49-F238E27FC236}">
                <a16:creationId xmlns:a16="http://schemas.microsoft.com/office/drawing/2014/main" id="{917D0541-31C2-A749-AEC5-5BCFCE646A82}"/>
              </a:ext>
            </a:extLst>
          </p:cNvPr>
          <p:cNvGraphicFramePr>
            <a:graphicFrameLocks noGrp="1"/>
          </p:cNvGraphicFramePr>
          <p:nvPr>
            <p:extLst/>
          </p:nvPr>
        </p:nvGraphicFramePr>
        <p:xfrm>
          <a:off x="441166" y="1123315"/>
          <a:ext cx="8109268" cy="2508885"/>
        </p:xfrm>
        <a:graphic>
          <a:graphicData uri="http://schemas.openxmlformats.org/drawingml/2006/table">
            <a:tbl>
              <a:tblPr>
                <a:tableStyleId>{5C22544A-7EE6-4342-B048-85BDC9FD1C3A}</a:tableStyleId>
              </a:tblPr>
              <a:tblGrid>
                <a:gridCol w="2311400">
                  <a:extLst>
                    <a:ext uri="{9D8B030D-6E8A-4147-A177-3AD203B41FA5}">
                      <a16:colId xmlns:a16="http://schemas.microsoft.com/office/drawing/2014/main" val="3989014796"/>
                    </a:ext>
                  </a:extLst>
                </a:gridCol>
                <a:gridCol w="850900">
                  <a:extLst>
                    <a:ext uri="{9D8B030D-6E8A-4147-A177-3AD203B41FA5}">
                      <a16:colId xmlns:a16="http://schemas.microsoft.com/office/drawing/2014/main" val="10545863"/>
                    </a:ext>
                  </a:extLst>
                </a:gridCol>
                <a:gridCol w="850900">
                  <a:extLst>
                    <a:ext uri="{9D8B030D-6E8A-4147-A177-3AD203B41FA5}">
                      <a16:colId xmlns:a16="http://schemas.microsoft.com/office/drawing/2014/main" val="1754880950"/>
                    </a:ext>
                  </a:extLst>
                </a:gridCol>
                <a:gridCol w="427038">
                  <a:extLst>
                    <a:ext uri="{9D8B030D-6E8A-4147-A177-3AD203B41FA5}">
                      <a16:colId xmlns:a16="http://schemas.microsoft.com/office/drawing/2014/main" val="2583234948"/>
                    </a:ext>
                  </a:extLst>
                </a:gridCol>
                <a:gridCol w="596900">
                  <a:extLst>
                    <a:ext uri="{9D8B030D-6E8A-4147-A177-3AD203B41FA5}">
                      <a16:colId xmlns:a16="http://schemas.microsoft.com/office/drawing/2014/main" val="4286786800"/>
                    </a:ext>
                  </a:extLst>
                </a:gridCol>
                <a:gridCol w="1116330">
                  <a:extLst>
                    <a:ext uri="{9D8B030D-6E8A-4147-A177-3AD203B41FA5}">
                      <a16:colId xmlns:a16="http://schemas.microsoft.com/office/drawing/2014/main" val="3929462270"/>
                    </a:ext>
                  </a:extLst>
                </a:gridCol>
                <a:gridCol w="1104900">
                  <a:extLst>
                    <a:ext uri="{9D8B030D-6E8A-4147-A177-3AD203B41FA5}">
                      <a16:colId xmlns:a16="http://schemas.microsoft.com/office/drawing/2014/main" val="2868629019"/>
                    </a:ext>
                  </a:extLst>
                </a:gridCol>
                <a:gridCol w="850900">
                  <a:extLst>
                    <a:ext uri="{9D8B030D-6E8A-4147-A177-3AD203B41FA5}">
                      <a16:colId xmlns:a16="http://schemas.microsoft.com/office/drawing/2014/main" val="3269374352"/>
                    </a:ext>
                  </a:extLst>
                </a:gridCol>
              </a:tblGrid>
              <a:tr h="2133600">
                <a:tc>
                  <a:txBody>
                    <a:bodyPr/>
                    <a:lstStyle/>
                    <a:p>
                      <a:pPr algn="l" fontAlgn="b"/>
                      <a:r>
                        <a:rPr lang="en-US" sz="2400" b="1" u="none" strike="noStrike" dirty="0">
                          <a:effectLst/>
                        </a:rPr>
                        <a:t>Benchmark</a:t>
                      </a:r>
                      <a:endParaRPr lang="en-US" sz="24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2400" b="1" u="none" strike="noStrike" dirty="0">
                          <a:effectLst/>
                        </a:rPr>
                        <a:t>#Instances</a:t>
                      </a:r>
                      <a:endParaRPr lang="en-US" sz="24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2400" b="1" u="none" strike="noStrike">
                          <a:effectLst/>
                        </a:rPr>
                        <a:t>#Completed</a:t>
                      </a:r>
                      <a:endParaRPr lang="en-US" sz="2400" b="1" i="0" u="none" strike="noStrike">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2400" b="1" u="none" strike="noStrike" dirty="0">
                          <a:effectLst/>
                        </a:rPr>
                        <a:t>#Time Out</a:t>
                      </a:r>
                      <a:endParaRPr lang="en-US" sz="24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2400" b="1" u="none" strike="noStrike" dirty="0">
                          <a:effectLst/>
                        </a:rPr>
                        <a:t>#Mem Out</a:t>
                      </a:r>
                      <a:endParaRPr lang="en-US" sz="24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2400" b="1" u="none" strike="noStrike" dirty="0">
                          <a:effectLst/>
                        </a:rPr>
                        <a:t>Avg. Memory [MB]</a:t>
                      </a:r>
                      <a:endParaRPr lang="en-US" sz="24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2400" b="1" u="none" strike="noStrike" dirty="0">
                          <a:effectLst/>
                        </a:rPr>
                        <a:t>Avg. time [sec]</a:t>
                      </a:r>
                      <a:endParaRPr lang="en-US" sz="24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2400" b="1" u="none" strike="noStrike" dirty="0">
                          <a:effectLst/>
                        </a:rPr>
                        <a:t>Vertices </a:t>
                      </a:r>
                      <a:r>
                        <a:rPr lang="en-US" sz="1800" b="0" u="none" strike="noStrike" dirty="0">
                          <a:effectLst/>
                        </a:rPr>
                        <a:t>beyond neighborhood</a:t>
                      </a:r>
                      <a:endParaRPr lang="en-US" sz="2400" b="0"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309197"/>
                  </a:ext>
                </a:extLst>
              </a:tr>
              <a:tr h="214393">
                <a:tc>
                  <a:txBody>
                    <a:bodyPr/>
                    <a:lstStyle/>
                    <a:p>
                      <a:pPr algn="l" fontAlgn="b"/>
                      <a:r>
                        <a:rPr lang="en-US" sz="2400" u="none" strike="noStrike" dirty="0">
                          <a:effectLst/>
                        </a:rPr>
                        <a:t>All Benchmarks</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3,525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2,851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a:effectLst/>
                        </a:rPr>
                        <a:t>19</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655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709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163</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7.9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1447663"/>
                  </a:ext>
                </a:extLst>
              </a:tr>
            </a:tbl>
          </a:graphicData>
        </a:graphic>
      </p:graphicFrame>
      <p:graphicFrame>
        <p:nvGraphicFramePr>
          <p:cNvPr id="8" name="Table 7">
            <a:extLst>
              <a:ext uri="{FF2B5EF4-FFF2-40B4-BE49-F238E27FC236}">
                <a16:creationId xmlns:a16="http://schemas.microsoft.com/office/drawing/2014/main" id="{7B30DA5B-12F8-6A41-9637-21A048C57437}"/>
              </a:ext>
            </a:extLst>
          </p:cNvPr>
          <p:cNvGraphicFramePr>
            <a:graphicFrameLocks noGrp="1"/>
          </p:cNvGraphicFramePr>
          <p:nvPr>
            <p:extLst/>
          </p:nvPr>
        </p:nvGraphicFramePr>
        <p:xfrm>
          <a:off x="441166" y="3721418"/>
          <a:ext cx="8109268" cy="750570"/>
        </p:xfrm>
        <a:graphic>
          <a:graphicData uri="http://schemas.openxmlformats.org/drawingml/2006/table">
            <a:tbl>
              <a:tblPr>
                <a:tableStyleId>{5C22544A-7EE6-4342-B048-85BDC9FD1C3A}</a:tableStyleId>
              </a:tblPr>
              <a:tblGrid>
                <a:gridCol w="2311400">
                  <a:extLst>
                    <a:ext uri="{9D8B030D-6E8A-4147-A177-3AD203B41FA5}">
                      <a16:colId xmlns:a16="http://schemas.microsoft.com/office/drawing/2014/main" val="3989014796"/>
                    </a:ext>
                  </a:extLst>
                </a:gridCol>
                <a:gridCol w="850900">
                  <a:extLst>
                    <a:ext uri="{9D8B030D-6E8A-4147-A177-3AD203B41FA5}">
                      <a16:colId xmlns:a16="http://schemas.microsoft.com/office/drawing/2014/main" val="10545863"/>
                    </a:ext>
                  </a:extLst>
                </a:gridCol>
                <a:gridCol w="850900">
                  <a:extLst>
                    <a:ext uri="{9D8B030D-6E8A-4147-A177-3AD203B41FA5}">
                      <a16:colId xmlns:a16="http://schemas.microsoft.com/office/drawing/2014/main" val="1754880950"/>
                    </a:ext>
                  </a:extLst>
                </a:gridCol>
                <a:gridCol w="427038">
                  <a:extLst>
                    <a:ext uri="{9D8B030D-6E8A-4147-A177-3AD203B41FA5}">
                      <a16:colId xmlns:a16="http://schemas.microsoft.com/office/drawing/2014/main" val="2583234948"/>
                    </a:ext>
                  </a:extLst>
                </a:gridCol>
                <a:gridCol w="596900">
                  <a:extLst>
                    <a:ext uri="{9D8B030D-6E8A-4147-A177-3AD203B41FA5}">
                      <a16:colId xmlns:a16="http://schemas.microsoft.com/office/drawing/2014/main" val="4286786800"/>
                    </a:ext>
                  </a:extLst>
                </a:gridCol>
                <a:gridCol w="1116330">
                  <a:extLst>
                    <a:ext uri="{9D8B030D-6E8A-4147-A177-3AD203B41FA5}">
                      <a16:colId xmlns:a16="http://schemas.microsoft.com/office/drawing/2014/main" val="3929462270"/>
                    </a:ext>
                  </a:extLst>
                </a:gridCol>
                <a:gridCol w="1104900">
                  <a:extLst>
                    <a:ext uri="{9D8B030D-6E8A-4147-A177-3AD203B41FA5}">
                      <a16:colId xmlns:a16="http://schemas.microsoft.com/office/drawing/2014/main" val="2868629019"/>
                    </a:ext>
                  </a:extLst>
                </a:gridCol>
                <a:gridCol w="850900">
                  <a:extLst>
                    <a:ext uri="{9D8B030D-6E8A-4147-A177-3AD203B41FA5}">
                      <a16:colId xmlns:a16="http://schemas.microsoft.com/office/drawing/2014/main" val="3269374352"/>
                    </a:ext>
                  </a:extLst>
                </a:gridCol>
              </a:tblGrid>
              <a:tr h="214393">
                <a:tc>
                  <a:txBody>
                    <a:bodyPr/>
                    <a:lstStyle/>
                    <a:p>
                      <a:pPr algn="l" fontAlgn="b"/>
                      <a:r>
                        <a:rPr lang="en-US" sz="2400" u="none" strike="noStrike" dirty="0">
                          <a:effectLst/>
                        </a:rPr>
                        <a:t>jobShop-ewddr2</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767</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400" u="none" strike="noStrike" dirty="0">
                          <a:effectLst/>
                        </a:rPr>
                        <a:t>3.5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033671859"/>
                  </a:ext>
                </a:extLst>
              </a:tr>
              <a:tr h="214393">
                <a:tc>
                  <a:txBody>
                    <a:bodyPr/>
                    <a:lstStyle/>
                    <a:p>
                      <a:pPr algn="l" fontAlgn="b"/>
                      <a:r>
                        <a:rPr lang="en-US" sz="2400" u="none" strike="noStrike" dirty="0" err="1">
                          <a:effectLst/>
                        </a:rPr>
                        <a:t>myciel</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a:effectLst/>
                        </a:rPr>
                        <a:t>16</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581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400" u="none" strike="noStrike" dirty="0">
                          <a:effectLst/>
                        </a:rPr>
                        <a:t>55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2400" u="none" strike="noStrike" dirty="0">
                          <a:effectLst/>
                        </a:rPr>
                        <a:t>7.6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362276058"/>
                  </a:ext>
                </a:extLst>
              </a:tr>
            </a:tbl>
          </a:graphicData>
        </a:graphic>
      </p:graphicFrame>
      <p:graphicFrame>
        <p:nvGraphicFramePr>
          <p:cNvPr id="9" name="Table 8">
            <a:extLst>
              <a:ext uri="{FF2B5EF4-FFF2-40B4-BE49-F238E27FC236}">
                <a16:creationId xmlns:a16="http://schemas.microsoft.com/office/drawing/2014/main" id="{9ACCCE62-48D4-D44D-A67B-01567F9CC685}"/>
              </a:ext>
            </a:extLst>
          </p:cNvPr>
          <p:cNvGraphicFramePr>
            <a:graphicFrameLocks noGrp="1"/>
          </p:cNvGraphicFramePr>
          <p:nvPr>
            <p:extLst/>
          </p:nvPr>
        </p:nvGraphicFramePr>
        <p:xfrm>
          <a:off x="441166" y="4567555"/>
          <a:ext cx="8109268" cy="750570"/>
        </p:xfrm>
        <a:graphic>
          <a:graphicData uri="http://schemas.openxmlformats.org/drawingml/2006/table">
            <a:tbl>
              <a:tblPr>
                <a:tableStyleId>{5C22544A-7EE6-4342-B048-85BDC9FD1C3A}</a:tableStyleId>
              </a:tblPr>
              <a:tblGrid>
                <a:gridCol w="2311400">
                  <a:extLst>
                    <a:ext uri="{9D8B030D-6E8A-4147-A177-3AD203B41FA5}">
                      <a16:colId xmlns:a16="http://schemas.microsoft.com/office/drawing/2014/main" val="3989014796"/>
                    </a:ext>
                  </a:extLst>
                </a:gridCol>
                <a:gridCol w="850900">
                  <a:extLst>
                    <a:ext uri="{9D8B030D-6E8A-4147-A177-3AD203B41FA5}">
                      <a16:colId xmlns:a16="http://schemas.microsoft.com/office/drawing/2014/main" val="10545863"/>
                    </a:ext>
                  </a:extLst>
                </a:gridCol>
                <a:gridCol w="850900">
                  <a:extLst>
                    <a:ext uri="{9D8B030D-6E8A-4147-A177-3AD203B41FA5}">
                      <a16:colId xmlns:a16="http://schemas.microsoft.com/office/drawing/2014/main" val="1754880950"/>
                    </a:ext>
                  </a:extLst>
                </a:gridCol>
                <a:gridCol w="427038">
                  <a:extLst>
                    <a:ext uri="{9D8B030D-6E8A-4147-A177-3AD203B41FA5}">
                      <a16:colId xmlns:a16="http://schemas.microsoft.com/office/drawing/2014/main" val="2583234948"/>
                    </a:ext>
                  </a:extLst>
                </a:gridCol>
                <a:gridCol w="596900">
                  <a:extLst>
                    <a:ext uri="{9D8B030D-6E8A-4147-A177-3AD203B41FA5}">
                      <a16:colId xmlns:a16="http://schemas.microsoft.com/office/drawing/2014/main" val="4286786800"/>
                    </a:ext>
                  </a:extLst>
                </a:gridCol>
                <a:gridCol w="1116330">
                  <a:extLst>
                    <a:ext uri="{9D8B030D-6E8A-4147-A177-3AD203B41FA5}">
                      <a16:colId xmlns:a16="http://schemas.microsoft.com/office/drawing/2014/main" val="3929462270"/>
                    </a:ext>
                  </a:extLst>
                </a:gridCol>
                <a:gridCol w="1104900">
                  <a:extLst>
                    <a:ext uri="{9D8B030D-6E8A-4147-A177-3AD203B41FA5}">
                      <a16:colId xmlns:a16="http://schemas.microsoft.com/office/drawing/2014/main" val="2868629019"/>
                    </a:ext>
                  </a:extLst>
                </a:gridCol>
                <a:gridCol w="850900">
                  <a:extLst>
                    <a:ext uri="{9D8B030D-6E8A-4147-A177-3AD203B41FA5}">
                      <a16:colId xmlns:a16="http://schemas.microsoft.com/office/drawing/2014/main" val="3269374352"/>
                    </a:ext>
                  </a:extLst>
                </a:gridCol>
              </a:tblGrid>
              <a:tr h="214393">
                <a:tc>
                  <a:txBody>
                    <a:bodyPr/>
                    <a:lstStyle/>
                    <a:p>
                      <a:pPr algn="l" fontAlgn="b"/>
                      <a:r>
                        <a:rPr lang="en-US" sz="2400" u="none" strike="noStrike" dirty="0">
                          <a:effectLst/>
                        </a:rPr>
                        <a:t>QCP-20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a:effectLst/>
                        </a:rPr>
                        <a:t>15</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15</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7,667</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2400" u="none" strike="noStrike" dirty="0">
                          <a:effectLst/>
                        </a:rPr>
                        <a:t>2,906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2400" u="none" strike="noStrike" dirty="0">
                          <a:effectLst/>
                        </a:rPr>
                        <a:t>3.6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0510433"/>
                  </a:ext>
                </a:extLst>
              </a:tr>
              <a:tr h="214393">
                <a:tc>
                  <a:txBody>
                    <a:bodyPr/>
                    <a:lstStyle/>
                    <a:p>
                      <a:pPr algn="l" fontAlgn="b"/>
                      <a:r>
                        <a:rPr lang="en-US" sz="2400" u="none" strike="noStrike" dirty="0">
                          <a:effectLst/>
                        </a:rPr>
                        <a:t>ehi-90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100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a:effectLst/>
                        </a:rPr>
                        <a:t>100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4,110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2400" u="none" strike="noStrike" dirty="0">
                          <a:effectLst/>
                        </a:rPr>
                        <a:t>1,549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2400" u="none" strike="noStrike" dirty="0">
                          <a:effectLst/>
                        </a:rPr>
                        <a:t>0.0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9231926"/>
                  </a:ext>
                </a:extLst>
              </a:tr>
            </a:tbl>
          </a:graphicData>
        </a:graphic>
      </p:graphicFrame>
      <p:graphicFrame>
        <p:nvGraphicFramePr>
          <p:cNvPr id="10" name="Table 9">
            <a:extLst>
              <a:ext uri="{FF2B5EF4-FFF2-40B4-BE49-F238E27FC236}">
                <a16:creationId xmlns:a16="http://schemas.microsoft.com/office/drawing/2014/main" id="{1A3A9C0D-96D7-0843-8E40-9FB06018774E}"/>
              </a:ext>
            </a:extLst>
          </p:cNvPr>
          <p:cNvGraphicFramePr>
            <a:graphicFrameLocks noGrp="1"/>
          </p:cNvGraphicFramePr>
          <p:nvPr>
            <p:extLst/>
          </p:nvPr>
        </p:nvGraphicFramePr>
        <p:xfrm>
          <a:off x="441166" y="5413692"/>
          <a:ext cx="8109268" cy="750570"/>
        </p:xfrm>
        <a:graphic>
          <a:graphicData uri="http://schemas.openxmlformats.org/drawingml/2006/table">
            <a:tbl>
              <a:tblPr>
                <a:tableStyleId>{5C22544A-7EE6-4342-B048-85BDC9FD1C3A}</a:tableStyleId>
              </a:tblPr>
              <a:tblGrid>
                <a:gridCol w="2311400">
                  <a:extLst>
                    <a:ext uri="{9D8B030D-6E8A-4147-A177-3AD203B41FA5}">
                      <a16:colId xmlns:a16="http://schemas.microsoft.com/office/drawing/2014/main" val="3989014796"/>
                    </a:ext>
                  </a:extLst>
                </a:gridCol>
                <a:gridCol w="850900">
                  <a:extLst>
                    <a:ext uri="{9D8B030D-6E8A-4147-A177-3AD203B41FA5}">
                      <a16:colId xmlns:a16="http://schemas.microsoft.com/office/drawing/2014/main" val="10545863"/>
                    </a:ext>
                  </a:extLst>
                </a:gridCol>
                <a:gridCol w="850900">
                  <a:extLst>
                    <a:ext uri="{9D8B030D-6E8A-4147-A177-3AD203B41FA5}">
                      <a16:colId xmlns:a16="http://schemas.microsoft.com/office/drawing/2014/main" val="1754880950"/>
                    </a:ext>
                  </a:extLst>
                </a:gridCol>
                <a:gridCol w="427038">
                  <a:extLst>
                    <a:ext uri="{9D8B030D-6E8A-4147-A177-3AD203B41FA5}">
                      <a16:colId xmlns:a16="http://schemas.microsoft.com/office/drawing/2014/main" val="2583234948"/>
                    </a:ext>
                  </a:extLst>
                </a:gridCol>
                <a:gridCol w="596900">
                  <a:extLst>
                    <a:ext uri="{9D8B030D-6E8A-4147-A177-3AD203B41FA5}">
                      <a16:colId xmlns:a16="http://schemas.microsoft.com/office/drawing/2014/main" val="4286786800"/>
                    </a:ext>
                  </a:extLst>
                </a:gridCol>
                <a:gridCol w="1116330">
                  <a:extLst>
                    <a:ext uri="{9D8B030D-6E8A-4147-A177-3AD203B41FA5}">
                      <a16:colId xmlns:a16="http://schemas.microsoft.com/office/drawing/2014/main" val="3929462270"/>
                    </a:ext>
                  </a:extLst>
                </a:gridCol>
                <a:gridCol w="1104900">
                  <a:extLst>
                    <a:ext uri="{9D8B030D-6E8A-4147-A177-3AD203B41FA5}">
                      <a16:colId xmlns:a16="http://schemas.microsoft.com/office/drawing/2014/main" val="2868629019"/>
                    </a:ext>
                  </a:extLst>
                </a:gridCol>
                <a:gridCol w="850900">
                  <a:extLst>
                    <a:ext uri="{9D8B030D-6E8A-4147-A177-3AD203B41FA5}">
                      <a16:colId xmlns:a16="http://schemas.microsoft.com/office/drawing/2014/main" val="3269374352"/>
                    </a:ext>
                  </a:extLst>
                </a:gridCol>
              </a:tblGrid>
              <a:tr h="0">
                <a:tc>
                  <a:txBody>
                    <a:bodyPr/>
                    <a:lstStyle/>
                    <a:p>
                      <a:pPr algn="l" fontAlgn="b"/>
                      <a:r>
                        <a:rPr lang="en-US" sz="2400" u="none" strike="noStrike" dirty="0">
                          <a:effectLst/>
                        </a:rPr>
                        <a:t>domino</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12</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2400" u="none" strike="noStrike" dirty="0">
                          <a:effectLst/>
                        </a:rPr>
                        <a:t>342</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6</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597.0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3684315"/>
                  </a:ext>
                </a:extLst>
              </a:tr>
              <a:tr h="0">
                <a:tc>
                  <a:txBody>
                    <a:bodyPr/>
                    <a:lstStyle/>
                    <a:p>
                      <a:pPr algn="l" fontAlgn="b"/>
                      <a:r>
                        <a:rPr lang="en-US" sz="2400" u="none" strike="noStrike" dirty="0">
                          <a:effectLst/>
                        </a:rPr>
                        <a:t>full-insertion</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a:effectLst/>
                        </a:rPr>
                        <a:t>41</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22</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19</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2400" u="none" strike="noStrike" dirty="0">
                          <a:effectLst/>
                        </a:rPr>
                        <a:t>1,210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153</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400" u="none" strike="noStrike" dirty="0">
                          <a:effectLst/>
                        </a:rPr>
                        <a:t>4.1</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8965992"/>
                  </a:ext>
                </a:extLst>
              </a:tr>
            </a:tbl>
          </a:graphicData>
        </a:graphic>
      </p:graphicFrame>
      <p:sp>
        <p:nvSpPr>
          <p:cNvPr id="11" name="Oval 10">
            <a:extLst>
              <a:ext uri="{FF2B5EF4-FFF2-40B4-BE49-F238E27FC236}">
                <a16:creationId xmlns:a16="http://schemas.microsoft.com/office/drawing/2014/main" id="{428E8FBA-EBDB-0949-9EB6-125FD9E0A726}"/>
              </a:ext>
            </a:extLst>
          </p:cNvPr>
          <p:cNvSpPr/>
          <p:nvPr/>
        </p:nvSpPr>
        <p:spPr>
          <a:xfrm>
            <a:off x="7900988" y="4940458"/>
            <a:ext cx="785812" cy="42211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2" name="Oval 11">
            <a:extLst>
              <a:ext uri="{FF2B5EF4-FFF2-40B4-BE49-F238E27FC236}">
                <a16:creationId xmlns:a16="http://schemas.microsoft.com/office/drawing/2014/main" id="{383CF6E0-516C-9F49-ACA8-2C81069BBD86}"/>
              </a:ext>
            </a:extLst>
          </p:cNvPr>
          <p:cNvSpPr/>
          <p:nvPr/>
        </p:nvSpPr>
        <p:spPr>
          <a:xfrm>
            <a:off x="7900988" y="3256439"/>
            <a:ext cx="785812" cy="422116"/>
          </a:xfrm>
          <a:prstGeom prst="ellipse">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249420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6F57-1F13-4B6F-A5E3-5270F9CA5CC1}"/>
              </a:ext>
            </a:extLst>
          </p:cNvPr>
          <p:cNvSpPr>
            <a:spLocks noGrp="1"/>
          </p:cNvSpPr>
          <p:nvPr>
            <p:ph type="title"/>
          </p:nvPr>
        </p:nvSpPr>
        <p:spPr/>
        <p:txBody>
          <a:bodyPr/>
          <a:lstStyle/>
          <a:p>
            <a:r>
              <a:rPr lang="en-US" dirty="0"/>
              <a:t>Computing BFS Cycles</a:t>
            </a:r>
          </a:p>
        </p:txBody>
      </p:sp>
      <p:sp>
        <p:nvSpPr>
          <p:cNvPr id="5" name="Date Placeholder 4">
            <a:extLst>
              <a:ext uri="{FF2B5EF4-FFF2-40B4-BE49-F238E27FC236}">
                <a16:creationId xmlns:a16="http://schemas.microsoft.com/office/drawing/2014/main" id="{DE313E02-D759-4B17-A25C-A08A7DE21335}"/>
              </a:ext>
            </a:extLst>
          </p:cNvPr>
          <p:cNvSpPr>
            <a:spLocks noGrp="1"/>
          </p:cNvSpPr>
          <p:nvPr>
            <p:ph type="dt" sz="half" idx="10"/>
          </p:nvPr>
        </p:nvSpPr>
        <p:spPr/>
        <p:txBody>
          <a:bodyPr/>
          <a:lstStyle/>
          <a:p>
            <a:pPr>
              <a:defRPr/>
            </a:pPr>
            <a:r>
              <a:rPr lang="en-US" altLang="zh-CN"/>
              <a:t>Sep. 20, 2018</a:t>
            </a:r>
          </a:p>
        </p:txBody>
      </p:sp>
      <p:sp>
        <p:nvSpPr>
          <p:cNvPr id="6" name="Footer Placeholder 5">
            <a:extLst>
              <a:ext uri="{FF2B5EF4-FFF2-40B4-BE49-F238E27FC236}">
                <a16:creationId xmlns:a16="http://schemas.microsoft.com/office/drawing/2014/main" id="{8A8FEED7-9F45-45C6-A4A6-86EE9CF4F07F}"/>
              </a:ext>
            </a:extLst>
          </p:cNvPr>
          <p:cNvSpPr>
            <a:spLocks noGrp="1"/>
          </p:cNvSpPr>
          <p:nvPr>
            <p:ph type="ftr" sz="quarter" idx="11"/>
          </p:nvPr>
        </p:nvSpPr>
        <p:spPr/>
        <p:txBody>
          <a:bodyPr/>
          <a:lstStyle/>
          <a:p>
            <a:pPr>
              <a:defRPr/>
            </a:pPr>
            <a:r>
              <a:rPr lang="en-US" altLang="zh-CN"/>
              <a:t>Woodward: Defense</a:t>
            </a:r>
          </a:p>
        </p:txBody>
      </p:sp>
      <p:sp>
        <p:nvSpPr>
          <p:cNvPr id="7" name="Slide Number Placeholder 6">
            <a:extLst>
              <a:ext uri="{FF2B5EF4-FFF2-40B4-BE49-F238E27FC236}">
                <a16:creationId xmlns:a16="http://schemas.microsoft.com/office/drawing/2014/main" id="{8DE0D055-9003-4FF1-9B77-938747C989C2}"/>
              </a:ext>
            </a:extLst>
          </p:cNvPr>
          <p:cNvSpPr>
            <a:spLocks noGrp="1"/>
          </p:cNvSpPr>
          <p:nvPr>
            <p:ph type="sldNum" sz="quarter" idx="12"/>
          </p:nvPr>
        </p:nvSpPr>
        <p:spPr/>
        <p:txBody>
          <a:bodyPr/>
          <a:lstStyle/>
          <a:p>
            <a:pPr>
              <a:defRPr/>
            </a:pPr>
            <a:fld id="{B3D68502-53B4-8C4D-A1EA-6462D6F9D6D4}" type="slidenum">
              <a:rPr lang="en-US" altLang="zh-CN" smtClean="0"/>
              <a:pPr>
                <a:defRPr/>
              </a:pPr>
              <a:t>66</a:t>
            </a:fld>
            <a:endParaRPr lang="en-US" altLang="zh-CN"/>
          </a:p>
        </p:txBody>
      </p:sp>
      <p:graphicFrame>
        <p:nvGraphicFramePr>
          <p:cNvPr id="9" name="Table 8">
            <a:extLst>
              <a:ext uri="{FF2B5EF4-FFF2-40B4-BE49-F238E27FC236}">
                <a16:creationId xmlns:a16="http://schemas.microsoft.com/office/drawing/2014/main" id="{BB322A08-5CE9-4374-8711-F96865391EE7}"/>
              </a:ext>
            </a:extLst>
          </p:cNvPr>
          <p:cNvGraphicFramePr>
            <a:graphicFrameLocks noGrp="1"/>
          </p:cNvGraphicFramePr>
          <p:nvPr>
            <p:extLst/>
          </p:nvPr>
        </p:nvGraphicFramePr>
        <p:xfrm>
          <a:off x="114300" y="1196467"/>
          <a:ext cx="8807170" cy="2662682"/>
        </p:xfrm>
        <a:graphic>
          <a:graphicData uri="http://schemas.openxmlformats.org/drawingml/2006/table">
            <a:tbl>
              <a:tblPr>
                <a:tableStyleId>{5C22544A-7EE6-4342-B048-85BDC9FD1C3A}</a:tableStyleId>
              </a:tblPr>
              <a:tblGrid>
                <a:gridCol w="1069848">
                  <a:extLst>
                    <a:ext uri="{9D8B030D-6E8A-4147-A177-3AD203B41FA5}">
                      <a16:colId xmlns:a16="http://schemas.microsoft.com/office/drawing/2014/main" val="3989014796"/>
                    </a:ext>
                  </a:extLst>
                </a:gridCol>
                <a:gridCol w="665515">
                  <a:extLst>
                    <a:ext uri="{9D8B030D-6E8A-4147-A177-3AD203B41FA5}">
                      <a16:colId xmlns:a16="http://schemas.microsoft.com/office/drawing/2014/main" val="10545863"/>
                    </a:ext>
                  </a:extLst>
                </a:gridCol>
                <a:gridCol w="642938">
                  <a:extLst>
                    <a:ext uri="{9D8B030D-6E8A-4147-A177-3AD203B41FA5}">
                      <a16:colId xmlns:a16="http://schemas.microsoft.com/office/drawing/2014/main" val="1754880950"/>
                    </a:ext>
                  </a:extLst>
                </a:gridCol>
                <a:gridCol w="592138">
                  <a:extLst>
                    <a:ext uri="{9D8B030D-6E8A-4147-A177-3AD203B41FA5}">
                      <a16:colId xmlns:a16="http://schemas.microsoft.com/office/drawing/2014/main" val="2110085696"/>
                    </a:ext>
                  </a:extLst>
                </a:gridCol>
                <a:gridCol w="592138">
                  <a:extLst>
                    <a:ext uri="{9D8B030D-6E8A-4147-A177-3AD203B41FA5}">
                      <a16:colId xmlns:a16="http://schemas.microsoft.com/office/drawing/2014/main" val="299498204"/>
                    </a:ext>
                  </a:extLst>
                </a:gridCol>
                <a:gridCol w="293370">
                  <a:extLst>
                    <a:ext uri="{9D8B030D-6E8A-4147-A177-3AD203B41FA5}">
                      <a16:colId xmlns:a16="http://schemas.microsoft.com/office/drawing/2014/main" val="2583234948"/>
                    </a:ext>
                  </a:extLst>
                </a:gridCol>
                <a:gridCol w="303213">
                  <a:extLst>
                    <a:ext uri="{9D8B030D-6E8A-4147-A177-3AD203B41FA5}">
                      <a16:colId xmlns:a16="http://schemas.microsoft.com/office/drawing/2014/main" val="845969565"/>
                    </a:ext>
                  </a:extLst>
                </a:gridCol>
                <a:gridCol w="452438">
                  <a:extLst>
                    <a:ext uri="{9D8B030D-6E8A-4147-A177-3AD203B41FA5}">
                      <a16:colId xmlns:a16="http://schemas.microsoft.com/office/drawing/2014/main" val="4286786800"/>
                    </a:ext>
                  </a:extLst>
                </a:gridCol>
                <a:gridCol w="419100">
                  <a:extLst>
                    <a:ext uri="{9D8B030D-6E8A-4147-A177-3AD203B41FA5}">
                      <a16:colId xmlns:a16="http://schemas.microsoft.com/office/drawing/2014/main" val="1186737514"/>
                    </a:ext>
                  </a:extLst>
                </a:gridCol>
                <a:gridCol w="548640">
                  <a:extLst>
                    <a:ext uri="{9D8B030D-6E8A-4147-A177-3AD203B41FA5}">
                      <a16:colId xmlns:a16="http://schemas.microsoft.com/office/drawing/2014/main" val="3929462270"/>
                    </a:ext>
                  </a:extLst>
                </a:gridCol>
                <a:gridCol w="731520">
                  <a:extLst>
                    <a:ext uri="{9D8B030D-6E8A-4147-A177-3AD203B41FA5}">
                      <a16:colId xmlns:a16="http://schemas.microsoft.com/office/drawing/2014/main" val="2202775369"/>
                    </a:ext>
                  </a:extLst>
                </a:gridCol>
                <a:gridCol w="512064">
                  <a:extLst>
                    <a:ext uri="{9D8B030D-6E8A-4147-A177-3AD203B41FA5}">
                      <a16:colId xmlns:a16="http://schemas.microsoft.com/office/drawing/2014/main" val="2868629019"/>
                    </a:ext>
                  </a:extLst>
                </a:gridCol>
                <a:gridCol w="731520">
                  <a:extLst>
                    <a:ext uri="{9D8B030D-6E8A-4147-A177-3AD203B41FA5}">
                      <a16:colId xmlns:a16="http://schemas.microsoft.com/office/drawing/2014/main" val="2276648185"/>
                    </a:ext>
                  </a:extLst>
                </a:gridCol>
                <a:gridCol w="640080">
                  <a:extLst>
                    <a:ext uri="{9D8B030D-6E8A-4147-A177-3AD203B41FA5}">
                      <a16:colId xmlns:a16="http://schemas.microsoft.com/office/drawing/2014/main" val="3269374352"/>
                    </a:ext>
                  </a:extLst>
                </a:gridCol>
                <a:gridCol w="612648">
                  <a:extLst>
                    <a:ext uri="{9D8B030D-6E8A-4147-A177-3AD203B41FA5}">
                      <a16:colId xmlns:a16="http://schemas.microsoft.com/office/drawing/2014/main" val="180014935"/>
                    </a:ext>
                  </a:extLst>
                </a:gridCol>
              </a:tblGrid>
              <a:tr h="1738757">
                <a:tc rowSpan="2">
                  <a:txBody>
                    <a:bodyPr/>
                    <a:lstStyle/>
                    <a:p>
                      <a:pPr algn="l" fontAlgn="b"/>
                      <a:r>
                        <a:rPr lang="en-US" sz="1800" b="1" u="none" strike="noStrike" dirty="0">
                          <a:effectLst/>
                          <a:latin typeface="+mj-lt"/>
                        </a:rPr>
                        <a:t>Benchmark</a:t>
                      </a:r>
                      <a:endParaRPr lang="en-US" sz="1800" b="1" i="0" u="none" strike="noStrike" dirty="0">
                        <a:solidFill>
                          <a:srgbClr val="000000"/>
                        </a:solidFill>
                        <a:effectLst/>
                        <a:latin typeface="+mj-lt"/>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b"/>
                      <a:r>
                        <a:rPr lang="en-US" sz="1800" b="1" u="none" strike="noStrike" dirty="0">
                          <a:effectLst/>
                          <a:latin typeface="+mj-lt"/>
                        </a:rPr>
                        <a:t>#Instances</a:t>
                      </a:r>
                      <a:endParaRPr lang="en-US" sz="1800" b="1" i="0" u="none" strike="noStrike" dirty="0">
                        <a:solidFill>
                          <a:srgbClr val="000000"/>
                        </a:solidFill>
                        <a:effectLst/>
                        <a:latin typeface="+mj-lt"/>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r" fontAlgn="b"/>
                      <a:r>
                        <a:rPr lang="en-US" sz="1800" b="1" u="none" strike="noStrike" dirty="0">
                          <a:effectLst/>
                          <a:latin typeface="+mj-lt"/>
                        </a:rPr>
                        <a:t> #Completed</a:t>
                      </a:r>
                      <a:endParaRPr lang="en-US" sz="1800" b="1" i="0" u="none" strike="noStrike" dirty="0">
                        <a:solidFill>
                          <a:srgbClr val="000000"/>
                        </a:solidFill>
                        <a:effectLst/>
                        <a:latin typeface="+mj-lt"/>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b"/>
                      <a:r>
                        <a:rPr lang="en-US" sz="1800" b="1" u="none" strike="noStrike" dirty="0">
                          <a:effectLst/>
                          <a:latin typeface="+mj-lt"/>
                        </a:rPr>
                        <a:t> #Time Out</a:t>
                      </a:r>
                      <a:endParaRPr lang="en-US" sz="1800" b="1" i="0" u="none" strike="noStrike" dirty="0">
                        <a:solidFill>
                          <a:srgbClr val="000000"/>
                        </a:solidFill>
                        <a:effectLst/>
                        <a:latin typeface="+mj-lt"/>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b"/>
                      <a:r>
                        <a:rPr lang="en-US" sz="1800" b="1" u="none" strike="noStrike" dirty="0">
                          <a:effectLst/>
                          <a:latin typeface="+mj-lt"/>
                        </a:rPr>
                        <a:t> Mem Out</a:t>
                      </a:r>
                      <a:endParaRPr lang="en-US" sz="1800" b="1" i="0" u="none" strike="noStrike" dirty="0">
                        <a:solidFill>
                          <a:srgbClr val="000000"/>
                        </a:solidFill>
                        <a:effectLst/>
                        <a:latin typeface="+mj-lt"/>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b"/>
                      <a:r>
                        <a:rPr lang="en-US" sz="1800" b="1" u="none" strike="noStrike" dirty="0">
                          <a:effectLst/>
                          <a:latin typeface="+mj-lt"/>
                        </a:rPr>
                        <a:t> Avg. Mem </a:t>
                      </a:r>
                    </a:p>
                    <a:p>
                      <a:pPr algn="r" fontAlgn="b"/>
                      <a:r>
                        <a:rPr lang="en-US" sz="1800" b="1" u="none" strike="noStrike" dirty="0">
                          <a:effectLst/>
                          <a:latin typeface="+mj-lt"/>
                        </a:rPr>
                        <a:t> [MB]</a:t>
                      </a:r>
                      <a:endParaRPr lang="en-US" sz="1800" b="1" i="0" u="none" strike="noStrike" dirty="0">
                        <a:solidFill>
                          <a:srgbClr val="000000"/>
                        </a:solidFill>
                        <a:effectLst/>
                        <a:latin typeface="+mj-lt"/>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b"/>
                      <a:r>
                        <a:rPr lang="en-US" sz="1800" b="1" u="none" strike="noStrike" dirty="0">
                          <a:effectLst/>
                          <a:latin typeface="+mj-lt"/>
                        </a:rPr>
                        <a:t> Avg. time</a:t>
                      </a:r>
                    </a:p>
                    <a:p>
                      <a:pPr algn="r" fontAlgn="b"/>
                      <a:r>
                        <a:rPr lang="en-US" sz="1800" b="1" u="none" strike="noStrike" dirty="0">
                          <a:effectLst/>
                          <a:latin typeface="+mj-lt"/>
                        </a:rPr>
                        <a:t> [sec]</a:t>
                      </a:r>
                      <a:endParaRPr lang="en-US" sz="1800" b="1" i="0" u="none" strike="noStrike" dirty="0">
                        <a:solidFill>
                          <a:srgbClr val="000000"/>
                        </a:solidFill>
                        <a:effectLst/>
                        <a:latin typeface="+mj-lt"/>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r" fontAlgn="b"/>
                      <a:r>
                        <a:rPr lang="en-US" sz="2400" b="1" u="none" strike="noStrike" dirty="0">
                          <a:effectLst/>
                        </a:rPr>
                        <a:t>Vertices </a:t>
                      </a:r>
                      <a:r>
                        <a:rPr lang="en-US" sz="1800" b="0" u="none" strike="noStrike" dirty="0">
                          <a:effectLst/>
                        </a:rPr>
                        <a:t>beyond neighborhood</a:t>
                      </a:r>
                      <a:endParaRPr lang="en-US" sz="2400" b="0" i="0" u="none" strike="noStrike" dirty="0">
                        <a:solidFill>
                          <a:srgbClr val="000000"/>
                        </a:solidFill>
                        <a:effectLst/>
                        <a:latin typeface="Calibri" panose="020F0502020204030204" pitchFamily="34" charset="0"/>
                      </a:endParaRPr>
                    </a:p>
                  </a:txBody>
                  <a:tcPr marL="9525" marR="9525" marT="9144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309197"/>
                  </a:ext>
                </a:extLst>
              </a:tr>
              <a:tr h="640080">
                <a:tc v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By One</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BFSC</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mj-lt"/>
                        </a:rPr>
                        <a:t>MCB</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3461518"/>
                  </a:ext>
                </a:extLst>
              </a:tr>
              <a:tr h="214393">
                <a:tc>
                  <a:txBody>
                    <a:bodyPr/>
                    <a:lstStyle/>
                    <a:p>
                      <a:pPr algn="l" fontAlgn="b"/>
                      <a:r>
                        <a:rPr lang="en-US" sz="1800" u="none" strike="noStrike" dirty="0">
                          <a:effectLst/>
                          <a:latin typeface="+mj-lt"/>
                        </a:rPr>
                        <a:t>All</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3,525</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2,851</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3,082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1800" b="0" i="0" u="none" strike="noStrike" dirty="0">
                          <a:solidFill>
                            <a:srgbClr val="000000"/>
                          </a:solidFill>
                          <a:effectLst/>
                          <a:latin typeface="+mj-lt"/>
                        </a:rPr>
                        <a:t>2,851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mj-lt"/>
                        </a:rPr>
                        <a:t>6</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mj-lt"/>
                        </a:rPr>
                        <a:t>437</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655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mj-lt"/>
                        </a:rPr>
                        <a:t>185</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709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mj-lt"/>
                        </a:rPr>
                        <a:t>2.3</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163.4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8.8</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1447663"/>
                  </a:ext>
                </a:extLst>
              </a:tr>
            </a:tbl>
          </a:graphicData>
        </a:graphic>
      </p:graphicFrame>
      <p:graphicFrame>
        <p:nvGraphicFramePr>
          <p:cNvPr id="10" name="Table 9">
            <a:extLst>
              <a:ext uri="{FF2B5EF4-FFF2-40B4-BE49-F238E27FC236}">
                <a16:creationId xmlns:a16="http://schemas.microsoft.com/office/drawing/2014/main" id="{9F1A1803-89AE-4BA2-A23A-FDE9B6B6FF3E}"/>
              </a:ext>
            </a:extLst>
          </p:cNvPr>
          <p:cNvGraphicFramePr>
            <a:graphicFrameLocks noGrp="1"/>
          </p:cNvGraphicFramePr>
          <p:nvPr>
            <p:extLst/>
          </p:nvPr>
        </p:nvGraphicFramePr>
        <p:xfrm>
          <a:off x="114300" y="3928766"/>
          <a:ext cx="8816121" cy="567690"/>
        </p:xfrm>
        <a:graphic>
          <a:graphicData uri="http://schemas.openxmlformats.org/drawingml/2006/table">
            <a:tbl>
              <a:tblPr>
                <a:tableStyleId>{5C22544A-7EE6-4342-B048-85BDC9FD1C3A}</a:tableStyleId>
              </a:tblPr>
              <a:tblGrid>
                <a:gridCol w="1073150">
                  <a:extLst>
                    <a:ext uri="{9D8B030D-6E8A-4147-A177-3AD203B41FA5}">
                      <a16:colId xmlns:a16="http://schemas.microsoft.com/office/drawing/2014/main" val="3989014796"/>
                    </a:ext>
                  </a:extLst>
                </a:gridCol>
                <a:gridCol w="665515">
                  <a:extLst>
                    <a:ext uri="{9D8B030D-6E8A-4147-A177-3AD203B41FA5}">
                      <a16:colId xmlns:a16="http://schemas.microsoft.com/office/drawing/2014/main" val="10545863"/>
                    </a:ext>
                  </a:extLst>
                </a:gridCol>
                <a:gridCol w="640080">
                  <a:extLst>
                    <a:ext uri="{9D8B030D-6E8A-4147-A177-3AD203B41FA5}">
                      <a16:colId xmlns:a16="http://schemas.microsoft.com/office/drawing/2014/main" val="1754880950"/>
                    </a:ext>
                  </a:extLst>
                </a:gridCol>
                <a:gridCol w="594360">
                  <a:extLst>
                    <a:ext uri="{9D8B030D-6E8A-4147-A177-3AD203B41FA5}">
                      <a16:colId xmlns:a16="http://schemas.microsoft.com/office/drawing/2014/main" val="2008132225"/>
                    </a:ext>
                  </a:extLst>
                </a:gridCol>
                <a:gridCol w="594360">
                  <a:extLst>
                    <a:ext uri="{9D8B030D-6E8A-4147-A177-3AD203B41FA5}">
                      <a16:colId xmlns:a16="http://schemas.microsoft.com/office/drawing/2014/main" val="1576600330"/>
                    </a:ext>
                  </a:extLst>
                </a:gridCol>
                <a:gridCol w="292608">
                  <a:extLst>
                    <a:ext uri="{9D8B030D-6E8A-4147-A177-3AD203B41FA5}">
                      <a16:colId xmlns:a16="http://schemas.microsoft.com/office/drawing/2014/main" val="2583234948"/>
                    </a:ext>
                  </a:extLst>
                </a:gridCol>
                <a:gridCol w="301752">
                  <a:extLst>
                    <a:ext uri="{9D8B030D-6E8A-4147-A177-3AD203B41FA5}">
                      <a16:colId xmlns:a16="http://schemas.microsoft.com/office/drawing/2014/main" val="3042909085"/>
                    </a:ext>
                  </a:extLst>
                </a:gridCol>
                <a:gridCol w="457200">
                  <a:extLst>
                    <a:ext uri="{9D8B030D-6E8A-4147-A177-3AD203B41FA5}">
                      <a16:colId xmlns:a16="http://schemas.microsoft.com/office/drawing/2014/main" val="4286786800"/>
                    </a:ext>
                  </a:extLst>
                </a:gridCol>
                <a:gridCol w="420624">
                  <a:extLst>
                    <a:ext uri="{9D8B030D-6E8A-4147-A177-3AD203B41FA5}">
                      <a16:colId xmlns:a16="http://schemas.microsoft.com/office/drawing/2014/main" val="4161257373"/>
                    </a:ext>
                  </a:extLst>
                </a:gridCol>
                <a:gridCol w="548640">
                  <a:extLst>
                    <a:ext uri="{9D8B030D-6E8A-4147-A177-3AD203B41FA5}">
                      <a16:colId xmlns:a16="http://schemas.microsoft.com/office/drawing/2014/main" val="3929462270"/>
                    </a:ext>
                  </a:extLst>
                </a:gridCol>
                <a:gridCol w="731520">
                  <a:extLst>
                    <a:ext uri="{9D8B030D-6E8A-4147-A177-3AD203B41FA5}">
                      <a16:colId xmlns:a16="http://schemas.microsoft.com/office/drawing/2014/main" val="2251613617"/>
                    </a:ext>
                  </a:extLst>
                </a:gridCol>
                <a:gridCol w="512064">
                  <a:extLst>
                    <a:ext uri="{9D8B030D-6E8A-4147-A177-3AD203B41FA5}">
                      <a16:colId xmlns:a16="http://schemas.microsoft.com/office/drawing/2014/main" val="2868629019"/>
                    </a:ext>
                  </a:extLst>
                </a:gridCol>
                <a:gridCol w="731520">
                  <a:extLst>
                    <a:ext uri="{9D8B030D-6E8A-4147-A177-3AD203B41FA5}">
                      <a16:colId xmlns:a16="http://schemas.microsoft.com/office/drawing/2014/main" val="986686150"/>
                    </a:ext>
                  </a:extLst>
                </a:gridCol>
                <a:gridCol w="640080">
                  <a:extLst>
                    <a:ext uri="{9D8B030D-6E8A-4147-A177-3AD203B41FA5}">
                      <a16:colId xmlns:a16="http://schemas.microsoft.com/office/drawing/2014/main" val="3269374352"/>
                    </a:ext>
                  </a:extLst>
                </a:gridCol>
                <a:gridCol w="612648">
                  <a:extLst>
                    <a:ext uri="{9D8B030D-6E8A-4147-A177-3AD203B41FA5}">
                      <a16:colId xmlns:a16="http://schemas.microsoft.com/office/drawing/2014/main" val="1087468030"/>
                    </a:ext>
                  </a:extLst>
                </a:gridCol>
              </a:tblGrid>
              <a:tr h="283845">
                <a:tc>
                  <a:txBody>
                    <a:bodyPr/>
                    <a:lstStyle/>
                    <a:p>
                      <a:pPr algn="l" fontAlgn="b"/>
                      <a:r>
                        <a:rPr lang="en-US" sz="1800" u="none" strike="noStrike" dirty="0">
                          <a:effectLst/>
                          <a:latin typeface="+mj-lt"/>
                        </a:rPr>
                        <a:t>js-ewddr2</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767</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767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4.3</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671859"/>
                  </a:ext>
                </a:extLst>
              </a:tr>
              <a:tr h="283845">
                <a:tc>
                  <a:txBody>
                    <a:bodyPr/>
                    <a:lstStyle/>
                    <a:p>
                      <a:pPr algn="l" fontAlgn="b"/>
                      <a:r>
                        <a:rPr lang="en-US" sz="1800" u="none" strike="noStrike" dirty="0" err="1">
                          <a:effectLst/>
                          <a:latin typeface="+mj-lt"/>
                        </a:rPr>
                        <a:t>myciel</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16</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16</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37</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1800" b="0" i="0" u="none" strike="noStrike" dirty="0">
                          <a:solidFill>
                            <a:srgbClr val="000000"/>
                          </a:solidFill>
                          <a:effectLst/>
                          <a:latin typeface="+mj-lt"/>
                        </a:rPr>
                        <a:t>481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1800" b="0" i="0" u="none" strike="noStrike" dirty="0">
                          <a:solidFill>
                            <a:srgbClr val="000000"/>
                          </a:solidFill>
                          <a:effectLst/>
                          <a:latin typeface="+mj-lt"/>
                        </a:rPr>
                        <a:t>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9.0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2276058"/>
                  </a:ext>
                </a:extLst>
              </a:tr>
            </a:tbl>
          </a:graphicData>
        </a:graphic>
      </p:graphicFrame>
      <p:graphicFrame>
        <p:nvGraphicFramePr>
          <p:cNvPr id="11" name="Table 10">
            <a:extLst>
              <a:ext uri="{FF2B5EF4-FFF2-40B4-BE49-F238E27FC236}">
                <a16:creationId xmlns:a16="http://schemas.microsoft.com/office/drawing/2014/main" id="{507FB2CE-B163-421D-A487-CF6A584F0552}"/>
              </a:ext>
            </a:extLst>
          </p:cNvPr>
          <p:cNvGraphicFramePr>
            <a:graphicFrameLocks noGrp="1"/>
          </p:cNvGraphicFramePr>
          <p:nvPr>
            <p:extLst/>
          </p:nvPr>
        </p:nvGraphicFramePr>
        <p:xfrm>
          <a:off x="114300" y="4566073"/>
          <a:ext cx="8814816" cy="567690"/>
        </p:xfrm>
        <a:graphic>
          <a:graphicData uri="http://schemas.openxmlformats.org/drawingml/2006/table">
            <a:tbl>
              <a:tblPr>
                <a:tableStyleId>{5C22544A-7EE6-4342-B048-85BDC9FD1C3A}</a:tableStyleId>
              </a:tblPr>
              <a:tblGrid>
                <a:gridCol w="1069848">
                  <a:extLst>
                    <a:ext uri="{9D8B030D-6E8A-4147-A177-3AD203B41FA5}">
                      <a16:colId xmlns:a16="http://schemas.microsoft.com/office/drawing/2014/main" val="3989014796"/>
                    </a:ext>
                  </a:extLst>
                </a:gridCol>
                <a:gridCol w="667512">
                  <a:extLst>
                    <a:ext uri="{9D8B030D-6E8A-4147-A177-3AD203B41FA5}">
                      <a16:colId xmlns:a16="http://schemas.microsoft.com/office/drawing/2014/main" val="10545863"/>
                    </a:ext>
                  </a:extLst>
                </a:gridCol>
                <a:gridCol w="640080">
                  <a:extLst>
                    <a:ext uri="{9D8B030D-6E8A-4147-A177-3AD203B41FA5}">
                      <a16:colId xmlns:a16="http://schemas.microsoft.com/office/drawing/2014/main" val="1754880950"/>
                    </a:ext>
                  </a:extLst>
                </a:gridCol>
                <a:gridCol w="594360">
                  <a:extLst>
                    <a:ext uri="{9D8B030D-6E8A-4147-A177-3AD203B41FA5}">
                      <a16:colId xmlns:a16="http://schemas.microsoft.com/office/drawing/2014/main" val="2036069438"/>
                    </a:ext>
                  </a:extLst>
                </a:gridCol>
                <a:gridCol w="594360">
                  <a:extLst>
                    <a:ext uri="{9D8B030D-6E8A-4147-A177-3AD203B41FA5}">
                      <a16:colId xmlns:a16="http://schemas.microsoft.com/office/drawing/2014/main" val="1866762438"/>
                    </a:ext>
                  </a:extLst>
                </a:gridCol>
                <a:gridCol w="292608">
                  <a:extLst>
                    <a:ext uri="{9D8B030D-6E8A-4147-A177-3AD203B41FA5}">
                      <a16:colId xmlns:a16="http://schemas.microsoft.com/office/drawing/2014/main" val="2583234948"/>
                    </a:ext>
                  </a:extLst>
                </a:gridCol>
                <a:gridCol w="301752">
                  <a:extLst>
                    <a:ext uri="{9D8B030D-6E8A-4147-A177-3AD203B41FA5}">
                      <a16:colId xmlns:a16="http://schemas.microsoft.com/office/drawing/2014/main" val="2622560707"/>
                    </a:ext>
                  </a:extLst>
                </a:gridCol>
                <a:gridCol w="457200">
                  <a:extLst>
                    <a:ext uri="{9D8B030D-6E8A-4147-A177-3AD203B41FA5}">
                      <a16:colId xmlns:a16="http://schemas.microsoft.com/office/drawing/2014/main" val="4286786800"/>
                    </a:ext>
                  </a:extLst>
                </a:gridCol>
                <a:gridCol w="420624">
                  <a:extLst>
                    <a:ext uri="{9D8B030D-6E8A-4147-A177-3AD203B41FA5}">
                      <a16:colId xmlns:a16="http://schemas.microsoft.com/office/drawing/2014/main" val="1960960379"/>
                    </a:ext>
                  </a:extLst>
                </a:gridCol>
                <a:gridCol w="548640">
                  <a:extLst>
                    <a:ext uri="{9D8B030D-6E8A-4147-A177-3AD203B41FA5}">
                      <a16:colId xmlns:a16="http://schemas.microsoft.com/office/drawing/2014/main" val="3929462270"/>
                    </a:ext>
                  </a:extLst>
                </a:gridCol>
                <a:gridCol w="731520">
                  <a:extLst>
                    <a:ext uri="{9D8B030D-6E8A-4147-A177-3AD203B41FA5}">
                      <a16:colId xmlns:a16="http://schemas.microsoft.com/office/drawing/2014/main" val="1337782466"/>
                    </a:ext>
                  </a:extLst>
                </a:gridCol>
                <a:gridCol w="512064">
                  <a:extLst>
                    <a:ext uri="{9D8B030D-6E8A-4147-A177-3AD203B41FA5}">
                      <a16:colId xmlns:a16="http://schemas.microsoft.com/office/drawing/2014/main" val="2868629019"/>
                    </a:ext>
                  </a:extLst>
                </a:gridCol>
                <a:gridCol w="731520">
                  <a:extLst>
                    <a:ext uri="{9D8B030D-6E8A-4147-A177-3AD203B41FA5}">
                      <a16:colId xmlns:a16="http://schemas.microsoft.com/office/drawing/2014/main" val="2231991256"/>
                    </a:ext>
                  </a:extLst>
                </a:gridCol>
                <a:gridCol w="640080">
                  <a:extLst>
                    <a:ext uri="{9D8B030D-6E8A-4147-A177-3AD203B41FA5}">
                      <a16:colId xmlns:a16="http://schemas.microsoft.com/office/drawing/2014/main" val="3269374352"/>
                    </a:ext>
                  </a:extLst>
                </a:gridCol>
                <a:gridCol w="612648">
                  <a:extLst>
                    <a:ext uri="{9D8B030D-6E8A-4147-A177-3AD203B41FA5}">
                      <a16:colId xmlns:a16="http://schemas.microsoft.com/office/drawing/2014/main" val="3844985280"/>
                    </a:ext>
                  </a:extLst>
                </a:gridCol>
              </a:tblGrid>
              <a:tr h="214393">
                <a:tc>
                  <a:txBody>
                    <a:bodyPr/>
                    <a:lstStyle/>
                    <a:p>
                      <a:pPr algn="l" fontAlgn="b"/>
                      <a:r>
                        <a:rPr lang="en-US" sz="1800" u="none" strike="noStrike" dirty="0">
                          <a:effectLst/>
                          <a:latin typeface="+mj-lt"/>
                        </a:rPr>
                        <a:t>QCP-20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15</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15</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506</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1800" b="0" i="0" u="none" strike="noStrike" dirty="0">
                          <a:solidFill>
                            <a:srgbClr val="000000"/>
                          </a:solidFill>
                          <a:effectLst/>
                          <a:latin typeface="+mj-lt"/>
                        </a:rPr>
                        <a:t>7,667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800" u="none" strike="noStrike" dirty="0">
                          <a:effectLst/>
                          <a:latin typeface="+mj-lt"/>
                        </a:rPr>
                        <a:t>27</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1800" b="0" i="0" u="none" strike="noStrike" dirty="0">
                          <a:solidFill>
                            <a:srgbClr val="000000"/>
                          </a:solidFill>
                          <a:effectLst/>
                          <a:latin typeface="+mj-lt"/>
                        </a:rPr>
                        <a:t>2,906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800" u="none" strike="noStrike" dirty="0">
                          <a:effectLst/>
                          <a:latin typeface="+mj-lt"/>
                        </a:rPr>
                        <a:t>0.0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0510433"/>
                  </a:ext>
                </a:extLst>
              </a:tr>
              <a:tr h="214393">
                <a:tc>
                  <a:txBody>
                    <a:bodyPr/>
                    <a:lstStyle/>
                    <a:p>
                      <a:pPr algn="l" fontAlgn="b"/>
                      <a:r>
                        <a:rPr lang="en-US" sz="1800" u="none" strike="noStrike" dirty="0">
                          <a:effectLst/>
                          <a:latin typeface="+mj-lt"/>
                        </a:rPr>
                        <a:t>ehi-90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100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100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207</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1800" b="0" i="0" u="none" strike="noStrike" dirty="0">
                          <a:solidFill>
                            <a:srgbClr val="000000"/>
                          </a:solidFill>
                          <a:effectLst/>
                          <a:latin typeface="+mj-lt"/>
                        </a:rPr>
                        <a:t>4,110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800" u="none" strike="noStrike" dirty="0">
                          <a:effectLst/>
                          <a:latin typeface="+mj-lt"/>
                        </a:rPr>
                        <a:t>3</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1800" b="0" i="0" u="none" strike="noStrike" dirty="0">
                          <a:solidFill>
                            <a:srgbClr val="000000"/>
                          </a:solidFill>
                          <a:effectLst/>
                          <a:latin typeface="+mj-lt"/>
                        </a:rPr>
                        <a:t>1,549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800" u="none" strike="noStrike" dirty="0">
                          <a:effectLst/>
                          <a:latin typeface="+mj-lt"/>
                        </a:rPr>
                        <a:t>0.0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9231926"/>
                  </a:ext>
                </a:extLst>
              </a:tr>
            </a:tbl>
          </a:graphicData>
        </a:graphic>
      </p:graphicFrame>
      <p:graphicFrame>
        <p:nvGraphicFramePr>
          <p:cNvPr id="12" name="Table 11">
            <a:extLst>
              <a:ext uri="{FF2B5EF4-FFF2-40B4-BE49-F238E27FC236}">
                <a16:creationId xmlns:a16="http://schemas.microsoft.com/office/drawing/2014/main" id="{BA24C8F4-48DF-4D48-9679-3D30DC5A0C11}"/>
              </a:ext>
            </a:extLst>
          </p:cNvPr>
          <p:cNvGraphicFramePr>
            <a:graphicFrameLocks noGrp="1"/>
          </p:cNvGraphicFramePr>
          <p:nvPr>
            <p:extLst/>
          </p:nvPr>
        </p:nvGraphicFramePr>
        <p:xfrm>
          <a:off x="114300" y="5203380"/>
          <a:ext cx="8814816" cy="567690"/>
        </p:xfrm>
        <a:graphic>
          <a:graphicData uri="http://schemas.openxmlformats.org/drawingml/2006/table">
            <a:tbl>
              <a:tblPr>
                <a:tableStyleId>{5C22544A-7EE6-4342-B048-85BDC9FD1C3A}</a:tableStyleId>
              </a:tblPr>
              <a:tblGrid>
                <a:gridCol w="1069848">
                  <a:extLst>
                    <a:ext uri="{9D8B030D-6E8A-4147-A177-3AD203B41FA5}">
                      <a16:colId xmlns:a16="http://schemas.microsoft.com/office/drawing/2014/main" val="3989014796"/>
                    </a:ext>
                  </a:extLst>
                </a:gridCol>
                <a:gridCol w="667512">
                  <a:extLst>
                    <a:ext uri="{9D8B030D-6E8A-4147-A177-3AD203B41FA5}">
                      <a16:colId xmlns:a16="http://schemas.microsoft.com/office/drawing/2014/main" val="10545863"/>
                    </a:ext>
                  </a:extLst>
                </a:gridCol>
                <a:gridCol w="640080">
                  <a:extLst>
                    <a:ext uri="{9D8B030D-6E8A-4147-A177-3AD203B41FA5}">
                      <a16:colId xmlns:a16="http://schemas.microsoft.com/office/drawing/2014/main" val="1754880950"/>
                    </a:ext>
                  </a:extLst>
                </a:gridCol>
                <a:gridCol w="594360">
                  <a:extLst>
                    <a:ext uri="{9D8B030D-6E8A-4147-A177-3AD203B41FA5}">
                      <a16:colId xmlns:a16="http://schemas.microsoft.com/office/drawing/2014/main" val="1870331640"/>
                    </a:ext>
                  </a:extLst>
                </a:gridCol>
                <a:gridCol w="594360">
                  <a:extLst>
                    <a:ext uri="{9D8B030D-6E8A-4147-A177-3AD203B41FA5}">
                      <a16:colId xmlns:a16="http://schemas.microsoft.com/office/drawing/2014/main" val="3237214455"/>
                    </a:ext>
                  </a:extLst>
                </a:gridCol>
                <a:gridCol w="292608">
                  <a:extLst>
                    <a:ext uri="{9D8B030D-6E8A-4147-A177-3AD203B41FA5}">
                      <a16:colId xmlns:a16="http://schemas.microsoft.com/office/drawing/2014/main" val="2583234948"/>
                    </a:ext>
                  </a:extLst>
                </a:gridCol>
                <a:gridCol w="301752">
                  <a:extLst>
                    <a:ext uri="{9D8B030D-6E8A-4147-A177-3AD203B41FA5}">
                      <a16:colId xmlns:a16="http://schemas.microsoft.com/office/drawing/2014/main" val="1594468392"/>
                    </a:ext>
                  </a:extLst>
                </a:gridCol>
                <a:gridCol w="457200">
                  <a:extLst>
                    <a:ext uri="{9D8B030D-6E8A-4147-A177-3AD203B41FA5}">
                      <a16:colId xmlns:a16="http://schemas.microsoft.com/office/drawing/2014/main" val="4286786800"/>
                    </a:ext>
                  </a:extLst>
                </a:gridCol>
                <a:gridCol w="420624">
                  <a:extLst>
                    <a:ext uri="{9D8B030D-6E8A-4147-A177-3AD203B41FA5}">
                      <a16:colId xmlns:a16="http://schemas.microsoft.com/office/drawing/2014/main" val="4030537894"/>
                    </a:ext>
                  </a:extLst>
                </a:gridCol>
                <a:gridCol w="548640">
                  <a:extLst>
                    <a:ext uri="{9D8B030D-6E8A-4147-A177-3AD203B41FA5}">
                      <a16:colId xmlns:a16="http://schemas.microsoft.com/office/drawing/2014/main" val="3929462270"/>
                    </a:ext>
                  </a:extLst>
                </a:gridCol>
                <a:gridCol w="731520">
                  <a:extLst>
                    <a:ext uri="{9D8B030D-6E8A-4147-A177-3AD203B41FA5}">
                      <a16:colId xmlns:a16="http://schemas.microsoft.com/office/drawing/2014/main" val="2354051387"/>
                    </a:ext>
                  </a:extLst>
                </a:gridCol>
                <a:gridCol w="512064">
                  <a:extLst>
                    <a:ext uri="{9D8B030D-6E8A-4147-A177-3AD203B41FA5}">
                      <a16:colId xmlns:a16="http://schemas.microsoft.com/office/drawing/2014/main" val="2868629019"/>
                    </a:ext>
                  </a:extLst>
                </a:gridCol>
                <a:gridCol w="731520">
                  <a:extLst>
                    <a:ext uri="{9D8B030D-6E8A-4147-A177-3AD203B41FA5}">
                      <a16:colId xmlns:a16="http://schemas.microsoft.com/office/drawing/2014/main" val="37213638"/>
                    </a:ext>
                  </a:extLst>
                </a:gridCol>
                <a:gridCol w="640080">
                  <a:extLst>
                    <a:ext uri="{9D8B030D-6E8A-4147-A177-3AD203B41FA5}">
                      <a16:colId xmlns:a16="http://schemas.microsoft.com/office/drawing/2014/main" val="3269374352"/>
                    </a:ext>
                  </a:extLst>
                </a:gridCol>
                <a:gridCol w="612648">
                  <a:extLst>
                    <a:ext uri="{9D8B030D-6E8A-4147-A177-3AD203B41FA5}">
                      <a16:colId xmlns:a16="http://schemas.microsoft.com/office/drawing/2014/main" val="846228452"/>
                    </a:ext>
                  </a:extLst>
                </a:gridCol>
              </a:tblGrid>
              <a:tr h="0">
                <a:tc>
                  <a:txBody>
                    <a:bodyPr/>
                    <a:lstStyle/>
                    <a:p>
                      <a:pPr algn="l" fontAlgn="b"/>
                      <a:r>
                        <a:rPr lang="en-US" sz="1800" u="none" strike="noStrike" dirty="0">
                          <a:effectLst/>
                          <a:latin typeface="+mj-lt"/>
                        </a:rPr>
                        <a:t>domino</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16</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12</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mj-lt"/>
                        </a:rPr>
                        <a:t>3</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j-lt"/>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mj-lt"/>
                        </a:rPr>
                        <a:t>227</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342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2</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597.0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597.0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3684315"/>
                  </a:ext>
                </a:extLst>
              </a:tr>
              <a:tr h="0">
                <a:tc>
                  <a:txBody>
                    <a:bodyPr/>
                    <a:lstStyle/>
                    <a:p>
                      <a:pPr algn="l" fontAlgn="b"/>
                      <a:r>
                        <a:rPr lang="en-US" sz="1800" u="none" strike="noStrike" dirty="0">
                          <a:effectLst/>
                          <a:latin typeface="+mj-lt"/>
                        </a:rPr>
                        <a:t>full-insert</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41</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22</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4</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1800" b="0" i="0" u="none" strike="noStrike" dirty="0">
                          <a:solidFill>
                            <a:srgbClr val="000000"/>
                          </a:solidFill>
                          <a:effectLst/>
                          <a:latin typeface="+mj-lt"/>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800" u="none" strike="noStrike" dirty="0">
                          <a:effectLst/>
                          <a:latin typeface="+mj-lt"/>
                        </a:rPr>
                        <a:t>67</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r" fontAlgn="b"/>
                      <a:r>
                        <a:rPr lang="en-US" sz="1800" b="0" i="0" u="none" strike="noStrike" dirty="0">
                          <a:solidFill>
                            <a:srgbClr val="000000"/>
                          </a:solidFill>
                          <a:effectLst/>
                          <a:latin typeface="+mj-lt"/>
                        </a:rPr>
                        <a:t>1,209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0.</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153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u="none" strike="noStrike" dirty="0">
                          <a:effectLst/>
                          <a:latin typeface="+mj-lt"/>
                        </a:rPr>
                        <a:t>12.8</a:t>
                      </a:r>
                      <a:endParaRPr lang="en-US" sz="18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800" b="0" i="0" u="none" strike="noStrike" dirty="0">
                          <a:solidFill>
                            <a:srgbClr val="000000"/>
                          </a:solidFill>
                          <a:effectLst/>
                          <a:latin typeface="+mj-lt"/>
                        </a:rPr>
                        <a:t>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8965992"/>
                  </a:ext>
                </a:extLst>
              </a:tr>
            </a:tbl>
          </a:graphicData>
        </a:graphic>
      </p:graphicFrame>
      <p:sp>
        <p:nvSpPr>
          <p:cNvPr id="15" name="Oval 14">
            <a:extLst>
              <a:ext uri="{FF2B5EF4-FFF2-40B4-BE49-F238E27FC236}">
                <a16:creationId xmlns:a16="http://schemas.microsoft.com/office/drawing/2014/main" id="{23826F97-4A18-42BB-A903-ABED43F753D1}"/>
              </a:ext>
            </a:extLst>
          </p:cNvPr>
          <p:cNvSpPr/>
          <p:nvPr/>
        </p:nvSpPr>
        <p:spPr>
          <a:xfrm>
            <a:off x="7670292" y="3557016"/>
            <a:ext cx="783336" cy="353461"/>
          </a:xfrm>
          <a:prstGeom prst="ellipse">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6" name="Oval 15">
            <a:extLst>
              <a:ext uri="{FF2B5EF4-FFF2-40B4-BE49-F238E27FC236}">
                <a16:creationId xmlns:a16="http://schemas.microsoft.com/office/drawing/2014/main" id="{AE773AA2-8FCB-4ADC-880B-E1C2C0D79C92}"/>
              </a:ext>
            </a:extLst>
          </p:cNvPr>
          <p:cNvSpPr/>
          <p:nvPr/>
        </p:nvSpPr>
        <p:spPr>
          <a:xfrm>
            <a:off x="7670292" y="4523888"/>
            <a:ext cx="785812" cy="35661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Rectangle 2">
            <a:extLst>
              <a:ext uri="{FF2B5EF4-FFF2-40B4-BE49-F238E27FC236}">
                <a16:creationId xmlns:a16="http://schemas.microsoft.com/office/drawing/2014/main" id="{D1323EA3-C43F-F64E-9A68-1FB91FD219B2}"/>
              </a:ext>
            </a:extLst>
          </p:cNvPr>
          <p:cNvSpPr/>
          <p:nvPr/>
        </p:nvSpPr>
        <p:spPr>
          <a:xfrm>
            <a:off x="3666308" y="3557016"/>
            <a:ext cx="313509" cy="320422"/>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9" name="Rectangle 18">
            <a:extLst>
              <a:ext uri="{FF2B5EF4-FFF2-40B4-BE49-F238E27FC236}">
                <a16:creationId xmlns:a16="http://schemas.microsoft.com/office/drawing/2014/main" id="{D95F325F-7F3D-524E-AB26-C381CBD4AE87}"/>
              </a:ext>
            </a:extLst>
          </p:cNvPr>
          <p:cNvSpPr/>
          <p:nvPr/>
        </p:nvSpPr>
        <p:spPr>
          <a:xfrm>
            <a:off x="4271554" y="3557016"/>
            <a:ext cx="457200" cy="320422"/>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0" name="Rectangle 19">
            <a:extLst>
              <a:ext uri="{FF2B5EF4-FFF2-40B4-BE49-F238E27FC236}">
                <a16:creationId xmlns:a16="http://schemas.microsoft.com/office/drawing/2014/main" id="{16CAE0C8-041A-3E45-9ECF-78CFC64ACA57}"/>
              </a:ext>
            </a:extLst>
          </p:cNvPr>
          <p:cNvSpPr/>
          <p:nvPr/>
        </p:nvSpPr>
        <p:spPr>
          <a:xfrm>
            <a:off x="5146764" y="3557016"/>
            <a:ext cx="557349" cy="320422"/>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1" name="Rectangle 20">
            <a:extLst>
              <a:ext uri="{FF2B5EF4-FFF2-40B4-BE49-F238E27FC236}">
                <a16:creationId xmlns:a16="http://schemas.microsoft.com/office/drawing/2014/main" id="{9B383923-8883-5140-9F19-E1291CF8C213}"/>
              </a:ext>
            </a:extLst>
          </p:cNvPr>
          <p:cNvSpPr/>
          <p:nvPr/>
        </p:nvSpPr>
        <p:spPr>
          <a:xfrm>
            <a:off x="6422570" y="3557016"/>
            <a:ext cx="539933" cy="320422"/>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230734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animBg="1"/>
      <p:bldP spid="3" grpId="1" animBg="1"/>
      <p:bldP spid="19" grpId="0" animBg="1"/>
      <p:bldP spid="19" grpId="1" animBg="1"/>
      <p:bldP spid="20" grpId="0" animBg="1"/>
      <p:bldP spid="20" grpId="1" animBg="1"/>
      <p:bldP spid="21" grpId="0" animBg="1"/>
      <p:bldP spid="21"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843E3-E8A9-FA40-8922-C23342C706F8}"/>
              </a:ext>
            </a:extLst>
          </p:cNvPr>
          <p:cNvSpPr>
            <a:spLocks noGrp="1"/>
          </p:cNvSpPr>
          <p:nvPr>
            <p:ph type="title"/>
          </p:nvPr>
        </p:nvSpPr>
        <p:spPr/>
        <p:txBody>
          <a:bodyPr/>
          <a:lstStyle/>
          <a:p>
            <a:r>
              <a:rPr lang="en-US" dirty="0"/>
              <a:t>PPC Experimental Results</a:t>
            </a:r>
          </a:p>
        </p:txBody>
      </p:sp>
      <p:pic>
        <p:nvPicPr>
          <p:cNvPr id="8" name="Content Placeholder 7">
            <a:extLst>
              <a:ext uri="{FF2B5EF4-FFF2-40B4-BE49-F238E27FC236}">
                <a16:creationId xmlns:a16="http://schemas.microsoft.com/office/drawing/2014/main" id="{5AC6067F-7B59-674F-8E76-6B531AAE28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479837"/>
            <a:ext cx="6292850" cy="4276150"/>
          </a:xfrm>
        </p:spPr>
      </p:pic>
      <p:sp>
        <p:nvSpPr>
          <p:cNvPr id="4" name="Date Placeholder 3">
            <a:extLst>
              <a:ext uri="{FF2B5EF4-FFF2-40B4-BE49-F238E27FC236}">
                <a16:creationId xmlns:a16="http://schemas.microsoft.com/office/drawing/2014/main" id="{AD2EB676-EBFD-DC47-9939-32A6FA7F26B8}"/>
              </a:ext>
            </a:extLst>
          </p:cNvPr>
          <p:cNvSpPr>
            <a:spLocks noGrp="1"/>
          </p:cNvSpPr>
          <p:nvPr>
            <p:ph type="dt" sz="half" idx="10"/>
          </p:nvPr>
        </p:nvSpPr>
        <p:spPr/>
        <p:txBody>
          <a:bodyPr/>
          <a:lstStyle/>
          <a:p>
            <a:pPr>
              <a:defRPr/>
            </a:pPr>
            <a:r>
              <a:rPr lang="en-US" altLang="zh-CN"/>
              <a:t>Sep. 20, 2018</a:t>
            </a:r>
          </a:p>
        </p:txBody>
      </p:sp>
      <p:sp>
        <p:nvSpPr>
          <p:cNvPr id="5" name="Footer Placeholder 4">
            <a:extLst>
              <a:ext uri="{FF2B5EF4-FFF2-40B4-BE49-F238E27FC236}">
                <a16:creationId xmlns:a16="http://schemas.microsoft.com/office/drawing/2014/main" id="{760CB5EF-8716-4F4D-AC29-0478E6F55C2D}"/>
              </a:ext>
            </a:extLst>
          </p:cNvPr>
          <p:cNvSpPr>
            <a:spLocks noGrp="1"/>
          </p:cNvSpPr>
          <p:nvPr>
            <p:ph type="ftr" sz="quarter" idx="11"/>
          </p:nvPr>
        </p:nvSpPr>
        <p:spPr/>
        <p:txBody>
          <a:bodyPr/>
          <a:lstStyle/>
          <a:p>
            <a:pPr>
              <a:defRPr/>
            </a:pPr>
            <a:r>
              <a:rPr lang="en-US" altLang="zh-CN"/>
              <a:t>Woodward: Defense</a:t>
            </a:r>
          </a:p>
        </p:txBody>
      </p:sp>
      <p:sp>
        <p:nvSpPr>
          <p:cNvPr id="6" name="Slide Number Placeholder 5">
            <a:extLst>
              <a:ext uri="{FF2B5EF4-FFF2-40B4-BE49-F238E27FC236}">
                <a16:creationId xmlns:a16="http://schemas.microsoft.com/office/drawing/2014/main" id="{3D866190-7BBD-9C43-8EA5-BE8C2620C3AC}"/>
              </a:ext>
            </a:extLst>
          </p:cNvPr>
          <p:cNvSpPr>
            <a:spLocks noGrp="1"/>
          </p:cNvSpPr>
          <p:nvPr>
            <p:ph type="sldNum" sz="quarter" idx="12"/>
          </p:nvPr>
        </p:nvSpPr>
        <p:spPr/>
        <p:txBody>
          <a:bodyPr/>
          <a:lstStyle/>
          <a:p>
            <a:pPr>
              <a:defRPr/>
            </a:pPr>
            <a:fld id="{A7172004-5CED-694E-8453-C5C1C330C6EE}" type="slidenum">
              <a:rPr lang="en-US" altLang="zh-CN" smtClean="0"/>
              <a:pPr>
                <a:defRPr/>
              </a:pPr>
              <a:t>67</a:t>
            </a:fld>
            <a:endParaRPr lang="en-US" altLang="zh-CN"/>
          </a:p>
        </p:txBody>
      </p:sp>
    </p:spTree>
    <p:extLst>
      <p:ext uri="{BB962C8B-B14F-4D97-AF65-F5344CB8AC3E}">
        <p14:creationId xmlns:p14="http://schemas.microsoft.com/office/powerpoint/2010/main" val="23796204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a:latin typeface="Helvetica" charset="0"/>
                <a:ea typeface="宋体" charset="0"/>
                <a:cs typeface="宋体" charset="0"/>
              </a:rPr>
              <a:t>Path Consistency</a:t>
            </a:r>
          </a:p>
        </p:txBody>
      </p:sp>
      <p:sp>
        <p:nvSpPr>
          <p:cNvPr id="33794" name="Content Placeholder 2"/>
          <p:cNvSpPr>
            <a:spLocks noGrp="1"/>
          </p:cNvSpPr>
          <p:nvPr>
            <p:ph idx="1"/>
          </p:nvPr>
        </p:nvSpPr>
        <p:spPr>
          <a:xfrm>
            <a:off x="533400" y="1265238"/>
            <a:ext cx="8153400" cy="2420582"/>
          </a:xfrm>
        </p:spPr>
        <p:txBody>
          <a:bodyPr/>
          <a:lstStyle/>
          <a:p>
            <a:pPr>
              <a:buClr>
                <a:schemeClr val="tx1"/>
              </a:buClr>
            </a:pPr>
            <a:r>
              <a:rPr lang="en-US" dirty="0">
                <a:latin typeface="Helvetica" charset="0"/>
                <a:ea typeface="宋体" charset="0"/>
                <a:cs typeface="宋体" charset="0"/>
              </a:rPr>
              <a:t>Special cycles: triangles</a:t>
            </a:r>
          </a:p>
          <a:p>
            <a:pPr>
              <a:buClr>
                <a:schemeClr val="tx1"/>
              </a:buClr>
              <a:tabLst>
                <a:tab pos="7831138" algn="r"/>
              </a:tabLst>
            </a:pPr>
            <a:r>
              <a:rPr lang="en-US" dirty="0">
                <a:latin typeface="Helvetica" charset="0"/>
                <a:ea typeface="宋体" charset="0"/>
                <a:cs typeface="宋体" charset="0"/>
              </a:rPr>
              <a:t>Path Consistency (PC)</a:t>
            </a:r>
          </a:p>
          <a:p>
            <a:pPr lvl="1">
              <a:buClr>
                <a:schemeClr val="tx1"/>
              </a:buClr>
              <a:tabLst>
                <a:tab pos="7831138" algn="r"/>
              </a:tabLst>
            </a:pPr>
            <a:r>
              <a:rPr lang="en-US" dirty="0">
                <a:latin typeface="Helvetica" charset="0"/>
                <a:ea typeface="宋体" charset="0"/>
                <a:cs typeface="宋体" charset="0"/>
              </a:rPr>
              <a:t>Every consistent instantiation of two variables can be extended to a third</a:t>
            </a:r>
          </a:p>
        </p:txBody>
      </p:sp>
      <p:sp>
        <p:nvSpPr>
          <p:cNvPr id="4" name="Date Placeholder 3"/>
          <p:cNvSpPr>
            <a:spLocks noGrp="1"/>
          </p:cNvSpPr>
          <p:nvPr>
            <p:ph type="dt" sz="quarter"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33797"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7EBA52B3-1EB7-9B48-8F87-6B11AA1443FE}" type="slidenum">
              <a:rPr lang="en-US" altLang="zh-CN" sz="1400"/>
              <a:pPr eaLnBrk="1" hangingPunct="1"/>
              <a:t>68</a:t>
            </a:fld>
            <a:endParaRPr lang="en-US" altLang="zh-CN" sz="1400"/>
          </a:p>
        </p:txBody>
      </p:sp>
      <p:grpSp>
        <p:nvGrpSpPr>
          <p:cNvPr id="33798" name="Group 18"/>
          <p:cNvGrpSpPr>
            <a:grpSpLocks/>
          </p:cNvGrpSpPr>
          <p:nvPr/>
        </p:nvGrpSpPr>
        <p:grpSpPr bwMode="auto">
          <a:xfrm>
            <a:off x="7805738" y="1074738"/>
            <a:ext cx="1379537" cy="793750"/>
            <a:chOff x="5376422" y="3117122"/>
            <a:chExt cx="2412921" cy="1387128"/>
          </a:xfrm>
        </p:grpSpPr>
        <p:grpSp>
          <p:nvGrpSpPr>
            <p:cNvPr id="33799" name="Group 19"/>
            <p:cNvGrpSpPr>
              <a:grpSpLocks/>
            </p:cNvGrpSpPr>
            <p:nvPr/>
          </p:nvGrpSpPr>
          <p:grpSpPr bwMode="auto">
            <a:xfrm>
              <a:off x="5376422" y="3117122"/>
              <a:ext cx="2412921" cy="1387128"/>
              <a:chOff x="5376422" y="2674885"/>
              <a:chExt cx="2412921" cy="1387128"/>
            </a:xfrm>
          </p:grpSpPr>
          <p:cxnSp>
            <p:nvCxnSpPr>
              <p:cNvPr id="10" name="Straight Arrow Connector 9"/>
              <p:cNvCxnSpPr/>
              <p:nvPr/>
            </p:nvCxnSpPr>
            <p:spPr>
              <a:xfrm>
                <a:off x="6031715" y="3892783"/>
                <a:ext cx="874649" cy="0"/>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6037268" y="3013344"/>
                <a:ext cx="0" cy="879438"/>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037268" y="3016118"/>
                <a:ext cx="877426" cy="876665"/>
              </a:xfrm>
              <a:prstGeom prst="straightConnector1">
                <a:avLst/>
              </a:prstGeom>
              <a:ln w="12700"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sp>
            <p:nvSpPr>
              <p:cNvPr id="33804" name="TextBox 24"/>
              <p:cNvSpPr txBox="1">
                <a:spLocks noChangeArrowheads="1"/>
              </p:cNvSpPr>
              <p:nvPr/>
            </p:nvSpPr>
            <p:spPr bwMode="auto">
              <a:xfrm>
                <a:off x="6725936" y="2821815"/>
                <a:ext cx="1063407" cy="403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900" b="1">
                    <a:solidFill>
                      <a:srgbClr val="4F81BD"/>
                    </a:solidFill>
                    <a:latin typeface="Times New Roman" charset="0"/>
                    <a:cs typeface="Times New Roman" charset="0"/>
                  </a:rPr>
                  <a:t>Where?</a:t>
                </a:r>
              </a:p>
            </p:txBody>
          </p:sp>
          <p:sp>
            <p:nvSpPr>
              <p:cNvPr id="33805" name="TextBox 25"/>
              <p:cNvSpPr txBox="1">
                <a:spLocks noChangeArrowheads="1"/>
              </p:cNvSpPr>
              <p:nvPr/>
            </p:nvSpPr>
            <p:spPr bwMode="auto">
              <a:xfrm>
                <a:off x="6754627" y="3658281"/>
                <a:ext cx="996103" cy="403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900" b="1">
                    <a:solidFill>
                      <a:srgbClr val="7F7F7F"/>
                    </a:solidFill>
                    <a:latin typeface="Times New Roman" charset="0"/>
                    <a:cs typeface="Times New Roman" charset="0"/>
                  </a:rPr>
                  <a:t>When?</a:t>
                </a:r>
              </a:p>
            </p:txBody>
          </p:sp>
          <p:sp>
            <p:nvSpPr>
              <p:cNvPr id="15" name="TextBox 26"/>
              <p:cNvSpPr txBox="1">
                <a:spLocks noChangeArrowheads="1"/>
              </p:cNvSpPr>
              <p:nvPr/>
            </p:nvSpPr>
            <p:spPr bwMode="auto">
              <a:xfrm>
                <a:off x="5376422" y="2674885"/>
                <a:ext cx="1377226" cy="405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defRPr/>
                </a:pPr>
                <a:r>
                  <a:rPr lang="en-US" sz="900" b="1" dirty="0">
                    <a:solidFill>
                      <a:schemeClr val="bg1">
                        <a:lumMod val="50000"/>
                      </a:schemeClr>
                    </a:solidFill>
                    <a:latin typeface="Times New Roman" charset="0"/>
                    <a:cs typeface="Times New Roman" charset="0"/>
                  </a:rPr>
                  <a:t>How much?</a:t>
                </a:r>
              </a:p>
            </p:txBody>
          </p:sp>
        </p:grpSp>
        <p:sp>
          <p:nvSpPr>
            <p:cNvPr id="9" name="Parallelogram 8"/>
            <p:cNvSpPr/>
            <p:nvPr/>
          </p:nvSpPr>
          <p:spPr>
            <a:xfrm>
              <a:off x="5590224" y="4168564"/>
              <a:ext cx="916299" cy="302395"/>
            </a:xfrm>
            <a:prstGeom prst="parallelogram">
              <a:avLst>
                <a:gd name="adj" fmla="val 10598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anchor="ctr"/>
            <a:lstStyle/>
            <a:p>
              <a:pPr algn="ctr">
                <a:defRPr/>
              </a:pPr>
              <a:r>
                <a:rPr lang="en-US" sz="900" dirty="0">
                  <a:solidFill>
                    <a:schemeClr val="tx1"/>
                  </a:solidFill>
                </a:rPr>
                <a:t>HLC</a:t>
              </a:r>
            </a:p>
          </p:txBody>
        </p:sp>
      </p:grpSp>
      <p:sp>
        <p:nvSpPr>
          <p:cNvPr id="16" name="Content Placeholder 2"/>
          <p:cNvSpPr txBox="1">
            <a:spLocks/>
          </p:cNvSpPr>
          <p:nvPr/>
        </p:nvSpPr>
        <p:spPr bwMode="auto">
          <a:xfrm>
            <a:off x="533400" y="4576862"/>
            <a:ext cx="8610600" cy="1268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sz="2800">
                <a:solidFill>
                  <a:schemeClr val="tx1"/>
                </a:solidFill>
                <a:latin typeface="+mn-lt"/>
                <a:ea typeface="+mn-ea"/>
                <a:cs typeface="宋体" charset="-122"/>
              </a:defRPr>
            </a:lvl1pPr>
            <a:lvl2pPr marL="742950" indent="-285750" algn="l" rtl="0" eaLnBrk="0" fontAlgn="base" hangingPunct="0">
              <a:spcBef>
                <a:spcPct val="20000"/>
              </a:spcBef>
              <a:spcAft>
                <a:spcPct val="0"/>
              </a:spcAft>
              <a:buClr>
                <a:schemeClr val="accent1"/>
              </a:buClr>
              <a:buChar char="–"/>
              <a:defRPr sz="2400">
                <a:solidFill>
                  <a:schemeClr val="tx1"/>
                </a:solidFill>
                <a:latin typeface="+mn-lt"/>
                <a:ea typeface="+mn-ea"/>
                <a:cs typeface="宋体" charset="-122"/>
              </a:defRPr>
            </a:lvl2pPr>
            <a:lvl3pPr marL="1143000" indent="-228600" algn="l" rtl="0" eaLnBrk="0" fontAlgn="base" hangingPunct="0">
              <a:spcBef>
                <a:spcPct val="20000"/>
              </a:spcBef>
              <a:spcAft>
                <a:spcPct val="0"/>
              </a:spcAft>
              <a:buClr>
                <a:schemeClr val="accent1"/>
              </a:buClr>
              <a:buChar char="•"/>
              <a:defRPr sz="2000">
                <a:solidFill>
                  <a:schemeClr val="tx1"/>
                </a:solidFill>
                <a:latin typeface="+mn-lt"/>
                <a:ea typeface="+mn-ea"/>
                <a:cs typeface="宋体" charset="-122"/>
              </a:defRPr>
            </a:lvl3pPr>
            <a:lvl4pPr marL="1600200" indent="-228600" algn="l" rtl="0" eaLnBrk="0" fontAlgn="base" hangingPunct="0">
              <a:spcBef>
                <a:spcPct val="20000"/>
              </a:spcBef>
              <a:spcAft>
                <a:spcPct val="0"/>
              </a:spcAft>
              <a:buClr>
                <a:schemeClr val="accent1"/>
              </a:buClr>
              <a:buChar char="–"/>
              <a:defRPr>
                <a:solidFill>
                  <a:schemeClr val="tx1"/>
                </a:solidFill>
                <a:latin typeface="+mn-lt"/>
                <a:ea typeface="+mn-ea"/>
                <a:cs typeface="宋体" charset="-122"/>
              </a:defRPr>
            </a:lvl4pPr>
            <a:lvl5pPr marL="2057400" indent="-228600" algn="l" rtl="0" eaLnBrk="0" fontAlgn="base" hangingPunct="0">
              <a:spcBef>
                <a:spcPct val="20000"/>
              </a:spcBef>
              <a:spcAft>
                <a:spcPct val="0"/>
              </a:spcAft>
              <a:buClr>
                <a:schemeClr val="accent1"/>
              </a:buClr>
              <a:buChar char="»"/>
              <a:defRPr>
                <a:solidFill>
                  <a:schemeClr val="tx1"/>
                </a:solidFill>
                <a:latin typeface="+mn-lt"/>
                <a:ea typeface="+mn-ea"/>
                <a:cs typeface="宋体" charset="-122"/>
              </a:defRPr>
            </a:lvl5pPr>
            <a:lvl6pPr marL="2514600" indent="-228600" algn="l" rtl="0" fontAlgn="base">
              <a:spcBef>
                <a:spcPct val="20000"/>
              </a:spcBef>
              <a:spcAft>
                <a:spcPct val="0"/>
              </a:spcAft>
              <a:buClr>
                <a:srgbClr val="3A65BC"/>
              </a:buClr>
              <a:buChar char="»"/>
              <a:defRPr sz="2000">
                <a:solidFill>
                  <a:schemeClr val="tx1"/>
                </a:solidFill>
                <a:latin typeface="+mn-lt"/>
                <a:ea typeface="+mn-ea"/>
              </a:defRPr>
            </a:lvl6pPr>
            <a:lvl7pPr marL="2971800" indent="-228600" algn="l" rtl="0" fontAlgn="base">
              <a:spcBef>
                <a:spcPct val="20000"/>
              </a:spcBef>
              <a:spcAft>
                <a:spcPct val="0"/>
              </a:spcAft>
              <a:buClr>
                <a:srgbClr val="3A65BC"/>
              </a:buClr>
              <a:buChar char="»"/>
              <a:defRPr sz="2000">
                <a:solidFill>
                  <a:schemeClr val="tx1"/>
                </a:solidFill>
                <a:latin typeface="+mn-lt"/>
                <a:ea typeface="+mn-ea"/>
              </a:defRPr>
            </a:lvl7pPr>
            <a:lvl8pPr marL="3429000" indent="-228600" algn="l" rtl="0" fontAlgn="base">
              <a:spcBef>
                <a:spcPct val="20000"/>
              </a:spcBef>
              <a:spcAft>
                <a:spcPct val="0"/>
              </a:spcAft>
              <a:buClr>
                <a:srgbClr val="3A65BC"/>
              </a:buClr>
              <a:buChar char="»"/>
              <a:defRPr sz="2000">
                <a:solidFill>
                  <a:schemeClr val="tx1"/>
                </a:solidFill>
                <a:latin typeface="+mn-lt"/>
                <a:ea typeface="+mn-ea"/>
              </a:defRPr>
            </a:lvl8pPr>
            <a:lvl9pPr marL="3886200" indent="-228600" algn="l" rtl="0" fontAlgn="base">
              <a:spcBef>
                <a:spcPct val="20000"/>
              </a:spcBef>
              <a:spcAft>
                <a:spcPct val="0"/>
              </a:spcAft>
              <a:buClr>
                <a:srgbClr val="3A65BC"/>
              </a:buClr>
              <a:buChar char="»"/>
              <a:defRPr sz="2000">
                <a:solidFill>
                  <a:schemeClr val="tx1"/>
                </a:solidFill>
                <a:latin typeface="+mn-lt"/>
                <a:ea typeface="+mn-ea"/>
              </a:defRPr>
            </a:lvl9pPr>
          </a:lstStyle>
          <a:p>
            <a:pPr>
              <a:buClr>
                <a:schemeClr val="tx1"/>
              </a:buClr>
              <a:tabLst>
                <a:tab pos="8334375" algn="r"/>
              </a:tabLst>
            </a:pPr>
            <a:r>
              <a:rPr lang="en-US" dirty="0">
                <a:latin typeface="Helvetica" charset="0"/>
                <a:ea typeface="宋体" charset="0"/>
                <a:cs typeface="宋体" charset="0"/>
              </a:rPr>
              <a:t>Partial Path-Consistency (PPC) considers only triangles in the triangulated constraint graph </a:t>
            </a:r>
            <a:br>
              <a:rPr lang="en-US" dirty="0">
                <a:latin typeface="Helvetica" charset="0"/>
                <a:ea typeface="宋体" charset="0"/>
                <a:cs typeface="宋体" charset="0"/>
              </a:rPr>
            </a:br>
            <a:r>
              <a:rPr lang="en-US" dirty="0">
                <a:latin typeface="Helvetica" charset="0"/>
                <a:ea typeface="宋体" charset="0"/>
                <a:cs typeface="宋体" charset="0"/>
              </a:rPr>
              <a:t>	</a:t>
            </a:r>
            <a:r>
              <a:rPr lang="en-US" sz="2000" dirty="0">
                <a:solidFill>
                  <a:schemeClr val="accent1"/>
                </a:solidFill>
                <a:latin typeface="Helvetica" charset="0"/>
                <a:ea typeface="宋体" charset="0"/>
                <a:cs typeface="宋体" charset="0"/>
              </a:rPr>
              <a:t>[</a:t>
            </a:r>
            <a:r>
              <a:rPr lang="en-US" sz="2000" dirty="0" err="1">
                <a:solidFill>
                  <a:schemeClr val="accent1"/>
                </a:solidFill>
                <a:latin typeface="Helvetica" charset="0"/>
                <a:ea typeface="宋体" charset="0"/>
                <a:cs typeface="宋体" charset="0"/>
              </a:rPr>
              <a:t>Bliek</a:t>
            </a:r>
            <a:r>
              <a:rPr lang="en-US" sz="2000" dirty="0">
                <a:solidFill>
                  <a:schemeClr val="accent1"/>
                </a:solidFill>
                <a:latin typeface="Helvetica" charset="0"/>
                <a:ea typeface="宋体" charset="0"/>
                <a:cs typeface="宋体" charset="0"/>
              </a:rPr>
              <a:t>+ IJCAI 99]</a:t>
            </a:r>
          </a:p>
        </p:txBody>
      </p:sp>
      <p:sp>
        <p:nvSpPr>
          <p:cNvPr id="24" name="Oval 23"/>
          <p:cNvSpPr/>
          <p:nvPr/>
        </p:nvSpPr>
        <p:spPr>
          <a:xfrm>
            <a:off x="1541503" y="3900453"/>
            <a:ext cx="1166813" cy="4286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25" name="TextBox 32"/>
          <p:cNvSpPr txBox="1">
            <a:spLocks noChangeArrowheads="1"/>
          </p:cNvSpPr>
          <p:nvPr/>
        </p:nvSpPr>
        <p:spPr bwMode="auto">
          <a:xfrm>
            <a:off x="1204953" y="3884578"/>
            <a:ext cx="4619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a:latin typeface="Times New Roman" charset="0"/>
                <a:cs typeface="Times New Roman" charset="0"/>
              </a:rPr>
              <a:t>x</a:t>
            </a:r>
            <a:r>
              <a:rPr lang="en-US" baseline="-25000">
                <a:latin typeface="Times New Roman" charset="0"/>
                <a:cs typeface="Times New Roman" charset="0"/>
              </a:rPr>
              <a:t>3</a:t>
            </a:r>
          </a:p>
        </p:txBody>
      </p:sp>
      <p:sp>
        <p:nvSpPr>
          <p:cNvPr id="30" name="Oval 29"/>
          <p:cNvSpPr/>
          <p:nvPr/>
        </p:nvSpPr>
        <p:spPr>
          <a:xfrm>
            <a:off x="3633828" y="2998753"/>
            <a:ext cx="1166813" cy="430213"/>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31" name="TextBox 38"/>
          <p:cNvSpPr txBox="1">
            <a:spLocks noChangeArrowheads="1"/>
          </p:cNvSpPr>
          <p:nvPr/>
        </p:nvSpPr>
        <p:spPr bwMode="auto">
          <a:xfrm>
            <a:off x="4781591" y="2982878"/>
            <a:ext cx="4619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a:latin typeface="Times New Roman" charset="0"/>
                <a:cs typeface="Times New Roman" charset="0"/>
              </a:rPr>
              <a:t>x</a:t>
            </a:r>
            <a:r>
              <a:rPr lang="en-US" baseline="-25000">
                <a:latin typeface="Times New Roman" charset="0"/>
                <a:cs typeface="Times New Roman" charset="0"/>
              </a:rPr>
              <a:t>4</a:t>
            </a:r>
          </a:p>
        </p:txBody>
      </p:sp>
      <p:cxnSp>
        <p:nvCxnSpPr>
          <p:cNvPr id="32" name="Straight Connector 31"/>
          <p:cNvCxnSpPr>
            <a:stCxn id="24" idx="6"/>
            <a:endCxn id="30" idx="3"/>
          </p:cNvCxnSpPr>
          <p:nvPr/>
        </p:nvCxnSpPr>
        <p:spPr>
          <a:xfrm flipV="1">
            <a:off x="2708316" y="3365466"/>
            <a:ext cx="1095375" cy="749300"/>
          </a:xfrm>
          <a:prstGeom prst="line">
            <a:avLst/>
          </a:prstGeom>
          <a:ln w="12700"/>
        </p:spPr>
        <p:style>
          <a:lnRef idx="1">
            <a:schemeClr val="dk1"/>
          </a:lnRef>
          <a:fillRef idx="0">
            <a:schemeClr val="dk1"/>
          </a:fillRef>
          <a:effectRef idx="0">
            <a:schemeClr val="dk1"/>
          </a:effectRef>
          <a:fontRef idx="minor">
            <a:schemeClr val="tx1"/>
          </a:fontRef>
        </p:style>
      </p:cxnSp>
      <p:sp>
        <p:nvSpPr>
          <p:cNvPr id="37" name="TextBox 44"/>
          <p:cNvSpPr txBox="1">
            <a:spLocks noChangeArrowheads="1"/>
          </p:cNvSpPr>
          <p:nvPr/>
        </p:nvSpPr>
        <p:spPr bwMode="auto">
          <a:xfrm>
            <a:off x="2994066" y="3374991"/>
            <a:ext cx="3540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dirty="0">
                <a:latin typeface="Times New Roman" charset="0"/>
                <a:cs typeface="Times New Roman" charset="0"/>
              </a:rPr>
              <a:t>≠</a:t>
            </a:r>
          </a:p>
        </p:txBody>
      </p:sp>
      <p:sp>
        <p:nvSpPr>
          <p:cNvPr id="40" name="TextBox 39"/>
          <p:cNvSpPr txBox="1"/>
          <p:nvPr/>
        </p:nvSpPr>
        <p:spPr>
          <a:xfrm>
            <a:off x="1663741" y="3887753"/>
            <a:ext cx="389951" cy="461665"/>
          </a:xfrm>
          <a:prstGeom prst="rect">
            <a:avLst/>
          </a:prstGeom>
          <a:noFill/>
        </p:spPr>
        <p:txBody>
          <a:bodyPr wrap="none">
            <a:spAutoFit/>
          </a:bodyPr>
          <a:lstStyle/>
          <a:p>
            <a:pPr>
              <a:defRPr/>
            </a:pPr>
            <a:r>
              <a:rPr lang="en-US" sz="2400" dirty="0">
                <a:solidFill>
                  <a:schemeClr val="accent2"/>
                </a:solidFill>
                <a:latin typeface="Times New Roman"/>
                <a:cs typeface="Times New Roman"/>
              </a:rPr>
              <a:t>R</a:t>
            </a:r>
            <a:endParaRPr lang="en-US" sz="2400" dirty="0">
              <a:solidFill>
                <a:schemeClr val="accent1"/>
              </a:solidFill>
              <a:latin typeface="Times New Roman"/>
              <a:cs typeface="Times New Roman"/>
            </a:endParaRPr>
          </a:p>
        </p:txBody>
      </p:sp>
      <p:sp>
        <p:nvSpPr>
          <p:cNvPr id="41" name="TextBox 40"/>
          <p:cNvSpPr txBox="1"/>
          <p:nvPr/>
        </p:nvSpPr>
        <p:spPr>
          <a:xfrm>
            <a:off x="3784641" y="2963828"/>
            <a:ext cx="971550" cy="461963"/>
          </a:xfrm>
          <a:prstGeom prst="rect">
            <a:avLst/>
          </a:prstGeom>
          <a:noFill/>
        </p:spPr>
        <p:txBody>
          <a:bodyPr wrap="none">
            <a:spAutoFit/>
          </a:bodyPr>
          <a:lstStyle/>
          <a:p>
            <a:pPr>
              <a:defRPr/>
            </a:pPr>
            <a:r>
              <a:rPr lang="en-US" sz="2400" dirty="0">
                <a:solidFill>
                  <a:schemeClr val="accent2"/>
                </a:solidFill>
                <a:latin typeface="Times New Roman"/>
                <a:cs typeface="Times New Roman"/>
              </a:rPr>
              <a:t>R</a:t>
            </a:r>
            <a:r>
              <a:rPr lang="en-US" sz="2400" dirty="0">
                <a:latin typeface="Times New Roman"/>
                <a:cs typeface="Times New Roman"/>
              </a:rPr>
              <a:t>,</a:t>
            </a:r>
            <a:r>
              <a:rPr lang="en-US" sz="2400" dirty="0">
                <a:solidFill>
                  <a:srgbClr val="008000"/>
                </a:solidFill>
                <a:latin typeface="Times New Roman"/>
                <a:cs typeface="Times New Roman"/>
              </a:rPr>
              <a:t>G</a:t>
            </a:r>
            <a:r>
              <a:rPr lang="en-US" sz="2400" dirty="0">
                <a:latin typeface="Times New Roman"/>
                <a:cs typeface="Times New Roman"/>
              </a:rPr>
              <a:t>,</a:t>
            </a:r>
            <a:r>
              <a:rPr lang="en-US" sz="2400" dirty="0">
                <a:solidFill>
                  <a:schemeClr val="accent1"/>
                </a:solidFill>
                <a:latin typeface="Times New Roman"/>
                <a:cs typeface="Times New Roman"/>
              </a:rPr>
              <a:t>B</a:t>
            </a:r>
          </a:p>
        </p:txBody>
      </p:sp>
      <p:sp>
        <p:nvSpPr>
          <p:cNvPr id="42" name="Oval 41"/>
          <p:cNvSpPr/>
          <p:nvPr/>
        </p:nvSpPr>
        <p:spPr>
          <a:xfrm>
            <a:off x="3633828" y="3905216"/>
            <a:ext cx="1166813" cy="4286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43" name="TextBox 50"/>
          <p:cNvSpPr txBox="1">
            <a:spLocks noChangeArrowheads="1"/>
          </p:cNvSpPr>
          <p:nvPr/>
        </p:nvSpPr>
        <p:spPr bwMode="auto">
          <a:xfrm>
            <a:off x="4781591" y="3889341"/>
            <a:ext cx="46196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a:latin typeface="Times New Roman" charset="0"/>
                <a:cs typeface="Times New Roman" charset="0"/>
              </a:rPr>
              <a:t>x</a:t>
            </a:r>
            <a:r>
              <a:rPr lang="en-US" baseline="-25000">
                <a:latin typeface="Times New Roman" charset="0"/>
                <a:cs typeface="Times New Roman" charset="0"/>
              </a:rPr>
              <a:t>5</a:t>
            </a:r>
          </a:p>
        </p:txBody>
      </p:sp>
      <p:sp>
        <p:nvSpPr>
          <p:cNvPr id="44" name="TextBox 43"/>
          <p:cNvSpPr txBox="1"/>
          <p:nvPr/>
        </p:nvSpPr>
        <p:spPr>
          <a:xfrm>
            <a:off x="3784641" y="3870291"/>
            <a:ext cx="971550" cy="460375"/>
          </a:xfrm>
          <a:prstGeom prst="rect">
            <a:avLst/>
          </a:prstGeom>
          <a:noFill/>
        </p:spPr>
        <p:txBody>
          <a:bodyPr wrap="none">
            <a:spAutoFit/>
          </a:bodyPr>
          <a:lstStyle/>
          <a:p>
            <a:pPr>
              <a:defRPr/>
            </a:pPr>
            <a:r>
              <a:rPr lang="en-US" sz="2400" dirty="0">
                <a:solidFill>
                  <a:schemeClr val="accent2"/>
                </a:solidFill>
                <a:latin typeface="Times New Roman"/>
                <a:cs typeface="Times New Roman"/>
              </a:rPr>
              <a:t>R</a:t>
            </a:r>
            <a:r>
              <a:rPr lang="en-US" sz="2400" dirty="0">
                <a:latin typeface="Times New Roman"/>
                <a:cs typeface="Times New Roman"/>
              </a:rPr>
              <a:t>,</a:t>
            </a:r>
            <a:r>
              <a:rPr lang="en-US" sz="2400" dirty="0">
                <a:solidFill>
                  <a:srgbClr val="008000"/>
                </a:solidFill>
                <a:latin typeface="Times New Roman"/>
                <a:cs typeface="Times New Roman"/>
              </a:rPr>
              <a:t>G</a:t>
            </a:r>
            <a:r>
              <a:rPr lang="en-US" sz="2400" dirty="0">
                <a:latin typeface="Times New Roman"/>
                <a:cs typeface="Times New Roman"/>
              </a:rPr>
              <a:t>,</a:t>
            </a:r>
            <a:r>
              <a:rPr lang="en-US" sz="2400" dirty="0">
                <a:solidFill>
                  <a:schemeClr val="accent1"/>
                </a:solidFill>
                <a:latin typeface="Times New Roman"/>
                <a:cs typeface="Times New Roman"/>
              </a:rPr>
              <a:t>B</a:t>
            </a:r>
          </a:p>
        </p:txBody>
      </p:sp>
      <p:cxnSp>
        <p:nvCxnSpPr>
          <p:cNvPr id="45" name="Straight Connector 44"/>
          <p:cNvCxnSpPr>
            <a:stCxn id="24" idx="6"/>
            <a:endCxn id="42" idx="2"/>
          </p:cNvCxnSpPr>
          <p:nvPr/>
        </p:nvCxnSpPr>
        <p:spPr>
          <a:xfrm>
            <a:off x="2708316" y="4114766"/>
            <a:ext cx="925512" cy="4762"/>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p:cNvCxnSpPr>
            <a:stCxn id="42" idx="0"/>
            <a:endCxn id="30" idx="4"/>
          </p:cNvCxnSpPr>
          <p:nvPr/>
        </p:nvCxnSpPr>
        <p:spPr>
          <a:xfrm flipV="1">
            <a:off x="4216441" y="3428966"/>
            <a:ext cx="0" cy="476250"/>
          </a:xfrm>
          <a:prstGeom prst="line">
            <a:avLst/>
          </a:prstGeom>
          <a:ln w="12700"/>
        </p:spPr>
        <p:style>
          <a:lnRef idx="1">
            <a:schemeClr val="dk1"/>
          </a:lnRef>
          <a:fillRef idx="0">
            <a:schemeClr val="dk1"/>
          </a:fillRef>
          <a:effectRef idx="0">
            <a:schemeClr val="dk1"/>
          </a:effectRef>
          <a:fontRef idx="minor">
            <a:schemeClr val="tx1"/>
          </a:fontRef>
        </p:style>
      </p:cxnSp>
      <p:sp>
        <p:nvSpPr>
          <p:cNvPr id="47" name="TextBox 54"/>
          <p:cNvSpPr txBox="1">
            <a:spLocks noChangeArrowheads="1"/>
          </p:cNvSpPr>
          <p:nvPr/>
        </p:nvSpPr>
        <p:spPr bwMode="auto">
          <a:xfrm>
            <a:off x="2994066" y="4009991"/>
            <a:ext cx="3540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48" name="TextBox 55"/>
          <p:cNvSpPr txBox="1">
            <a:spLocks noChangeArrowheads="1"/>
          </p:cNvSpPr>
          <p:nvPr/>
        </p:nvSpPr>
        <p:spPr bwMode="auto">
          <a:xfrm>
            <a:off x="4175166" y="3433728"/>
            <a:ext cx="3635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54" name="Content Placeholder 2"/>
          <p:cNvSpPr txBox="1">
            <a:spLocks/>
          </p:cNvSpPr>
          <p:nvPr/>
        </p:nvSpPr>
        <p:spPr bwMode="auto">
          <a:xfrm>
            <a:off x="5681274" y="3316110"/>
            <a:ext cx="3462726" cy="429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marL="0" indent="0">
              <a:spcBef>
                <a:spcPct val="20000"/>
              </a:spcBef>
              <a:buClr>
                <a:schemeClr val="accent1"/>
              </a:buClr>
            </a:pPr>
            <a:r>
              <a:rPr lang="en-US" sz="2000" i="1" dirty="0">
                <a:latin typeface="Times New Roman"/>
                <a:cs typeface="Times New Roman"/>
              </a:rPr>
              <a:t>x</a:t>
            </a:r>
            <a:r>
              <a:rPr lang="en-US" sz="2000" baseline="-25000" dirty="0">
                <a:latin typeface="Times New Roman"/>
                <a:cs typeface="Times New Roman"/>
              </a:rPr>
              <a:t>3</a:t>
            </a:r>
            <a:r>
              <a:rPr lang="en-US" sz="2000" dirty="0">
                <a:latin typeface="Times New Roman"/>
                <a:cs typeface="Times New Roman"/>
              </a:rPr>
              <a:t>←</a:t>
            </a:r>
            <a:r>
              <a:rPr lang="en-US" sz="2000" dirty="0">
                <a:solidFill>
                  <a:schemeClr val="accent2"/>
                </a:solidFill>
                <a:latin typeface="Times New Roman"/>
                <a:cs typeface="Times New Roman"/>
              </a:rPr>
              <a:t>R</a:t>
            </a:r>
            <a:r>
              <a:rPr lang="en-US" sz="2000" dirty="0">
                <a:latin typeface="Times New Roman"/>
                <a:cs typeface="Times New Roman"/>
              </a:rPr>
              <a:t>, </a:t>
            </a:r>
            <a:r>
              <a:rPr lang="en-US" sz="2000" i="1" dirty="0">
                <a:latin typeface="Times New Roman"/>
                <a:cs typeface="Times New Roman"/>
              </a:rPr>
              <a:t>x</a:t>
            </a:r>
            <a:r>
              <a:rPr lang="en-US" sz="2000" baseline="-25000" dirty="0">
                <a:latin typeface="Times New Roman"/>
                <a:cs typeface="Times New Roman"/>
              </a:rPr>
              <a:t>4</a:t>
            </a:r>
            <a:r>
              <a:rPr lang="en-US" sz="2000" dirty="0">
                <a:latin typeface="Times New Roman"/>
                <a:cs typeface="Times New Roman"/>
              </a:rPr>
              <a:t>←</a:t>
            </a:r>
            <a:r>
              <a:rPr lang="en-US" sz="2000" dirty="0">
                <a:solidFill>
                  <a:srgbClr val="008000"/>
                </a:solidFill>
                <a:latin typeface="Times New Roman"/>
                <a:cs typeface="Times New Roman"/>
              </a:rPr>
              <a:t>G</a:t>
            </a:r>
            <a:r>
              <a:rPr lang="en-US" sz="2000" dirty="0">
                <a:latin typeface="Times New Roman"/>
                <a:cs typeface="Times New Roman"/>
              </a:rPr>
              <a:t>, extends to </a:t>
            </a:r>
            <a:r>
              <a:rPr lang="en-US" sz="2000" i="1" dirty="0">
                <a:latin typeface="Times New Roman"/>
                <a:cs typeface="Times New Roman"/>
              </a:rPr>
              <a:t>x</a:t>
            </a:r>
            <a:r>
              <a:rPr lang="en-US" sz="2000" baseline="-25000" dirty="0">
                <a:latin typeface="Times New Roman"/>
                <a:cs typeface="Times New Roman"/>
              </a:rPr>
              <a:t>5</a:t>
            </a:r>
            <a:r>
              <a:rPr lang="en-US" sz="2000" dirty="0">
                <a:latin typeface="Times New Roman"/>
                <a:cs typeface="Times New Roman"/>
              </a:rPr>
              <a:t>←</a:t>
            </a:r>
            <a:r>
              <a:rPr lang="en-US" sz="2000" dirty="0">
                <a:solidFill>
                  <a:srgbClr val="008000"/>
                </a:solidFill>
                <a:latin typeface="Times New Roman"/>
                <a:cs typeface="Times New Roman"/>
              </a:rPr>
              <a:t>G</a:t>
            </a:r>
          </a:p>
          <a:p>
            <a:pPr marL="0" indent="0">
              <a:spcBef>
                <a:spcPct val="20000"/>
              </a:spcBef>
              <a:buClr>
                <a:schemeClr val="accent1"/>
              </a:buClr>
            </a:pPr>
            <a:endParaRPr lang="en-US" dirty="0">
              <a:latin typeface="Times New Roman"/>
              <a:cs typeface="Times New Roman"/>
            </a:endParaRPr>
          </a:p>
        </p:txBody>
      </p:sp>
      <p:sp>
        <p:nvSpPr>
          <p:cNvPr id="55" name="Content Placeholder 2"/>
          <p:cNvSpPr txBox="1">
            <a:spLocks/>
          </p:cNvSpPr>
          <p:nvPr/>
        </p:nvSpPr>
        <p:spPr bwMode="auto">
          <a:xfrm>
            <a:off x="5681274" y="3773221"/>
            <a:ext cx="3462726" cy="443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marL="0" indent="0">
              <a:spcBef>
                <a:spcPct val="20000"/>
              </a:spcBef>
              <a:buClr>
                <a:schemeClr val="accent1"/>
              </a:buClr>
            </a:pPr>
            <a:r>
              <a:rPr lang="en-US" sz="2000" i="1" dirty="0">
                <a:latin typeface="Times New Roman"/>
                <a:cs typeface="Times New Roman"/>
              </a:rPr>
              <a:t>x</a:t>
            </a:r>
            <a:r>
              <a:rPr lang="en-US" sz="2000" baseline="-25000" dirty="0">
                <a:latin typeface="Times New Roman"/>
                <a:cs typeface="Times New Roman"/>
              </a:rPr>
              <a:t>3</a:t>
            </a:r>
            <a:r>
              <a:rPr lang="en-US" sz="2000" dirty="0">
                <a:latin typeface="Times New Roman"/>
                <a:cs typeface="Times New Roman"/>
              </a:rPr>
              <a:t>←</a:t>
            </a:r>
            <a:r>
              <a:rPr lang="en-US" sz="2000" dirty="0">
                <a:solidFill>
                  <a:schemeClr val="accent2"/>
                </a:solidFill>
                <a:latin typeface="Times New Roman"/>
                <a:cs typeface="Times New Roman"/>
              </a:rPr>
              <a:t>R</a:t>
            </a:r>
            <a:r>
              <a:rPr lang="en-US" sz="2000" dirty="0">
                <a:latin typeface="Times New Roman"/>
                <a:cs typeface="Times New Roman"/>
              </a:rPr>
              <a:t>, </a:t>
            </a:r>
            <a:r>
              <a:rPr lang="en-US" sz="2000" i="1" dirty="0">
                <a:latin typeface="Times New Roman"/>
                <a:cs typeface="Times New Roman"/>
              </a:rPr>
              <a:t>x</a:t>
            </a:r>
            <a:r>
              <a:rPr lang="en-US" sz="2000" baseline="-25000" dirty="0">
                <a:latin typeface="Times New Roman"/>
                <a:cs typeface="Times New Roman"/>
              </a:rPr>
              <a:t>4</a:t>
            </a:r>
            <a:r>
              <a:rPr lang="en-US" sz="2000" dirty="0">
                <a:latin typeface="Times New Roman"/>
                <a:cs typeface="Times New Roman"/>
              </a:rPr>
              <a:t>←</a:t>
            </a:r>
            <a:r>
              <a:rPr lang="en-US" sz="2000" dirty="0">
                <a:solidFill>
                  <a:schemeClr val="accent1"/>
                </a:solidFill>
                <a:latin typeface="Times New Roman"/>
                <a:cs typeface="Times New Roman"/>
              </a:rPr>
              <a:t>B</a:t>
            </a:r>
            <a:r>
              <a:rPr lang="en-US" sz="2000" dirty="0">
                <a:latin typeface="Times New Roman"/>
                <a:cs typeface="Times New Roman"/>
              </a:rPr>
              <a:t>, extends to </a:t>
            </a:r>
            <a:r>
              <a:rPr lang="en-US" sz="2000" i="1" dirty="0">
                <a:latin typeface="Times New Roman"/>
                <a:cs typeface="Times New Roman"/>
              </a:rPr>
              <a:t>x</a:t>
            </a:r>
            <a:r>
              <a:rPr lang="en-US" sz="2000" baseline="-25000" dirty="0">
                <a:latin typeface="Times New Roman"/>
                <a:cs typeface="Times New Roman"/>
              </a:rPr>
              <a:t>5</a:t>
            </a:r>
            <a:r>
              <a:rPr lang="en-US" sz="2000" dirty="0">
                <a:latin typeface="Times New Roman"/>
                <a:cs typeface="Times New Roman"/>
              </a:rPr>
              <a:t>←</a:t>
            </a:r>
            <a:r>
              <a:rPr lang="en-US" sz="2000" dirty="0">
                <a:solidFill>
                  <a:schemeClr val="accent1"/>
                </a:solidFill>
                <a:latin typeface="Times New Roman"/>
                <a:cs typeface="Times New Roman"/>
              </a:rPr>
              <a:t>B</a:t>
            </a:r>
            <a:endParaRPr lang="en-US" sz="2000" dirty="0">
              <a:latin typeface="Times New Roman"/>
              <a:cs typeface="Times New Roman"/>
            </a:endParaRPr>
          </a:p>
        </p:txBody>
      </p:sp>
    </p:spTree>
    <p:extLst>
      <p:ext uri="{BB962C8B-B14F-4D97-AF65-F5344CB8AC3E}">
        <p14:creationId xmlns:p14="http://schemas.microsoft.com/office/powerpoint/2010/main" val="190068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81000" y="304800"/>
            <a:ext cx="8763000" cy="685800"/>
          </a:xfrm>
        </p:spPr>
        <p:txBody>
          <a:bodyPr/>
          <a:lstStyle/>
          <a:p>
            <a:r>
              <a:rPr lang="en-US" sz="4000" dirty="0">
                <a:latin typeface="Helvetica" charset="0"/>
                <a:ea typeface="宋体" charset="0"/>
                <a:cs typeface="宋体" charset="0"/>
              </a:rPr>
              <a:t>Constraint Satisfaction Problem</a:t>
            </a:r>
            <a:endParaRPr lang="en-US" dirty="0">
              <a:latin typeface="Helvetica" charset="0"/>
              <a:ea typeface="宋体" charset="0"/>
              <a:cs typeface="宋体" charset="0"/>
            </a:endParaRPr>
          </a:p>
        </p:txBody>
      </p:sp>
      <p:sp>
        <p:nvSpPr>
          <p:cNvPr id="22530" name="Content Placeholder 2"/>
          <p:cNvSpPr>
            <a:spLocks noGrp="1"/>
          </p:cNvSpPr>
          <p:nvPr>
            <p:ph idx="1"/>
          </p:nvPr>
        </p:nvSpPr>
        <p:spPr>
          <a:xfrm>
            <a:off x="533400" y="1265238"/>
            <a:ext cx="4387850" cy="2068512"/>
          </a:xfrm>
        </p:spPr>
        <p:txBody>
          <a:bodyPr/>
          <a:lstStyle/>
          <a:p>
            <a:pPr>
              <a:buClr>
                <a:schemeClr val="tx1"/>
              </a:buClr>
            </a:pPr>
            <a:r>
              <a:rPr lang="en-US" dirty="0">
                <a:latin typeface="Helvetica" charset="0"/>
                <a:ea typeface="宋体" charset="0"/>
                <a:cs typeface="宋体" charset="0"/>
              </a:rPr>
              <a:t>Given</a:t>
            </a:r>
          </a:p>
          <a:p>
            <a:pPr lvl="1">
              <a:buClr>
                <a:schemeClr val="tx1"/>
              </a:buClr>
            </a:pPr>
            <a:r>
              <a:rPr lang="en-US" dirty="0">
                <a:latin typeface="Helvetica" charset="0"/>
                <a:ea typeface="宋体" charset="0"/>
                <a:cs typeface="宋体" charset="0"/>
              </a:rPr>
              <a:t>set of variables</a:t>
            </a:r>
          </a:p>
          <a:p>
            <a:pPr lvl="1">
              <a:buClr>
                <a:schemeClr val="tx1"/>
              </a:buClr>
            </a:pPr>
            <a:r>
              <a:rPr lang="en-US" dirty="0">
                <a:latin typeface="Helvetica" charset="0"/>
                <a:ea typeface="宋体" charset="0"/>
                <a:cs typeface="宋体" charset="0"/>
              </a:rPr>
              <a:t>their domains</a:t>
            </a:r>
          </a:p>
          <a:p>
            <a:pPr lvl="1">
              <a:buClr>
                <a:schemeClr val="tx1"/>
              </a:buClr>
            </a:pPr>
            <a:r>
              <a:rPr lang="en-US" dirty="0">
                <a:latin typeface="Helvetica" charset="0"/>
                <a:ea typeface="宋体" charset="0"/>
                <a:cs typeface="宋体" charset="0"/>
              </a:rPr>
              <a:t>and a set of constraints</a:t>
            </a:r>
          </a:p>
        </p:txBody>
      </p:sp>
      <p:sp>
        <p:nvSpPr>
          <p:cNvPr id="4" name="Date Placeholder 3"/>
          <p:cNvSpPr>
            <a:spLocks noGrp="1"/>
          </p:cNvSpPr>
          <p:nvPr>
            <p:ph type="dt" sz="quarter"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22533" name="Slide Number Placeholder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647E05A6-2B25-2B40-A0E2-39A9C4A6C66D}" type="slidenum">
              <a:rPr lang="en-US" altLang="zh-CN" sz="1400"/>
              <a:pPr eaLnBrk="1" hangingPunct="1"/>
              <a:t>7</a:t>
            </a:fld>
            <a:endParaRPr lang="en-US" altLang="zh-CN" sz="1400"/>
          </a:p>
        </p:txBody>
      </p:sp>
      <p:sp>
        <p:nvSpPr>
          <p:cNvPr id="7" name="Content Placeholder 2"/>
          <p:cNvSpPr txBox="1">
            <a:spLocks/>
          </p:cNvSpPr>
          <p:nvPr/>
        </p:nvSpPr>
        <p:spPr bwMode="auto">
          <a:xfrm>
            <a:off x="533400" y="3128963"/>
            <a:ext cx="4106863" cy="153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spcBef>
                <a:spcPct val="20000"/>
              </a:spcBef>
              <a:buClr>
                <a:schemeClr val="tx1"/>
              </a:buClr>
              <a:buFontTx/>
              <a:buChar char="•"/>
            </a:pPr>
            <a:r>
              <a:rPr lang="en-US" sz="2800" dirty="0">
                <a:latin typeface="Helvetica" charset="0"/>
              </a:rPr>
              <a:t>Question</a:t>
            </a:r>
          </a:p>
          <a:p>
            <a:pPr lvl="1">
              <a:spcBef>
                <a:spcPct val="20000"/>
              </a:spcBef>
              <a:buClr>
                <a:schemeClr val="tx1"/>
              </a:buClr>
              <a:buFontTx/>
              <a:buChar char="–"/>
            </a:pPr>
            <a:r>
              <a:rPr lang="en-US" dirty="0">
                <a:latin typeface="Helvetica" charset="0"/>
              </a:rPr>
              <a:t>Find one solution</a:t>
            </a:r>
          </a:p>
          <a:p>
            <a:pPr lvl="1">
              <a:spcBef>
                <a:spcPct val="20000"/>
              </a:spcBef>
              <a:buClr>
                <a:schemeClr val="tx1"/>
              </a:buClr>
              <a:buFontTx/>
              <a:buChar char="–"/>
            </a:pPr>
            <a:r>
              <a:rPr lang="en-US" dirty="0">
                <a:latin typeface="Helvetica" charset="0"/>
              </a:rPr>
              <a:t>Find all solutions</a:t>
            </a:r>
          </a:p>
        </p:txBody>
      </p:sp>
      <p:sp>
        <p:nvSpPr>
          <p:cNvPr id="2" name="Oval 1"/>
          <p:cNvSpPr/>
          <p:nvPr/>
        </p:nvSpPr>
        <p:spPr>
          <a:xfrm>
            <a:off x="5051425" y="3052763"/>
            <a:ext cx="1166813" cy="4286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3" name="TextBox 2"/>
          <p:cNvSpPr txBox="1">
            <a:spLocks noChangeArrowheads="1"/>
          </p:cNvSpPr>
          <p:nvPr/>
        </p:nvSpPr>
        <p:spPr bwMode="auto">
          <a:xfrm>
            <a:off x="4714875" y="3036888"/>
            <a:ext cx="46196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a:latin typeface="Times New Roman" charset="0"/>
                <a:cs typeface="Times New Roman" charset="0"/>
              </a:rPr>
              <a:t>x</a:t>
            </a:r>
            <a:r>
              <a:rPr lang="en-US" baseline="-25000">
                <a:latin typeface="Times New Roman" charset="0"/>
                <a:cs typeface="Times New Roman" charset="0"/>
              </a:rPr>
              <a:t>2</a:t>
            </a:r>
          </a:p>
        </p:txBody>
      </p:sp>
      <p:sp>
        <p:nvSpPr>
          <p:cNvPr id="17" name="Oval 16"/>
          <p:cNvSpPr/>
          <p:nvPr/>
        </p:nvSpPr>
        <p:spPr>
          <a:xfrm>
            <a:off x="5051425" y="3952875"/>
            <a:ext cx="1166813" cy="430213"/>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18" name="TextBox 17"/>
          <p:cNvSpPr txBox="1">
            <a:spLocks noChangeArrowheads="1"/>
          </p:cNvSpPr>
          <p:nvPr/>
        </p:nvSpPr>
        <p:spPr bwMode="auto">
          <a:xfrm>
            <a:off x="4714875" y="3937000"/>
            <a:ext cx="4619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a:latin typeface="Times New Roman" charset="0"/>
                <a:cs typeface="Times New Roman" charset="0"/>
              </a:rPr>
              <a:t>x</a:t>
            </a:r>
            <a:r>
              <a:rPr lang="en-US" baseline="-25000">
                <a:latin typeface="Times New Roman" charset="0"/>
                <a:cs typeface="Times New Roman" charset="0"/>
              </a:rPr>
              <a:t>3</a:t>
            </a:r>
          </a:p>
        </p:txBody>
      </p:sp>
      <p:cxnSp>
        <p:nvCxnSpPr>
          <p:cNvPr id="14" name="Straight Connector 13"/>
          <p:cNvCxnSpPr>
            <a:stCxn id="2" idx="4"/>
            <a:endCxn id="17" idx="0"/>
          </p:cNvCxnSpPr>
          <p:nvPr/>
        </p:nvCxnSpPr>
        <p:spPr>
          <a:xfrm>
            <a:off x="5635625" y="3481388"/>
            <a:ext cx="0" cy="471487"/>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p:cNvCxnSpPr>
            <a:stCxn id="68" idx="6"/>
            <a:endCxn id="50" idx="1"/>
          </p:cNvCxnSpPr>
          <p:nvPr/>
        </p:nvCxnSpPr>
        <p:spPr>
          <a:xfrm>
            <a:off x="6218238" y="2365375"/>
            <a:ext cx="1095375" cy="749300"/>
          </a:xfrm>
          <a:prstGeom prst="line">
            <a:avLst/>
          </a:prstGeom>
          <a:ln w="12700"/>
        </p:spPr>
        <p:style>
          <a:lnRef idx="1">
            <a:schemeClr val="dk1"/>
          </a:lnRef>
          <a:fillRef idx="0">
            <a:schemeClr val="dk1"/>
          </a:fillRef>
          <a:effectRef idx="0">
            <a:schemeClr val="dk1"/>
          </a:effectRef>
          <a:fontRef idx="minor">
            <a:schemeClr val="tx1"/>
          </a:fontRef>
        </p:style>
      </p:cxnSp>
      <p:sp>
        <p:nvSpPr>
          <p:cNvPr id="41" name="TextBox 40"/>
          <p:cNvSpPr txBox="1">
            <a:spLocks noChangeArrowheads="1"/>
          </p:cNvSpPr>
          <p:nvPr/>
        </p:nvSpPr>
        <p:spPr bwMode="auto">
          <a:xfrm>
            <a:off x="5611813" y="3487738"/>
            <a:ext cx="3651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45" name="TextBox 44"/>
          <p:cNvSpPr txBox="1">
            <a:spLocks noChangeArrowheads="1"/>
          </p:cNvSpPr>
          <p:nvPr/>
        </p:nvSpPr>
        <p:spPr bwMode="auto">
          <a:xfrm>
            <a:off x="6503988" y="2214563"/>
            <a:ext cx="354012"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50" name="Oval 49"/>
          <p:cNvSpPr/>
          <p:nvPr/>
        </p:nvSpPr>
        <p:spPr>
          <a:xfrm>
            <a:off x="7143750" y="3052763"/>
            <a:ext cx="1166813" cy="4286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51" name="TextBox 50"/>
          <p:cNvSpPr txBox="1">
            <a:spLocks noChangeArrowheads="1"/>
          </p:cNvSpPr>
          <p:nvPr/>
        </p:nvSpPr>
        <p:spPr bwMode="auto">
          <a:xfrm>
            <a:off x="8291513" y="3036888"/>
            <a:ext cx="461962"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a:latin typeface="Times New Roman" charset="0"/>
                <a:cs typeface="Times New Roman" charset="0"/>
              </a:rPr>
              <a:t>x</a:t>
            </a:r>
            <a:r>
              <a:rPr lang="en-US" baseline="-25000">
                <a:latin typeface="Times New Roman" charset="0"/>
                <a:cs typeface="Times New Roman" charset="0"/>
              </a:rPr>
              <a:t>4</a:t>
            </a:r>
          </a:p>
        </p:txBody>
      </p:sp>
      <p:cxnSp>
        <p:nvCxnSpPr>
          <p:cNvPr id="55" name="Straight Connector 54"/>
          <p:cNvCxnSpPr>
            <a:stCxn id="17" idx="6"/>
            <a:endCxn id="50" idx="3"/>
          </p:cNvCxnSpPr>
          <p:nvPr/>
        </p:nvCxnSpPr>
        <p:spPr>
          <a:xfrm flipV="1">
            <a:off x="6218238" y="3419475"/>
            <a:ext cx="1095375" cy="749300"/>
          </a:xfrm>
          <a:prstGeom prst="line">
            <a:avLst/>
          </a:prstGeom>
          <a:ln w="12700"/>
        </p:spPr>
        <p:style>
          <a:lnRef idx="1">
            <a:schemeClr val="dk1"/>
          </a:lnRef>
          <a:fillRef idx="0">
            <a:schemeClr val="dk1"/>
          </a:fillRef>
          <a:effectRef idx="0">
            <a:schemeClr val="dk1"/>
          </a:effectRef>
          <a:fontRef idx="minor">
            <a:schemeClr val="tx1"/>
          </a:fontRef>
        </p:style>
      </p:cxnSp>
      <p:sp>
        <p:nvSpPr>
          <p:cNvPr id="68" name="Oval 67"/>
          <p:cNvSpPr/>
          <p:nvPr/>
        </p:nvSpPr>
        <p:spPr>
          <a:xfrm>
            <a:off x="5051425" y="2151063"/>
            <a:ext cx="1166813" cy="430212"/>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69" name="TextBox 68"/>
          <p:cNvSpPr txBox="1">
            <a:spLocks noChangeArrowheads="1"/>
          </p:cNvSpPr>
          <p:nvPr/>
        </p:nvSpPr>
        <p:spPr bwMode="auto">
          <a:xfrm>
            <a:off x="4714875" y="2135188"/>
            <a:ext cx="4619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a:latin typeface="Times New Roman" charset="0"/>
                <a:cs typeface="Times New Roman" charset="0"/>
              </a:rPr>
              <a:t>x</a:t>
            </a:r>
            <a:r>
              <a:rPr lang="en-US" baseline="-25000">
                <a:latin typeface="Times New Roman" charset="0"/>
                <a:cs typeface="Times New Roman" charset="0"/>
              </a:rPr>
              <a:t>1</a:t>
            </a:r>
          </a:p>
        </p:txBody>
      </p:sp>
      <p:cxnSp>
        <p:nvCxnSpPr>
          <p:cNvPr id="70" name="Straight Connector 69"/>
          <p:cNvCxnSpPr>
            <a:stCxn id="68" idx="4"/>
            <a:endCxn id="2" idx="0"/>
          </p:cNvCxnSpPr>
          <p:nvPr/>
        </p:nvCxnSpPr>
        <p:spPr>
          <a:xfrm>
            <a:off x="5635625" y="2581275"/>
            <a:ext cx="0" cy="471488"/>
          </a:xfrm>
          <a:prstGeom prst="line">
            <a:avLst/>
          </a:prstGeom>
          <a:ln w="12700"/>
        </p:spPr>
        <p:style>
          <a:lnRef idx="1">
            <a:schemeClr val="dk1"/>
          </a:lnRef>
          <a:fillRef idx="0">
            <a:schemeClr val="dk1"/>
          </a:fillRef>
          <a:effectRef idx="0">
            <a:schemeClr val="dk1"/>
          </a:effectRef>
          <a:fontRef idx="minor">
            <a:schemeClr val="tx1"/>
          </a:fontRef>
        </p:style>
      </p:cxnSp>
      <p:sp>
        <p:nvSpPr>
          <p:cNvPr id="71" name="TextBox 70"/>
          <p:cNvSpPr txBox="1">
            <a:spLocks noChangeArrowheads="1"/>
          </p:cNvSpPr>
          <p:nvPr/>
        </p:nvSpPr>
        <p:spPr bwMode="auto">
          <a:xfrm>
            <a:off x="5611813" y="2586038"/>
            <a:ext cx="3651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81" name="TextBox 80"/>
          <p:cNvSpPr txBox="1">
            <a:spLocks noChangeArrowheads="1"/>
          </p:cNvSpPr>
          <p:nvPr/>
        </p:nvSpPr>
        <p:spPr bwMode="auto">
          <a:xfrm>
            <a:off x="6503988" y="3427413"/>
            <a:ext cx="3540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87" name="TextBox 86"/>
          <p:cNvSpPr txBox="1"/>
          <p:nvPr/>
        </p:nvSpPr>
        <p:spPr>
          <a:xfrm>
            <a:off x="5454650" y="2120900"/>
            <a:ext cx="706293" cy="461665"/>
          </a:xfrm>
          <a:prstGeom prst="rect">
            <a:avLst/>
          </a:prstGeom>
          <a:noFill/>
        </p:spPr>
        <p:txBody>
          <a:bodyPr wrap="none">
            <a:spAutoFit/>
          </a:bodyPr>
          <a:lstStyle/>
          <a:p>
            <a:pPr>
              <a:defRPr/>
            </a:pPr>
            <a:r>
              <a:rPr lang="en-US" sz="2400" b="1" dirty="0">
                <a:solidFill>
                  <a:srgbClr val="008000"/>
                </a:solidFill>
                <a:latin typeface="Times New Roman"/>
                <a:cs typeface="Times New Roman"/>
              </a:rPr>
              <a:t>G</a:t>
            </a:r>
            <a:r>
              <a:rPr lang="en-US" sz="2400" dirty="0">
                <a:latin typeface="Times New Roman"/>
                <a:cs typeface="Times New Roman"/>
              </a:rPr>
              <a:t>,</a:t>
            </a:r>
            <a:r>
              <a:rPr lang="en-US" sz="2400" b="1" dirty="0">
                <a:solidFill>
                  <a:schemeClr val="accent1"/>
                </a:solidFill>
                <a:latin typeface="Times New Roman"/>
                <a:cs typeface="Times New Roman"/>
              </a:rPr>
              <a:t>B</a:t>
            </a:r>
          </a:p>
        </p:txBody>
      </p:sp>
      <p:sp>
        <p:nvSpPr>
          <p:cNvPr id="88" name="TextBox 87"/>
          <p:cNvSpPr txBox="1"/>
          <p:nvPr/>
        </p:nvSpPr>
        <p:spPr>
          <a:xfrm>
            <a:off x="5173663" y="3017838"/>
            <a:ext cx="1005504" cy="461665"/>
          </a:xfrm>
          <a:prstGeom prst="rect">
            <a:avLst/>
          </a:prstGeom>
          <a:noFill/>
        </p:spPr>
        <p:txBody>
          <a:bodyPr wrap="none">
            <a:spAutoFit/>
          </a:bodyPr>
          <a:lstStyle/>
          <a:p>
            <a:pPr>
              <a:defRPr/>
            </a:pPr>
            <a:r>
              <a:rPr lang="en-US" sz="2400" b="1" dirty="0">
                <a:solidFill>
                  <a:schemeClr val="accent2"/>
                </a:solidFill>
                <a:latin typeface="Times New Roman"/>
                <a:cs typeface="Times New Roman"/>
              </a:rPr>
              <a:t>R</a:t>
            </a:r>
            <a:r>
              <a:rPr lang="en-US" sz="2400" dirty="0">
                <a:latin typeface="Times New Roman"/>
                <a:cs typeface="Times New Roman"/>
              </a:rPr>
              <a:t>,</a:t>
            </a:r>
            <a:r>
              <a:rPr lang="en-US" sz="2400" b="1" dirty="0">
                <a:solidFill>
                  <a:srgbClr val="008000"/>
                </a:solidFill>
                <a:latin typeface="Times New Roman"/>
                <a:cs typeface="Times New Roman"/>
              </a:rPr>
              <a:t>G</a:t>
            </a:r>
            <a:r>
              <a:rPr lang="en-US" sz="2400" dirty="0">
                <a:latin typeface="Times New Roman"/>
                <a:cs typeface="Times New Roman"/>
              </a:rPr>
              <a:t>,</a:t>
            </a:r>
            <a:r>
              <a:rPr lang="en-US" sz="2400" b="1" dirty="0">
                <a:solidFill>
                  <a:schemeClr val="accent1"/>
                </a:solidFill>
                <a:latin typeface="Times New Roman"/>
                <a:cs typeface="Times New Roman"/>
              </a:rPr>
              <a:t>B</a:t>
            </a:r>
          </a:p>
        </p:txBody>
      </p:sp>
      <p:sp>
        <p:nvSpPr>
          <p:cNvPr id="89" name="TextBox 88"/>
          <p:cNvSpPr txBox="1"/>
          <p:nvPr/>
        </p:nvSpPr>
        <p:spPr>
          <a:xfrm>
            <a:off x="5173663" y="3941763"/>
            <a:ext cx="723275" cy="461665"/>
          </a:xfrm>
          <a:prstGeom prst="rect">
            <a:avLst/>
          </a:prstGeom>
          <a:noFill/>
        </p:spPr>
        <p:txBody>
          <a:bodyPr wrap="none">
            <a:spAutoFit/>
          </a:bodyPr>
          <a:lstStyle/>
          <a:p>
            <a:pPr>
              <a:defRPr/>
            </a:pPr>
            <a:r>
              <a:rPr lang="en-US" sz="2400" b="1" dirty="0">
                <a:solidFill>
                  <a:schemeClr val="accent2"/>
                </a:solidFill>
                <a:latin typeface="Times New Roman"/>
                <a:cs typeface="Times New Roman"/>
              </a:rPr>
              <a:t>R</a:t>
            </a:r>
            <a:r>
              <a:rPr lang="en-US" sz="2400" dirty="0">
                <a:latin typeface="Times New Roman"/>
                <a:cs typeface="Times New Roman"/>
              </a:rPr>
              <a:t>,</a:t>
            </a:r>
            <a:r>
              <a:rPr lang="en-US" sz="2400" b="1" dirty="0">
                <a:solidFill>
                  <a:srgbClr val="008000"/>
                </a:solidFill>
                <a:latin typeface="Times New Roman"/>
                <a:cs typeface="Times New Roman"/>
              </a:rPr>
              <a:t>G</a:t>
            </a:r>
          </a:p>
        </p:txBody>
      </p:sp>
      <p:sp>
        <p:nvSpPr>
          <p:cNvPr id="90" name="TextBox 89"/>
          <p:cNvSpPr txBox="1"/>
          <p:nvPr/>
        </p:nvSpPr>
        <p:spPr>
          <a:xfrm>
            <a:off x="7294563" y="3017838"/>
            <a:ext cx="1005504" cy="461665"/>
          </a:xfrm>
          <a:prstGeom prst="rect">
            <a:avLst/>
          </a:prstGeom>
          <a:noFill/>
        </p:spPr>
        <p:txBody>
          <a:bodyPr wrap="none">
            <a:spAutoFit/>
          </a:bodyPr>
          <a:lstStyle/>
          <a:p>
            <a:pPr>
              <a:defRPr/>
            </a:pPr>
            <a:r>
              <a:rPr lang="en-US" sz="2400" b="1" dirty="0">
                <a:solidFill>
                  <a:schemeClr val="accent2"/>
                </a:solidFill>
                <a:latin typeface="Times New Roman"/>
                <a:cs typeface="Times New Roman"/>
              </a:rPr>
              <a:t>R</a:t>
            </a:r>
            <a:r>
              <a:rPr lang="en-US" sz="2400" dirty="0">
                <a:latin typeface="Times New Roman"/>
                <a:cs typeface="Times New Roman"/>
              </a:rPr>
              <a:t>,</a:t>
            </a:r>
            <a:r>
              <a:rPr lang="en-US" sz="2400" b="1" dirty="0">
                <a:solidFill>
                  <a:srgbClr val="008000"/>
                </a:solidFill>
                <a:latin typeface="Times New Roman"/>
                <a:cs typeface="Times New Roman"/>
              </a:rPr>
              <a:t>G</a:t>
            </a:r>
            <a:r>
              <a:rPr lang="en-US" sz="2400" dirty="0">
                <a:latin typeface="Times New Roman"/>
                <a:cs typeface="Times New Roman"/>
              </a:rPr>
              <a:t>,</a:t>
            </a:r>
            <a:r>
              <a:rPr lang="en-US" sz="2400" b="1" dirty="0">
                <a:solidFill>
                  <a:schemeClr val="accent1"/>
                </a:solidFill>
                <a:latin typeface="Times New Roman"/>
                <a:cs typeface="Times New Roman"/>
              </a:rPr>
              <a:t>B</a:t>
            </a:r>
          </a:p>
        </p:txBody>
      </p:sp>
      <p:sp>
        <p:nvSpPr>
          <p:cNvPr id="95" name="Oval 94"/>
          <p:cNvSpPr/>
          <p:nvPr/>
        </p:nvSpPr>
        <p:spPr>
          <a:xfrm>
            <a:off x="7143750" y="3957638"/>
            <a:ext cx="1166813" cy="430212"/>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96" name="TextBox 95"/>
          <p:cNvSpPr txBox="1">
            <a:spLocks noChangeArrowheads="1"/>
          </p:cNvSpPr>
          <p:nvPr/>
        </p:nvSpPr>
        <p:spPr bwMode="auto">
          <a:xfrm>
            <a:off x="8291513" y="3941763"/>
            <a:ext cx="46196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a:latin typeface="Times New Roman" charset="0"/>
                <a:cs typeface="Times New Roman" charset="0"/>
              </a:rPr>
              <a:t>x</a:t>
            </a:r>
            <a:r>
              <a:rPr lang="en-US" baseline="-25000">
                <a:latin typeface="Times New Roman" charset="0"/>
                <a:cs typeface="Times New Roman" charset="0"/>
              </a:rPr>
              <a:t>5</a:t>
            </a:r>
          </a:p>
        </p:txBody>
      </p:sp>
      <p:sp>
        <p:nvSpPr>
          <p:cNvPr id="97" name="TextBox 96"/>
          <p:cNvSpPr txBox="1"/>
          <p:nvPr/>
        </p:nvSpPr>
        <p:spPr>
          <a:xfrm>
            <a:off x="7294563" y="3922713"/>
            <a:ext cx="1005504" cy="461665"/>
          </a:xfrm>
          <a:prstGeom prst="rect">
            <a:avLst/>
          </a:prstGeom>
          <a:noFill/>
        </p:spPr>
        <p:txBody>
          <a:bodyPr wrap="none">
            <a:spAutoFit/>
          </a:bodyPr>
          <a:lstStyle/>
          <a:p>
            <a:pPr>
              <a:defRPr/>
            </a:pPr>
            <a:r>
              <a:rPr lang="en-US" sz="2400" b="1" dirty="0">
                <a:solidFill>
                  <a:schemeClr val="accent2"/>
                </a:solidFill>
                <a:latin typeface="Times New Roman"/>
                <a:cs typeface="Times New Roman"/>
              </a:rPr>
              <a:t>R</a:t>
            </a:r>
            <a:r>
              <a:rPr lang="en-US" sz="2400" dirty="0">
                <a:latin typeface="Times New Roman"/>
                <a:cs typeface="Times New Roman"/>
              </a:rPr>
              <a:t>,</a:t>
            </a:r>
            <a:r>
              <a:rPr lang="en-US" sz="2400" b="1" dirty="0">
                <a:solidFill>
                  <a:srgbClr val="008000"/>
                </a:solidFill>
                <a:latin typeface="Times New Roman"/>
                <a:cs typeface="Times New Roman"/>
              </a:rPr>
              <a:t>G</a:t>
            </a:r>
            <a:r>
              <a:rPr lang="en-US" sz="2400" dirty="0">
                <a:latin typeface="Times New Roman"/>
                <a:cs typeface="Times New Roman"/>
              </a:rPr>
              <a:t>,</a:t>
            </a:r>
            <a:r>
              <a:rPr lang="en-US" sz="2400" b="1" dirty="0">
                <a:solidFill>
                  <a:schemeClr val="accent1"/>
                </a:solidFill>
                <a:latin typeface="Times New Roman"/>
                <a:cs typeface="Times New Roman"/>
              </a:rPr>
              <a:t>B</a:t>
            </a:r>
          </a:p>
        </p:txBody>
      </p:sp>
      <p:cxnSp>
        <p:nvCxnSpPr>
          <p:cNvPr id="98" name="Straight Connector 97"/>
          <p:cNvCxnSpPr>
            <a:stCxn id="17" idx="6"/>
            <a:endCxn id="95" idx="2"/>
          </p:cNvCxnSpPr>
          <p:nvPr/>
        </p:nvCxnSpPr>
        <p:spPr>
          <a:xfrm>
            <a:off x="6218238" y="4168775"/>
            <a:ext cx="925512" cy="4763"/>
          </a:xfrm>
          <a:prstGeom prst="line">
            <a:avLst/>
          </a:prstGeom>
          <a:ln w="12700"/>
        </p:spPr>
        <p:style>
          <a:lnRef idx="1">
            <a:schemeClr val="dk1"/>
          </a:lnRef>
          <a:fillRef idx="0">
            <a:schemeClr val="dk1"/>
          </a:fillRef>
          <a:effectRef idx="0">
            <a:schemeClr val="dk1"/>
          </a:effectRef>
          <a:fontRef idx="minor">
            <a:schemeClr val="tx1"/>
          </a:fontRef>
        </p:style>
      </p:cxnSp>
      <p:cxnSp>
        <p:nvCxnSpPr>
          <p:cNvPr id="101" name="Straight Connector 100"/>
          <p:cNvCxnSpPr>
            <a:stCxn id="95" idx="0"/>
            <a:endCxn id="50" idx="4"/>
          </p:cNvCxnSpPr>
          <p:nvPr/>
        </p:nvCxnSpPr>
        <p:spPr>
          <a:xfrm flipV="1">
            <a:off x="7726363" y="3481388"/>
            <a:ext cx="0" cy="476250"/>
          </a:xfrm>
          <a:prstGeom prst="line">
            <a:avLst/>
          </a:prstGeom>
          <a:ln w="12700"/>
        </p:spPr>
        <p:style>
          <a:lnRef idx="1">
            <a:schemeClr val="dk1"/>
          </a:lnRef>
          <a:fillRef idx="0">
            <a:schemeClr val="dk1"/>
          </a:fillRef>
          <a:effectRef idx="0">
            <a:schemeClr val="dk1"/>
          </a:effectRef>
          <a:fontRef idx="minor">
            <a:schemeClr val="tx1"/>
          </a:fontRef>
        </p:style>
      </p:cxnSp>
      <p:sp>
        <p:nvSpPr>
          <p:cNvPr id="106" name="TextBox 105"/>
          <p:cNvSpPr txBox="1">
            <a:spLocks noChangeArrowheads="1"/>
          </p:cNvSpPr>
          <p:nvPr/>
        </p:nvSpPr>
        <p:spPr bwMode="auto">
          <a:xfrm>
            <a:off x="6503988" y="4062413"/>
            <a:ext cx="3540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107" name="TextBox 106"/>
          <p:cNvSpPr txBox="1">
            <a:spLocks noChangeArrowheads="1"/>
          </p:cNvSpPr>
          <p:nvPr/>
        </p:nvSpPr>
        <p:spPr bwMode="auto">
          <a:xfrm>
            <a:off x="7685088" y="3487738"/>
            <a:ext cx="3635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Tree>
    <p:extLst>
      <p:ext uri="{BB962C8B-B14F-4D97-AF65-F5344CB8AC3E}">
        <p14:creationId xmlns:p14="http://schemas.microsoft.com/office/powerpoint/2010/main" val="2528361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17" grpId="0" animBg="1"/>
      <p:bldP spid="18" grpId="0"/>
      <p:bldP spid="41" grpId="0"/>
      <p:bldP spid="45" grpId="0"/>
      <p:bldP spid="50" grpId="0" animBg="1"/>
      <p:bldP spid="51" grpId="0"/>
      <p:bldP spid="68" grpId="0" animBg="1"/>
      <p:bldP spid="69" grpId="0"/>
      <p:bldP spid="71" grpId="0"/>
      <p:bldP spid="81" grpId="0"/>
      <p:bldP spid="87" grpId="0"/>
      <p:bldP spid="88" grpId="0"/>
      <p:bldP spid="89" grpId="0"/>
      <p:bldP spid="90" grpId="0"/>
      <p:bldP spid="95" grpId="0" animBg="1"/>
      <p:bldP spid="96" grpId="0"/>
      <p:bldP spid="97" grpId="0"/>
      <p:bldP spid="106" grpId="0"/>
      <p:bldP spid="1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Helvetica" charset="0"/>
                <a:ea typeface="宋体" charset="0"/>
                <a:cs typeface="宋体" charset="0"/>
              </a:rPr>
              <a:t>Search and Real Full </a:t>
            </a:r>
            <a:r>
              <a:rPr lang="en-US" sz="4000" dirty="0" err="1">
                <a:latin typeface="Helvetica" charset="0"/>
                <a:ea typeface="宋体" charset="0"/>
                <a:cs typeface="宋体" charset="0"/>
              </a:rPr>
              <a:t>Lookahead</a:t>
            </a:r>
            <a:endParaRPr lang="en-US" sz="4000" dirty="0"/>
          </a:p>
        </p:txBody>
      </p:sp>
      <p:sp>
        <p:nvSpPr>
          <p:cNvPr id="4" name="Date Placeholder 3"/>
          <p:cNvSpPr>
            <a:spLocks noGrp="1"/>
          </p:cNvSpPr>
          <p:nvPr>
            <p:ph type="dt" sz="half"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6" name="Slide Number Placeholder 5"/>
          <p:cNvSpPr>
            <a:spLocks noGrp="1"/>
          </p:cNvSpPr>
          <p:nvPr>
            <p:ph type="sldNum" sz="quarter" idx="12"/>
          </p:nvPr>
        </p:nvSpPr>
        <p:spPr/>
        <p:txBody>
          <a:bodyPr/>
          <a:lstStyle/>
          <a:p>
            <a:pPr>
              <a:defRPr/>
            </a:pPr>
            <a:fld id="{A7172004-5CED-694E-8453-C5C1C330C6EE}" type="slidenum">
              <a:rPr lang="en-US" altLang="zh-CN" smtClean="0"/>
              <a:pPr>
                <a:defRPr/>
              </a:pPr>
              <a:t>8</a:t>
            </a:fld>
            <a:endParaRPr lang="en-US" altLang="zh-CN"/>
          </a:p>
        </p:txBody>
      </p:sp>
      <p:sp>
        <p:nvSpPr>
          <p:cNvPr id="8" name="Oval 7"/>
          <p:cNvSpPr/>
          <p:nvPr/>
        </p:nvSpPr>
        <p:spPr>
          <a:xfrm>
            <a:off x="562463" y="2976430"/>
            <a:ext cx="1166813" cy="4286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9" name="TextBox 76"/>
          <p:cNvSpPr txBox="1">
            <a:spLocks noChangeArrowheads="1"/>
          </p:cNvSpPr>
          <p:nvPr/>
        </p:nvSpPr>
        <p:spPr bwMode="auto">
          <a:xfrm>
            <a:off x="225913" y="2960555"/>
            <a:ext cx="46196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a:latin typeface="Times New Roman" charset="0"/>
                <a:cs typeface="Times New Roman" charset="0"/>
              </a:rPr>
              <a:t>x</a:t>
            </a:r>
            <a:r>
              <a:rPr lang="en-US" baseline="-25000">
                <a:latin typeface="Times New Roman" charset="0"/>
                <a:cs typeface="Times New Roman" charset="0"/>
              </a:rPr>
              <a:t>2</a:t>
            </a:r>
          </a:p>
        </p:txBody>
      </p:sp>
      <p:sp>
        <p:nvSpPr>
          <p:cNvPr id="10" name="Oval 9"/>
          <p:cNvSpPr/>
          <p:nvPr/>
        </p:nvSpPr>
        <p:spPr>
          <a:xfrm>
            <a:off x="562463" y="3876542"/>
            <a:ext cx="1166813" cy="430213"/>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11" name="TextBox 10"/>
          <p:cNvSpPr txBox="1">
            <a:spLocks noChangeArrowheads="1"/>
          </p:cNvSpPr>
          <p:nvPr/>
        </p:nvSpPr>
        <p:spPr bwMode="auto">
          <a:xfrm>
            <a:off x="225913" y="3860667"/>
            <a:ext cx="4619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3</a:t>
            </a:r>
          </a:p>
        </p:txBody>
      </p:sp>
      <p:cxnSp>
        <p:nvCxnSpPr>
          <p:cNvPr id="12" name="Straight Connector 11"/>
          <p:cNvCxnSpPr>
            <a:stCxn id="8" idx="4"/>
            <a:endCxn id="10" idx="0"/>
          </p:cNvCxnSpPr>
          <p:nvPr/>
        </p:nvCxnSpPr>
        <p:spPr>
          <a:xfrm>
            <a:off x="1146663" y="3405055"/>
            <a:ext cx="0" cy="471487"/>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p:cNvCxnSpPr>
            <a:stCxn id="19" idx="6"/>
            <a:endCxn id="16" idx="1"/>
          </p:cNvCxnSpPr>
          <p:nvPr/>
        </p:nvCxnSpPr>
        <p:spPr>
          <a:xfrm>
            <a:off x="1729276" y="2289836"/>
            <a:ext cx="604674" cy="749365"/>
          </a:xfrm>
          <a:prstGeom prst="line">
            <a:avLst/>
          </a:prstGeom>
          <a:ln w="12700"/>
        </p:spPr>
        <p:style>
          <a:lnRef idx="1">
            <a:schemeClr val="dk1"/>
          </a:lnRef>
          <a:fillRef idx="0">
            <a:schemeClr val="dk1"/>
          </a:fillRef>
          <a:effectRef idx="0">
            <a:schemeClr val="dk1"/>
          </a:effectRef>
          <a:fontRef idx="minor">
            <a:schemeClr val="tx1"/>
          </a:fontRef>
        </p:style>
      </p:cxnSp>
      <p:sp>
        <p:nvSpPr>
          <p:cNvPr id="14" name="TextBox 83"/>
          <p:cNvSpPr txBox="1">
            <a:spLocks noChangeArrowheads="1"/>
          </p:cNvSpPr>
          <p:nvPr/>
        </p:nvSpPr>
        <p:spPr bwMode="auto">
          <a:xfrm>
            <a:off x="1122851" y="3411405"/>
            <a:ext cx="3651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15" name="TextBox 84"/>
          <p:cNvSpPr txBox="1">
            <a:spLocks noChangeArrowheads="1"/>
          </p:cNvSpPr>
          <p:nvPr/>
        </p:nvSpPr>
        <p:spPr bwMode="auto">
          <a:xfrm>
            <a:off x="1780024" y="2095898"/>
            <a:ext cx="354012"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dirty="0">
                <a:latin typeface="Times New Roman" charset="0"/>
                <a:cs typeface="Times New Roman" charset="0"/>
              </a:rPr>
              <a:t>≠</a:t>
            </a:r>
          </a:p>
        </p:txBody>
      </p:sp>
      <p:sp>
        <p:nvSpPr>
          <p:cNvPr id="16" name="Oval 15"/>
          <p:cNvSpPr/>
          <p:nvPr/>
        </p:nvSpPr>
        <p:spPr>
          <a:xfrm>
            <a:off x="2163074" y="2976430"/>
            <a:ext cx="1166813" cy="4286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17" name="TextBox 90"/>
          <p:cNvSpPr txBox="1">
            <a:spLocks noChangeArrowheads="1"/>
          </p:cNvSpPr>
          <p:nvPr/>
        </p:nvSpPr>
        <p:spPr bwMode="auto">
          <a:xfrm>
            <a:off x="3310837" y="2960555"/>
            <a:ext cx="461962"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a:latin typeface="Times New Roman" charset="0"/>
                <a:cs typeface="Times New Roman" charset="0"/>
              </a:rPr>
              <a:t>x</a:t>
            </a:r>
            <a:r>
              <a:rPr lang="en-US" baseline="-25000">
                <a:latin typeface="Times New Roman" charset="0"/>
                <a:cs typeface="Times New Roman" charset="0"/>
              </a:rPr>
              <a:t>4</a:t>
            </a:r>
          </a:p>
        </p:txBody>
      </p:sp>
      <p:cxnSp>
        <p:nvCxnSpPr>
          <p:cNvPr id="18" name="Straight Connector 17"/>
          <p:cNvCxnSpPr>
            <a:stCxn id="10" idx="6"/>
            <a:endCxn id="16" idx="3"/>
          </p:cNvCxnSpPr>
          <p:nvPr/>
        </p:nvCxnSpPr>
        <p:spPr>
          <a:xfrm flipV="1">
            <a:off x="1729276" y="3342284"/>
            <a:ext cx="604674" cy="749365"/>
          </a:xfrm>
          <a:prstGeom prst="line">
            <a:avLst/>
          </a:prstGeom>
          <a:ln w="12700"/>
        </p:spPr>
        <p:style>
          <a:lnRef idx="1">
            <a:schemeClr val="dk1"/>
          </a:lnRef>
          <a:fillRef idx="0">
            <a:schemeClr val="dk1"/>
          </a:fillRef>
          <a:effectRef idx="0">
            <a:schemeClr val="dk1"/>
          </a:effectRef>
          <a:fontRef idx="minor">
            <a:schemeClr val="tx1"/>
          </a:fontRef>
        </p:style>
      </p:cxnSp>
      <p:sp>
        <p:nvSpPr>
          <p:cNvPr id="19" name="Oval 18"/>
          <p:cNvSpPr/>
          <p:nvPr/>
        </p:nvSpPr>
        <p:spPr>
          <a:xfrm>
            <a:off x="562463" y="2074730"/>
            <a:ext cx="1166813" cy="430212"/>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20" name="TextBox 93"/>
          <p:cNvSpPr txBox="1">
            <a:spLocks noChangeArrowheads="1"/>
          </p:cNvSpPr>
          <p:nvPr/>
        </p:nvSpPr>
        <p:spPr bwMode="auto">
          <a:xfrm>
            <a:off x="225913" y="2058855"/>
            <a:ext cx="4619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1</a:t>
            </a:r>
          </a:p>
        </p:txBody>
      </p:sp>
      <p:cxnSp>
        <p:nvCxnSpPr>
          <p:cNvPr id="21" name="Straight Connector 20"/>
          <p:cNvCxnSpPr>
            <a:stCxn id="19" idx="4"/>
            <a:endCxn id="8" idx="0"/>
          </p:cNvCxnSpPr>
          <p:nvPr/>
        </p:nvCxnSpPr>
        <p:spPr>
          <a:xfrm>
            <a:off x="1146663" y="2504942"/>
            <a:ext cx="0" cy="471488"/>
          </a:xfrm>
          <a:prstGeom prst="line">
            <a:avLst/>
          </a:prstGeom>
          <a:ln w="12700"/>
        </p:spPr>
        <p:style>
          <a:lnRef idx="1">
            <a:schemeClr val="dk1"/>
          </a:lnRef>
          <a:fillRef idx="0">
            <a:schemeClr val="dk1"/>
          </a:fillRef>
          <a:effectRef idx="0">
            <a:schemeClr val="dk1"/>
          </a:effectRef>
          <a:fontRef idx="minor">
            <a:schemeClr val="tx1"/>
          </a:fontRef>
        </p:style>
      </p:cxnSp>
      <p:sp>
        <p:nvSpPr>
          <p:cNvPr id="22" name="TextBox 95"/>
          <p:cNvSpPr txBox="1">
            <a:spLocks noChangeArrowheads="1"/>
          </p:cNvSpPr>
          <p:nvPr/>
        </p:nvSpPr>
        <p:spPr bwMode="auto">
          <a:xfrm>
            <a:off x="1122851" y="2509705"/>
            <a:ext cx="3651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23" name="TextBox 96"/>
          <p:cNvSpPr txBox="1">
            <a:spLocks noChangeArrowheads="1"/>
          </p:cNvSpPr>
          <p:nvPr/>
        </p:nvSpPr>
        <p:spPr bwMode="auto">
          <a:xfrm>
            <a:off x="1780024" y="3308748"/>
            <a:ext cx="3540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24" name="TextBox 23"/>
          <p:cNvSpPr txBox="1"/>
          <p:nvPr/>
        </p:nvSpPr>
        <p:spPr>
          <a:xfrm>
            <a:off x="965688" y="2044567"/>
            <a:ext cx="706293" cy="461665"/>
          </a:xfrm>
          <a:prstGeom prst="rect">
            <a:avLst/>
          </a:prstGeom>
          <a:noFill/>
        </p:spPr>
        <p:txBody>
          <a:bodyPr wrap="none">
            <a:spAutoFit/>
          </a:bodyPr>
          <a:lstStyle/>
          <a:p>
            <a:pPr>
              <a:defRPr/>
            </a:pPr>
            <a:r>
              <a:rPr lang="en-US" sz="2400" b="1" dirty="0">
                <a:solidFill>
                  <a:srgbClr val="008000"/>
                </a:solidFill>
                <a:latin typeface="Times New Roman"/>
                <a:cs typeface="Times New Roman"/>
              </a:rPr>
              <a:t>G</a:t>
            </a:r>
            <a:r>
              <a:rPr lang="en-US" sz="2400" dirty="0">
                <a:latin typeface="Times New Roman"/>
                <a:cs typeface="Times New Roman"/>
              </a:rPr>
              <a:t>,</a:t>
            </a:r>
            <a:r>
              <a:rPr lang="en-US" sz="2400" b="1" dirty="0">
                <a:solidFill>
                  <a:schemeClr val="accent1"/>
                </a:solidFill>
                <a:latin typeface="Times New Roman"/>
                <a:cs typeface="Times New Roman"/>
              </a:rPr>
              <a:t>B</a:t>
            </a:r>
          </a:p>
        </p:txBody>
      </p:sp>
      <p:sp>
        <p:nvSpPr>
          <p:cNvPr id="25" name="TextBox 24"/>
          <p:cNvSpPr txBox="1"/>
          <p:nvPr/>
        </p:nvSpPr>
        <p:spPr>
          <a:xfrm>
            <a:off x="684701" y="2941505"/>
            <a:ext cx="1005504" cy="461665"/>
          </a:xfrm>
          <a:prstGeom prst="rect">
            <a:avLst/>
          </a:prstGeom>
          <a:noFill/>
        </p:spPr>
        <p:txBody>
          <a:bodyPr wrap="none">
            <a:spAutoFit/>
          </a:bodyPr>
          <a:lstStyle/>
          <a:p>
            <a:pPr>
              <a:defRPr/>
            </a:pPr>
            <a:r>
              <a:rPr lang="en-US" sz="2400" b="1" dirty="0">
                <a:solidFill>
                  <a:schemeClr val="accent2"/>
                </a:solidFill>
                <a:latin typeface="Times New Roman"/>
                <a:cs typeface="Times New Roman"/>
              </a:rPr>
              <a:t>R</a:t>
            </a:r>
            <a:r>
              <a:rPr lang="en-US" sz="2400" dirty="0">
                <a:latin typeface="Times New Roman"/>
                <a:cs typeface="Times New Roman"/>
              </a:rPr>
              <a:t>,</a:t>
            </a:r>
            <a:r>
              <a:rPr lang="en-US" sz="2400" b="1" dirty="0">
                <a:solidFill>
                  <a:srgbClr val="008000"/>
                </a:solidFill>
                <a:latin typeface="Times New Roman"/>
                <a:cs typeface="Times New Roman"/>
              </a:rPr>
              <a:t>G</a:t>
            </a:r>
            <a:r>
              <a:rPr lang="en-US" sz="2400" dirty="0">
                <a:latin typeface="Times New Roman"/>
                <a:cs typeface="Times New Roman"/>
              </a:rPr>
              <a:t>,</a:t>
            </a:r>
            <a:r>
              <a:rPr lang="en-US" sz="2400" b="1" dirty="0">
                <a:solidFill>
                  <a:schemeClr val="accent1"/>
                </a:solidFill>
                <a:latin typeface="Times New Roman"/>
                <a:cs typeface="Times New Roman"/>
              </a:rPr>
              <a:t>B</a:t>
            </a:r>
          </a:p>
        </p:txBody>
      </p:sp>
      <p:sp>
        <p:nvSpPr>
          <p:cNvPr id="26" name="TextBox 25"/>
          <p:cNvSpPr txBox="1"/>
          <p:nvPr/>
        </p:nvSpPr>
        <p:spPr>
          <a:xfrm>
            <a:off x="684701" y="3865430"/>
            <a:ext cx="723275" cy="461665"/>
          </a:xfrm>
          <a:prstGeom prst="rect">
            <a:avLst/>
          </a:prstGeom>
          <a:noFill/>
        </p:spPr>
        <p:txBody>
          <a:bodyPr wrap="none">
            <a:spAutoFit/>
          </a:bodyPr>
          <a:lstStyle/>
          <a:p>
            <a:pPr>
              <a:defRPr/>
            </a:pPr>
            <a:r>
              <a:rPr lang="en-US" sz="2400" b="1" dirty="0">
                <a:solidFill>
                  <a:schemeClr val="accent2"/>
                </a:solidFill>
                <a:latin typeface="Times New Roman"/>
                <a:cs typeface="Times New Roman"/>
              </a:rPr>
              <a:t>R</a:t>
            </a:r>
            <a:r>
              <a:rPr lang="en-US" sz="2400" dirty="0">
                <a:latin typeface="Times New Roman"/>
                <a:cs typeface="Times New Roman"/>
              </a:rPr>
              <a:t>,</a:t>
            </a:r>
            <a:r>
              <a:rPr lang="en-US" sz="2400" b="1" dirty="0">
                <a:solidFill>
                  <a:srgbClr val="008000"/>
                </a:solidFill>
                <a:latin typeface="Times New Roman"/>
                <a:cs typeface="Times New Roman"/>
              </a:rPr>
              <a:t>G</a:t>
            </a:r>
          </a:p>
        </p:txBody>
      </p:sp>
      <p:sp>
        <p:nvSpPr>
          <p:cNvPr id="27" name="TextBox 26"/>
          <p:cNvSpPr txBox="1"/>
          <p:nvPr/>
        </p:nvSpPr>
        <p:spPr>
          <a:xfrm>
            <a:off x="2313887" y="2941505"/>
            <a:ext cx="1005504" cy="461665"/>
          </a:xfrm>
          <a:prstGeom prst="rect">
            <a:avLst/>
          </a:prstGeom>
          <a:noFill/>
        </p:spPr>
        <p:txBody>
          <a:bodyPr wrap="none">
            <a:spAutoFit/>
          </a:bodyPr>
          <a:lstStyle/>
          <a:p>
            <a:pPr>
              <a:defRPr/>
            </a:pPr>
            <a:r>
              <a:rPr lang="en-US" sz="2400" b="1" dirty="0">
                <a:solidFill>
                  <a:schemeClr val="accent2"/>
                </a:solidFill>
                <a:latin typeface="Times New Roman"/>
                <a:cs typeface="Times New Roman"/>
              </a:rPr>
              <a:t>R</a:t>
            </a:r>
            <a:r>
              <a:rPr lang="en-US" sz="2400" dirty="0">
                <a:latin typeface="Times New Roman"/>
                <a:cs typeface="Times New Roman"/>
              </a:rPr>
              <a:t>,</a:t>
            </a:r>
            <a:r>
              <a:rPr lang="en-US" sz="2400" b="1" dirty="0">
                <a:solidFill>
                  <a:srgbClr val="008000"/>
                </a:solidFill>
                <a:latin typeface="Times New Roman"/>
                <a:cs typeface="Times New Roman"/>
              </a:rPr>
              <a:t>G</a:t>
            </a:r>
            <a:r>
              <a:rPr lang="en-US" sz="2400" dirty="0">
                <a:latin typeface="Times New Roman"/>
                <a:cs typeface="Times New Roman"/>
              </a:rPr>
              <a:t>,</a:t>
            </a:r>
            <a:r>
              <a:rPr lang="en-US" sz="2400" b="1" dirty="0">
                <a:solidFill>
                  <a:schemeClr val="accent1"/>
                </a:solidFill>
                <a:latin typeface="Times New Roman"/>
                <a:cs typeface="Times New Roman"/>
              </a:rPr>
              <a:t>B</a:t>
            </a:r>
          </a:p>
        </p:txBody>
      </p:sp>
      <p:sp>
        <p:nvSpPr>
          <p:cNvPr id="28" name="Oval 27"/>
          <p:cNvSpPr/>
          <p:nvPr/>
        </p:nvSpPr>
        <p:spPr>
          <a:xfrm>
            <a:off x="2163074" y="3881305"/>
            <a:ext cx="1166813" cy="430212"/>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29" name="TextBox 102"/>
          <p:cNvSpPr txBox="1">
            <a:spLocks noChangeArrowheads="1"/>
          </p:cNvSpPr>
          <p:nvPr/>
        </p:nvSpPr>
        <p:spPr bwMode="auto">
          <a:xfrm>
            <a:off x="3310837" y="3865430"/>
            <a:ext cx="46196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5</a:t>
            </a:r>
          </a:p>
        </p:txBody>
      </p:sp>
      <p:sp>
        <p:nvSpPr>
          <p:cNvPr id="30" name="TextBox 29"/>
          <p:cNvSpPr txBox="1"/>
          <p:nvPr/>
        </p:nvSpPr>
        <p:spPr>
          <a:xfrm>
            <a:off x="2313887" y="3846380"/>
            <a:ext cx="1005504" cy="461665"/>
          </a:xfrm>
          <a:prstGeom prst="rect">
            <a:avLst/>
          </a:prstGeom>
          <a:noFill/>
        </p:spPr>
        <p:txBody>
          <a:bodyPr wrap="none">
            <a:spAutoFit/>
          </a:bodyPr>
          <a:lstStyle/>
          <a:p>
            <a:pPr>
              <a:defRPr/>
            </a:pPr>
            <a:r>
              <a:rPr lang="en-US" sz="2400" b="1" dirty="0">
                <a:solidFill>
                  <a:schemeClr val="accent2"/>
                </a:solidFill>
                <a:latin typeface="Times New Roman"/>
                <a:cs typeface="Times New Roman"/>
              </a:rPr>
              <a:t>R</a:t>
            </a:r>
            <a:r>
              <a:rPr lang="en-US" sz="2400" dirty="0">
                <a:latin typeface="Times New Roman"/>
                <a:cs typeface="Times New Roman"/>
              </a:rPr>
              <a:t>,</a:t>
            </a:r>
            <a:r>
              <a:rPr lang="en-US" sz="2400" b="1" dirty="0">
                <a:solidFill>
                  <a:srgbClr val="008000"/>
                </a:solidFill>
                <a:latin typeface="Times New Roman"/>
                <a:cs typeface="Times New Roman"/>
              </a:rPr>
              <a:t>G</a:t>
            </a:r>
            <a:r>
              <a:rPr lang="en-US" sz="2400" dirty="0">
                <a:latin typeface="Times New Roman"/>
                <a:cs typeface="Times New Roman"/>
              </a:rPr>
              <a:t>,</a:t>
            </a:r>
            <a:r>
              <a:rPr lang="en-US" sz="2400" b="1" dirty="0">
                <a:solidFill>
                  <a:schemeClr val="accent1"/>
                </a:solidFill>
                <a:latin typeface="Times New Roman"/>
                <a:cs typeface="Times New Roman"/>
              </a:rPr>
              <a:t>B</a:t>
            </a:r>
          </a:p>
        </p:txBody>
      </p:sp>
      <p:cxnSp>
        <p:nvCxnSpPr>
          <p:cNvPr id="31" name="Straight Connector 30"/>
          <p:cNvCxnSpPr>
            <a:stCxn id="10" idx="6"/>
            <a:endCxn id="28" idx="2"/>
          </p:cNvCxnSpPr>
          <p:nvPr/>
        </p:nvCxnSpPr>
        <p:spPr>
          <a:xfrm>
            <a:off x="1729276" y="4091649"/>
            <a:ext cx="433798" cy="476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a:stCxn id="28" idx="0"/>
            <a:endCxn id="16" idx="4"/>
          </p:cNvCxnSpPr>
          <p:nvPr/>
        </p:nvCxnSpPr>
        <p:spPr>
          <a:xfrm flipV="1">
            <a:off x="2745687" y="3405055"/>
            <a:ext cx="0" cy="476250"/>
          </a:xfrm>
          <a:prstGeom prst="line">
            <a:avLst/>
          </a:prstGeom>
          <a:ln w="12700"/>
        </p:spPr>
        <p:style>
          <a:lnRef idx="1">
            <a:schemeClr val="dk1"/>
          </a:lnRef>
          <a:fillRef idx="0">
            <a:schemeClr val="dk1"/>
          </a:fillRef>
          <a:effectRef idx="0">
            <a:schemeClr val="dk1"/>
          </a:effectRef>
          <a:fontRef idx="minor">
            <a:schemeClr val="tx1"/>
          </a:fontRef>
        </p:style>
      </p:cxnSp>
      <p:sp>
        <p:nvSpPr>
          <p:cNvPr id="33" name="TextBox 106"/>
          <p:cNvSpPr txBox="1">
            <a:spLocks noChangeArrowheads="1"/>
          </p:cNvSpPr>
          <p:nvPr/>
        </p:nvSpPr>
        <p:spPr bwMode="auto">
          <a:xfrm>
            <a:off x="1780024" y="3943748"/>
            <a:ext cx="3540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34" name="TextBox 107"/>
          <p:cNvSpPr txBox="1">
            <a:spLocks noChangeArrowheads="1"/>
          </p:cNvSpPr>
          <p:nvPr/>
        </p:nvSpPr>
        <p:spPr bwMode="auto">
          <a:xfrm>
            <a:off x="2704412" y="3411405"/>
            <a:ext cx="3635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35" name="Rectangle 22"/>
          <p:cNvSpPr/>
          <p:nvPr/>
        </p:nvSpPr>
        <p:spPr>
          <a:xfrm>
            <a:off x="991011" y="3930471"/>
            <a:ext cx="393539" cy="361038"/>
          </a:xfrm>
          <a:custGeom>
            <a:avLst/>
            <a:gdLst>
              <a:gd name="connsiteX0" fmla="*/ 0 w 280132"/>
              <a:gd name="connsiteY0" fmla="*/ 0 h 298834"/>
              <a:gd name="connsiteX1" fmla="*/ 280132 w 280132"/>
              <a:gd name="connsiteY1" fmla="*/ 0 h 298834"/>
              <a:gd name="connsiteX2" fmla="*/ 280132 w 280132"/>
              <a:gd name="connsiteY2" fmla="*/ 298834 h 298834"/>
              <a:gd name="connsiteX3" fmla="*/ 0 w 280132"/>
              <a:gd name="connsiteY3" fmla="*/ 298834 h 298834"/>
              <a:gd name="connsiteX4" fmla="*/ 0 w 280132"/>
              <a:gd name="connsiteY4" fmla="*/ 0 h 298834"/>
              <a:gd name="connsiteX0" fmla="*/ 0 w 326821"/>
              <a:gd name="connsiteY0" fmla="*/ 0 h 326849"/>
              <a:gd name="connsiteX1" fmla="*/ 280132 w 326821"/>
              <a:gd name="connsiteY1" fmla="*/ 0 h 326849"/>
              <a:gd name="connsiteX2" fmla="*/ 326821 w 326821"/>
              <a:gd name="connsiteY2" fmla="*/ 326849 h 326849"/>
              <a:gd name="connsiteX3" fmla="*/ 0 w 326821"/>
              <a:gd name="connsiteY3" fmla="*/ 298834 h 326849"/>
              <a:gd name="connsiteX4" fmla="*/ 0 w 326821"/>
              <a:gd name="connsiteY4" fmla="*/ 0 h 326849"/>
              <a:gd name="connsiteX0" fmla="*/ 0 w 308146"/>
              <a:gd name="connsiteY0" fmla="*/ 0 h 326849"/>
              <a:gd name="connsiteX1" fmla="*/ 280132 w 308146"/>
              <a:gd name="connsiteY1" fmla="*/ 0 h 326849"/>
              <a:gd name="connsiteX2" fmla="*/ 308146 w 308146"/>
              <a:gd name="connsiteY2" fmla="*/ 326849 h 326849"/>
              <a:gd name="connsiteX3" fmla="*/ 0 w 308146"/>
              <a:gd name="connsiteY3" fmla="*/ 298834 h 326849"/>
              <a:gd name="connsiteX4" fmla="*/ 0 w 308146"/>
              <a:gd name="connsiteY4" fmla="*/ 0 h 32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46" h="326849">
                <a:moveTo>
                  <a:pt x="0" y="0"/>
                </a:moveTo>
                <a:lnTo>
                  <a:pt x="280132" y="0"/>
                </a:lnTo>
                <a:lnTo>
                  <a:pt x="308146" y="326849"/>
                </a:lnTo>
                <a:lnTo>
                  <a:pt x="0" y="298834"/>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6" name="Rectangle 35"/>
          <p:cNvSpPr/>
          <p:nvPr/>
        </p:nvSpPr>
        <p:spPr>
          <a:xfrm>
            <a:off x="740545" y="3949567"/>
            <a:ext cx="279330" cy="307975"/>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8000"/>
                </a:solidFill>
              </a:ln>
              <a:solidFill>
                <a:schemeClr val="tx1"/>
              </a:solidFill>
            </a:endParaRPr>
          </a:p>
        </p:txBody>
      </p:sp>
      <p:cxnSp>
        <p:nvCxnSpPr>
          <p:cNvPr id="37" name="Straight Connector 36"/>
          <p:cNvCxnSpPr/>
          <p:nvPr/>
        </p:nvCxnSpPr>
        <p:spPr>
          <a:xfrm>
            <a:off x="1038721" y="3192330"/>
            <a:ext cx="252413" cy="0"/>
          </a:xfrm>
          <a:prstGeom prst="line">
            <a:avLst/>
          </a:prstGeom>
          <a:ln w="38100" cmpd="sng">
            <a:solidFill>
              <a:schemeClr val="accent2"/>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329226" y="3192330"/>
            <a:ext cx="250825" cy="0"/>
          </a:xfrm>
          <a:prstGeom prst="line">
            <a:avLst/>
          </a:prstGeom>
          <a:ln w="38100" cmpd="sng">
            <a:solidFill>
              <a:schemeClr val="accent2"/>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2398595" y="3201855"/>
            <a:ext cx="250825" cy="0"/>
          </a:xfrm>
          <a:prstGeom prst="line">
            <a:avLst/>
          </a:prstGeom>
          <a:ln w="38100" cmpd="sng">
            <a:solidFill>
              <a:schemeClr val="accent2"/>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2360108" y="4098792"/>
            <a:ext cx="250825" cy="0"/>
          </a:xfrm>
          <a:prstGeom prst="line">
            <a:avLst/>
          </a:prstGeom>
          <a:ln w="38100" cmpd="sng">
            <a:solidFill>
              <a:schemeClr val="accent2"/>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1329226" y="2283780"/>
            <a:ext cx="250825" cy="0"/>
          </a:xfrm>
          <a:prstGeom prst="line">
            <a:avLst/>
          </a:prstGeom>
          <a:ln w="38100" cmpd="sng">
            <a:solidFill>
              <a:schemeClr val="accent2"/>
            </a:solidFill>
          </a:ln>
        </p:spPr>
        <p:style>
          <a:lnRef idx="1">
            <a:schemeClr val="dk1"/>
          </a:lnRef>
          <a:fillRef idx="0">
            <a:schemeClr val="dk1"/>
          </a:fillRef>
          <a:effectRef idx="0">
            <a:schemeClr val="dk1"/>
          </a:effectRef>
          <a:fontRef idx="minor">
            <a:schemeClr val="tx1"/>
          </a:fontRef>
        </p:style>
      </p:cxnSp>
      <p:cxnSp>
        <p:nvCxnSpPr>
          <p:cNvPr id="65" name="Straight Connector 64"/>
          <p:cNvCxnSpPr>
            <a:stCxn id="42" idx="4"/>
            <a:endCxn id="54" idx="0"/>
          </p:cNvCxnSpPr>
          <p:nvPr/>
        </p:nvCxnSpPr>
        <p:spPr>
          <a:xfrm flipH="1">
            <a:off x="4456244" y="1823595"/>
            <a:ext cx="317729" cy="205330"/>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42" name="Oval 41"/>
          <p:cNvSpPr/>
          <p:nvPr/>
        </p:nvSpPr>
        <p:spPr>
          <a:xfrm>
            <a:off x="4190566" y="1444182"/>
            <a:ext cx="1166813" cy="379413"/>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dirty="0">
                <a:solidFill>
                  <a:schemeClr val="tx1"/>
                </a:solidFill>
                <a:latin typeface="Times New Roman"/>
                <a:cs typeface="Times New Roman"/>
              </a:rPr>
              <a:t>Start</a:t>
            </a:r>
          </a:p>
        </p:txBody>
      </p:sp>
      <p:sp>
        <p:nvSpPr>
          <p:cNvPr id="50" name="TextBox 49"/>
          <p:cNvSpPr txBox="1">
            <a:spLocks noChangeArrowheads="1"/>
          </p:cNvSpPr>
          <p:nvPr/>
        </p:nvSpPr>
        <p:spPr bwMode="auto">
          <a:xfrm>
            <a:off x="3882771" y="1881118"/>
            <a:ext cx="4619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3</a:t>
            </a:r>
          </a:p>
        </p:txBody>
      </p:sp>
      <p:sp>
        <p:nvSpPr>
          <p:cNvPr id="54" name="Oval 53"/>
          <p:cNvSpPr/>
          <p:nvPr/>
        </p:nvSpPr>
        <p:spPr>
          <a:xfrm>
            <a:off x="4241360" y="2028925"/>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b" anchorCtr="1"/>
          <a:lstStyle/>
          <a:p>
            <a:pPr>
              <a:defRPr/>
            </a:pPr>
            <a:r>
              <a:rPr lang="en-US" sz="2400" b="1" dirty="0">
                <a:solidFill>
                  <a:schemeClr val="accent2"/>
                </a:solidFill>
                <a:latin typeface="Times New Roman"/>
                <a:ea typeface="宋体" charset="0"/>
                <a:cs typeface="Times New Roman"/>
              </a:rPr>
              <a:t>R</a:t>
            </a:r>
          </a:p>
        </p:txBody>
      </p:sp>
      <p:sp>
        <p:nvSpPr>
          <p:cNvPr id="71" name="TextBox 93"/>
          <p:cNvSpPr txBox="1">
            <a:spLocks noChangeArrowheads="1"/>
          </p:cNvSpPr>
          <p:nvPr/>
        </p:nvSpPr>
        <p:spPr bwMode="auto">
          <a:xfrm>
            <a:off x="3882771" y="2496053"/>
            <a:ext cx="4619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1</a:t>
            </a:r>
          </a:p>
        </p:txBody>
      </p:sp>
      <p:sp>
        <p:nvSpPr>
          <p:cNvPr id="72" name="TextBox 76"/>
          <p:cNvSpPr txBox="1">
            <a:spLocks noChangeArrowheads="1"/>
          </p:cNvSpPr>
          <p:nvPr/>
        </p:nvSpPr>
        <p:spPr bwMode="auto">
          <a:xfrm>
            <a:off x="3882771" y="3110987"/>
            <a:ext cx="46196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2</a:t>
            </a:r>
          </a:p>
        </p:txBody>
      </p:sp>
      <p:sp>
        <p:nvSpPr>
          <p:cNvPr id="73" name="TextBox 90"/>
          <p:cNvSpPr txBox="1">
            <a:spLocks noChangeArrowheads="1"/>
          </p:cNvSpPr>
          <p:nvPr/>
        </p:nvSpPr>
        <p:spPr bwMode="auto">
          <a:xfrm>
            <a:off x="3882771" y="3724334"/>
            <a:ext cx="461962"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4</a:t>
            </a:r>
          </a:p>
        </p:txBody>
      </p:sp>
      <p:sp>
        <p:nvSpPr>
          <p:cNvPr id="74" name="TextBox 102"/>
          <p:cNvSpPr txBox="1">
            <a:spLocks noChangeArrowheads="1"/>
          </p:cNvSpPr>
          <p:nvPr/>
        </p:nvSpPr>
        <p:spPr bwMode="auto">
          <a:xfrm>
            <a:off x="3882771" y="4337679"/>
            <a:ext cx="46196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5</a:t>
            </a:r>
          </a:p>
        </p:txBody>
      </p:sp>
      <p:sp>
        <p:nvSpPr>
          <p:cNvPr id="113" name="Isosceles Triangle 112"/>
          <p:cNvSpPr/>
          <p:nvPr/>
        </p:nvSpPr>
        <p:spPr>
          <a:xfrm>
            <a:off x="4346138" y="2417724"/>
            <a:ext cx="201083" cy="364194"/>
          </a:xfrm>
          <a:prstGeom prst="triangle">
            <a:avLst>
              <a:gd name="adj" fmla="val 49437"/>
            </a:avLst>
          </a:prstGeom>
          <a:solidFill>
            <a:schemeClr val="accent2">
              <a:lumMod val="40000"/>
              <a:lumOff val="60000"/>
            </a:schemeClr>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cxnSp>
        <p:nvCxnSpPr>
          <p:cNvPr id="75" name="Straight Connector 74"/>
          <p:cNvCxnSpPr/>
          <p:nvPr/>
        </p:nvCxnSpPr>
        <p:spPr>
          <a:xfrm>
            <a:off x="1011717" y="2283780"/>
            <a:ext cx="250825" cy="0"/>
          </a:xfrm>
          <a:prstGeom prst="line">
            <a:avLst/>
          </a:prstGeom>
          <a:ln w="38100" cmpd="sng">
            <a:solidFill>
              <a:schemeClr val="accent2"/>
            </a:solidFill>
          </a:ln>
        </p:spPr>
        <p:style>
          <a:lnRef idx="1">
            <a:schemeClr val="dk1"/>
          </a:lnRef>
          <a:fillRef idx="0">
            <a:schemeClr val="dk1"/>
          </a:fillRef>
          <a:effectRef idx="0">
            <a:schemeClr val="dk1"/>
          </a:effectRef>
          <a:fontRef idx="minor">
            <a:schemeClr val="tx1"/>
          </a:fontRef>
        </p:style>
      </p:cxnSp>
      <p:sp>
        <p:nvSpPr>
          <p:cNvPr id="51" name="TextBox 50"/>
          <p:cNvSpPr txBox="1">
            <a:spLocks noChangeArrowheads="1"/>
          </p:cNvSpPr>
          <p:nvPr/>
        </p:nvSpPr>
        <p:spPr bwMode="auto">
          <a:xfrm>
            <a:off x="4027470" y="4992146"/>
            <a:ext cx="179249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800" dirty="0"/>
              <a:t>RFL using GAC</a:t>
            </a:r>
          </a:p>
        </p:txBody>
      </p:sp>
    </p:spTree>
    <p:extLst>
      <p:ext uri="{BB962C8B-B14F-4D97-AF65-F5344CB8AC3E}">
        <p14:creationId xmlns:p14="http://schemas.microsoft.com/office/powerpoint/2010/main" val="235042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 fill="hold"/>
                                        <p:tgtEl>
                                          <p:spTgt spid="11"/>
                                        </p:tgtEl>
                                        <p:attrNameLst>
                                          <p:attrName>style.color</p:attrName>
                                        </p:attrNameLst>
                                      </p:cBhvr>
                                      <p:to>
                                        <a:schemeClr val="accent1"/>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Helvetica" charset="0"/>
                <a:ea typeface="宋体" charset="0"/>
                <a:cs typeface="宋体" charset="0"/>
              </a:rPr>
              <a:t>Search and Real Full </a:t>
            </a:r>
            <a:r>
              <a:rPr lang="en-US" sz="4000" dirty="0" err="1">
                <a:latin typeface="Helvetica" charset="0"/>
                <a:ea typeface="宋体" charset="0"/>
                <a:cs typeface="宋体" charset="0"/>
              </a:rPr>
              <a:t>Lookahead</a:t>
            </a:r>
            <a:endParaRPr lang="en-US" sz="4000" dirty="0"/>
          </a:p>
        </p:txBody>
      </p:sp>
      <p:sp>
        <p:nvSpPr>
          <p:cNvPr id="4" name="Date Placeholder 3"/>
          <p:cNvSpPr>
            <a:spLocks noGrp="1"/>
          </p:cNvSpPr>
          <p:nvPr>
            <p:ph type="dt" sz="half" idx="10"/>
          </p:nvPr>
        </p:nvSpPr>
        <p:spPr/>
        <p:txBody>
          <a:bodyPr/>
          <a:lstStyle/>
          <a:p>
            <a:pPr>
              <a:defRPr/>
            </a:pPr>
            <a:r>
              <a:rPr lang="en-US" altLang="zh-CN"/>
              <a:t>Sep. 20, 2018</a:t>
            </a:r>
          </a:p>
        </p:txBody>
      </p:sp>
      <p:sp>
        <p:nvSpPr>
          <p:cNvPr id="5" name="Footer Placeholder 4"/>
          <p:cNvSpPr>
            <a:spLocks noGrp="1"/>
          </p:cNvSpPr>
          <p:nvPr>
            <p:ph type="ftr" sz="quarter" idx="11"/>
          </p:nvPr>
        </p:nvSpPr>
        <p:spPr/>
        <p:txBody>
          <a:bodyPr/>
          <a:lstStyle/>
          <a:p>
            <a:pPr>
              <a:defRPr/>
            </a:pPr>
            <a:r>
              <a:rPr lang="en-US" altLang="zh-CN"/>
              <a:t>Woodward: Defense</a:t>
            </a:r>
          </a:p>
        </p:txBody>
      </p:sp>
      <p:sp>
        <p:nvSpPr>
          <p:cNvPr id="6" name="Slide Number Placeholder 5"/>
          <p:cNvSpPr>
            <a:spLocks noGrp="1"/>
          </p:cNvSpPr>
          <p:nvPr>
            <p:ph type="sldNum" sz="quarter" idx="12"/>
          </p:nvPr>
        </p:nvSpPr>
        <p:spPr/>
        <p:txBody>
          <a:bodyPr/>
          <a:lstStyle/>
          <a:p>
            <a:pPr>
              <a:defRPr/>
            </a:pPr>
            <a:fld id="{A7172004-5CED-694E-8453-C5C1C330C6EE}" type="slidenum">
              <a:rPr lang="en-US" altLang="zh-CN" smtClean="0"/>
              <a:pPr>
                <a:defRPr/>
              </a:pPr>
              <a:t>9</a:t>
            </a:fld>
            <a:endParaRPr lang="en-US" altLang="zh-CN"/>
          </a:p>
        </p:txBody>
      </p:sp>
      <p:sp>
        <p:nvSpPr>
          <p:cNvPr id="8" name="Oval 7"/>
          <p:cNvSpPr/>
          <p:nvPr/>
        </p:nvSpPr>
        <p:spPr>
          <a:xfrm>
            <a:off x="562463" y="2976430"/>
            <a:ext cx="1166813" cy="4286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9" name="TextBox 76"/>
          <p:cNvSpPr txBox="1">
            <a:spLocks noChangeArrowheads="1"/>
          </p:cNvSpPr>
          <p:nvPr/>
        </p:nvSpPr>
        <p:spPr bwMode="auto">
          <a:xfrm>
            <a:off x="225913" y="2960555"/>
            <a:ext cx="46196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a:latin typeface="Times New Roman" charset="0"/>
                <a:cs typeface="Times New Roman" charset="0"/>
              </a:rPr>
              <a:t>x</a:t>
            </a:r>
            <a:r>
              <a:rPr lang="en-US" baseline="-25000">
                <a:latin typeface="Times New Roman" charset="0"/>
                <a:cs typeface="Times New Roman" charset="0"/>
              </a:rPr>
              <a:t>2</a:t>
            </a:r>
          </a:p>
        </p:txBody>
      </p:sp>
      <p:sp>
        <p:nvSpPr>
          <p:cNvPr id="10" name="Oval 9"/>
          <p:cNvSpPr/>
          <p:nvPr/>
        </p:nvSpPr>
        <p:spPr>
          <a:xfrm>
            <a:off x="562463" y="3876542"/>
            <a:ext cx="1166813" cy="430213"/>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11" name="TextBox 10"/>
          <p:cNvSpPr txBox="1">
            <a:spLocks noChangeArrowheads="1"/>
          </p:cNvSpPr>
          <p:nvPr/>
        </p:nvSpPr>
        <p:spPr bwMode="auto">
          <a:xfrm>
            <a:off x="225913" y="3860667"/>
            <a:ext cx="4619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solidFill>
                  <a:schemeClr val="accent1"/>
                </a:solidFill>
                <a:latin typeface="Times New Roman" charset="0"/>
                <a:cs typeface="Times New Roman" charset="0"/>
              </a:rPr>
              <a:t>x</a:t>
            </a:r>
            <a:r>
              <a:rPr lang="en-US" baseline="-25000" dirty="0">
                <a:solidFill>
                  <a:schemeClr val="accent1"/>
                </a:solidFill>
                <a:latin typeface="Times New Roman" charset="0"/>
                <a:cs typeface="Times New Roman" charset="0"/>
              </a:rPr>
              <a:t>3</a:t>
            </a:r>
          </a:p>
        </p:txBody>
      </p:sp>
      <p:cxnSp>
        <p:nvCxnSpPr>
          <p:cNvPr id="12" name="Straight Connector 11"/>
          <p:cNvCxnSpPr>
            <a:stCxn id="8" idx="4"/>
            <a:endCxn id="10" idx="0"/>
          </p:cNvCxnSpPr>
          <p:nvPr/>
        </p:nvCxnSpPr>
        <p:spPr>
          <a:xfrm>
            <a:off x="1146663" y="3405055"/>
            <a:ext cx="0" cy="471487"/>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p:cNvCxnSpPr>
            <a:stCxn id="19" idx="6"/>
            <a:endCxn id="16" idx="1"/>
          </p:cNvCxnSpPr>
          <p:nvPr/>
        </p:nvCxnSpPr>
        <p:spPr>
          <a:xfrm>
            <a:off x="1729276" y="2289836"/>
            <a:ext cx="604674" cy="749365"/>
          </a:xfrm>
          <a:prstGeom prst="line">
            <a:avLst/>
          </a:prstGeom>
          <a:ln w="12700"/>
        </p:spPr>
        <p:style>
          <a:lnRef idx="1">
            <a:schemeClr val="dk1"/>
          </a:lnRef>
          <a:fillRef idx="0">
            <a:schemeClr val="dk1"/>
          </a:fillRef>
          <a:effectRef idx="0">
            <a:schemeClr val="dk1"/>
          </a:effectRef>
          <a:fontRef idx="minor">
            <a:schemeClr val="tx1"/>
          </a:fontRef>
        </p:style>
      </p:cxnSp>
      <p:sp>
        <p:nvSpPr>
          <p:cNvPr id="14" name="TextBox 83"/>
          <p:cNvSpPr txBox="1">
            <a:spLocks noChangeArrowheads="1"/>
          </p:cNvSpPr>
          <p:nvPr/>
        </p:nvSpPr>
        <p:spPr bwMode="auto">
          <a:xfrm>
            <a:off x="1122851" y="3411405"/>
            <a:ext cx="3651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15" name="TextBox 84"/>
          <p:cNvSpPr txBox="1">
            <a:spLocks noChangeArrowheads="1"/>
          </p:cNvSpPr>
          <p:nvPr/>
        </p:nvSpPr>
        <p:spPr bwMode="auto">
          <a:xfrm>
            <a:off x="1780024" y="2095898"/>
            <a:ext cx="354012"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dirty="0">
                <a:latin typeface="Times New Roman" charset="0"/>
                <a:cs typeface="Times New Roman" charset="0"/>
              </a:rPr>
              <a:t>≠</a:t>
            </a:r>
          </a:p>
        </p:txBody>
      </p:sp>
      <p:sp>
        <p:nvSpPr>
          <p:cNvPr id="16" name="Oval 15"/>
          <p:cNvSpPr/>
          <p:nvPr/>
        </p:nvSpPr>
        <p:spPr>
          <a:xfrm>
            <a:off x="2163074" y="2976430"/>
            <a:ext cx="1166813" cy="42862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17" name="TextBox 90"/>
          <p:cNvSpPr txBox="1">
            <a:spLocks noChangeArrowheads="1"/>
          </p:cNvSpPr>
          <p:nvPr/>
        </p:nvSpPr>
        <p:spPr bwMode="auto">
          <a:xfrm>
            <a:off x="3310837" y="2960555"/>
            <a:ext cx="461962"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a:latin typeface="Times New Roman" charset="0"/>
                <a:cs typeface="Times New Roman" charset="0"/>
              </a:rPr>
              <a:t>x</a:t>
            </a:r>
            <a:r>
              <a:rPr lang="en-US" baseline="-25000">
                <a:latin typeface="Times New Roman" charset="0"/>
                <a:cs typeface="Times New Roman" charset="0"/>
              </a:rPr>
              <a:t>4</a:t>
            </a:r>
          </a:p>
        </p:txBody>
      </p:sp>
      <p:cxnSp>
        <p:nvCxnSpPr>
          <p:cNvPr id="18" name="Straight Connector 17"/>
          <p:cNvCxnSpPr>
            <a:stCxn id="10" idx="6"/>
            <a:endCxn id="16" idx="3"/>
          </p:cNvCxnSpPr>
          <p:nvPr/>
        </p:nvCxnSpPr>
        <p:spPr>
          <a:xfrm flipV="1">
            <a:off x="1729276" y="3342284"/>
            <a:ext cx="604674" cy="749365"/>
          </a:xfrm>
          <a:prstGeom prst="line">
            <a:avLst/>
          </a:prstGeom>
          <a:ln w="12700"/>
        </p:spPr>
        <p:style>
          <a:lnRef idx="1">
            <a:schemeClr val="dk1"/>
          </a:lnRef>
          <a:fillRef idx="0">
            <a:schemeClr val="dk1"/>
          </a:fillRef>
          <a:effectRef idx="0">
            <a:schemeClr val="dk1"/>
          </a:effectRef>
          <a:fontRef idx="minor">
            <a:schemeClr val="tx1"/>
          </a:fontRef>
        </p:style>
      </p:cxnSp>
      <p:sp>
        <p:nvSpPr>
          <p:cNvPr id="19" name="Oval 18"/>
          <p:cNvSpPr/>
          <p:nvPr/>
        </p:nvSpPr>
        <p:spPr>
          <a:xfrm>
            <a:off x="562463" y="2074730"/>
            <a:ext cx="1166813" cy="430212"/>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20" name="TextBox 93"/>
          <p:cNvSpPr txBox="1">
            <a:spLocks noChangeArrowheads="1"/>
          </p:cNvSpPr>
          <p:nvPr/>
        </p:nvSpPr>
        <p:spPr bwMode="auto">
          <a:xfrm>
            <a:off x="225913" y="2058855"/>
            <a:ext cx="4619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1</a:t>
            </a:r>
          </a:p>
        </p:txBody>
      </p:sp>
      <p:cxnSp>
        <p:nvCxnSpPr>
          <p:cNvPr id="21" name="Straight Connector 20"/>
          <p:cNvCxnSpPr>
            <a:stCxn id="19" idx="4"/>
            <a:endCxn id="8" idx="0"/>
          </p:cNvCxnSpPr>
          <p:nvPr/>
        </p:nvCxnSpPr>
        <p:spPr>
          <a:xfrm>
            <a:off x="1146663" y="2504942"/>
            <a:ext cx="0" cy="471488"/>
          </a:xfrm>
          <a:prstGeom prst="line">
            <a:avLst/>
          </a:prstGeom>
          <a:ln w="12700"/>
        </p:spPr>
        <p:style>
          <a:lnRef idx="1">
            <a:schemeClr val="dk1"/>
          </a:lnRef>
          <a:fillRef idx="0">
            <a:schemeClr val="dk1"/>
          </a:fillRef>
          <a:effectRef idx="0">
            <a:schemeClr val="dk1"/>
          </a:effectRef>
          <a:fontRef idx="minor">
            <a:schemeClr val="tx1"/>
          </a:fontRef>
        </p:style>
      </p:cxnSp>
      <p:sp>
        <p:nvSpPr>
          <p:cNvPr id="22" name="TextBox 95"/>
          <p:cNvSpPr txBox="1">
            <a:spLocks noChangeArrowheads="1"/>
          </p:cNvSpPr>
          <p:nvPr/>
        </p:nvSpPr>
        <p:spPr bwMode="auto">
          <a:xfrm>
            <a:off x="1122851" y="2509705"/>
            <a:ext cx="3651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23" name="TextBox 96"/>
          <p:cNvSpPr txBox="1">
            <a:spLocks noChangeArrowheads="1"/>
          </p:cNvSpPr>
          <p:nvPr/>
        </p:nvSpPr>
        <p:spPr bwMode="auto">
          <a:xfrm>
            <a:off x="1780024" y="3308748"/>
            <a:ext cx="3540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24" name="TextBox 23"/>
          <p:cNvSpPr txBox="1"/>
          <p:nvPr/>
        </p:nvSpPr>
        <p:spPr>
          <a:xfrm>
            <a:off x="965688" y="2044567"/>
            <a:ext cx="706293" cy="461665"/>
          </a:xfrm>
          <a:prstGeom prst="rect">
            <a:avLst/>
          </a:prstGeom>
          <a:noFill/>
        </p:spPr>
        <p:txBody>
          <a:bodyPr wrap="none">
            <a:spAutoFit/>
          </a:bodyPr>
          <a:lstStyle/>
          <a:p>
            <a:pPr>
              <a:defRPr/>
            </a:pPr>
            <a:r>
              <a:rPr lang="en-US" sz="2400" b="1" dirty="0">
                <a:solidFill>
                  <a:srgbClr val="008000"/>
                </a:solidFill>
                <a:latin typeface="Times New Roman"/>
                <a:cs typeface="Times New Roman"/>
              </a:rPr>
              <a:t>G</a:t>
            </a:r>
            <a:r>
              <a:rPr lang="en-US" sz="2400" dirty="0">
                <a:latin typeface="Times New Roman"/>
                <a:cs typeface="Times New Roman"/>
              </a:rPr>
              <a:t>,</a:t>
            </a:r>
            <a:r>
              <a:rPr lang="en-US" sz="2400" b="1" dirty="0">
                <a:solidFill>
                  <a:schemeClr val="accent1"/>
                </a:solidFill>
                <a:latin typeface="Times New Roman"/>
                <a:cs typeface="Times New Roman"/>
              </a:rPr>
              <a:t>B</a:t>
            </a:r>
          </a:p>
        </p:txBody>
      </p:sp>
      <p:sp>
        <p:nvSpPr>
          <p:cNvPr id="25" name="TextBox 24"/>
          <p:cNvSpPr txBox="1"/>
          <p:nvPr/>
        </p:nvSpPr>
        <p:spPr>
          <a:xfrm>
            <a:off x="684701" y="2941505"/>
            <a:ext cx="1005504" cy="461665"/>
          </a:xfrm>
          <a:prstGeom prst="rect">
            <a:avLst/>
          </a:prstGeom>
          <a:noFill/>
        </p:spPr>
        <p:txBody>
          <a:bodyPr wrap="none">
            <a:spAutoFit/>
          </a:bodyPr>
          <a:lstStyle/>
          <a:p>
            <a:pPr>
              <a:defRPr/>
            </a:pPr>
            <a:r>
              <a:rPr lang="en-US" sz="2400" b="1" dirty="0">
                <a:solidFill>
                  <a:schemeClr val="accent2"/>
                </a:solidFill>
                <a:latin typeface="Times New Roman"/>
                <a:cs typeface="Times New Roman"/>
              </a:rPr>
              <a:t>R</a:t>
            </a:r>
            <a:r>
              <a:rPr lang="en-US" sz="2400" dirty="0">
                <a:latin typeface="Times New Roman"/>
                <a:cs typeface="Times New Roman"/>
              </a:rPr>
              <a:t>,</a:t>
            </a:r>
            <a:r>
              <a:rPr lang="en-US" sz="2400" b="1" dirty="0">
                <a:solidFill>
                  <a:srgbClr val="008000"/>
                </a:solidFill>
                <a:latin typeface="Times New Roman"/>
                <a:cs typeface="Times New Roman"/>
              </a:rPr>
              <a:t>G</a:t>
            </a:r>
            <a:r>
              <a:rPr lang="en-US" sz="2400" dirty="0">
                <a:latin typeface="Times New Roman"/>
                <a:cs typeface="Times New Roman"/>
              </a:rPr>
              <a:t>,</a:t>
            </a:r>
            <a:r>
              <a:rPr lang="en-US" sz="2400" b="1" dirty="0">
                <a:solidFill>
                  <a:schemeClr val="accent1"/>
                </a:solidFill>
                <a:latin typeface="Times New Roman"/>
                <a:cs typeface="Times New Roman"/>
              </a:rPr>
              <a:t>B</a:t>
            </a:r>
          </a:p>
        </p:txBody>
      </p:sp>
      <p:sp>
        <p:nvSpPr>
          <p:cNvPr id="26" name="TextBox 25"/>
          <p:cNvSpPr txBox="1"/>
          <p:nvPr/>
        </p:nvSpPr>
        <p:spPr>
          <a:xfrm>
            <a:off x="684701" y="3865430"/>
            <a:ext cx="731841" cy="461665"/>
          </a:xfrm>
          <a:prstGeom prst="rect">
            <a:avLst/>
          </a:prstGeom>
          <a:noFill/>
        </p:spPr>
        <p:txBody>
          <a:bodyPr wrap="none">
            <a:spAutoFit/>
          </a:bodyPr>
          <a:lstStyle/>
          <a:p>
            <a:pPr>
              <a:defRPr/>
            </a:pPr>
            <a:r>
              <a:rPr lang="en-US" sz="2400" dirty="0">
                <a:solidFill>
                  <a:schemeClr val="accent2"/>
                </a:solidFill>
                <a:latin typeface="Times New Roman"/>
                <a:cs typeface="Times New Roman"/>
              </a:rPr>
              <a:t>    </a:t>
            </a:r>
            <a:r>
              <a:rPr lang="en-US" sz="2400" b="1" dirty="0">
                <a:solidFill>
                  <a:srgbClr val="008000"/>
                </a:solidFill>
                <a:latin typeface="Times New Roman"/>
                <a:cs typeface="Times New Roman"/>
              </a:rPr>
              <a:t>G</a:t>
            </a:r>
          </a:p>
        </p:txBody>
      </p:sp>
      <p:sp>
        <p:nvSpPr>
          <p:cNvPr id="27" name="TextBox 26"/>
          <p:cNvSpPr txBox="1"/>
          <p:nvPr/>
        </p:nvSpPr>
        <p:spPr>
          <a:xfrm>
            <a:off x="2313887" y="2941505"/>
            <a:ext cx="1005504" cy="461665"/>
          </a:xfrm>
          <a:prstGeom prst="rect">
            <a:avLst/>
          </a:prstGeom>
          <a:noFill/>
        </p:spPr>
        <p:txBody>
          <a:bodyPr wrap="none">
            <a:spAutoFit/>
          </a:bodyPr>
          <a:lstStyle/>
          <a:p>
            <a:pPr>
              <a:defRPr/>
            </a:pPr>
            <a:r>
              <a:rPr lang="en-US" sz="2400" b="1" dirty="0">
                <a:solidFill>
                  <a:schemeClr val="accent2"/>
                </a:solidFill>
                <a:latin typeface="Times New Roman"/>
                <a:cs typeface="Times New Roman"/>
              </a:rPr>
              <a:t>R</a:t>
            </a:r>
            <a:r>
              <a:rPr lang="en-US" sz="2400" dirty="0">
                <a:latin typeface="Times New Roman"/>
                <a:cs typeface="Times New Roman"/>
              </a:rPr>
              <a:t>,</a:t>
            </a:r>
            <a:r>
              <a:rPr lang="en-US" sz="2400" b="1" dirty="0">
                <a:solidFill>
                  <a:srgbClr val="008000"/>
                </a:solidFill>
                <a:latin typeface="Times New Roman"/>
                <a:cs typeface="Times New Roman"/>
              </a:rPr>
              <a:t>G</a:t>
            </a:r>
            <a:r>
              <a:rPr lang="en-US" sz="2400" dirty="0">
                <a:latin typeface="Times New Roman"/>
                <a:cs typeface="Times New Roman"/>
              </a:rPr>
              <a:t>,</a:t>
            </a:r>
            <a:r>
              <a:rPr lang="en-US" sz="2400" b="1" dirty="0">
                <a:solidFill>
                  <a:schemeClr val="accent1"/>
                </a:solidFill>
                <a:latin typeface="Times New Roman"/>
                <a:cs typeface="Times New Roman"/>
              </a:rPr>
              <a:t>B</a:t>
            </a:r>
          </a:p>
        </p:txBody>
      </p:sp>
      <p:sp>
        <p:nvSpPr>
          <p:cNvPr id="28" name="Oval 27"/>
          <p:cNvSpPr/>
          <p:nvPr/>
        </p:nvSpPr>
        <p:spPr>
          <a:xfrm>
            <a:off x="2163074" y="3881305"/>
            <a:ext cx="1166813" cy="430212"/>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endParaRPr lang="en-US" sz="2400" dirty="0">
              <a:solidFill>
                <a:schemeClr val="accent1"/>
              </a:solidFill>
              <a:latin typeface="Times New Roman"/>
              <a:cs typeface="Times New Roman"/>
            </a:endParaRPr>
          </a:p>
        </p:txBody>
      </p:sp>
      <p:sp>
        <p:nvSpPr>
          <p:cNvPr id="29" name="TextBox 102"/>
          <p:cNvSpPr txBox="1">
            <a:spLocks noChangeArrowheads="1"/>
          </p:cNvSpPr>
          <p:nvPr/>
        </p:nvSpPr>
        <p:spPr bwMode="auto">
          <a:xfrm>
            <a:off x="3310837" y="3865430"/>
            <a:ext cx="46196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5</a:t>
            </a:r>
          </a:p>
        </p:txBody>
      </p:sp>
      <p:sp>
        <p:nvSpPr>
          <p:cNvPr id="30" name="TextBox 29"/>
          <p:cNvSpPr txBox="1"/>
          <p:nvPr/>
        </p:nvSpPr>
        <p:spPr>
          <a:xfrm>
            <a:off x="2313887" y="3846380"/>
            <a:ext cx="1005504" cy="461665"/>
          </a:xfrm>
          <a:prstGeom prst="rect">
            <a:avLst/>
          </a:prstGeom>
          <a:noFill/>
        </p:spPr>
        <p:txBody>
          <a:bodyPr wrap="none">
            <a:spAutoFit/>
          </a:bodyPr>
          <a:lstStyle/>
          <a:p>
            <a:pPr>
              <a:defRPr/>
            </a:pPr>
            <a:r>
              <a:rPr lang="en-US" sz="2400" b="1" dirty="0">
                <a:solidFill>
                  <a:schemeClr val="accent2"/>
                </a:solidFill>
                <a:latin typeface="Times New Roman"/>
                <a:cs typeface="Times New Roman"/>
              </a:rPr>
              <a:t>R</a:t>
            </a:r>
            <a:r>
              <a:rPr lang="en-US" sz="2400" dirty="0">
                <a:latin typeface="Times New Roman"/>
                <a:cs typeface="Times New Roman"/>
              </a:rPr>
              <a:t>,</a:t>
            </a:r>
            <a:r>
              <a:rPr lang="en-US" sz="2400" b="1" dirty="0">
                <a:solidFill>
                  <a:srgbClr val="008000"/>
                </a:solidFill>
                <a:latin typeface="Times New Roman"/>
                <a:cs typeface="Times New Roman"/>
              </a:rPr>
              <a:t>G</a:t>
            </a:r>
            <a:r>
              <a:rPr lang="en-US" sz="2400" dirty="0">
                <a:latin typeface="Times New Roman"/>
                <a:cs typeface="Times New Roman"/>
              </a:rPr>
              <a:t>,</a:t>
            </a:r>
            <a:r>
              <a:rPr lang="en-US" sz="2400" b="1" dirty="0">
                <a:solidFill>
                  <a:schemeClr val="accent1"/>
                </a:solidFill>
                <a:latin typeface="Times New Roman"/>
                <a:cs typeface="Times New Roman"/>
              </a:rPr>
              <a:t>B</a:t>
            </a:r>
          </a:p>
        </p:txBody>
      </p:sp>
      <p:cxnSp>
        <p:nvCxnSpPr>
          <p:cNvPr id="31" name="Straight Connector 30"/>
          <p:cNvCxnSpPr>
            <a:stCxn id="10" idx="6"/>
            <a:endCxn id="28" idx="2"/>
          </p:cNvCxnSpPr>
          <p:nvPr/>
        </p:nvCxnSpPr>
        <p:spPr>
          <a:xfrm>
            <a:off x="1729276" y="4091649"/>
            <a:ext cx="433798" cy="476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a:stCxn id="28" idx="0"/>
            <a:endCxn id="16" idx="4"/>
          </p:cNvCxnSpPr>
          <p:nvPr/>
        </p:nvCxnSpPr>
        <p:spPr>
          <a:xfrm flipV="1">
            <a:off x="2745687" y="3405055"/>
            <a:ext cx="0" cy="476250"/>
          </a:xfrm>
          <a:prstGeom prst="line">
            <a:avLst/>
          </a:prstGeom>
          <a:ln w="12700"/>
        </p:spPr>
        <p:style>
          <a:lnRef idx="1">
            <a:schemeClr val="dk1"/>
          </a:lnRef>
          <a:fillRef idx="0">
            <a:schemeClr val="dk1"/>
          </a:fillRef>
          <a:effectRef idx="0">
            <a:schemeClr val="dk1"/>
          </a:effectRef>
          <a:fontRef idx="minor">
            <a:schemeClr val="tx1"/>
          </a:fontRef>
        </p:style>
      </p:cxnSp>
      <p:sp>
        <p:nvSpPr>
          <p:cNvPr id="33" name="TextBox 106"/>
          <p:cNvSpPr txBox="1">
            <a:spLocks noChangeArrowheads="1"/>
          </p:cNvSpPr>
          <p:nvPr/>
        </p:nvSpPr>
        <p:spPr bwMode="auto">
          <a:xfrm>
            <a:off x="1780024" y="3943748"/>
            <a:ext cx="3540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34" name="TextBox 107"/>
          <p:cNvSpPr txBox="1">
            <a:spLocks noChangeArrowheads="1"/>
          </p:cNvSpPr>
          <p:nvPr/>
        </p:nvSpPr>
        <p:spPr bwMode="auto">
          <a:xfrm>
            <a:off x="2704412" y="3411405"/>
            <a:ext cx="3635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atin typeface="Times New Roman" charset="0"/>
                <a:cs typeface="Times New Roman" charset="0"/>
              </a:rPr>
              <a:t>=</a:t>
            </a:r>
          </a:p>
        </p:txBody>
      </p:sp>
      <p:sp>
        <p:nvSpPr>
          <p:cNvPr id="36" name="Rectangle 35"/>
          <p:cNvSpPr/>
          <p:nvPr/>
        </p:nvSpPr>
        <p:spPr>
          <a:xfrm>
            <a:off x="1058051" y="3949567"/>
            <a:ext cx="261938" cy="307975"/>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8000"/>
                </a:solidFill>
              </a:ln>
              <a:solidFill>
                <a:schemeClr val="tx1"/>
              </a:solidFill>
            </a:endParaRPr>
          </a:p>
        </p:txBody>
      </p:sp>
      <p:cxnSp>
        <p:nvCxnSpPr>
          <p:cNvPr id="37" name="Straight Connector 36"/>
          <p:cNvCxnSpPr/>
          <p:nvPr/>
        </p:nvCxnSpPr>
        <p:spPr>
          <a:xfrm>
            <a:off x="721213" y="3192330"/>
            <a:ext cx="252413" cy="0"/>
          </a:xfrm>
          <a:prstGeom prst="line">
            <a:avLst/>
          </a:prstGeom>
          <a:ln w="38100" cmpd="sng">
            <a:solidFill>
              <a:schemeClr val="accent2"/>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329226" y="3192330"/>
            <a:ext cx="250825" cy="0"/>
          </a:xfrm>
          <a:prstGeom prst="line">
            <a:avLst/>
          </a:prstGeom>
          <a:ln w="38100" cmpd="sng">
            <a:solidFill>
              <a:schemeClr val="accent2"/>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2658374" y="3201855"/>
            <a:ext cx="250825" cy="0"/>
          </a:xfrm>
          <a:prstGeom prst="line">
            <a:avLst/>
          </a:prstGeom>
          <a:ln w="38100" cmpd="sng">
            <a:solidFill>
              <a:schemeClr val="accent2"/>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2658374" y="4098792"/>
            <a:ext cx="250825" cy="0"/>
          </a:xfrm>
          <a:prstGeom prst="line">
            <a:avLst/>
          </a:prstGeom>
          <a:ln w="38100" cmpd="sng">
            <a:solidFill>
              <a:schemeClr val="accent2"/>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1329226" y="2283780"/>
            <a:ext cx="250825" cy="0"/>
          </a:xfrm>
          <a:prstGeom prst="line">
            <a:avLst/>
          </a:prstGeom>
          <a:ln w="38100" cmpd="sng">
            <a:solidFill>
              <a:schemeClr val="accent2"/>
            </a:solidFill>
          </a:ln>
        </p:spPr>
        <p:style>
          <a:lnRef idx="1">
            <a:schemeClr val="dk1"/>
          </a:lnRef>
          <a:fillRef idx="0">
            <a:schemeClr val="dk1"/>
          </a:fillRef>
          <a:effectRef idx="0">
            <a:schemeClr val="dk1"/>
          </a:effectRef>
          <a:fontRef idx="minor">
            <a:schemeClr val="tx1"/>
          </a:fontRef>
        </p:style>
      </p:cxnSp>
      <p:cxnSp>
        <p:nvCxnSpPr>
          <p:cNvPr id="65" name="Straight Connector 64"/>
          <p:cNvCxnSpPr>
            <a:stCxn id="42" idx="4"/>
            <a:endCxn id="54" idx="0"/>
          </p:cNvCxnSpPr>
          <p:nvPr/>
        </p:nvCxnSpPr>
        <p:spPr>
          <a:xfrm flipH="1">
            <a:off x="4456244" y="1823595"/>
            <a:ext cx="317729" cy="205330"/>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42" name="Oval 41"/>
          <p:cNvSpPr/>
          <p:nvPr/>
        </p:nvSpPr>
        <p:spPr>
          <a:xfrm>
            <a:off x="4190566" y="1444182"/>
            <a:ext cx="1166813" cy="379413"/>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000" dirty="0">
                <a:solidFill>
                  <a:schemeClr val="tx1"/>
                </a:solidFill>
                <a:latin typeface="Times New Roman"/>
                <a:cs typeface="Times New Roman"/>
              </a:rPr>
              <a:t>Start</a:t>
            </a:r>
          </a:p>
        </p:txBody>
      </p:sp>
      <p:sp>
        <p:nvSpPr>
          <p:cNvPr id="47" name="Oval 46"/>
          <p:cNvSpPr/>
          <p:nvPr/>
        </p:nvSpPr>
        <p:spPr>
          <a:xfrm>
            <a:off x="4850968" y="1999918"/>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400" b="1" dirty="0">
                <a:solidFill>
                  <a:srgbClr val="008000"/>
                </a:solidFill>
                <a:latin typeface="Times New Roman"/>
                <a:cs typeface="Times New Roman"/>
              </a:rPr>
              <a:t>G</a:t>
            </a:r>
          </a:p>
        </p:txBody>
      </p:sp>
      <p:sp>
        <p:nvSpPr>
          <p:cNvPr id="50" name="TextBox 49"/>
          <p:cNvSpPr txBox="1">
            <a:spLocks noChangeArrowheads="1"/>
          </p:cNvSpPr>
          <p:nvPr/>
        </p:nvSpPr>
        <p:spPr bwMode="auto">
          <a:xfrm>
            <a:off x="3882771" y="1881118"/>
            <a:ext cx="4619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3</a:t>
            </a:r>
          </a:p>
        </p:txBody>
      </p:sp>
      <p:sp>
        <p:nvSpPr>
          <p:cNvPr id="54" name="Oval 53"/>
          <p:cNvSpPr/>
          <p:nvPr/>
        </p:nvSpPr>
        <p:spPr>
          <a:xfrm>
            <a:off x="4241360" y="2028925"/>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b" anchorCtr="1"/>
          <a:lstStyle/>
          <a:p>
            <a:pPr>
              <a:defRPr/>
            </a:pPr>
            <a:r>
              <a:rPr lang="en-US" sz="2400" b="1" dirty="0">
                <a:solidFill>
                  <a:schemeClr val="accent2"/>
                </a:solidFill>
                <a:latin typeface="Times New Roman"/>
                <a:ea typeface="宋体" charset="0"/>
                <a:cs typeface="Times New Roman"/>
              </a:rPr>
              <a:t>R</a:t>
            </a:r>
          </a:p>
        </p:txBody>
      </p:sp>
      <p:sp>
        <p:nvSpPr>
          <p:cNvPr id="55" name="Oval 54"/>
          <p:cNvSpPr/>
          <p:nvPr/>
        </p:nvSpPr>
        <p:spPr>
          <a:xfrm>
            <a:off x="4859265" y="2606454"/>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400" b="1" dirty="0">
                <a:solidFill>
                  <a:srgbClr val="008000"/>
                </a:solidFill>
                <a:latin typeface="Times New Roman"/>
                <a:cs typeface="Times New Roman"/>
              </a:rPr>
              <a:t>G</a:t>
            </a:r>
          </a:p>
        </p:txBody>
      </p:sp>
      <p:sp>
        <p:nvSpPr>
          <p:cNvPr id="56" name="Oval 55"/>
          <p:cNvSpPr/>
          <p:nvPr/>
        </p:nvSpPr>
        <p:spPr>
          <a:xfrm>
            <a:off x="4866476" y="3212990"/>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400" b="1" dirty="0">
                <a:solidFill>
                  <a:srgbClr val="008000"/>
                </a:solidFill>
                <a:latin typeface="Times New Roman"/>
                <a:cs typeface="Times New Roman"/>
              </a:rPr>
              <a:t>G</a:t>
            </a:r>
          </a:p>
        </p:txBody>
      </p:sp>
      <p:sp>
        <p:nvSpPr>
          <p:cNvPr id="59" name="Oval 58"/>
          <p:cNvSpPr/>
          <p:nvPr/>
        </p:nvSpPr>
        <p:spPr>
          <a:xfrm>
            <a:off x="4634133" y="3819526"/>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b" anchorCtr="1"/>
          <a:lstStyle/>
          <a:p>
            <a:pPr>
              <a:defRPr/>
            </a:pPr>
            <a:r>
              <a:rPr lang="en-US" sz="2400" b="1" dirty="0">
                <a:solidFill>
                  <a:schemeClr val="accent2"/>
                </a:solidFill>
                <a:latin typeface="Times New Roman"/>
                <a:ea typeface="宋体" charset="0"/>
                <a:cs typeface="Times New Roman"/>
              </a:rPr>
              <a:t>R</a:t>
            </a:r>
          </a:p>
        </p:txBody>
      </p:sp>
      <p:sp>
        <p:nvSpPr>
          <p:cNvPr id="60" name="Oval 59"/>
          <p:cNvSpPr/>
          <p:nvPr/>
        </p:nvSpPr>
        <p:spPr>
          <a:xfrm>
            <a:off x="4347791" y="4426064"/>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b" anchorCtr="1"/>
          <a:lstStyle/>
          <a:p>
            <a:pPr>
              <a:defRPr/>
            </a:pPr>
            <a:r>
              <a:rPr lang="en-US" sz="2400" b="1" dirty="0">
                <a:solidFill>
                  <a:schemeClr val="accent2"/>
                </a:solidFill>
                <a:latin typeface="Times New Roman"/>
                <a:ea typeface="宋体" charset="0"/>
                <a:cs typeface="Times New Roman"/>
              </a:rPr>
              <a:t>R</a:t>
            </a:r>
          </a:p>
        </p:txBody>
      </p:sp>
      <p:sp>
        <p:nvSpPr>
          <p:cNvPr id="61" name="Oval 60"/>
          <p:cNvSpPr/>
          <p:nvPr/>
        </p:nvSpPr>
        <p:spPr>
          <a:xfrm>
            <a:off x="5216799" y="3819526"/>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b" anchorCtr="1"/>
          <a:lstStyle/>
          <a:p>
            <a:pPr>
              <a:defRPr/>
            </a:pPr>
            <a:r>
              <a:rPr lang="en-US" sz="2400" b="1" dirty="0">
                <a:solidFill>
                  <a:schemeClr val="accent1"/>
                </a:solidFill>
                <a:latin typeface="Times New Roman"/>
                <a:ea typeface="宋体" charset="0"/>
                <a:cs typeface="Times New Roman"/>
              </a:rPr>
              <a:t>B</a:t>
            </a:r>
          </a:p>
        </p:txBody>
      </p:sp>
      <p:sp>
        <p:nvSpPr>
          <p:cNvPr id="62" name="Oval 61"/>
          <p:cNvSpPr/>
          <p:nvPr/>
        </p:nvSpPr>
        <p:spPr>
          <a:xfrm>
            <a:off x="5534891" y="4426064"/>
            <a:ext cx="429768" cy="430213"/>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b" anchorCtr="1"/>
          <a:lstStyle/>
          <a:p>
            <a:pPr>
              <a:defRPr/>
            </a:pPr>
            <a:r>
              <a:rPr lang="en-US" sz="2400" b="1" dirty="0">
                <a:solidFill>
                  <a:schemeClr val="accent1"/>
                </a:solidFill>
                <a:latin typeface="Times New Roman"/>
                <a:ea typeface="宋体" charset="0"/>
                <a:cs typeface="Times New Roman"/>
              </a:rPr>
              <a:t>B</a:t>
            </a:r>
          </a:p>
        </p:txBody>
      </p:sp>
      <p:sp>
        <p:nvSpPr>
          <p:cNvPr id="71" name="TextBox 93"/>
          <p:cNvSpPr txBox="1">
            <a:spLocks noChangeArrowheads="1"/>
          </p:cNvSpPr>
          <p:nvPr/>
        </p:nvSpPr>
        <p:spPr bwMode="auto">
          <a:xfrm>
            <a:off x="3882771" y="2496053"/>
            <a:ext cx="4619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1</a:t>
            </a:r>
          </a:p>
        </p:txBody>
      </p:sp>
      <p:sp>
        <p:nvSpPr>
          <p:cNvPr id="72" name="TextBox 76"/>
          <p:cNvSpPr txBox="1">
            <a:spLocks noChangeArrowheads="1"/>
          </p:cNvSpPr>
          <p:nvPr/>
        </p:nvSpPr>
        <p:spPr bwMode="auto">
          <a:xfrm>
            <a:off x="3882771" y="3110987"/>
            <a:ext cx="46196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2</a:t>
            </a:r>
          </a:p>
        </p:txBody>
      </p:sp>
      <p:sp>
        <p:nvSpPr>
          <p:cNvPr id="73" name="TextBox 90"/>
          <p:cNvSpPr txBox="1">
            <a:spLocks noChangeArrowheads="1"/>
          </p:cNvSpPr>
          <p:nvPr/>
        </p:nvSpPr>
        <p:spPr bwMode="auto">
          <a:xfrm>
            <a:off x="3882771" y="3724334"/>
            <a:ext cx="461962"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4</a:t>
            </a:r>
          </a:p>
        </p:txBody>
      </p:sp>
      <p:sp>
        <p:nvSpPr>
          <p:cNvPr id="74" name="TextBox 102"/>
          <p:cNvSpPr txBox="1">
            <a:spLocks noChangeArrowheads="1"/>
          </p:cNvSpPr>
          <p:nvPr/>
        </p:nvSpPr>
        <p:spPr bwMode="auto">
          <a:xfrm>
            <a:off x="3882771" y="4337679"/>
            <a:ext cx="46196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i="1" dirty="0">
                <a:latin typeface="Times New Roman" charset="0"/>
                <a:cs typeface="Times New Roman" charset="0"/>
              </a:rPr>
              <a:t>x</a:t>
            </a:r>
            <a:r>
              <a:rPr lang="en-US" baseline="-25000" dirty="0">
                <a:latin typeface="Times New Roman" charset="0"/>
                <a:cs typeface="Times New Roman" charset="0"/>
              </a:rPr>
              <a:t>5</a:t>
            </a:r>
          </a:p>
        </p:txBody>
      </p:sp>
      <p:cxnSp>
        <p:nvCxnSpPr>
          <p:cNvPr id="78" name="Straight Connector 77"/>
          <p:cNvCxnSpPr>
            <a:stCxn id="42" idx="4"/>
            <a:endCxn id="47" idx="0"/>
          </p:cNvCxnSpPr>
          <p:nvPr/>
        </p:nvCxnSpPr>
        <p:spPr>
          <a:xfrm>
            <a:off x="4773973" y="1823595"/>
            <a:ext cx="291879" cy="176323"/>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1" name="Straight Connector 80"/>
          <p:cNvCxnSpPr>
            <a:stCxn id="47" idx="4"/>
            <a:endCxn id="55" idx="0"/>
          </p:cNvCxnSpPr>
          <p:nvPr/>
        </p:nvCxnSpPr>
        <p:spPr>
          <a:xfrm>
            <a:off x="5065852" y="2430131"/>
            <a:ext cx="8297" cy="176323"/>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6" name="Straight Connector 85"/>
          <p:cNvCxnSpPr>
            <a:stCxn id="55" idx="4"/>
            <a:endCxn id="56" idx="0"/>
          </p:cNvCxnSpPr>
          <p:nvPr/>
        </p:nvCxnSpPr>
        <p:spPr>
          <a:xfrm>
            <a:off x="5074149" y="3036667"/>
            <a:ext cx="7211" cy="176323"/>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0" name="Straight Connector 89"/>
          <p:cNvCxnSpPr>
            <a:stCxn id="59" idx="0"/>
            <a:endCxn id="56" idx="3"/>
          </p:cNvCxnSpPr>
          <p:nvPr/>
        </p:nvCxnSpPr>
        <p:spPr>
          <a:xfrm flipV="1">
            <a:off x="4849017" y="3580200"/>
            <a:ext cx="80397" cy="239326"/>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4" name="Straight Connector 93"/>
          <p:cNvCxnSpPr>
            <a:stCxn id="61" idx="0"/>
            <a:endCxn id="56" idx="5"/>
          </p:cNvCxnSpPr>
          <p:nvPr/>
        </p:nvCxnSpPr>
        <p:spPr>
          <a:xfrm flipH="1" flipV="1">
            <a:off x="5233306" y="3580200"/>
            <a:ext cx="198377" cy="239326"/>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7" name="Straight Connector 96"/>
          <p:cNvCxnSpPr>
            <a:stCxn id="62" idx="0"/>
            <a:endCxn id="61" idx="5"/>
          </p:cNvCxnSpPr>
          <p:nvPr/>
        </p:nvCxnSpPr>
        <p:spPr>
          <a:xfrm flipH="1" flipV="1">
            <a:off x="5583629" y="4186736"/>
            <a:ext cx="166146" cy="239328"/>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100" name="Straight Connector 99"/>
          <p:cNvCxnSpPr>
            <a:stCxn id="60" idx="0"/>
            <a:endCxn id="59" idx="3"/>
          </p:cNvCxnSpPr>
          <p:nvPr/>
        </p:nvCxnSpPr>
        <p:spPr>
          <a:xfrm flipV="1">
            <a:off x="4562675" y="4186736"/>
            <a:ext cx="134396" cy="239328"/>
          </a:xfrm>
          <a:prstGeom prst="lin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109" name="Isosceles Triangle 108"/>
          <p:cNvSpPr/>
          <p:nvPr/>
        </p:nvSpPr>
        <p:spPr>
          <a:xfrm>
            <a:off x="4849907" y="4180915"/>
            <a:ext cx="201083" cy="364194"/>
          </a:xfrm>
          <a:prstGeom prst="triangle">
            <a:avLst>
              <a:gd name="adj" fmla="val 49437"/>
            </a:avLst>
          </a:prstGeom>
          <a:solidFill>
            <a:schemeClr val="accent2">
              <a:lumMod val="40000"/>
              <a:lumOff val="60000"/>
            </a:schemeClr>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12" name="Isosceles Triangle 111"/>
          <p:cNvSpPr/>
          <p:nvPr/>
        </p:nvSpPr>
        <p:spPr>
          <a:xfrm>
            <a:off x="5213973" y="4174565"/>
            <a:ext cx="201083" cy="364194"/>
          </a:xfrm>
          <a:prstGeom prst="triangle">
            <a:avLst>
              <a:gd name="adj" fmla="val 49437"/>
            </a:avLst>
          </a:prstGeom>
          <a:solidFill>
            <a:schemeClr val="accent2">
              <a:lumMod val="40000"/>
              <a:lumOff val="60000"/>
            </a:schemeClr>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13" name="Isosceles Triangle 112"/>
          <p:cNvSpPr/>
          <p:nvPr/>
        </p:nvSpPr>
        <p:spPr>
          <a:xfrm>
            <a:off x="4346138" y="2417724"/>
            <a:ext cx="201083" cy="364194"/>
          </a:xfrm>
          <a:prstGeom prst="triangle">
            <a:avLst>
              <a:gd name="adj" fmla="val 49437"/>
            </a:avLst>
          </a:prstGeom>
          <a:solidFill>
            <a:schemeClr val="accent2">
              <a:lumMod val="40000"/>
              <a:lumOff val="60000"/>
            </a:schemeClr>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6" name="TextBox 75"/>
          <p:cNvSpPr txBox="1">
            <a:spLocks noChangeArrowheads="1"/>
          </p:cNvSpPr>
          <p:nvPr/>
        </p:nvSpPr>
        <p:spPr bwMode="auto">
          <a:xfrm>
            <a:off x="4027470" y="4992146"/>
            <a:ext cx="179249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800" dirty="0"/>
              <a:t>RFL using GAC</a:t>
            </a:r>
          </a:p>
        </p:txBody>
      </p:sp>
      <p:sp>
        <p:nvSpPr>
          <p:cNvPr id="77" name="TextBox 76"/>
          <p:cNvSpPr txBox="1">
            <a:spLocks noChangeArrowheads="1"/>
          </p:cNvSpPr>
          <p:nvPr/>
        </p:nvSpPr>
        <p:spPr bwMode="auto">
          <a:xfrm>
            <a:off x="6689096" y="4992146"/>
            <a:ext cx="20700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sz="1800" dirty="0"/>
              <a:t>RFL: GAC </a:t>
            </a:r>
            <a:r>
              <a:rPr lang="en-US" sz="1800" dirty="0" err="1"/>
              <a:t>vs</a:t>
            </a:r>
            <a:r>
              <a:rPr lang="en-US" sz="1800" dirty="0"/>
              <a:t> HLC</a:t>
            </a:r>
          </a:p>
        </p:txBody>
      </p:sp>
      <p:sp>
        <p:nvSpPr>
          <p:cNvPr id="79" name="Isosceles Triangle 78"/>
          <p:cNvSpPr/>
          <p:nvPr/>
        </p:nvSpPr>
        <p:spPr>
          <a:xfrm>
            <a:off x="6413500" y="1380691"/>
            <a:ext cx="2423583" cy="3280833"/>
          </a:xfrm>
          <a:prstGeom prst="triangle">
            <a:avLst/>
          </a:prstGeom>
          <a:solidFill>
            <a:schemeClr val="accent1">
              <a:lumMod val="40000"/>
              <a:lumOff val="6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2" name="Freeform 81"/>
          <p:cNvSpPr/>
          <p:nvPr/>
        </p:nvSpPr>
        <p:spPr>
          <a:xfrm>
            <a:off x="7471833" y="1391274"/>
            <a:ext cx="158750" cy="1439333"/>
          </a:xfrm>
          <a:custGeom>
            <a:avLst/>
            <a:gdLst>
              <a:gd name="connsiteX0" fmla="*/ 285750 w 285750"/>
              <a:gd name="connsiteY0" fmla="*/ 0 h 1428750"/>
              <a:gd name="connsiteX1" fmla="*/ 275167 w 285750"/>
              <a:gd name="connsiteY1" fmla="*/ 169333 h 1428750"/>
              <a:gd name="connsiteX2" fmla="*/ 254000 w 285750"/>
              <a:gd name="connsiteY2" fmla="*/ 254000 h 1428750"/>
              <a:gd name="connsiteX3" fmla="*/ 243417 w 285750"/>
              <a:gd name="connsiteY3" fmla="*/ 349250 h 1428750"/>
              <a:gd name="connsiteX4" fmla="*/ 222250 w 285750"/>
              <a:gd name="connsiteY4" fmla="*/ 497417 h 1428750"/>
              <a:gd name="connsiteX5" fmla="*/ 211667 w 285750"/>
              <a:gd name="connsiteY5" fmla="*/ 635000 h 1428750"/>
              <a:gd name="connsiteX6" fmla="*/ 190500 w 285750"/>
              <a:gd name="connsiteY6" fmla="*/ 730250 h 1428750"/>
              <a:gd name="connsiteX7" fmla="*/ 169334 w 285750"/>
              <a:gd name="connsiteY7" fmla="*/ 793750 h 1428750"/>
              <a:gd name="connsiteX8" fmla="*/ 169334 w 285750"/>
              <a:gd name="connsiteY8" fmla="*/ 1121833 h 1428750"/>
              <a:gd name="connsiteX9" fmla="*/ 148167 w 285750"/>
              <a:gd name="connsiteY9" fmla="*/ 1153583 h 1428750"/>
              <a:gd name="connsiteX10" fmla="*/ 116417 w 285750"/>
              <a:gd name="connsiteY10" fmla="*/ 1217083 h 1428750"/>
              <a:gd name="connsiteX11" fmla="*/ 84667 w 285750"/>
              <a:gd name="connsiteY11" fmla="*/ 1280583 h 1428750"/>
              <a:gd name="connsiteX12" fmla="*/ 52917 w 285750"/>
              <a:gd name="connsiteY12" fmla="*/ 1301750 h 1428750"/>
              <a:gd name="connsiteX13" fmla="*/ 42334 w 285750"/>
              <a:gd name="connsiteY13" fmla="*/ 1333500 h 1428750"/>
              <a:gd name="connsiteX14" fmla="*/ 21167 w 285750"/>
              <a:gd name="connsiteY14" fmla="*/ 1365250 h 1428750"/>
              <a:gd name="connsiteX15" fmla="*/ 0 w 285750"/>
              <a:gd name="connsiteY15" fmla="*/ 1428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0" h="1428750">
                <a:moveTo>
                  <a:pt x="285750" y="0"/>
                </a:moveTo>
                <a:cubicBezTo>
                  <a:pt x="282222" y="56444"/>
                  <a:pt x="282182" y="113215"/>
                  <a:pt x="275167" y="169333"/>
                </a:cubicBezTo>
                <a:cubicBezTo>
                  <a:pt x="271559" y="198199"/>
                  <a:pt x="254000" y="254000"/>
                  <a:pt x="254000" y="254000"/>
                </a:cubicBezTo>
                <a:cubicBezTo>
                  <a:pt x="250472" y="285750"/>
                  <a:pt x="247935" y="317626"/>
                  <a:pt x="243417" y="349250"/>
                </a:cubicBezTo>
                <a:cubicBezTo>
                  <a:pt x="221684" y="501383"/>
                  <a:pt x="243495" y="263722"/>
                  <a:pt x="222250" y="497417"/>
                </a:cubicBezTo>
                <a:cubicBezTo>
                  <a:pt x="218086" y="543225"/>
                  <a:pt x="216746" y="589285"/>
                  <a:pt x="211667" y="635000"/>
                </a:cubicBezTo>
                <a:cubicBezTo>
                  <a:pt x="209889" y="651004"/>
                  <a:pt x="196021" y="711847"/>
                  <a:pt x="190500" y="730250"/>
                </a:cubicBezTo>
                <a:cubicBezTo>
                  <a:pt x="184089" y="751621"/>
                  <a:pt x="169334" y="793750"/>
                  <a:pt x="169334" y="793750"/>
                </a:cubicBezTo>
                <a:cubicBezTo>
                  <a:pt x="175444" y="903739"/>
                  <a:pt x="189875" y="1012283"/>
                  <a:pt x="169334" y="1121833"/>
                </a:cubicBezTo>
                <a:cubicBezTo>
                  <a:pt x="166990" y="1134335"/>
                  <a:pt x="155223" y="1143000"/>
                  <a:pt x="148167" y="1153583"/>
                </a:cubicBezTo>
                <a:cubicBezTo>
                  <a:pt x="121566" y="1233387"/>
                  <a:pt x="157449" y="1135019"/>
                  <a:pt x="116417" y="1217083"/>
                </a:cubicBezTo>
                <a:cubicBezTo>
                  <a:pt x="99201" y="1251516"/>
                  <a:pt x="114999" y="1250251"/>
                  <a:pt x="84667" y="1280583"/>
                </a:cubicBezTo>
                <a:cubicBezTo>
                  <a:pt x="75673" y="1289577"/>
                  <a:pt x="63500" y="1294694"/>
                  <a:pt x="52917" y="1301750"/>
                </a:cubicBezTo>
                <a:cubicBezTo>
                  <a:pt x="49389" y="1312333"/>
                  <a:pt x="47323" y="1323522"/>
                  <a:pt x="42334" y="1333500"/>
                </a:cubicBezTo>
                <a:cubicBezTo>
                  <a:pt x="36646" y="1344877"/>
                  <a:pt x="26333" y="1353627"/>
                  <a:pt x="21167" y="1365250"/>
                </a:cubicBezTo>
                <a:cubicBezTo>
                  <a:pt x="12105" y="1385639"/>
                  <a:pt x="0" y="1428750"/>
                  <a:pt x="0" y="14287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7" name="Oval 86"/>
          <p:cNvSpPr>
            <a:spLocks noChangeAspect="1"/>
          </p:cNvSpPr>
          <p:nvPr/>
        </p:nvSpPr>
        <p:spPr>
          <a:xfrm>
            <a:off x="7443306" y="2797256"/>
            <a:ext cx="72515" cy="7251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3" name="Isosceles Triangle 92">
            <a:extLst>
              <a:ext uri="{FF2B5EF4-FFF2-40B4-BE49-F238E27FC236}">
                <a16:creationId xmlns:a16="http://schemas.microsoft.com/office/drawing/2014/main" id="{C3920FBD-3CC8-4B64-AE88-F4335BEA4711}"/>
              </a:ext>
            </a:extLst>
          </p:cNvPr>
          <p:cNvSpPr/>
          <p:nvPr/>
        </p:nvSpPr>
        <p:spPr>
          <a:xfrm>
            <a:off x="6889753" y="2812024"/>
            <a:ext cx="1195916" cy="1860083"/>
          </a:xfrm>
          <a:prstGeom prst="triangle">
            <a:avLst>
              <a:gd name="adj" fmla="val 49437"/>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5" name="Freeform 2">
            <a:extLst>
              <a:ext uri="{FF2B5EF4-FFF2-40B4-BE49-F238E27FC236}">
                <a16:creationId xmlns:a16="http://schemas.microsoft.com/office/drawing/2014/main" id="{F6E7BD79-0C87-4AD3-8D2D-626F7ECB8E28}"/>
              </a:ext>
            </a:extLst>
          </p:cNvPr>
          <p:cNvSpPr/>
          <p:nvPr/>
        </p:nvSpPr>
        <p:spPr>
          <a:xfrm>
            <a:off x="6900013" y="2842053"/>
            <a:ext cx="568409" cy="1828799"/>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568409 w 568409"/>
              <a:gd name="connsiteY0" fmla="*/ 0 h 1843470"/>
              <a:gd name="connsiteX1" fmla="*/ 423337 w 568409"/>
              <a:gd name="connsiteY1" fmla="*/ 1843470 h 1843470"/>
              <a:gd name="connsiteX2" fmla="*/ 0 w 568409"/>
              <a:gd name="connsiteY2" fmla="*/ 1828799 h 1843470"/>
              <a:gd name="connsiteX3" fmla="*/ 568409 w 568409"/>
              <a:gd name="connsiteY3" fmla="*/ 0 h 1843470"/>
              <a:gd name="connsiteX0" fmla="*/ 568409 w 568409"/>
              <a:gd name="connsiteY0" fmla="*/ 0 h 1828799"/>
              <a:gd name="connsiteX1" fmla="*/ 414751 w 568409"/>
              <a:gd name="connsiteY1" fmla="*/ 1826298 h 1828799"/>
              <a:gd name="connsiteX2" fmla="*/ 0 w 568409"/>
              <a:gd name="connsiteY2" fmla="*/ 1828799 h 1828799"/>
              <a:gd name="connsiteX3" fmla="*/ 568409 w 568409"/>
              <a:gd name="connsiteY3" fmla="*/ 0 h 1828799"/>
            </a:gdLst>
            <a:ahLst/>
            <a:cxnLst>
              <a:cxn ang="0">
                <a:pos x="connsiteX0" y="connsiteY0"/>
              </a:cxn>
              <a:cxn ang="0">
                <a:pos x="connsiteX1" y="connsiteY1"/>
              </a:cxn>
              <a:cxn ang="0">
                <a:pos x="connsiteX2" y="connsiteY2"/>
              </a:cxn>
              <a:cxn ang="0">
                <a:pos x="connsiteX3" y="connsiteY3"/>
              </a:cxn>
            </a:cxnLst>
            <a:rect l="l" t="t" r="r" b="b"/>
            <a:pathLst>
              <a:path w="568409" h="1828799">
                <a:moveTo>
                  <a:pt x="568409" y="0"/>
                </a:moveTo>
                <a:lnTo>
                  <a:pt x="414751" y="1826298"/>
                </a:lnTo>
                <a:lnTo>
                  <a:pt x="0" y="1828799"/>
                </a:lnTo>
                <a:lnTo>
                  <a:pt x="568409" y="0"/>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6" name="TextBox 95">
            <a:extLst>
              <a:ext uri="{FF2B5EF4-FFF2-40B4-BE49-F238E27FC236}">
                <a16:creationId xmlns:a16="http://schemas.microsoft.com/office/drawing/2014/main" id="{DC70C19D-D17F-464E-85A8-F657BDF029AA}"/>
              </a:ext>
            </a:extLst>
          </p:cNvPr>
          <p:cNvSpPr txBox="1"/>
          <p:nvPr/>
        </p:nvSpPr>
        <p:spPr>
          <a:xfrm rot="17100000">
            <a:off x="6751443" y="4041682"/>
            <a:ext cx="963084" cy="369332"/>
          </a:xfrm>
          <a:prstGeom prst="rect">
            <a:avLst/>
          </a:prstGeom>
          <a:noFill/>
        </p:spPr>
        <p:txBody>
          <a:bodyPr wrap="square" rtlCol="0">
            <a:spAutoFit/>
          </a:bodyPr>
          <a:lstStyle/>
          <a:p>
            <a:r>
              <a:rPr lang="en-US" b="1" dirty="0"/>
              <a:t>GAC</a:t>
            </a:r>
          </a:p>
        </p:txBody>
      </p:sp>
      <p:sp>
        <p:nvSpPr>
          <p:cNvPr id="98" name="Freeform 36">
            <a:extLst>
              <a:ext uri="{FF2B5EF4-FFF2-40B4-BE49-F238E27FC236}">
                <a16:creationId xmlns:a16="http://schemas.microsoft.com/office/drawing/2014/main" id="{76848647-9434-4C61-B42A-6D3981F75E67}"/>
              </a:ext>
            </a:extLst>
          </p:cNvPr>
          <p:cNvSpPr/>
          <p:nvPr/>
        </p:nvSpPr>
        <p:spPr>
          <a:xfrm>
            <a:off x="7303378" y="2829811"/>
            <a:ext cx="483438" cy="1845496"/>
          </a:xfrm>
          <a:custGeom>
            <a:avLst/>
            <a:gdLst>
              <a:gd name="connsiteX0" fmla="*/ 0 w 598067"/>
              <a:gd name="connsiteY0" fmla="*/ 0 h 1838685"/>
              <a:gd name="connsiteX1" fmla="*/ 598067 w 598067"/>
              <a:gd name="connsiteY1" fmla="*/ 1838685 h 1838685"/>
              <a:gd name="connsiteX2" fmla="*/ 350932 w 598067"/>
              <a:gd name="connsiteY2" fmla="*/ 1838685 h 1838685"/>
              <a:gd name="connsiteX3" fmla="*/ 0 w 598067"/>
              <a:gd name="connsiteY3" fmla="*/ 0 h 1838685"/>
              <a:gd name="connsiteX0" fmla="*/ 583238 w 1181305"/>
              <a:gd name="connsiteY0" fmla="*/ 0 h 1838685"/>
              <a:gd name="connsiteX1" fmla="*/ 1181305 w 1181305"/>
              <a:gd name="connsiteY1" fmla="*/ 1838685 h 1838685"/>
              <a:gd name="connsiteX2" fmla="*/ 0 w 1181305"/>
              <a:gd name="connsiteY2" fmla="*/ 1828799 h 1838685"/>
              <a:gd name="connsiteX3" fmla="*/ 583238 w 1181305"/>
              <a:gd name="connsiteY3" fmla="*/ 0 h 1838685"/>
              <a:gd name="connsiteX0" fmla="*/ 583238 w 583238"/>
              <a:gd name="connsiteY0" fmla="*/ 0 h 1833742"/>
              <a:gd name="connsiteX1" fmla="*/ 261963 w 583238"/>
              <a:gd name="connsiteY1" fmla="*/ 1833742 h 1833742"/>
              <a:gd name="connsiteX2" fmla="*/ 0 w 583238"/>
              <a:gd name="connsiteY2" fmla="*/ 1828799 h 1833742"/>
              <a:gd name="connsiteX3" fmla="*/ 583238 w 583238"/>
              <a:gd name="connsiteY3" fmla="*/ 0 h 1833742"/>
              <a:gd name="connsiteX0" fmla="*/ 568409 w 568409"/>
              <a:gd name="connsiteY0" fmla="*/ 0 h 1833742"/>
              <a:gd name="connsiteX1" fmla="*/ 261963 w 568409"/>
              <a:gd name="connsiteY1" fmla="*/ 1833742 h 1833742"/>
              <a:gd name="connsiteX2" fmla="*/ 0 w 568409"/>
              <a:gd name="connsiteY2" fmla="*/ 1828799 h 1833742"/>
              <a:gd name="connsiteX3" fmla="*/ 568409 w 568409"/>
              <a:gd name="connsiteY3" fmla="*/ 0 h 1833742"/>
              <a:gd name="connsiteX0" fmla="*/ 568409 w 568409"/>
              <a:gd name="connsiteY0" fmla="*/ 0 h 1833742"/>
              <a:gd name="connsiteX1" fmla="*/ 316333 w 568409"/>
              <a:gd name="connsiteY1" fmla="*/ 1833742 h 1833742"/>
              <a:gd name="connsiteX2" fmla="*/ 0 w 568409"/>
              <a:gd name="connsiteY2" fmla="*/ 1828799 h 1833742"/>
              <a:gd name="connsiteX3" fmla="*/ 568409 w 568409"/>
              <a:gd name="connsiteY3" fmla="*/ 0 h 1833742"/>
              <a:gd name="connsiteX0" fmla="*/ 252076 w 405302"/>
              <a:gd name="connsiteY0" fmla="*/ 0 h 1833742"/>
              <a:gd name="connsiteX1" fmla="*/ 0 w 405302"/>
              <a:gd name="connsiteY1" fmla="*/ 1833742 h 1833742"/>
              <a:gd name="connsiteX2" fmla="*/ 405302 w 405302"/>
              <a:gd name="connsiteY2" fmla="*/ 1833741 h 1833742"/>
              <a:gd name="connsiteX3" fmla="*/ 252076 w 405302"/>
              <a:gd name="connsiteY3" fmla="*/ 0 h 1833742"/>
              <a:gd name="connsiteX0" fmla="*/ 261961 w 415187"/>
              <a:gd name="connsiteY0" fmla="*/ 0 h 1843628"/>
              <a:gd name="connsiteX1" fmla="*/ 0 w 415187"/>
              <a:gd name="connsiteY1" fmla="*/ 1843628 h 1843628"/>
              <a:gd name="connsiteX2" fmla="*/ 415187 w 415187"/>
              <a:gd name="connsiteY2" fmla="*/ 1833741 h 1843628"/>
              <a:gd name="connsiteX3" fmla="*/ 261961 w 415187"/>
              <a:gd name="connsiteY3" fmla="*/ 0 h 1843628"/>
              <a:gd name="connsiteX0" fmla="*/ 261961 w 425072"/>
              <a:gd name="connsiteY0" fmla="*/ 0 h 1853511"/>
              <a:gd name="connsiteX1" fmla="*/ 0 w 425072"/>
              <a:gd name="connsiteY1" fmla="*/ 1843628 h 1853511"/>
              <a:gd name="connsiteX2" fmla="*/ 425072 w 425072"/>
              <a:gd name="connsiteY2" fmla="*/ 1853511 h 1853511"/>
              <a:gd name="connsiteX3" fmla="*/ 261961 w 425072"/>
              <a:gd name="connsiteY3" fmla="*/ 0 h 1853511"/>
              <a:gd name="connsiteX0" fmla="*/ 261961 w 580715"/>
              <a:gd name="connsiteY0" fmla="*/ 0 h 1858375"/>
              <a:gd name="connsiteX1" fmla="*/ 0 w 580715"/>
              <a:gd name="connsiteY1" fmla="*/ 1843628 h 1858375"/>
              <a:gd name="connsiteX2" fmla="*/ 580715 w 580715"/>
              <a:gd name="connsiteY2" fmla="*/ 1858375 h 1858375"/>
              <a:gd name="connsiteX3" fmla="*/ 261961 w 580715"/>
              <a:gd name="connsiteY3" fmla="*/ 0 h 1858375"/>
              <a:gd name="connsiteX0" fmla="*/ 164684 w 483438"/>
              <a:gd name="connsiteY0" fmla="*/ 0 h 1858375"/>
              <a:gd name="connsiteX1" fmla="*/ 0 w 483438"/>
              <a:gd name="connsiteY1" fmla="*/ 1858220 h 1858375"/>
              <a:gd name="connsiteX2" fmla="*/ 483438 w 483438"/>
              <a:gd name="connsiteY2" fmla="*/ 1858375 h 1858375"/>
              <a:gd name="connsiteX3" fmla="*/ 164684 w 483438"/>
              <a:gd name="connsiteY3" fmla="*/ 0 h 1858375"/>
              <a:gd name="connsiteX0" fmla="*/ 164684 w 479145"/>
              <a:gd name="connsiteY0" fmla="*/ 0 h 1858220"/>
              <a:gd name="connsiteX1" fmla="*/ 0 w 479145"/>
              <a:gd name="connsiteY1" fmla="*/ 1858220 h 1858220"/>
              <a:gd name="connsiteX2" fmla="*/ 479145 w 479145"/>
              <a:gd name="connsiteY2" fmla="*/ 1845496 h 1858220"/>
              <a:gd name="connsiteX3" fmla="*/ 164684 w 479145"/>
              <a:gd name="connsiteY3" fmla="*/ 0 h 1858220"/>
              <a:gd name="connsiteX0" fmla="*/ 168977 w 483438"/>
              <a:gd name="connsiteY0" fmla="*/ 0 h 1845496"/>
              <a:gd name="connsiteX1" fmla="*/ 0 w 483438"/>
              <a:gd name="connsiteY1" fmla="*/ 1845341 h 1845496"/>
              <a:gd name="connsiteX2" fmla="*/ 483438 w 483438"/>
              <a:gd name="connsiteY2" fmla="*/ 1845496 h 1845496"/>
              <a:gd name="connsiteX3" fmla="*/ 168977 w 483438"/>
              <a:gd name="connsiteY3" fmla="*/ 0 h 1845496"/>
            </a:gdLst>
            <a:ahLst/>
            <a:cxnLst>
              <a:cxn ang="0">
                <a:pos x="connsiteX0" y="connsiteY0"/>
              </a:cxn>
              <a:cxn ang="0">
                <a:pos x="connsiteX1" y="connsiteY1"/>
              </a:cxn>
              <a:cxn ang="0">
                <a:pos x="connsiteX2" y="connsiteY2"/>
              </a:cxn>
              <a:cxn ang="0">
                <a:pos x="connsiteX3" y="connsiteY3"/>
              </a:cxn>
            </a:cxnLst>
            <a:rect l="l" t="t" r="r" b="b"/>
            <a:pathLst>
              <a:path w="483438" h="1845496">
                <a:moveTo>
                  <a:pt x="168977" y="0"/>
                </a:moveTo>
                <a:lnTo>
                  <a:pt x="0" y="1845341"/>
                </a:lnTo>
                <a:lnTo>
                  <a:pt x="483438" y="1845496"/>
                </a:lnTo>
                <a:lnTo>
                  <a:pt x="168977"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9" name="TextBox 98">
            <a:extLst>
              <a:ext uri="{FF2B5EF4-FFF2-40B4-BE49-F238E27FC236}">
                <a16:creationId xmlns:a16="http://schemas.microsoft.com/office/drawing/2014/main" id="{AA715224-E48E-4EEE-ACEB-9EAC22A95166}"/>
              </a:ext>
            </a:extLst>
          </p:cNvPr>
          <p:cNvSpPr txBox="1"/>
          <p:nvPr/>
        </p:nvSpPr>
        <p:spPr>
          <a:xfrm rot="17100000">
            <a:off x="7049013" y="4026765"/>
            <a:ext cx="963084" cy="369332"/>
          </a:xfrm>
          <a:prstGeom prst="rect">
            <a:avLst/>
          </a:prstGeom>
          <a:noFill/>
        </p:spPr>
        <p:txBody>
          <a:bodyPr wrap="square" rtlCol="0">
            <a:spAutoFit/>
          </a:bodyPr>
          <a:lstStyle/>
          <a:p>
            <a:r>
              <a:rPr lang="en-US" b="1" dirty="0"/>
              <a:t>HLC</a:t>
            </a:r>
          </a:p>
        </p:txBody>
      </p:sp>
    </p:spTree>
    <p:extLst>
      <p:ext uri="{BB962C8B-B14F-4D97-AF65-F5344CB8AC3E}">
        <p14:creationId xmlns:p14="http://schemas.microsoft.com/office/powerpoint/2010/main" val="73552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9" grpId="0" animBg="1"/>
      <p:bldP spid="60" grpId="0" animBg="1"/>
      <p:bldP spid="61" grpId="0" animBg="1"/>
      <p:bldP spid="62" grpId="0" animBg="1"/>
      <p:bldP spid="109" grpId="0" animBg="1"/>
      <p:bldP spid="112" grpId="0" animBg="1"/>
      <p:bldP spid="77" grpId="0"/>
      <p:bldP spid="79" grpId="0" animBg="1"/>
      <p:bldP spid="82" grpId="0" animBg="1"/>
      <p:bldP spid="87" grpId="0" animBg="1"/>
      <p:bldP spid="93" grpId="0" animBg="1"/>
      <p:bldP spid="95" grpId="0" animBg="1"/>
      <p:bldP spid="96" grpId="0"/>
      <p:bldP spid="98" grpId="0" animBg="1"/>
      <p:bldP spid="99" grpId="0"/>
    </p:bld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1">
      <a:majorFont>
        <a:latin typeface="Helvetica"/>
        <a:ea typeface="宋体"/>
        <a:cs typeface=""/>
      </a:majorFont>
      <a:minorFont>
        <a:latin typeface="Helvetic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\\cse-profile\Redirect\choueiry\Application Data\Microsoft\Templates\Presentation1.pot</Template>
  <TotalTime>8986</TotalTime>
  <Words>5858</Words>
  <Application>Microsoft Macintosh PowerPoint</Application>
  <PresentationFormat>On-screen Show (4:3)</PresentationFormat>
  <Paragraphs>1608</Paragraphs>
  <Slides>68</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ＭＳ Ｐゴシック</vt:lpstr>
      <vt:lpstr>宋体</vt:lpstr>
      <vt:lpstr>Arial</vt:lpstr>
      <vt:lpstr>Calibri</vt:lpstr>
      <vt:lpstr>Courier</vt:lpstr>
      <vt:lpstr>Garamond</vt:lpstr>
      <vt:lpstr>Helvetica</vt:lpstr>
      <vt:lpstr>Times New Roman</vt:lpstr>
      <vt:lpstr>Presentation1</vt:lpstr>
      <vt:lpstr>PowerPoint Presentation</vt:lpstr>
      <vt:lpstr>Context</vt:lpstr>
      <vt:lpstr>Lesson and Problem</vt:lpstr>
      <vt:lpstr>Thesis</vt:lpstr>
      <vt:lpstr>HLC during Search</vt:lpstr>
      <vt:lpstr>Outline</vt:lpstr>
      <vt:lpstr>Constraint Satisfaction Problem</vt:lpstr>
      <vt:lpstr>Search and Real Full Lookahead</vt:lpstr>
      <vt:lpstr>Search and Real Full Lookahead</vt:lpstr>
      <vt:lpstr>Outline</vt:lpstr>
      <vt:lpstr>Backtracks per Depth (BpD)</vt:lpstr>
      <vt:lpstr>Backtracks per Depth (BpD)</vt:lpstr>
      <vt:lpstr>Calls per Depth (CpD)</vt:lpstr>
      <vt:lpstr>Outline</vt:lpstr>
      <vt:lpstr>A Reactive Strategy for HLC</vt:lpstr>
      <vt:lpstr>PrePeak Examines #BT per depth</vt:lpstr>
      <vt:lpstr>PrePeak Examines #BT per depth</vt:lpstr>
      <vt:lpstr>PrePeak Empirical Evaluations</vt:lpstr>
      <vt:lpstr>Visualization of Benefit</vt:lpstr>
      <vt:lpstr>Visualization of Benefit</vt:lpstr>
      <vt:lpstr>Outline</vt:lpstr>
      <vt:lpstr>Propagate along Cycles</vt:lpstr>
      <vt:lpstr>Computing MCB</vt:lpstr>
      <vt:lpstr>Approximation of MCB</vt:lpstr>
      <vt:lpstr>Computing BFS Cycles</vt:lpstr>
      <vt:lpstr>Computing BFS Cycles</vt:lpstr>
      <vt:lpstr>Comparing ∪cycPOAC</vt:lpstr>
      <vt:lpstr>Outline</vt:lpstr>
      <vt:lpstr>Path Consistency</vt:lpstr>
      <vt:lpstr>Variations of PPC</vt:lpstr>
      <vt:lpstr>Variations of PPC</vt:lpstr>
      <vt:lpstr>Variations of PPC</vt:lpstr>
      <vt:lpstr>Variations of PPC</vt:lpstr>
      <vt:lpstr>Variations of PPC</vt:lpstr>
      <vt:lpstr>Variations of PPC</vt:lpstr>
      <vt:lpstr>Variations of PPC</vt:lpstr>
      <vt:lpstr>Variations of PPC</vt:lpstr>
      <vt:lpstr>Variations of PPC</vt:lpstr>
      <vt:lpstr>Variations of PPC</vt:lpstr>
      <vt:lpstr>Comparison of Variations</vt:lpstr>
      <vt:lpstr>PPC Experimental Results</vt:lpstr>
      <vt:lpstr>Algorithm for PH3C</vt:lpstr>
      <vt:lpstr>Identifying Tractable Structures</vt:lpstr>
      <vt:lpstr>Outline</vt:lpstr>
      <vt:lpstr>Secondary Contributions</vt:lpstr>
      <vt:lpstr>Refresher of Contributions</vt:lpstr>
      <vt:lpstr>Future Research</vt:lpstr>
      <vt:lpstr>Thank You</vt:lpstr>
      <vt:lpstr>Planned Publications</vt:lpstr>
      <vt:lpstr>Peer-Reviewed Conferences First Author</vt:lpstr>
      <vt:lpstr>Peer-Reviewed Conferences Co-Author</vt:lpstr>
      <vt:lpstr>Other Peer-Reviewed Papers</vt:lpstr>
      <vt:lpstr>Reviewed Student Program</vt:lpstr>
      <vt:lpstr>Other Publications First Author</vt:lpstr>
      <vt:lpstr>Other Publications Co-Author</vt:lpstr>
      <vt:lpstr>PrePeak in more Details</vt:lpstr>
      <vt:lpstr>BTWatch: A Reactive Strategy for HLC</vt:lpstr>
      <vt:lpstr>∪cycPOAC with PrePeak</vt:lpstr>
      <vt:lpstr>Finding Triangles</vt:lpstr>
      <vt:lpstr>Selecting Triangles</vt:lpstr>
      <vt:lpstr>PrePeak+ with DPH3C</vt:lpstr>
      <vt:lpstr>Secondary Contributions I</vt:lpstr>
      <vt:lpstr>Secondary Contribution II</vt:lpstr>
      <vt:lpstr>Search and Real Full Lookahead</vt:lpstr>
      <vt:lpstr>Computing MCB</vt:lpstr>
      <vt:lpstr>Computing BFS Cycles</vt:lpstr>
      <vt:lpstr>PPC Experimental Results</vt:lpstr>
      <vt:lpstr>Path Consistency</vt:lpstr>
    </vt:vector>
  </TitlesOfParts>
  <Company>University of Nebraska - Lincoln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Reformulating the Dual Graphs of CSPs to Improve the Performance of Relational Neighborhood Inverse Consistency</dc:title>
  <dc:creator>Robert Woodward;Shant Karakashian;Berthe Y. Choueiry;Christian Bessiere</dc:creator>
  <cp:keywords>SARA 2011</cp:keywords>
  <cp:lastModifiedBy>robertwoodward@huskers.unl.edu</cp:lastModifiedBy>
  <cp:revision>816</cp:revision>
  <cp:lastPrinted>2017-12-01T19:16:34Z</cp:lastPrinted>
  <dcterms:created xsi:type="dcterms:W3CDTF">2011-11-30T19:55:50Z</dcterms:created>
  <dcterms:modified xsi:type="dcterms:W3CDTF">2018-11-02T03:10:11Z</dcterms:modified>
</cp:coreProperties>
</file>